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6"/>
  </p:notesMasterIdLst>
  <p:handoutMasterIdLst>
    <p:handoutMasterId r:id="rId87"/>
  </p:handoutMasterIdLst>
  <p:sldIdLst>
    <p:sldId id="790" r:id="rId2"/>
    <p:sldId id="791" r:id="rId3"/>
    <p:sldId id="792" r:id="rId4"/>
    <p:sldId id="763" r:id="rId5"/>
    <p:sldId id="480" r:id="rId6"/>
    <p:sldId id="463" r:id="rId7"/>
    <p:sldId id="656" r:id="rId8"/>
    <p:sldId id="793" r:id="rId9"/>
    <p:sldId id="659" r:id="rId10"/>
    <p:sldId id="669" r:id="rId11"/>
    <p:sldId id="660" r:id="rId12"/>
    <p:sldId id="661" r:id="rId13"/>
    <p:sldId id="662" r:id="rId14"/>
    <p:sldId id="664" r:id="rId15"/>
    <p:sldId id="665" r:id="rId16"/>
    <p:sldId id="666" r:id="rId17"/>
    <p:sldId id="667" r:id="rId18"/>
    <p:sldId id="668" r:id="rId19"/>
    <p:sldId id="647" r:id="rId20"/>
    <p:sldId id="654" r:id="rId21"/>
    <p:sldId id="653" r:id="rId22"/>
    <p:sldId id="649" r:id="rId23"/>
    <p:sldId id="658" r:id="rId24"/>
    <p:sldId id="764" r:id="rId25"/>
    <p:sldId id="554" r:id="rId26"/>
    <p:sldId id="545" r:id="rId27"/>
    <p:sldId id="650" r:id="rId28"/>
    <p:sldId id="672" r:id="rId29"/>
    <p:sldId id="676" r:id="rId30"/>
    <p:sldId id="673" r:id="rId31"/>
    <p:sldId id="765" r:id="rId32"/>
    <p:sldId id="467" r:id="rId33"/>
    <p:sldId id="492" r:id="rId34"/>
    <p:sldId id="677" r:id="rId35"/>
    <p:sldId id="681" r:id="rId36"/>
    <p:sldId id="680" r:id="rId37"/>
    <p:sldId id="683" r:id="rId38"/>
    <p:sldId id="682" r:id="rId39"/>
    <p:sldId id="684" r:id="rId40"/>
    <p:sldId id="766" r:id="rId41"/>
    <p:sldId id="465" r:id="rId42"/>
    <p:sldId id="526" r:id="rId43"/>
    <p:sldId id="675" r:id="rId44"/>
    <p:sldId id="689" r:id="rId45"/>
    <p:sldId id="690" r:id="rId46"/>
    <p:sldId id="686" r:id="rId47"/>
    <p:sldId id="688" r:id="rId48"/>
    <p:sldId id="691" r:id="rId49"/>
    <p:sldId id="771" r:id="rId50"/>
    <p:sldId id="772" r:id="rId51"/>
    <p:sldId id="773" r:id="rId52"/>
    <p:sldId id="769" r:id="rId53"/>
    <p:sldId id="700" r:id="rId54"/>
    <p:sldId id="774" r:id="rId55"/>
    <p:sldId id="775" r:id="rId56"/>
    <p:sldId id="699" r:id="rId57"/>
    <p:sldId id="701" r:id="rId58"/>
    <p:sldId id="767" r:id="rId59"/>
    <p:sldId id="494" r:id="rId60"/>
    <p:sldId id="468" r:id="rId61"/>
    <p:sldId id="678" r:id="rId62"/>
    <p:sldId id="777" r:id="rId63"/>
    <p:sldId id="703" r:id="rId64"/>
    <p:sldId id="708" r:id="rId65"/>
    <p:sldId id="778" r:id="rId66"/>
    <p:sldId id="704" r:id="rId67"/>
    <p:sldId id="709" r:id="rId68"/>
    <p:sldId id="705" r:id="rId69"/>
    <p:sldId id="768" r:id="rId70"/>
    <p:sldId id="469" r:id="rId71"/>
    <p:sldId id="525" r:id="rId72"/>
    <p:sldId id="716" r:id="rId73"/>
    <p:sldId id="780" r:id="rId74"/>
    <p:sldId id="781" r:id="rId75"/>
    <p:sldId id="785" r:id="rId76"/>
    <p:sldId id="786" r:id="rId77"/>
    <p:sldId id="782" r:id="rId78"/>
    <p:sldId id="787" r:id="rId79"/>
    <p:sldId id="783" r:id="rId80"/>
    <p:sldId id="789" r:id="rId81"/>
    <p:sldId id="779" r:id="rId82"/>
    <p:sldId id="732" r:id="rId83"/>
    <p:sldId id="788" r:id="rId84"/>
    <p:sldId id="794" r:id="rId85"/>
  </p:sldIdLst>
  <p:sldSz cx="9144000" cy="6858000" type="screen4x3"/>
  <p:notesSz cx="6858000" cy="35718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ing Participants to Day 2" id="{CF03DDB4-A3C9-4FBD-BDE7-B1D7467A50A6}">
          <p14:sldIdLst>
            <p14:sldId id="790"/>
            <p14:sldId id="791"/>
            <p14:sldId id="792"/>
          </p14:sldIdLst>
        </p14:section>
        <p14:section name="Reviewing the first core function: screening" id="{D4CB091C-BB6E-4806-9858-0DC2F9BD9BD2}">
          <p14:sldIdLst>
            <p14:sldId id="763"/>
            <p14:sldId id="480"/>
            <p14:sldId id="463"/>
            <p14:sldId id="656"/>
            <p14:sldId id="793"/>
            <p14:sldId id="659"/>
            <p14:sldId id="669"/>
            <p14:sldId id="660"/>
            <p14:sldId id="661"/>
            <p14:sldId id="662"/>
            <p14:sldId id="664"/>
            <p14:sldId id="665"/>
            <p14:sldId id="666"/>
            <p14:sldId id="667"/>
            <p14:sldId id="668"/>
            <p14:sldId id="647"/>
            <p14:sldId id="654"/>
            <p14:sldId id="653"/>
            <p14:sldId id="649"/>
            <p14:sldId id="658"/>
          </p14:sldIdLst>
        </p14:section>
        <p14:section name="Reviewing the second core function: intake" id="{1A6E737B-99CA-454A-A026-17FE49871335}">
          <p14:sldIdLst>
            <p14:sldId id="764"/>
            <p14:sldId id="554"/>
            <p14:sldId id="545"/>
            <p14:sldId id="650"/>
            <p14:sldId id="672"/>
            <p14:sldId id="676"/>
            <p14:sldId id="673"/>
          </p14:sldIdLst>
        </p14:section>
        <p14:section name="Reviewing the third core function: orientation" id="{5449DF2C-5625-4882-A050-80421F3ED557}">
          <p14:sldIdLst>
            <p14:sldId id="765"/>
            <p14:sldId id="467"/>
            <p14:sldId id="492"/>
            <p14:sldId id="677"/>
            <p14:sldId id="681"/>
            <p14:sldId id="680"/>
            <p14:sldId id="683"/>
            <p14:sldId id="682"/>
            <p14:sldId id="684"/>
          </p14:sldIdLst>
        </p14:section>
        <p14:section name="Reviewing the fourth core function: assessment" id="{7F2322C8-0523-4781-940A-5E35F287F0CB}">
          <p14:sldIdLst>
            <p14:sldId id="766"/>
            <p14:sldId id="465"/>
            <p14:sldId id="526"/>
            <p14:sldId id="675"/>
            <p14:sldId id="689"/>
            <p14:sldId id="690"/>
            <p14:sldId id="686"/>
            <p14:sldId id="688"/>
            <p14:sldId id="691"/>
            <p14:sldId id="771"/>
            <p14:sldId id="772"/>
            <p14:sldId id="773"/>
            <p14:sldId id="769"/>
            <p14:sldId id="700"/>
            <p14:sldId id="774"/>
            <p14:sldId id="775"/>
            <p14:sldId id="699"/>
            <p14:sldId id="701"/>
          </p14:sldIdLst>
        </p14:section>
        <p14:section name="Reviewing the fifth core function: treatment planning" id="{9FA0B788-FA3C-4A2B-AD50-7272D4288D2E}">
          <p14:sldIdLst>
            <p14:sldId id="767"/>
            <p14:sldId id="494"/>
            <p14:sldId id="468"/>
            <p14:sldId id="678"/>
            <p14:sldId id="777"/>
            <p14:sldId id="703"/>
            <p14:sldId id="708"/>
            <p14:sldId id="778"/>
            <p14:sldId id="704"/>
            <p14:sldId id="709"/>
            <p14:sldId id="705"/>
          </p14:sldIdLst>
        </p14:section>
        <p14:section name="Reviewing the sixth core funcion: counseling" id="{97D80C12-1810-44E7-B2EE-1C00FBCA2CDA}">
          <p14:sldIdLst>
            <p14:sldId id="768"/>
            <p14:sldId id="469"/>
            <p14:sldId id="525"/>
            <p14:sldId id="716"/>
            <p14:sldId id="780"/>
            <p14:sldId id="781"/>
            <p14:sldId id="785"/>
            <p14:sldId id="786"/>
            <p14:sldId id="782"/>
            <p14:sldId id="787"/>
            <p14:sldId id="783"/>
            <p14:sldId id="789"/>
            <p14:sldId id="779"/>
            <p14:sldId id="732"/>
            <p14:sldId id="788"/>
            <p14:sldId id="7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244" autoAdjust="0"/>
    <p:restoredTop sz="40855" autoAdjust="0"/>
  </p:normalViewPr>
  <p:slideViewPr>
    <p:cSldViewPr>
      <p:cViewPr varScale="1">
        <p:scale>
          <a:sx n="47" d="100"/>
          <a:sy n="47" d="100"/>
        </p:scale>
        <p:origin x="3066" y="42"/>
      </p:cViewPr>
      <p:guideLst>
        <p:guide orient="horz" pos="2160"/>
        <p:guide pos="2880"/>
      </p:guideLst>
    </p:cSldViewPr>
  </p:slideViewPr>
  <p:outlineViewPr>
    <p:cViewPr>
      <p:scale>
        <a:sx n="33" d="100"/>
        <a:sy n="33" d="100"/>
      </p:scale>
      <p:origin x="0" y="-1326"/>
    </p:cViewPr>
  </p:outlineViewPr>
  <p:notesTextViewPr>
    <p:cViewPr>
      <p:scale>
        <a:sx n="125" d="100"/>
        <a:sy n="125"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AA996B0F-F2A1-4355-BB5D-086A8346E70C}"/>
    <pc:docChg chg="modSld">
      <pc:chgData name="" userId="" providerId="" clId="Web-{AA996B0F-F2A1-4355-BB5D-086A8346E70C}" dt="2019-04-02T22:32:24.463" v="238"/>
      <pc:docMkLst>
        <pc:docMk/>
      </pc:docMkLst>
      <pc:sldChg chg="modNotes">
        <pc:chgData name="" userId="" providerId="" clId="Web-{AA996B0F-F2A1-4355-BB5D-086A8346E70C}" dt="2019-04-02T22:12:50.724" v="153"/>
        <pc:sldMkLst>
          <pc:docMk/>
          <pc:sldMk cId="4285755820" sldId="678"/>
        </pc:sldMkLst>
      </pc:sldChg>
      <pc:sldChg chg="modSp">
        <pc:chgData name="" userId="" providerId="" clId="Web-{AA996B0F-F2A1-4355-BB5D-086A8346E70C}" dt="2019-04-02T21:55:01.360" v="14" actId="20577"/>
        <pc:sldMkLst>
          <pc:docMk/>
          <pc:sldMk cId="3462268050" sldId="684"/>
        </pc:sldMkLst>
        <pc:spChg chg="mod">
          <ac:chgData name="" userId="" providerId="" clId="Web-{AA996B0F-F2A1-4355-BB5D-086A8346E70C}" dt="2019-04-02T21:55:01.360" v="14" actId="20577"/>
          <ac:spMkLst>
            <pc:docMk/>
            <pc:sldMk cId="3462268050" sldId="684"/>
            <ac:spMk id="3" creationId="{00000000-0000-0000-0000-000000000000}"/>
          </ac:spMkLst>
        </pc:spChg>
      </pc:sldChg>
      <pc:sldChg chg="modNotes">
        <pc:chgData name="" userId="" providerId="" clId="Web-{AA996B0F-F2A1-4355-BB5D-086A8346E70C}" dt="2019-04-02T21:59:46.876" v="96"/>
        <pc:sldMkLst>
          <pc:docMk/>
          <pc:sldMk cId="3876532325" sldId="688"/>
        </pc:sldMkLst>
      </pc:sldChg>
      <pc:sldChg chg="modNotes">
        <pc:chgData name="" userId="" providerId="" clId="Web-{AA996B0F-F2A1-4355-BB5D-086A8346E70C}" dt="2019-04-02T21:57:10.142" v="68"/>
        <pc:sldMkLst>
          <pc:docMk/>
          <pc:sldMk cId="3360173703" sldId="689"/>
        </pc:sldMkLst>
      </pc:sldChg>
      <pc:sldChg chg="modNotes">
        <pc:chgData name="" userId="" providerId="" clId="Web-{AA996B0F-F2A1-4355-BB5D-086A8346E70C}" dt="2019-04-02T22:03:34.082" v="107"/>
        <pc:sldMkLst>
          <pc:docMk/>
          <pc:sldMk cId="1127713338" sldId="691"/>
        </pc:sldMkLst>
      </pc:sldChg>
      <pc:sldChg chg="modNotes">
        <pc:chgData name="" userId="" providerId="" clId="Web-{AA996B0F-F2A1-4355-BB5D-086A8346E70C}" dt="2019-04-02T22:07:35.051" v="140"/>
        <pc:sldMkLst>
          <pc:docMk/>
          <pc:sldMk cId="2370308223" sldId="699"/>
        </pc:sldMkLst>
      </pc:sldChg>
      <pc:sldChg chg="modNotes">
        <pc:chgData name="" userId="" providerId="" clId="Web-{AA996B0F-F2A1-4355-BB5D-086A8346E70C}" dt="2019-04-02T22:06:34.020" v="131"/>
        <pc:sldMkLst>
          <pc:docMk/>
          <pc:sldMk cId="2198863707" sldId="700"/>
        </pc:sldMkLst>
      </pc:sldChg>
      <pc:sldChg chg="modSp">
        <pc:chgData name="" userId="" providerId="" clId="Web-{AA996B0F-F2A1-4355-BB5D-086A8346E70C}" dt="2019-04-02T22:07:43.614" v="143" actId="20577"/>
        <pc:sldMkLst>
          <pc:docMk/>
          <pc:sldMk cId="853262006" sldId="701"/>
        </pc:sldMkLst>
        <pc:spChg chg="mod">
          <ac:chgData name="" userId="" providerId="" clId="Web-{AA996B0F-F2A1-4355-BB5D-086A8346E70C}" dt="2019-04-02T22:07:43.614" v="143" actId="20577"/>
          <ac:spMkLst>
            <pc:docMk/>
            <pc:sldMk cId="853262006" sldId="701"/>
            <ac:spMk id="3" creationId="{00000000-0000-0000-0000-000000000000}"/>
          </ac:spMkLst>
        </pc:spChg>
      </pc:sldChg>
      <pc:sldChg chg="modSp modNotes">
        <pc:chgData name="" userId="" providerId="" clId="Web-{AA996B0F-F2A1-4355-BB5D-086A8346E70C}" dt="2019-04-02T22:27:31.291" v="170" actId="20577"/>
        <pc:sldMkLst>
          <pc:docMk/>
          <pc:sldMk cId="434184837" sldId="703"/>
        </pc:sldMkLst>
        <pc:spChg chg="mod">
          <ac:chgData name="" userId="" providerId="" clId="Web-{AA996B0F-F2A1-4355-BB5D-086A8346E70C}" dt="2019-04-02T22:27:31.291" v="170" actId="20577"/>
          <ac:spMkLst>
            <pc:docMk/>
            <pc:sldMk cId="434184837" sldId="703"/>
            <ac:spMk id="3" creationId="{00000000-0000-0000-0000-000000000000}"/>
          </ac:spMkLst>
        </pc:spChg>
      </pc:sldChg>
      <pc:sldChg chg="modSp modNotes">
        <pc:chgData name="" userId="" providerId="" clId="Web-{AA996B0F-F2A1-4355-BB5D-086A8346E70C}" dt="2019-04-02T22:32:04.822" v="233"/>
        <pc:sldMkLst>
          <pc:docMk/>
          <pc:sldMk cId="3246104694" sldId="704"/>
        </pc:sldMkLst>
        <pc:spChg chg="mod">
          <ac:chgData name="" userId="" providerId="" clId="Web-{AA996B0F-F2A1-4355-BB5D-086A8346E70C}" dt="2019-04-02T22:31:56.979" v="228" actId="20577"/>
          <ac:spMkLst>
            <pc:docMk/>
            <pc:sldMk cId="3246104694" sldId="704"/>
            <ac:spMk id="3" creationId="{00000000-0000-0000-0000-000000000000}"/>
          </ac:spMkLst>
        </pc:spChg>
      </pc:sldChg>
      <pc:sldChg chg="modNotes">
        <pc:chgData name="" userId="" providerId="" clId="Web-{AA996B0F-F2A1-4355-BB5D-086A8346E70C}" dt="2019-04-02T22:28:51.775" v="182"/>
        <pc:sldMkLst>
          <pc:docMk/>
          <pc:sldMk cId="883364607" sldId="708"/>
        </pc:sldMkLst>
      </pc:sldChg>
      <pc:sldChg chg="modNotes">
        <pc:chgData name="" userId="" providerId="" clId="Web-{AA996B0F-F2A1-4355-BB5D-086A8346E70C}" dt="2019-04-02T22:32:24.463" v="238"/>
        <pc:sldMkLst>
          <pc:docMk/>
          <pc:sldMk cId="801580243" sldId="709"/>
        </pc:sldMkLst>
      </pc:sldChg>
      <pc:sldChg chg="modNotes">
        <pc:chgData name="" userId="" providerId="" clId="Web-{AA996B0F-F2A1-4355-BB5D-086A8346E70C}" dt="2019-04-02T22:06:05.504" v="127"/>
        <pc:sldMkLst>
          <pc:docMk/>
          <pc:sldMk cId="1664005715" sldId="769"/>
        </pc:sldMkLst>
      </pc:sldChg>
      <pc:sldChg chg="modNotes">
        <pc:chgData name="" userId="" providerId="" clId="Web-{AA996B0F-F2A1-4355-BB5D-086A8346E70C}" dt="2019-04-02T22:04:25.863" v="111"/>
        <pc:sldMkLst>
          <pc:docMk/>
          <pc:sldMk cId="3680367545" sldId="771"/>
        </pc:sldMkLst>
      </pc:sldChg>
      <pc:sldChg chg="modNotes">
        <pc:chgData name="" userId="" providerId="" clId="Web-{AA996B0F-F2A1-4355-BB5D-086A8346E70C}" dt="2019-04-02T22:05:08.035" v="113"/>
        <pc:sldMkLst>
          <pc:docMk/>
          <pc:sldMk cId="1955394073" sldId="772"/>
        </pc:sldMkLst>
      </pc:sldChg>
      <pc:sldChg chg="modNotes">
        <pc:chgData name="" userId="" providerId="" clId="Web-{AA996B0F-F2A1-4355-BB5D-086A8346E70C}" dt="2019-04-02T22:05:38.004" v="122"/>
        <pc:sldMkLst>
          <pc:docMk/>
          <pc:sldMk cId="2844524932" sldId="773"/>
        </pc:sldMkLst>
      </pc:sldChg>
      <pc:sldChg chg="modNotes">
        <pc:chgData name="" userId="" providerId="" clId="Web-{AA996B0F-F2A1-4355-BB5D-086A8346E70C}" dt="2019-04-02T22:06:49.817" v="133"/>
        <pc:sldMkLst>
          <pc:docMk/>
          <pc:sldMk cId="2666891124" sldId="774"/>
        </pc:sldMkLst>
      </pc:sldChg>
      <pc:sldChg chg="modNotes">
        <pc:chgData name="" userId="" providerId="" clId="Web-{AA996B0F-F2A1-4355-BB5D-086A8346E70C}" dt="2019-04-02T22:13:56.927" v="160"/>
        <pc:sldMkLst>
          <pc:docMk/>
          <pc:sldMk cId="3972800249" sldId="777"/>
        </pc:sldMkLst>
      </pc:sldChg>
      <pc:sldChg chg="modNotes">
        <pc:chgData name="" userId="" providerId="" clId="Web-{AA996B0F-F2A1-4355-BB5D-086A8346E70C}" dt="2019-04-02T22:29:19.760" v="185"/>
        <pc:sldMkLst>
          <pc:docMk/>
          <pc:sldMk cId="286436173" sldId="778"/>
        </pc:sldMkLst>
      </pc:sldChg>
    </pc:docChg>
  </pc:docChgLst>
  <pc:docChgLst>
    <pc:chgData clId="Web-{C120B4F9-C84C-4F16-B753-6E722D82CADB}"/>
    <pc:docChg chg="addSld modSld modSection">
      <pc:chgData name="" userId="" providerId="" clId="Web-{C120B4F9-C84C-4F16-B753-6E722D82CADB}" dt="2019-04-03T00:45:07.493" v="111" actId="1076"/>
      <pc:docMkLst>
        <pc:docMk/>
      </pc:docMkLst>
      <pc:sldChg chg="modSp modNotes">
        <pc:chgData name="" userId="" providerId="" clId="Web-{C120B4F9-C84C-4F16-B753-6E722D82CADB}" dt="2019-04-03T00:31:39.645" v="47"/>
        <pc:sldMkLst>
          <pc:docMk/>
          <pc:sldMk cId="2813211382" sldId="716"/>
        </pc:sldMkLst>
        <pc:spChg chg="mod">
          <ac:chgData name="" userId="" providerId="" clId="Web-{C120B4F9-C84C-4F16-B753-6E722D82CADB}" dt="2019-04-03T00:28:24.722" v="0" actId="1076"/>
          <ac:spMkLst>
            <pc:docMk/>
            <pc:sldMk cId="2813211382" sldId="716"/>
            <ac:spMk id="5" creationId="{021221A3-DA02-504C-9F48-0EDDA26B07E5}"/>
          </ac:spMkLst>
        </pc:spChg>
      </pc:sldChg>
      <pc:sldChg chg="modSp">
        <pc:chgData name="" userId="" providerId="" clId="Web-{C120B4F9-C84C-4F16-B753-6E722D82CADB}" dt="2019-04-03T00:44:29.196" v="104" actId="14100"/>
        <pc:sldMkLst>
          <pc:docMk/>
          <pc:sldMk cId="606894208" sldId="732"/>
        </pc:sldMkLst>
        <pc:spChg chg="mod">
          <ac:chgData name="" userId="" providerId="" clId="Web-{C120B4F9-C84C-4F16-B753-6E722D82CADB}" dt="2019-04-03T00:44:29.196" v="104" actId="14100"/>
          <ac:spMkLst>
            <pc:docMk/>
            <pc:sldMk cId="606894208" sldId="732"/>
            <ac:spMk id="3" creationId="{00000000-0000-0000-0000-000000000000}"/>
          </ac:spMkLst>
        </pc:spChg>
      </pc:sldChg>
      <pc:sldChg chg="modNotes">
        <pc:chgData name="" userId="" providerId="" clId="Web-{C120B4F9-C84C-4F16-B753-6E722D82CADB}" dt="2019-04-03T00:44:14.384" v="103"/>
        <pc:sldMkLst>
          <pc:docMk/>
          <pc:sldMk cId="3706842149" sldId="779"/>
        </pc:sldMkLst>
      </pc:sldChg>
      <pc:sldChg chg="modNotes">
        <pc:chgData name="" userId="" providerId="" clId="Web-{C120B4F9-C84C-4F16-B753-6E722D82CADB}" dt="2019-04-03T00:35:08.145" v="60"/>
        <pc:sldMkLst>
          <pc:docMk/>
          <pc:sldMk cId="3094240276" sldId="781"/>
        </pc:sldMkLst>
      </pc:sldChg>
      <pc:sldChg chg="modNotes">
        <pc:chgData name="" userId="" providerId="" clId="Web-{C120B4F9-C84C-4F16-B753-6E722D82CADB}" dt="2019-04-03T00:38:23.395" v="81"/>
        <pc:sldMkLst>
          <pc:docMk/>
          <pc:sldMk cId="2500813112" sldId="782"/>
        </pc:sldMkLst>
      </pc:sldChg>
      <pc:sldChg chg="modNotes">
        <pc:chgData name="" userId="" providerId="" clId="Web-{C120B4F9-C84C-4F16-B753-6E722D82CADB}" dt="2019-04-03T00:42:49.649" v="96"/>
        <pc:sldMkLst>
          <pc:docMk/>
          <pc:sldMk cId="1334170589" sldId="783"/>
        </pc:sldMkLst>
      </pc:sldChg>
      <pc:sldChg chg="modNotes">
        <pc:chgData name="" userId="" providerId="" clId="Web-{C120B4F9-C84C-4F16-B753-6E722D82CADB}" dt="2019-04-03T00:36:32.567" v="73"/>
        <pc:sldMkLst>
          <pc:docMk/>
          <pc:sldMk cId="2690470318" sldId="786"/>
        </pc:sldMkLst>
      </pc:sldChg>
      <pc:sldChg chg="modNotes">
        <pc:chgData name="" userId="" providerId="" clId="Web-{C120B4F9-C84C-4F16-B753-6E722D82CADB}" dt="2019-04-03T00:38:55.411" v="86"/>
        <pc:sldMkLst>
          <pc:docMk/>
          <pc:sldMk cId="139011394" sldId="787"/>
        </pc:sldMkLst>
      </pc:sldChg>
      <pc:sldChg chg="modSp">
        <pc:chgData name="" userId="" providerId="" clId="Web-{C120B4F9-C84C-4F16-B753-6E722D82CADB}" dt="2019-04-03T00:44:37.259" v="106" actId="20577"/>
        <pc:sldMkLst>
          <pc:docMk/>
          <pc:sldMk cId="51089767" sldId="788"/>
        </pc:sldMkLst>
        <pc:spChg chg="mod">
          <ac:chgData name="" userId="" providerId="" clId="Web-{C120B4F9-C84C-4F16-B753-6E722D82CADB}" dt="2019-04-03T00:44:37.259" v="106" actId="20577"/>
          <ac:spMkLst>
            <pc:docMk/>
            <pc:sldMk cId="51089767" sldId="788"/>
            <ac:spMk id="3" creationId="{00000000-0000-0000-0000-000000000000}"/>
          </ac:spMkLst>
        </pc:spChg>
      </pc:sldChg>
      <pc:sldChg chg="modSp modNotes">
        <pc:chgData name="" userId="" providerId="" clId="Web-{C120B4F9-C84C-4F16-B753-6E722D82CADB}" dt="2019-04-03T00:43:44.478" v="100" actId="20577"/>
        <pc:sldMkLst>
          <pc:docMk/>
          <pc:sldMk cId="3406043193" sldId="789"/>
        </pc:sldMkLst>
        <pc:spChg chg="mod">
          <ac:chgData name="" userId="" providerId="" clId="Web-{C120B4F9-C84C-4F16-B753-6E722D82CADB}" dt="2019-04-03T00:43:44.478" v="100" actId="20577"/>
          <ac:spMkLst>
            <pc:docMk/>
            <pc:sldMk cId="3406043193" sldId="789"/>
            <ac:spMk id="3" creationId="{00000000-0000-0000-0000-000000000000}"/>
          </ac:spMkLst>
        </pc:spChg>
      </pc:sldChg>
      <pc:sldChg chg="delSp modSp new">
        <pc:chgData name="" userId="" providerId="" clId="Web-{C120B4F9-C84C-4F16-B753-6E722D82CADB}" dt="2019-04-03T00:45:07.493" v="111" actId="1076"/>
        <pc:sldMkLst>
          <pc:docMk/>
          <pc:sldMk cId="3315830652" sldId="794"/>
        </pc:sldMkLst>
        <pc:spChg chg="mod">
          <ac:chgData name="" userId="" providerId="" clId="Web-{C120B4F9-C84C-4F16-B753-6E722D82CADB}" dt="2019-04-03T00:45:07.493" v="111" actId="1076"/>
          <ac:spMkLst>
            <pc:docMk/>
            <pc:sldMk cId="3315830652" sldId="794"/>
            <ac:spMk id="2" creationId="{FD87CE3A-400D-4F1C-AA0D-E8817F6F2AF1}"/>
          </ac:spMkLst>
        </pc:spChg>
        <pc:spChg chg="del">
          <ac:chgData name="" userId="" providerId="" clId="Web-{C120B4F9-C84C-4F16-B753-6E722D82CADB}" dt="2019-04-03T00:45:01.446" v="110"/>
          <ac:spMkLst>
            <pc:docMk/>
            <pc:sldMk cId="3315830652" sldId="794"/>
            <ac:spMk id="3" creationId="{E3811EF5-D52C-4768-8F9D-162CF5014030}"/>
          </ac:spMkLst>
        </pc:spChg>
      </pc:sldChg>
    </pc:docChg>
  </pc:docChgLst>
  <pc:docChgLst>
    <pc:chgData clId="Web-{D5A7206B-D375-43EF-941F-47D9FE32FB85}"/>
    <pc:docChg chg="modSld">
      <pc:chgData name="" userId="" providerId="" clId="Web-{D5A7206B-D375-43EF-941F-47D9FE32FB85}" dt="2019-04-01T23:06:03.329" v="121"/>
      <pc:docMkLst>
        <pc:docMk/>
      </pc:docMkLst>
      <pc:sldChg chg="modNotes">
        <pc:chgData name="" userId="" providerId="" clId="Web-{D5A7206B-D375-43EF-941F-47D9FE32FB85}" dt="2019-04-01T22:49:34.545" v="8"/>
        <pc:sldMkLst>
          <pc:docMk/>
          <pc:sldMk cId="1296435138" sldId="480"/>
        </pc:sldMkLst>
      </pc:sldChg>
      <pc:sldChg chg="modNotes">
        <pc:chgData name="" userId="" providerId="" clId="Web-{D5A7206B-D375-43EF-941F-47D9FE32FB85}" dt="2019-04-01T23:02:12.735" v="105"/>
        <pc:sldMkLst>
          <pc:docMk/>
          <pc:sldMk cId="920344796" sldId="554"/>
        </pc:sldMkLst>
      </pc:sldChg>
      <pc:sldChg chg="modNotes">
        <pc:chgData name="" userId="" providerId="" clId="Web-{D5A7206B-D375-43EF-941F-47D9FE32FB85}" dt="2019-04-01T22:56:31.562" v="78"/>
        <pc:sldMkLst>
          <pc:docMk/>
          <pc:sldMk cId="2987010452" sldId="647"/>
        </pc:sldMkLst>
      </pc:sldChg>
      <pc:sldChg chg="modNotes">
        <pc:chgData name="" userId="" providerId="" clId="Web-{D5A7206B-D375-43EF-941F-47D9FE32FB85}" dt="2019-04-01T22:59:09.062" v="93"/>
        <pc:sldMkLst>
          <pc:docMk/>
          <pc:sldMk cId="1134982801" sldId="649"/>
        </pc:sldMkLst>
      </pc:sldChg>
      <pc:sldChg chg="modNotes">
        <pc:chgData name="" userId="" providerId="" clId="Web-{D5A7206B-D375-43EF-941F-47D9FE32FB85}" dt="2019-04-01T23:04:30.438" v="115"/>
        <pc:sldMkLst>
          <pc:docMk/>
          <pc:sldMk cId="2493994346" sldId="650"/>
        </pc:sldMkLst>
      </pc:sldChg>
      <pc:sldChg chg="modNotes">
        <pc:chgData name="" userId="" providerId="" clId="Web-{D5A7206B-D375-43EF-941F-47D9FE32FB85}" dt="2019-04-01T22:57:42.375" v="83"/>
        <pc:sldMkLst>
          <pc:docMk/>
          <pc:sldMk cId="2315681500" sldId="653"/>
        </pc:sldMkLst>
      </pc:sldChg>
      <pc:sldChg chg="modNotes">
        <pc:chgData name="" userId="" providerId="" clId="Web-{D5A7206B-D375-43EF-941F-47D9FE32FB85}" dt="2019-04-01T22:49:58.671" v="9"/>
        <pc:sldMkLst>
          <pc:docMk/>
          <pc:sldMk cId="49419832" sldId="656"/>
        </pc:sldMkLst>
      </pc:sldChg>
      <pc:sldChg chg="modSp">
        <pc:chgData name="" userId="" providerId="" clId="Web-{D5A7206B-D375-43EF-941F-47D9FE32FB85}" dt="2019-04-01T22:59:52.984" v="101" actId="20577"/>
        <pc:sldMkLst>
          <pc:docMk/>
          <pc:sldMk cId="282846622" sldId="658"/>
        </pc:sldMkLst>
        <pc:spChg chg="mod">
          <ac:chgData name="" userId="" providerId="" clId="Web-{D5A7206B-D375-43EF-941F-47D9FE32FB85}" dt="2019-04-01T22:59:52.984" v="101" actId="20577"/>
          <ac:spMkLst>
            <pc:docMk/>
            <pc:sldMk cId="282846622" sldId="658"/>
            <ac:spMk id="3" creationId="{00000000-0000-0000-0000-000000000000}"/>
          </ac:spMkLst>
        </pc:spChg>
      </pc:sldChg>
      <pc:sldChg chg="modNotes">
        <pc:chgData name="" userId="" providerId="" clId="Web-{D5A7206B-D375-43EF-941F-47D9FE32FB85}" dt="2019-04-01T22:52:49.218" v="45"/>
        <pc:sldMkLst>
          <pc:docMk/>
          <pc:sldMk cId="250726406" sldId="660"/>
        </pc:sldMkLst>
      </pc:sldChg>
      <pc:sldChg chg="modSp modNotes">
        <pc:chgData name="" userId="" providerId="" clId="Web-{D5A7206B-D375-43EF-941F-47D9FE32FB85}" dt="2019-04-01T22:53:25.640" v="48" actId="20577"/>
        <pc:sldMkLst>
          <pc:docMk/>
          <pc:sldMk cId="4193266097" sldId="661"/>
        </pc:sldMkLst>
        <pc:spChg chg="mod">
          <ac:chgData name="" userId="" providerId="" clId="Web-{D5A7206B-D375-43EF-941F-47D9FE32FB85}" dt="2019-04-01T22:53:25.640" v="48" actId="20577"/>
          <ac:spMkLst>
            <pc:docMk/>
            <pc:sldMk cId="4193266097" sldId="661"/>
            <ac:spMk id="3" creationId="{00000000-0000-0000-0000-000000000000}"/>
          </ac:spMkLst>
        </pc:spChg>
      </pc:sldChg>
      <pc:sldChg chg="modNotes">
        <pc:chgData name="" userId="" providerId="" clId="Web-{D5A7206B-D375-43EF-941F-47D9FE32FB85}" dt="2019-04-01T22:54:07.765" v="53"/>
        <pc:sldMkLst>
          <pc:docMk/>
          <pc:sldMk cId="1577038938" sldId="662"/>
        </pc:sldMkLst>
      </pc:sldChg>
      <pc:sldChg chg="modNotes">
        <pc:chgData name="" userId="" providerId="" clId="Web-{D5A7206B-D375-43EF-941F-47D9FE32FB85}" dt="2019-04-01T22:54:27.343" v="54"/>
        <pc:sldMkLst>
          <pc:docMk/>
          <pc:sldMk cId="1124488864" sldId="664"/>
        </pc:sldMkLst>
      </pc:sldChg>
      <pc:sldChg chg="modNotes">
        <pc:chgData name="" userId="" providerId="" clId="Web-{D5A7206B-D375-43EF-941F-47D9FE32FB85}" dt="2019-04-01T22:55:03.374" v="65"/>
        <pc:sldMkLst>
          <pc:docMk/>
          <pc:sldMk cId="4098128624" sldId="665"/>
        </pc:sldMkLst>
      </pc:sldChg>
      <pc:sldChg chg="modNotes">
        <pc:chgData name="" userId="" providerId="" clId="Web-{D5A7206B-D375-43EF-941F-47D9FE32FB85}" dt="2019-04-01T22:54:58.327" v="62"/>
        <pc:sldMkLst>
          <pc:docMk/>
          <pc:sldMk cId="2022831088" sldId="666"/>
        </pc:sldMkLst>
      </pc:sldChg>
      <pc:sldChg chg="modNotes">
        <pc:chgData name="" userId="" providerId="" clId="Web-{D5A7206B-D375-43EF-941F-47D9FE32FB85}" dt="2019-04-01T22:56:00.296" v="73"/>
        <pc:sldMkLst>
          <pc:docMk/>
          <pc:sldMk cId="471595272" sldId="667"/>
        </pc:sldMkLst>
      </pc:sldChg>
      <pc:sldChg chg="modNotes">
        <pc:chgData name="" userId="" providerId="" clId="Web-{D5A7206B-D375-43EF-941F-47D9FE32FB85}" dt="2019-04-01T22:56:07.999" v="76"/>
        <pc:sldMkLst>
          <pc:docMk/>
          <pc:sldMk cId="3048894816" sldId="668"/>
        </pc:sldMkLst>
      </pc:sldChg>
      <pc:sldChg chg="modNotes">
        <pc:chgData name="" userId="" providerId="" clId="Web-{D5A7206B-D375-43EF-941F-47D9FE32FB85}" dt="2019-04-01T23:06:03.329" v="121"/>
        <pc:sldMkLst>
          <pc:docMk/>
          <pc:sldMk cId="2234215129" sldId="673"/>
        </pc:sldMkLst>
      </pc:sldChg>
      <pc:sldChg chg="modNotes">
        <pc:chgData name="" userId="" providerId="" clId="Web-{D5A7206B-D375-43EF-941F-47D9FE32FB85}" dt="2019-04-01T23:05:40.407" v="118"/>
        <pc:sldMkLst>
          <pc:docMk/>
          <pc:sldMk cId="2018878027" sldId="676"/>
        </pc:sldMkLst>
      </pc:sldChg>
      <pc:sldChg chg="modSp">
        <pc:chgData name="" userId="" providerId="" clId="Web-{D5A7206B-D375-43EF-941F-47D9FE32FB85}" dt="2019-04-01T23:02:30.422" v="110" actId="20577"/>
        <pc:sldMkLst>
          <pc:docMk/>
          <pc:sldMk cId="3706842149" sldId="779"/>
        </pc:sldMkLst>
        <pc:spChg chg="mod">
          <ac:chgData name="" userId="" providerId="" clId="Web-{D5A7206B-D375-43EF-941F-47D9FE32FB85}" dt="2019-04-01T23:02:30.422" v="110" actId="20577"/>
          <ac:spMkLst>
            <pc:docMk/>
            <pc:sldMk cId="3706842149" sldId="779"/>
            <ac:spMk id="3" creationId="{00000000-0000-0000-0000-000000000000}"/>
          </ac:spMkLst>
        </pc:spChg>
      </pc:sldChg>
    </pc:docChg>
  </pc:docChgLst>
  <pc:docChgLst>
    <pc:chgData clId="Web-{5DA19B8D-3336-4A0F-B39E-AC15623925B1}"/>
    <pc:docChg chg="modSld">
      <pc:chgData name="" userId="" providerId="" clId="Web-{5DA19B8D-3336-4A0F-B39E-AC15623925B1}" dt="2019-04-01T23:54:49.063" v="171"/>
      <pc:docMkLst>
        <pc:docMk/>
      </pc:docMkLst>
      <pc:sldChg chg="modNotes">
        <pc:chgData name="" userId="" providerId="" clId="Web-{5DA19B8D-3336-4A0F-B39E-AC15623925B1}" dt="2019-04-01T23:48:31.984" v="116"/>
        <pc:sldMkLst>
          <pc:docMk/>
          <pc:sldMk cId="4147167758" sldId="526"/>
        </pc:sldMkLst>
      </pc:sldChg>
      <pc:sldChg chg="modSp">
        <pc:chgData name="" userId="" providerId="" clId="Web-{5DA19B8D-3336-4A0F-B39E-AC15623925B1}" dt="2019-04-01T23:42:19.921" v="87" actId="20577"/>
        <pc:sldMkLst>
          <pc:docMk/>
          <pc:sldMk cId="2987010452" sldId="647"/>
        </pc:sldMkLst>
        <pc:spChg chg="mod">
          <ac:chgData name="" userId="" providerId="" clId="Web-{5DA19B8D-3336-4A0F-B39E-AC15623925B1}" dt="2019-04-01T23:42:19.921" v="87" actId="20577"/>
          <ac:spMkLst>
            <pc:docMk/>
            <pc:sldMk cId="2987010452" sldId="647"/>
            <ac:spMk id="3" creationId="{00000000-0000-0000-0000-000000000000}"/>
          </ac:spMkLst>
        </pc:spChg>
      </pc:sldChg>
      <pc:sldChg chg="modSp">
        <pc:chgData name="" userId="" providerId="" clId="Web-{5DA19B8D-3336-4A0F-B39E-AC15623925B1}" dt="2019-04-01T23:40:12.086" v="72" actId="20577"/>
        <pc:sldMkLst>
          <pc:docMk/>
          <pc:sldMk cId="49419832" sldId="656"/>
        </pc:sldMkLst>
        <pc:spChg chg="mod">
          <ac:chgData name="" userId="" providerId="" clId="Web-{5DA19B8D-3336-4A0F-B39E-AC15623925B1}" dt="2019-04-01T23:40:12.086" v="72" actId="20577"/>
          <ac:spMkLst>
            <pc:docMk/>
            <pc:sldMk cId="49419832" sldId="656"/>
            <ac:spMk id="3" creationId="{00000000-0000-0000-0000-000000000000}"/>
          </ac:spMkLst>
        </pc:spChg>
      </pc:sldChg>
      <pc:sldChg chg="modSp">
        <pc:chgData name="" userId="" providerId="" clId="Web-{5DA19B8D-3336-4A0F-B39E-AC15623925B1}" dt="2019-04-01T23:43:07.546" v="94" actId="20577"/>
        <pc:sldMkLst>
          <pc:docMk/>
          <pc:sldMk cId="250726406" sldId="660"/>
        </pc:sldMkLst>
        <pc:spChg chg="mod">
          <ac:chgData name="" userId="" providerId="" clId="Web-{5DA19B8D-3336-4A0F-B39E-AC15623925B1}" dt="2019-04-01T23:43:07.546" v="94" actId="20577"/>
          <ac:spMkLst>
            <pc:docMk/>
            <pc:sldMk cId="250726406" sldId="660"/>
            <ac:spMk id="3" creationId="{00000000-0000-0000-0000-000000000000}"/>
          </ac:spMkLst>
        </pc:spChg>
      </pc:sldChg>
      <pc:sldChg chg="modSp">
        <pc:chgData name="" userId="" providerId="" clId="Web-{5DA19B8D-3336-4A0F-B39E-AC15623925B1}" dt="2019-04-01T23:42:51.577" v="93" actId="20577"/>
        <pc:sldMkLst>
          <pc:docMk/>
          <pc:sldMk cId="4098128624" sldId="665"/>
        </pc:sldMkLst>
        <pc:spChg chg="mod">
          <ac:chgData name="" userId="" providerId="" clId="Web-{5DA19B8D-3336-4A0F-B39E-AC15623925B1}" dt="2019-04-01T23:42:51.577" v="93" actId="20577"/>
          <ac:spMkLst>
            <pc:docMk/>
            <pc:sldMk cId="4098128624" sldId="665"/>
            <ac:spMk id="3" creationId="{00000000-0000-0000-0000-000000000000}"/>
          </ac:spMkLst>
        </pc:spChg>
      </pc:sldChg>
      <pc:sldChg chg="modNotes">
        <pc:chgData name="" userId="" providerId="" clId="Web-{5DA19B8D-3336-4A0F-B39E-AC15623925B1}" dt="2019-04-01T23:37:30.272" v="0"/>
        <pc:sldMkLst>
          <pc:docMk/>
          <pc:sldMk cId="2022831088" sldId="666"/>
        </pc:sldMkLst>
      </pc:sldChg>
      <pc:sldChg chg="modSp">
        <pc:chgData name="" userId="" providerId="" clId="Web-{5DA19B8D-3336-4A0F-B39E-AC15623925B1}" dt="2019-04-01T23:42:37.015" v="92" actId="20577"/>
        <pc:sldMkLst>
          <pc:docMk/>
          <pc:sldMk cId="471595272" sldId="667"/>
        </pc:sldMkLst>
        <pc:spChg chg="mod">
          <ac:chgData name="" userId="" providerId="" clId="Web-{5DA19B8D-3336-4A0F-B39E-AC15623925B1}" dt="2019-04-01T23:42:37.015" v="92" actId="20577"/>
          <ac:spMkLst>
            <pc:docMk/>
            <pc:sldMk cId="471595272" sldId="667"/>
            <ac:spMk id="3" creationId="{00000000-0000-0000-0000-000000000000}"/>
          </ac:spMkLst>
        </pc:spChg>
      </pc:sldChg>
      <pc:sldChg chg="modSp">
        <pc:chgData name="" userId="" providerId="" clId="Web-{5DA19B8D-3336-4A0F-B39E-AC15623925B1}" dt="2019-04-01T23:41:04.415" v="81" actId="20577"/>
        <pc:sldMkLst>
          <pc:docMk/>
          <pc:sldMk cId="178632314" sldId="672"/>
        </pc:sldMkLst>
        <pc:spChg chg="mod">
          <ac:chgData name="" userId="" providerId="" clId="Web-{5DA19B8D-3336-4A0F-B39E-AC15623925B1}" dt="2019-04-01T23:41:04.415" v="81" actId="20577"/>
          <ac:spMkLst>
            <pc:docMk/>
            <pc:sldMk cId="178632314" sldId="672"/>
            <ac:spMk id="3" creationId="{00000000-0000-0000-0000-000000000000}"/>
          </ac:spMkLst>
        </pc:spChg>
      </pc:sldChg>
      <pc:sldChg chg="modSp">
        <pc:chgData name="" userId="" providerId="" clId="Web-{5DA19B8D-3336-4A0F-B39E-AC15623925B1}" dt="2019-04-01T23:41:49.905" v="86" actId="20577"/>
        <pc:sldMkLst>
          <pc:docMk/>
          <pc:sldMk cId="2234215129" sldId="673"/>
        </pc:sldMkLst>
        <pc:spChg chg="mod">
          <ac:chgData name="" userId="" providerId="" clId="Web-{5DA19B8D-3336-4A0F-B39E-AC15623925B1}" dt="2019-04-01T23:41:49.905" v="86" actId="20577"/>
          <ac:spMkLst>
            <pc:docMk/>
            <pc:sldMk cId="2234215129" sldId="673"/>
            <ac:spMk id="3" creationId="{00000000-0000-0000-0000-000000000000}"/>
          </ac:spMkLst>
        </pc:spChg>
      </pc:sldChg>
      <pc:sldChg chg="modNotes">
        <pc:chgData name="" userId="" providerId="" clId="Web-{5DA19B8D-3336-4A0F-B39E-AC15623925B1}" dt="2019-04-01T23:49:49.656" v="128"/>
        <pc:sldMkLst>
          <pc:docMk/>
          <pc:sldMk cId="2780309221" sldId="675"/>
        </pc:sldMkLst>
      </pc:sldChg>
      <pc:sldChg chg="modNotes">
        <pc:chgData name="" userId="" providerId="" clId="Web-{5DA19B8D-3336-4A0F-B39E-AC15623925B1}" dt="2019-04-01T23:45:13.421" v="104"/>
        <pc:sldMkLst>
          <pc:docMk/>
          <pc:sldMk cId="2766867415" sldId="677"/>
        </pc:sldMkLst>
      </pc:sldChg>
      <pc:sldChg chg="modNotes">
        <pc:chgData name="" userId="" providerId="" clId="Web-{5DA19B8D-3336-4A0F-B39E-AC15623925B1}" dt="2019-04-01T23:45:35.296" v="107"/>
        <pc:sldMkLst>
          <pc:docMk/>
          <pc:sldMk cId="2029578848" sldId="681"/>
        </pc:sldMkLst>
      </pc:sldChg>
      <pc:sldChg chg="modNotes">
        <pc:chgData name="" userId="" providerId="" clId="Web-{5DA19B8D-3336-4A0F-B39E-AC15623925B1}" dt="2019-04-01T23:47:33.015" v="112"/>
        <pc:sldMkLst>
          <pc:docMk/>
          <pc:sldMk cId="2253501241" sldId="682"/>
        </pc:sldMkLst>
      </pc:sldChg>
      <pc:sldChg chg="modSp">
        <pc:chgData name="" userId="" providerId="" clId="Web-{5DA19B8D-3336-4A0F-B39E-AC15623925B1}" dt="2019-04-01T23:47:52" v="113" actId="20577"/>
        <pc:sldMkLst>
          <pc:docMk/>
          <pc:sldMk cId="3462268050" sldId="684"/>
        </pc:sldMkLst>
        <pc:spChg chg="mod">
          <ac:chgData name="" userId="" providerId="" clId="Web-{5DA19B8D-3336-4A0F-B39E-AC15623925B1}" dt="2019-04-01T23:47:52" v="113" actId="20577"/>
          <ac:spMkLst>
            <pc:docMk/>
            <pc:sldMk cId="3462268050" sldId="684"/>
            <ac:spMk id="3" creationId="{00000000-0000-0000-0000-000000000000}"/>
          </ac:spMkLst>
        </pc:spChg>
      </pc:sldChg>
      <pc:sldChg chg="modNotes">
        <pc:chgData name="" userId="" providerId="" clId="Web-{5DA19B8D-3336-4A0F-B39E-AC15623925B1}" dt="2019-04-01T23:52:10.625" v="149"/>
        <pc:sldMkLst>
          <pc:docMk/>
          <pc:sldMk cId="3244881264" sldId="686"/>
        </pc:sldMkLst>
      </pc:sldChg>
      <pc:sldChg chg="modSp modNotes">
        <pc:chgData name="" userId="" providerId="" clId="Web-{5DA19B8D-3336-4A0F-B39E-AC15623925B1}" dt="2019-04-01T23:54:49.063" v="171"/>
        <pc:sldMkLst>
          <pc:docMk/>
          <pc:sldMk cId="3876532325" sldId="688"/>
        </pc:sldMkLst>
        <pc:spChg chg="mod">
          <ac:chgData name="" userId="" providerId="" clId="Web-{5DA19B8D-3336-4A0F-B39E-AC15623925B1}" dt="2019-04-01T23:52:30.875" v="153" actId="20577"/>
          <ac:spMkLst>
            <pc:docMk/>
            <pc:sldMk cId="3876532325" sldId="688"/>
            <ac:spMk id="3" creationId="{00000000-0000-0000-0000-000000000000}"/>
          </ac:spMkLst>
        </pc:spChg>
      </pc:sldChg>
      <pc:sldChg chg="modNotes">
        <pc:chgData name="" userId="" providerId="" clId="Web-{5DA19B8D-3336-4A0F-B39E-AC15623925B1}" dt="2019-04-01T23:50:54.063" v="130"/>
        <pc:sldMkLst>
          <pc:docMk/>
          <pc:sldMk cId="4083318918" sldId="690"/>
        </pc:sldMkLst>
      </pc:sldChg>
      <pc:sldChg chg="modSp">
        <pc:chgData name="" userId="" providerId="" clId="Web-{5DA19B8D-3336-4A0F-B39E-AC15623925B1}" dt="2019-04-01T23:44:10.078" v="101" actId="20577"/>
        <pc:sldMkLst>
          <pc:docMk/>
          <pc:sldMk cId="3354458017" sldId="793"/>
        </pc:sldMkLst>
        <pc:spChg chg="mod">
          <ac:chgData name="" userId="" providerId="" clId="Web-{5DA19B8D-3336-4A0F-B39E-AC15623925B1}" dt="2019-04-01T23:44:10.078" v="101" actId="20577"/>
          <ac:spMkLst>
            <pc:docMk/>
            <pc:sldMk cId="3354458017" sldId="793"/>
            <ac:spMk id="2" creationId="{00000000-0000-0000-0000-000000000000}"/>
          </ac:spMkLst>
        </pc:spChg>
        <pc:spChg chg="mod">
          <ac:chgData name="" userId="" providerId="" clId="Web-{5DA19B8D-3336-4A0F-B39E-AC15623925B1}" dt="2019-04-01T23:43:56.203" v="97" actId="20577"/>
          <ac:spMkLst>
            <pc:docMk/>
            <pc:sldMk cId="3354458017" sldId="793"/>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7DF89D5F-4AA9-4878-B119-DE9764785AB6}" type="datetimeFigureOut">
              <a:rPr lang="en-US" smtClean="0"/>
              <a:t>4/1/2020</a:t>
            </a:fld>
            <a:endParaRPr lang="en-US" dirty="0"/>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3D3109DB-2FE1-40D0-84B6-D79A527A33F2}" type="slidenum">
              <a:rPr lang="en-US" smtClean="0"/>
              <a:t>‹#›</a:t>
            </a:fld>
            <a:endParaRPr lang="en-US" dirty="0"/>
          </a:p>
        </p:txBody>
      </p:sp>
    </p:spTree>
    <p:extLst>
      <p:ext uri="{BB962C8B-B14F-4D97-AF65-F5344CB8AC3E}">
        <p14:creationId xmlns:p14="http://schemas.microsoft.com/office/powerpoint/2010/main" val="36312410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F4FD8F13-ABF8-4ED9-B75B-7F68854F2530}" type="datetimeFigureOut">
              <a:rPr lang="en-US" smtClean="0"/>
              <a:t>4/1/2020</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54ADE49C-AECB-4B8E-AB86-9FE486226B9C}" type="slidenum">
              <a:rPr lang="en-US" smtClean="0"/>
              <a:t>‹#›</a:t>
            </a:fld>
            <a:endParaRPr lang="en-US" dirty="0"/>
          </a:p>
        </p:txBody>
      </p:sp>
    </p:spTree>
    <p:extLst>
      <p:ext uri="{BB962C8B-B14F-4D97-AF65-F5344CB8AC3E}">
        <p14:creationId xmlns:p14="http://schemas.microsoft.com/office/powerpoint/2010/main" val="1720685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7C49B4-96A9-4EF7-9A69-E942AAEE2469}" type="slidenum">
              <a:rPr lang="en-US">
                <a:solidFill>
                  <a:prstClr val="black"/>
                </a:solidFill>
              </a:rPr>
              <a:pPr/>
              <a:t>1</a:t>
            </a:fld>
            <a:endParaRPr lang="en-US" dirty="0">
              <a:solidFill>
                <a:prstClr val="black"/>
              </a:solidFill>
            </a:endParaRPr>
          </a:p>
        </p:txBody>
      </p:sp>
      <p:sp>
        <p:nvSpPr>
          <p:cNvPr id="202754" name="Rectangle 2"/>
          <p:cNvSpPr>
            <a:spLocks noGrp="1" noRot="1" noChangeAspect="1" noChangeArrowheads="1" noTextEdit="1"/>
          </p:cNvSpPr>
          <p:nvPr>
            <p:ph type="sldImg"/>
          </p:nvPr>
        </p:nvSpPr>
        <p:spPr>
          <a:xfrm>
            <a:off x="1381125" y="757238"/>
            <a:ext cx="5040313" cy="3779837"/>
          </a:xfrm>
          <a:ln/>
        </p:spPr>
      </p:sp>
      <p:sp>
        <p:nvSpPr>
          <p:cNvPr id="202755" name="Rectangle 3"/>
          <p:cNvSpPr>
            <a:spLocks noGrp="1" noChangeArrowheads="1"/>
          </p:cNvSpPr>
          <p:nvPr>
            <p:ph type="body" idx="1"/>
          </p:nvPr>
        </p:nvSpPr>
        <p:spPr/>
        <p:txBody>
          <a:bodyPr/>
          <a:lstStyle/>
          <a:p>
            <a:r>
              <a:rPr lang="en-US" sz="1300" b="1" dirty="0">
                <a:solidFill>
                  <a:schemeClr val="tx1"/>
                </a:solidFill>
              </a:rPr>
              <a:t>INSTRUCTIONS</a:t>
            </a:r>
          </a:p>
          <a:p>
            <a:pPr marL="191589" indent="-191589">
              <a:buFont typeface="Arial" panose="020B0604020202020204" pitchFamily="34" charset="0"/>
              <a:buChar char="•"/>
            </a:pPr>
            <a:r>
              <a:rPr lang="en-US" sz="1300" dirty="0">
                <a:solidFill>
                  <a:schemeClr val="tx1"/>
                </a:solidFill>
              </a:rPr>
              <a:t>Welcome participants to day 2.</a:t>
            </a:r>
          </a:p>
          <a:p>
            <a:pPr marL="191589" indent="-191589" defTabSz="966612">
              <a:buFont typeface="Arial" panose="020B0604020202020204" pitchFamily="34" charset="0"/>
              <a:buChar char="•"/>
              <a:defRPr/>
            </a:pPr>
            <a:r>
              <a:rPr lang="en-US" baseline="0" dirty="0">
                <a:solidFill>
                  <a:schemeClr val="tx1"/>
                </a:solidFill>
              </a:rPr>
              <a:t>Ask participants if they have any questions from day 1. </a:t>
            </a:r>
            <a:endParaRPr lang="en-US" sz="1300" dirty="0">
              <a:solidFill>
                <a:schemeClr val="tx1"/>
              </a:solidFill>
            </a:endParaRPr>
          </a:p>
          <a:p>
            <a:pPr marL="191589" indent="-191589" defTabSz="1021806">
              <a:buFont typeface="Arial" panose="020B0604020202020204" pitchFamily="34" charset="0"/>
              <a:buChar char="•"/>
              <a:defRPr/>
            </a:pPr>
            <a:r>
              <a:rPr lang="en-US" sz="1300" dirty="0">
                <a:solidFill>
                  <a:schemeClr val="tx1"/>
                </a:solidFill>
              </a:rPr>
              <a:t>Orient participants to the training room/facility and to the nearest bathroom.  </a:t>
            </a:r>
          </a:p>
        </p:txBody>
      </p:sp>
    </p:spTree>
    <p:extLst>
      <p:ext uri="{BB962C8B-B14F-4D97-AF65-F5344CB8AC3E}">
        <p14:creationId xmlns:p14="http://schemas.microsoft.com/office/powerpoint/2010/main" val="4134410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 NOTES</a:t>
            </a:r>
            <a:endParaRPr lang="en-US" sz="1200" b="1" baseline="0" dirty="0">
              <a:solidFill>
                <a:schemeClr val="tx1"/>
              </a:solidFill>
              <a:latin typeface="+mn-lt"/>
            </a:endParaRPr>
          </a:p>
          <a:p>
            <a:pPr marL="181240" indent="-181240">
              <a:buFont typeface="Arial" panose="020B0604020202020204" pitchFamily="34" charset="0"/>
              <a:buChar char="•"/>
            </a:pPr>
            <a:r>
              <a:rPr lang="en-US" sz="1200" dirty="0">
                <a:solidFill>
                  <a:schemeClr val="tx1"/>
                </a:solidFill>
                <a:latin typeface="+mn-lt"/>
              </a:rPr>
              <a:t>According</a:t>
            </a:r>
            <a:r>
              <a:rPr lang="en-US" sz="1200" baseline="0" dirty="0">
                <a:solidFill>
                  <a:schemeClr val="tx1"/>
                </a:solidFill>
                <a:latin typeface="+mn-lt"/>
              </a:rPr>
              <a:t> to the APA, substance related disorders are mental disorders. Mental disorders are syndromes characterized by significant disturbances in an individual’s thinking, emotion regulation, and behaviors. Disturbances reflect dysfunction in biological, developmental, psychological, or psychosocial processes and are associated with significant distress or disability in social functioning, occupational functioning, and other importance life activities.  Substance related disorders are organized by substance and divided into 2 groups: substance use disorders and substance-induced disorders. We will only focus on substance use disorders in today’s training.</a:t>
            </a:r>
          </a:p>
          <a:p>
            <a:endParaRPr lang="en-US" sz="1200" dirty="0">
              <a:solidFill>
                <a:schemeClr val="tx1"/>
              </a:solidFill>
              <a:latin typeface="+mn-lt"/>
            </a:endParaRPr>
          </a:p>
          <a:p>
            <a:r>
              <a:rPr lang="en-US" sz="1200" b="1" dirty="0">
                <a:solidFill>
                  <a:schemeClr val="tx1"/>
                </a:solidFill>
                <a:latin typeface="+mn-lt"/>
              </a:rPr>
              <a:t>GENERAL NOTES FOR</a:t>
            </a:r>
            <a:r>
              <a:rPr lang="en-US" sz="1200" b="1" baseline="0" dirty="0">
                <a:solidFill>
                  <a:schemeClr val="tx1"/>
                </a:solidFill>
                <a:latin typeface="+mn-lt"/>
              </a:rPr>
              <a:t> TRAINER </a:t>
            </a:r>
            <a:endParaRPr lang="en-US" sz="1200" b="1" dirty="0">
              <a:solidFill>
                <a:schemeClr val="tx1"/>
              </a:solidFill>
              <a:latin typeface="+mn-lt"/>
            </a:endParaRPr>
          </a:p>
          <a:p>
            <a:pPr marL="181240" indent="-181240">
              <a:buFont typeface="Arial" panose="020B0604020202020204" pitchFamily="34" charset="0"/>
              <a:buChar char="•"/>
            </a:pPr>
            <a:r>
              <a:rPr lang="en-US" sz="1200" dirty="0">
                <a:solidFill>
                  <a:schemeClr val="tx1"/>
                </a:solidFill>
                <a:latin typeface="+mn-lt"/>
              </a:rPr>
              <a:t>According to the APA, DSM-5 does not separate the diagnoses of substance abuse and dependence as it did in previous editions. Rather, criteria are provided for substance use disorder, accompanied by criteria for intoxication, withdrawal, substance/medication-induced disorders, and unspecified substance-induced disorders, where relevant. The DSM-5 substance use disorder criteria are nearly identical to the DSM-IV substance abuse and dependence criteria combined into a single list, with two exceptions. The DSM-IV recurrent legal problems criterion for substance abuse has been deleted from DSM-5, and a new criterion, craving or a strong desire or urge to use a substance, has been added. </a:t>
            </a:r>
          </a:p>
          <a:p>
            <a:endParaRPr lang="en-US" sz="1200" dirty="0">
              <a:solidFill>
                <a:schemeClr val="tx1"/>
              </a:solidFill>
              <a:latin typeface="+mn-lt"/>
            </a:endParaRPr>
          </a:p>
          <a:p>
            <a:pPr defTabSz="966612">
              <a:defRPr/>
            </a:pPr>
            <a:r>
              <a:rPr lang="en-US" sz="1200" b="1" dirty="0">
                <a:solidFill>
                  <a:schemeClr val="tx1"/>
                </a:solidFill>
                <a:latin typeface="+mn-lt"/>
              </a:rPr>
              <a:t>REFERENCE </a:t>
            </a:r>
          </a:p>
          <a:p>
            <a:pPr defTabSz="966612">
              <a:defRPr/>
            </a:pPr>
            <a:r>
              <a:rPr lang="en-US" sz="1200" dirty="0">
                <a:solidFill>
                  <a:schemeClr val="tx1"/>
                </a:solidFill>
                <a:latin typeface="+mn-lt"/>
                <a:cs typeface="Calibri" panose="020F0502020204030204" pitchFamily="34" charset="0"/>
              </a:rPr>
              <a:t>American Psychiatric Association. (2013). </a:t>
            </a:r>
            <a:r>
              <a:rPr lang="en-US" sz="1200" i="1" dirty="0">
                <a:solidFill>
                  <a:schemeClr val="tx1"/>
                </a:solidFill>
                <a:latin typeface="+mn-lt"/>
                <a:cs typeface="Calibri" panose="020F0502020204030204" pitchFamily="34" charset="0"/>
              </a:rPr>
              <a:t>Diagnostic and statistical manual of mental disorders</a:t>
            </a:r>
            <a:r>
              <a:rPr lang="en-US" sz="1200" dirty="0">
                <a:solidFill>
                  <a:schemeClr val="tx1"/>
                </a:solidFill>
                <a:latin typeface="+mn-lt"/>
                <a:cs typeface="Calibri" panose="020F0502020204030204" pitchFamily="34" charset="0"/>
              </a:rPr>
              <a:t> (5th ed.). Washington, DC: Author.</a:t>
            </a:r>
          </a:p>
          <a:p>
            <a:pPr defTabSz="966612">
              <a:defRPr/>
            </a:pPr>
            <a:endParaRPr lang="en-US" sz="1200" b="1" dirty="0">
              <a:solidFill>
                <a:schemeClr val="tx1"/>
              </a:solidFill>
              <a:latin typeface="+mn-lt"/>
            </a:endParaRPr>
          </a:p>
          <a:p>
            <a:pPr defTabSz="966612">
              <a:defRPr/>
            </a:pPr>
            <a:endParaRPr lang="en-US" b="1" dirty="0"/>
          </a:p>
        </p:txBody>
      </p:sp>
      <p:sp>
        <p:nvSpPr>
          <p:cNvPr id="4" name="Slide Number Placeholder 3"/>
          <p:cNvSpPr>
            <a:spLocks noGrp="1"/>
          </p:cNvSpPr>
          <p:nvPr>
            <p:ph type="sldNum" sz="quarter" idx="10"/>
          </p:nvPr>
        </p:nvSpPr>
        <p:spPr/>
        <p:txBody>
          <a:bodyPr/>
          <a:lstStyle/>
          <a:p>
            <a:fld id="{54ADE49C-AECB-4B8E-AB86-9FE486226B9C}" type="slidenum">
              <a:rPr lang="en-US" smtClean="0"/>
              <a:t>10</a:t>
            </a:fld>
            <a:endParaRPr lang="en-US" dirty="0"/>
          </a:p>
        </p:txBody>
      </p:sp>
    </p:spTree>
    <p:extLst>
      <p:ext uri="{BB962C8B-B14F-4D97-AF65-F5344CB8AC3E}">
        <p14:creationId xmlns:p14="http://schemas.microsoft.com/office/powerpoint/2010/main" val="29371310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 NOTES</a:t>
            </a:r>
            <a:endParaRPr lang="en-US" sz="1200" b="1" baseline="0" dirty="0">
              <a:solidFill>
                <a:schemeClr val="tx1"/>
              </a:solidFill>
              <a:latin typeface="+mn-lt"/>
            </a:endParaRPr>
          </a:p>
          <a:p>
            <a:pPr marL="181240" indent="-181240">
              <a:buFont typeface="Arial" panose="020B0604020202020204" pitchFamily="34" charset="0"/>
              <a:buChar char="•"/>
            </a:pPr>
            <a:r>
              <a:rPr lang="en-US" sz="1200" dirty="0">
                <a:solidFill>
                  <a:schemeClr val="tx1"/>
                </a:solidFill>
                <a:latin typeface="+mn-lt"/>
              </a:rPr>
              <a:t>Substance use</a:t>
            </a:r>
            <a:r>
              <a:rPr lang="en-US" sz="1200" baseline="0" dirty="0">
                <a:solidFill>
                  <a:schemeClr val="tx1"/>
                </a:solidFill>
                <a:latin typeface="+mn-lt"/>
              </a:rPr>
              <a:t> </a:t>
            </a:r>
            <a:r>
              <a:rPr lang="en-US" sz="1200" b="0" baseline="0" dirty="0">
                <a:solidFill>
                  <a:schemeClr val="tx1"/>
                </a:solidFill>
                <a:latin typeface="+mn-lt"/>
              </a:rPr>
              <a:t>disorders are a </a:t>
            </a:r>
            <a:r>
              <a:rPr lang="en-US" sz="1200" b="1" baseline="0" dirty="0">
                <a:solidFill>
                  <a:schemeClr val="tx1"/>
                </a:solidFill>
                <a:latin typeface="+mn-lt"/>
              </a:rPr>
              <a:t>[READ THE FIRST BULLET] </a:t>
            </a:r>
          </a:p>
          <a:p>
            <a:pPr marL="180975" indent="-180975">
              <a:buFont typeface="Arial" panose="020B0604020202020204" pitchFamily="34" charset="0"/>
              <a:buChar char="•"/>
            </a:pPr>
            <a:r>
              <a:rPr lang="en-US" sz="1200" b="0" baseline="0" dirty="0" smtClean="0">
                <a:solidFill>
                  <a:schemeClr val="tx1"/>
                </a:solidFill>
                <a:latin typeface="+mn-lt"/>
              </a:rPr>
              <a:t>Eleven (11) criteria are organized </a:t>
            </a:r>
            <a:r>
              <a:rPr lang="en-US" sz="1200" b="0" baseline="0" dirty="0">
                <a:solidFill>
                  <a:schemeClr val="tx1"/>
                </a:solidFill>
                <a:latin typeface="+mn-lt"/>
              </a:rPr>
              <a:t>into four groups. The four groups are impaired control or loss of control, social impairment, risky use, and pharmacological criteria.</a:t>
            </a:r>
            <a:r>
              <a:rPr lang="en-US" dirty="0"/>
              <a:t> </a:t>
            </a:r>
            <a:r>
              <a:rPr lang="en-US" sz="1200" b="0" baseline="0" dirty="0">
                <a:solidFill>
                  <a:schemeClr val="tx1"/>
                </a:solidFill>
                <a:latin typeface="+mn-lt"/>
              </a:rPr>
              <a:t>Please note, the DSM-5 re-conceptualized substance use disorders and no longer uses the terms abuse and dependence; rather, the number of criteria denotes whether the SUD is classified as mild, moderate or severe.</a:t>
            </a:r>
            <a:r>
              <a:rPr lang="en-US" dirty="0"/>
              <a:t> </a:t>
            </a:r>
            <a:r>
              <a:rPr lang="en-US" sz="1200" b="0" baseline="0" dirty="0">
                <a:solidFill>
                  <a:schemeClr val="tx1"/>
                </a:solidFill>
                <a:latin typeface="+mn-lt"/>
              </a:rPr>
              <a:t>Let’s start with the first four criteria.</a:t>
            </a:r>
            <a:r>
              <a:rPr lang="en-US" dirty="0"/>
              <a:t> </a:t>
            </a:r>
            <a:endParaRPr lang="en-US" sz="1200" b="0" baseline="0" dirty="0">
              <a:solidFill>
                <a:schemeClr val="tx1"/>
              </a:solidFill>
              <a:latin typeface="+mn-lt"/>
              <a:cs typeface="Calibri"/>
            </a:endParaRPr>
          </a:p>
          <a:p>
            <a:pPr marL="181240" indent="-181240">
              <a:buFont typeface="Arial" panose="020B0604020202020204" pitchFamily="34" charset="0"/>
              <a:buChar char="•"/>
            </a:pPr>
            <a:endParaRPr lang="en-US" sz="1200" dirty="0">
              <a:solidFill>
                <a:schemeClr val="tx1"/>
              </a:solidFill>
              <a:latin typeface="+mn-lt"/>
            </a:endParaRPr>
          </a:p>
          <a:p>
            <a:pPr defTabSz="966612">
              <a:defRPr/>
            </a:pPr>
            <a:r>
              <a:rPr lang="en-US" sz="1200" b="1" dirty="0">
                <a:solidFill>
                  <a:schemeClr val="tx1"/>
                </a:solidFill>
                <a:latin typeface="+mn-lt"/>
              </a:rPr>
              <a:t>REFERENCE </a:t>
            </a:r>
          </a:p>
          <a:p>
            <a:pPr defTabSz="966612">
              <a:defRPr/>
            </a:pPr>
            <a:r>
              <a:rPr lang="en-US" sz="1200" dirty="0">
                <a:solidFill>
                  <a:schemeClr val="tx1"/>
                </a:solidFill>
                <a:latin typeface="+mn-lt"/>
                <a:cs typeface="Calibri" panose="020F0502020204030204" pitchFamily="34" charset="0"/>
              </a:rPr>
              <a:t>American Psychiatric Association. (2013). </a:t>
            </a:r>
            <a:r>
              <a:rPr lang="en-US" sz="1200" i="1" dirty="0">
                <a:solidFill>
                  <a:schemeClr val="tx1"/>
                </a:solidFill>
                <a:latin typeface="+mn-lt"/>
                <a:cs typeface="Calibri" panose="020F0502020204030204" pitchFamily="34" charset="0"/>
              </a:rPr>
              <a:t>Diagnostic and statistical manual of mental disorders</a:t>
            </a:r>
            <a:r>
              <a:rPr lang="en-US" sz="1200" dirty="0">
                <a:solidFill>
                  <a:schemeClr val="tx1"/>
                </a:solidFill>
                <a:latin typeface="+mn-lt"/>
                <a:cs typeface="Calibri" panose="020F0502020204030204" pitchFamily="34" charset="0"/>
              </a:rPr>
              <a:t> (5th ed.). Washington, DC: Author.</a:t>
            </a:r>
          </a:p>
        </p:txBody>
      </p:sp>
      <p:sp>
        <p:nvSpPr>
          <p:cNvPr id="4" name="Slide Number Placeholder 3"/>
          <p:cNvSpPr>
            <a:spLocks noGrp="1"/>
          </p:cNvSpPr>
          <p:nvPr>
            <p:ph type="sldNum" sz="quarter" idx="10"/>
          </p:nvPr>
        </p:nvSpPr>
        <p:spPr/>
        <p:txBody>
          <a:bodyPr/>
          <a:lstStyle/>
          <a:p>
            <a:fld id="{54ADE49C-AECB-4B8E-AB86-9FE486226B9C}" type="slidenum">
              <a:rPr lang="en-US" smtClean="0"/>
              <a:t>11</a:t>
            </a:fld>
            <a:endParaRPr lang="en-US" dirty="0"/>
          </a:p>
        </p:txBody>
      </p:sp>
    </p:spTree>
    <p:extLst>
      <p:ext uri="{BB962C8B-B14F-4D97-AF65-F5344CB8AC3E}">
        <p14:creationId xmlns:p14="http://schemas.microsoft.com/office/powerpoint/2010/main" val="11188627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 NOTES</a:t>
            </a:r>
            <a:endParaRPr lang="en-US" sz="1200" b="1" baseline="0" dirty="0">
              <a:solidFill>
                <a:schemeClr val="tx1"/>
              </a:solidFill>
              <a:latin typeface="+mn-lt"/>
            </a:endParaRPr>
          </a:p>
          <a:p>
            <a:pPr marL="180975" indent="-180975">
              <a:buFont typeface="Arial" panose="020B0604020202020204" pitchFamily="34" charset="0"/>
              <a:buChar char="•"/>
            </a:pPr>
            <a:r>
              <a:rPr lang="en-US" sz="1200" dirty="0" smtClean="0">
                <a:solidFill>
                  <a:schemeClr val="tx1"/>
                </a:solidFill>
                <a:latin typeface="+mn-lt"/>
              </a:rPr>
              <a:t>Four </a:t>
            </a:r>
            <a:r>
              <a:rPr lang="en-US" sz="1200" dirty="0">
                <a:solidFill>
                  <a:schemeClr val="tx1"/>
                </a:solidFill>
                <a:latin typeface="+mn-lt"/>
              </a:rPr>
              <a:t>criteria </a:t>
            </a:r>
            <a:r>
              <a:rPr lang="en-US" sz="1200" baseline="0" dirty="0" smtClean="0">
                <a:solidFill>
                  <a:schemeClr val="tx1"/>
                </a:solidFill>
                <a:latin typeface="+mn-lt"/>
              </a:rPr>
              <a:t>have </a:t>
            </a:r>
            <a:r>
              <a:rPr lang="en-US" sz="1200" baseline="0" dirty="0">
                <a:solidFill>
                  <a:schemeClr val="tx1"/>
                </a:solidFill>
                <a:latin typeface="+mn-lt"/>
              </a:rPr>
              <a:t>been classified as signs and symptoms of impaired control.</a:t>
            </a:r>
            <a:r>
              <a:rPr lang="en-US" dirty="0"/>
              <a:t> </a:t>
            </a:r>
            <a:r>
              <a:rPr lang="en-US" sz="1200" dirty="0">
                <a:solidFill>
                  <a:schemeClr val="tx1"/>
                </a:solidFill>
                <a:latin typeface="+mn-lt"/>
              </a:rPr>
              <a:t>The first criterion</a:t>
            </a:r>
            <a:r>
              <a:rPr lang="en-US" sz="1200" baseline="0" dirty="0">
                <a:solidFill>
                  <a:schemeClr val="tx1"/>
                </a:solidFill>
                <a:latin typeface="+mn-lt"/>
              </a:rPr>
              <a:t> is that the individual is consuming the specific substance in larger amounts or over longer periods of time than what was intended.</a:t>
            </a:r>
            <a:r>
              <a:rPr lang="en-US" dirty="0"/>
              <a:t> </a:t>
            </a:r>
            <a:r>
              <a:rPr lang="en-US" sz="1200" baseline="0" dirty="0">
                <a:solidFill>
                  <a:schemeClr val="tx1"/>
                </a:solidFill>
                <a:latin typeface="+mn-lt"/>
              </a:rPr>
              <a:t>The second criterion for impaired control is that the individual expresses their desire to decrease or regulate intake or consumption of the substance; however, they</a:t>
            </a:r>
            <a:r>
              <a:rPr lang="en-US" dirty="0"/>
              <a:t> </a:t>
            </a:r>
            <a:r>
              <a:rPr lang="en-US" sz="1200" baseline="0" dirty="0">
                <a:solidFill>
                  <a:schemeClr val="tx1"/>
                </a:solidFill>
                <a:latin typeface="+mn-lt"/>
              </a:rPr>
              <a:t> are unable to do so or unable to quit altogether.</a:t>
            </a:r>
            <a:r>
              <a:rPr lang="en-US" dirty="0"/>
              <a:t>  </a:t>
            </a:r>
            <a:r>
              <a:rPr lang="en-US" sz="1200" dirty="0">
                <a:solidFill>
                  <a:schemeClr val="tx1"/>
                </a:solidFill>
                <a:latin typeface="+mn-lt"/>
              </a:rPr>
              <a:t>The</a:t>
            </a:r>
            <a:r>
              <a:rPr lang="en-US" sz="1200" baseline="0" dirty="0">
                <a:solidFill>
                  <a:schemeClr val="tx1"/>
                </a:solidFill>
                <a:latin typeface="+mn-lt"/>
              </a:rPr>
              <a:t> third criterion is that the individual is </a:t>
            </a:r>
            <a:r>
              <a:rPr lang="en-US" dirty="0"/>
              <a:t>dedicating</a:t>
            </a:r>
            <a:r>
              <a:rPr lang="en-US" sz="1200" baseline="0" dirty="0">
                <a:solidFill>
                  <a:schemeClr val="tx1"/>
                </a:solidFill>
                <a:latin typeface="+mn-lt"/>
              </a:rPr>
              <a:t> a great deal of time </a:t>
            </a:r>
            <a:r>
              <a:rPr lang="en-US" dirty="0"/>
              <a:t>in obtaining</a:t>
            </a:r>
            <a:r>
              <a:rPr lang="en-US" sz="1200" baseline="0" dirty="0">
                <a:solidFill>
                  <a:schemeClr val="tx1"/>
                </a:solidFill>
                <a:latin typeface="+mn-lt"/>
              </a:rPr>
              <a:t>, using, and recovering from the effects of the substance</a:t>
            </a:r>
            <a:r>
              <a:rPr lang="en-US" dirty="0"/>
              <a:t>.</a:t>
            </a:r>
            <a:endParaRPr lang="en-US" sz="1200" baseline="0" dirty="0">
              <a:solidFill>
                <a:schemeClr val="tx1"/>
              </a:solidFill>
              <a:latin typeface="+mn-lt"/>
              <a:cs typeface="Calibri"/>
            </a:endParaRPr>
          </a:p>
          <a:p>
            <a:pPr marL="180975" indent="-180975">
              <a:buFont typeface="Arial" panose="020B0604020202020204" pitchFamily="34" charset="0"/>
              <a:buChar char="•"/>
            </a:pPr>
            <a:r>
              <a:rPr lang="en-US" sz="1200" b="1" baseline="0" dirty="0">
                <a:solidFill>
                  <a:schemeClr val="tx1"/>
                </a:solidFill>
                <a:latin typeface="+mn-lt"/>
              </a:rPr>
              <a:t>[ASK PARTICIPANTS] </a:t>
            </a:r>
            <a:r>
              <a:rPr lang="en-US" sz="1200" baseline="0" dirty="0">
                <a:solidFill>
                  <a:schemeClr val="tx1"/>
                </a:solidFill>
                <a:latin typeface="+mn-lt"/>
              </a:rPr>
              <a:t>What are specific examples </a:t>
            </a:r>
            <a:r>
              <a:rPr lang="en-US" dirty="0"/>
              <a:t>regarding impaired control that</a:t>
            </a:r>
            <a:r>
              <a:rPr lang="en-US" sz="1200" baseline="0" dirty="0">
                <a:solidFill>
                  <a:schemeClr val="tx1"/>
                </a:solidFill>
                <a:latin typeface="+mn-lt"/>
              </a:rPr>
              <a:t> that have been reported to you or </a:t>
            </a:r>
            <a:r>
              <a:rPr lang="en-US" dirty="0"/>
              <a:t>that you have seen</a:t>
            </a:r>
            <a:r>
              <a:rPr lang="en-US" sz="1200" baseline="0" dirty="0">
                <a:solidFill>
                  <a:schemeClr val="tx1"/>
                </a:solidFill>
                <a:latin typeface="+mn-lt"/>
              </a:rPr>
              <a:t> from your clients?</a:t>
            </a:r>
            <a:endParaRPr lang="en-US" sz="1200" baseline="0" dirty="0">
              <a:solidFill>
                <a:schemeClr val="tx1"/>
              </a:solidFill>
              <a:latin typeface="+mn-lt"/>
              <a:cs typeface="Calibri"/>
            </a:endParaRPr>
          </a:p>
          <a:p>
            <a:pPr marL="181240" indent="-181240">
              <a:buFont typeface="Arial" panose="020B0604020202020204" pitchFamily="34" charset="0"/>
              <a:buChar char="•"/>
            </a:pPr>
            <a:r>
              <a:rPr lang="en-US" sz="1200" baseline="0" dirty="0">
                <a:solidFill>
                  <a:schemeClr val="tx1"/>
                </a:solidFill>
                <a:latin typeface="+mn-lt"/>
              </a:rPr>
              <a:t>The fourth criteria is that the individual describes experiencing periodic cravings to use. </a:t>
            </a:r>
          </a:p>
          <a:p>
            <a:pPr marL="180975" indent="-180975">
              <a:buFont typeface="Arial" panose="020B0604020202020204" pitchFamily="34" charset="0"/>
              <a:buChar char="•"/>
            </a:pPr>
            <a:r>
              <a:rPr lang="en-US" sz="1200" b="1" baseline="0" dirty="0">
                <a:solidFill>
                  <a:schemeClr val="tx1"/>
                </a:solidFill>
                <a:latin typeface="+mn-lt"/>
              </a:rPr>
              <a:t>[ASK PARTICIPANTS] </a:t>
            </a:r>
            <a:r>
              <a:rPr lang="en-US" sz="1200" baseline="0" dirty="0">
                <a:solidFill>
                  <a:schemeClr val="tx1"/>
                </a:solidFill>
                <a:latin typeface="+mn-lt"/>
              </a:rPr>
              <a:t>What have clients described to you when they experience </a:t>
            </a:r>
            <a:r>
              <a:rPr lang="en-US" dirty="0"/>
              <a:t>cravings for alcohol or illicit drugs</a:t>
            </a:r>
            <a:r>
              <a:rPr lang="en-US" sz="1200" baseline="0" dirty="0">
                <a:solidFill>
                  <a:schemeClr val="tx1"/>
                </a:solidFill>
                <a:latin typeface="+mn-lt"/>
              </a:rPr>
              <a:t>?</a:t>
            </a:r>
            <a:endParaRPr lang="en-US" sz="1200" baseline="0" dirty="0">
              <a:solidFill>
                <a:schemeClr val="tx1"/>
              </a:solidFill>
              <a:latin typeface="+mn-lt"/>
              <a:cs typeface="Calibri"/>
            </a:endParaRPr>
          </a:p>
          <a:p>
            <a:pPr marL="181240" indent="-181240">
              <a:buFont typeface="Arial" panose="020B0604020202020204" pitchFamily="34" charset="0"/>
              <a:buChar char="•"/>
            </a:pPr>
            <a:r>
              <a:rPr lang="en-US" sz="1200" b="1" baseline="0" dirty="0">
                <a:solidFill>
                  <a:schemeClr val="tx1"/>
                </a:solidFill>
                <a:latin typeface="+mn-lt"/>
              </a:rPr>
              <a:t>[ASK PARTICIPANTS] </a:t>
            </a:r>
            <a:r>
              <a:rPr lang="en-US" sz="1200" baseline="0" dirty="0">
                <a:solidFill>
                  <a:schemeClr val="tx1"/>
                </a:solidFill>
                <a:latin typeface="+mn-lt"/>
              </a:rPr>
              <a:t>Are there any questions regarding the first four criteria? </a:t>
            </a:r>
            <a:endParaRPr lang="en-US" sz="1200" dirty="0">
              <a:solidFill>
                <a:schemeClr val="tx1"/>
              </a:solidFill>
              <a:latin typeface="+mn-lt"/>
            </a:endParaRPr>
          </a:p>
          <a:p>
            <a:endParaRPr lang="en-US" sz="1200" dirty="0">
              <a:solidFill>
                <a:schemeClr val="tx1"/>
              </a:solidFill>
              <a:latin typeface="+mn-lt"/>
            </a:endParaRPr>
          </a:p>
          <a:p>
            <a:pPr defTabSz="966612">
              <a:defRPr/>
            </a:pPr>
            <a:r>
              <a:rPr lang="en-US" sz="1200" b="1" dirty="0">
                <a:solidFill>
                  <a:schemeClr val="tx1"/>
                </a:solidFill>
                <a:latin typeface="+mn-lt"/>
              </a:rPr>
              <a:t>REFERENCE </a:t>
            </a:r>
          </a:p>
          <a:p>
            <a:pPr defTabSz="966612">
              <a:defRPr/>
            </a:pPr>
            <a:r>
              <a:rPr lang="en-US" sz="1200" dirty="0">
                <a:solidFill>
                  <a:schemeClr val="tx1"/>
                </a:solidFill>
                <a:latin typeface="+mn-lt"/>
                <a:cs typeface="Calibri" panose="020F0502020204030204" pitchFamily="34" charset="0"/>
              </a:rPr>
              <a:t>American Psychiatric Association. (2013). </a:t>
            </a:r>
            <a:r>
              <a:rPr lang="en-US" sz="1200" i="1" dirty="0">
                <a:solidFill>
                  <a:schemeClr val="tx1"/>
                </a:solidFill>
                <a:latin typeface="+mn-lt"/>
                <a:cs typeface="Calibri" panose="020F0502020204030204" pitchFamily="34" charset="0"/>
              </a:rPr>
              <a:t>Diagnostic and statistical manual of mental disorders</a:t>
            </a:r>
            <a:r>
              <a:rPr lang="en-US" sz="1200" dirty="0">
                <a:solidFill>
                  <a:schemeClr val="tx1"/>
                </a:solidFill>
                <a:latin typeface="+mn-lt"/>
                <a:cs typeface="Calibri" panose="020F0502020204030204" pitchFamily="34" charset="0"/>
              </a:rPr>
              <a:t> (5th ed.). Washington, DC: Author.</a:t>
            </a:r>
          </a:p>
        </p:txBody>
      </p:sp>
      <p:sp>
        <p:nvSpPr>
          <p:cNvPr id="4" name="Slide Number Placeholder 3"/>
          <p:cNvSpPr>
            <a:spLocks noGrp="1"/>
          </p:cNvSpPr>
          <p:nvPr>
            <p:ph type="sldNum" sz="quarter" idx="10"/>
          </p:nvPr>
        </p:nvSpPr>
        <p:spPr/>
        <p:txBody>
          <a:bodyPr/>
          <a:lstStyle/>
          <a:p>
            <a:fld id="{54ADE49C-AECB-4B8E-AB86-9FE486226B9C}" type="slidenum">
              <a:rPr lang="en-US" smtClean="0"/>
              <a:t>12</a:t>
            </a:fld>
            <a:endParaRPr lang="en-US" dirty="0"/>
          </a:p>
        </p:txBody>
      </p:sp>
    </p:spTree>
    <p:extLst>
      <p:ext uri="{BB962C8B-B14F-4D97-AF65-F5344CB8AC3E}">
        <p14:creationId xmlns:p14="http://schemas.microsoft.com/office/powerpoint/2010/main" val="32883726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 NOTES</a:t>
            </a:r>
            <a:endParaRPr lang="en-US" sz="1200" b="1" baseline="0" dirty="0">
              <a:solidFill>
                <a:schemeClr val="tx1"/>
              </a:solidFill>
              <a:latin typeface="+mn-lt"/>
            </a:endParaRPr>
          </a:p>
          <a:p>
            <a:pPr marL="180975" indent="-180975">
              <a:buFont typeface="Arial" panose="020B0604020202020204" pitchFamily="34" charset="0"/>
              <a:buChar char="•"/>
            </a:pPr>
            <a:r>
              <a:rPr lang="en-US" sz="1200" dirty="0" smtClean="0">
                <a:solidFill>
                  <a:schemeClr val="tx1"/>
                </a:solidFill>
                <a:latin typeface="+mn-lt"/>
              </a:rPr>
              <a:t>Three criteria</a:t>
            </a:r>
            <a:r>
              <a:rPr lang="en-US" sz="1200" baseline="0" dirty="0" smtClean="0">
                <a:solidFill>
                  <a:schemeClr val="tx1"/>
                </a:solidFill>
                <a:latin typeface="+mn-lt"/>
              </a:rPr>
              <a:t> relate to social </a:t>
            </a:r>
            <a:r>
              <a:rPr lang="en-US" sz="1200" baseline="0" dirty="0">
                <a:solidFill>
                  <a:schemeClr val="tx1"/>
                </a:solidFill>
                <a:latin typeface="+mn-lt"/>
              </a:rPr>
              <a:t>impairment.</a:t>
            </a:r>
            <a:r>
              <a:rPr lang="en-US" dirty="0"/>
              <a:t> </a:t>
            </a:r>
            <a:r>
              <a:rPr lang="en-US" sz="1200" baseline="0" dirty="0">
                <a:solidFill>
                  <a:schemeClr val="tx1"/>
                </a:solidFill>
                <a:latin typeface="+mn-lt"/>
              </a:rPr>
              <a:t>The first criterion is that use of the specific substance has resulted in failure to fulfill obligations at work,</a:t>
            </a:r>
            <a:r>
              <a:rPr lang="en-US" dirty="0"/>
              <a:t> </a:t>
            </a:r>
            <a:r>
              <a:rPr lang="en-US" sz="1200" baseline="0" dirty="0">
                <a:solidFill>
                  <a:schemeClr val="tx1"/>
                </a:solidFill>
                <a:latin typeface="+mn-lt"/>
              </a:rPr>
              <a:t> school or home.</a:t>
            </a:r>
            <a:r>
              <a:rPr lang="en-US" dirty="0"/>
              <a:t> </a:t>
            </a:r>
            <a:endParaRPr lang="en-US" sz="1200" baseline="0" dirty="0">
              <a:solidFill>
                <a:schemeClr val="tx1"/>
              </a:solidFill>
              <a:latin typeface="+mn-lt"/>
              <a:cs typeface="Calibri"/>
            </a:endParaRPr>
          </a:p>
          <a:p>
            <a:pPr marL="181240" indent="-181240">
              <a:buFont typeface="Arial" panose="020B0604020202020204" pitchFamily="34" charset="0"/>
              <a:buChar char="•"/>
            </a:pPr>
            <a:r>
              <a:rPr lang="en-US" sz="1200" b="1" baseline="0" dirty="0">
                <a:solidFill>
                  <a:schemeClr val="tx1"/>
                </a:solidFill>
                <a:latin typeface="+mn-lt"/>
              </a:rPr>
              <a:t>[ASK PARTICIPANTS] </a:t>
            </a:r>
            <a:r>
              <a:rPr lang="en-US" sz="1200" baseline="0" dirty="0">
                <a:solidFill>
                  <a:schemeClr val="tx1"/>
                </a:solidFill>
                <a:latin typeface="+mn-lt"/>
              </a:rPr>
              <a:t>What are specific examples of this criterion that have been reported to you by your clients? </a:t>
            </a:r>
          </a:p>
          <a:p>
            <a:pPr marL="181240" indent="-181240">
              <a:buFont typeface="Arial" panose="020B0604020202020204" pitchFamily="34" charset="0"/>
              <a:buChar char="•"/>
            </a:pPr>
            <a:r>
              <a:rPr lang="en-US" sz="1200" baseline="0" dirty="0">
                <a:solidFill>
                  <a:schemeClr val="tx1"/>
                </a:solidFill>
                <a:latin typeface="+mn-lt"/>
              </a:rPr>
              <a:t>The second criterion is that the individual continues to use despite ongoing and recurrent social and interpersonal </a:t>
            </a:r>
            <a:r>
              <a:rPr lang="en-US" sz="1200" baseline="0" dirty="0" smtClean="0">
                <a:solidFill>
                  <a:schemeClr val="tx1"/>
                </a:solidFill>
                <a:latin typeface="+mn-lt"/>
              </a:rPr>
              <a:t>problems.</a:t>
            </a:r>
            <a:endParaRPr lang="en-US" sz="1200" baseline="0" dirty="0">
              <a:solidFill>
                <a:schemeClr val="tx1"/>
              </a:solidFill>
              <a:latin typeface="+mn-lt"/>
            </a:endParaRPr>
          </a:p>
          <a:p>
            <a:pPr marL="181240" indent="-181240">
              <a:buFont typeface="Arial" panose="020B0604020202020204" pitchFamily="34" charset="0"/>
              <a:buChar char="•"/>
            </a:pPr>
            <a:r>
              <a:rPr lang="en-US" sz="1200" b="1" baseline="0" dirty="0">
                <a:solidFill>
                  <a:schemeClr val="tx1"/>
                </a:solidFill>
                <a:latin typeface="+mn-lt"/>
              </a:rPr>
              <a:t>[ASK PARTICIPANTS] </a:t>
            </a:r>
            <a:r>
              <a:rPr lang="en-US" sz="1200" baseline="0" dirty="0">
                <a:solidFill>
                  <a:schemeClr val="tx1"/>
                </a:solidFill>
                <a:latin typeface="+mn-lt"/>
              </a:rPr>
              <a:t>What are examples that you have seen or been reported to you by your clients?</a:t>
            </a:r>
          </a:p>
          <a:p>
            <a:pPr marL="181240" indent="-181240">
              <a:buFont typeface="Arial" panose="020B0604020202020204" pitchFamily="34" charset="0"/>
              <a:buChar char="•"/>
            </a:pPr>
            <a:r>
              <a:rPr lang="en-US" sz="1200" baseline="0" dirty="0">
                <a:solidFill>
                  <a:schemeClr val="tx1"/>
                </a:solidFill>
                <a:latin typeface="+mn-lt"/>
              </a:rPr>
              <a:t>The third criterion is that individuals will reduce or stop engaging in social, recreational or occupational activities because of their use. </a:t>
            </a:r>
          </a:p>
          <a:p>
            <a:pPr marL="180975" indent="-180975">
              <a:buFont typeface="Arial" panose="020B0604020202020204" pitchFamily="34" charset="0"/>
              <a:buChar char="•"/>
            </a:pPr>
            <a:r>
              <a:rPr lang="en-US" sz="1200" b="1" baseline="0" dirty="0">
                <a:solidFill>
                  <a:schemeClr val="tx1"/>
                </a:solidFill>
                <a:latin typeface="+mn-lt"/>
              </a:rPr>
              <a:t>[ASK PARTICIPANTS] </a:t>
            </a:r>
            <a:r>
              <a:rPr lang="en-US" sz="1200" baseline="0" dirty="0">
                <a:solidFill>
                  <a:schemeClr val="tx1"/>
                </a:solidFill>
                <a:latin typeface="+mn-lt"/>
              </a:rPr>
              <a:t>Are there any questions regarding </a:t>
            </a:r>
            <a:r>
              <a:rPr lang="en-US" dirty="0"/>
              <a:t>these criteria</a:t>
            </a:r>
            <a:r>
              <a:rPr lang="en-US" sz="1200" baseline="0" dirty="0">
                <a:solidFill>
                  <a:schemeClr val="tx1"/>
                </a:solidFill>
                <a:latin typeface="+mn-lt"/>
              </a:rPr>
              <a:t>?</a:t>
            </a:r>
            <a:r>
              <a:rPr lang="en-US" dirty="0"/>
              <a:t> </a:t>
            </a:r>
            <a:endParaRPr lang="en-US" sz="1200" baseline="0" dirty="0">
              <a:solidFill>
                <a:schemeClr val="tx1"/>
              </a:solidFill>
              <a:latin typeface="+mn-lt"/>
              <a:cs typeface="Calibri"/>
            </a:endParaRPr>
          </a:p>
          <a:p>
            <a:pPr marL="181240" indent="-181240">
              <a:buFont typeface="Arial" panose="020B0604020202020204" pitchFamily="34" charset="0"/>
              <a:buChar char="•"/>
            </a:pPr>
            <a:endParaRPr lang="en-US" sz="1200" dirty="0">
              <a:solidFill>
                <a:schemeClr val="tx1"/>
              </a:solidFill>
              <a:latin typeface="+mn-lt"/>
            </a:endParaRPr>
          </a:p>
          <a:p>
            <a:pPr defTabSz="966612">
              <a:defRPr/>
            </a:pPr>
            <a:r>
              <a:rPr lang="en-US" sz="1200" b="1" dirty="0">
                <a:solidFill>
                  <a:schemeClr val="tx1"/>
                </a:solidFill>
                <a:latin typeface="+mn-lt"/>
              </a:rPr>
              <a:t>REFERENCE </a:t>
            </a:r>
          </a:p>
          <a:p>
            <a:pPr defTabSz="966612">
              <a:defRPr/>
            </a:pPr>
            <a:r>
              <a:rPr lang="en-US" sz="1200" dirty="0">
                <a:solidFill>
                  <a:schemeClr val="tx1"/>
                </a:solidFill>
                <a:latin typeface="+mn-lt"/>
                <a:cs typeface="Calibri" panose="020F0502020204030204" pitchFamily="34" charset="0"/>
              </a:rPr>
              <a:t>American Psychiatric Association. (2013). </a:t>
            </a:r>
            <a:r>
              <a:rPr lang="en-US" sz="1200" i="1" dirty="0">
                <a:solidFill>
                  <a:schemeClr val="tx1"/>
                </a:solidFill>
                <a:latin typeface="+mn-lt"/>
                <a:cs typeface="Calibri" panose="020F0502020204030204" pitchFamily="34" charset="0"/>
              </a:rPr>
              <a:t>Diagnostic and statistical manual of mental disorders</a:t>
            </a:r>
            <a:r>
              <a:rPr lang="en-US" sz="1200" dirty="0">
                <a:solidFill>
                  <a:schemeClr val="tx1"/>
                </a:solidFill>
                <a:latin typeface="+mn-lt"/>
                <a:cs typeface="Calibri" panose="020F0502020204030204" pitchFamily="34" charset="0"/>
              </a:rPr>
              <a:t> (5th ed.). Washington, DC: Author.</a:t>
            </a:r>
          </a:p>
        </p:txBody>
      </p:sp>
      <p:sp>
        <p:nvSpPr>
          <p:cNvPr id="4" name="Slide Number Placeholder 3"/>
          <p:cNvSpPr>
            <a:spLocks noGrp="1"/>
          </p:cNvSpPr>
          <p:nvPr>
            <p:ph type="sldNum" sz="quarter" idx="10"/>
          </p:nvPr>
        </p:nvSpPr>
        <p:spPr/>
        <p:txBody>
          <a:bodyPr/>
          <a:lstStyle/>
          <a:p>
            <a:fld id="{54ADE49C-AECB-4B8E-AB86-9FE486226B9C}" type="slidenum">
              <a:rPr lang="en-US" smtClean="0"/>
              <a:t>13</a:t>
            </a:fld>
            <a:endParaRPr lang="en-US" dirty="0"/>
          </a:p>
        </p:txBody>
      </p:sp>
    </p:spTree>
    <p:extLst>
      <p:ext uri="{BB962C8B-B14F-4D97-AF65-F5344CB8AC3E}">
        <p14:creationId xmlns:p14="http://schemas.microsoft.com/office/powerpoint/2010/main" val="21428874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 NOTES</a:t>
            </a:r>
            <a:endParaRPr lang="en-US" sz="1200" b="1" baseline="0" dirty="0">
              <a:solidFill>
                <a:schemeClr val="tx1"/>
              </a:solidFill>
              <a:latin typeface="+mn-lt"/>
            </a:endParaRPr>
          </a:p>
          <a:p>
            <a:pPr marL="181240" indent="-181240">
              <a:buFont typeface="Arial" panose="020B0604020202020204" pitchFamily="34" charset="0"/>
              <a:buChar char="•"/>
            </a:pPr>
            <a:r>
              <a:rPr lang="en-US" sz="1200" dirty="0" smtClean="0">
                <a:solidFill>
                  <a:schemeClr val="tx1"/>
                </a:solidFill>
                <a:latin typeface="+mn-lt"/>
              </a:rPr>
              <a:t>Two</a:t>
            </a:r>
            <a:r>
              <a:rPr lang="en-US" sz="1200" baseline="0" dirty="0" smtClean="0">
                <a:solidFill>
                  <a:schemeClr val="tx1"/>
                </a:solidFill>
                <a:latin typeface="+mn-lt"/>
              </a:rPr>
              <a:t> criteria relate to risky </a:t>
            </a:r>
            <a:r>
              <a:rPr lang="en-US" sz="1200" baseline="0" dirty="0">
                <a:solidFill>
                  <a:schemeClr val="tx1"/>
                </a:solidFill>
                <a:latin typeface="+mn-lt"/>
              </a:rPr>
              <a:t>use. The first criterion is that individuals will continue to use in situations where it is physically dangerous or hazardous. </a:t>
            </a:r>
            <a:r>
              <a:rPr lang="en-US" sz="1200" baseline="0" dirty="0" smtClean="0">
                <a:solidFill>
                  <a:schemeClr val="tx1"/>
                </a:solidFill>
                <a:latin typeface="+mn-lt"/>
              </a:rPr>
              <a:t>The </a:t>
            </a:r>
            <a:r>
              <a:rPr lang="en-US" sz="1200" baseline="0" dirty="0">
                <a:solidFill>
                  <a:schemeClr val="tx1"/>
                </a:solidFill>
                <a:latin typeface="+mn-lt"/>
              </a:rPr>
              <a:t>second is that the individual continues to use despite their knowledge of having recurrent physical or psychological problems that were either caused by or made worse by the substance.</a:t>
            </a:r>
          </a:p>
          <a:p>
            <a:pPr marL="181240" indent="-181240">
              <a:buFont typeface="Arial" panose="020B0604020202020204" pitchFamily="34" charset="0"/>
              <a:buChar char="•"/>
            </a:pPr>
            <a:r>
              <a:rPr lang="en-US" sz="1200" b="1" baseline="0" dirty="0">
                <a:solidFill>
                  <a:schemeClr val="tx1"/>
                </a:solidFill>
                <a:latin typeface="+mn-lt"/>
              </a:rPr>
              <a:t>[ASK PARTICIPANTS] </a:t>
            </a:r>
            <a:r>
              <a:rPr lang="en-US" sz="1200" baseline="0" dirty="0">
                <a:solidFill>
                  <a:schemeClr val="tx1"/>
                </a:solidFill>
                <a:latin typeface="+mn-lt"/>
              </a:rPr>
              <a:t>When have you seen clients continue to use despite them knowing that their continued use contributes to a problem or makes the problem worse?</a:t>
            </a:r>
          </a:p>
          <a:p>
            <a:pPr marL="180975" indent="-180975">
              <a:buFont typeface="Arial" panose="020B0604020202020204" pitchFamily="34" charset="0"/>
              <a:buChar char="•"/>
            </a:pPr>
            <a:r>
              <a:rPr lang="en-US" sz="1200" b="1" baseline="0" dirty="0">
                <a:solidFill>
                  <a:schemeClr val="tx1"/>
                </a:solidFill>
                <a:latin typeface="+mn-lt"/>
              </a:rPr>
              <a:t>[ASK PARTICIPANTS] </a:t>
            </a:r>
            <a:r>
              <a:rPr lang="en-US" sz="1200" baseline="0" dirty="0">
                <a:solidFill>
                  <a:schemeClr val="tx1"/>
                </a:solidFill>
                <a:latin typeface="+mn-lt"/>
              </a:rPr>
              <a:t>Are there any questions regarding </a:t>
            </a:r>
            <a:r>
              <a:rPr lang="en-US" dirty="0"/>
              <a:t>these </a:t>
            </a:r>
            <a:r>
              <a:rPr lang="en-US" sz="1200" baseline="0" dirty="0">
                <a:solidFill>
                  <a:schemeClr val="tx1"/>
                </a:solidFill>
                <a:latin typeface="+mn-lt"/>
              </a:rPr>
              <a:t>criteria?</a:t>
            </a:r>
            <a:r>
              <a:rPr lang="en-US" dirty="0"/>
              <a:t> </a:t>
            </a:r>
            <a:endParaRPr lang="en-US" sz="1200" dirty="0">
              <a:solidFill>
                <a:schemeClr val="tx1"/>
              </a:solidFill>
              <a:latin typeface="+mn-lt"/>
              <a:cs typeface="Calibri"/>
            </a:endParaRPr>
          </a:p>
          <a:p>
            <a:endParaRPr lang="en-US" sz="1200" dirty="0">
              <a:solidFill>
                <a:schemeClr val="tx1"/>
              </a:solidFill>
              <a:latin typeface="+mn-lt"/>
            </a:endParaRPr>
          </a:p>
          <a:p>
            <a:pPr defTabSz="966612">
              <a:defRPr/>
            </a:pPr>
            <a:r>
              <a:rPr lang="en-US" sz="1200" b="1" dirty="0">
                <a:solidFill>
                  <a:schemeClr val="tx1"/>
                </a:solidFill>
                <a:latin typeface="+mn-lt"/>
              </a:rPr>
              <a:t>REFERENCE </a:t>
            </a:r>
          </a:p>
          <a:p>
            <a:pPr defTabSz="966612">
              <a:defRPr/>
            </a:pPr>
            <a:r>
              <a:rPr lang="en-US" sz="1200" dirty="0">
                <a:solidFill>
                  <a:schemeClr val="tx1"/>
                </a:solidFill>
                <a:latin typeface="+mn-lt"/>
                <a:cs typeface="Calibri" panose="020F0502020204030204" pitchFamily="34" charset="0"/>
              </a:rPr>
              <a:t>American Psychiatric Association. (2013). </a:t>
            </a:r>
            <a:r>
              <a:rPr lang="en-US" sz="1200" i="1" dirty="0">
                <a:solidFill>
                  <a:schemeClr val="tx1"/>
                </a:solidFill>
                <a:latin typeface="+mn-lt"/>
                <a:cs typeface="Calibri" panose="020F0502020204030204" pitchFamily="34" charset="0"/>
              </a:rPr>
              <a:t>Diagnostic and statistical manual of mental disorders</a:t>
            </a:r>
            <a:r>
              <a:rPr lang="en-US" sz="1200" dirty="0">
                <a:solidFill>
                  <a:schemeClr val="tx1"/>
                </a:solidFill>
                <a:latin typeface="+mn-lt"/>
                <a:cs typeface="Calibri" panose="020F0502020204030204" pitchFamily="34" charset="0"/>
              </a:rPr>
              <a:t> (5th ed.). Washington, DC: Author.</a:t>
            </a:r>
          </a:p>
        </p:txBody>
      </p:sp>
      <p:sp>
        <p:nvSpPr>
          <p:cNvPr id="4" name="Slide Number Placeholder 3"/>
          <p:cNvSpPr>
            <a:spLocks noGrp="1"/>
          </p:cNvSpPr>
          <p:nvPr>
            <p:ph type="sldNum" sz="quarter" idx="10"/>
          </p:nvPr>
        </p:nvSpPr>
        <p:spPr/>
        <p:txBody>
          <a:bodyPr/>
          <a:lstStyle/>
          <a:p>
            <a:fld id="{54ADE49C-AECB-4B8E-AB86-9FE486226B9C}" type="slidenum">
              <a:rPr lang="en-US" smtClean="0"/>
              <a:t>14</a:t>
            </a:fld>
            <a:endParaRPr lang="en-US" dirty="0"/>
          </a:p>
        </p:txBody>
      </p:sp>
    </p:spTree>
    <p:extLst>
      <p:ext uri="{BB962C8B-B14F-4D97-AF65-F5344CB8AC3E}">
        <p14:creationId xmlns:p14="http://schemas.microsoft.com/office/powerpoint/2010/main" val="37506851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 NOTES</a:t>
            </a:r>
            <a:endParaRPr lang="en-US" sz="1200" b="1" baseline="0" dirty="0">
              <a:solidFill>
                <a:schemeClr val="tx1"/>
              </a:solidFill>
              <a:latin typeface="+mn-lt"/>
            </a:endParaRPr>
          </a:p>
          <a:p>
            <a:pPr marL="181240" indent="-181240">
              <a:buFont typeface="Arial" panose="020B0604020202020204" pitchFamily="34" charset="0"/>
              <a:buChar char="•"/>
            </a:pPr>
            <a:r>
              <a:rPr lang="en-US" sz="1200" dirty="0" smtClean="0">
                <a:solidFill>
                  <a:schemeClr val="tx1"/>
                </a:solidFill>
                <a:latin typeface="+mn-lt"/>
              </a:rPr>
              <a:t>Two criteria relate to </a:t>
            </a:r>
            <a:r>
              <a:rPr lang="en-US" sz="1200" baseline="0" dirty="0" smtClean="0">
                <a:solidFill>
                  <a:schemeClr val="tx1"/>
                </a:solidFill>
                <a:latin typeface="+mn-lt"/>
              </a:rPr>
              <a:t>pharmacological </a:t>
            </a:r>
            <a:r>
              <a:rPr lang="en-US" sz="1200" baseline="0" dirty="0">
                <a:solidFill>
                  <a:schemeClr val="tx1"/>
                </a:solidFill>
                <a:latin typeface="+mn-lt"/>
              </a:rPr>
              <a:t>criteria. The first is tolerance. </a:t>
            </a:r>
          </a:p>
          <a:p>
            <a:pPr marL="180975" indent="-180975">
              <a:buFont typeface="Arial" panose="020B0604020202020204" pitchFamily="34" charset="0"/>
              <a:buChar char="•"/>
            </a:pPr>
            <a:r>
              <a:rPr lang="en-US" sz="1200" b="1" baseline="0" dirty="0">
                <a:solidFill>
                  <a:schemeClr val="tx1"/>
                </a:solidFill>
                <a:latin typeface="+mn-lt"/>
              </a:rPr>
              <a:t>[ASK PARTICIPANTS] </a:t>
            </a:r>
            <a:r>
              <a:rPr lang="en-US" sz="1200" baseline="0" dirty="0">
                <a:solidFill>
                  <a:schemeClr val="tx1"/>
                </a:solidFill>
                <a:latin typeface="+mn-lt"/>
              </a:rPr>
              <a:t>What is tolerance?</a:t>
            </a:r>
            <a:endParaRPr lang="en-US" sz="1200" baseline="0" dirty="0">
              <a:solidFill>
                <a:schemeClr val="tx1"/>
              </a:solidFill>
              <a:latin typeface="+mn-lt"/>
              <a:cs typeface="Calibri"/>
            </a:endParaRPr>
          </a:p>
          <a:p>
            <a:pPr marL="181240" indent="-181240">
              <a:buFont typeface="Arial" panose="020B0604020202020204" pitchFamily="34" charset="0"/>
              <a:buChar char="•"/>
            </a:pPr>
            <a:r>
              <a:rPr lang="en-US" sz="1200" dirty="0">
                <a:solidFill>
                  <a:schemeClr val="tx1"/>
                </a:solidFill>
                <a:latin typeface="+mn-lt"/>
              </a:rPr>
              <a:t>Tolerance</a:t>
            </a:r>
            <a:r>
              <a:rPr lang="en-US" sz="1200" baseline="0" dirty="0">
                <a:solidFill>
                  <a:schemeClr val="tx1"/>
                </a:solidFill>
                <a:latin typeface="+mn-lt"/>
              </a:rPr>
              <a:t> is the individual’s need to increase the amount used to achieve a desired effect. </a:t>
            </a:r>
            <a:endParaRPr lang="en-US" sz="1200" dirty="0">
              <a:solidFill>
                <a:schemeClr val="tx1"/>
              </a:solidFill>
              <a:latin typeface="+mn-lt"/>
            </a:endParaRPr>
          </a:p>
          <a:p>
            <a:endParaRPr lang="en-US" sz="1200" dirty="0">
              <a:solidFill>
                <a:schemeClr val="tx1"/>
              </a:solidFill>
              <a:latin typeface="+mn-lt"/>
            </a:endParaRPr>
          </a:p>
          <a:p>
            <a:pPr defTabSz="966612">
              <a:defRPr/>
            </a:pPr>
            <a:r>
              <a:rPr lang="en-US" sz="1200" b="1" dirty="0">
                <a:solidFill>
                  <a:schemeClr val="tx1"/>
                </a:solidFill>
                <a:latin typeface="+mn-lt"/>
              </a:rPr>
              <a:t>REFERENCE </a:t>
            </a:r>
          </a:p>
          <a:p>
            <a:pPr defTabSz="966612">
              <a:defRPr/>
            </a:pPr>
            <a:r>
              <a:rPr lang="en-US" sz="1200" dirty="0">
                <a:solidFill>
                  <a:schemeClr val="tx1"/>
                </a:solidFill>
                <a:latin typeface="+mn-lt"/>
                <a:cs typeface="Calibri" panose="020F0502020204030204" pitchFamily="34" charset="0"/>
              </a:rPr>
              <a:t>American Psychiatric Association. (2013). </a:t>
            </a:r>
            <a:r>
              <a:rPr lang="en-US" sz="1200" i="1" dirty="0">
                <a:solidFill>
                  <a:schemeClr val="tx1"/>
                </a:solidFill>
                <a:latin typeface="+mn-lt"/>
                <a:cs typeface="Calibri" panose="020F0502020204030204" pitchFamily="34" charset="0"/>
              </a:rPr>
              <a:t>Diagnostic and statistical manual of mental disorders</a:t>
            </a:r>
            <a:r>
              <a:rPr lang="en-US" sz="1200" dirty="0">
                <a:solidFill>
                  <a:schemeClr val="tx1"/>
                </a:solidFill>
                <a:latin typeface="+mn-lt"/>
                <a:cs typeface="Calibri" panose="020F0502020204030204" pitchFamily="34" charset="0"/>
              </a:rPr>
              <a:t> (5th ed.). Washington, DC: Author.</a:t>
            </a:r>
          </a:p>
        </p:txBody>
      </p:sp>
      <p:sp>
        <p:nvSpPr>
          <p:cNvPr id="4" name="Slide Number Placeholder 3"/>
          <p:cNvSpPr>
            <a:spLocks noGrp="1"/>
          </p:cNvSpPr>
          <p:nvPr>
            <p:ph type="sldNum" sz="quarter" idx="10"/>
          </p:nvPr>
        </p:nvSpPr>
        <p:spPr/>
        <p:txBody>
          <a:bodyPr/>
          <a:lstStyle/>
          <a:p>
            <a:fld id="{54ADE49C-AECB-4B8E-AB86-9FE486226B9C}" type="slidenum">
              <a:rPr lang="en-US" smtClean="0"/>
              <a:t>15</a:t>
            </a:fld>
            <a:endParaRPr lang="en-US" dirty="0"/>
          </a:p>
        </p:txBody>
      </p:sp>
    </p:spTree>
    <p:extLst>
      <p:ext uri="{BB962C8B-B14F-4D97-AF65-F5344CB8AC3E}">
        <p14:creationId xmlns:p14="http://schemas.microsoft.com/office/powerpoint/2010/main" val="10166488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 NOTES</a:t>
            </a:r>
            <a:endParaRPr lang="en-US" sz="1200" b="1" baseline="0" dirty="0">
              <a:solidFill>
                <a:schemeClr val="tx1"/>
              </a:solidFill>
              <a:latin typeface="+mn-lt"/>
            </a:endParaRPr>
          </a:p>
          <a:p>
            <a:pPr marL="180975" indent="-180975">
              <a:buFont typeface="Arial" panose="020B0604020202020204" pitchFamily="34" charset="0"/>
              <a:buChar char="•"/>
            </a:pPr>
            <a:r>
              <a:rPr lang="en-US" sz="1200" dirty="0">
                <a:solidFill>
                  <a:schemeClr val="tx1"/>
                </a:solidFill>
                <a:latin typeface="+mn-lt"/>
              </a:rPr>
              <a:t>The</a:t>
            </a:r>
            <a:r>
              <a:rPr lang="en-US" sz="1200" baseline="0" dirty="0">
                <a:solidFill>
                  <a:schemeClr val="tx1"/>
                </a:solidFill>
                <a:latin typeface="+mn-lt"/>
              </a:rPr>
              <a:t> second criterion for pharmacological criteria is withdrawal</a:t>
            </a:r>
            <a:r>
              <a:rPr lang="en-US" dirty="0"/>
              <a:t>.</a:t>
            </a:r>
            <a:endParaRPr lang="en-US" sz="1200" baseline="0" dirty="0">
              <a:solidFill>
                <a:schemeClr val="tx1"/>
              </a:solidFill>
              <a:latin typeface="+mn-lt"/>
              <a:cs typeface="Calibri"/>
            </a:endParaRPr>
          </a:p>
          <a:p>
            <a:pPr marL="180975" indent="-180975">
              <a:buFont typeface="Arial" panose="020B0604020202020204" pitchFamily="34" charset="0"/>
              <a:buChar char="•"/>
            </a:pPr>
            <a:r>
              <a:rPr lang="en-US" sz="1200" b="1" dirty="0">
                <a:solidFill>
                  <a:schemeClr val="tx1"/>
                </a:solidFill>
                <a:latin typeface="+mn-lt"/>
              </a:rPr>
              <a:t>[ASK PARTICIPANTS] </a:t>
            </a:r>
            <a:r>
              <a:rPr lang="en-US" sz="1200" dirty="0">
                <a:solidFill>
                  <a:schemeClr val="tx1"/>
                </a:solidFill>
                <a:latin typeface="+mn-lt"/>
              </a:rPr>
              <a:t>What is withdrawal?</a:t>
            </a:r>
            <a:endParaRPr lang="en-US" sz="1200" dirty="0">
              <a:solidFill>
                <a:schemeClr val="tx1"/>
              </a:solidFill>
              <a:latin typeface="+mn-lt"/>
              <a:cs typeface="Calibri"/>
            </a:endParaRPr>
          </a:p>
          <a:p>
            <a:pPr marL="181240" indent="-181240">
              <a:buFont typeface="Arial" panose="020B0604020202020204" pitchFamily="34" charset="0"/>
              <a:buChar char="•"/>
            </a:pPr>
            <a:r>
              <a:rPr lang="en-US" altLang="en-US" sz="1200" dirty="0">
                <a:solidFill>
                  <a:schemeClr val="tx1"/>
                </a:solidFill>
                <a:latin typeface="+mn-lt"/>
                <a:ea typeface="ＭＳ Ｐゴシック" charset="-128"/>
              </a:rPr>
              <a:t>Withdrawal is characterized by signs and symptoms that manifest upon cessation of (usually heavy and/or prolonged) use. Each class of substances have its own characteristic withdrawal syndromes. Withdrawal often manifests as a return to use of the substance to relieve or avoid typically unpleasant and/or painful symptoms.</a:t>
            </a:r>
          </a:p>
          <a:p>
            <a:pPr marL="181240" indent="-181240">
              <a:buFont typeface="Arial" panose="020B0604020202020204" pitchFamily="34" charset="0"/>
              <a:buChar char="•"/>
            </a:pPr>
            <a:r>
              <a:rPr lang="en-US" sz="1200" b="1" dirty="0">
                <a:solidFill>
                  <a:schemeClr val="tx1"/>
                </a:solidFill>
                <a:latin typeface="+mn-lt"/>
              </a:rPr>
              <a:t>[ASK PARTICIPANTS] </a:t>
            </a:r>
            <a:r>
              <a:rPr lang="en-US" sz="1200" dirty="0">
                <a:solidFill>
                  <a:schemeClr val="tx1"/>
                </a:solidFill>
                <a:latin typeface="+mn-lt"/>
              </a:rPr>
              <a:t>Are there any questions regarding tolerance or withdrawal? </a:t>
            </a:r>
          </a:p>
          <a:p>
            <a:pPr marL="181240" indent="-181240">
              <a:buFont typeface="Arial" panose="020B0604020202020204" pitchFamily="34" charset="0"/>
              <a:buChar char="•"/>
            </a:pPr>
            <a:r>
              <a:rPr lang="en-US" sz="1200" dirty="0">
                <a:solidFill>
                  <a:schemeClr val="tx1"/>
                </a:solidFill>
                <a:latin typeface="+mn-lt"/>
              </a:rPr>
              <a:t>We want to emphasize here, especially for those who are familiar with or accustomed to using previous versions of the DSM, neither tolerance or withdrawal are necessary for a diagnosis of a substance use disorder. </a:t>
            </a:r>
          </a:p>
          <a:p>
            <a:pPr marL="181240" indent="-181240">
              <a:buFont typeface="Arial" panose="020B0604020202020204" pitchFamily="34" charset="0"/>
              <a:buChar char="•"/>
            </a:pPr>
            <a:endParaRPr lang="en-US" sz="1200" dirty="0">
              <a:solidFill>
                <a:schemeClr val="tx1"/>
              </a:solidFill>
              <a:latin typeface="+mn-lt"/>
            </a:endParaRPr>
          </a:p>
          <a:p>
            <a:pPr defTabSz="966612">
              <a:defRPr/>
            </a:pPr>
            <a:r>
              <a:rPr lang="en-US" sz="1200" b="1" dirty="0">
                <a:solidFill>
                  <a:schemeClr val="tx1"/>
                </a:solidFill>
                <a:latin typeface="+mn-lt"/>
              </a:rPr>
              <a:t>REFERENCE </a:t>
            </a:r>
          </a:p>
          <a:p>
            <a:pPr defTabSz="966612">
              <a:defRPr/>
            </a:pPr>
            <a:r>
              <a:rPr lang="en-US" sz="1200" dirty="0">
                <a:solidFill>
                  <a:schemeClr val="tx1"/>
                </a:solidFill>
                <a:latin typeface="+mn-lt"/>
                <a:cs typeface="Calibri" panose="020F0502020204030204" pitchFamily="34" charset="0"/>
              </a:rPr>
              <a:t>American Psychiatric Association. (2013). </a:t>
            </a:r>
            <a:r>
              <a:rPr lang="en-US" sz="1200" i="1" dirty="0">
                <a:solidFill>
                  <a:schemeClr val="tx1"/>
                </a:solidFill>
                <a:latin typeface="+mn-lt"/>
                <a:cs typeface="Calibri" panose="020F0502020204030204" pitchFamily="34" charset="0"/>
              </a:rPr>
              <a:t>Diagnostic and statistical manual of mental disorders</a:t>
            </a:r>
            <a:r>
              <a:rPr lang="en-US" sz="1200" dirty="0">
                <a:solidFill>
                  <a:schemeClr val="tx1"/>
                </a:solidFill>
                <a:latin typeface="+mn-lt"/>
                <a:cs typeface="Calibri" panose="020F0502020204030204" pitchFamily="34" charset="0"/>
              </a:rPr>
              <a:t> (5th ed.). Washington, DC: Author.</a:t>
            </a:r>
          </a:p>
        </p:txBody>
      </p:sp>
      <p:sp>
        <p:nvSpPr>
          <p:cNvPr id="4" name="Slide Number Placeholder 3"/>
          <p:cNvSpPr>
            <a:spLocks noGrp="1"/>
          </p:cNvSpPr>
          <p:nvPr>
            <p:ph type="sldNum" sz="quarter" idx="10"/>
          </p:nvPr>
        </p:nvSpPr>
        <p:spPr/>
        <p:txBody>
          <a:bodyPr/>
          <a:lstStyle/>
          <a:p>
            <a:fld id="{54ADE49C-AECB-4B8E-AB86-9FE486226B9C}" type="slidenum">
              <a:rPr lang="en-US" smtClean="0"/>
              <a:t>16</a:t>
            </a:fld>
            <a:endParaRPr lang="en-US" dirty="0"/>
          </a:p>
        </p:txBody>
      </p:sp>
    </p:spTree>
    <p:extLst>
      <p:ext uri="{BB962C8B-B14F-4D97-AF65-F5344CB8AC3E}">
        <p14:creationId xmlns:p14="http://schemas.microsoft.com/office/powerpoint/2010/main" val="35977593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 NOTES </a:t>
            </a:r>
          </a:p>
          <a:p>
            <a:pPr marL="180975" indent="-180975">
              <a:buFont typeface="Arial" panose="020B0604020202020204" pitchFamily="34" charset="0"/>
              <a:buChar char="•"/>
            </a:pPr>
            <a:r>
              <a:rPr lang="en-US" sz="1200" baseline="0" dirty="0">
                <a:solidFill>
                  <a:schemeClr val="tx1"/>
                </a:solidFill>
                <a:latin typeface="+mn-lt"/>
              </a:rPr>
              <a:t>In order to meet diagnostic criteria for one or more substance use disorders, the individual must have 2 or more of the 11 criteria. According to the APA, “substance use disorders occur in a broad range of severity, from mild to severe, with severity based on the number of symptoms criteria endorsed” (p. 484). As a general estimate, severity of a substance use disorder is based on the number of symptom criteria endorsed. An individual may meet mild criteria if they present 2 or 3 symptoms, moderate if they present 4 – 5 symptoms, and severe if they present 6 or more symptoms</a:t>
            </a:r>
            <a:r>
              <a:rPr lang="en-US" dirty="0"/>
              <a:t>. </a:t>
            </a:r>
            <a:r>
              <a:rPr lang="en-US" sz="1200" baseline="0" dirty="0">
                <a:solidFill>
                  <a:schemeClr val="tx1"/>
                </a:solidFill>
                <a:latin typeface="+mn-lt"/>
              </a:rPr>
              <a:t>Severity may change based on the individual’s decision and efforts to increase or decrease use, changes in what is reported by the client, reports made by others, including the client’s collateral contacts, your observations and results from different laboratory testing.</a:t>
            </a:r>
            <a:r>
              <a:rPr lang="en-US" dirty="0"/>
              <a:t> </a:t>
            </a:r>
            <a:r>
              <a:rPr lang="en-US" sz="1200" baseline="0" dirty="0">
                <a:solidFill>
                  <a:schemeClr val="tx1"/>
                </a:solidFill>
                <a:latin typeface="+mn-lt"/>
              </a:rPr>
              <a:t>There are also different course specifiers for each class of substances. Definitions of each are provided in the DSM-5 within their respective criteria set.</a:t>
            </a:r>
            <a:r>
              <a:rPr lang="en-US" dirty="0"/>
              <a:t> </a:t>
            </a:r>
            <a:endParaRPr lang="en-US" sz="1200" baseline="0" dirty="0">
              <a:solidFill>
                <a:schemeClr val="tx1"/>
              </a:solidFill>
              <a:latin typeface="+mn-lt"/>
              <a:cs typeface="Calibri"/>
            </a:endParaRPr>
          </a:p>
          <a:p>
            <a:pPr marL="181240" indent="-181240" defTabSz="966612">
              <a:buFont typeface="Arial" panose="020B0604020202020204" pitchFamily="34" charset="0"/>
              <a:buChar char="•"/>
              <a:defRPr/>
            </a:pPr>
            <a:r>
              <a:rPr lang="en-US" sz="1200" b="1" dirty="0">
                <a:solidFill>
                  <a:schemeClr val="tx1"/>
                </a:solidFill>
                <a:latin typeface="+mn-lt"/>
              </a:rPr>
              <a:t>[ASK PARTICIPANTS] </a:t>
            </a:r>
            <a:r>
              <a:rPr lang="en-US" sz="1200" dirty="0">
                <a:solidFill>
                  <a:schemeClr val="tx1"/>
                </a:solidFill>
                <a:latin typeface="+mn-lt"/>
              </a:rPr>
              <a:t>Are there any questions regarding severity and specifiers? </a:t>
            </a:r>
            <a:endParaRPr lang="en-US" sz="1200" baseline="0" dirty="0">
              <a:solidFill>
                <a:schemeClr val="tx1"/>
              </a:solidFill>
              <a:latin typeface="+mn-lt"/>
            </a:endParaRPr>
          </a:p>
          <a:p>
            <a:pPr marL="181240" indent="-181240">
              <a:buFont typeface="Arial" panose="020B0604020202020204" pitchFamily="34" charset="0"/>
              <a:buChar char="•"/>
            </a:pPr>
            <a:endParaRPr lang="en-US" sz="1200" dirty="0">
              <a:solidFill>
                <a:schemeClr val="tx1"/>
              </a:solidFill>
              <a:latin typeface="+mn-lt"/>
            </a:endParaRPr>
          </a:p>
          <a:p>
            <a:pPr defTabSz="966612">
              <a:defRPr/>
            </a:pPr>
            <a:r>
              <a:rPr lang="en-US" sz="1200" b="1" dirty="0">
                <a:solidFill>
                  <a:schemeClr val="tx1"/>
                </a:solidFill>
                <a:latin typeface="+mn-lt"/>
              </a:rPr>
              <a:t>REFERENCE </a:t>
            </a:r>
          </a:p>
          <a:p>
            <a:pPr defTabSz="966612">
              <a:defRPr/>
            </a:pPr>
            <a:r>
              <a:rPr lang="en-US" sz="1200" dirty="0">
                <a:solidFill>
                  <a:schemeClr val="tx1"/>
                </a:solidFill>
                <a:latin typeface="+mn-lt"/>
                <a:cs typeface="Calibri" panose="020F0502020204030204" pitchFamily="34" charset="0"/>
              </a:rPr>
              <a:t>American Psychiatric Association. (2013). </a:t>
            </a:r>
            <a:r>
              <a:rPr lang="en-US" sz="1200" i="1" dirty="0">
                <a:solidFill>
                  <a:schemeClr val="tx1"/>
                </a:solidFill>
                <a:latin typeface="+mn-lt"/>
                <a:cs typeface="Calibri" panose="020F0502020204030204" pitchFamily="34" charset="0"/>
              </a:rPr>
              <a:t>Diagnostic and statistical manual of mental disorders</a:t>
            </a:r>
            <a:r>
              <a:rPr lang="en-US" sz="1200" dirty="0">
                <a:solidFill>
                  <a:schemeClr val="tx1"/>
                </a:solidFill>
                <a:latin typeface="+mn-lt"/>
                <a:cs typeface="Calibri" panose="020F0502020204030204" pitchFamily="34" charset="0"/>
              </a:rPr>
              <a:t> (5th ed.). Washington, DC: Author.</a:t>
            </a:r>
          </a:p>
        </p:txBody>
      </p:sp>
      <p:sp>
        <p:nvSpPr>
          <p:cNvPr id="4" name="Slide Number Placeholder 3"/>
          <p:cNvSpPr>
            <a:spLocks noGrp="1"/>
          </p:cNvSpPr>
          <p:nvPr>
            <p:ph type="sldNum" sz="quarter" idx="10"/>
          </p:nvPr>
        </p:nvSpPr>
        <p:spPr/>
        <p:txBody>
          <a:bodyPr/>
          <a:lstStyle/>
          <a:p>
            <a:fld id="{54ADE49C-AECB-4B8E-AB86-9FE486226B9C}" type="slidenum">
              <a:rPr lang="en-US" smtClean="0"/>
              <a:t>17</a:t>
            </a:fld>
            <a:endParaRPr lang="en-US" dirty="0"/>
          </a:p>
        </p:txBody>
      </p:sp>
    </p:spTree>
    <p:extLst>
      <p:ext uri="{BB962C8B-B14F-4D97-AF65-F5344CB8AC3E}">
        <p14:creationId xmlns:p14="http://schemas.microsoft.com/office/powerpoint/2010/main" val="21676746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 NOTES</a:t>
            </a:r>
            <a:endParaRPr lang="en-US" sz="1200" b="1" baseline="0" dirty="0">
              <a:solidFill>
                <a:schemeClr val="tx1"/>
              </a:solidFill>
              <a:latin typeface="+mn-lt"/>
            </a:endParaRPr>
          </a:p>
          <a:p>
            <a:pPr marL="180975" indent="-180975">
              <a:buFont typeface="Arial" panose="020B0604020202020204" pitchFamily="34" charset="0"/>
              <a:buChar char="•"/>
            </a:pPr>
            <a:r>
              <a:rPr lang="en-US" sz="1200" dirty="0">
                <a:solidFill>
                  <a:schemeClr val="tx1"/>
                </a:solidFill>
                <a:latin typeface="+mn-lt"/>
              </a:rPr>
              <a:t>It</a:t>
            </a:r>
            <a:r>
              <a:rPr lang="en-US" sz="1200" baseline="0" dirty="0">
                <a:solidFill>
                  <a:schemeClr val="tx1"/>
                </a:solidFill>
                <a:latin typeface="+mn-lt"/>
              </a:rPr>
              <a:t> is important that only licensed, qualified health care professionals diagnose and use specific diagnostic codes when recording the client’s diagnosis in the client’s chart.</a:t>
            </a:r>
            <a:r>
              <a:rPr lang="en-US" dirty="0"/>
              <a:t> </a:t>
            </a:r>
            <a:r>
              <a:rPr lang="en-US" sz="1200" baseline="0" dirty="0">
                <a:solidFill>
                  <a:schemeClr val="tx1"/>
                </a:solidFill>
                <a:latin typeface="+mn-lt"/>
              </a:rPr>
              <a:t>The qualified health care professional is expected to use the appropriate diagnostic code(s) and to document all disorders in accordance to specific standards.</a:t>
            </a:r>
            <a:r>
              <a:rPr lang="en-US" dirty="0"/>
              <a:t> </a:t>
            </a:r>
            <a:endParaRPr lang="en-US" sz="1200" dirty="0">
              <a:solidFill>
                <a:schemeClr val="tx1"/>
              </a:solidFill>
              <a:latin typeface="+mn-lt"/>
              <a:cs typeface="Calibri"/>
            </a:endParaRPr>
          </a:p>
          <a:p>
            <a:pPr marL="181240" indent="-181240">
              <a:buFont typeface="Arial" panose="020B0604020202020204" pitchFamily="34" charset="0"/>
              <a:buChar char="•"/>
            </a:pPr>
            <a:endParaRPr lang="en-US" sz="1200" dirty="0">
              <a:solidFill>
                <a:schemeClr val="tx1"/>
              </a:solidFill>
              <a:latin typeface="+mn-lt"/>
            </a:endParaRPr>
          </a:p>
          <a:p>
            <a:pPr defTabSz="966612">
              <a:defRPr/>
            </a:pPr>
            <a:r>
              <a:rPr lang="en-US" sz="1200" b="1" dirty="0">
                <a:solidFill>
                  <a:schemeClr val="tx1"/>
                </a:solidFill>
                <a:latin typeface="+mn-lt"/>
              </a:rPr>
              <a:t>REFERENCE </a:t>
            </a:r>
          </a:p>
          <a:p>
            <a:pPr defTabSz="966612">
              <a:defRPr/>
            </a:pPr>
            <a:r>
              <a:rPr lang="en-US" sz="1200" dirty="0">
                <a:solidFill>
                  <a:schemeClr val="tx1"/>
                </a:solidFill>
                <a:latin typeface="+mn-lt"/>
                <a:cs typeface="Calibri" panose="020F0502020204030204" pitchFamily="34" charset="0"/>
              </a:rPr>
              <a:t>American Psychiatric Association. (2013). </a:t>
            </a:r>
            <a:r>
              <a:rPr lang="en-US" sz="1200" i="1" dirty="0">
                <a:solidFill>
                  <a:schemeClr val="tx1"/>
                </a:solidFill>
                <a:latin typeface="+mn-lt"/>
                <a:cs typeface="Calibri" panose="020F0502020204030204" pitchFamily="34" charset="0"/>
              </a:rPr>
              <a:t>Diagnostic and statistical manual of mental disorders</a:t>
            </a:r>
            <a:r>
              <a:rPr lang="en-US" sz="1200" dirty="0">
                <a:solidFill>
                  <a:schemeClr val="tx1"/>
                </a:solidFill>
                <a:latin typeface="+mn-lt"/>
                <a:cs typeface="Calibri" panose="020F0502020204030204" pitchFamily="34" charset="0"/>
              </a:rPr>
              <a:t> (5th ed.). Washington, DC: Author.</a:t>
            </a:r>
          </a:p>
          <a:p>
            <a:pPr defTabSz="966612">
              <a:defRPr/>
            </a:pPr>
            <a:r>
              <a:rPr lang="en-US" b="1" dirty="0"/>
              <a:t> </a:t>
            </a:r>
          </a:p>
        </p:txBody>
      </p:sp>
      <p:sp>
        <p:nvSpPr>
          <p:cNvPr id="4" name="Slide Number Placeholder 3"/>
          <p:cNvSpPr>
            <a:spLocks noGrp="1"/>
          </p:cNvSpPr>
          <p:nvPr>
            <p:ph type="sldNum" sz="quarter" idx="10"/>
          </p:nvPr>
        </p:nvSpPr>
        <p:spPr/>
        <p:txBody>
          <a:bodyPr/>
          <a:lstStyle/>
          <a:p>
            <a:fld id="{54ADE49C-AECB-4B8E-AB86-9FE486226B9C}" type="slidenum">
              <a:rPr lang="en-US" smtClean="0"/>
              <a:t>18</a:t>
            </a:fld>
            <a:endParaRPr lang="en-US" dirty="0"/>
          </a:p>
        </p:txBody>
      </p:sp>
    </p:spTree>
    <p:extLst>
      <p:ext uri="{BB962C8B-B14F-4D97-AF65-F5344CB8AC3E}">
        <p14:creationId xmlns:p14="http://schemas.microsoft.com/office/powerpoint/2010/main" val="23933026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rPr>
              <a:t>TRAINER NOTES</a:t>
            </a:r>
            <a:endParaRPr lang="en-US" sz="1200" b="1" baseline="0" dirty="0">
              <a:solidFill>
                <a:schemeClr val="tx1"/>
              </a:solidFill>
            </a:endParaRPr>
          </a:p>
          <a:p>
            <a:pPr marL="180975" indent="-180975">
              <a:buFont typeface="Arial" panose="020B0604020202020204" pitchFamily="34" charset="0"/>
              <a:buChar char="•"/>
            </a:pPr>
            <a:r>
              <a:rPr lang="en-US" sz="1200" dirty="0">
                <a:solidFill>
                  <a:schemeClr val="tx1"/>
                </a:solidFill>
              </a:rPr>
              <a:t>Besides</a:t>
            </a:r>
            <a:r>
              <a:rPr lang="en-US" sz="1200" baseline="0" dirty="0">
                <a:solidFill>
                  <a:schemeClr val="tx1"/>
                </a:solidFill>
              </a:rPr>
              <a:t> the knowledge and skills necessary for establishing provisional diagnoses, the counselor is responsible for considering a number of factors for determining the most appropriate course of action to support the client.</a:t>
            </a:r>
            <a:r>
              <a:rPr lang="en-US" dirty="0"/>
              <a:t>  </a:t>
            </a:r>
            <a:r>
              <a:rPr lang="en-US" sz="1200" baseline="0" dirty="0">
                <a:solidFill>
                  <a:schemeClr val="tx1"/>
                </a:solidFill>
              </a:rPr>
              <a:t>The counselor should be familiar with the context of their treatment setting. The counselor must be able to answer the following questions:</a:t>
            </a:r>
            <a:endParaRPr lang="en-US" sz="1200" baseline="0" dirty="0">
              <a:solidFill>
                <a:schemeClr val="tx1"/>
              </a:solidFill>
              <a:cs typeface="Calibri"/>
            </a:endParaRPr>
          </a:p>
          <a:p>
            <a:pPr marL="664546" lvl="1" indent="-181240">
              <a:buFont typeface="Arial" panose="020B0604020202020204" pitchFamily="34" charset="0"/>
              <a:buChar char="•"/>
            </a:pPr>
            <a:r>
              <a:rPr lang="en-US" sz="1200" baseline="0" dirty="0">
                <a:solidFill>
                  <a:schemeClr val="tx1"/>
                </a:solidFill>
              </a:rPr>
              <a:t>What are the admission/eligibility criteria for the program? </a:t>
            </a:r>
          </a:p>
          <a:p>
            <a:pPr marL="664546" lvl="1" indent="-181240" defTabSz="966612">
              <a:buFont typeface="Arial" panose="020B0604020202020204" pitchFamily="34" charset="0"/>
              <a:buChar char="•"/>
              <a:defRPr/>
            </a:pPr>
            <a:r>
              <a:rPr lang="en-US" sz="1200" dirty="0">
                <a:solidFill>
                  <a:schemeClr val="tx1"/>
                </a:solidFill>
              </a:rPr>
              <a:t>What specific role or function does the agency provide? </a:t>
            </a:r>
          </a:p>
          <a:p>
            <a:pPr marL="664546" lvl="1" indent="-181240" defTabSz="966612">
              <a:buFont typeface="Arial" panose="020B0604020202020204" pitchFamily="34" charset="0"/>
              <a:buChar char="•"/>
              <a:defRPr/>
            </a:pPr>
            <a:r>
              <a:rPr lang="en-US" sz="1200" dirty="0">
                <a:solidFill>
                  <a:schemeClr val="tx1"/>
                </a:solidFill>
              </a:rPr>
              <a:t>How soon are services available – is there a wait list? </a:t>
            </a:r>
          </a:p>
          <a:p>
            <a:pPr marL="664546" lvl="1" indent="-181240" defTabSz="966612">
              <a:buFont typeface="Arial" panose="020B0604020202020204" pitchFamily="34" charset="0"/>
              <a:buChar char="•"/>
              <a:defRPr/>
            </a:pPr>
            <a:r>
              <a:rPr lang="en-US" sz="1200" dirty="0">
                <a:solidFill>
                  <a:schemeClr val="tx1"/>
                </a:solidFill>
              </a:rPr>
              <a:t>What are other specific</a:t>
            </a:r>
            <a:r>
              <a:rPr lang="en-US" sz="1200" kern="1200" baseline="0" dirty="0">
                <a:solidFill>
                  <a:schemeClr val="tx1"/>
                </a:solidFill>
              </a:rPr>
              <a:t> </a:t>
            </a:r>
            <a:r>
              <a:rPr lang="en-US" sz="1200" kern="1200" dirty="0">
                <a:solidFill>
                  <a:schemeClr val="tx1"/>
                </a:solidFill>
              </a:rPr>
              <a:t>access-related</a:t>
            </a:r>
            <a:r>
              <a:rPr lang="en-US" sz="1200" kern="1200" baseline="0" dirty="0">
                <a:solidFill>
                  <a:schemeClr val="tx1"/>
                </a:solidFill>
              </a:rPr>
              <a:t> issues or concerns? </a:t>
            </a:r>
          </a:p>
          <a:p>
            <a:pPr marL="664546" lvl="1" indent="-181240" defTabSz="966612">
              <a:buFont typeface="Arial" panose="020B0604020202020204" pitchFamily="34" charset="0"/>
              <a:buChar char="•"/>
              <a:defRPr/>
            </a:pPr>
            <a:r>
              <a:rPr lang="en-US" sz="1200" kern="1200" baseline="0" dirty="0">
                <a:solidFill>
                  <a:schemeClr val="tx1"/>
                </a:solidFill>
              </a:rPr>
              <a:t>What is the a</a:t>
            </a:r>
            <a:r>
              <a:rPr lang="en-US" sz="1200" kern="1200" dirty="0">
                <a:solidFill>
                  <a:schemeClr val="tx1"/>
                </a:solidFill>
              </a:rPr>
              <a:t>gency’s philosophy or agency’s philosophy</a:t>
            </a:r>
            <a:r>
              <a:rPr lang="en-US" sz="1200" kern="1200" baseline="0" dirty="0">
                <a:solidFill>
                  <a:schemeClr val="tx1"/>
                </a:solidFill>
              </a:rPr>
              <a:t> of care? </a:t>
            </a:r>
          </a:p>
          <a:p>
            <a:pPr marL="664546" lvl="1" indent="-181240" defTabSz="966612">
              <a:buFont typeface="Arial" panose="020B0604020202020204" pitchFamily="34" charset="0"/>
              <a:buChar char="•"/>
              <a:defRPr/>
            </a:pPr>
            <a:r>
              <a:rPr lang="en-US" sz="1200" kern="1200" baseline="0" dirty="0">
                <a:solidFill>
                  <a:schemeClr val="tx1"/>
                </a:solidFill>
              </a:rPr>
              <a:t>What are the costs to attend the program or to participate in treatment? </a:t>
            </a:r>
          </a:p>
          <a:p>
            <a:pPr marL="664546" lvl="1" indent="-181240" defTabSz="966612">
              <a:buFont typeface="Arial" panose="020B0604020202020204" pitchFamily="34" charset="0"/>
              <a:buChar char="•"/>
              <a:defRPr/>
            </a:pPr>
            <a:r>
              <a:rPr lang="en-US" sz="1200" dirty="0">
                <a:solidFill>
                  <a:schemeClr val="tx1"/>
                </a:solidFill>
              </a:rPr>
              <a:t>What are the programs’ p</a:t>
            </a:r>
            <a:r>
              <a:rPr lang="en-US" sz="1200" kern="1200" dirty="0">
                <a:solidFill>
                  <a:schemeClr val="tx1"/>
                </a:solidFill>
              </a:rPr>
              <a:t>olicies on use of psychotherapeutic medications? </a:t>
            </a:r>
          </a:p>
          <a:p>
            <a:pPr marL="664546" lvl="1" indent="-181240" defTabSz="966612">
              <a:buFont typeface="Arial" panose="020B0604020202020204" pitchFamily="34" charset="0"/>
              <a:buChar char="•"/>
              <a:defRPr/>
            </a:pPr>
            <a:r>
              <a:rPr lang="en-US" sz="1200" kern="1200" dirty="0">
                <a:solidFill>
                  <a:schemeClr val="tx1"/>
                </a:solidFill>
              </a:rPr>
              <a:t>What are the program’s policies</a:t>
            </a:r>
            <a:r>
              <a:rPr lang="en-US" sz="1200" kern="1200" baseline="0" dirty="0">
                <a:solidFill>
                  <a:schemeClr val="tx1"/>
                </a:solidFill>
              </a:rPr>
              <a:t> on the use of pharmacotherapy for substance use disorders? </a:t>
            </a:r>
            <a:r>
              <a:rPr lang="en-US" sz="1200" kern="1200" dirty="0">
                <a:solidFill>
                  <a:schemeClr val="tx1"/>
                </a:solidFill>
              </a:rPr>
              <a:t> </a:t>
            </a:r>
            <a:endParaRPr lang="en-US" sz="1200" dirty="0">
              <a:solidFill>
                <a:schemeClr val="tx1"/>
              </a:solidFill>
            </a:endParaRPr>
          </a:p>
          <a:p>
            <a:pPr marL="664546" lvl="1" indent="-181240">
              <a:buFont typeface="Arial" panose="020B0604020202020204" pitchFamily="34" charset="0"/>
              <a:buChar char="•"/>
            </a:pPr>
            <a:r>
              <a:rPr lang="en-US" sz="1200" dirty="0">
                <a:solidFill>
                  <a:schemeClr val="tx1"/>
                </a:solidFill>
              </a:rPr>
              <a:t>How is the program structured? </a:t>
            </a:r>
          </a:p>
          <a:p>
            <a:pPr marL="664546" lvl="1" indent="-181240">
              <a:buFont typeface="Arial" panose="020B0604020202020204" pitchFamily="34" charset="0"/>
              <a:buChar char="•"/>
            </a:pPr>
            <a:r>
              <a:rPr lang="en-US" sz="1200" dirty="0">
                <a:solidFill>
                  <a:schemeClr val="tx1"/>
                </a:solidFill>
              </a:rPr>
              <a:t>What is the estimated length of stay or number of days for different levels of care? </a:t>
            </a:r>
          </a:p>
          <a:p>
            <a:pPr marL="664546" lvl="1" indent="-181240">
              <a:buFont typeface="Arial" panose="020B0604020202020204" pitchFamily="34" charset="0"/>
              <a:buChar char="•"/>
            </a:pPr>
            <a:r>
              <a:rPr lang="en-US" sz="1200" dirty="0">
                <a:solidFill>
                  <a:schemeClr val="tx1"/>
                </a:solidFill>
              </a:rPr>
              <a:t>What is the intensity of services? </a:t>
            </a:r>
          </a:p>
          <a:p>
            <a:endParaRPr lang="en-US" dirty="0"/>
          </a:p>
        </p:txBody>
      </p:sp>
      <p:sp>
        <p:nvSpPr>
          <p:cNvPr id="4" name="Slide Number Placeholder 3"/>
          <p:cNvSpPr>
            <a:spLocks noGrp="1"/>
          </p:cNvSpPr>
          <p:nvPr>
            <p:ph type="sldNum" sz="quarter" idx="10"/>
          </p:nvPr>
        </p:nvSpPr>
        <p:spPr/>
        <p:txBody>
          <a:bodyPr/>
          <a:lstStyle/>
          <a:p>
            <a:fld id="{54ADE49C-AECB-4B8E-AB86-9FE486226B9C}" type="slidenum">
              <a:rPr lang="en-US" smtClean="0"/>
              <a:t>19</a:t>
            </a:fld>
            <a:endParaRPr lang="en-US" dirty="0"/>
          </a:p>
        </p:txBody>
      </p:sp>
    </p:spTree>
    <p:extLst>
      <p:ext uri="{BB962C8B-B14F-4D97-AF65-F5344CB8AC3E}">
        <p14:creationId xmlns:p14="http://schemas.microsoft.com/office/powerpoint/2010/main" val="19570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t>TRAINER NOTES</a:t>
            </a:r>
          </a:p>
          <a:p>
            <a:pPr marL="181240" marR="0" lvl="0" indent="-181240" algn="l" defTabSz="966612"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This training was developed by Drs.</a:t>
            </a:r>
            <a:r>
              <a:rPr lang="en-US" baseline="0" dirty="0" smtClean="0"/>
              <a:t> </a:t>
            </a:r>
            <a:r>
              <a:rPr lang="en-US" kern="1200" dirty="0" smtClean="0"/>
              <a:t>Thomas Freese and</a:t>
            </a:r>
            <a:r>
              <a:rPr lang="en-US" kern="1200" baseline="0" dirty="0" smtClean="0"/>
              <a:t> Christopher Rocchio from the </a:t>
            </a:r>
            <a:r>
              <a:rPr lang="en-US" dirty="0" smtClean="0"/>
              <a:t>University of California Los Angeles, Integrated Substance Abuse Programs (UCLA ISAP) and</a:t>
            </a:r>
            <a:r>
              <a:rPr lang="en-US" baseline="0" dirty="0" smtClean="0"/>
              <a:t> with Alex </a:t>
            </a:r>
            <a:r>
              <a:rPr lang="en-US" kern="1200" dirty="0" smtClean="0"/>
              <a:t>Ngiraingas, an</a:t>
            </a:r>
            <a:r>
              <a:rPr lang="en-US" kern="1200" baseline="0" dirty="0" smtClean="0"/>
              <a:t> addictions counselor and educator from the Republic of Palau. We would like to acknowledge and thank the </a:t>
            </a:r>
            <a:r>
              <a:rPr lang="en-US" dirty="0" smtClean="0"/>
              <a:t>Pacific Behavioral Health Collaborating Council (PBHCC)</a:t>
            </a:r>
            <a:r>
              <a:rPr lang="en-US" baseline="0" dirty="0" smtClean="0"/>
              <a:t> for their commitment to train individuals across the Pacific to effectively prevent, treat, and support individuals in their own recovery from substance use disorders, and for their financial support for the development and delivery of this curriculum. </a:t>
            </a:r>
            <a:r>
              <a:rPr lang="en-US" baseline="0" smtClean="0"/>
              <a:t>Additional resource provided by SAMHSA, grant number UR1TI080211.</a:t>
            </a:r>
            <a:endParaRPr lang="en-US" smtClean="0"/>
          </a:p>
        </p:txBody>
      </p:sp>
      <p:sp>
        <p:nvSpPr>
          <p:cNvPr id="4" name="Slide Number Placeholder 3"/>
          <p:cNvSpPr>
            <a:spLocks noGrp="1"/>
          </p:cNvSpPr>
          <p:nvPr>
            <p:ph type="sldNum" sz="quarter" idx="10"/>
          </p:nvPr>
        </p:nvSpPr>
        <p:spPr/>
        <p:txBody>
          <a:bodyPr/>
          <a:lstStyle/>
          <a:p>
            <a:fld id="{54ADE49C-AECB-4B8E-AB86-9FE486226B9C}" type="slidenum">
              <a:rPr lang="en-US" smtClean="0"/>
              <a:t>2</a:t>
            </a:fld>
            <a:endParaRPr lang="en-US"/>
          </a:p>
        </p:txBody>
      </p:sp>
    </p:spTree>
    <p:extLst>
      <p:ext uri="{BB962C8B-B14F-4D97-AF65-F5344CB8AC3E}">
        <p14:creationId xmlns:p14="http://schemas.microsoft.com/office/powerpoint/2010/main" val="24737490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 NOTES</a:t>
            </a:r>
            <a:endParaRPr lang="en-US" sz="1200" b="1" baseline="0" dirty="0">
              <a:solidFill>
                <a:schemeClr val="tx1"/>
              </a:solidFill>
              <a:latin typeface="+mn-lt"/>
            </a:endParaRPr>
          </a:p>
          <a:p>
            <a:pPr marL="181240" indent="-181240">
              <a:buFont typeface="Arial" panose="020B0604020202020204" pitchFamily="34" charset="0"/>
              <a:buChar char="•"/>
            </a:pPr>
            <a:r>
              <a:rPr lang="en-US" sz="1200" dirty="0">
                <a:solidFill>
                  <a:schemeClr val="tx1"/>
                </a:solidFill>
                <a:latin typeface="+mn-lt"/>
              </a:rPr>
              <a:t>In addition to</a:t>
            </a:r>
            <a:r>
              <a:rPr lang="en-US" sz="1200" baseline="0" dirty="0">
                <a:solidFill>
                  <a:schemeClr val="tx1"/>
                </a:solidFill>
                <a:latin typeface="+mn-lt"/>
              </a:rPr>
              <a:t> the questions just asked, other factors for appropriateness may include, but are not limited to: </a:t>
            </a:r>
          </a:p>
          <a:p>
            <a:pPr marL="664546" lvl="1" indent="-181240">
              <a:buFont typeface="Arial" panose="020B0604020202020204" pitchFamily="34" charset="0"/>
              <a:buChar char="•"/>
            </a:pPr>
            <a:r>
              <a:rPr lang="en-US" sz="1200" baseline="0" dirty="0">
                <a:solidFill>
                  <a:schemeClr val="tx1"/>
                </a:solidFill>
                <a:latin typeface="+mn-lt"/>
              </a:rPr>
              <a:t>The physical and mental condition of the client to the specific level of care,  </a:t>
            </a:r>
          </a:p>
          <a:p>
            <a:pPr marL="664546" lvl="1" indent="-181240">
              <a:buFont typeface="Arial" panose="020B0604020202020204" pitchFamily="34" charset="0"/>
              <a:buChar char="•"/>
            </a:pPr>
            <a:r>
              <a:rPr lang="en-US" sz="1200" baseline="0" dirty="0">
                <a:solidFill>
                  <a:schemeClr val="tx1"/>
                </a:solidFill>
                <a:latin typeface="+mn-lt"/>
              </a:rPr>
              <a:t>The presence of a serious mental or medical issue that needs to be addressed,   </a:t>
            </a:r>
          </a:p>
          <a:p>
            <a:pPr marL="664546" lvl="1" indent="-181240">
              <a:buFont typeface="Arial" panose="020B0604020202020204" pitchFamily="34" charset="0"/>
              <a:buChar char="•"/>
            </a:pPr>
            <a:r>
              <a:rPr lang="en-US" sz="1200" baseline="0" dirty="0">
                <a:solidFill>
                  <a:schemeClr val="tx1"/>
                </a:solidFill>
                <a:latin typeface="+mn-lt"/>
              </a:rPr>
              <a:t>The availability of community supports and resources to support the client as they move forward in their own recovery, </a:t>
            </a:r>
          </a:p>
          <a:p>
            <a:pPr marL="664546" lvl="1" indent="-181240">
              <a:buFont typeface="Arial" panose="020B0604020202020204" pitchFamily="34" charset="0"/>
              <a:buChar char="•"/>
            </a:pPr>
            <a:r>
              <a:rPr lang="en-US" sz="1200" baseline="0" dirty="0">
                <a:solidFill>
                  <a:schemeClr val="tx1"/>
                </a:solidFill>
                <a:latin typeface="+mn-lt"/>
              </a:rPr>
              <a:t>The success or failure of previous treatment efforts, and </a:t>
            </a:r>
          </a:p>
          <a:p>
            <a:pPr marL="664546" lvl="1" indent="-181240">
              <a:buFont typeface="Arial" panose="020B0604020202020204" pitchFamily="34" charset="0"/>
              <a:buChar char="•"/>
            </a:pPr>
            <a:r>
              <a:rPr lang="en-US" sz="1200" baseline="0" dirty="0">
                <a:solidFill>
                  <a:schemeClr val="tx1"/>
                </a:solidFill>
                <a:latin typeface="+mn-lt"/>
              </a:rPr>
              <a:t>The client’s legal </a:t>
            </a:r>
            <a:r>
              <a:rPr lang="en-US" sz="1200" baseline="0" dirty="0" smtClean="0">
                <a:solidFill>
                  <a:schemeClr val="tx1"/>
                </a:solidFill>
                <a:latin typeface="+mn-lt"/>
              </a:rPr>
              <a:t>status.</a:t>
            </a:r>
            <a:endParaRPr lang="en-US" sz="1200" b="1" dirty="0">
              <a:solidFill>
                <a:schemeClr val="tx1"/>
              </a:solidFill>
              <a:latin typeface="+mn-lt"/>
            </a:endParaRPr>
          </a:p>
          <a:p>
            <a:endParaRPr lang="en-US" sz="1200" dirty="0">
              <a:solidFill>
                <a:schemeClr val="tx1"/>
              </a:solidFill>
              <a:latin typeface="+mn-lt"/>
            </a:endParaRPr>
          </a:p>
          <a:p>
            <a:pPr defTabSz="966612">
              <a:defRPr/>
            </a:pPr>
            <a:r>
              <a:rPr lang="en-US" sz="1200" b="1" dirty="0">
                <a:solidFill>
                  <a:schemeClr val="tx1"/>
                </a:solidFill>
                <a:latin typeface="+mn-lt"/>
              </a:rPr>
              <a:t>REFERENCE </a:t>
            </a:r>
          </a:p>
          <a:p>
            <a:pPr defTabSz="966612">
              <a:defRPr/>
            </a:pPr>
            <a:r>
              <a:rPr lang="en-US" sz="1200" dirty="0">
                <a:solidFill>
                  <a:schemeClr val="tx1"/>
                </a:solidFill>
                <a:latin typeface="+mn-lt"/>
                <a:cs typeface="Calibri" panose="020F0502020204030204" pitchFamily="34" charset="0"/>
              </a:rPr>
              <a:t>Herdman, </a:t>
            </a:r>
            <a:r>
              <a:rPr lang="en-US" sz="1200" dirty="0" smtClean="0">
                <a:solidFill>
                  <a:schemeClr val="tx1"/>
                </a:solidFill>
                <a:latin typeface="+mn-lt"/>
                <a:cs typeface="Calibri" panose="020F0502020204030204" pitchFamily="34" charset="0"/>
              </a:rPr>
              <a:t>J.W</a:t>
            </a:r>
            <a:r>
              <a:rPr lang="en-US" sz="1200" dirty="0">
                <a:solidFill>
                  <a:schemeClr val="tx1"/>
                </a:solidFill>
                <a:latin typeface="+mn-lt"/>
                <a:cs typeface="Calibri" panose="020F0502020204030204" pitchFamily="34" charset="0"/>
              </a:rPr>
              <a:t>. (2018). </a:t>
            </a:r>
            <a:r>
              <a:rPr lang="en-US" sz="1200" i="1" dirty="0">
                <a:solidFill>
                  <a:schemeClr val="tx1"/>
                </a:solidFill>
                <a:latin typeface="+mn-lt"/>
                <a:cs typeface="Calibri" panose="020F0502020204030204" pitchFamily="34" charset="0"/>
              </a:rPr>
              <a:t>Global criteria: </a:t>
            </a:r>
            <a:r>
              <a:rPr lang="en-US" sz="1200" i="1" dirty="0" smtClean="0">
                <a:solidFill>
                  <a:schemeClr val="tx1"/>
                </a:solidFill>
                <a:latin typeface="+mn-lt"/>
                <a:cs typeface="Calibri" panose="020F0502020204030204" pitchFamily="34" charset="0"/>
              </a:rPr>
              <a:t>The </a:t>
            </a:r>
            <a:r>
              <a:rPr lang="en-US" sz="1200" i="1" dirty="0">
                <a:solidFill>
                  <a:schemeClr val="tx1"/>
                </a:solidFill>
                <a:latin typeface="+mn-lt"/>
                <a:cs typeface="Calibri" panose="020F0502020204030204" pitchFamily="34" charset="0"/>
              </a:rPr>
              <a:t>12 core functions of the substance abuse counselor </a:t>
            </a:r>
            <a:r>
              <a:rPr lang="en-US" sz="1200" dirty="0">
                <a:solidFill>
                  <a:schemeClr val="tx1"/>
                </a:solidFill>
                <a:latin typeface="+mn-lt"/>
                <a:cs typeface="Calibri" panose="020F0502020204030204" pitchFamily="34" charset="0"/>
              </a:rPr>
              <a:t>(7</a:t>
            </a:r>
            <a:r>
              <a:rPr lang="en-US" sz="1200" baseline="30000" dirty="0">
                <a:solidFill>
                  <a:schemeClr val="tx1"/>
                </a:solidFill>
                <a:latin typeface="+mn-lt"/>
                <a:cs typeface="Calibri" panose="020F0502020204030204" pitchFamily="34" charset="0"/>
              </a:rPr>
              <a:t>th</a:t>
            </a:r>
            <a:r>
              <a:rPr lang="en-US" sz="1200" dirty="0">
                <a:solidFill>
                  <a:schemeClr val="tx1"/>
                </a:solidFill>
                <a:latin typeface="+mn-lt"/>
                <a:cs typeface="Calibri" panose="020F0502020204030204" pitchFamily="34" charset="0"/>
              </a:rPr>
              <a:t> ed.). Lincoln, NE: Parallels: Pathways to Change. </a:t>
            </a:r>
          </a:p>
          <a:p>
            <a:endParaRPr lang="en-US" dirty="0"/>
          </a:p>
        </p:txBody>
      </p:sp>
      <p:sp>
        <p:nvSpPr>
          <p:cNvPr id="4" name="Slide Number Placeholder 3"/>
          <p:cNvSpPr>
            <a:spLocks noGrp="1"/>
          </p:cNvSpPr>
          <p:nvPr>
            <p:ph type="sldNum" sz="quarter" idx="10"/>
          </p:nvPr>
        </p:nvSpPr>
        <p:spPr/>
        <p:txBody>
          <a:bodyPr/>
          <a:lstStyle/>
          <a:p>
            <a:fld id="{54ADE49C-AECB-4B8E-AB86-9FE486226B9C}" type="slidenum">
              <a:rPr lang="en-US" smtClean="0"/>
              <a:t>20</a:t>
            </a:fld>
            <a:endParaRPr lang="en-US" dirty="0"/>
          </a:p>
        </p:txBody>
      </p:sp>
    </p:spTree>
    <p:extLst>
      <p:ext uri="{BB962C8B-B14F-4D97-AF65-F5344CB8AC3E}">
        <p14:creationId xmlns:p14="http://schemas.microsoft.com/office/powerpoint/2010/main" val="29218795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TRAINER NOTES</a:t>
            </a:r>
            <a:endParaRPr lang="en-US" b="1" baseline="0" dirty="0">
              <a:solidFill>
                <a:schemeClr val="tx1"/>
              </a:solidFill>
            </a:endParaRPr>
          </a:p>
          <a:p>
            <a:pPr marL="180975" indent="-180975">
              <a:buFont typeface="Arial" panose="020B0604020202020204" pitchFamily="34" charset="0"/>
              <a:buChar char="•"/>
            </a:pPr>
            <a:r>
              <a:rPr lang="en-US" dirty="0">
                <a:solidFill>
                  <a:schemeClr val="tx1"/>
                </a:solidFill>
              </a:rPr>
              <a:t>Here are some common screening</a:t>
            </a:r>
            <a:r>
              <a:rPr lang="en-US" baseline="0" dirty="0">
                <a:solidFill>
                  <a:schemeClr val="tx1"/>
                </a:solidFill>
              </a:rPr>
              <a:t> tasks. The aim is to implement systematic and fair processes for determining whether a client should continue </a:t>
            </a:r>
            <a:r>
              <a:rPr lang="en-US" dirty="0"/>
              <a:t>with the intake</a:t>
            </a:r>
            <a:r>
              <a:rPr lang="en-US" baseline="0" dirty="0">
                <a:solidFill>
                  <a:schemeClr val="tx1"/>
                </a:solidFill>
              </a:rPr>
              <a:t> </a:t>
            </a:r>
            <a:r>
              <a:rPr lang="en-US" dirty="0"/>
              <a:t>process </a:t>
            </a:r>
            <a:r>
              <a:rPr lang="en-US" baseline="0" dirty="0">
                <a:solidFill>
                  <a:schemeClr val="tx1"/>
                </a:solidFill>
              </a:rPr>
              <a:t>or be referred to another program.</a:t>
            </a:r>
            <a:r>
              <a:rPr lang="en-US" dirty="0"/>
              <a:t> </a:t>
            </a:r>
            <a:endParaRPr lang="en-US" baseline="0" dirty="0">
              <a:solidFill>
                <a:schemeClr val="tx1"/>
              </a:solidFill>
              <a:cs typeface="Calibri"/>
            </a:endParaRPr>
          </a:p>
          <a:p>
            <a:pPr marL="181240" indent="-181240">
              <a:buFont typeface="Arial" panose="020B0604020202020204" pitchFamily="34" charset="0"/>
              <a:buChar char="•"/>
            </a:pPr>
            <a:r>
              <a:rPr lang="en-US" b="1" baseline="0" dirty="0">
                <a:solidFill>
                  <a:schemeClr val="tx1"/>
                </a:solidFill>
              </a:rPr>
              <a:t>[READ THE BULLETED LIST ON THE SLIDE]</a:t>
            </a:r>
          </a:p>
          <a:p>
            <a:pPr marL="181240" indent="-181240">
              <a:buFont typeface="Arial" panose="020B0604020202020204" pitchFamily="34" charset="0"/>
              <a:buChar char="•"/>
            </a:pPr>
            <a:r>
              <a:rPr lang="en-US" b="1" baseline="0" dirty="0">
                <a:solidFill>
                  <a:schemeClr val="tx1"/>
                </a:solidFill>
              </a:rPr>
              <a:t>[ASK PARTICIPANTS] </a:t>
            </a:r>
            <a:r>
              <a:rPr lang="en-US" baseline="0" dirty="0">
                <a:solidFill>
                  <a:schemeClr val="tx1"/>
                </a:solidFill>
              </a:rPr>
              <a:t>What screening forms are currently being used at your agency? </a:t>
            </a:r>
          </a:p>
          <a:p>
            <a:pPr marL="181240" indent="-181240">
              <a:buFont typeface="Arial" panose="020B0604020202020204" pitchFamily="34" charset="0"/>
              <a:buChar char="•"/>
            </a:pPr>
            <a:r>
              <a:rPr lang="en-US" b="1" baseline="0" dirty="0">
                <a:solidFill>
                  <a:schemeClr val="tx1"/>
                </a:solidFill>
              </a:rPr>
              <a:t>[ASK PARTICIPANTS] </a:t>
            </a:r>
            <a:r>
              <a:rPr lang="en-US" baseline="0" dirty="0">
                <a:solidFill>
                  <a:schemeClr val="tx1"/>
                </a:solidFill>
              </a:rPr>
              <a:t>How do you determine whether a client should be referred to intake? </a:t>
            </a:r>
          </a:p>
          <a:p>
            <a:pPr marL="181240" indent="-181240">
              <a:buFont typeface="Arial" panose="020B0604020202020204" pitchFamily="34" charset="0"/>
              <a:buChar char="•"/>
            </a:pPr>
            <a:r>
              <a:rPr lang="en-US" b="1" baseline="0" dirty="0">
                <a:solidFill>
                  <a:schemeClr val="tx1"/>
                </a:solidFill>
              </a:rPr>
              <a:t>[ASK PARTICIPANTS] </a:t>
            </a:r>
            <a:r>
              <a:rPr lang="en-US" baseline="0" dirty="0">
                <a:solidFill>
                  <a:schemeClr val="tx1"/>
                </a:solidFill>
              </a:rPr>
              <a:t>What other types of screening questions are asked at your agency? </a:t>
            </a:r>
          </a:p>
          <a:p>
            <a:pPr marL="181240" indent="-181240">
              <a:buFont typeface="Arial" panose="020B0604020202020204" pitchFamily="34" charset="0"/>
              <a:buChar char="•"/>
            </a:pPr>
            <a:r>
              <a:rPr lang="en-US" b="1" dirty="0">
                <a:solidFill>
                  <a:schemeClr val="tx1"/>
                </a:solidFill>
              </a:rPr>
              <a:t>[ASK</a:t>
            </a:r>
            <a:r>
              <a:rPr lang="en-US" b="1" baseline="0" dirty="0">
                <a:solidFill>
                  <a:schemeClr val="tx1"/>
                </a:solidFill>
              </a:rPr>
              <a:t> PARTICIPANTS] </a:t>
            </a:r>
            <a:r>
              <a:rPr lang="en-US" baseline="0" dirty="0">
                <a:solidFill>
                  <a:schemeClr val="tx1"/>
                </a:solidFill>
              </a:rPr>
              <a:t>What happens after a determination is made that the client meets initial eligibility criteria? </a:t>
            </a:r>
          </a:p>
          <a:p>
            <a:pPr marL="181240" indent="-181240">
              <a:buFont typeface="Arial" panose="020B0604020202020204" pitchFamily="34" charset="0"/>
              <a:buChar char="•"/>
            </a:pPr>
            <a:r>
              <a:rPr lang="en-US" b="1" baseline="0" dirty="0">
                <a:solidFill>
                  <a:schemeClr val="tx1"/>
                </a:solidFill>
              </a:rPr>
              <a:t>[ASK PARTICIPANTS] </a:t>
            </a:r>
            <a:r>
              <a:rPr lang="en-US" baseline="0" dirty="0">
                <a:solidFill>
                  <a:schemeClr val="tx1"/>
                </a:solidFill>
              </a:rPr>
              <a:t>How and when do you refer the client to another provider? </a:t>
            </a:r>
          </a:p>
          <a:p>
            <a:pPr marL="181240" indent="-181240">
              <a:buFont typeface="Arial" panose="020B0604020202020204" pitchFamily="34" charset="0"/>
              <a:buChar char="•"/>
            </a:pPr>
            <a:r>
              <a:rPr lang="en-US" baseline="0" dirty="0">
                <a:solidFill>
                  <a:schemeClr val="tx1"/>
                </a:solidFill>
              </a:rPr>
              <a:t>We will discuss the core function of referral in tomorrow’s training. </a:t>
            </a:r>
            <a:endParaRPr lang="en-US" dirty="0">
              <a:solidFill>
                <a:schemeClr val="tx1"/>
              </a:solidFill>
            </a:endParaRPr>
          </a:p>
          <a:p>
            <a:pPr marL="181240" indent="-181240">
              <a:buFont typeface="Arial" panose="020B0604020202020204" pitchFamily="34" charset="0"/>
              <a:buChar char="•"/>
            </a:pPr>
            <a:endParaRPr lang="en-US" b="1" dirty="0"/>
          </a:p>
        </p:txBody>
      </p:sp>
      <p:sp>
        <p:nvSpPr>
          <p:cNvPr id="4" name="Slide Number Placeholder 3"/>
          <p:cNvSpPr>
            <a:spLocks noGrp="1"/>
          </p:cNvSpPr>
          <p:nvPr>
            <p:ph type="sldNum" sz="quarter" idx="10"/>
          </p:nvPr>
        </p:nvSpPr>
        <p:spPr/>
        <p:txBody>
          <a:bodyPr/>
          <a:lstStyle/>
          <a:p>
            <a:fld id="{54ADE49C-AECB-4B8E-AB86-9FE486226B9C}" type="slidenum">
              <a:rPr lang="en-US" smtClean="0"/>
              <a:t>21</a:t>
            </a:fld>
            <a:endParaRPr lang="en-US" dirty="0"/>
          </a:p>
        </p:txBody>
      </p:sp>
    </p:spTree>
    <p:extLst>
      <p:ext uri="{BB962C8B-B14F-4D97-AF65-F5344CB8AC3E}">
        <p14:creationId xmlns:p14="http://schemas.microsoft.com/office/powerpoint/2010/main" val="41692568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 NOTES</a:t>
            </a:r>
            <a:endParaRPr lang="en-US" sz="1200" b="1" baseline="0" dirty="0">
              <a:solidFill>
                <a:schemeClr val="tx1"/>
              </a:solidFill>
              <a:latin typeface="+mn-lt"/>
            </a:endParaRPr>
          </a:p>
          <a:p>
            <a:pPr marL="180975" indent="-180975">
              <a:buFont typeface="Arial" panose="020B0604020202020204" pitchFamily="34" charset="0"/>
              <a:buChar char="•"/>
            </a:pPr>
            <a:r>
              <a:rPr lang="en-US" sz="1200" dirty="0">
                <a:solidFill>
                  <a:schemeClr val="tx1"/>
                </a:solidFill>
                <a:latin typeface="+mn-lt"/>
              </a:rPr>
              <a:t>The</a:t>
            </a:r>
            <a:r>
              <a:rPr lang="en-US" sz="1200" baseline="0" dirty="0">
                <a:solidFill>
                  <a:schemeClr val="tx1"/>
                </a:solidFill>
                <a:latin typeface="+mn-lt"/>
              </a:rPr>
              <a:t> IC&amp;RC have identified five criteria as necessary skills needed to perform the core function of screening.</a:t>
            </a:r>
            <a:r>
              <a:rPr lang="en-US" dirty="0"/>
              <a:t> </a:t>
            </a:r>
            <a:r>
              <a:rPr lang="en-US" sz="1200" baseline="0" dirty="0">
                <a:solidFill>
                  <a:schemeClr val="tx1"/>
                </a:solidFill>
                <a:latin typeface="+mn-lt"/>
              </a:rPr>
              <a:t>Herdman (2018) explains that the skills in the first criterion are many and varied. Counselors must have knowledge of and recognize the </a:t>
            </a:r>
            <a:r>
              <a:rPr lang="en-US" sz="1200" kern="1200" dirty="0">
                <a:solidFill>
                  <a:schemeClr val="tx1"/>
                </a:solidFill>
                <a:latin typeface="+mn-lt"/>
              </a:rPr>
              <a:t>psychological, social, and physiological signs &amp; symptoms o</a:t>
            </a:r>
            <a:r>
              <a:rPr lang="en-US" sz="1200" kern="1200" baseline="0" dirty="0">
                <a:solidFill>
                  <a:schemeClr val="tx1"/>
                </a:solidFill>
                <a:latin typeface="+mn-lt"/>
              </a:rPr>
              <a:t>f substance use disorders.</a:t>
            </a:r>
            <a:r>
              <a:rPr lang="en-US" dirty="0"/>
              <a:t> </a:t>
            </a:r>
            <a:r>
              <a:rPr lang="en-US" sz="1200" kern="1200" baseline="0" dirty="0">
                <a:solidFill>
                  <a:schemeClr val="tx1"/>
                </a:solidFill>
                <a:latin typeface="+mn-lt"/>
              </a:rPr>
              <a:t>Knowledge of the program’s eligibility criteria, target population, program focus and funding is critical as evident in the second criterion that asserts that counselors must demonstrate the ability for determining appropriateness for admission or referral.</a:t>
            </a:r>
            <a:r>
              <a:rPr lang="en-US" dirty="0"/>
              <a:t> </a:t>
            </a:r>
            <a:r>
              <a:rPr lang="en-US" sz="1200" kern="1200" baseline="0" dirty="0">
                <a:solidFill>
                  <a:schemeClr val="tx1"/>
                </a:solidFill>
                <a:latin typeface="+mn-lt"/>
              </a:rPr>
              <a:t>The third criterion is determining appropriateness by understanding different levels of care. Knowledge of the American Society of Addiction Medicine, or ASAM Criteria, which we will discuss shortly, is widely used and aids in this process.</a:t>
            </a:r>
            <a:r>
              <a:rPr lang="en-US" dirty="0"/>
              <a:t> </a:t>
            </a:r>
            <a:r>
              <a:rPr lang="en-US" sz="1200" kern="1200" baseline="0" dirty="0">
                <a:solidFill>
                  <a:schemeClr val="tx1"/>
                </a:solidFill>
                <a:latin typeface="+mn-lt"/>
              </a:rPr>
              <a:t>The fourth criterion highlights the expectation of counselors to identify and screen for co-occurring or co-existing conditions and refer if and when the client would benefit from additional professional assessment and services. Herdman (2018) reiterates that importance of counselors to practice within their scope and to facilitate further evaluation and treatment when necessary.</a:t>
            </a:r>
            <a:r>
              <a:rPr lang="en-US" dirty="0"/>
              <a:t> </a:t>
            </a:r>
            <a:r>
              <a:rPr lang="en-US" sz="1200" kern="1200" baseline="0" dirty="0">
                <a:solidFill>
                  <a:schemeClr val="tx1"/>
                </a:solidFill>
                <a:latin typeface="+mn-lt"/>
              </a:rPr>
              <a:t>The last criterion is ensuring compliance to all applicable laws, regulations, and policies of the program.</a:t>
            </a:r>
            <a:r>
              <a:rPr lang="en-US" dirty="0"/>
              <a:t> </a:t>
            </a:r>
            <a:endParaRPr lang="en-US" sz="1200" kern="1200" baseline="0" dirty="0">
              <a:solidFill>
                <a:schemeClr val="tx1"/>
              </a:solidFill>
              <a:latin typeface="+mn-lt"/>
              <a:cs typeface="Calibri"/>
            </a:endParaRPr>
          </a:p>
          <a:p>
            <a:pPr marL="181240" indent="-181240" defTabSz="966612">
              <a:buFont typeface="Arial" panose="020B0604020202020204" pitchFamily="34" charset="0"/>
              <a:buChar char="•"/>
              <a:defRPr/>
            </a:pPr>
            <a:r>
              <a:rPr lang="en-US" sz="1200" b="1" kern="1200" baseline="0" dirty="0">
                <a:solidFill>
                  <a:schemeClr val="tx1"/>
                </a:solidFill>
                <a:latin typeface="+mn-lt"/>
              </a:rPr>
              <a:t>[ASK PARTICIPANTS] </a:t>
            </a:r>
            <a:r>
              <a:rPr lang="en-US" sz="1200" kern="1200" baseline="0" dirty="0">
                <a:solidFill>
                  <a:schemeClr val="tx1"/>
                </a:solidFill>
                <a:latin typeface="+mn-lt"/>
              </a:rPr>
              <a:t>What are specific laws governing privacy and confidentiality for individuals receiving SUD services? </a:t>
            </a:r>
            <a:endParaRPr lang="en-US" sz="1200" baseline="0" dirty="0">
              <a:solidFill>
                <a:schemeClr val="tx1"/>
              </a:solidFill>
              <a:latin typeface="+mn-lt"/>
            </a:endParaRPr>
          </a:p>
          <a:p>
            <a:pPr marL="181240" indent="-181240">
              <a:buFont typeface="Arial" panose="020B0604020202020204" pitchFamily="34" charset="0"/>
              <a:buChar char="•"/>
            </a:pPr>
            <a:endParaRPr lang="en-US" sz="1200" dirty="0">
              <a:solidFill>
                <a:schemeClr val="tx1"/>
              </a:solidFill>
              <a:latin typeface="+mn-lt"/>
            </a:endParaRPr>
          </a:p>
          <a:p>
            <a:pPr defTabSz="966612">
              <a:defRPr/>
            </a:pPr>
            <a:r>
              <a:rPr lang="en-US" sz="1200" b="1" dirty="0">
                <a:solidFill>
                  <a:schemeClr val="tx1"/>
                </a:solidFill>
                <a:latin typeface="+mn-lt"/>
              </a:rPr>
              <a:t>REFERENCE </a:t>
            </a:r>
          </a:p>
          <a:p>
            <a:pPr defTabSz="966612">
              <a:defRPr/>
            </a:pPr>
            <a:r>
              <a:rPr lang="en-US" sz="1200" dirty="0">
                <a:solidFill>
                  <a:schemeClr val="tx1"/>
                </a:solidFill>
                <a:latin typeface="+mn-lt"/>
                <a:cs typeface="Calibri" panose="020F0502020204030204" pitchFamily="34" charset="0"/>
              </a:rPr>
              <a:t>Herdman, </a:t>
            </a:r>
            <a:r>
              <a:rPr lang="en-US" sz="1200" dirty="0" smtClean="0">
                <a:solidFill>
                  <a:schemeClr val="tx1"/>
                </a:solidFill>
                <a:latin typeface="+mn-lt"/>
                <a:cs typeface="Calibri" panose="020F0502020204030204" pitchFamily="34" charset="0"/>
              </a:rPr>
              <a:t>J.W</a:t>
            </a:r>
            <a:r>
              <a:rPr lang="en-US" sz="1200" dirty="0">
                <a:solidFill>
                  <a:schemeClr val="tx1"/>
                </a:solidFill>
                <a:latin typeface="+mn-lt"/>
                <a:cs typeface="Calibri" panose="020F0502020204030204" pitchFamily="34" charset="0"/>
              </a:rPr>
              <a:t>. (2018). </a:t>
            </a:r>
            <a:r>
              <a:rPr lang="en-US" sz="1200" i="1" dirty="0">
                <a:solidFill>
                  <a:schemeClr val="tx1"/>
                </a:solidFill>
                <a:latin typeface="+mn-lt"/>
                <a:cs typeface="Calibri" panose="020F0502020204030204" pitchFamily="34" charset="0"/>
              </a:rPr>
              <a:t>Global criteria: </a:t>
            </a:r>
            <a:r>
              <a:rPr lang="en-US" sz="1200" i="1" dirty="0" smtClean="0">
                <a:solidFill>
                  <a:schemeClr val="tx1"/>
                </a:solidFill>
                <a:latin typeface="+mn-lt"/>
                <a:cs typeface="Calibri" panose="020F0502020204030204" pitchFamily="34" charset="0"/>
              </a:rPr>
              <a:t>The </a:t>
            </a:r>
            <a:r>
              <a:rPr lang="en-US" sz="1200" i="1" dirty="0">
                <a:solidFill>
                  <a:schemeClr val="tx1"/>
                </a:solidFill>
                <a:latin typeface="+mn-lt"/>
                <a:cs typeface="Calibri" panose="020F0502020204030204" pitchFamily="34" charset="0"/>
              </a:rPr>
              <a:t>12 core functions of the substance abuse counselor </a:t>
            </a:r>
            <a:r>
              <a:rPr lang="en-US" sz="1200" dirty="0">
                <a:solidFill>
                  <a:schemeClr val="tx1"/>
                </a:solidFill>
                <a:latin typeface="+mn-lt"/>
                <a:cs typeface="Calibri" panose="020F0502020204030204" pitchFamily="34" charset="0"/>
              </a:rPr>
              <a:t>(7</a:t>
            </a:r>
            <a:r>
              <a:rPr lang="en-US" sz="1200" baseline="30000" dirty="0">
                <a:solidFill>
                  <a:schemeClr val="tx1"/>
                </a:solidFill>
                <a:latin typeface="+mn-lt"/>
                <a:cs typeface="Calibri" panose="020F0502020204030204" pitchFamily="34" charset="0"/>
              </a:rPr>
              <a:t>th</a:t>
            </a:r>
            <a:r>
              <a:rPr lang="en-US" sz="1200" dirty="0">
                <a:solidFill>
                  <a:schemeClr val="tx1"/>
                </a:solidFill>
                <a:latin typeface="+mn-lt"/>
                <a:cs typeface="Calibri" panose="020F0502020204030204" pitchFamily="34" charset="0"/>
              </a:rPr>
              <a:t> ed.). Lincoln, NE: Parallels: Pathways to Change. </a:t>
            </a:r>
          </a:p>
          <a:p>
            <a:pPr defTabSz="966612">
              <a:defRPr/>
            </a:pPr>
            <a:endParaRPr lang="en-US" b="1" dirty="0"/>
          </a:p>
        </p:txBody>
      </p:sp>
      <p:sp>
        <p:nvSpPr>
          <p:cNvPr id="4" name="Slide Number Placeholder 3"/>
          <p:cNvSpPr>
            <a:spLocks noGrp="1"/>
          </p:cNvSpPr>
          <p:nvPr>
            <p:ph type="sldNum" sz="quarter" idx="10"/>
          </p:nvPr>
        </p:nvSpPr>
        <p:spPr/>
        <p:txBody>
          <a:bodyPr/>
          <a:lstStyle/>
          <a:p>
            <a:fld id="{54ADE49C-AECB-4B8E-AB86-9FE486226B9C}" type="slidenum">
              <a:rPr lang="en-US" smtClean="0"/>
              <a:t>22</a:t>
            </a:fld>
            <a:endParaRPr lang="en-US" dirty="0"/>
          </a:p>
        </p:txBody>
      </p:sp>
    </p:spTree>
    <p:extLst>
      <p:ext uri="{BB962C8B-B14F-4D97-AF65-F5344CB8AC3E}">
        <p14:creationId xmlns:p14="http://schemas.microsoft.com/office/powerpoint/2010/main" val="13169908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INSTRUCTIONS</a:t>
            </a:r>
          </a:p>
          <a:p>
            <a:pPr marL="181240" indent="-181240">
              <a:buFont typeface="Arial" panose="020B0604020202020204" pitchFamily="34" charset="0"/>
              <a:buChar char="•"/>
            </a:pPr>
            <a:r>
              <a:rPr lang="en-US" dirty="0">
                <a:solidFill>
                  <a:schemeClr val="tx1"/>
                </a:solidFill>
              </a:rPr>
              <a:t>Assign</a:t>
            </a:r>
            <a:r>
              <a:rPr lang="en-US" baseline="0" dirty="0">
                <a:solidFill>
                  <a:schemeClr val="tx1"/>
                </a:solidFill>
              </a:rPr>
              <a:t> participants to work in small groups. </a:t>
            </a:r>
          </a:p>
          <a:p>
            <a:pPr marL="181240" indent="-181240">
              <a:buFont typeface="Arial" panose="020B0604020202020204" pitchFamily="34" charset="0"/>
              <a:buChar char="•"/>
            </a:pPr>
            <a:r>
              <a:rPr lang="en-US" baseline="0" dirty="0">
                <a:solidFill>
                  <a:schemeClr val="tx1"/>
                </a:solidFill>
              </a:rPr>
              <a:t>Consider having participants count off in numbers to ensure that participants are assigned to work with others with whom they do not know.  </a:t>
            </a:r>
          </a:p>
          <a:p>
            <a:pPr marL="181240" indent="-181240">
              <a:buFont typeface="Arial" panose="020B0604020202020204" pitchFamily="34" charset="0"/>
              <a:buChar char="•"/>
            </a:pPr>
            <a:r>
              <a:rPr lang="en-US" baseline="0" dirty="0">
                <a:solidFill>
                  <a:schemeClr val="tx1"/>
                </a:solidFill>
              </a:rPr>
              <a:t>Groups should be no smaller than 3 people and no larger than </a:t>
            </a:r>
            <a:r>
              <a:rPr lang="en-US" baseline="0" dirty="0" smtClean="0">
                <a:solidFill>
                  <a:schemeClr val="tx1"/>
                </a:solidFill>
              </a:rPr>
              <a:t>six. </a:t>
            </a:r>
            <a:endParaRPr lang="en-US" baseline="0" dirty="0">
              <a:solidFill>
                <a:schemeClr val="tx1"/>
              </a:solidFill>
            </a:endParaRPr>
          </a:p>
          <a:p>
            <a:pPr marL="181240" indent="-181240">
              <a:buFont typeface="Arial" panose="020B0604020202020204" pitchFamily="34" charset="0"/>
              <a:buChar char="•"/>
            </a:pPr>
            <a:r>
              <a:rPr lang="en-US" baseline="0" dirty="0">
                <a:solidFill>
                  <a:schemeClr val="tx1"/>
                </a:solidFill>
              </a:rPr>
              <a:t>Advise everyone to gather in their small </a:t>
            </a:r>
            <a:r>
              <a:rPr lang="en-US" baseline="0" dirty="0" smtClean="0">
                <a:solidFill>
                  <a:schemeClr val="tx1"/>
                </a:solidFill>
              </a:rPr>
              <a:t>group.</a:t>
            </a:r>
            <a:endParaRPr lang="en-US" baseline="0" dirty="0">
              <a:solidFill>
                <a:schemeClr val="tx1"/>
              </a:solidFill>
            </a:endParaRPr>
          </a:p>
          <a:p>
            <a:pPr marL="181240" indent="-181240">
              <a:buFont typeface="Arial" panose="020B0604020202020204" pitchFamily="34" charset="0"/>
              <a:buChar char="•"/>
            </a:pPr>
            <a:r>
              <a:rPr lang="en-US" baseline="0" dirty="0">
                <a:solidFill>
                  <a:schemeClr val="tx1"/>
                </a:solidFill>
              </a:rPr>
              <a:t>Each group will be tasked with establishing their own outpatient treatment center. </a:t>
            </a:r>
          </a:p>
          <a:p>
            <a:pPr marL="181240" indent="-181240">
              <a:buFont typeface="Arial" panose="020B0604020202020204" pitchFamily="34" charset="0"/>
              <a:buChar char="•"/>
            </a:pPr>
            <a:r>
              <a:rPr lang="en-US" baseline="0" dirty="0">
                <a:solidFill>
                  <a:schemeClr val="tx1"/>
                </a:solidFill>
              </a:rPr>
              <a:t>The group will first need to come up with a group name.  Allow no more than 3 minutes for this task.</a:t>
            </a:r>
          </a:p>
          <a:p>
            <a:pPr marL="181240" indent="-181240">
              <a:buFont typeface="Arial" panose="020B0604020202020204" pitchFamily="34" charset="0"/>
              <a:buChar char="•"/>
            </a:pPr>
            <a:r>
              <a:rPr lang="en-US" baseline="0" dirty="0">
                <a:solidFill>
                  <a:schemeClr val="tx1"/>
                </a:solidFill>
              </a:rPr>
              <a:t>After, the group will need to decide and be able to describe their target population and their scope of services.</a:t>
            </a:r>
          </a:p>
          <a:p>
            <a:pPr marL="181240" indent="-181240" defTabSz="966612">
              <a:buFont typeface="Arial" panose="020B0604020202020204" pitchFamily="34" charset="0"/>
              <a:buChar char="•"/>
              <a:defRPr/>
            </a:pPr>
            <a:r>
              <a:rPr lang="en-US" baseline="0" dirty="0">
                <a:solidFill>
                  <a:schemeClr val="tx1"/>
                </a:solidFill>
              </a:rPr>
              <a:t>Distribute copies of non-proprietary screening measures with which you are familiar with. The measures should vary in length and complexity.</a:t>
            </a:r>
          </a:p>
          <a:p>
            <a:pPr marL="181240" indent="-181240" defTabSz="966612">
              <a:buFont typeface="Arial" panose="020B0604020202020204" pitchFamily="34" charset="0"/>
              <a:buChar char="•"/>
              <a:defRPr/>
            </a:pPr>
            <a:r>
              <a:rPr lang="en-US" baseline="0" dirty="0">
                <a:solidFill>
                  <a:schemeClr val="tx1"/>
                </a:solidFill>
              </a:rPr>
              <a:t>Allow 15 minutes for participants to: </a:t>
            </a:r>
          </a:p>
          <a:p>
            <a:pPr marL="664546" lvl="1" indent="-181240" defTabSz="966612">
              <a:buFont typeface="Arial" panose="020B0604020202020204" pitchFamily="34" charset="0"/>
              <a:buChar char="•"/>
              <a:defRPr/>
            </a:pPr>
            <a:r>
              <a:rPr lang="en-US" baseline="0" dirty="0">
                <a:solidFill>
                  <a:schemeClr val="tx1"/>
                </a:solidFill>
              </a:rPr>
              <a:t>(1) Choose a measure that they will use for their program. They may choose to use another screening form or develop their own; however, </a:t>
            </a:r>
            <a:r>
              <a:rPr lang="en-US" baseline="0" dirty="0" smtClean="0">
                <a:solidFill>
                  <a:schemeClr val="tx1"/>
                </a:solidFill>
              </a:rPr>
              <a:t>they </a:t>
            </a:r>
            <a:r>
              <a:rPr lang="en-US" baseline="0" dirty="0">
                <a:solidFill>
                  <a:schemeClr val="tx1"/>
                </a:solidFill>
              </a:rPr>
              <a:t>will need to describe why they chose to use another tool or develop their own. Regardless, all groups will need to succinctly describe why they chose one or more measures and  </a:t>
            </a:r>
          </a:p>
          <a:p>
            <a:pPr marL="664546" lvl="1" indent="-181240" defTabSz="966612">
              <a:buFont typeface="Arial" panose="020B0604020202020204" pitchFamily="34" charset="0"/>
              <a:buChar char="•"/>
              <a:defRPr/>
            </a:pPr>
            <a:r>
              <a:rPr lang="en-US" baseline="0" dirty="0">
                <a:solidFill>
                  <a:schemeClr val="tx1"/>
                </a:solidFill>
              </a:rPr>
              <a:t>(2) Describe (in detail) their processes for screening participants.</a:t>
            </a:r>
          </a:p>
          <a:p>
            <a:pPr marL="181240" indent="-181240" defTabSz="966612">
              <a:buFont typeface="Arial" panose="020B0604020202020204" pitchFamily="34" charset="0"/>
              <a:buChar char="•"/>
              <a:defRPr/>
            </a:pPr>
            <a:r>
              <a:rPr lang="en-US" baseline="0" dirty="0">
                <a:solidFill>
                  <a:schemeClr val="tx1"/>
                </a:solidFill>
              </a:rPr>
              <a:t>Randomly choose one or two groups to report out.</a:t>
            </a:r>
          </a:p>
          <a:p>
            <a:pPr marL="181240" indent="-181240" defTabSz="966612">
              <a:buFont typeface="Arial" panose="020B0604020202020204" pitchFamily="34" charset="0"/>
              <a:buChar char="•"/>
              <a:defRPr/>
            </a:pPr>
            <a:r>
              <a:rPr lang="en-US" baseline="0" dirty="0">
                <a:solidFill>
                  <a:schemeClr val="tx1"/>
                </a:solidFill>
              </a:rPr>
              <a:t>After each group presents, </a:t>
            </a:r>
            <a:r>
              <a:rPr lang="en-US" b="1" baseline="0" dirty="0">
                <a:solidFill>
                  <a:schemeClr val="tx1"/>
                </a:solidFill>
              </a:rPr>
              <a:t>[ASK PARTICIPANTS] </a:t>
            </a:r>
            <a:r>
              <a:rPr lang="en-US" baseline="0" dirty="0">
                <a:solidFill>
                  <a:schemeClr val="tx1"/>
                </a:solidFill>
              </a:rPr>
              <a:t>Do you have any questions for this group? Do you have any recommendations on ways this group can improve their processes for screening potential clients?</a:t>
            </a:r>
          </a:p>
        </p:txBody>
      </p:sp>
      <p:sp>
        <p:nvSpPr>
          <p:cNvPr id="4" name="Slide Number Placeholder 3"/>
          <p:cNvSpPr>
            <a:spLocks noGrp="1"/>
          </p:cNvSpPr>
          <p:nvPr>
            <p:ph type="sldNum" sz="quarter" idx="10"/>
          </p:nvPr>
        </p:nvSpPr>
        <p:spPr/>
        <p:txBody>
          <a:bodyPr/>
          <a:lstStyle/>
          <a:p>
            <a:fld id="{54ADE49C-AECB-4B8E-AB86-9FE486226B9C}" type="slidenum">
              <a:rPr lang="en-US" smtClean="0"/>
              <a:t>23</a:t>
            </a:fld>
            <a:endParaRPr lang="en-US" dirty="0"/>
          </a:p>
        </p:txBody>
      </p:sp>
    </p:spTree>
    <p:extLst>
      <p:ext uri="{BB962C8B-B14F-4D97-AF65-F5344CB8AC3E}">
        <p14:creationId xmlns:p14="http://schemas.microsoft.com/office/powerpoint/2010/main" val="9161221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INSTRUCTIONS</a:t>
            </a:r>
            <a:r>
              <a:rPr lang="en-US" b="1" baseline="0" dirty="0">
                <a:solidFill>
                  <a:schemeClr val="tx1"/>
                </a:solidFill>
              </a:rPr>
              <a:t> </a:t>
            </a:r>
          </a:p>
          <a:p>
            <a:pPr marL="181240" indent="-181240">
              <a:buFont typeface="Arial" panose="020B0604020202020204" pitchFamily="34" charset="0"/>
              <a:buChar char="•"/>
            </a:pPr>
            <a:r>
              <a:rPr lang="en-US" b="1" baseline="0" dirty="0">
                <a:solidFill>
                  <a:schemeClr val="tx1"/>
                </a:solidFill>
              </a:rPr>
              <a:t>[ASK PARTICIPANTS] </a:t>
            </a:r>
            <a:r>
              <a:rPr lang="en-US" baseline="0" dirty="0">
                <a:solidFill>
                  <a:schemeClr val="tx1"/>
                </a:solidFill>
              </a:rPr>
              <a:t>Do you have any questions regarding the first core function of screening?</a:t>
            </a:r>
          </a:p>
          <a:p>
            <a:pPr marL="181240" indent="-181240">
              <a:buFont typeface="Arial" panose="020B0604020202020204" pitchFamily="34" charset="0"/>
              <a:buChar char="•"/>
            </a:pPr>
            <a:r>
              <a:rPr lang="en-US" baseline="0" dirty="0">
                <a:solidFill>
                  <a:schemeClr val="tx1"/>
                </a:solidFill>
              </a:rPr>
              <a:t>Orient participants to the day’s agenda. </a:t>
            </a:r>
          </a:p>
        </p:txBody>
      </p:sp>
      <p:sp>
        <p:nvSpPr>
          <p:cNvPr id="4" name="Slide Number Placeholder 3"/>
          <p:cNvSpPr>
            <a:spLocks noGrp="1"/>
          </p:cNvSpPr>
          <p:nvPr>
            <p:ph type="sldNum" sz="quarter" idx="10"/>
          </p:nvPr>
        </p:nvSpPr>
        <p:spPr/>
        <p:txBody>
          <a:bodyPr/>
          <a:lstStyle/>
          <a:p>
            <a:fld id="{54ADE49C-AECB-4B8E-AB86-9FE486226B9C}" type="slidenum">
              <a:rPr lang="en-US" smtClean="0"/>
              <a:t>24</a:t>
            </a:fld>
            <a:endParaRPr lang="en-US" dirty="0"/>
          </a:p>
        </p:txBody>
      </p:sp>
    </p:spTree>
    <p:extLst>
      <p:ext uri="{BB962C8B-B14F-4D97-AF65-F5344CB8AC3E}">
        <p14:creationId xmlns:p14="http://schemas.microsoft.com/office/powerpoint/2010/main" val="4575469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aseline="0" dirty="0"/>
              <a:t>Orient participants to the session’s agenda. </a:t>
            </a:r>
          </a:p>
          <a:p>
            <a:pPr marL="181240" indent="-181240">
              <a:buFont typeface="Arial" panose="020B0604020202020204" pitchFamily="34" charset="0"/>
              <a:buChar char="•"/>
            </a:pPr>
            <a:endParaRPr lang="en-US" baseline="0" dirty="0"/>
          </a:p>
          <a:p>
            <a:r>
              <a:rPr lang="en-US" b="1" dirty="0"/>
              <a:t>PEDAGOLOGICAL</a:t>
            </a:r>
            <a:r>
              <a:rPr lang="en-US" b="1" baseline="0" dirty="0"/>
              <a:t> SUGGESTIONS </a:t>
            </a:r>
          </a:p>
          <a:p>
            <a:pPr marL="180975" indent="-180975">
              <a:buFont typeface="Arial" panose="020B0604020202020204" pitchFamily="34" charset="0"/>
              <a:buChar char="•"/>
            </a:pPr>
            <a:r>
              <a:rPr lang="en-US" b="0" baseline="0" dirty="0"/>
              <a:t>One of the UCLA trainers distributes a form while reviewing the agenda for this </a:t>
            </a:r>
            <a:r>
              <a:rPr lang="en-US" dirty="0"/>
              <a:t>session </a:t>
            </a:r>
            <a:r>
              <a:rPr lang="en-US" b="0" baseline="0" dirty="0"/>
              <a:t>and asks participants to sign and date the form. The form includes very small print on the bottom of the form that most participants will ignore. The first three sentences includes standard language that is specific to the training. The remaining part of the document includes statements that suggest that participants will send monthly payments to the trainer. The last sentence emphasizes that the document is for training purposes only, is not valid, and that participants should not sign the document. Participants who have read the statement and did not sign the document are asked to pass the form to their neighbor and to not say anything until all participants had an opportunity to review and sign/not sign the form.</a:t>
            </a:r>
            <a:r>
              <a:rPr lang="en-US" dirty="0"/>
              <a:t> </a:t>
            </a:r>
            <a:r>
              <a:rPr lang="en-US" b="0" baseline="0" dirty="0"/>
              <a:t>Most often, participants will not pay attention to the fine print and sign the document. After the form is returned to the trainer, the trainer asks for a volunteer. The volunteer is asked to read the fine print. The trainer asks for the document back and shreds it. Thereafter, the trainer asks participants to explain the relevance to intake. This should be done prior to reviewing the slide on common tasks of intake.</a:t>
            </a:r>
            <a:r>
              <a:rPr lang="en-US" dirty="0"/>
              <a:t> </a:t>
            </a:r>
            <a:endParaRPr lang="en-US" b="0" baseline="0" dirty="0">
              <a:cs typeface="Calibri"/>
            </a:endParaRPr>
          </a:p>
          <a:p>
            <a:pPr marL="181240" indent="-181240">
              <a:buFont typeface="Arial" panose="020B0604020202020204" pitchFamily="34" charset="0"/>
              <a:buChar char="•"/>
            </a:pPr>
            <a:r>
              <a:rPr lang="en-US" b="1" baseline="0" dirty="0"/>
              <a:t>[ASK PARTICIPANTS] </a:t>
            </a:r>
            <a:r>
              <a:rPr lang="en-US" b="0" baseline="0" dirty="0"/>
              <a:t>What does intake look like at your agency? </a:t>
            </a:r>
            <a:endParaRPr lang="en-US" baseline="0" dirty="0"/>
          </a:p>
          <a:p>
            <a:pPr marL="181240" indent="-181240">
              <a:buFont typeface="Arial" panose="020B0604020202020204" pitchFamily="34" charset="0"/>
              <a:buChar char="•"/>
            </a:pPr>
            <a:r>
              <a:rPr lang="en-US" b="1" baseline="0" dirty="0"/>
              <a:t>[ASK PARTICIPANTS] </a:t>
            </a:r>
            <a:r>
              <a:rPr lang="en-US" baseline="0" dirty="0"/>
              <a:t>What are the common tasks that occur during intake at your agency? </a:t>
            </a:r>
          </a:p>
          <a:p>
            <a:pPr marL="966612" lvl="2" defTabSz="966612">
              <a:defRPr/>
            </a:pP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25</a:t>
            </a:fld>
            <a:endParaRPr lang="en-US" dirty="0"/>
          </a:p>
        </p:txBody>
      </p:sp>
    </p:spTree>
    <p:extLst>
      <p:ext uri="{BB962C8B-B14F-4D97-AF65-F5344CB8AC3E}">
        <p14:creationId xmlns:p14="http://schemas.microsoft.com/office/powerpoint/2010/main" val="29199554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 NOTES</a:t>
            </a:r>
            <a:endParaRPr lang="en-US" sz="1200" b="1" baseline="0" dirty="0">
              <a:solidFill>
                <a:schemeClr val="tx1"/>
              </a:solidFill>
              <a:latin typeface="+mn-lt"/>
            </a:endParaRPr>
          </a:p>
          <a:p>
            <a:pPr marL="181240" indent="-181240" defTabSz="966612">
              <a:buFont typeface="Arial" panose="020B0604020202020204" pitchFamily="34" charset="0"/>
              <a:buChar char="•"/>
              <a:defRPr/>
            </a:pPr>
            <a:r>
              <a:rPr lang="en-US" sz="1200" b="0" dirty="0">
                <a:solidFill>
                  <a:schemeClr val="tx1"/>
                </a:solidFill>
                <a:latin typeface="+mn-lt"/>
              </a:rPr>
              <a:t>The IC&amp;R</a:t>
            </a:r>
            <a:r>
              <a:rPr lang="en-US" sz="1200" b="0" baseline="0" dirty="0">
                <a:solidFill>
                  <a:schemeClr val="tx1"/>
                </a:solidFill>
                <a:latin typeface="+mn-lt"/>
              </a:rPr>
              <a:t>C offers the following definition for intake</a:t>
            </a:r>
          </a:p>
          <a:p>
            <a:pPr marL="181240" indent="-181240" defTabSz="966612">
              <a:buFont typeface="Arial" panose="020B0604020202020204" pitchFamily="34" charset="0"/>
              <a:buChar char="•"/>
              <a:defRPr/>
            </a:pPr>
            <a:r>
              <a:rPr lang="en-US" sz="1200" b="1" baseline="0" dirty="0">
                <a:solidFill>
                  <a:schemeClr val="tx1"/>
                </a:solidFill>
                <a:latin typeface="+mn-lt"/>
              </a:rPr>
              <a:t>[READ THE FIRST BULLET ON THE SLIDE]</a:t>
            </a:r>
          </a:p>
          <a:p>
            <a:pPr marL="181240" indent="-181240">
              <a:buFont typeface="Arial" panose="020B0604020202020204" pitchFamily="34" charset="0"/>
              <a:buChar char="•"/>
            </a:pPr>
            <a:r>
              <a:rPr lang="en-US" sz="1200" b="1" baseline="0" dirty="0">
                <a:solidFill>
                  <a:schemeClr val="tx1"/>
                </a:solidFill>
                <a:latin typeface="+mn-lt"/>
              </a:rPr>
              <a:t>[ASK PARTICIPANTS] </a:t>
            </a:r>
            <a:r>
              <a:rPr lang="en-US" sz="1200" b="0" baseline="0" dirty="0">
                <a:solidFill>
                  <a:schemeClr val="tx1"/>
                </a:solidFill>
                <a:latin typeface="+mn-lt"/>
              </a:rPr>
              <a:t>What are your thoughts on this definition? </a:t>
            </a:r>
            <a:endParaRPr lang="en-US" sz="1200" b="1" dirty="0">
              <a:solidFill>
                <a:schemeClr val="tx1"/>
              </a:solidFill>
              <a:latin typeface="+mn-lt"/>
            </a:endParaRPr>
          </a:p>
          <a:p>
            <a:endParaRPr lang="en-US" sz="1200" dirty="0">
              <a:solidFill>
                <a:schemeClr val="tx1"/>
              </a:solidFill>
              <a:latin typeface="+mn-lt"/>
            </a:endParaRPr>
          </a:p>
          <a:p>
            <a:pPr defTabSz="966612">
              <a:defRPr/>
            </a:pPr>
            <a:r>
              <a:rPr lang="en-US" sz="1200" b="1" dirty="0">
                <a:solidFill>
                  <a:schemeClr val="tx1"/>
                </a:solidFill>
                <a:latin typeface="+mn-lt"/>
              </a:rPr>
              <a:t>REFERENCE </a:t>
            </a:r>
          </a:p>
          <a:p>
            <a:pPr defTabSz="966612">
              <a:defRPr/>
            </a:pPr>
            <a:r>
              <a:rPr lang="en-US" sz="1200" dirty="0">
                <a:solidFill>
                  <a:schemeClr val="tx1"/>
                </a:solidFill>
                <a:latin typeface="+mn-lt"/>
                <a:cs typeface="Calibri" panose="020F0502020204030204" pitchFamily="34" charset="0"/>
              </a:rPr>
              <a:t>Herdman, </a:t>
            </a:r>
            <a:r>
              <a:rPr lang="en-US" sz="1200" dirty="0" smtClean="0">
                <a:solidFill>
                  <a:schemeClr val="tx1"/>
                </a:solidFill>
                <a:latin typeface="+mn-lt"/>
                <a:cs typeface="Calibri" panose="020F0502020204030204" pitchFamily="34" charset="0"/>
              </a:rPr>
              <a:t>J.W</a:t>
            </a:r>
            <a:r>
              <a:rPr lang="en-US" sz="1200" dirty="0">
                <a:solidFill>
                  <a:schemeClr val="tx1"/>
                </a:solidFill>
                <a:latin typeface="+mn-lt"/>
                <a:cs typeface="Calibri" panose="020F0502020204030204" pitchFamily="34" charset="0"/>
              </a:rPr>
              <a:t>. (2018). </a:t>
            </a:r>
            <a:r>
              <a:rPr lang="en-US" sz="1200" i="1" dirty="0">
                <a:solidFill>
                  <a:schemeClr val="tx1"/>
                </a:solidFill>
                <a:latin typeface="+mn-lt"/>
                <a:cs typeface="Calibri" panose="020F0502020204030204" pitchFamily="34" charset="0"/>
              </a:rPr>
              <a:t>Global criteria: </a:t>
            </a:r>
            <a:r>
              <a:rPr lang="en-US" sz="1200" i="1" dirty="0" smtClean="0">
                <a:solidFill>
                  <a:schemeClr val="tx1"/>
                </a:solidFill>
                <a:latin typeface="+mn-lt"/>
                <a:cs typeface="Calibri" panose="020F0502020204030204" pitchFamily="34" charset="0"/>
              </a:rPr>
              <a:t>The </a:t>
            </a:r>
            <a:r>
              <a:rPr lang="en-US" sz="1200" i="1" dirty="0">
                <a:solidFill>
                  <a:schemeClr val="tx1"/>
                </a:solidFill>
                <a:latin typeface="+mn-lt"/>
                <a:cs typeface="Calibri" panose="020F0502020204030204" pitchFamily="34" charset="0"/>
              </a:rPr>
              <a:t>12 core functions of the substance abuse counselor </a:t>
            </a:r>
            <a:r>
              <a:rPr lang="en-US" sz="1200" dirty="0">
                <a:solidFill>
                  <a:schemeClr val="tx1"/>
                </a:solidFill>
                <a:latin typeface="+mn-lt"/>
                <a:cs typeface="Calibri" panose="020F0502020204030204" pitchFamily="34" charset="0"/>
              </a:rPr>
              <a:t>(7</a:t>
            </a:r>
            <a:r>
              <a:rPr lang="en-US" sz="1200" baseline="30000" dirty="0">
                <a:solidFill>
                  <a:schemeClr val="tx1"/>
                </a:solidFill>
                <a:latin typeface="+mn-lt"/>
                <a:cs typeface="Calibri" panose="020F0502020204030204" pitchFamily="34" charset="0"/>
              </a:rPr>
              <a:t>th</a:t>
            </a:r>
            <a:r>
              <a:rPr lang="en-US" sz="1200" dirty="0">
                <a:solidFill>
                  <a:schemeClr val="tx1"/>
                </a:solidFill>
                <a:latin typeface="+mn-lt"/>
                <a:cs typeface="Calibri" panose="020F0502020204030204" pitchFamily="34" charset="0"/>
              </a:rPr>
              <a:t> ed.). Lincoln, NE: Parallels: Pathways to Change. </a:t>
            </a:r>
          </a:p>
          <a:p>
            <a:pPr defTabSz="966612">
              <a:defRPr/>
            </a:pPr>
            <a:endParaRPr lang="en-US" b="0" dirty="0"/>
          </a:p>
        </p:txBody>
      </p:sp>
      <p:sp>
        <p:nvSpPr>
          <p:cNvPr id="4" name="Slide Number Placeholder 3"/>
          <p:cNvSpPr>
            <a:spLocks noGrp="1"/>
          </p:cNvSpPr>
          <p:nvPr>
            <p:ph type="sldNum" sz="quarter" idx="10"/>
          </p:nvPr>
        </p:nvSpPr>
        <p:spPr/>
        <p:txBody>
          <a:bodyPr/>
          <a:lstStyle/>
          <a:p>
            <a:fld id="{54ADE49C-AECB-4B8E-AB86-9FE486226B9C}" type="slidenum">
              <a:rPr lang="en-US" smtClean="0"/>
              <a:t>26</a:t>
            </a:fld>
            <a:endParaRPr lang="en-US" dirty="0"/>
          </a:p>
        </p:txBody>
      </p:sp>
    </p:spTree>
    <p:extLst>
      <p:ext uri="{BB962C8B-B14F-4D97-AF65-F5344CB8AC3E}">
        <p14:creationId xmlns:p14="http://schemas.microsoft.com/office/powerpoint/2010/main" val="29971397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TRAINER NOTES</a:t>
            </a:r>
            <a:endParaRPr lang="en-US" b="1" baseline="0" dirty="0"/>
          </a:p>
          <a:p>
            <a:pPr marL="180975" indent="-180975">
              <a:buFont typeface="Arial" panose="020B0604020202020204" pitchFamily="34" charset="0"/>
              <a:buChar char="•"/>
            </a:pPr>
            <a:r>
              <a:rPr lang="en-US" dirty="0"/>
              <a:t>Intake is</a:t>
            </a:r>
            <a:r>
              <a:rPr lang="en-US" baseline="0" dirty="0"/>
              <a:t> often considered a</a:t>
            </a:r>
            <a:r>
              <a:rPr lang="en-US" dirty="0"/>
              <a:t>n extension of screening. Clients</a:t>
            </a:r>
            <a:r>
              <a:rPr lang="en-US" baseline="0" dirty="0"/>
              <a:t> most likely have completed some form of screening to be deemed eligible and appropriate for the program. There are some common tasks that occur across SUD programs during intake. However, these tasks may look different depending on the program and the specific level of care. For example, consider intake processes and procedures at a residential program and compare them to intake processes and procedures at an outpatient program.</a:t>
            </a:r>
            <a:r>
              <a:rPr lang="en-US" dirty="0"/>
              <a:t> </a:t>
            </a:r>
            <a:r>
              <a:rPr lang="en-US" baseline="0" dirty="0"/>
              <a:t>Almost all clients will be asked to review and complete a number of forms specific to the program, including client information forms, client rights and responsibilities, consent for treatment, and release of information forms. It is important that you take the time to review each form with the client. It is unethical to have a client sign a form without them understanding what they are signing and making an informed decision on whether to sign it.</a:t>
            </a:r>
            <a:r>
              <a:rPr lang="en-US" dirty="0"/>
              <a:t> </a:t>
            </a:r>
            <a:endParaRPr lang="en-US" baseline="0" dirty="0">
              <a:cs typeface="Calibri"/>
            </a:endParaRPr>
          </a:p>
          <a:p>
            <a:pPr marL="181240" indent="-181240" defTabSz="966612">
              <a:buFont typeface="Arial" panose="020B0604020202020204" pitchFamily="34" charset="0"/>
              <a:buChar char="•"/>
              <a:defRPr/>
            </a:pPr>
            <a:r>
              <a:rPr lang="en-US" b="1" baseline="0" dirty="0"/>
              <a:t>[ASK PARTICIPANTS] </a:t>
            </a:r>
            <a:r>
              <a:rPr lang="en-US" baseline="0" dirty="0"/>
              <a:t>How do you ensure clients know what they are signing?</a:t>
            </a:r>
          </a:p>
          <a:p>
            <a:pPr marL="181240" indent="-181240" defTabSz="966612">
              <a:buFont typeface="Arial" panose="020B0604020202020204" pitchFamily="34" charset="0"/>
              <a:buChar char="•"/>
              <a:defRPr/>
            </a:pPr>
            <a:r>
              <a:rPr lang="en-US" baseline="0" dirty="0"/>
              <a:t>In some settings, clients are asked a series of questions after reviewing specific paperwork and prior to signing forms. Many of us have become complacent simply signing or clicking agreements without reading the fine print for various types of agreements.  </a:t>
            </a:r>
          </a:p>
          <a:p>
            <a:pPr marL="181240" indent="-181240" defTabSz="966612">
              <a:buFont typeface="Arial" panose="020B0604020202020204" pitchFamily="34" charset="0"/>
              <a:buChar char="•"/>
              <a:defRPr/>
            </a:pPr>
            <a:r>
              <a:rPr lang="en-US" b="1" baseline="0" dirty="0"/>
              <a:t>[ASK PARTICIPANTS] </a:t>
            </a:r>
            <a:r>
              <a:rPr lang="en-US" baseline="0" dirty="0"/>
              <a:t>How many of you have smart phones? Raise your hand. How many of you have read the user agreements for various applications or to updates to your phone’s operating system? What did the agreement say about your privacy and how the company will use your data? </a:t>
            </a:r>
          </a:p>
          <a:p>
            <a:pPr marL="181240" indent="-181240" defTabSz="966612">
              <a:buFont typeface="Arial" panose="020B0604020202020204" pitchFamily="34" charset="0"/>
              <a:buChar char="•"/>
              <a:defRPr/>
            </a:pPr>
            <a:r>
              <a:rPr lang="en-US" b="1" baseline="0" dirty="0"/>
              <a:t>[IF APPLICABLE, ASK PARTICIPANTS]</a:t>
            </a:r>
            <a:r>
              <a:rPr lang="en-US" baseline="0" dirty="0"/>
              <a:t> How did it feel for those of you who signed the form not knowing what was stated in the fine print? </a:t>
            </a:r>
          </a:p>
          <a:p>
            <a:pPr marL="181240" indent="-181240" defTabSz="966612">
              <a:buFont typeface="Arial" panose="020B0604020202020204" pitchFamily="34" charset="0"/>
              <a:buChar char="•"/>
              <a:defRPr/>
            </a:pPr>
            <a:r>
              <a:rPr lang="en-US" b="1" baseline="0" dirty="0"/>
              <a:t>[ASK PARTICIPANTS] </a:t>
            </a:r>
            <a:r>
              <a:rPr lang="en-US" baseline="0" dirty="0"/>
              <a:t>What types of assumptions do your clients make when signing forms? </a:t>
            </a:r>
          </a:p>
          <a:p>
            <a:pPr marL="180975" indent="-180975" defTabSz="966612">
              <a:buFont typeface="Arial" panose="020B0604020202020204" pitchFamily="34" charset="0"/>
              <a:buChar char="•"/>
              <a:defRPr/>
            </a:pPr>
            <a:r>
              <a:rPr lang="en-US" baseline="0" dirty="0"/>
              <a:t>At intake, you may be tasked with completing an intake interview. The interview may focus on establishing initial treatment goals and objectives. These goals and objectives should be informed by your client’s needs, preferences, and priorities.</a:t>
            </a:r>
            <a:r>
              <a:rPr lang="en-US" dirty="0"/>
              <a:t> </a:t>
            </a:r>
            <a:r>
              <a:rPr lang="en-US" baseline="0" dirty="0"/>
              <a:t>It is also at intake that you may be assigning different members of the treatment team and explaining their roles and responsibilities.</a:t>
            </a:r>
            <a:r>
              <a:rPr lang="en-US" dirty="0"/>
              <a:t> </a:t>
            </a:r>
            <a:r>
              <a:rPr lang="en-US" baseline="0" dirty="0"/>
              <a:t>Finally, all clients should be informed about their rights to privacy and confidentiality.</a:t>
            </a:r>
            <a:r>
              <a:rPr lang="en-US" dirty="0"/>
              <a:t> </a:t>
            </a:r>
            <a:endParaRPr lang="en-US" baseline="0" dirty="0">
              <a:cs typeface="Calibri"/>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27</a:t>
            </a:fld>
            <a:endParaRPr lang="en-US" dirty="0"/>
          </a:p>
        </p:txBody>
      </p:sp>
    </p:spTree>
    <p:extLst>
      <p:ext uri="{BB962C8B-B14F-4D97-AF65-F5344CB8AC3E}">
        <p14:creationId xmlns:p14="http://schemas.microsoft.com/office/powerpoint/2010/main" val="2668097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TRAINER NOTES</a:t>
            </a:r>
            <a:endParaRPr lang="en-US" b="1" baseline="0" dirty="0">
              <a:solidFill>
                <a:schemeClr val="tx1"/>
              </a:solidFill>
            </a:endParaRPr>
          </a:p>
          <a:p>
            <a:pPr marL="181240" indent="-181240">
              <a:lnSpc>
                <a:spcPct val="90000"/>
              </a:lnSpc>
              <a:buFont typeface="Arial" panose="020B0604020202020204" pitchFamily="34" charset="0"/>
              <a:buChar char="•"/>
              <a:defRPr/>
            </a:pPr>
            <a:r>
              <a:rPr lang="en-US" b="0" kern="1200" dirty="0">
                <a:solidFill>
                  <a:schemeClr val="tx1"/>
                </a:solidFill>
              </a:rPr>
              <a:t>In</a:t>
            </a:r>
            <a:r>
              <a:rPr lang="en-US" b="0" kern="1200" baseline="0" dirty="0">
                <a:solidFill>
                  <a:schemeClr val="tx1"/>
                </a:solidFill>
              </a:rPr>
              <a:t> tomorrow’s training when discussing the core function of report and record keeping, we will be dedicating a significant amount of time reviewing two federal laws: (1) the </a:t>
            </a:r>
            <a:r>
              <a:rPr lang="en-US" dirty="0">
                <a:solidFill>
                  <a:schemeClr val="tx1"/>
                </a:solidFill>
              </a:rPr>
              <a:t>Health Insurance Portability and Accountability Act (HIPAA), and (2) 42 Code of Federal Regulations (CFR) Part 2. It is</a:t>
            </a:r>
            <a:r>
              <a:rPr lang="en-US" baseline="0" dirty="0">
                <a:solidFill>
                  <a:schemeClr val="tx1"/>
                </a:solidFill>
              </a:rPr>
              <a:t> critical that we educate clients to various federal and state laws addressing privacy and confidentiality. Information on privacy and confidentiality must be presented in a way that is easily understood.   </a:t>
            </a:r>
            <a:endParaRPr lang="en-US" dirty="0">
              <a:solidFill>
                <a:schemeClr val="tx1"/>
              </a:solidFill>
            </a:endParaRPr>
          </a:p>
          <a:p>
            <a:pPr marL="181240" indent="-181240">
              <a:buFont typeface="Arial" panose="020B0604020202020204" pitchFamily="34" charset="0"/>
              <a:buChar char="•"/>
            </a:pPr>
            <a:r>
              <a:rPr lang="en-US" b="1" kern="1200" dirty="0">
                <a:solidFill>
                  <a:schemeClr val="tx1"/>
                </a:solidFill>
              </a:rPr>
              <a:t>[ASK PARTICIPANTS]</a:t>
            </a:r>
            <a:r>
              <a:rPr lang="en-US" b="0" kern="1200" baseline="0" dirty="0">
                <a:solidFill>
                  <a:schemeClr val="tx1"/>
                </a:solidFill>
              </a:rPr>
              <a:t> </a:t>
            </a:r>
            <a:r>
              <a:rPr lang="en-US" b="0" kern="1200" dirty="0">
                <a:solidFill>
                  <a:schemeClr val="tx1"/>
                </a:solidFill>
              </a:rPr>
              <a:t>When can a program disclose information</a:t>
            </a:r>
            <a:r>
              <a:rPr lang="en-US" b="0" kern="1200" baseline="0" dirty="0">
                <a:solidFill>
                  <a:schemeClr val="tx1"/>
                </a:solidFill>
              </a:rPr>
              <a:t> </a:t>
            </a:r>
            <a:r>
              <a:rPr lang="en-US" b="0" kern="1200" dirty="0">
                <a:solidFill>
                  <a:schemeClr val="tx1"/>
                </a:solidFill>
              </a:rPr>
              <a:t>about a client receiving</a:t>
            </a:r>
            <a:r>
              <a:rPr lang="en-US" b="0" kern="1200" baseline="0" dirty="0">
                <a:solidFill>
                  <a:schemeClr val="tx1"/>
                </a:solidFill>
              </a:rPr>
              <a:t> SUD treatment</a:t>
            </a:r>
            <a:r>
              <a:rPr lang="en-US" b="0" kern="1200" dirty="0">
                <a:solidFill>
                  <a:schemeClr val="tx1"/>
                </a:solidFill>
              </a:rPr>
              <a:t>? </a:t>
            </a:r>
            <a:endParaRPr lang="en-US" b="1" dirty="0">
              <a:solidFill>
                <a:schemeClr val="tx1"/>
              </a:solidFill>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28</a:t>
            </a:fld>
            <a:endParaRPr lang="en-US" dirty="0"/>
          </a:p>
        </p:txBody>
      </p:sp>
    </p:spTree>
    <p:extLst>
      <p:ext uri="{BB962C8B-B14F-4D97-AF65-F5344CB8AC3E}">
        <p14:creationId xmlns:p14="http://schemas.microsoft.com/office/powerpoint/2010/main" val="20402065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 NOTES</a:t>
            </a:r>
            <a:endParaRPr lang="en-US" sz="1200" b="1" baseline="0" dirty="0">
              <a:solidFill>
                <a:schemeClr val="tx1"/>
              </a:solidFill>
              <a:latin typeface="+mn-lt"/>
            </a:endParaRPr>
          </a:p>
          <a:p>
            <a:pPr marL="180975" indent="-180975" defTabSz="966612">
              <a:buFont typeface="Arial" panose="020B0604020202020204" pitchFamily="34" charset="0"/>
              <a:buChar char="•"/>
              <a:defRPr/>
            </a:pPr>
            <a:r>
              <a:rPr lang="en-US" sz="1200" dirty="0">
                <a:solidFill>
                  <a:schemeClr val="tx1"/>
                </a:solidFill>
                <a:latin typeface="+mn-lt"/>
              </a:rPr>
              <a:t>The</a:t>
            </a:r>
            <a:r>
              <a:rPr lang="en-US" sz="1200" baseline="0" dirty="0">
                <a:solidFill>
                  <a:schemeClr val="tx1"/>
                </a:solidFill>
                <a:latin typeface="+mn-lt"/>
              </a:rPr>
              <a:t> IC&amp;RC have identified three criteria as necessary skills needed to perform the core function of screening.</a:t>
            </a:r>
            <a:r>
              <a:rPr lang="en-US" dirty="0"/>
              <a:t> </a:t>
            </a:r>
            <a:r>
              <a:rPr lang="en-US" sz="1200" baseline="0" dirty="0">
                <a:solidFill>
                  <a:schemeClr val="tx1"/>
                </a:solidFill>
                <a:latin typeface="+mn-lt"/>
              </a:rPr>
              <a:t>The first and second criteria are straightforward. Counselors must know which forms must be signed or completed at admission. Counselors should be aware of specific procedures when clients choose to not sign specific forms or participate in specific tasks that are necessary for documenting eligibility and appropriateness.</a:t>
            </a:r>
            <a:r>
              <a:rPr lang="en-US" dirty="0"/>
              <a:t> </a:t>
            </a:r>
            <a:endParaRPr lang="en-US" sz="1200" baseline="0" dirty="0">
              <a:solidFill>
                <a:schemeClr val="tx1"/>
              </a:solidFill>
              <a:latin typeface="+mn-lt"/>
              <a:cs typeface="Calibri"/>
            </a:endParaRPr>
          </a:p>
          <a:p>
            <a:pPr marL="181240" indent="-181240" defTabSz="966612">
              <a:buFont typeface="Arial" panose="020B0604020202020204" pitchFamily="34" charset="0"/>
              <a:buChar char="•"/>
              <a:defRPr/>
            </a:pPr>
            <a:r>
              <a:rPr lang="en-US" sz="1200" b="1" baseline="0" dirty="0">
                <a:solidFill>
                  <a:schemeClr val="tx1"/>
                </a:solidFill>
                <a:latin typeface="+mn-lt"/>
              </a:rPr>
              <a:t>[ASK PARTICIPANTS] </a:t>
            </a:r>
            <a:r>
              <a:rPr lang="en-US" sz="1200" baseline="0" dirty="0">
                <a:solidFill>
                  <a:schemeClr val="tx1"/>
                </a:solidFill>
                <a:latin typeface="+mn-lt"/>
              </a:rPr>
              <a:t>What is your agency’s policy when a client chooses to not sign the consent to treatment form? </a:t>
            </a:r>
          </a:p>
          <a:p>
            <a:pPr marL="181240" indent="-181240" defTabSz="966612">
              <a:buFont typeface="Arial" panose="020B0604020202020204" pitchFamily="34" charset="0"/>
              <a:buChar char="•"/>
              <a:defRPr/>
            </a:pPr>
            <a:r>
              <a:rPr lang="en-US" sz="1200" baseline="0" dirty="0">
                <a:solidFill>
                  <a:schemeClr val="tx1"/>
                </a:solidFill>
                <a:latin typeface="+mn-lt"/>
              </a:rPr>
              <a:t>The third criterion emphasizes (1) the counselor’s knowledge of various laws and regulations regarding privacy and confidentiality specific to substance use disorder patient records, and (2) ability to facilitate authorizations to acquire or obtain information from another source, and to release information to a third party or other source. </a:t>
            </a:r>
          </a:p>
          <a:p>
            <a:pPr marL="181240" indent="-181240" defTabSz="966612">
              <a:buFont typeface="Arial" panose="020B0604020202020204" pitchFamily="34" charset="0"/>
              <a:buChar char="•"/>
              <a:defRPr/>
            </a:pPr>
            <a:r>
              <a:rPr lang="en-US" sz="1200" b="1" baseline="0" dirty="0">
                <a:solidFill>
                  <a:schemeClr val="tx1"/>
                </a:solidFill>
                <a:latin typeface="+mn-lt"/>
              </a:rPr>
              <a:t>[ASK PARTICIPANTS] </a:t>
            </a:r>
            <a:r>
              <a:rPr lang="en-US" sz="1200" baseline="0" dirty="0">
                <a:solidFill>
                  <a:schemeClr val="tx1"/>
                </a:solidFill>
                <a:latin typeface="+mn-lt"/>
              </a:rPr>
              <a:t>According to 42 CFR Part 2, what are the required elements for written consent? </a:t>
            </a:r>
          </a:p>
          <a:p>
            <a:pPr marL="181240" indent="-181240" defTabSz="966612">
              <a:buFont typeface="Arial" panose="020B0604020202020204" pitchFamily="34" charset="0"/>
              <a:buChar char="•"/>
              <a:defRPr/>
            </a:pPr>
            <a:endParaRPr lang="en-US" sz="1200" dirty="0">
              <a:solidFill>
                <a:schemeClr val="tx1"/>
              </a:solidFill>
              <a:latin typeface="+mn-lt"/>
            </a:endParaRPr>
          </a:p>
          <a:p>
            <a:pPr defTabSz="966612">
              <a:defRPr/>
            </a:pPr>
            <a:r>
              <a:rPr lang="en-US" sz="1200" b="1" dirty="0">
                <a:solidFill>
                  <a:schemeClr val="tx1"/>
                </a:solidFill>
                <a:latin typeface="+mn-lt"/>
              </a:rPr>
              <a:t>REFERENCE </a:t>
            </a:r>
          </a:p>
          <a:p>
            <a:pPr defTabSz="966612">
              <a:defRPr/>
            </a:pPr>
            <a:r>
              <a:rPr lang="en-US" sz="1200" dirty="0">
                <a:solidFill>
                  <a:schemeClr val="tx1"/>
                </a:solidFill>
                <a:latin typeface="+mn-lt"/>
                <a:cs typeface="Calibri" panose="020F0502020204030204" pitchFamily="34" charset="0"/>
              </a:rPr>
              <a:t>Herdman, </a:t>
            </a:r>
            <a:r>
              <a:rPr lang="en-US" sz="1200" dirty="0" smtClean="0">
                <a:solidFill>
                  <a:schemeClr val="tx1"/>
                </a:solidFill>
                <a:latin typeface="+mn-lt"/>
                <a:cs typeface="Calibri" panose="020F0502020204030204" pitchFamily="34" charset="0"/>
              </a:rPr>
              <a:t>J.W</a:t>
            </a:r>
            <a:r>
              <a:rPr lang="en-US" sz="1200" dirty="0">
                <a:solidFill>
                  <a:schemeClr val="tx1"/>
                </a:solidFill>
                <a:latin typeface="+mn-lt"/>
                <a:cs typeface="Calibri" panose="020F0502020204030204" pitchFamily="34" charset="0"/>
              </a:rPr>
              <a:t>. (2018). </a:t>
            </a:r>
            <a:r>
              <a:rPr lang="en-US" sz="1200" i="1" dirty="0">
                <a:solidFill>
                  <a:schemeClr val="tx1"/>
                </a:solidFill>
                <a:latin typeface="+mn-lt"/>
                <a:cs typeface="Calibri" panose="020F0502020204030204" pitchFamily="34" charset="0"/>
              </a:rPr>
              <a:t>Global criteria: </a:t>
            </a:r>
            <a:r>
              <a:rPr lang="en-US" sz="1200" i="1" dirty="0" smtClean="0">
                <a:solidFill>
                  <a:schemeClr val="tx1"/>
                </a:solidFill>
                <a:latin typeface="+mn-lt"/>
                <a:cs typeface="Calibri" panose="020F0502020204030204" pitchFamily="34" charset="0"/>
              </a:rPr>
              <a:t>The </a:t>
            </a:r>
            <a:r>
              <a:rPr lang="en-US" sz="1200" i="1" dirty="0">
                <a:solidFill>
                  <a:schemeClr val="tx1"/>
                </a:solidFill>
                <a:latin typeface="+mn-lt"/>
                <a:cs typeface="Calibri" panose="020F0502020204030204" pitchFamily="34" charset="0"/>
              </a:rPr>
              <a:t>12 core functions of the substance abuse counselor </a:t>
            </a:r>
            <a:r>
              <a:rPr lang="en-US" sz="1200" dirty="0">
                <a:solidFill>
                  <a:schemeClr val="tx1"/>
                </a:solidFill>
                <a:latin typeface="+mn-lt"/>
                <a:cs typeface="Calibri" panose="020F0502020204030204" pitchFamily="34" charset="0"/>
              </a:rPr>
              <a:t>(7</a:t>
            </a:r>
            <a:r>
              <a:rPr lang="en-US" sz="1200" baseline="30000" dirty="0">
                <a:solidFill>
                  <a:schemeClr val="tx1"/>
                </a:solidFill>
                <a:latin typeface="+mn-lt"/>
                <a:cs typeface="Calibri" panose="020F0502020204030204" pitchFamily="34" charset="0"/>
              </a:rPr>
              <a:t>th</a:t>
            </a:r>
            <a:r>
              <a:rPr lang="en-US" sz="1200" dirty="0">
                <a:solidFill>
                  <a:schemeClr val="tx1"/>
                </a:solidFill>
                <a:latin typeface="+mn-lt"/>
                <a:cs typeface="Calibri" panose="020F0502020204030204" pitchFamily="34" charset="0"/>
              </a:rPr>
              <a:t> ed.). Lincoln, NE: Parallels: Pathways to Change. </a:t>
            </a:r>
          </a:p>
          <a:p>
            <a:pPr defTabSz="966612">
              <a:defRPr/>
            </a:pPr>
            <a:endParaRPr lang="en-US" b="1" dirty="0"/>
          </a:p>
        </p:txBody>
      </p:sp>
      <p:sp>
        <p:nvSpPr>
          <p:cNvPr id="4" name="Slide Number Placeholder 3"/>
          <p:cNvSpPr>
            <a:spLocks noGrp="1"/>
          </p:cNvSpPr>
          <p:nvPr>
            <p:ph type="sldNum" sz="quarter" idx="10"/>
          </p:nvPr>
        </p:nvSpPr>
        <p:spPr/>
        <p:txBody>
          <a:bodyPr/>
          <a:lstStyle/>
          <a:p>
            <a:fld id="{54ADE49C-AECB-4B8E-AB86-9FE486226B9C}" type="slidenum">
              <a:rPr lang="en-US" smtClean="0"/>
              <a:t>29</a:t>
            </a:fld>
            <a:endParaRPr lang="en-US" dirty="0"/>
          </a:p>
        </p:txBody>
      </p:sp>
    </p:spTree>
    <p:extLst>
      <p:ext uri="{BB962C8B-B14F-4D97-AF65-F5344CB8AC3E}">
        <p14:creationId xmlns:p14="http://schemas.microsoft.com/office/powerpoint/2010/main" val="2075972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INSTRUCTIONS</a:t>
            </a:r>
          </a:p>
          <a:p>
            <a:pPr marL="191589" indent="-191589">
              <a:buFont typeface="Arial" panose="020B0604020202020204" pitchFamily="34" charset="0"/>
              <a:buChar char="•"/>
            </a:pPr>
            <a:r>
              <a:rPr lang="en-US" b="1" dirty="0">
                <a:solidFill>
                  <a:schemeClr val="tx1"/>
                </a:solidFill>
              </a:rPr>
              <a:t>[READ THE SLIDE]</a:t>
            </a:r>
            <a:endParaRPr lang="en-US" b="1" baseline="0" dirty="0">
              <a:solidFill>
                <a:schemeClr val="tx1"/>
              </a:solidFill>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3</a:t>
            </a:fld>
            <a:endParaRPr lang="en-US"/>
          </a:p>
        </p:txBody>
      </p:sp>
    </p:spTree>
    <p:extLst>
      <p:ext uri="{BB962C8B-B14F-4D97-AF65-F5344CB8AC3E}">
        <p14:creationId xmlns:p14="http://schemas.microsoft.com/office/powerpoint/2010/main" val="21423906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INSTRUCTIONS</a:t>
            </a:r>
          </a:p>
          <a:p>
            <a:pPr marL="181240" indent="-181240">
              <a:buFont typeface="Arial" panose="020B0604020202020204" pitchFamily="34" charset="0"/>
              <a:buChar char="•"/>
            </a:pPr>
            <a:r>
              <a:rPr lang="en-US" baseline="0" dirty="0">
                <a:solidFill>
                  <a:schemeClr val="tx1"/>
                </a:solidFill>
              </a:rPr>
              <a:t>Ask participants to gather into their small groups. </a:t>
            </a:r>
          </a:p>
          <a:p>
            <a:pPr marL="180975" indent="-180975">
              <a:buFont typeface="Arial" panose="020B0604020202020204" pitchFamily="34" charset="0"/>
              <a:buChar char="•"/>
            </a:pPr>
            <a:r>
              <a:rPr lang="en-US" baseline="0" dirty="0">
                <a:solidFill>
                  <a:schemeClr val="tx1"/>
                </a:solidFill>
              </a:rPr>
              <a:t>Instruct participants to create an intake process for </a:t>
            </a:r>
            <a:r>
              <a:rPr lang="en-US" dirty="0"/>
              <a:t>their </a:t>
            </a:r>
            <a:r>
              <a:rPr lang="en-US" baseline="0" dirty="0">
                <a:solidFill>
                  <a:schemeClr val="tx1"/>
                </a:solidFill>
              </a:rPr>
              <a:t>outpatient center that they established at screening.</a:t>
            </a:r>
            <a:r>
              <a:rPr lang="en-US" dirty="0"/>
              <a:t> </a:t>
            </a:r>
            <a:endParaRPr lang="en-US" baseline="0" dirty="0">
              <a:solidFill>
                <a:schemeClr val="tx1"/>
              </a:solidFill>
              <a:cs typeface="Calibri"/>
            </a:endParaRPr>
          </a:p>
          <a:p>
            <a:pPr marL="181240" indent="-181240" defTabSz="966612">
              <a:buFont typeface="Arial" panose="020B0604020202020204" pitchFamily="34" charset="0"/>
              <a:buChar char="•"/>
              <a:defRPr/>
            </a:pPr>
            <a:r>
              <a:rPr lang="en-US" baseline="0" dirty="0">
                <a:solidFill>
                  <a:schemeClr val="tx1"/>
                </a:solidFill>
              </a:rPr>
              <a:t>Allow 15 – 20 minutes for participants to: </a:t>
            </a:r>
          </a:p>
          <a:p>
            <a:pPr marL="664546" lvl="1" indent="-181240" defTabSz="966612">
              <a:buFont typeface="Arial" panose="020B0604020202020204" pitchFamily="34" charset="0"/>
              <a:buChar char="•"/>
              <a:defRPr/>
            </a:pPr>
            <a:r>
              <a:rPr lang="en-US" baseline="0" dirty="0">
                <a:solidFill>
                  <a:schemeClr val="tx1"/>
                </a:solidFill>
              </a:rPr>
              <a:t>(1) Outline intake procedures within their outpatient center, </a:t>
            </a:r>
          </a:p>
          <a:p>
            <a:pPr marL="664546" lvl="1" indent="-181240" defTabSz="966612">
              <a:buFont typeface="Arial" panose="020B0604020202020204" pitchFamily="34" charset="0"/>
              <a:buChar char="•"/>
              <a:defRPr/>
            </a:pPr>
            <a:r>
              <a:rPr lang="en-US" baseline="0" dirty="0">
                <a:solidFill>
                  <a:schemeClr val="tx1"/>
                </a:solidFill>
              </a:rPr>
              <a:t>(2) Identify all forms that would need to be completed at intake, and </a:t>
            </a:r>
          </a:p>
          <a:p>
            <a:pPr marL="664546" lvl="1" indent="-181240" defTabSz="966612">
              <a:buFont typeface="Arial" panose="020B0604020202020204" pitchFamily="34" charset="0"/>
              <a:buChar char="•"/>
              <a:defRPr/>
            </a:pPr>
            <a:r>
              <a:rPr lang="en-US" baseline="0" dirty="0">
                <a:solidFill>
                  <a:schemeClr val="tx1"/>
                </a:solidFill>
              </a:rPr>
              <a:t>(3) Describe (in detail) their processes for ensuring clients understand what they are signing.</a:t>
            </a:r>
          </a:p>
          <a:p>
            <a:pPr marL="181240" indent="-181240" defTabSz="966612">
              <a:buFont typeface="Arial" panose="020B0604020202020204" pitchFamily="34" charset="0"/>
              <a:buChar char="•"/>
              <a:defRPr/>
            </a:pPr>
            <a:r>
              <a:rPr lang="en-US" baseline="0" dirty="0">
                <a:solidFill>
                  <a:schemeClr val="tx1"/>
                </a:solidFill>
              </a:rPr>
              <a:t>Randomly choose one or two groups to report out. </a:t>
            </a:r>
          </a:p>
          <a:p>
            <a:pPr marL="181240" indent="-181240" defTabSz="966612">
              <a:buFont typeface="Arial" panose="020B0604020202020204" pitchFamily="34" charset="0"/>
              <a:buChar char="•"/>
              <a:defRPr/>
            </a:pPr>
            <a:r>
              <a:rPr lang="en-US" b="0" baseline="0" dirty="0">
                <a:solidFill>
                  <a:schemeClr val="tx1"/>
                </a:solidFill>
              </a:rPr>
              <a:t>After each group presents, </a:t>
            </a:r>
            <a:r>
              <a:rPr lang="en-US" b="1" baseline="0" dirty="0">
                <a:solidFill>
                  <a:schemeClr val="tx1"/>
                </a:solidFill>
              </a:rPr>
              <a:t>[ASK PARTICIPANTS] </a:t>
            </a:r>
            <a:r>
              <a:rPr lang="en-US" baseline="0" dirty="0">
                <a:solidFill>
                  <a:schemeClr val="tx1"/>
                </a:solidFill>
              </a:rPr>
              <a:t>Do you have any recommendations on ways that these outpatient centers (referring to the groups that reported out) can improve their intake process? </a:t>
            </a:r>
          </a:p>
        </p:txBody>
      </p:sp>
      <p:sp>
        <p:nvSpPr>
          <p:cNvPr id="4" name="Slide Number Placeholder 3"/>
          <p:cNvSpPr>
            <a:spLocks noGrp="1"/>
          </p:cNvSpPr>
          <p:nvPr>
            <p:ph type="sldNum" sz="quarter" idx="10"/>
          </p:nvPr>
        </p:nvSpPr>
        <p:spPr/>
        <p:txBody>
          <a:bodyPr/>
          <a:lstStyle/>
          <a:p>
            <a:fld id="{54ADE49C-AECB-4B8E-AB86-9FE486226B9C}" type="slidenum">
              <a:rPr lang="en-US" smtClean="0"/>
              <a:t>30</a:t>
            </a:fld>
            <a:endParaRPr lang="en-US" dirty="0"/>
          </a:p>
        </p:txBody>
      </p:sp>
    </p:spTree>
    <p:extLst>
      <p:ext uri="{BB962C8B-B14F-4D97-AF65-F5344CB8AC3E}">
        <p14:creationId xmlns:p14="http://schemas.microsoft.com/office/powerpoint/2010/main" val="27521579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INSTRUCTIONS</a:t>
            </a:r>
            <a:r>
              <a:rPr lang="en-US" b="1" baseline="0" dirty="0">
                <a:solidFill>
                  <a:schemeClr val="tx1"/>
                </a:solidFill>
              </a:rPr>
              <a:t> </a:t>
            </a:r>
          </a:p>
          <a:p>
            <a:pPr marL="181240" indent="-181240">
              <a:buFont typeface="Arial" panose="020B0604020202020204" pitchFamily="34" charset="0"/>
              <a:buChar char="•"/>
            </a:pPr>
            <a:r>
              <a:rPr lang="en-US" b="1" baseline="0" dirty="0">
                <a:solidFill>
                  <a:schemeClr val="tx1"/>
                </a:solidFill>
              </a:rPr>
              <a:t>[ASK PARTICIPANTS] </a:t>
            </a:r>
            <a:r>
              <a:rPr lang="en-US" baseline="0" dirty="0">
                <a:solidFill>
                  <a:schemeClr val="tx1"/>
                </a:solidFill>
              </a:rPr>
              <a:t>Do you have any questions regarding intake?</a:t>
            </a:r>
          </a:p>
          <a:p>
            <a:pPr marL="181240" indent="-181240">
              <a:buFont typeface="Arial" panose="020B0604020202020204" pitchFamily="34" charset="0"/>
              <a:buChar char="•"/>
            </a:pPr>
            <a:r>
              <a:rPr lang="en-US" baseline="0" dirty="0">
                <a:solidFill>
                  <a:schemeClr val="tx1"/>
                </a:solidFill>
              </a:rPr>
              <a:t>Orient participants to the day’s agenda. </a:t>
            </a:r>
          </a:p>
        </p:txBody>
      </p:sp>
      <p:sp>
        <p:nvSpPr>
          <p:cNvPr id="4" name="Slide Number Placeholder 3"/>
          <p:cNvSpPr>
            <a:spLocks noGrp="1"/>
          </p:cNvSpPr>
          <p:nvPr>
            <p:ph type="sldNum" sz="quarter" idx="10"/>
          </p:nvPr>
        </p:nvSpPr>
        <p:spPr/>
        <p:txBody>
          <a:bodyPr/>
          <a:lstStyle/>
          <a:p>
            <a:fld id="{54ADE49C-AECB-4B8E-AB86-9FE486226B9C}" type="slidenum">
              <a:rPr lang="en-US" smtClean="0"/>
              <a:t>31</a:t>
            </a:fld>
            <a:endParaRPr lang="en-US" dirty="0"/>
          </a:p>
        </p:txBody>
      </p:sp>
    </p:spTree>
    <p:extLst>
      <p:ext uri="{BB962C8B-B14F-4D97-AF65-F5344CB8AC3E}">
        <p14:creationId xmlns:p14="http://schemas.microsoft.com/office/powerpoint/2010/main" val="87032428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INSTRUCTIONS</a:t>
            </a:r>
            <a:r>
              <a:rPr lang="en-US" b="1" baseline="0" dirty="0">
                <a:solidFill>
                  <a:schemeClr val="tx1"/>
                </a:solidFill>
              </a:rPr>
              <a:t> </a:t>
            </a:r>
          </a:p>
          <a:p>
            <a:pPr marL="181240" indent="-181240">
              <a:buFont typeface="Arial" panose="020B0604020202020204" pitchFamily="34" charset="0"/>
              <a:buChar char="•"/>
            </a:pPr>
            <a:r>
              <a:rPr lang="en-US" baseline="0" dirty="0">
                <a:solidFill>
                  <a:schemeClr val="tx1"/>
                </a:solidFill>
              </a:rPr>
              <a:t>Orient participants to the session’s agenda. </a:t>
            </a:r>
          </a:p>
          <a:p>
            <a:pPr marL="181240" indent="-181240">
              <a:buFont typeface="Arial" panose="020B0604020202020204" pitchFamily="34" charset="0"/>
              <a:buChar char="•"/>
            </a:pPr>
            <a:endParaRPr lang="en-US" baseline="0" dirty="0">
              <a:solidFill>
                <a:schemeClr val="tx1"/>
              </a:solidFill>
            </a:endParaRPr>
          </a:p>
          <a:p>
            <a:r>
              <a:rPr lang="en-US" b="1" baseline="0" dirty="0">
                <a:solidFill>
                  <a:schemeClr val="tx1"/>
                </a:solidFill>
              </a:rPr>
              <a:t>PEDAGOLOGICAL SUGGESTIONS </a:t>
            </a:r>
          </a:p>
          <a:p>
            <a:pPr marL="181240" indent="-181240">
              <a:buFont typeface="Arial" panose="020B0604020202020204" pitchFamily="34" charset="0"/>
              <a:buChar char="•"/>
            </a:pPr>
            <a:r>
              <a:rPr lang="en-US" b="1" baseline="0" dirty="0">
                <a:solidFill>
                  <a:schemeClr val="tx1"/>
                </a:solidFill>
              </a:rPr>
              <a:t>[ASK PARTICIPANTS] </a:t>
            </a:r>
            <a:r>
              <a:rPr lang="en-US" b="0" baseline="0" dirty="0">
                <a:solidFill>
                  <a:schemeClr val="tx1"/>
                </a:solidFill>
              </a:rPr>
              <a:t>What does orientation look like in your agency? </a:t>
            </a:r>
            <a:endParaRPr lang="en-US" baseline="0" dirty="0">
              <a:solidFill>
                <a:schemeClr val="tx1"/>
              </a:solidFill>
            </a:endParaRPr>
          </a:p>
          <a:p>
            <a:pPr marL="181240" indent="-181240">
              <a:buFont typeface="Arial" panose="020B0604020202020204" pitchFamily="34" charset="0"/>
              <a:buChar char="•"/>
            </a:pPr>
            <a:r>
              <a:rPr lang="en-US" b="1" baseline="0" dirty="0">
                <a:solidFill>
                  <a:schemeClr val="tx1"/>
                </a:solidFill>
              </a:rPr>
              <a:t>[ASK PARTICIPANTS] </a:t>
            </a:r>
            <a:r>
              <a:rPr lang="en-US" baseline="0" dirty="0">
                <a:solidFill>
                  <a:schemeClr val="tx1"/>
                </a:solidFill>
              </a:rPr>
              <a:t>What are the common tasks that occur during orientation at your agency? </a:t>
            </a:r>
          </a:p>
          <a:p>
            <a:pPr marL="181240" indent="-181240">
              <a:buFont typeface="Arial" panose="020B0604020202020204" pitchFamily="34" charset="0"/>
              <a:buChar char="•"/>
            </a:pPr>
            <a:r>
              <a:rPr lang="en-US" b="1" baseline="0" dirty="0">
                <a:solidFill>
                  <a:schemeClr val="tx1"/>
                </a:solidFill>
              </a:rPr>
              <a:t>[ASK PARTICIPANTS] </a:t>
            </a:r>
            <a:r>
              <a:rPr lang="en-US" baseline="0" dirty="0">
                <a:solidFill>
                  <a:schemeClr val="tx1"/>
                </a:solidFill>
              </a:rPr>
              <a:t>Think about a time when you participated in some form of orientation. What do you remember most about the process? What would you have changed about the process and why?</a:t>
            </a:r>
          </a:p>
        </p:txBody>
      </p:sp>
      <p:sp>
        <p:nvSpPr>
          <p:cNvPr id="4" name="Slide Number Placeholder 3"/>
          <p:cNvSpPr>
            <a:spLocks noGrp="1"/>
          </p:cNvSpPr>
          <p:nvPr>
            <p:ph type="sldNum" sz="quarter" idx="10"/>
          </p:nvPr>
        </p:nvSpPr>
        <p:spPr/>
        <p:txBody>
          <a:bodyPr/>
          <a:lstStyle/>
          <a:p>
            <a:fld id="{54ADE49C-AECB-4B8E-AB86-9FE486226B9C}" type="slidenum">
              <a:rPr lang="en-US" smtClean="0"/>
              <a:t>32</a:t>
            </a:fld>
            <a:endParaRPr lang="en-US" dirty="0"/>
          </a:p>
        </p:txBody>
      </p:sp>
    </p:spTree>
    <p:extLst>
      <p:ext uri="{BB962C8B-B14F-4D97-AF65-F5344CB8AC3E}">
        <p14:creationId xmlns:p14="http://schemas.microsoft.com/office/powerpoint/2010/main" val="23911945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 NOTES</a:t>
            </a:r>
            <a:endParaRPr lang="en-US" sz="1200" b="1" baseline="0" dirty="0">
              <a:solidFill>
                <a:schemeClr val="tx1"/>
              </a:solidFill>
              <a:latin typeface="+mn-lt"/>
            </a:endParaRPr>
          </a:p>
          <a:p>
            <a:pPr marL="181240" indent="-181240" defTabSz="966612">
              <a:buFont typeface="Arial" panose="020B0604020202020204" pitchFamily="34" charset="0"/>
              <a:buChar char="•"/>
              <a:defRPr/>
            </a:pPr>
            <a:r>
              <a:rPr lang="en-US" sz="1200" b="0" dirty="0">
                <a:solidFill>
                  <a:schemeClr val="tx1"/>
                </a:solidFill>
                <a:latin typeface="+mn-lt"/>
              </a:rPr>
              <a:t>The IC&amp;R</a:t>
            </a:r>
            <a:r>
              <a:rPr lang="en-US" sz="1200" b="0" baseline="0" dirty="0">
                <a:solidFill>
                  <a:schemeClr val="tx1"/>
                </a:solidFill>
                <a:latin typeface="+mn-lt"/>
              </a:rPr>
              <a:t>C offers the following definition for orientation.</a:t>
            </a:r>
          </a:p>
          <a:p>
            <a:pPr marL="181240" indent="-181240" defTabSz="966612">
              <a:buFont typeface="Arial" panose="020B0604020202020204" pitchFamily="34" charset="0"/>
              <a:buChar char="•"/>
              <a:defRPr/>
            </a:pPr>
            <a:r>
              <a:rPr lang="en-US" sz="1200" b="1" baseline="0" dirty="0">
                <a:solidFill>
                  <a:schemeClr val="tx1"/>
                </a:solidFill>
                <a:latin typeface="+mn-lt"/>
              </a:rPr>
              <a:t>[READ THE SLIDE]</a:t>
            </a:r>
          </a:p>
          <a:p>
            <a:pPr marL="181240" indent="-181240">
              <a:buFont typeface="Arial" panose="020B0604020202020204" pitchFamily="34" charset="0"/>
              <a:buChar char="•"/>
            </a:pPr>
            <a:r>
              <a:rPr lang="en-US" sz="1200" b="1" baseline="0" dirty="0">
                <a:solidFill>
                  <a:schemeClr val="tx1"/>
                </a:solidFill>
                <a:latin typeface="+mn-lt"/>
              </a:rPr>
              <a:t>[ASK PARTICIPANTS] </a:t>
            </a:r>
            <a:r>
              <a:rPr lang="en-US" sz="1200" b="0" baseline="0" dirty="0">
                <a:solidFill>
                  <a:schemeClr val="tx1"/>
                </a:solidFill>
                <a:latin typeface="+mn-lt"/>
              </a:rPr>
              <a:t>What are your thoughts on this definition? </a:t>
            </a:r>
          </a:p>
          <a:p>
            <a:pPr marL="181240" indent="-181240">
              <a:buFont typeface="Arial" panose="020B0604020202020204" pitchFamily="34" charset="0"/>
              <a:buChar char="•"/>
            </a:pPr>
            <a:r>
              <a:rPr lang="en-US" sz="1200" kern="1200" dirty="0">
                <a:solidFill>
                  <a:schemeClr val="tx1"/>
                </a:solidFill>
                <a:latin typeface="+mn-lt"/>
              </a:rPr>
              <a:t>Orienting clients to the nature of the program may occur before, during, or after screening or intake. </a:t>
            </a:r>
          </a:p>
          <a:p>
            <a:pPr marL="181240" indent="-181240">
              <a:buFont typeface="Arial" panose="020B0604020202020204" pitchFamily="34" charset="0"/>
              <a:buChar char="•"/>
            </a:pPr>
            <a:endParaRPr lang="en-US" sz="1200" dirty="0">
              <a:solidFill>
                <a:schemeClr val="tx1"/>
              </a:solidFill>
              <a:latin typeface="+mn-lt"/>
            </a:endParaRPr>
          </a:p>
          <a:p>
            <a:pPr defTabSz="966612">
              <a:defRPr/>
            </a:pPr>
            <a:r>
              <a:rPr lang="en-US" sz="1200" b="1" dirty="0" smtClean="0">
                <a:solidFill>
                  <a:schemeClr val="tx1"/>
                </a:solidFill>
                <a:latin typeface="+mn-lt"/>
              </a:rPr>
              <a:t>REFERENCES</a:t>
            </a:r>
            <a:endParaRPr lang="en-US" sz="1200" b="1" dirty="0">
              <a:solidFill>
                <a:schemeClr val="tx1"/>
              </a:solidFill>
              <a:latin typeface="+mn-lt"/>
            </a:endParaRPr>
          </a:p>
          <a:p>
            <a:pPr defTabSz="966612">
              <a:defRPr/>
            </a:pPr>
            <a:r>
              <a:rPr lang="en-US" sz="1200" dirty="0">
                <a:solidFill>
                  <a:schemeClr val="tx1"/>
                </a:solidFill>
                <a:latin typeface="+mn-lt"/>
                <a:cs typeface="Calibri" panose="020F0502020204030204" pitchFamily="34" charset="0"/>
              </a:rPr>
              <a:t>Center for Substance Abuse Treatment. (2006). </a:t>
            </a:r>
            <a:r>
              <a:rPr lang="en-US" sz="1200" i="1" dirty="0">
                <a:solidFill>
                  <a:schemeClr val="tx1"/>
                </a:solidFill>
                <a:latin typeface="+mn-lt"/>
                <a:cs typeface="Calibri" panose="020F0502020204030204" pitchFamily="34" charset="0"/>
              </a:rPr>
              <a:t>Addiction counseling competencies: </a:t>
            </a:r>
            <a:r>
              <a:rPr lang="en-US" sz="1200" i="1" dirty="0" smtClean="0">
                <a:solidFill>
                  <a:schemeClr val="tx1"/>
                </a:solidFill>
                <a:latin typeface="+mn-lt"/>
                <a:cs typeface="Calibri" panose="020F0502020204030204" pitchFamily="34" charset="0"/>
              </a:rPr>
              <a:t>The </a:t>
            </a:r>
            <a:r>
              <a:rPr lang="en-US" sz="1200" i="1" dirty="0">
                <a:solidFill>
                  <a:schemeClr val="tx1"/>
                </a:solidFill>
                <a:latin typeface="+mn-lt"/>
                <a:cs typeface="Calibri" panose="020F0502020204030204" pitchFamily="34" charset="0"/>
              </a:rPr>
              <a:t>knowledge, skills, and attitudes of professional practice</a:t>
            </a:r>
            <a:r>
              <a:rPr lang="en-US" sz="1200" dirty="0">
                <a:solidFill>
                  <a:schemeClr val="tx1"/>
                </a:solidFill>
                <a:latin typeface="+mn-lt"/>
                <a:cs typeface="Calibri" panose="020F0502020204030204" pitchFamily="34" charset="0"/>
              </a:rPr>
              <a:t>. Technical Assistance Publication (TAP) Series 21 (HHS Publication No. (SMA) 15-4171). Rockville, MD: Substance Abuse and Mental Health Services Administration.</a:t>
            </a:r>
          </a:p>
          <a:p>
            <a:pPr defTabSz="966612">
              <a:defRPr/>
            </a:pPr>
            <a:endParaRPr lang="en-US" sz="1200" dirty="0">
              <a:solidFill>
                <a:schemeClr val="tx1"/>
              </a:solidFill>
              <a:latin typeface="+mn-lt"/>
              <a:cs typeface="Calibri" panose="020F0502020204030204" pitchFamily="34" charset="0"/>
            </a:endParaRPr>
          </a:p>
          <a:p>
            <a:pPr defTabSz="966612">
              <a:defRPr/>
            </a:pPr>
            <a:r>
              <a:rPr lang="en-US" sz="1200" dirty="0">
                <a:solidFill>
                  <a:schemeClr val="tx1"/>
                </a:solidFill>
                <a:latin typeface="+mn-lt"/>
                <a:cs typeface="Calibri" panose="020F0502020204030204" pitchFamily="34" charset="0"/>
              </a:rPr>
              <a:t>Herdman, </a:t>
            </a:r>
            <a:r>
              <a:rPr lang="en-US" sz="1200" dirty="0" smtClean="0">
                <a:solidFill>
                  <a:schemeClr val="tx1"/>
                </a:solidFill>
                <a:latin typeface="+mn-lt"/>
                <a:cs typeface="Calibri" panose="020F0502020204030204" pitchFamily="34" charset="0"/>
              </a:rPr>
              <a:t>J.W</a:t>
            </a:r>
            <a:r>
              <a:rPr lang="en-US" sz="1200" dirty="0">
                <a:solidFill>
                  <a:schemeClr val="tx1"/>
                </a:solidFill>
                <a:latin typeface="+mn-lt"/>
                <a:cs typeface="Calibri" panose="020F0502020204030204" pitchFamily="34" charset="0"/>
              </a:rPr>
              <a:t>. (2018). </a:t>
            </a:r>
            <a:r>
              <a:rPr lang="en-US" sz="1200" i="1" dirty="0">
                <a:solidFill>
                  <a:schemeClr val="tx1"/>
                </a:solidFill>
                <a:latin typeface="+mn-lt"/>
                <a:cs typeface="Calibri" panose="020F0502020204030204" pitchFamily="34" charset="0"/>
              </a:rPr>
              <a:t>Global criteria: </a:t>
            </a:r>
            <a:r>
              <a:rPr lang="en-US" sz="1200" i="1" dirty="0" smtClean="0">
                <a:solidFill>
                  <a:schemeClr val="tx1"/>
                </a:solidFill>
                <a:latin typeface="+mn-lt"/>
                <a:cs typeface="Calibri" panose="020F0502020204030204" pitchFamily="34" charset="0"/>
              </a:rPr>
              <a:t>The </a:t>
            </a:r>
            <a:r>
              <a:rPr lang="en-US" sz="1200" i="1" dirty="0">
                <a:solidFill>
                  <a:schemeClr val="tx1"/>
                </a:solidFill>
                <a:latin typeface="+mn-lt"/>
                <a:cs typeface="Calibri" panose="020F0502020204030204" pitchFamily="34" charset="0"/>
              </a:rPr>
              <a:t>12 core functions of the substance abuse counselor </a:t>
            </a:r>
            <a:r>
              <a:rPr lang="en-US" sz="1200" dirty="0">
                <a:solidFill>
                  <a:schemeClr val="tx1"/>
                </a:solidFill>
                <a:latin typeface="+mn-lt"/>
                <a:cs typeface="Calibri" panose="020F0502020204030204" pitchFamily="34" charset="0"/>
              </a:rPr>
              <a:t>(7</a:t>
            </a:r>
            <a:r>
              <a:rPr lang="en-US" sz="1200" baseline="30000" dirty="0">
                <a:solidFill>
                  <a:schemeClr val="tx1"/>
                </a:solidFill>
                <a:latin typeface="+mn-lt"/>
                <a:cs typeface="Calibri" panose="020F0502020204030204" pitchFamily="34" charset="0"/>
              </a:rPr>
              <a:t>th</a:t>
            </a:r>
            <a:r>
              <a:rPr lang="en-US" sz="1200" dirty="0">
                <a:solidFill>
                  <a:schemeClr val="tx1"/>
                </a:solidFill>
                <a:latin typeface="+mn-lt"/>
                <a:cs typeface="Calibri" panose="020F0502020204030204" pitchFamily="34" charset="0"/>
              </a:rPr>
              <a:t> ed.). Lincoln, NE: Parallels: Pathways to Change. </a:t>
            </a:r>
          </a:p>
          <a:p>
            <a:pPr defTabSz="966612">
              <a:defRPr/>
            </a:pPr>
            <a:endParaRPr lang="en-US" b="0" dirty="0"/>
          </a:p>
        </p:txBody>
      </p:sp>
      <p:sp>
        <p:nvSpPr>
          <p:cNvPr id="4" name="Slide Number Placeholder 3"/>
          <p:cNvSpPr>
            <a:spLocks noGrp="1"/>
          </p:cNvSpPr>
          <p:nvPr>
            <p:ph type="sldNum" sz="quarter" idx="10"/>
          </p:nvPr>
        </p:nvSpPr>
        <p:spPr/>
        <p:txBody>
          <a:bodyPr/>
          <a:lstStyle/>
          <a:p>
            <a:fld id="{54ADE49C-AECB-4B8E-AB86-9FE486226B9C}" type="slidenum">
              <a:rPr lang="en-US" smtClean="0"/>
              <a:t>33</a:t>
            </a:fld>
            <a:endParaRPr lang="en-US" dirty="0"/>
          </a:p>
        </p:txBody>
      </p:sp>
    </p:spTree>
    <p:extLst>
      <p:ext uri="{BB962C8B-B14F-4D97-AF65-F5344CB8AC3E}">
        <p14:creationId xmlns:p14="http://schemas.microsoft.com/office/powerpoint/2010/main" val="42703560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TRAINER NOTES</a:t>
            </a:r>
            <a:endParaRPr lang="en-US" b="1" baseline="0" dirty="0">
              <a:solidFill>
                <a:schemeClr val="tx1"/>
              </a:solidFill>
            </a:endParaRPr>
          </a:p>
          <a:p>
            <a:pPr marL="180975" indent="-180975" defTabSz="966612">
              <a:buFont typeface="Arial" panose="020B0604020202020204" pitchFamily="34" charset="0"/>
              <a:buChar char="•"/>
              <a:defRPr/>
            </a:pPr>
            <a:r>
              <a:rPr lang="en-US" b="0" baseline="0" dirty="0">
                <a:solidFill>
                  <a:schemeClr val="tx1"/>
                </a:solidFill>
              </a:rPr>
              <a:t>One of the main goals of orientation is to support clients with assimilating into the program so that they can focus on treatment and on their recovery.</a:t>
            </a:r>
            <a:r>
              <a:rPr lang="en-US" dirty="0"/>
              <a:t> </a:t>
            </a:r>
            <a:r>
              <a:rPr lang="en-US" b="0" baseline="0" dirty="0">
                <a:solidFill>
                  <a:schemeClr val="tx1"/>
                </a:solidFill>
              </a:rPr>
              <a:t>It is critical that all orientation materials are culturally-and linguistically-informed.</a:t>
            </a:r>
            <a:r>
              <a:rPr lang="en-US" dirty="0"/>
              <a:t> </a:t>
            </a:r>
            <a:endParaRPr lang="en-US" b="0" baseline="0" dirty="0">
              <a:solidFill>
                <a:schemeClr val="tx1"/>
              </a:solidFill>
              <a:cs typeface="Calibri"/>
            </a:endParaRPr>
          </a:p>
          <a:p>
            <a:pPr marL="181240" indent="-181240" defTabSz="966612">
              <a:buFont typeface="Arial" panose="020B0604020202020204" pitchFamily="34" charset="0"/>
              <a:buChar char="•"/>
              <a:defRPr/>
            </a:pPr>
            <a:r>
              <a:rPr lang="en-US" b="1" baseline="0" dirty="0">
                <a:solidFill>
                  <a:schemeClr val="tx1"/>
                </a:solidFill>
              </a:rPr>
              <a:t>[ASK PARTICIPANTS] </a:t>
            </a:r>
            <a:r>
              <a:rPr lang="en-US" b="0" baseline="0" dirty="0">
                <a:solidFill>
                  <a:schemeClr val="tx1"/>
                </a:solidFill>
              </a:rPr>
              <a:t>What does it mean to create orientation processes that are culturally and linguistically informed?  </a:t>
            </a:r>
          </a:p>
          <a:p>
            <a:pPr marL="181240" indent="-181240" defTabSz="966612">
              <a:buFont typeface="Arial" panose="020B0604020202020204" pitchFamily="34" charset="0"/>
              <a:buChar char="•"/>
              <a:defRPr/>
            </a:pPr>
            <a:r>
              <a:rPr lang="en-US" b="1" baseline="0" dirty="0">
                <a:solidFill>
                  <a:schemeClr val="tx1"/>
                </a:solidFill>
              </a:rPr>
              <a:t>[ASK PARTICIPANTS]</a:t>
            </a:r>
            <a:r>
              <a:rPr lang="en-US" b="0" baseline="0" dirty="0">
                <a:solidFill>
                  <a:schemeClr val="tx1"/>
                </a:solidFill>
              </a:rPr>
              <a:t> What are some processes that you could employ or your agency uses to ensure that clients understand program rules, client obligations, and consequences for program infractions? </a:t>
            </a:r>
            <a:endParaRPr lang="en-US" b="0" dirty="0">
              <a:solidFill>
                <a:schemeClr val="tx1"/>
              </a:solidFill>
            </a:endParaRPr>
          </a:p>
          <a:p>
            <a:pPr defTabSz="966612">
              <a:defRPr/>
            </a:pPr>
            <a:endParaRPr lang="en-US" b="0" dirty="0"/>
          </a:p>
        </p:txBody>
      </p:sp>
      <p:sp>
        <p:nvSpPr>
          <p:cNvPr id="4" name="Slide Number Placeholder 3"/>
          <p:cNvSpPr>
            <a:spLocks noGrp="1"/>
          </p:cNvSpPr>
          <p:nvPr>
            <p:ph type="sldNum" sz="quarter" idx="10"/>
          </p:nvPr>
        </p:nvSpPr>
        <p:spPr/>
        <p:txBody>
          <a:bodyPr/>
          <a:lstStyle/>
          <a:p>
            <a:fld id="{54ADE49C-AECB-4B8E-AB86-9FE486226B9C}" type="slidenum">
              <a:rPr lang="en-US" smtClean="0"/>
              <a:t>34</a:t>
            </a:fld>
            <a:endParaRPr lang="en-US" dirty="0"/>
          </a:p>
        </p:txBody>
      </p:sp>
    </p:spTree>
    <p:extLst>
      <p:ext uri="{BB962C8B-B14F-4D97-AF65-F5344CB8AC3E}">
        <p14:creationId xmlns:p14="http://schemas.microsoft.com/office/powerpoint/2010/main" val="33983506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TRAINER NOTES</a:t>
            </a:r>
            <a:endParaRPr lang="en-US" b="1" baseline="0" dirty="0">
              <a:solidFill>
                <a:schemeClr val="tx1"/>
              </a:solidFill>
            </a:endParaRPr>
          </a:p>
          <a:p>
            <a:pPr marL="180975" indent="-180975" defTabSz="966612">
              <a:buFont typeface="Arial" panose="020B0604020202020204" pitchFamily="34" charset="0"/>
              <a:buChar char="•"/>
              <a:defRPr/>
            </a:pPr>
            <a:r>
              <a:rPr lang="en-US" b="0" dirty="0">
                <a:solidFill>
                  <a:schemeClr val="tx1"/>
                </a:solidFill>
              </a:rPr>
              <a:t>In addition</a:t>
            </a:r>
            <a:r>
              <a:rPr lang="en-US" b="0" baseline="0" dirty="0">
                <a:solidFill>
                  <a:schemeClr val="tx1"/>
                </a:solidFill>
              </a:rPr>
              <a:t> to creating processes that are culturally and linguistically relevant and informed, it is important to consider how you may go about creating a safe and secure space where clients are encouraged to discuss their concerns, fears, assumptions and potential misconceptions of the program or treatment in general.</a:t>
            </a:r>
            <a:r>
              <a:rPr lang="en-US" dirty="0"/>
              <a:t> </a:t>
            </a:r>
            <a:r>
              <a:rPr lang="en-US" b="0" baseline="0" dirty="0">
                <a:solidFill>
                  <a:schemeClr val="tx1"/>
                </a:solidFill>
              </a:rPr>
              <a:t>We want to encourage clients to ask questions about their treatment and about program rules and regulations.</a:t>
            </a:r>
            <a:endParaRPr lang="en-US" b="0" baseline="0" dirty="0">
              <a:solidFill>
                <a:schemeClr val="tx1"/>
              </a:solidFill>
              <a:cs typeface="Calibri"/>
            </a:endParaRPr>
          </a:p>
          <a:p>
            <a:pPr marL="181240" indent="-181240" defTabSz="966612">
              <a:buFont typeface="Arial" panose="020B0604020202020204" pitchFamily="34" charset="0"/>
              <a:buChar char="•"/>
              <a:defRPr/>
            </a:pPr>
            <a:r>
              <a:rPr lang="en-US" b="1" baseline="0" dirty="0">
                <a:solidFill>
                  <a:schemeClr val="tx1"/>
                </a:solidFill>
              </a:rPr>
              <a:t>[ASK PARTICIPANTS] </a:t>
            </a:r>
            <a:r>
              <a:rPr lang="en-US" b="0" baseline="0" dirty="0">
                <a:solidFill>
                  <a:schemeClr val="tx1"/>
                </a:solidFill>
              </a:rPr>
              <a:t>What do you do in your current settings to create a warm and welcoming space? </a:t>
            </a:r>
          </a:p>
          <a:p>
            <a:pPr marL="181240" indent="-181240" defTabSz="966612">
              <a:buFont typeface="Arial" panose="020B0604020202020204" pitchFamily="34" charset="0"/>
              <a:buChar char="•"/>
              <a:defRPr/>
            </a:pPr>
            <a:r>
              <a:rPr lang="en-US" b="1" baseline="0" dirty="0">
                <a:solidFill>
                  <a:schemeClr val="tx1"/>
                </a:solidFill>
              </a:rPr>
              <a:t>[ASK PARTICIPANTS] </a:t>
            </a:r>
            <a:r>
              <a:rPr lang="en-US" b="0" baseline="0" dirty="0">
                <a:solidFill>
                  <a:schemeClr val="tx1"/>
                </a:solidFill>
              </a:rPr>
              <a:t>What could you do differently in the future? </a:t>
            </a:r>
          </a:p>
          <a:p>
            <a:pPr marL="181240" indent="-181240" defTabSz="966612">
              <a:buFont typeface="Arial" panose="020B0604020202020204" pitchFamily="34" charset="0"/>
              <a:buChar char="•"/>
              <a:defRPr/>
            </a:pPr>
            <a:r>
              <a:rPr lang="en-US" b="1" baseline="0" dirty="0">
                <a:solidFill>
                  <a:schemeClr val="tx1"/>
                </a:solidFill>
              </a:rPr>
              <a:t>[ASK PARTICIPANTS] </a:t>
            </a:r>
            <a:r>
              <a:rPr lang="en-US" b="0" baseline="0" dirty="0">
                <a:solidFill>
                  <a:schemeClr val="tx1"/>
                </a:solidFill>
              </a:rPr>
              <a:t>How do you ensure that clients understand their rights and responsibilities? </a:t>
            </a:r>
          </a:p>
          <a:p>
            <a:pPr marL="181240" indent="-181240" defTabSz="966612">
              <a:buFont typeface="Arial" panose="020B0604020202020204" pitchFamily="34" charset="0"/>
              <a:buChar char="•"/>
              <a:defRPr/>
            </a:pPr>
            <a:r>
              <a:rPr lang="en-US" b="1" baseline="0" dirty="0">
                <a:solidFill>
                  <a:schemeClr val="tx1"/>
                </a:solidFill>
              </a:rPr>
              <a:t>[ASK PARTICIPANTS] </a:t>
            </a:r>
            <a:r>
              <a:rPr lang="en-US" b="0" baseline="0" dirty="0">
                <a:solidFill>
                  <a:schemeClr val="tx1"/>
                </a:solidFill>
              </a:rPr>
              <a:t>What could you do differently in the future? </a:t>
            </a:r>
          </a:p>
          <a:p>
            <a:pPr marL="181240" indent="-181240" defTabSz="966612">
              <a:buFont typeface="Arial" panose="020B0604020202020204" pitchFamily="34" charset="0"/>
              <a:buChar char="•"/>
              <a:defRPr/>
            </a:pPr>
            <a:endParaRPr lang="en-US" b="0" baseline="0" dirty="0"/>
          </a:p>
          <a:p>
            <a:pPr marL="181240" indent="-181240" defTabSz="966612">
              <a:buFont typeface="Arial" panose="020B0604020202020204" pitchFamily="34" charset="0"/>
              <a:buChar char="•"/>
              <a:defRPr/>
            </a:pPr>
            <a:endParaRPr lang="en-US" b="0" dirty="0"/>
          </a:p>
        </p:txBody>
      </p:sp>
      <p:sp>
        <p:nvSpPr>
          <p:cNvPr id="4" name="Slide Number Placeholder 3"/>
          <p:cNvSpPr>
            <a:spLocks noGrp="1"/>
          </p:cNvSpPr>
          <p:nvPr>
            <p:ph type="sldNum" sz="quarter" idx="10"/>
          </p:nvPr>
        </p:nvSpPr>
        <p:spPr/>
        <p:txBody>
          <a:bodyPr/>
          <a:lstStyle/>
          <a:p>
            <a:fld id="{54ADE49C-AECB-4B8E-AB86-9FE486226B9C}" type="slidenum">
              <a:rPr lang="en-US" smtClean="0"/>
              <a:t>35</a:t>
            </a:fld>
            <a:endParaRPr lang="en-US" dirty="0"/>
          </a:p>
        </p:txBody>
      </p:sp>
    </p:spTree>
    <p:extLst>
      <p:ext uri="{BB962C8B-B14F-4D97-AF65-F5344CB8AC3E}">
        <p14:creationId xmlns:p14="http://schemas.microsoft.com/office/powerpoint/2010/main" val="252518763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TRAINER NOTES</a:t>
            </a:r>
            <a:endParaRPr lang="en-US" b="1" baseline="0" dirty="0">
              <a:solidFill>
                <a:schemeClr val="tx1"/>
              </a:solidFill>
            </a:endParaRPr>
          </a:p>
          <a:p>
            <a:pPr marL="181240" indent="-181240" defTabSz="966612">
              <a:buFont typeface="Arial" panose="020B0604020202020204" pitchFamily="34" charset="0"/>
              <a:buChar char="•"/>
              <a:defRPr/>
            </a:pPr>
            <a:r>
              <a:rPr lang="en-US" b="0" dirty="0">
                <a:solidFill>
                  <a:schemeClr val="tx1"/>
                </a:solidFill>
              </a:rPr>
              <a:t>Most</a:t>
            </a:r>
            <a:r>
              <a:rPr lang="en-US" b="0" baseline="0" dirty="0">
                <a:solidFill>
                  <a:schemeClr val="tx1"/>
                </a:solidFill>
              </a:rPr>
              <a:t> programs use a checklist for orientation. Here is a list of common orientation tasks:</a:t>
            </a:r>
          </a:p>
          <a:p>
            <a:pPr marL="181240" indent="-181240" defTabSz="966612">
              <a:buFont typeface="Arial" panose="020B0604020202020204" pitchFamily="34" charset="0"/>
              <a:buChar char="•"/>
              <a:defRPr/>
            </a:pPr>
            <a:r>
              <a:rPr lang="en-US" b="1" baseline="0" dirty="0">
                <a:solidFill>
                  <a:schemeClr val="tx1"/>
                </a:solidFill>
              </a:rPr>
              <a:t>[READ THE BULLETED SLIDE]</a:t>
            </a:r>
            <a:endParaRPr lang="en-US" b="1" dirty="0">
              <a:solidFill>
                <a:schemeClr val="tx1"/>
              </a:solidFill>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36</a:t>
            </a:fld>
            <a:endParaRPr lang="en-US" dirty="0"/>
          </a:p>
        </p:txBody>
      </p:sp>
    </p:spTree>
    <p:extLst>
      <p:ext uri="{BB962C8B-B14F-4D97-AF65-F5344CB8AC3E}">
        <p14:creationId xmlns:p14="http://schemas.microsoft.com/office/powerpoint/2010/main" val="350473496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TRAINER NOTES</a:t>
            </a:r>
            <a:endParaRPr lang="en-US" b="1" baseline="0" dirty="0">
              <a:solidFill>
                <a:schemeClr val="tx1"/>
              </a:solidFill>
            </a:endParaRPr>
          </a:p>
          <a:p>
            <a:pPr marL="181240" indent="-181240" defTabSz="966612">
              <a:buFont typeface="Arial" panose="020B0604020202020204" pitchFamily="34" charset="0"/>
              <a:buChar char="•"/>
              <a:defRPr/>
            </a:pPr>
            <a:r>
              <a:rPr lang="en-US" b="1" baseline="0" dirty="0">
                <a:solidFill>
                  <a:schemeClr val="tx1"/>
                </a:solidFill>
              </a:rPr>
              <a:t>[READ THE FIRST BULLET] </a:t>
            </a:r>
          </a:p>
          <a:p>
            <a:pPr marL="181240" indent="-181240" defTabSz="966612">
              <a:buFont typeface="Arial" panose="020B0604020202020204" pitchFamily="34" charset="0"/>
              <a:buChar char="•"/>
              <a:defRPr/>
            </a:pPr>
            <a:r>
              <a:rPr lang="en-US" b="0" dirty="0">
                <a:solidFill>
                  <a:schemeClr val="tx1"/>
                </a:solidFill>
              </a:rPr>
              <a:t>Although</a:t>
            </a:r>
            <a:r>
              <a:rPr lang="en-US" b="0" baseline="0" dirty="0">
                <a:solidFill>
                  <a:schemeClr val="tx1"/>
                </a:solidFill>
              </a:rPr>
              <a:t> it may seem redundant and this may have occurred during intake, it is important to review client rights and responsibilities. </a:t>
            </a:r>
          </a:p>
          <a:p>
            <a:pPr marL="181240" indent="-181240" defTabSz="966612">
              <a:buFont typeface="Arial" panose="020B0604020202020204" pitchFamily="34" charset="0"/>
              <a:buChar char="•"/>
              <a:defRPr/>
            </a:pPr>
            <a:r>
              <a:rPr lang="en-US" b="1" baseline="0" dirty="0">
                <a:solidFill>
                  <a:schemeClr val="tx1"/>
                </a:solidFill>
              </a:rPr>
              <a:t>[READ THE SECOND BULLET AND LIST] </a:t>
            </a:r>
          </a:p>
          <a:p>
            <a:pPr marL="181240" indent="-181240" defTabSz="966612">
              <a:buFont typeface="Arial" panose="020B0604020202020204" pitchFamily="34" charset="0"/>
              <a:buChar char="•"/>
              <a:defRPr/>
            </a:pPr>
            <a:r>
              <a:rPr lang="en-US" b="1" baseline="0" dirty="0">
                <a:solidFill>
                  <a:schemeClr val="tx1"/>
                </a:solidFill>
              </a:rPr>
              <a:t>[ASK PARTICIPANTS] </a:t>
            </a:r>
            <a:r>
              <a:rPr lang="en-US" b="0" baseline="0" dirty="0">
                <a:solidFill>
                  <a:schemeClr val="tx1"/>
                </a:solidFill>
              </a:rPr>
              <a:t>What are other client rights and responsibilities that are specific to your agency? </a:t>
            </a:r>
          </a:p>
        </p:txBody>
      </p:sp>
      <p:sp>
        <p:nvSpPr>
          <p:cNvPr id="4" name="Slide Number Placeholder 3"/>
          <p:cNvSpPr>
            <a:spLocks noGrp="1"/>
          </p:cNvSpPr>
          <p:nvPr>
            <p:ph type="sldNum" sz="quarter" idx="10"/>
          </p:nvPr>
        </p:nvSpPr>
        <p:spPr/>
        <p:txBody>
          <a:bodyPr/>
          <a:lstStyle/>
          <a:p>
            <a:fld id="{54ADE49C-AECB-4B8E-AB86-9FE486226B9C}" type="slidenum">
              <a:rPr lang="en-US" smtClean="0"/>
              <a:t>37</a:t>
            </a:fld>
            <a:endParaRPr lang="en-US" dirty="0"/>
          </a:p>
        </p:txBody>
      </p:sp>
    </p:spTree>
    <p:extLst>
      <p:ext uri="{BB962C8B-B14F-4D97-AF65-F5344CB8AC3E}">
        <p14:creationId xmlns:p14="http://schemas.microsoft.com/office/powerpoint/2010/main" val="386797475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 NOTES</a:t>
            </a:r>
            <a:endParaRPr lang="en-US" sz="1200" b="1" baseline="0" dirty="0">
              <a:solidFill>
                <a:schemeClr val="tx1"/>
              </a:solidFill>
              <a:latin typeface="+mn-lt"/>
            </a:endParaRPr>
          </a:p>
          <a:p>
            <a:pPr marL="180975" indent="-180975" defTabSz="966612">
              <a:buFont typeface="Arial" panose="020B0604020202020204" pitchFamily="34" charset="0"/>
              <a:buChar char="•"/>
              <a:defRPr/>
            </a:pPr>
            <a:r>
              <a:rPr lang="en-US" sz="1200" dirty="0">
                <a:solidFill>
                  <a:schemeClr val="tx1"/>
                </a:solidFill>
                <a:latin typeface="+mn-lt"/>
              </a:rPr>
              <a:t>The</a:t>
            </a:r>
            <a:r>
              <a:rPr lang="en-US" sz="1200" baseline="0" dirty="0">
                <a:solidFill>
                  <a:schemeClr val="tx1"/>
                </a:solidFill>
                <a:latin typeface="+mn-lt"/>
              </a:rPr>
              <a:t> IC&amp;RC have identified three criteria as necessary skills needed to perform the core function of orientation.</a:t>
            </a:r>
            <a:r>
              <a:rPr lang="en-US" dirty="0"/>
              <a:t> </a:t>
            </a:r>
            <a:r>
              <a:rPr lang="en-US" sz="1200" baseline="0" dirty="0">
                <a:solidFill>
                  <a:schemeClr val="tx1"/>
                </a:solidFill>
                <a:latin typeface="+mn-lt"/>
              </a:rPr>
              <a:t>The first criterion emphasizes the importance for counselors to provide a clear description of the program’s goals and how the program aims to fulfill these goals by describing the program’s philosophy of care and interventions employed. Orienting the client to the program’s goals helps the client to make an informed decision on whether to participate or terminate from services.</a:t>
            </a:r>
            <a:endParaRPr lang="en-US" sz="1200" baseline="0" dirty="0">
              <a:solidFill>
                <a:schemeClr val="tx1"/>
              </a:solidFill>
              <a:latin typeface="+mn-lt"/>
              <a:cs typeface="Calibri"/>
            </a:endParaRPr>
          </a:p>
          <a:p>
            <a:pPr marL="181240" indent="-181240" defTabSz="966612">
              <a:buFont typeface="Arial" panose="020B0604020202020204" pitchFamily="34" charset="0"/>
              <a:buChar char="•"/>
              <a:defRPr/>
            </a:pPr>
            <a:r>
              <a:rPr lang="en-US" sz="1200" b="1" baseline="0" dirty="0">
                <a:solidFill>
                  <a:schemeClr val="tx1"/>
                </a:solidFill>
                <a:latin typeface="+mn-lt"/>
              </a:rPr>
              <a:t>[ASK PARTICIPANTS] </a:t>
            </a:r>
            <a:r>
              <a:rPr lang="en-US" sz="1200" baseline="0" dirty="0">
                <a:solidFill>
                  <a:schemeClr val="tx1"/>
                </a:solidFill>
                <a:latin typeface="+mn-lt"/>
              </a:rPr>
              <a:t>How do you orient client’s to your program goals? What do you do when there is a disconnect between the program’s goals and your client’s personal goals? </a:t>
            </a:r>
          </a:p>
          <a:p>
            <a:pPr marL="181240" indent="-181240" defTabSz="966612">
              <a:buFont typeface="Arial" panose="020B0604020202020204" pitchFamily="34" charset="0"/>
              <a:buChar char="•"/>
              <a:defRPr/>
            </a:pPr>
            <a:r>
              <a:rPr lang="en-US" sz="1200" baseline="0" dirty="0">
                <a:solidFill>
                  <a:schemeClr val="tx1"/>
                </a:solidFill>
                <a:latin typeface="+mn-lt"/>
              </a:rPr>
              <a:t>The second criterion is specific to orienting all clients to program rules, client obligations, and client rights. </a:t>
            </a:r>
          </a:p>
          <a:p>
            <a:pPr marL="181240" indent="-181240" defTabSz="966612">
              <a:buFont typeface="Arial" panose="020B0604020202020204" pitchFamily="34" charset="0"/>
              <a:buChar char="•"/>
              <a:defRPr/>
            </a:pPr>
            <a:r>
              <a:rPr lang="en-US" sz="1200" b="1" baseline="0" dirty="0">
                <a:solidFill>
                  <a:schemeClr val="tx1"/>
                </a:solidFill>
                <a:latin typeface="+mn-lt"/>
              </a:rPr>
              <a:t>[ASK PARTICIPANTS] </a:t>
            </a:r>
            <a:r>
              <a:rPr lang="en-US" sz="1200" b="0" baseline="0" dirty="0">
                <a:solidFill>
                  <a:schemeClr val="tx1"/>
                </a:solidFill>
                <a:latin typeface="+mn-lt"/>
              </a:rPr>
              <a:t>What are the rules of your program? How do you ensure clients understand program rules? How often do you review program rules with clients? What happens when clients violate one or more rules? </a:t>
            </a:r>
          </a:p>
          <a:p>
            <a:pPr marL="181240" indent="-181240" defTabSz="966612">
              <a:buFont typeface="Arial" panose="020B0604020202020204" pitchFamily="34" charset="0"/>
              <a:buChar char="•"/>
              <a:defRPr/>
            </a:pPr>
            <a:r>
              <a:rPr lang="en-US" sz="1200" b="0" baseline="0" dirty="0">
                <a:solidFill>
                  <a:schemeClr val="tx1"/>
                </a:solidFill>
                <a:latin typeface="+mn-lt"/>
              </a:rPr>
              <a:t>Herdman (2008) suggests thinking of client obligations as client responsibilities or client expectations.  </a:t>
            </a:r>
          </a:p>
          <a:p>
            <a:pPr marL="181240" indent="-181240" defTabSz="966612">
              <a:buFont typeface="Arial" panose="020B0604020202020204" pitchFamily="34" charset="0"/>
              <a:buChar char="•"/>
              <a:defRPr/>
            </a:pPr>
            <a:r>
              <a:rPr lang="en-US" sz="1200" b="1" baseline="0" dirty="0">
                <a:solidFill>
                  <a:schemeClr val="tx1"/>
                </a:solidFill>
                <a:latin typeface="+mn-lt"/>
              </a:rPr>
              <a:t>[ASK PARTICIPANTS] </a:t>
            </a:r>
            <a:r>
              <a:rPr lang="en-US" sz="1200" b="0" baseline="0" dirty="0">
                <a:solidFill>
                  <a:schemeClr val="tx1"/>
                </a:solidFill>
                <a:latin typeface="+mn-lt"/>
              </a:rPr>
              <a:t>What are client responsibilities or expectations for your programs? How do you ensure that clients understand and honor their obligations? </a:t>
            </a:r>
          </a:p>
          <a:p>
            <a:pPr marL="180975" indent="-180975" defTabSz="966612">
              <a:buFont typeface="Arial" panose="020B0604020202020204" pitchFamily="34" charset="0"/>
              <a:buChar char="•"/>
              <a:defRPr/>
            </a:pPr>
            <a:r>
              <a:rPr lang="en-US" sz="1200" b="0" baseline="0" dirty="0">
                <a:solidFill>
                  <a:schemeClr val="tx1"/>
                </a:solidFill>
                <a:latin typeface="+mn-lt"/>
              </a:rPr>
              <a:t>In addition to client obligations, clients should be aware of their rights. These rights are stated in various laws (e.g., confidentiality), through your program’s accreditation boards, and in your program’s policies and procedures.</a:t>
            </a:r>
            <a:r>
              <a:rPr lang="en-US" dirty="0"/>
              <a:t>  </a:t>
            </a:r>
            <a:r>
              <a:rPr lang="en-US" sz="1200" b="0" baseline="0" dirty="0">
                <a:solidFill>
                  <a:schemeClr val="tx1"/>
                </a:solidFill>
                <a:latin typeface="+mn-lt"/>
              </a:rPr>
              <a:t>The last criterion is the expectation that counselors are familiar with and able to provide an overview of their program’s operations. Essentially, what does a typical day look like in the program… what can a client expect their day to look like if they choose to participate or enroll.</a:t>
            </a:r>
            <a:r>
              <a:rPr lang="en-US" dirty="0"/>
              <a:t> </a:t>
            </a:r>
            <a:endParaRPr lang="en-US" sz="1200" b="0" baseline="0" dirty="0">
              <a:solidFill>
                <a:schemeClr val="tx1"/>
              </a:solidFill>
              <a:latin typeface="+mn-lt"/>
              <a:cs typeface="Calibri"/>
            </a:endParaRPr>
          </a:p>
          <a:p>
            <a:pPr marL="181240" indent="-181240" defTabSz="966612">
              <a:buFont typeface="Arial" panose="020B0604020202020204" pitchFamily="34" charset="0"/>
              <a:buChar char="•"/>
              <a:defRPr/>
            </a:pPr>
            <a:r>
              <a:rPr lang="en-US" sz="1200" b="1" baseline="0" dirty="0">
                <a:solidFill>
                  <a:schemeClr val="tx1"/>
                </a:solidFill>
                <a:latin typeface="+mn-lt"/>
              </a:rPr>
              <a:t>[ASK PARTICIPANTS] </a:t>
            </a:r>
            <a:r>
              <a:rPr lang="en-US" sz="1200" baseline="0" dirty="0">
                <a:solidFill>
                  <a:schemeClr val="tx1"/>
                </a:solidFill>
                <a:latin typeface="+mn-lt"/>
              </a:rPr>
              <a:t>Are there any questions regarding these three criteria?</a:t>
            </a:r>
            <a:endParaRPr lang="en-US" sz="1200" b="0" baseline="0" dirty="0">
              <a:solidFill>
                <a:schemeClr val="tx1"/>
              </a:solidFill>
              <a:latin typeface="+mn-lt"/>
            </a:endParaRPr>
          </a:p>
          <a:p>
            <a:pPr marL="181240" indent="-181240" defTabSz="966612">
              <a:buFont typeface="Arial" panose="020B0604020202020204" pitchFamily="34" charset="0"/>
              <a:buChar char="•"/>
              <a:defRPr/>
            </a:pPr>
            <a:endParaRPr lang="en-US" sz="1200" dirty="0">
              <a:solidFill>
                <a:schemeClr val="tx1"/>
              </a:solidFill>
              <a:latin typeface="+mn-lt"/>
            </a:endParaRPr>
          </a:p>
          <a:p>
            <a:pPr defTabSz="966612">
              <a:defRPr/>
            </a:pPr>
            <a:r>
              <a:rPr lang="en-US" sz="1200" b="1" dirty="0">
                <a:solidFill>
                  <a:schemeClr val="tx1"/>
                </a:solidFill>
                <a:latin typeface="+mn-lt"/>
              </a:rPr>
              <a:t>REFERENCE </a:t>
            </a:r>
          </a:p>
          <a:p>
            <a:pPr defTabSz="966612">
              <a:defRPr/>
            </a:pPr>
            <a:r>
              <a:rPr lang="en-US" sz="1200" dirty="0">
                <a:solidFill>
                  <a:schemeClr val="tx1"/>
                </a:solidFill>
                <a:latin typeface="+mn-lt"/>
                <a:cs typeface="Calibri" panose="020F0502020204030204" pitchFamily="34" charset="0"/>
              </a:rPr>
              <a:t>Herdman, </a:t>
            </a:r>
            <a:r>
              <a:rPr lang="en-US" sz="1200" dirty="0" smtClean="0">
                <a:solidFill>
                  <a:schemeClr val="tx1"/>
                </a:solidFill>
                <a:latin typeface="+mn-lt"/>
                <a:cs typeface="Calibri" panose="020F0502020204030204" pitchFamily="34" charset="0"/>
              </a:rPr>
              <a:t>J.W</a:t>
            </a:r>
            <a:r>
              <a:rPr lang="en-US" sz="1200" dirty="0">
                <a:solidFill>
                  <a:schemeClr val="tx1"/>
                </a:solidFill>
                <a:latin typeface="+mn-lt"/>
                <a:cs typeface="Calibri" panose="020F0502020204030204" pitchFamily="34" charset="0"/>
              </a:rPr>
              <a:t>. (2018). </a:t>
            </a:r>
            <a:r>
              <a:rPr lang="en-US" sz="1200" i="1" dirty="0">
                <a:solidFill>
                  <a:schemeClr val="tx1"/>
                </a:solidFill>
                <a:latin typeface="+mn-lt"/>
                <a:cs typeface="Calibri" panose="020F0502020204030204" pitchFamily="34" charset="0"/>
              </a:rPr>
              <a:t>Global criteria: </a:t>
            </a:r>
            <a:r>
              <a:rPr lang="en-US" sz="1200" i="1" dirty="0" smtClean="0">
                <a:solidFill>
                  <a:schemeClr val="tx1"/>
                </a:solidFill>
                <a:latin typeface="+mn-lt"/>
                <a:cs typeface="Calibri" panose="020F0502020204030204" pitchFamily="34" charset="0"/>
              </a:rPr>
              <a:t>The </a:t>
            </a:r>
            <a:r>
              <a:rPr lang="en-US" sz="1200" i="1" dirty="0">
                <a:solidFill>
                  <a:schemeClr val="tx1"/>
                </a:solidFill>
                <a:latin typeface="+mn-lt"/>
                <a:cs typeface="Calibri" panose="020F0502020204030204" pitchFamily="34" charset="0"/>
              </a:rPr>
              <a:t>12 core functions of the substance abuse counselor </a:t>
            </a:r>
            <a:r>
              <a:rPr lang="en-US" sz="1200" dirty="0">
                <a:solidFill>
                  <a:schemeClr val="tx1"/>
                </a:solidFill>
                <a:latin typeface="+mn-lt"/>
                <a:cs typeface="Calibri" panose="020F0502020204030204" pitchFamily="34" charset="0"/>
              </a:rPr>
              <a:t>(7</a:t>
            </a:r>
            <a:r>
              <a:rPr lang="en-US" sz="1200" baseline="30000" dirty="0">
                <a:solidFill>
                  <a:schemeClr val="tx1"/>
                </a:solidFill>
                <a:latin typeface="+mn-lt"/>
                <a:cs typeface="Calibri" panose="020F0502020204030204" pitchFamily="34" charset="0"/>
              </a:rPr>
              <a:t>th</a:t>
            </a:r>
            <a:r>
              <a:rPr lang="en-US" sz="1200" dirty="0">
                <a:solidFill>
                  <a:schemeClr val="tx1"/>
                </a:solidFill>
                <a:latin typeface="+mn-lt"/>
                <a:cs typeface="Calibri" panose="020F0502020204030204" pitchFamily="34" charset="0"/>
              </a:rPr>
              <a:t> ed.). Lincoln, NE: Parallels: Pathways to Change. </a:t>
            </a:r>
          </a:p>
        </p:txBody>
      </p:sp>
      <p:sp>
        <p:nvSpPr>
          <p:cNvPr id="4" name="Slide Number Placeholder 3"/>
          <p:cNvSpPr>
            <a:spLocks noGrp="1"/>
          </p:cNvSpPr>
          <p:nvPr>
            <p:ph type="sldNum" sz="quarter" idx="10"/>
          </p:nvPr>
        </p:nvSpPr>
        <p:spPr/>
        <p:txBody>
          <a:bodyPr/>
          <a:lstStyle/>
          <a:p>
            <a:fld id="{54ADE49C-AECB-4B8E-AB86-9FE486226B9C}" type="slidenum">
              <a:rPr lang="en-US" smtClean="0"/>
              <a:t>38</a:t>
            </a:fld>
            <a:endParaRPr lang="en-US" dirty="0"/>
          </a:p>
        </p:txBody>
      </p:sp>
    </p:spTree>
    <p:extLst>
      <p:ext uri="{BB962C8B-B14F-4D97-AF65-F5344CB8AC3E}">
        <p14:creationId xmlns:p14="http://schemas.microsoft.com/office/powerpoint/2010/main" val="326027354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INSTRUCTIONS</a:t>
            </a:r>
          </a:p>
          <a:p>
            <a:pPr marL="181240" indent="-181240">
              <a:buFont typeface="Arial" panose="020B0604020202020204" pitchFamily="34" charset="0"/>
              <a:buChar char="•"/>
            </a:pPr>
            <a:r>
              <a:rPr lang="en-US" baseline="0" dirty="0">
                <a:solidFill>
                  <a:schemeClr val="tx1"/>
                </a:solidFill>
              </a:rPr>
              <a:t>Ask participants to gather into their small groups. </a:t>
            </a:r>
          </a:p>
          <a:p>
            <a:pPr marL="181240" indent="-181240">
              <a:buFont typeface="Arial" panose="020B0604020202020204" pitchFamily="34" charset="0"/>
              <a:buChar char="•"/>
            </a:pPr>
            <a:r>
              <a:rPr lang="en-US" baseline="0" dirty="0">
                <a:solidFill>
                  <a:schemeClr val="tx1"/>
                </a:solidFill>
              </a:rPr>
              <a:t>Instruct participants to create an orientation process for their outpatient center. </a:t>
            </a:r>
          </a:p>
          <a:p>
            <a:pPr marL="181240" indent="-181240" defTabSz="966612">
              <a:buFont typeface="Arial" panose="020B0604020202020204" pitchFamily="34" charset="0"/>
              <a:buChar char="•"/>
              <a:defRPr/>
            </a:pPr>
            <a:r>
              <a:rPr lang="en-US" baseline="0" dirty="0">
                <a:solidFill>
                  <a:schemeClr val="tx1"/>
                </a:solidFill>
              </a:rPr>
              <a:t>Allow 15 – 20 minutes for participants to: </a:t>
            </a:r>
          </a:p>
          <a:p>
            <a:pPr marL="664546" lvl="1" indent="-181240" defTabSz="966612">
              <a:buFont typeface="Arial" panose="020B0604020202020204" pitchFamily="34" charset="0"/>
              <a:buChar char="•"/>
              <a:defRPr/>
            </a:pPr>
            <a:r>
              <a:rPr lang="en-US" baseline="0" dirty="0">
                <a:solidFill>
                  <a:schemeClr val="tx1"/>
                </a:solidFill>
              </a:rPr>
              <a:t>(1) Describe (in detail) their processes for orienting clients to their program, </a:t>
            </a:r>
          </a:p>
          <a:p>
            <a:pPr marL="664546" lvl="1" indent="-181240" defTabSz="966612">
              <a:buFont typeface="Arial" panose="020B0604020202020204" pitchFamily="34" charset="0"/>
              <a:buChar char="•"/>
              <a:defRPr/>
            </a:pPr>
            <a:r>
              <a:rPr lang="en-US" baseline="0" dirty="0">
                <a:solidFill>
                  <a:schemeClr val="tx1"/>
                </a:solidFill>
              </a:rPr>
              <a:t>(2) describe processes for reviewing program rules, client obligations, and client rights, and  </a:t>
            </a:r>
          </a:p>
          <a:p>
            <a:pPr marL="664546" lvl="1" indent="-181240" defTabSz="966612">
              <a:buFont typeface="Arial" panose="020B0604020202020204" pitchFamily="34" charset="0"/>
              <a:buChar char="•"/>
              <a:defRPr/>
            </a:pPr>
            <a:r>
              <a:rPr lang="en-US" baseline="0" dirty="0">
                <a:solidFill>
                  <a:schemeClr val="tx1"/>
                </a:solidFill>
              </a:rPr>
              <a:t>(3) develop a list of agenda items that would be included in their orientation checklist. </a:t>
            </a:r>
          </a:p>
          <a:p>
            <a:pPr marL="181240" indent="-181240" defTabSz="966612">
              <a:buFont typeface="Arial" panose="020B0604020202020204" pitchFamily="34" charset="0"/>
              <a:buChar char="•"/>
              <a:defRPr/>
            </a:pPr>
            <a:r>
              <a:rPr lang="en-US" baseline="0" dirty="0">
                <a:solidFill>
                  <a:schemeClr val="tx1"/>
                </a:solidFill>
              </a:rPr>
              <a:t>Randomly choose one or two groups to report out. </a:t>
            </a:r>
          </a:p>
          <a:p>
            <a:pPr marL="181240" indent="-181240" defTabSz="966612">
              <a:buFont typeface="Arial" panose="020B0604020202020204" pitchFamily="34" charset="0"/>
              <a:buChar char="•"/>
              <a:defRPr/>
            </a:pPr>
            <a:r>
              <a:rPr lang="en-US" baseline="0" dirty="0">
                <a:solidFill>
                  <a:schemeClr val="tx1"/>
                </a:solidFill>
              </a:rPr>
              <a:t>After each group has presented, </a:t>
            </a:r>
            <a:r>
              <a:rPr lang="en-US" b="1" baseline="0" dirty="0">
                <a:solidFill>
                  <a:schemeClr val="tx1"/>
                </a:solidFill>
              </a:rPr>
              <a:t>[ASK PARTICIPANTS] </a:t>
            </a:r>
            <a:r>
              <a:rPr lang="en-US" baseline="0" dirty="0">
                <a:solidFill>
                  <a:schemeClr val="tx1"/>
                </a:solidFill>
              </a:rPr>
              <a:t>Do you have any recommendations for ways this group can improve their orientation process? </a:t>
            </a:r>
          </a:p>
        </p:txBody>
      </p:sp>
      <p:sp>
        <p:nvSpPr>
          <p:cNvPr id="4" name="Slide Number Placeholder 3"/>
          <p:cNvSpPr>
            <a:spLocks noGrp="1"/>
          </p:cNvSpPr>
          <p:nvPr>
            <p:ph type="sldNum" sz="quarter" idx="10"/>
          </p:nvPr>
        </p:nvSpPr>
        <p:spPr/>
        <p:txBody>
          <a:bodyPr/>
          <a:lstStyle/>
          <a:p>
            <a:fld id="{54ADE49C-AECB-4B8E-AB86-9FE486226B9C}" type="slidenum">
              <a:rPr lang="en-US" smtClean="0"/>
              <a:t>39</a:t>
            </a:fld>
            <a:endParaRPr lang="en-US" dirty="0"/>
          </a:p>
        </p:txBody>
      </p:sp>
    </p:spTree>
    <p:extLst>
      <p:ext uri="{BB962C8B-B14F-4D97-AF65-F5344CB8AC3E}">
        <p14:creationId xmlns:p14="http://schemas.microsoft.com/office/powerpoint/2010/main" val="1495831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INSTRUCTIONS</a:t>
            </a:r>
            <a:r>
              <a:rPr lang="en-US" b="1" baseline="0" dirty="0">
                <a:solidFill>
                  <a:schemeClr val="tx1"/>
                </a:solidFill>
              </a:rPr>
              <a:t> </a:t>
            </a:r>
          </a:p>
          <a:p>
            <a:pPr marL="181240" indent="-181240">
              <a:buFont typeface="Arial" panose="020B0604020202020204" pitchFamily="34" charset="0"/>
              <a:buChar char="•"/>
            </a:pPr>
            <a:r>
              <a:rPr lang="en-US" baseline="0" dirty="0">
                <a:solidFill>
                  <a:schemeClr val="tx1"/>
                </a:solidFill>
              </a:rPr>
              <a:t>Orient participants to the day’s agenda. </a:t>
            </a:r>
          </a:p>
          <a:p>
            <a:pPr marL="181240" indent="-181240">
              <a:buFont typeface="Arial" panose="020B0604020202020204" pitchFamily="34" charset="0"/>
              <a:buChar char="•"/>
            </a:pPr>
            <a:r>
              <a:rPr lang="en-US" baseline="0" dirty="0">
                <a:solidFill>
                  <a:schemeClr val="tx1"/>
                </a:solidFill>
              </a:rPr>
              <a:t>The focus of day 2 is on the first 6 core functions. </a:t>
            </a:r>
          </a:p>
          <a:p>
            <a:endParaRPr lang="en-US" baseline="0" dirty="0">
              <a:solidFill>
                <a:schemeClr val="tx1"/>
              </a:solidFill>
            </a:endParaRPr>
          </a:p>
          <a:p>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4</a:t>
            </a:fld>
            <a:endParaRPr lang="en-US" dirty="0"/>
          </a:p>
        </p:txBody>
      </p:sp>
    </p:spTree>
    <p:extLst>
      <p:ext uri="{BB962C8B-B14F-4D97-AF65-F5344CB8AC3E}">
        <p14:creationId xmlns:p14="http://schemas.microsoft.com/office/powerpoint/2010/main" val="303988398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INSTRUCTIONS</a:t>
            </a:r>
            <a:r>
              <a:rPr lang="en-US" b="1" baseline="0" dirty="0">
                <a:solidFill>
                  <a:schemeClr val="tx1"/>
                </a:solidFill>
              </a:rPr>
              <a:t> </a:t>
            </a:r>
          </a:p>
          <a:p>
            <a:pPr marL="181240" indent="-181240">
              <a:buFont typeface="Arial" panose="020B0604020202020204" pitchFamily="34" charset="0"/>
              <a:buChar char="•"/>
            </a:pPr>
            <a:r>
              <a:rPr lang="en-US" b="1" baseline="0" dirty="0">
                <a:solidFill>
                  <a:schemeClr val="tx1"/>
                </a:solidFill>
              </a:rPr>
              <a:t>[ASK PARTICIPANTS] </a:t>
            </a:r>
            <a:r>
              <a:rPr lang="en-US" baseline="0" dirty="0">
                <a:solidFill>
                  <a:schemeClr val="tx1"/>
                </a:solidFill>
              </a:rPr>
              <a:t>Do you have any questions regarding orientation?</a:t>
            </a:r>
          </a:p>
          <a:p>
            <a:pPr marL="181240" indent="-181240">
              <a:buFont typeface="Arial" panose="020B0604020202020204" pitchFamily="34" charset="0"/>
              <a:buChar char="•"/>
            </a:pPr>
            <a:r>
              <a:rPr lang="en-US" baseline="0" dirty="0">
                <a:solidFill>
                  <a:schemeClr val="tx1"/>
                </a:solidFill>
              </a:rPr>
              <a:t>Orient participants to the day’s agenda. </a:t>
            </a:r>
          </a:p>
        </p:txBody>
      </p:sp>
      <p:sp>
        <p:nvSpPr>
          <p:cNvPr id="4" name="Slide Number Placeholder 3"/>
          <p:cNvSpPr>
            <a:spLocks noGrp="1"/>
          </p:cNvSpPr>
          <p:nvPr>
            <p:ph type="sldNum" sz="quarter" idx="10"/>
          </p:nvPr>
        </p:nvSpPr>
        <p:spPr/>
        <p:txBody>
          <a:bodyPr/>
          <a:lstStyle/>
          <a:p>
            <a:fld id="{54ADE49C-AECB-4B8E-AB86-9FE486226B9C}" type="slidenum">
              <a:rPr lang="en-US" smtClean="0"/>
              <a:t>40</a:t>
            </a:fld>
            <a:endParaRPr lang="en-US" dirty="0"/>
          </a:p>
        </p:txBody>
      </p:sp>
    </p:spTree>
    <p:extLst>
      <p:ext uri="{BB962C8B-B14F-4D97-AF65-F5344CB8AC3E}">
        <p14:creationId xmlns:p14="http://schemas.microsoft.com/office/powerpoint/2010/main" val="209577089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aseline="0" dirty="0"/>
              <a:t>Orient participants to the session’s agenda. </a:t>
            </a:r>
          </a:p>
          <a:p>
            <a:pPr marL="181240" indent="-181240">
              <a:buFont typeface="Arial" panose="020B0604020202020204" pitchFamily="34" charset="0"/>
              <a:buChar char="•"/>
            </a:pPr>
            <a:endParaRPr lang="en-US" baseline="0" dirty="0"/>
          </a:p>
          <a:p>
            <a:r>
              <a:rPr lang="en-US" b="1" baseline="0" dirty="0"/>
              <a:t>PEDAGOLOGICAL SUGGESTIONS </a:t>
            </a:r>
          </a:p>
          <a:p>
            <a:pPr marL="181240" indent="-181240">
              <a:buFont typeface="Arial" panose="020B0604020202020204" pitchFamily="34" charset="0"/>
              <a:buChar char="•"/>
            </a:pPr>
            <a:r>
              <a:rPr lang="en-US" b="1" baseline="0" dirty="0"/>
              <a:t>[ASK PARTICIPANTS]</a:t>
            </a:r>
            <a:r>
              <a:rPr lang="en-US" b="0" baseline="0" dirty="0"/>
              <a:t> What are the goals of assessment? </a:t>
            </a:r>
          </a:p>
          <a:p>
            <a:pPr marL="181240" indent="-181240">
              <a:buFont typeface="Arial" panose="020B0604020202020204" pitchFamily="34" charset="0"/>
              <a:buChar char="•"/>
            </a:pPr>
            <a:r>
              <a:rPr lang="en-US" b="1" baseline="0" dirty="0"/>
              <a:t>[ASK PARTICIPANTS] </a:t>
            </a:r>
            <a:r>
              <a:rPr lang="en-US" b="0" baseline="0" dirty="0"/>
              <a:t>How do you assess clients at your agency or clinic? What types of questions do you ask? </a:t>
            </a: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41</a:t>
            </a:fld>
            <a:endParaRPr lang="en-US" dirty="0"/>
          </a:p>
        </p:txBody>
      </p:sp>
    </p:spTree>
    <p:extLst>
      <p:ext uri="{BB962C8B-B14F-4D97-AF65-F5344CB8AC3E}">
        <p14:creationId xmlns:p14="http://schemas.microsoft.com/office/powerpoint/2010/main" val="227714141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 NOTES</a:t>
            </a:r>
            <a:endParaRPr lang="en-US" sz="1200" b="1" baseline="0" dirty="0">
              <a:solidFill>
                <a:schemeClr val="tx1"/>
              </a:solidFill>
              <a:latin typeface="+mn-lt"/>
            </a:endParaRPr>
          </a:p>
          <a:p>
            <a:pPr marL="181240" indent="-181240" defTabSz="966612">
              <a:buFont typeface="Arial" panose="020B0604020202020204" pitchFamily="34" charset="0"/>
              <a:buChar char="•"/>
              <a:defRPr/>
            </a:pPr>
            <a:r>
              <a:rPr lang="en-US" sz="1200" b="0" dirty="0">
                <a:solidFill>
                  <a:schemeClr val="tx1"/>
                </a:solidFill>
                <a:latin typeface="+mn-lt"/>
              </a:rPr>
              <a:t>The CSAT</a:t>
            </a:r>
            <a:r>
              <a:rPr lang="en-US" sz="1200" b="0" baseline="0" dirty="0">
                <a:solidFill>
                  <a:schemeClr val="tx1"/>
                </a:solidFill>
                <a:latin typeface="+mn-lt"/>
              </a:rPr>
              <a:t> and IC&amp;RC offer the following definitions for assessment.</a:t>
            </a:r>
          </a:p>
          <a:p>
            <a:pPr marL="181240" indent="-181240" defTabSz="966612">
              <a:buFont typeface="Arial" panose="020B0604020202020204" pitchFamily="34" charset="0"/>
              <a:buChar char="•"/>
              <a:defRPr/>
            </a:pPr>
            <a:r>
              <a:rPr lang="en-US" sz="1200" b="1" baseline="0" dirty="0">
                <a:solidFill>
                  <a:schemeClr val="tx1"/>
                </a:solidFill>
                <a:latin typeface="+mn-lt"/>
              </a:rPr>
              <a:t>[READ THE SLIDE]</a:t>
            </a:r>
          </a:p>
          <a:p>
            <a:pPr marL="181240" indent="-181240">
              <a:buFont typeface="Arial" panose="020B0604020202020204" pitchFamily="34" charset="0"/>
              <a:buChar char="•"/>
            </a:pPr>
            <a:r>
              <a:rPr lang="en-US" sz="1200" b="1" baseline="0" dirty="0">
                <a:solidFill>
                  <a:schemeClr val="tx1"/>
                </a:solidFill>
                <a:latin typeface="+mn-lt"/>
              </a:rPr>
              <a:t>[ASK PARTICIPANTS] </a:t>
            </a:r>
            <a:r>
              <a:rPr lang="en-US" sz="1200" b="0" baseline="0" dirty="0">
                <a:solidFill>
                  <a:schemeClr val="tx1"/>
                </a:solidFill>
                <a:latin typeface="+mn-lt"/>
              </a:rPr>
              <a:t>What are your thoughts on these definitions? </a:t>
            </a:r>
          </a:p>
          <a:p>
            <a:pPr marL="180975" indent="-180975">
              <a:buFont typeface="Arial" panose="020B0604020202020204" pitchFamily="34" charset="0"/>
              <a:buChar char="•"/>
            </a:pPr>
            <a:r>
              <a:rPr lang="en-US" sz="1200" b="0" baseline="0" dirty="0">
                <a:solidFill>
                  <a:schemeClr val="tx1"/>
                </a:solidFill>
                <a:latin typeface="+mn-lt"/>
              </a:rPr>
              <a:t>Screening is a process for determining the possible presence of one or more substance use disorders and the possible need for treatment.</a:t>
            </a:r>
            <a:r>
              <a:rPr lang="en-US" dirty="0"/>
              <a:t> </a:t>
            </a:r>
            <a:r>
              <a:rPr lang="en-US" sz="1200" b="0" baseline="0" dirty="0">
                <a:solidFill>
                  <a:schemeClr val="tx1"/>
                </a:solidFill>
                <a:latin typeface="+mn-lt"/>
              </a:rPr>
              <a:t>Assessment on the other hand, is a process for defining the nature of the problem, determining a diagnosis, and developing specific treatment recommendations.</a:t>
            </a:r>
            <a:r>
              <a:rPr lang="en-US" dirty="0"/>
              <a:t> </a:t>
            </a:r>
            <a:endParaRPr lang="en-US" sz="1200" b="0" baseline="0" dirty="0">
              <a:solidFill>
                <a:schemeClr val="tx1"/>
              </a:solidFill>
              <a:latin typeface="+mn-lt"/>
              <a:cs typeface="Calibri"/>
            </a:endParaRPr>
          </a:p>
          <a:p>
            <a:pPr marL="181240" indent="-181240">
              <a:buFont typeface="Arial" panose="020B0604020202020204" pitchFamily="34" charset="0"/>
              <a:buChar char="•"/>
            </a:pPr>
            <a:endParaRPr lang="en-US" sz="1200" dirty="0">
              <a:solidFill>
                <a:schemeClr val="tx1"/>
              </a:solidFill>
              <a:latin typeface="+mn-lt"/>
            </a:endParaRPr>
          </a:p>
          <a:p>
            <a:pPr defTabSz="966612">
              <a:defRPr/>
            </a:pPr>
            <a:r>
              <a:rPr lang="en-US" sz="1200" b="1" dirty="0" smtClean="0">
                <a:solidFill>
                  <a:schemeClr val="tx1"/>
                </a:solidFill>
                <a:latin typeface="+mn-lt"/>
              </a:rPr>
              <a:t>REFERENCES </a:t>
            </a:r>
            <a:endParaRPr lang="en-US" sz="1200" b="1" dirty="0">
              <a:solidFill>
                <a:schemeClr val="tx1"/>
              </a:solidFill>
              <a:latin typeface="+mn-lt"/>
            </a:endParaRPr>
          </a:p>
          <a:p>
            <a:r>
              <a:rPr lang="en-US" sz="1200" dirty="0">
                <a:solidFill>
                  <a:schemeClr val="tx1"/>
                </a:solidFill>
                <a:latin typeface="+mn-lt"/>
                <a:cs typeface="Calibri" panose="020F0502020204030204" pitchFamily="34" charset="0"/>
              </a:rPr>
              <a:t>Center for Substance Abuse Treatment. (2006). </a:t>
            </a:r>
            <a:r>
              <a:rPr lang="en-US" sz="1200" i="1" dirty="0">
                <a:solidFill>
                  <a:schemeClr val="tx1"/>
                </a:solidFill>
                <a:latin typeface="+mn-lt"/>
                <a:cs typeface="Calibri" panose="020F0502020204030204" pitchFamily="34" charset="0"/>
              </a:rPr>
              <a:t>Addiction counseling competencies: </a:t>
            </a:r>
            <a:r>
              <a:rPr lang="en-US" sz="1200" i="1" dirty="0" smtClean="0">
                <a:solidFill>
                  <a:schemeClr val="tx1"/>
                </a:solidFill>
                <a:latin typeface="+mn-lt"/>
                <a:cs typeface="Calibri" panose="020F0502020204030204" pitchFamily="34" charset="0"/>
              </a:rPr>
              <a:t>The </a:t>
            </a:r>
            <a:r>
              <a:rPr lang="en-US" sz="1200" i="1" dirty="0">
                <a:solidFill>
                  <a:schemeClr val="tx1"/>
                </a:solidFill>
                <a:latin typeface="+mn-lt"/>
                <a:cs typeface="Calibri" panose="020F0502020204030204" pitchFamily="34" charset="0"/>
              </a:rPr>
              <a:t>knowledge, skills, and attitudes of professional practice</a:t>
            </a:r>
            <a:r>
              <a:rPr lang="en-US" sz="1200" dirty="0">
                <a:solidFill>
                  <a:schemeClr val="tx1"/>
                </a:solidFill>
                <a:latin typeface="+mn-lt"/>
                <a:cs typeface="Calibri" panose="020F0502020204030204" pitchFamily="34" charset="0"/>
              </a:rPr>
              <a:t>. Technical Assistance Publication (TAP) Series 21 (HHS Publication No. (SMA) 15-4171). Rockville, MD: Substance Abuse and Mental Health Services Administration.</a:t>
            </a:r>
          </a:p>
          <a:p>
            <a:endParaRPr lang="en-US" sz="1200" dirty="0">
              <a:solidFill>
                <a:schemeClr val="tx1"/>
              </a:solidFill>
              <a:latin typeface="+mn-lt"/>
              <a:cs typeface="Calibri" panose="020F0502020204030204" pitchFamily="34" charset="0"/>
            </a:endParaRPr>
          </a:p>
          <a:p>
            <a:r>
              <a:rPr lang="en-US" sz="1200" dirty="0">
                <a:solidFill>
                  <a:schemeClr val="tx1"/>
                </a:solidFill>
                <a:latin typeface="+mn-lt"/>
                <a:cs typeface="Calibri" panose="020F0502020204030204" pitchFamily="34" charset="0"/>
              </a:rPr>
              <a:t>Herdman, </a:t>
            </a:r>
            <a:r>
              <a:rPr lang="en-US" sz="1200" dirty="0" smtClean="0">
                <a:solidFill>
                  <a:schemeClr val="tx1"/>
                </a:solidFill>
                <a:latin typeface="+mn-lt"/>
                <a:cs typeface="Calibri" panose="020F0502020204030204" pitchFamily="34" charset="0"/>
              </a:rPr>
              <a:t>J.W</a:t>
            </a:r>
            <a:r>
              <a:rPr lang="en-US" sz="1200" dirty="0">
                <a:solidFill>
                  <a:schemeClr val="tx1"/>
                </a:solidFill>
                <a:latin typeface="+mn-lt"/>
                <a:cs typeface="Calibri" panose="020F0502020204030204" pitchFamily="34" charset="0"/>
              </a:rPr>
              <a:t>. (2018). </a:t>
            </a:r>
            <a:r>
              <a:rPr lang="en-US" sz="1200" i="1" dirty="0">
                <a:solidFill>
                  <a:schemeClr val="tx1"/>
                </a:solidFill>
                <a:latin typeface="+mn-lt"/>
                <a:cs typeface="Calibri" panose="020F0502020204030204" pitchFamily="34" charset="0"/>
              </a:rPr>
              <a:t>Global criteria: </a:t>
            </a:r>
            <a:r>
              <a:rPr lang="en-US" sz="1200" i="1" dirty="0" smtClean="0">
                <a:solidFill>
                  <a:schemeClr val="tx1"/>
                </a:solidFill>
                <a:latin typeface="+mn-lt"/>
                <a:cs typeface="Calibri" panose="020F0502020204030204" pitchFamily="34" charset="0"/>
              </a:rPr>
              <a:t>The </a:t>
            </a:r>
            <a:r>
              <a:rPr lang="en-US" sz="1200" i="1" dirty="0">
                <a:solidFill>
                  <a:schemeClr val="tx1"/>
                </a:solidFill>
                <a:latin typeface="+mn-lt"/>
                <a:cs typeface="Calibri" panose="020F0502020204030204" pitchFamily="34" charset="0"/>
              </a:rPr>
              <a:t>12 core functions of the substance abuse counselor </a:t>
            </a:r>
            <a:r>
              <a:rPr lang="en-US" sz="1200" dirty="0">
                <a:solidFill>
                  <a:schemeClr val="tx1"/>
                </a:solidFill>
                <a:latin typeface="+mn-lt"/>
                <a:cs typeface="Calibri" panose="020F0502020204030204" pitchFamily="34" charset="0"/>
              </a:rPr>
              <a:t>(7</a:t>
            </a:r>
            <a:r>
              <a:rPr lang="en-US" sz="1200" baseline="30000" dirty="0">
                <a:solidFill>
                  <a:schemeClr val="tx1"/>
                </a:solidFill>
                <a:latin typeface="+mn-lt"/>
                <a:cs typeface="Calibri" panose="020F0502020204030204" pitchFamily="34" charset="0"/>
              </a:rPr>
              <a:t>th</a:t>
            </a:r>
            <a:r>
              <a:rPr lang="en-US" sz="1200" dirty="0">
                <a:solidFill>
                  <a:schemeClr val="tx1"/>
                </a:solidFill>
                <a:latin typeface="+mn-lt"/>
                <a:cs typeface="Calibri" panose="020F0502020204030204" pitchFamily="34" charset="0"/>
              </a:rPr>
              <a:t> ed.). Lincoln, NE: Parallels: Pathways to Change. </a:t>
            </a:r>
          </a:p>
        </p:txBody>
      </p:sp>
      <p:sp>
        <p:nvSpPr>
          <p:cNvPr id="4" name="Slide Number Placeholder 3"/>
          <p:cNvSpPr>
            <a:spLocks noGrp="1"/>
          </p:cNvSpPr>
          <p:nvPr>
            <p:ph type="sldNum" sz="quarter" idx="10"/>
          </p:nvPr>
        </p:nvSpPr>
        <p:spPr/>
        <p:txBody>
          <a:bodyPr/>
          <a:lstStyle/>
          <a:p>
            <a:fld id="{54ADE49C-AECB-4B8E-AB86-9FE486226B9C}" type="slidenum">
              <a:rPr lang="en-US" smtClean="0"/>
              <a:t>42</a:t>
            </a:fld>
            <a:endParaRPr lang="en-US" dirty="0"/>
          </a:p>
        </p:txBody>
      </p:sp>
    </p:spTree>
    <p:extLst>
      <p:ext uri="{BB962C8B-B14F-4D97-AF65-F5344CB8AC3E}">
        <p14:creationId xmlns:p14="http://schemas.microsoft.com/office/powerpoint/2010/main" val="220490427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 NOTES</a:t>
            </a:r>
            <a:endParaRPr lang="en-US" sz="1200" b="1" baseline="0" dirty="0">
              <a:solidFill>
                <a:schemeClr val="tx1"/>
              </a:solidFill>
              <a:latin typeface="+mn-lt"/>
            </a:endParaRPr>
          </a:p>
          <a:p>
            <a:pPr marL="180975" indent="-180975">
              <a:buFont typeface="Arial" panose="020B0604020202020204" pitchFamily="34" charset="0"/>
              <a:buChar char="•"/>
            </a:pPr>
            <a:r>
              <a:rPr lang="en-US" sz="1200" kern="1200" dirty="0">
                <a:solidFill>
                  <a:schemeClr val="tx1"/>
                </a:solidFill>
                <a:latin typeface="+mn-lt"/>
              </a:rPr>
              <a:t>The goals</a:t>
            </a:r>
            <a:r>
              <a:rPr lang="en-US" sz="1200" kern="1200" baseline="0" dirty="0">
                <a:solidFill>
                  <a:schemeClr val="tx1"/>
                </a:solidFill>
                <a:latin typeface="+mn-lt"/>
              </a:rPr>
              <a:t> of assessment are to collect, integrate, synthesize, analyze and interpret information to ensure that the client is getting the right treatment, at the right time, at the right frequency, and at the right intensity. Assessment also provides us with information going forward to monitor and evaluate client progress.</a:t>
            </a:r>
            <a:r>
              <a:rPr lang="en-US" dirty="0"/>
              <a:t> </a:t>
            </a:r>
            <a:r>
              <a:rPr lang="en-US" sz="1200" kern="1200" baseline="0" dirty="0">
                <a:solidFill>
                  <a:schemeClr val="tx1"/>
                </a:solidFill>
                <a:latin typeface="+mn-lt"/>
              </a:rPr>
              <a:t>Assessment allows us to identity and appreciate the unique attributes and needs of individuals and their families.</a:t>
            </a:r>
            <a:r>
              <a:rPr lang="en-US" dirty="0"/>
              <a:t>  </a:t>
            </a:r>
            <a:r>
              <a:rPr lang="en-US" sz="1200" kern="1200" baseline="0" dirty="0">
                <a:solidFill>
                  <a:schemeClr val="tx1"/>
                </a:solidFill>
                <a:latin typeface="+mn-lt"/>
              </a:rPr>
              <a:t>Assessment is not only about identifying what’s wrong or what has happened to clients, but also to understand, appreciate, and to use their unique strengths, abilities, and past successes in treatment. We want to incorporate and integrate our clients’ strengths and resources to support them in their own recovery.</a:t>
            </a:r>
            <a:r>
              <a:rPr lang="en-US" dirty="0"/>
              <a:t> </a:t>
            </a:r>
            <a:r>
              <a:rPr lang="en-US" sz="1200" kern="1200" baseline="0" dirty="0">
                <a:solidFill>
                  <a:schemeClr val="tx1"/>
                </a:solidFill>
                <a:latin typeface="+mn-lt"/>
              </a:rPr>
              <a:t>Adams &amp; </a:t>
            </a:r>
            <a:r>
              <a:rPr lang="en-US" sz="1200" kern="1200" baseline="0" dirty="0" err="1">
                <a:solidFill>
                  <a:schemeClr val="tx1"/>
                </a:solidFill>
                <a:latin typeface="+mn-lt"/>
              </a:rPr>
              <a:t>Grieder</a:t>
            </a:r>
            <a:r>
              <a:rPr lang="en-US" sz="1200" kern="1200" baseline="0" dirty="0">
                <a:solidFill>
                  <a:schemeClr val="tx1"/>
                </a:solidFill>
                <a:latin typeface="+mn-lt"/>
              </a:rPr>
              <a:t> (2014) emphasize, “The importance of a strengths-based approach to assessment cannot be overstated. An immediate focus on problems and shortcomings all too often leads to feelings of shame, blame, and failure. This does not promote openness or support engagement and partnership; it does not set the stage for a successful recovery endeavor”</a:t>
            </a:r>
            <a:r>
              <a:rPr lang="en-US" dirty="0"/>
              <a:t> </a:t>
            </a:r>
            <a:r>
              <a:rPr lang="en-US" sz="1200" kern="1200" baseline="0" dirty="0">
                <a:solidFill>
                  <a:schemeClr val="tx1"/>
                </a:solidFill>
                <a:latin typeface="+mn-lt"/>
              </a:rPr>
              <a:t>We also want to pay particular attention to and incorporate </a:t>
            </a:r>
            <a:r>
              <a:rPr lang="en-US" dirty="0"/>
              <a:t>our</a:t>
            </a:r>
            <a:r>
              <a:rPr lang="en-US" sz="1200" kern="1200" baseline="0" dirty="0">
                <a:solidFill>
                  <a:schemeClr val="tx1"/>
                </a:solidFill>
                <a:latin typeface="+mn-lt"/>
              </a:rPr>
              <a:t> </a:t>
            </a:r>
            <a:r>
              <a:rPr lang="en-US" dirty="0"/>
              <a:t>client's needs</a:t>
            </a:r>
            <a:r>
              <a:rPr lang="en-US" sz="1200" kern="1200" baseline="0" dirty="0">
                <a:solidFill>
                  <a:schemeClr val="tx1"/>
                </a:solidFill>
                <a:latin typeface="+mn-lt"/>
              </a:rPr>
              <a:t> and preferences throughout treatment. The client’s needs and preferences should be clearly documented in the assessment and in the client’s treatment plan.</a:t>
            </a:r>
            <a:r>
              <a:rPr lang="en-US" dirty="0"/>
              <a:t> </a:t>
            </a:r>
            <a:r>
              <a:rPr lang="en-US" sz="1200" kern="1200" baseline="0" dirty="0">
                <a:solidFill>
                  <a:schemeClr val="tx1"/>
                </a:solidFill>
                <a:latin typeface="+mn-lt"/>
              </a:rPr>
              <a:t>Assessments should identify potential and real barriers to care, and how the treatment team will address or aim to resolve these barriers.</a:t>
            </a:r>
            <a:r>
              <a:rPr lang="en-US" dirty="0"/>
              <a:t> </a:t>
            </a:r>
            <a:endParaRPr lang="en-US" sz="1200" kern="1200" baseline="0" dirty="0">
              <a:solidFill>
                <a:schemeClr val="tx1"/>
              </a:solidFill>
              <a:latin typeface="+mn-lt"/>
              <a:cs typeface="Calibri"/>
            </a:endParaRPr>
          </a:p>
          <a:p>
            <a:pPr marL="181240" indent="-181240">
              <a:buFont typeface="Arial" panose="020B0604020202020204" pitchFamily="34" charset="0"/>
              <a:buChar char="•"/>
            </a:pPr>
            <a:endParaRPr lang="en-US" sz="1200" kern="1200" baseline="0" dirty="0">
              <a:solidFill>
                <a:schemeClr val="tx1"/>
              </a:solidFill>
              <a:latin typeface="+mn-lt"/>
            </a:endParaRPr>
          </a:p>
          <a:p>
            <a:pPr defTabSz="966612">
              <a:defRPr/>
            </a:pPr>
            <a:r>
              <a:rPr lang="en-US" sz="1200" b="1" dirty="0">
                <a:solidFill>
                  <a:schemeClr val="tx1"/>
                </a:solidFill>
                <a:latin typeface="+mn-lt"/>
              </a:rPr>
              <a:t>REFERENCE</a:t>
            </a:r>
          </a:p>
          <a:p>
            <a:pPr defTabSz="966612">
              <a:defRPr/>
            </a:pPr>
            <a:r>
              <a:rPr lang="en-US" sz="1200" dirty="0">
                <a:solidFill>
                  <a:schemeClr val="tx1"/>
                </a:solidFill>
                <a:latin typeface="+mn-lt"/>
                <a:cs typeface="Calibri" panose="020F0502020204030204" pitchFamily="34" charset="0"/>
              </a:rPr>
              <a:t>Adams, N. &amp; Grieder, </a:t>
            </a:r>
            <a:r>
              <a:rPr lang="en-US" sz="1200" dirty="0" smtClean="0">
                <a:solidFill>
                  <a:schemeClr val="tx1"/>
                </a:solidFill>
                <a:latin typeface="+mn-lt"/>
                <a:cs typeface="Calibri" panose="020F0502020204030204" pitchFamily="34" charset="0"/>
              </a:rPr>
              <a:t>D.M</a:t>
            </a:r>
            <a:r>
              <a:rPr lang="en-US" sz="1200" dirty="0">
                <a:solidFill>
                  <a:schemeClr val="tx1"/>
                </a:solidFill>
                <a:latin typeface="+mn-lt"/>
                <a:cs typeface="Calibri" panose="020F0502020204030204" pitchFamily="34" charset="0"/>
              </a:rPr>
              <a:t>. (2014). </a:t>
            </a:r>
            <a:r>
              <a:rPr lang="en-US" sz="1200" i="1" dirty="0">
                <a:solidFill>
                  <a:schemeClr val="tx1"/>
                </a:solidFill>
                <a:latin typeface="+mn-lt"/>
                <a:cs typeface="Calibri" panose="020F0502020204030204" pitchFamily="34" charset="0"/>
              </a:rPr>
              <a:t>Treatment planning for person-centered care: </a:t>
            </a:r>
            <a:r>
              <a:rPr lang="en-US" sz="1200" i="1" dirty="0" smtClean="0">
                <a:solidFill>
                  <a:schemeClr val="tx1"/>
                </a:solidFill>
                <a:latin typeface="+mn-lt"/>
                <a:cs typeface="Calibri" panose="020F0502020204030204" pitchFamily="34" charset="0"/>
              </a:rPr>
              <a:t>Shared </a:t>
            </a:r>
            <a:r>
              <a:rPr lang="en-US" sz="1200" i="1" dirty="0">
                <a:solidFill>
                  <a:schemeClr val="tx1"/>
                </a:solidFill>
                <a:latin typeface="+mn-lt"/>
                <a:cs typeface="Calibri" panose="020F0502020204030204" pitchFamily="34" charset="0"/>
              </a:rPr>
              <a:t>decision making for whole health </a:t>
            </a:r>
            <a:r>
              <a:rPr lang="en-US" sz="1200" dirty="0">
                <a:solidFill>
                  <a:schemeClr val="tx1"/>
                </a:solidFill>
                <a:latin typeface="+mn-lt"/>
                <a:cs typeface="Calibri" panose="020F0502020204030204" pitchFamily="34" charset="0"/>
              </a:rPr>
              <a:t>(2</a:t>
            </a:r>
            <a:r>
              <a:rPr lang="en-US" sz="1200" baseline="30000" dirty="0">
                <a:solidFill>
                  <a:schemeClr val="tx1"/>
                </a:solidFill>
                <a:latin typeface="+mn-lt"/>
                <a:cs typeface="Calibri" panose="020F0502020204030204" pitchFamily="34" charset="0"/>
              </a:rPr>
              <a:t>nd</a:t>
            </a:r>
            <a:r>
              <a:rPr lang="en-US" sz="1200" dirty="0">
                <a:solidFill>
                  <a:schemeClr val="tx1"/>
                </a:solidFill>
                <a:latin typeface="+mn-lt"/>
                <a:cs typeface="Calibri" panose="020F0502020204030204" pitchFamily="34" charset="0"/>
              </a:rPr>
              <a:t> ed.). Waltham, MA: Elsevier Inc. </a:t>
            </a:r>
          </a:p>
          <a:p>
            <a:pPr marL="181240" indent="-181240">
              <a:buFont typeface="Arial" panose="020B0604020202020204" pitchFamily="34" charset="0"/>
              <a:buChar char="•"/>
            </a:pPr>
            <a:endParaRPr lang="en-US" kern="1200"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43</a:t>
            </a:fld>
            <a:endParaRPr lang="en-US" dirty="0"/>
          </a:p>
        </p:txBody>
      </p:sp>
    </p:spTree>
    <p:extLst>
      <p:ext uri="{BB962C8B-B14F-4D97-AF65-F5344CB8AC3E}">
        <p14:creationId xmlns:p14="http://schemas.microsoft.com/office/powerpoint/2010/main" val="70736989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 NOTES</a:t>
            </a:r>
            <a:endParaRPr lang="en-US" sz="1200" b="1" baseline="0" dirty="0">
              <a:solidFill>
                <a:schemeClr val="tx1"/>
              </a:solidFill>
              <a:latin typeface="+mn-lt"/>
            </a:endParaRPr>
          </a:p>
          <a:p>
            <a:pPr marL="181240" indent="-181240" defTabSz="966612">
              <a:buFont typeface="Arial" panose="020B0604020202020204" pitchFamily="34" charset="0"/>
              <a:buChar char="•"/>
              <a:defRPr/>
            </a:pPr>
            <a:r>
              <a:rPr lang="en-US" sz="1200" b="0" dirty="0">
                <a:solidFill>
                  <a:schemeClr val="tx1"/>
                </a:solidFill>
                <a:latin typeface="+mn-lt"/>
              </a:rPr>
              <a:t>The focus</a:t>
            </a:r>
            <a:r>
              <a:rPr lang="en-US" sz="1200" b="0" baseline="0" dirty="0">
                <a:solidFill>
                  <a:schemeClr val="tx1"/>
                </a:solidFill>
                <a:latin typeface="+mn-lt"/>
              </a:rPr>
              <a:t> of assessment should be on action. Helping clients move forward in their own recovery.   </a:t>
            </a:r>
          </a:p>
          <a:p>
            <a:pPr marL="181240" indent="-181240" defTabSz="966612">
              <a:buFont typeface="Arial" panose="020B0604020202020204" pitchFamily="34" charset="0"/>
              <a:buChar char="•"/>
              <a:defRPr/>
            </a:pPr>
            <a:r>
              <a:rPr lang="en-US" sz="1200" b="1" baseline="0" dirty="0">
                <a:solidFill>
                  <a:schemeClr val="tx1"/>
                </a:solidFill>
                <a:latin typeface="+mn-lt"/>
              </a:rPr>
              <a:t>[ASK PARTICIPANTS] </a:t>
            </a:r>
            <a:r>
              <a:rPr lang="en-US" sz="1200" b="0" baseline="0" dirty="0">
                <a:solidFill>
                  <a:schemeClr val="tx1"/>
                </a:solidFill>
                <a:latin typeface="+mn-lt"/>
              </a:rPr>
              <a:t>How do you orient your clients to the assessment process? </a:t>
            </a:r>
          </a:p>
          <a:p>
            <a:pPr marL="181240" indent="-181240">
              <a:buFont typeface="Arial" panose="020B0604020202020204" pitchFamily="34" charset="0"/>
              <a:buChar char="•"/>
            </a:pPr>
            <a:r>
              <a:rPr lang="en-US" sz="1200" b="1" kern="1200" dirty="0">
                <a:solidFill>
                  <a:schemeClr val="tx1"/>
                </a:solidFill>
                <a:latin typeface="+mn-lt"/>
              </a:rPr>
              <a:t>[READ THE SECOND AND THIRD BULLET</a:t>
            </a:r>
            <a:r>
              <a:rPr lang="en-US" sz="1200" b="1" kern="1200" baseline="0" dirty="0">
                <a:solidFill>
                  <a:schemeClr val="tx1"/>
                </a:solidFill>
                <a:latin typeface="+mn-lt"/>
              </a:rPr>
              <a:t> ON THE SLIDE]</a:t>
            </a:r>
          </a:p>
          <a:p>
            <a:pPr marL="181240" indent="-181240">
              <a:buFont typeface="Arial" panose="020B0604020202020204" pitchFamily="34" charset="0"/>
              <a:buChar char="•"/>
            </a:pPr>
            <a:r>
              <a:rPr lang="en-US" sz="1200" b="1" kern="1200" baseline="0" dirty="0">
                <a:solidFill>
                  <a:schemeClr val="tx1"/>
                </a:solidFill>
                <a:latin typeface="+mn-lt"/>
              </a:rPr>
              <a:t>[ASK PARTICIPANTS] </a:t>
            </a:r>
            <a:r>
              <a:rPr lang="en-US" sz="1200" kern="1200" baseline="0" dirty="0">
                <a:solidFill>
                  <a:schemeClr val="tx1"/>
                </a:solidFill>
                <a:latin typeface="+mn-lt"/>
              </a:rPr>
              <a:t>Assessments are not static – what does that mean? </a:t>
            </a:r>
          </a:p>
          <a:p>
            <a:pPr marL="180975" indent="-180975">
              <a:buFont typeface="Arial" panose="020B0604020202020204" pitchFamily="34" charset="0"/>
              <a:buChar char="•"/>
            </a:pPr>
            <a:r>
              <a:rPr lang="en-US" sz="1200" kern="1200" baseline="0" dirty="0">
                <a:solidFill>
                  <a:schemeClr val="tx1"/>
                </a:solidFill>
                <a:latin typeface="+mn-lt"/>
              </a:rPr>
              <a:t>Assessment is a fluid process. </a:t>
            </a:r>
            <a:r>
              <a:rPr lang="en-US" dirty="0"/>
              <a:t>They are ongoing. They are not limited to one event. People are highly complex and change. Change is constant. </a:t>
            </a:r>
            <a:endParaRPr lang="en-US" sz="1200" kern="1200" dirty="0">
              <a:solidFill>
                <a:schemeClr val="tx1"/>
              </a:solidFill>
              <a:latin typeface="+mn-lt"/>
              <a:cs typeface="Calibri"/>
            </a:endParaRPr>
          </a:p>
          <a:p>
            <a:pPr defTabSz="966612">
              <a:defRPr/>
            </a:pPr>
            <a:endParaRPr lang="en-US" sz="1200" b="1" dirty="0">
              <a:solidFill>
                <a:schemeClr val="tx1"/>
              </a:solidFill>
              <a:latin typeface="+mn-lt"/>
            </a:endParaRPr>
          </a:p>
          <a:p>
            <a:pPr defTabSz="966612">
              <a:defRPr/>
            </a:pPr>
            <a:r>
              <a:rPr lang="en-US" sz="1200" b="1" dirty="0">
                <a:solidFill>
                  <a:schemeClr val="tx1"/>
                </a:solidFill>
                <a:latin typeface="+mn-lt"/>
              </a:rPr>
              <a:t>REFERENCE</a:t>
            </a:r>
          </a:p>
          <a:p>
            <a:pPr defTabSz="966612">
              <a:defRPr/>
            </a:pPr>
            <a:r>
              <a:rPr lang="en-US" sz="1200" dirty="0">
                <a:solidFill>
                  <a:schemeClr val="tx1"/>
                </a:solidFill>
                <a:latin typeface="+mn-lt"/>
                <a:cs typeface="Calibri" panose="020F0502020204030204" pitchFamily="34" charset="0"/>
              </a:rPr>
              <a:t>Adams, N. &amp; Grieder, </a:t>
            </a:r>
            <a:r>
              <a:rPr lang="en-US" sz="1200" dirty="0" smtClean="0">
                <a:solidFill>
                  <a:schemeClr val="tx1"/>
                </a:solidFill>
                <a:latin typeface="+mn-lt"/>
                <a:cs typeface="Calibri" panose="020F0502020204030204" pitchFamily="34" charset="0"/>
              </a:rPr>
              <a:t>D.M</a:t>
            </a:r>
            <a:r>
              <a:rPr lang="en-US" sz="1200" dirty="0">
                <a:solidFill>
                  <a:schemeClr val="tx1"/>
                </a:solidFill>
                <a:latin typeface="+mn-lt"/>
                <a:cs typeface="Calibri" panose="020F0502020204030204" pitchFamily="34" charset="0"/>
              </a:rPr>
              <a:t>. (2014). </a:t>
            </a:r>
            <a:r>
              <a:rPr lang="en-US" sz="1200" i="1" dirty="0">
                <a:solidFill>
                  <a:schemeClr val="tx1"/>
                </a:solidFill>
                <a:latin typeface="+mn-lt"/>
                <a:cs typeface="Calibri" panose="020F0502020204030204" pitchFamily="34" charset="0"/>
              </a:rPr>
              <a:t>Treatment planning for person-centered care: </a:t>
            </a:r>
            <a:r>
              <a:rPr lang="en-US" sz="1200" i="1" dirty="0" smtClean="0">
                <a:solidFill>
                  <a:schemeClr val="tx1"/>
                </a:solidFill>
                <a:latin typeface="+mn-lt"/>
                <a:cs typeface="Calibri" panose="020F0502020204030204" pitchFamily="34" charset="0"/>
              </a:rPr>
              <a:t>Shared </a:t>
            </a:r>
            <a:r>
              <a:rPr lang="en-US" sz="1200" i="1" dirty="0">
                <a:solidFill>
                  <a:schemeClr val="tx1"/>
                </a:solidFill>
                <a:latin typeface="+mn-lt"/>
                <a:cs typeface="Calibri" panose="020F0502020204030204" pitchFamily="34" charset="0"/>
              </a:rPr>
              <a:t>decision making for whole health </a:t>
            </a:r>
            <a:r>
              <a:rPr lang="en-US" sz="1200" dirty="0">
                <a:solidFill>
                  <a:schemeClr val="tx1"/>
                </a:solidFill>
                <a:latin typeface="+mn-lt"/>
                <a:cs typeface="Calibri" panose="020F0502020204030204" pitchFamily="34" charset="0"/>
              </a:rPr>
              <a:t>(2</a:t>
            </a:r>
            <a:r>
              <a:rPr lang="en-US" sz="1200" baseline="30000" dirty="0">
                <a:solidFill>
                  <a:schemeClr val="tx1"/>
                </a:solidFill>
                <a:latin typeface="+mn-lt"/>
                <a:cs typeface="Calibri" panose="020F0502020204030204" pitchFamily="34" charset="0"/>
              </a:rPr>
              <a:t>nd</a:t>
            </a:r>
            <a:r>
              <a:rPr lang="en-US" sz="1200" dirty="0">
                <a:solidFill>
                  <a:schemeClr val="tx1"/>
                </a:solidFill>
                <a:latin typeface="+mn-lt"/>
                <a:cs typeface="Calibri" panose="020F0502020204030204" pitchFamily="34" charset="0"/>
              </a:rPr>
              <a:t> ed.). Waltham, MA: Elsevier Inc. </a:t>
            </a:r>
          </a:p>
        </p:txBody>
      </p:sp>
      <p:sp>
        <p:nvSpPr>
          <p:cNvPr id="4" name="Slide Number Placeholder 3"/>
          <p:cNvSpPr>
            <a:spLocks noGrp="1"/>
          </p:cNvSpPr>
          <p:nvPr>
            <p:ph type="sldNum" sz="quarter" idx="10"/>
          </p:nvPr>
        </p:nvSpPr>
        <p:spPr/>
        <p:txBody>
          <a:bodyPr/>
          <a:lstStyle/>
          <a:p>
            <a:fld id="{54ADE49C-AECB-4B8E-AB86-9FE486226B9C}" type="slidenum">
              <a:rPr lang="en-US" smtClean="0"/>
              <a:t>44</a:t>
            </a:fld>
            <a:endParaRPr lang="en-US" dirty="0"/>
          </a:p>
        </p:txBody>
      </p:sp>
    </p:spTree>
    <p:extLst>
      <p:ext uri="{BB962C8B-B14F-4D97-AF65-F5344CB8AC3E}">
        <p14:creationId xmlns:p14="http://schemas.microsoft.com/office/powerpoint/2010/main" val="194004014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 NOTES</a:t>
            </a:r>
            <a:endParaRPr lang="en-US" sz="1200" b="1" baseline="0" dirty="0">
              <a:solidFill>
                <a:schemeClr val="tx1"/>
              </a:solidFill>
              <a:latin typeface="+mn-lt"/>
            </a:endParaRPr>
          </a:p>
          <a:p>
            <a:pPr marL="181240" indent="-181240" defTabSz="966612">
              <a:buFont typeface="Arial" panose="020B0604020202020204" pitchFamily="34" charset="0"/>
              <a:buChar char="•"/>
              <a:defRPr/>
            </a:pPr>
            <a:r>
              <a:rPr lang="en-US" sz="1200" b="0" baseline="0" dirty="0">
                <a:solidFill>
                  <a:schemeClr val="tx1"/>
                </a:solidFill>
                <a:latin typeface="+mn-lt"/>
              </a:rPr>
              <a:t>Clients should receive information on how long the assessment process will take, the types of questions that will be asked, the client’s rights and choice to not answer questions asked during the assessment, and most importantly, the limits to privacy and confidentiality. </a:t>
            </a:r>
          </a:p>
          <a:p>
            <a:pPr marL="181240" indent="-181240" defTabSz="966612">
              <a:buFont typeface="Arial" panose="020B0604020202020204" pitchFamily="34" charset="0"/>
              <a:buChar char="•"/>
              <a:defRPr/>
            </a:pPr>
            <a:r>
              <a:rPr lang="en-US" sz="1200" b="1" baseline="0" dirty="0">
                <a:solidFill>
                  <a:schemeClr val="tx1"/>
                </a:solidFill>
                <a:latin typeface="+mn-lt"/>
              </a:rPr>
              <a:t>[ASK PARTICIPANTS]</a:t>
            </a:r>
            <a:r>
              <a:rPr lang="en-US" sz="1200" b="0" baseline="0" dirty="0">
                <a:solidFill>
                  <a:schemeClr val="tx1"/>
                </a:solidFill>
                <a:latin typeface="+mn-lt"/>
              </a:rPr>
              <a:t> How do you address the limits of confidentiality when orienting clients to the assessment process? </a:t>
            </a:r>
          </a:p>
          <a:p>
            <a:pPr marL="180975" indent="-180975" defTabSz="966612">
              <a:buFont typeface="Arial" panose="020B0604020202020204" pitchFamily="34" charset="0"/>
              <a:buChar char="•"/>
              <a:defRPr/>
            </a:pPr>
            <a:r>
              <a:rPr lang="en-US" sz="1200" b="0" baseline="0" dirty="0">
                <a:solidFill>
                  <a:schemeClr val="tx1"/>
                </a:solidFill>
                <a:latin typeface="+mn-lt"/>
              </a:rPr>
              <a:t>Client should receive information on the use of laboratory testing and be forewarned regarding the potential consequences, if any, when clients test positive for one or more substances or when clients choose to not provide specimen at specified or random times. Clients should be informed why the agency uses laboratory testing.</a:t>
            </a:r>
            <a:r>
              <a:rPr lang="en-US" dirty="0"/>
              <a:t> </a:t>
            </a:r>
            <a:r>
              <a:rPr lang="en-US" sz="1200" b="0" baseline="0" dirty="0">
                <a:solidFill>
                  <a:schemeClr val="tx1"/>
                </a:solidFill>
                <a:latin typeface="+mn-lt"/>
              </a:rPr>
              <a:t>There are numerous forms of laboratory testing and it is important to review what types of testing are used in your agency for your client to provide informed consent. Laboratory tests vary depending on the type of drug being tested and the type of specimen being collected. It is important to review the accuracy of each test and to address myths and common excuses when clients test positive for one or more substances.</a:t>
            </a:r>
            <a:r>
              <a:rPr lang="en-US" dirty="0"/>
              <a:t> </a:t>
            </a:r>
            <a:endParaRPr lang="en-US" sz="1200" b="0" baseline="0" dirty="0">
              <a:solidFill>
                <a:schemeClr val="tx1"/>
              </a:solidFill>
              <a:latin typeface="+mn-lt"/>
              <a:cs typeface="Calibri"/>
            </a:endParaRPr>
          </a:p>
          <a:p>
            <a:pPr marL="181240" indent="-181240" defTabSz="966612">
              <a:buFont typeface="Arial" panose="020B0604020202020204" pitchFamily="34" charset="0"/>
              <a:buChar char="•"/>
              <a:defRPr/>
            </a:pPr>
            <a:r>
              <a:rPr lang="en-US" sz="1200" b="1" baseline="0" dirty="0">
                <a:solidFill>
                  <a:schemeClr val="tx1"/>
                </a:solidFill>
                <a:latin typeface="+mn-lt"/>
              </a:rPr>
              <a:t>[ASK PARTICIPANTS] </a:t>
            </a:r>
            <a:r>
              <a:rPr lang="en-US" sz="1200" b="0" baseline="0" dirty="0">
                <a:solidFill>
                  <a:schemeClr val="tx1"/>
                </a:solidFill>
                <a:latin typeface="+mn-lt"/>
              </a:rPr>
              <a:t>How do you approach this topic in your organization or agency? What tests are used in your agency?</a:t>
            </a:r>
            <a:endParaRPr lang="en-US" sz="1200" b="0" dirty="0">
              <a:solidFill>
                <a:schemeClr val="tx1"/>
              </a:solidFill>
              <a:latin typeface="+mn-lt"/>
            </a:endParaRPr>
          </a:p>
          <a:p>
            <a:pPr marL="181240" indent="-181240" defTabSz="966612">
              <a:buFont typeface="Arial" panose="020B0604020202020204" pitchFamily="34" charset="0"/>
              <a:buChar char="•"/>
              <a:defRPr/>
            </a:pPr>
            <a:endParaRPr lang="en-US" sz="1200" b="0" dirty="0">
              <a:solidFill>
                <a:schemeClr val="tx1"/>
              </a:solidFill>
              <a:latin typeface="+mn-lt"/>
            </a:endParaRPr>
          </a:p>
          <a:p>
            <a:pPr defTabSz="966612">
              <a:defRPr/>
            </a:pPr>
            <a:r>
              <a:rPr lang="en-US" sz="1200" b="1" dirty="0">
                <a:solidFill>
                  <a:schemeClr val="tx1"/>
                </a:solidFill>
                <a:latin typeface="+mn-lt"/>
              </a:rPr>
              <a:t>REFERENCE</a:t>
            </a:r>
          </a:p>
          <a:p>
            <a:pPr defTabSz="966612">
              <a:defRPr/>
            </a:pPr>
            <a:r>
              <a:rPr lang="en-US" sz="1200" dirty="0">
                <a:solidFill>
                  <a:schemeClr val="tx1"/>
                </a:solidFill>
                <a:latin typeface="+mn-lt"/>
                <a:cs typeface="Calibri" panose="020F0502020204030204" pitchFamily="34" charset="0"/>
              </a:rPr>
              <a:t>Morrison, J. (2014</a:t>
            </a:r>
            <a:r>
              <a:rPr lang="en-US" sz="1200" i="1" dirty="0">
                <a:solidFill>
                  <a:schemeClr val="tx1"/>
                </a:solidFill>
                <a:latin typeface="+mn-lt"/>
                <a:cs typeface="Calibri" panose="020F0502020204030204" pitchFamily="34" charset="0"/>
              </a:rPr>
              <a:t>). The first interview </a:t>
            </a:r>
            <a:r>
              <a:rPr lang="en-US" sz="1200" dirty="0">
                <a:solidFill>
                  <a:schemeClr val="tx1"/>
                </a:solidFill>
                <a:latin typeface="+mn-lt"/>
                <a:cs typeface="Calibri" panose="020F0502020204030204" pitchFamily="34" charset="0"/>
              </a:rPr>
              <a:t>(4</a:t>
            </a:r>
            <a:r>
              <a:rPr lang="en-US" sz="1200" baseline="30000" dirty="0">
                <a:solidFill>
                  <a:schemeClr val="tx1"/>
                </a:solidFill>
                <a:latin typeface="+mn-lt"/>
                <a:cs typeface="Calibri" panose="020F0502020204030204" pitchFamily="34" charset="0"/>
              </a:rPr>
              <a:t>th</a:t>
            </a:r>
            <a:r>
              <a:rPr lang="en-US" sz="1200" dirty="0">
                <a:solidFill>
                  <a:schemeClr val="tx1"/>
                </a:solidFill>
                <a:latin typeface="+mn-lt"/>
                <a:cs typeface="Calibri" panose="020F0502020204030204" pitchFamily="34" charset="0"/>
              </a:rPr>
              <a:t> ed.). New York, NY: Guilford </a:t>
            </a:r>
            <a:r>
              <a:rPr lang="en-US" sz="1200" dirty="0" smtClean="0">
                <a:solidFill>
                  <a:schemeClr val="tx1"/>
                </a:solidFill>
                <a:latin typeface="+mn-lt"/>
                <a:cs typeface="Calibri" panose="020F0502020204030204" pitchFamily="34" charset="0"/>
              </a:rPr>
              <a:t>Press.</a:t>
            </a:r>
            <a:endParaRPr lang="en-US" sz="1200" dirty="0">
              <a:solidFill>
                <a:schemeClr val="tx1"/>
              </a:solidFill>
              <a:latin typeface="+mn-lt"/>
              <a:cs typeface="Calibri" panose="020F0502020204030204" pitchFamily="34" charset="0"/>
            </a:endParaRPr>
          </a:p>
          <a:p>
            <a:pPr defTabSz="966612">
              <a:defRPr/>
            </a:pPr>
            <a:r>
              <a:rPr lang="en-US" b="1" dirty="0"/>
              <a:t> </a:t>
            </a:r>
          </a:p>
        </p:txBody>
      </p:sp>
      <p:sp>
        <p:nvSpPr>
          <p:cNvPr id="4" name="Slide Number Placeholder 3"/>
          <p:cNvSpPr>
            <a:spLocks noGrp="1"/>
          </p:cNvSpPr>
          <p:nvPr>
            <p:ph type="sldNum" sz="quarter" idx="10"/>
          </p:nvPr>
        </p:nvSpPr>
        <p:spPr/>
        <p:txBody>
          <a:bodyPr/>
          <a:lstStyle/>
          <a:p>
            <a:fld id="{54ADE49C-AECB-4B8E-AB86-9FE486226B9C}" type="slidenum">
              <a:rPr lang="en-US" smtClean="0"/>
              <a:t>45</a:t>
            </a:fld>
            <a:endParaRPr lang="en-US" dirty="0"/>
          </a:p>
        </p:txBody>
      </p:sp>
    </p:spTree>
    <p:extLst>
      <p:ext uri="{BB962C8B-B14F-4D97-AF65-F5344CB8AC3E}">
        <p14:creationId xmlns:p14="http://schemas.microsoft.com/office/powerpoint/2010/main" val="223499042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b="1" kern="1200" baseline="0" dirty="0">
                <a:solidFill>
                  <a:schemeClr val="tx1"/>
                </a:solidFill>
              </a:rPr>
              <a:t>[PEDAGOLOGICAL SUGGESTION] </a:t>
            </a:r>
            <a:r>
              <a:rPr lang="en-US" kern="1200" baseline="0" dirty="0">
                <a:solidFill>
                  <a:schemeClr val="tx1"/>
                </a:solidFill>
              </a:rPr>
              <a:t>Ask participants a question specific to their knowledge of best practices in assessment and immediately look at your cell phone or at other materials while the participant answers your question. Refrain from making eye contact. Immediately after, ask the participant how </a:t>
            </a:r>
            <a:r>
              <a:rPr lang="en-US" kern="1200" baseline="0" dirty="0" smtClean="0">
                <a:solidFill>
                  <a:schemeClr val="tx1"/>
                </a:solidFill>
              </a:rPr>
              <a:t>it felt </a:t>
            </a:r>
            <a:r>
              <a:rPr lang="en-US" kern="1200" baseline="0" dirty="0">
                <a:solidFill>
                  <a:schemeClr val="tx1"/>
                </a:solidFill>
              </a:rPr>
              <a:t>when they were answering your question and you were clearly distracted.  </a:t>
            </a:r>
            <a:endParaRPr lang="en-US" b="1" dirty="0">
              <a:solidFill>
                <a:schemeClr val="tx1"/>
              </a:solidFill>
            </a:endParaRPr>
          </a:p>
          <a:p>
            <a:endParaRPr lang="en-US" b="1" dirty="0">
              <a:solidFill>
                <a:schemeClr val="tx1"/>
              </a:solidFill>
            </a:endParaRPr>
          </a:p>
          <a:p>
            <a:r>
              <a:rPr lang="en-US" b="1" dirty="0">
                <a:solidFill>
                  <a:schemeClr val="tx1"/>
                </a:solidFill>
              </a:rPr>
              <a:t>TRAINER NOTES</a:t>
            </a:r>
          </a:p>
          <a:p>
            <a:pPr marL="180975" indent="-180975">
              <a:buFont typeface="Arial" panose="020B0604020202020204" pitchFamily="34" charset="0"/>
              <a:buChar char="•"/>
            </a:pPr>
            <a:r>
              <a:rPr lang="en-US" kern="1200" dirty="0">
                <a:solidFill>
                  <a:schemeClr val="tx1"/>
                </a:solidFill>
              </a:rPr>
              <a:t>W</a:t>
            </a:r>
            <a:r>
              <a:rPr lang="en-US" kern="1200" baseline="0" dirty="0">
                <a:solidFill>
                  <a:schemeClr val="tx1"/>
                </a:solidFill>
              </a:rPr>
              <a:t>e want to </a:t>
            </a:r>
            <a:r>
              <a:rPr lang="en-US" kern="1200" dirty="0">
                <a:solidFill>
                  <a:schemeClr val="tx1"/>
                </a:solidFill>
              </a:rPr>
              <a:t>create</a:t>
            </a:r>
            <a:r>
              <a:rPr lang="en-US" kern="1200" baseline="0" dirty="0">
                <a:solidFill>
                  <a:schemeClr val="tx1"/>
                </a:solidFill>
              </a:rPr>
              <a:t> and maintain </a:t>
            </a:r>
            <a:r>
              <a:rPr lang="en-US" kern="1200" dirty="0">
                <a:solidFill>
                  <a:schemeClr val="tx1"/>
                </a:solidFill>
              </a:rPr>
              <a:t>a safe, nonjudgmental,</a:t>
            </a:r>
            <a:r>
              <a:rPr lang="en-US" kern="1200" baseline="0" dirty="0">
                <a:solidFill>
                  <a:schemeClr val="tx1"/>
                </a:solidFill>
              </a:rPr>
              <a:t> </a:t>
            </a:r>
            <a:r>
              <a:rPr lang="en-US" kern="1200" dirty="0">
                <a:solidFill>
                  <a:schemeClr val="tx1"/>
                </a:solidFill>
              </a:rPr>
              <a:t>secure, comfortable, and private environment for our clients.</a:t>
            </a:r>
            <a:r>
              <a:rPr lang="en-US" kern="1200" baseline="0" dirty="0">
                <a:solidFill>
                  <a:schemeClr val="tx1"/>
                </a:solidFill>
              </a:rPr>
              <a:t> We want them to feel welcomed.</a:t>
            </a:r>
            <a:r>
              <a:rPr lang="en-US" dirty="0"/>
              <a:t> </a:t>
            </a:r>
            <a:r>
              <a:rPr lang="en-US" kern="1200" baseline="0" dirty="0">
                <a:solidFill>
                  <a:schemeClr val="tx1"/>
                </a:solidFill>
              </a:rPr>
              <a:t>We want to give our clients our undivided attention by minimizing distractions. Our nonverbal behaviors are as important, if not more important, in how and what we are verbally communicating to clients.</a:t>
            </a:r>
            <a:r>
              <a:rPr lang="en-US" dirty="0"/>
              <a:t> </a:t>
            </a:r>
            <a:r>
              <a:rPr lang="en-US" kern="1200" baseline="0" dirty="0">
                <a:solidFill>
                  <a:schemeClr val="tx1"/>
                </a:solidFill>
              </a:rPr>
              <a:t>We accept our clients with where they are in their own recovery. We don’t necessarily agree with their choices, actions, behaviors, or opinions; however, we accept them for who they are in this moment in their own recovery and remember and appreciate that all individuals have the capacity for change.</a:t>
            </a:r>
            <a:r>
              <a:rPr lang="en-US" dirty="0"/>
              <a:t> </a:t>
            </a:r>
            <a:r>
              <a:rPr lang="en-US" kern="1200" baseline="0" dirty="0">
                <a:solidFill>
                  <a:schemeClr val="tx1"/>
                </a:solidFill>
              </a:rPr>
              <a:t>We recognize and appreciate that we may not share the same values and opinions of our clients.</a:t>
            </a:r>
            <a:r>
              <a:rPr lang="en-US" dirty="0"/>
              <a:t> </a:t>
            </a:r>
            <a:r>
              <a:rPr lang="en-US" kern="1200" baseline="0" dirty="0">
                <a:solidFill>
                  <a:schemeClr val="tx1"/>
                </a:solidFill>
              </a:rPr>
              <a:t>We provide encouragement to our clients. We recognize that clients come to treatment through different pathways and that we have little knowledge about their journeys and how they have arrived.</a:t>
            </a:r>
            <a:r>
              <a:rPr lang="en-US" dirty="0"/>
              <a:t> </a:t>
            </a:r>
            <a:r>
              <a:rPr lang="en-US" kern="1200" baseline="0" dirty="0">
                <a:solidFill>
                  <a:schemeClr val="tx1"/>
                </a:solidFill>
              </a:rPr>
              <a:t>We regularly review and orient the client to the assessment agenda.</a:t>
            </a:r>
            <a:r>
              <a:rPr lang="en-US" dirty="0"/>
              <a:t> </a:t>
            </a:r>
            <a:r>
              <a:rPr lang="en-US" kern="1200" baseline="0" dirty="0">
                <a:solidFill>
                  <a:schemeClr val="tx1"/>
                </a:solidFill>
              </a:rPr>
              <a:t>We use a combination of closed and open questions and we allow for moments of silence.</a:t>
            </a:r>
            <a:r>
              <a:rPr lang="en-US" dirty="0"/>
              <a:t> </a:t>
            </a:r>
            <a:r>
              <a:rPr lang="en-US" kern="1200" baseline="0" dirty="0">
                <a:solidFill>
                  <a:schemeClr val="tx1"/>
                </a:solidFill>
              </a:rPr>
              <a:t>The American Society of Addiction Medicine reminds us that we should focus on the present, the here and now, not solely on history. There needs to be a balance between the two.</a:t>
            </a:r>
            <a:r>
              <a:rPr lang="en-US" dirty="0"/>
              <a:t> </a:t>
            </a:r>
            <a:r>
              <a:rPr lang="en-US" kern="1200" dirty="0">
                <a:solidFill>
                  <a:schemeClr val="tx1"/>
                </a:solidFill>
              </a:rPr>
              <a:t>Human memory is fallible. Thus,</a:t>
            </a:r>
            <a:r>
              <a:rPr lang="en-US" kern="1200" baseline="0" dirty="0">
                <a:solidFill>
                  <a:schemeClr val="tx1"/>
                </a:solidFill>
              </a:rPr>
              <a:t> </a:t>
            </a:r>
            <a:r>
              <a:rPr lang="en-US" dirty="0"/>
              <a:t>it's</a:t>
            </a:r>
            <a:r>
              <a:rPr lang="en-US" kern="1200" baseline="0" dirty="0">
                <a:solidFill>
                  <a:schemeClr val="tx1"/>
                </a:solidFill>
              </a:rPr>
              <a:t> important to collect information, with the client’s consent, from collateral contacts (e.g., family members, friends, significant others).</a:t>
            </a:r>
            <a:r>
              <a:rPr lang="en-US" dirty="0"/>
              <a:t> </a:t>
            </a:r>
            <a:endParaRPr lang="en-US" b="1" kern="1200" baseline="0" dirty="0">
              <a:solidFill>
                <a:schemeClr val="tx1"/>
              </a:solidFill>
              <a:cs typeface="Calibri"/>
            </a:endParaRPr>
          </a:p>
          <a:p>
            <a:pPr marL="181240" indent="-181240">
              <a:buFont typeface="Arial" panose="020B0604020202020204" pitchFamily="34" charset="0"/>
              <a:buChar char="•"/>
            </a:pPr>
            <a:r>
              <a:rPr lang="en-US" b="1" kern="1200" baseline="0" dirty="0">
                <a:solidFill>
                  <a:schemeClr val="tx1"/>
                </a:solidFill>
              </a:rPr>
              <a:t>[ASK PARTICIPANTS] </a:t>
            </a:r>
            <a:r>
              <a:rPr lang="en-US" b="0" kern="1200" baseline="0" dirty="0">
                <a:solidFill>
                  <a:schemeClr val="tx1"/>
                </a:solidFill>
              </a:rPr>
              <a:t>What other approaches are considered best practices in your community that is specific to assessment?</a:t>
            </a:r>
          </a:p>
          <a:p>
            <a:pPr marL="181240" indent="-181240">
              <a:buFont typeface="Arial" panose="020B0604020202020204" pitchFamily="34" charset="0"/>
              <a:buChar char="•"/>
            </a:pPr>
            <a:r>
              <a:rPr lang="en-US" b="1" kern="1200" baseline="0" dirty="0">
                <a:solidFill>
                  <a:schemeClr val="tx1"/>
                </a:solidFill>
              </a:rPr>
              <a:t>[ASK PARTICIPANTS] </a:t>
            </a:r>
            <a:r>
              <a:rPr lang="en-US" b="0" kern="1200" baseline="0" dirty="0">
                <a:solidFill>
                  <a:schemeClr val="tx1"/>
                </a:solidFill>
              </a:rPr>
              <a:t>If you were tasked to promote or educate others outside of your community on culturally-informed practices that are specific to assessment, what is missing from this list? </a:t>
            </a:r>
            <a:endParaRPr lang="en-US" kern="1200" baseline="0" dirty="0">
              <a:solidFill>
                <a:schemeClr val="tx1"/>
              </a:solidFill>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46</a:t>
            </a:fld>
            <a:endParaRPr lang="en-US" dirty="0"/>
          </a:p>
        </p:txBody>
      </p:sp>
    </p:spTree>
    <p:extLst>
      <p:ext uri="{BB962C8B-B14F-4D97-AF65-F5344CB8AC3E}">
        <p14:creationId xmlns:p14="http://schemas.microsoft.com/office/powerpoint/2010/main" val="160408610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TRAINER NOTES</a:t>
            </a:r>
            <a:endParaRPr lang="en-US" b="1" baseline="0" dirty="0">
              <a:solidFill>
                <a:schemeClr val="tx1"/>
              </a:solidFill>
              <a:latin typeface="+mn-lt"/>
            </a:endParaRPr>
          </a:p>
          <a:p>
            <a:pPr marL="181240" indent="-181240" defTabSz="966612">
              <a:buFont typeface="Arial" panose="020B0604020202020204" pitchFamily="34" charset="0"/>
              <a:buChar char="•"/>
              <a:defRPr/>
            </a:pPr>
            <a:r>
              <a:rPr lang="en-US" dirty="0">
                <a:solidFill>
                  <a:schemeClr val="tx1"/>
                </a:solidFill>
                <a:latin typeface="+mn-lt"/>
              </a:rPr>
              <a:t>Assessments</a:t>
            </a:r>
            <a:r>
              <a:rPr lang="en-US" baseline="0" dirty="0">
                <a:solidFill>
                  <a:schemeClr val="tx1"/>
                </a:solidFill>
                <a:latin typeface="+mn-lt"/>
              </a:rPr>
              <a:t> typically begin with asking the client why are they here now? </a:t>
            </a:r>
          </a:p>
          <a:p>
            <a:pPr marL="664546" lvl="1" indent="-181240" defTabSz="966612">
              <a:buFont typeface="Arial" panose="020B0604020202020204" pitchFamily="34" charset="0"/>
              <a:buChar char="•"/>
              <a:defRPr/>
            </a:pPr>
            <a:r>
              <a:rPr lang="en-US" baseline="0" dirty="0">
                <a:solidFill>
                  <a:schemeClr val="tx1"/>
                </a:solidFill>
                <a:latin typeface="+mn-lt"/>
              </a:rPr>
              <a:t>Why are they seeking services? </a:t>
            </a:r>
          </a:p>
          <a:p>
            <a:pPr marL="664546" lvl="1" indent="-181240" defTabSz="966612">
              <a:buFont typeface="Arial" panose="020B0604020202020204" pitchFamily="34" charset="0"/>
              <a:buChar char="•"/>
              <a:defRPr/>
            </a:pPr>
            <a:r>
              <a:rPr lang="en-US" kern="1200" dirty="0">
                <a:solidFill>
                  <a:schemeClr val="tx1"/>
                </a:solidFill>
                <a:latin typeface="+mn-lt"/>
              </a:rPr>
              <a:t>Why is the client seeking help now?</a:t>
            </a:r>
            <a:r>
              <a:rPr lang="en-US" kern="1200" baseline="0" dirty="0">
                <a:solidFill>
                  <a:schemeClr val="tx1"/>
                </a:solidFill>
                <a:latin typeface="+mn-lt"/>
              </a:rPr>
              <a:t> </a:t>
            </a:r>
          </a:p>
          <a:p>
            <a:pPr marL="664546" lvl="1" indent="-181240" defTabSz="966612">
              <a:buFont typeface="Arial" panose="020B0604020202020204" pitchFamily="34" charset="0"/>
              <a:buChar char="•"/>
              <a:defRPr/>
            </a:pPr>
            <a:r>
              <a:rPr lang="en-US" baseline="0" dirty="0">
                <a:solidFill>
                  <a:schemeClr val="tx1"/>
                </a:solidFill>
                <a:latin typeface="+mn-lt"/>
              </a:rPr>
              <a:t>What brought them to your office? </a:t>
            </a:r>
          </a:p>
          <a:p>
            <a:pPr marL="664546" lvl="1" indent="-181240" defTabSz="966612">
              <a:buFont typeface="Arial" panose="020B0604020202020204" pitchFamily="34" charset="0"/>
              <a:buChar char="•"/>
              <a:defRPr/>
            </a:pPr>
            <a:r>
              <a:rPr lang="en-US" baseline="0" dirty="0">
                <a:solidFill>
                  <a:schemeClr val="tx1"/>
                </a:solidFill>
                <a:latin typeface="+mn-lt"/>
              </a:rPr>
              <a:t>What do they hope to accomplish by participating in treatment?  </a:t>
            </a:r>
          </a:p>
          <a:p>
            <a:pPr marL="180975" indent="-180975">
              <a:buFont typeface="Arial" panose="020B0604020202020204" pitchFamily="34" charset="0"/>
              <a:buChar char="•"/>
            </a:pPr>
            <a:r>
              <a:rPr lang="en-US" baseline="0" dirty="0">
                <a:solidFill>
                  <a:schemeClr val="tx1"/>
                </a:solidFill>
                <a:latin typeface="+mn-lt"/>
              </a:rPr>
              <a:t>Thereafter, the scope of any substance use assessment is contingent on the service setting, the specific issues of the individual client, state regulations as well as other standards set forth by the agency’s accreditation body and funders.</a:t>
            </a:r>
            <a:r>
              <a:rPr lang="en-US" dirty="0"/>
              <a:t> </a:t>
            </a:r>
            <a:r>
              <a:rPr lang="en-US" baseline="0" dirty="0">
                <a:solidFill>
                  <a:schemeClr val="tx1"/>
                </a:solidFill>
                <a:latin typeface="+mn-lt"/>
              </a:rPr>
              <a:t>In this module, we provide a general overview of assessment domains that are often addressed in both inpatient and outpatient settings. We strongly recommend use of a tool or assessment instrument to guide this process. For example, the Addiction Severity Index is </a:t>
            </a:r>
            <a:r>
              <a:rPr lang="en-US" dirty="0"/>
              <a:t>a widely</a:t>
            </a:r>
            <a:r>
              <a:rPr lang="en-US" baseline="0" dirty="0">
                <a:solidFill>
                  <a:schemeClr val="tx1"/>
                </a:solidFill>
                <a:latin typeface="+mn-lt"/>
              </a:rPr>
              <a:t> used assessment instrument in clinical settings. However, do not rely solely on tools or assessment instruments. Another consideration is use of a semi-structured interview or checklist to ensure all necessary information is obtained.</a:t>
            </a:r>
            <a:r>
              <a:rPr lang="en-US" dirty="0"/>
              <a:t>  </a:t>
            </a:r>
            <a:r>
              <a:rPr lang="en-US" baseline="0" dirty="0">
                <a:solidFill>
                  <a:schemeClr val="tx1"/>
                </a:solidFill>
                <a:latin typeface="+mn-lt"/>
              </a:rPr>
              <a:t>Assessing for substance use disorders begins with asking specific questions regarding current and past use of alcohol and </a:t>
            </a:r>
            <a:r>
              <a:rPr lang="en-US" dirty="0"/>
              <a:t>illicit drugs, including use of prescription medications not prescribed to the client. </a:t>
            </a:r>
            <a:r>
              <a:rPr lang="en-US" baseline="0" dirty="0">
                <a:solidFill>
                  <a:schemeClr val="tx1"/>
                </a:solidFill>
                <a:latin typeface="+mn-lt"/>
              </a:rPr>
              <a:t>The assessment will</a:t>
            </a:r>
            <a:r>
              <a:rPr lang="en-US" dirty="0"/>
              <a:t> </a:t>
            </a:r>
            <a:r>
              <a:rPr lang="en-US" baseline="0" dirty="0">
                <a:solidFill>
                  <a:schemeClr val="tx1"/>
                </a:solidFill>
                <a:latin typeface="+mn-lt"/>
              </a:rPr>
              <a:t> (1) help us to determine whether the client meets diagnostic criteria for one or more substance use disorders; (2) better understand the reasons for initiation of use and continued use, as well as potential patterns of alcohol and drug use; (3) be aware of the history of use in previous and present relationships, including family members and significant others; and (4) understand the impact or effects alcohol and drugs have had on the client’s life and the lives of their loved ones and other supporters.</a:t>
            </a:r>
            <a:r>
              <a:rPr lang="en-US" dirty="0"/>
              <a:t> </a:t>
            </a:r>
            <a:r>
              <a:rPr lang="en-US" baseline="0" dirty="0">
                <a:solidFill>
                  <a:schemeClr val="tx1"/>
                </a:solidFill>
                <a:latin typeface="+mn-lt"/>
              </a:rPr>
              <a:t>The assessment should provide a detailed chronological/comprehensive longitudinal history of substance use, including periods of abstinence and involvement in treatment. Questions should examine:</a:t>
            </a:r>
            <a:r>
              <a:rPr lang="en-US" dirty="0"/>
              <a:t> </a:t>
            </a:r>
            <a:endParaRPr lang="en-US" baseline="0" dirty="0">
              <a:solidFill>
                <a:schemeClr val="tx1"/>
              </a:solidFill>
              <a:latin typeface="+mn-lt"/>
              <a:cs typeface="Calibri"/>
            </a:endParaRPr>
          </a:p>
          <a:p>
            <a:pPr marL="664546" lvl="1" indent="-181240" defTabSz="966612">
              <a:buFont typeface="Arial" panose="020B0604020202020204" pitchFamily="34" charset="0"/>
              <a:buChar char="•"/>
              <a:defRPr/>
            </a:pPr>
            <a:r>
              <a:rPr lang="en-US" kern="1200" dirty="0">
                <a:solidFill>
                  <a:schemeClr val="tx1"/>
                </a:solidFill>
                <a:latin typeface="+mn-lt"/>
              </a:rPr>
              <a:t>Inventory of all drugs used in the past and present</a:t>
            </a:r>
          </a:p>
          <a:p>
            <a:pPr marL="664546" lvl="1" indent="-181240">
              <a:buFont typeface="Arial" panose="020B0604020202020204" pitchFamily="34" charset="0"/>
              <a:buChar char="•"/>
            </a:pPr>
            <a:r>
              <a:rPr lang="en-US" kern="1200" dirty="0">
                <a:solidFill>
                  <a:schemeClr val="tx1"/>
                </a:solidFill>
                <a:latin typeface="+mn-lt"/>
              </a:rPr>
              <a:t>Age at first use for alcohol</a:t>
            </a:r>
            <a:r>
              <a:rPr lang="en-US" kern="1200" baseline="0" dirty="0">
                <a:solidFill>
                  <a:schemeClr val="tx1"/>
                </a:solidFill>
                <a:latin typeface="+mn-lt"/>
              </a:rPr>
              <a:t> and all drugs </a:t>
            </a:r>
            <a:endParaRPr lang="en-US" kern="1200" dirty="0">
              <a:solidFill>
                <a:schemeClr val="tx1"/>
              </a:solidFill>
              <a:latin typeface="+mn-lt"/>
            </a:endParaRPr>
          </a:p>
          <a:p>
            <a:pPr marL="664546" lvl="1" indent="-181240">
              <a:buFont typeface="Arial" panose="020B0604020202020204" pitchFamily="34" charset="0"/>
              <a:buChar char="•"/>
            </a:pPr>
            <a:r>
              <a:rPr lang="en-US" kern="1200" dirty="0">
                <a:solidFill>
                  <a:schemeClr val="tx1"/>
                </a:solidFill>
                <a:latin typeface="+mn-lt"/>
              </a:rPr>
              <a:t>Patterns of use</a:t>
            </a:r>
          </a:p>
          <a:p>
            <a:pPr marL="664546" lvl="1" indent="-181240">
              <a:buFont typeface="Arial" panose="020B0604020202020204" pitchFamily="34" charset="0"/>
              <a:buChar char="•"/>
            </a:pPr>
            <a:r>
              <a:rPr lang="en-US" kern="1200" dirty="0">
                <a:solidFill>
                  <a:schemeClr val="tx1"/>
                </a:solidFill>
                <a:latin typeface="+mn-lt"/>
              </a:rPr>
              <a:t>Route of administration for each drug</a:t>
            </a:r>
          </a:p>
          <a:p>
            <a:pPr marL="664546" lvl="1" indent="-181240">
              <a:buFont typeface="Arial" panose="020B0604020202020204" pitchFamily="34" charset="0"/>
              <a:buChar char="•"/>
            </a:pPr>
            <a:r>
              <a:rPr lang="en-US" kern="1200" dirty="0">
                <a:solidFill>
                  <a:schemeClr val="tx1"/>
                </a:solidFill>
                <a:latin typeface="+mn-lt"/>
              </a:rPr>
              <a:t>Functional</a:t>
            </a:r>
            <a:r>
              <a:rPr lang="en-US" kern="1200" baseline="0" dirty="0">
                <a:solidFill>
                  <a:schemeClr val="tx1"/>
                </a:solidFill>
                <a:latin typeface="+mn-lt"/>
              </a:rPr>
              <a:t> status</a:t>
            </a:r>
            <a:endParaRPr lang="en-US" kern="1200" dirty="0">
              <a:solidFill>
                <a:schemeClr val="tx1"/>
              </a:solidFill>
              <a:latin typeface="+mn-lt"/>
            </a:endParaRPr>
          </a:p>
          <a:p>
            <a:pPr marL="664546" lvl="1" indent="-181240">
              <a:buFont typeface="Arial" panose="020B0604020202020204" pitchFamily="34" charset="0"/>
              <a:buChar char="•"/>
            </a:pPr>
            <a:r>
              <a:rPr lang="en-US" kern="1200" dirty="0">
                <a:solidFill>
                  <a:schemeClr val="tx1"/>
                </a:solidFill>
                <a:latin typeface="+mn-lt"/>
              </a:rPr>
              <a:t>Frequency of use</a:t>
            </a:r>
          </a:p>
          <a:p>
            <a:pPr marL="664546" lvl="1" indent="-181240">
              <a:buFont typeface="Arial" panose="020B0604020202020204" pitchFamily="34" charset="0"/>
              <a:buChar char="•"/>
            </a:pPr>
            <a:r>
              <a:rPr lang="en-US" kern="1200" dirty="0">
                <a:solidFill>
                  <a:schemeClr val="tx1"/>
                </a:solidFill>
                <a:latin typeface="+mn-lt"/>
              </a:rPr>
              <a:t>Tolerance</a:t>
            </a:r>
          </a:p>
          <a:p>
            <a:pPr marL="664546" lvl="1" indent="-181240">
              <a:buFont typeface="Arial" panose="020B0604020202020204" pitchFamily="34" charset="0"/>
              <a:buChar char="•"/>
            </a:pPr>
            <a:r>
              <a:rPr lang="en-US" kern="1200" dirty="0">
                <a:solidFill>
                  <a:schemeClr val="tx1"/>
                </a:solidFill>
                <a:latin typeface="+mn-lt"/>
              </a:rPr>
              <a:t>Withdrawal</a:t>
            </a:r>
          </a:p>
          <a:p>
            <a:pPr marL="181240" indent="-181240">
              <a:buFont typeface="Arial" panose="020B0604020202020204" pitchFamily="34" charset="0"/>
              <a:buChar char="•"/>
            </a:pPr>
            <a:r>
              <a:rPr lang="en-US" baseline="0" dirty="0">
                <a:solidFill>
                  <a:schemeClr val="tx1"/>
                </a:solidFill>
                <a:latin typeface="+mn-lt"/>
              </a:rPr>
              <a:t>In addition, the assessment should be contextual:</a:t>
            </a:r>
          </a:p>
          <a:p>
            <a:pPr marL="664546" lvl="1" indent="-181240">
              <a:buFont typeface="Arial" panose="020B0604020202020204" pitchFamily="34" charset="0"/>
              <a:buChar char="•"/>
            </a:pPr>
            <a:r>
              <a:rPr lang="en-US" baseline="0" dirty="0">
                <a:solidFill>
                  <a:schemeClr val="tx1"/>
                </a:solidFill>
                <a:latin typeface="+mn-lt"/>
              </a:rPr>
              <a:t>What are the client’s expectations of use?</a:t>
            </a:r>
          </a:p>
          <a:p>
            <a:pPr marL="664546" lvl="1" indent="-181240">
              <a:buFont typeface="Arial" panose="020B0604020202020204" pitchFamily="34" charset="0"/>
              <a:buChar char="•"/>
            </a:pPr>
            <a:r>
              <a:rPr lang="en-US" baseline="0" dirty="0">
                <a:solidFill>
                  <a:schemeClr val="tx1"/>
                </a:solidFill>
                <a:latin typeface="+mn-lt"/>
              </a:rPr>
              <a:t>What are the immediate reinforcers? </a:t>
            </a:r>
          </a:p>
          <a:p>
            <a:pPr marL="664546" lvl="1" indent="-181240">
              <a:buFont typeface="Arial" panose="020B0604020202020204" pitchFamily="34" charset="0"/>
              <a:buChar char="•"/>
            </a:pPr>
            <a:r>
              <a:rPr lang="en-US" baseline="0" dirty="0">
                <a:solidFill>
                  <a:schemeClr val="tx1"/>
                </a:solidFill>
                <a:latin typeface="+mn-lt"/>
              </a:rPr>
              <a:t>What are the positive aspects of use?</a:t>
            </a:r>
          </a:p>
          <a:p>
            <a:pPr marL="664546" lvl="1" indent="-181240">
              <a:buFont typeface="Arial" panose="020B0604020202020204" pitchFamily="34" charset="0"/>
              <a:buChar char="•"/>
            </a:pPr>
            <a:r>
              <a:rPr lang="en-US" baseline="0" dirty="0">
                <a:solidFill>
                  <a:schemeClr val="tx1"/>
                </a:solidFill>
                <a:latin typeface="+mn-lt"/>
              </a:rPr>
              <a:t>What are the negative aspects of use?</a:t>
            </a:r>
          </a:p>
          <a:p>
            <a:pPr marL="664546" lvl="1" indent="-181240">
              <a:buFont typeface="Arial" panose="020B0604020202020204" pitchFamily="34" charset="0"/>
              <a:buChar char="•"/>
            </a:pPr>
            <a:r>
              <a:rPr lang="en-US" baseline="0" dirty="0">
                <a:solidFill>
                  <a:schemeClr val="tx1"/>
                </a:solidFill>
                <a:latin typeface="+mn-lt"/>
              </a:rPr>
              <a:t>What are the client’s internal and external triggers to use? </a:t>
            </a:r>
          </a:p>
          <a:p>
            <a:pPr marL="180975" indent="-180975">
              <a:buFont typeface="Arial" panose="020B0604020202020204" pitchFamily="34" charset="0"/>
              <a:buChar char="•"/>
            </a:pPr>
            <a:r>
              <a:rPr lang="en-US" dirty="0"/>
              <a:t>Always remember</a:t>
            </a:r>
            <a:r>
              <a:rPr lang="en-US" baseline="0" dirty="0">
                <a:solidFill>
                  <a:schemeClr val="tx1"/>
                </a:solidFill>
                <a:latin typeface="+mn-lt"/>
              </a:rPr>
              <a:t> is to aim for specificity!</a:t>
            </a:r>
            <a:r>
              <a:rPr lang="en-US" dirty="0"/>
              <a:t> </a:t>
            </a:r>
            <a:r>
              <a:rPr lang="en-US" baseline="0" dirty="0">
                <a:solidFill>
                  <a:schemeClr val="tx1"/>
                </a:solidFill>
                <a:latin typeface="+mn-lt"/>
              </a:rPr>
              <a:t>If the client has received treatment in the past, it is helpful to know what they received and what </a:t>
            </a:r>
            <a:r>
              <a:rPr lang="en-US" baseline="0" dirty="0" smtClean="0">
                <a:solidFill>
                  <a:schemeClr val="tx1"/>
                </a:solidFill>
                <a:latin typeface="+mn-lt"/>
              </a:rPr>
              <a:t>their response was to </a:t>
            </a:r>
            <a:r>
              <a:rPr lang="en-US" baseline="0" dirty="0">
                <a:solidFill>
                  <a:schemeClr val="tx1"/>
                </a:solidFill>
                <a:latin typeface="+mn-lt"/>
              </a:rPr>
              <a:t>treatment. What was the outcome?</a:t>
            </a:r>
            <a:r>
              <a:rPr lang="en-US" dirty="0"/>
              <a:t> </a:t>
            </a:r>
            <a:r>
              <a:rPr lang="en-US" baseline="0" dirty="0">
                <a:solidFill>
                  <a:schemeClr val="tx1"/>
                </a:solidFill>
                <a:latin typeface="+mn-lt"/>
              </a:rPr>
              <a:t>All assessments should screen for acute safety </a:t>
            </a:r>
            <a:r>
              <a:rPr lang="en-US" dirty="0"/>
              <a:t>risks</a:t>
            </a:r>
            <a:r>
              <a:rPr lang="en-US" baseline="0" dirty="0">
                <a:solidFill>
                  <a:schemeClr val="tx1"/>
                </a:solidFill>
                <a:latin typeface="+mn-lt"/>
              </a:rPr>
              <a:t> related to intoxication and withdrawal. There are a number of tools available to support you with screening clients for safety; however, these tools should only be used as a starting point.</a:t>
            </a:r>
            <a:r>
              <a:rPr lang="en-US" dirty="0"/>
              <a:t> </a:t>
            </a:r>
            <a:r>
              <a:rPr lang="en-US" b="0" dirty="0">
                <a:solidFill>
                  <a:schemeClr val="tx1"/>
                </a:solidFill>
                <a:latin typeface="+mn-lt"/>
              </a:rPr>
              <a:t>Sociocultural history examines</a:t>
            </a:r>
            <a:r>
              <a:rPr lang="en-US" b="0" baseline="0" dirty="0">
                <a:solidFill>
                  <a:schemeClr val="tx1"/>
                </a:solidFill>
                <a:latin typeface="+mn-lt"/>
              </a:rPr>
              <a:t> the </a:t>
            </a:r>
            <a:r>
              <a:rPr lang="en-US" b="0" dirty="0">
                <a:solidFill>
                  <a:schemeClr val="tx1"/>
                </a:solidFill>
                <a:latin typeface="+mn-lt"/>
              </a:rPr>
              <a:t>client’s social support network,</a:t>
            </a:r>
            <a:r>
              <a:rPr lang="en-US" b="0" baseline="0" dirty="0">
                <a:solidFill>
                  <a:schemeClr val="tx1"/>
                </a:solidFill>
                <a:latin typeface="+mn-lt"/>
              </a:rPr>
              <a:t> its size and composition, and level of acceptance and support of the client’s recovery. This domain examines cultural attitudes and beliefs pertaining to substance use and recovery, spiritual practices that should be considered or incorporated (if feasible) into treatment, acculturation conflicts and stressors, as well as </a:t>
            </a:r>
            <a:r>
              <a:rPr lang="en-US" b="0" kern="1200" baseline="0" dirty="0">
                <a:solidFill>
                  <a:schemeClr val="tx1"/>
                </a:solidFill>
                <a:latin typeface="+mn-lt"/>
              </a:rPr>
              <a:t>c</a:t>
            </a:r>
            <a:r>
              <a:rPr lang="en-US" kern="1200" dirty="0">
                <a:solidFill>
                  <a:schemeClr val="tx1"/>
                </a:solidFill>
                <a:latin typeface="+mn-lt"/>
              </a:rPr>
              <a:t>ultural and linguistic needs,</a:t>
            </a:r>
            <a:r>
              <a:rPr lang="en-US" kern="1200" baseline="0" dirty="0">
                <a:solidFill>
                  <a:schemeClr val="tx1"/>
                </a:solidFill>
                <a:latin typeface="+mn-lt"/>
              </a:rPr>
              <a:t> preferences, and </a:t>
            </a:r>
            <a:r>
              <a:rPr lang="en-US" kern="1200" dirty="0">
                <a:solidFill>
                  <a:schemeClr val="tx1"/>
                </a:solidFill>
                <a:latin typeface="+mn-lt"/>
              </a:rPr>
              <a:t>supports</a:t>
            </a:r>
            <a:r>
              <a:rPr lang="en-US" dirty="0"/>
              <a:t>. </a:t>
            </a:r>
            <a:r>
              <a:rPr lang="en-US" kern="1200" dirty="0">
                <a:solidFill>
                  <a:schemeClr val="tx1"/>
                </a:solidFill>
                <a:latin typeface="+mn-lt"/>
              </a:rPr>
              <a:t>Interpersonal</a:t>
            </a:r>
            <a:r>
              <a:rPr lang="en-US" kern="1200" baseline="0" dirty="0">
                <a:solidFill>
                  <a:schemeClr val="tx1"/>
                </a:solidFill>
                <a:latin typeface="+mn-lt"/>
              </a:rPr>
              <a:t> and family history specifically examines the client’s family’s </a:t>
            </a:r>
            <a:r>
              <a:rPr lang="en-US" b="0" baseline="0" dirty="0">
                <a:solidFill>
                  <a:schemeClr val="tx1"/>
                </a:solidFill>
                <a:latin typeface="+mn-lt"/>
              </a:rPr>
              <a:t>level of acceptance and support of the client’s recovery, history of substance use within the family, child care and other caregiver support needs.</a:t>
            </a:r>
            <a:r>
              <a:rPr lang="en-US" dirty="0"/>
              <a:t> </a:t>
            </a:r>
            <a:r>
              <a:rPr lang="en-US" b="0" baseline="0" dirty="0">
                <a:solidFill>
                  <a:schemeClr val="tx1"/>
                </a:solidFill>
                <a:latin typeface="+mn-lt"/>
              </a:rPr>
              <a:t>Sociocultural, </a:t>
            </a:r>
            <a:r>
              <a:rPr lang="en-US" b="0" baseline="0" dirty="0" smtClean="0">
                <a:solidFill>
                  <a:schemeClr val="tx1"/>
                </a:solidFill>
                <a:latin typeface="+mn-lt"/>
              </a:rPr>
              <a:t>interpersonal, </a:t>
            </a:r>
            <a:r>
              <a:rPr lang="en-US" b="0" baseline="0" dirty="0">
                <a:solidFill>
                  <a:schemeClr val="tx1"/>
                </a:solidFill>
                <a:latin typeface="+mn-lt"/>
              </a:rPr>
              <a:t>and family history provides insights into the client’s level of social isolation prior to entering treatment.</a:t>
            </a:r>
            <a:r>
              <a:rPr lang="en-US" dirty="0"/>
              <a:t> </a:t>
            </a:r>
            <a:endParaRPr lang="en-US" baseline="0" dirty="0">
              <a:solidFill>
                <a:schemeClr val="tx1"/>
              </a:solidFill>
              <a:latin typeface="+mn-lt"/>
              <a:cs typeface="Calibri"/>
            </a:endParaRPr>
          </a:p>
          <a:p>
            <a:pPr marL="181240" indent="-181240">
              <a:buFont typeface="Arial" panose="020B0604020202020204" pitchFamily="34" charset="0"/>
              <a:buChar char="•"/>
            </a:pPr>
            <a:endParaRPr lang="en-US" dirty="0">
              <a:solidFill>
                <a:schemeClr val="tx1"/>
              </a:solidFill>
              <a:latin typeface="+mn-lt"/>
            </a:endParaRPr>
          </a:p>
          <a:p>
            <a:pPr defTabSz="966612">
              <a:defRPr/>
            </a:pPr>
            <a:r>
              <a:rPr lang="en-US" b="1" dirty="0" smtClean="0">
                <a:solidFill>
                  <a:schemeClr val="tx1"/>
                </a:solidFill>
                <a:latin typeface="+mn-lt"/>
              </a:rPr>
              <a:t>REFERENCES </a:t>
            </a:r>
            <a:endParaRPr lang="en-US" b="1"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Calibri" panose="020F0502020204030204" pitchFamily="34" charset="0"/>
              </a:rPr>
              <a:t>Center </a:t>
            </a:r>
            <a:r>
              <a:rPr kumimoji="0" lang="en-US" sz="1200" b="0" i="0" u="none" strike="noStrike" kern="1200" cap="none" spc="0" normalizeH="0" baseline="0" noProof="0" dirty="0">
                <a:ln>
                  <a:noFill/>
                </a:ln>
                <a:solidFill>
                  <a:schemeClr val="tx1"/>
                </a:solidFill>
                <a:effectLst/>
                <a:uLnTx/>
                <a:uFillTx/>
                <a:latin typeface="+mn-lt"/>
                <a:ea typeface="+mn-ea"/>
                <a:cs typeface="Calibri" panose="020F0502020204030204" pitchFamily="34" charset="0"/>
              </a:rPr>
              <a:t>for Substance Abuse Treatment. (2009). </a:t>
            </a:r>
            <a:r>
              <a:rPr kumimoji="0" lang="en-US" sz="1200" b="0" i="1" u="none" strike="noStrike" kern="1200" cap="none" spc="0" normalizeH="0" baseline="0" noProof="0" dirty="0">
                <a:ln>
                  <a:noFill/>
                </a:ln>
                <a:solidFill>
                  <a:schemeClr val="tx1"/>
                </a:solidFill>
                <a:effectLst/>
                <a:uLnTx/>
                <a:uFillTx/>
                <a:latin typeface="+mn-lt"/>
                <a:ea typeface="+mn-ea"/>
                <a:cs typeface="Calibri" panose="020F0502020204030204" pitchFamily="34" charset="0"/>
              </a:rPr>
              <a:t>Substance abuse treatment: </a:t>
            </a:r>
            <a:r>
              <a:rPr kumimoji="0" lang="en-US" sz="1200" b="0" i="1" u="none" strike="noStrike" kern="1200" cap="none" spc="0" normalizeH="0" baseline="0" noProof="0" dirty="0" smtClean="0">
                <a:ln>
                  <a:noFill/>
                </a:ln>
                <a:solidFill>
                  <a:schemeClr val="tx1"/>
                </a:solidFill>
                <a:effectLst/>
                <a:uLnTx/>
                <a:uFillTx/>
                <a:latin typeface="+mn-lt"/>
                <a:ea typeface="+mn-ea"/>
                <a:cs typeface="Calibri" panose="020F0502020204030204" pitchFamily="34" charset="0"/>
              </a:rPr>
              <a:t>Addressing </a:t>
            </a:r>
            <a:r>
              <a:rPr kumimoji="0" lang="en-US" sz="1200" b="0" i="1" u="none" strike="noStrike" kern="1200" cap="none" spc="0" normalizeH="0" baseline="0" noProof="0" dirty="0">
                <a:ln>
                  <a:noFill/>
                </a:ln>
                <a:solidFill>
                  <a:schemeClr val="tx1"/>
                </a:solidFill>
                <a:effectLst/>
                <a:uLnTx/>
                <a:uFillTx/>
                <a:latin typeface="+mn-lt"/>
                <a:ea typeface="+mn-ea"/>
                <a:cs typeface="Calibri" panose="020F0502020204030204" pitchFamily="34" charset="0"/>
              </a:rPr>
              <a:t>the specific behavioral health needs of women.</a:t>
            </a:r>
            <a:r>
              <a:rPr kumimoji="0" lang="en-US" sz="1200" b="0" i="0" u="none" strike="noStrike" kern="1200" cap="none" spc="0" normalizeH="0" baseline="0" noProof="0" dirty="0">
                <a:ln>
                  <a:noFill/>
                </a:ln>
                <a:solidFill>
                  <a:schemeClr val="tx1"/>
                </a:solidFill>
                <a:effectLst/>
                <a:uLnTx/>
                <a:uFillTx/>
                <a:latin typeface="+mn-lt"/>
                <a:ea typeface="+mn-ea"/>
                <a:cs typeface="Calibri" panose="020F0502020204030204" pitchFamily="34" charset="0"/>
              </a:rPr>
              <a:t> Treatment Improvement Protocol (TIP) Series 55 (HHS Publication No. (SMA) 09-4426). Rockville, MD: Substance Abuse and Mental Health Services Administration.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mn-lt"/>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mn-lt"/>
                <a:ea typeface="+mn-ea"/>
                <a:cs typeface="Calibri" panose="020F0502020204030204" pitchFamily="34" charset="0"/>
              </a:rPr>
              <a:t>Substance Abuse and Mental Health Services Administration. (2013). </a:t>
            </a:r>
            <a:r>
              <a:rPr kumimoji="0" lang="en-US" sz="1200" b="0" i="1" u="none" strike="noStrike" kern="1200" cap="none" spc="0" normalizeH="0" baseline="0" noProof="0" dirty="0">
                <a:ln>
                  <a:noFill/>
                </a:ln>
                <a:solidFill>
                  <a:schemeClr val="tx1"/>
                </a:solidFill>
                <a:effectLst/>
                <a:uLnTx/>
                <a:uFillTx/>
                <a:latin typeface="+mn-lt"/>
                <a:ea typeface="+mn-ea"/>
                <a:cs typeface="Calibri" panose="020F0502020204030204" pitchFamily="34" charset="0"/>
              </a:rPr>
              <a:t>Addressing the specific behavioral health needs of men.</a:t>
            </a:r>
            <a:r>
              <a:rPr kumimoji="0" lang="en-US" sz="1200" b="0" i="0" u="none" strike="noStrike" kern="1200" cap="none" spc="0" normalizeH="0" baseline="0" noProof="0" dirty="0">
                <a:ln>
                  <a:noFill/>
                </a:ln>
                <a:solidFill>
                  <a:schemeClr val="tx1"/>
                </a:solidFill>
                <a:effectLst/>
                <a:uLnTx/>
                <a:uFillTx/>
                <a:latin typeface="+mn-lt"/>
                <a:ea typeface="+mn-ea"/>
                <a:cs typeface="Calibri" panose="020F0502020204030204" pitchFamily="34" charset="0"/>
              </a:rPr>
              <a:t> Treatment Improvement Protocol (TIP) Series 55 (HHS Publication No. (SMA) 13-4736). Rockville, MD: Substance Abuse and Mental Health Services Administration.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chemeClr val="tx1"/>
              </a:solidFill>
              <a:effectLst/>
              <a:uLnTx/>
              <a:uFillTx/>
              <a:latin typeface="+mn-lt"/>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mn-lt"/>
                <a:ea typeface="+mn-ea"/>
                <a:cs typeface="Calibri" panose="020F0502020204030204" pitchFamily="34" charset="0"/>
              </a:rPr>
              <a:t>Substance Abuse and Mental Health Services Administration. (2005). </a:t>
            </a:r>
            <a:r>
              <a:rPr kumimoji="0" lang="en-US" sz="1200" b="0" i="1" u="none" strike="noStrike" kern="1200" cap="none" spc="0" normalizeH="0" baseline="0" noProof="0" dirty="0">
                <a:ln>
                  <a:noFill/>
                </a:ln>
                <a:solidFill>
                  <a:schemeClr val="tx1"/>
                </a:solidFill>
                <a:effectLst/>
                <a:uLnTx/>
                <a:uFillTx/>
                <a:latin typeface="+mn-lt"/>
                <a:ea typeface="+mn-ea"/>
                <a:cs typeface="Calibri" panose="020F0502020204030204" pitchFamily="34" charset="0"/>
              </a:rPr>
              <a:t>Substance abuse treatment for persons with co-occurring disorders.</a:t>
            </a:r>
            <a:r>
              <a:rPr kumimoji="0" lang="en-US" sz="1200" b="0" i="0" u="none" strike="noStrike" kern="1200" cap="none" spc="0" normalizeH="0" baseline="0" noProof="0" dirty="0">
                <a:ln>
                  <a:noFill/>
                </a:ln>
                <a:solidFill>
                  <a:schemeClr val="tx1"/>
                </a:solidFill>
                <a:effectLst/>
                <a:uLnTx/>
                <a:uFillTx/>
                <a:latin typeface="+mn-lt"/>
                <a:ea typeface="+mn-ea"/>
                <a:cs typeface="Calibri" panose="020F0502020204030204" pitchFamily="34" charset="0"/>
              </a:rPr>
              <a:t> Treatment Improvement Protocol (TIP) Series 42 (HHS Publication No. (SMA) 13-3992). Rockville, MD: Substance Abuse and Mental Health Services Administration. </a:t>
            </a:r>
          </a:p>
          <a:p>
            <a:pPr defTabSz="966612">
              <a:defRPr/>
            </a:pPr>
            <a:endParaRPr lang="en-US" b="1" dirty="0"/>
          </a:p>
        </p:txBody>
      </p:sp>
      <p:sp>
        <p:nvSpPr>
          <p:cNvPr id="4" name="Slide Number Placeholder 3"/>
          <p:cNvSpPr>
            <a:spLocks noGrp="1"/>
          </p:cNvSpPr>
          <p:nvPr>
            <p:ph type="sldNum" sz="quarter" idx="10"/>
          </p:nvPr>
        </p:nvSpPr>
        <p:spPr/>
        <p:txBody>
          <a:bodyPr/>
          <a:lstStyle/>
          <a:p>
            <a:fld id="{54ADE49C-AECB-4B8E-AB86-9FE486226B9C}" type="slidenum">
              <a:rPr lang="en-US" smtClean="0"/>
              <a:t>47</a:t>
            </a:fld>
            <a:endParaRPr lang="en-US" dirty="0"/>
          </a:p>
        </p:txBody>
      </p:sp>
    </p:spTree>
    <p:extLst>
      <p:ext uri="{BB962C8B-B14F-4D97-AF65-F5344CB8AC3E}">
        <p14:creationId xmlns:p14="http://schemas.microsoft.com/office/powerpoint/2010/main" val="255787067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 NOTES</a:t>
            </a:r>
            <a:endParaRPr lang="en-US" sz="1200" b="1" baseline="0" dirty="0">
              <a:solidFill>
                <a:schemeClr val="tx1"/>
              </a:solidFill>
              <a:latin typeface="+mn-lt"/>
            </a:endParaRPr>
          </a:p>
          <a:p>
            <a:pPr marL="180975" indent="-180975" defTabSz="966612">
              <a:buFont typeface="Arial" panose="020B0604020202020204" pitchFamily="34" charset="0"/>
              <a:buChar char="•"/>
              <a:defRPr/>
            </a:pPr>
            <a:r>
              <a:rPr lang="en-US" sz="1200" kern="1200" dirty="0">
                <a:solidFill>
                  <a:schemeClr val="tx1"/>
                </a:solidFill>
                <a:latin typeface="+mn-lt"/>
              </a:rPr>
              <a:t>Educational</a:t>
            </a:r>
            <a:r>
              <a:rPr lang="en-US" sz="1200" kern="1200" baseline="0" dirty="0">
                <a:solidFill>
                  <a:schemeClr val="tx1"/>
                </a:solidFill>
                <a:latin typeface="+mn-lt"/>
              </a:rPr>
              <a:t>, vocational, and military history examines the client’s educational attainment, current and past employment, vocational goals and training needs, financial self-reliance, and military history. If the person served in the military, it is helpful to ask how they separated from the military, and their history of traumatic events or violence.</a:t>
            </a:r>
            <a:r>
              <a:rPr lang="en-US" dirty="0"/>
              <a:t> </a:t>
            </a:r>
            <a:r>
              <a:rPr lang="en-US" sz="1200" kern="1200" baseline="0" dirty="0">
                <a:solidFill>
                  <a:schemeClr val="tx1"/>
                </a:solidFill>
                <a:latin typeface="+mn-lt"/>
              </a:rPr>
              <a:t>Legal history examines various issues, including past or current involvement with child protective services, current or past restraining orders, as well as any past history or current involvement with the justice system. Counselors should be aware of whether the clients is currently on probation or parole or being monitored by the justice system, and to what degree the client will consent to the counselor releasing information to the justice system.</a:t>
            </a:r>
            <a:r>
              <a:rPr lang="en-US" dirty="0"/>
              <a:t> </a:t>
            </a:r>
            <a:r>
              <a:rPr lang="en-US" sz="1200" kern="1200" baseline="0" dirty="0">
                <a:solidFill>
                  <a:schemeClr val="tx1"/>
                </a:solidFill>
                <a:latin typeface="+mn-lt"/>
              </a:rPr>
              <a:t>Housing examines the client’s current living conditions and potential housing needs.</a:t>
            </a:r>
            <a:r>
              <a:rPr lang="en-US" dirty="0"/>
              <a:t> </a:t>
            </a:r>
            <a:r>
              <a:rPr lang="en-US" sz="1200" kern="1200" dirty="0">
                <a:solidFill>
                  <a:schemeClr val="tx1"/>
                </a:solidFill>
                <a:latin typeface="+mn-lt"/>
              </a:rPr>
              <a:t>The</a:t>
            </a:r>
            <a:r>
              <a:rPr lang="en-US" sz="1200" kern="1200" baseline="0" dirty="0">
                <a:solidFill>
                  <a:schemeClr val="tx1"/>
                </a:solidFill>
                <a:latin typeface="+mn-lt"/>
              </a:rPr>
              <a:t> Substance Abuse and Mental Health Services Administration suggests that spiritual assessments, should at minimum, “determine the client’s denomination, beliefs, and spiritual practices, if any, should identify how these might affect [their] treatment or pose barriers to participation in mutual-help groups or other treatment practices… specific questioning about how spirituality has helped a client through difficult times can elicit spiritual strengths that might positively influence substance abuse treatment” (p. 19).</a:t>
            </a:r>
            <a:r>
              <a:rPr lang="en-US" dirty="0"/>
              <a:t> </a:t>
            </a:r>
            <a:endParaRPr lang="en-US" sz="1200" kern="1200" baseline="0" dirty="0">
              <a:solidFill>
                <a:schemeClr val="tx1"/>
              </a:solidFill>
              <a:latin typeface="+mn-lt"/>
              <a:cs typeface="Calibri"/>
            </a:endParaRPr>
          </a:p>
          <a:p>
            <a:pPr marL="181240" indent="-181240" defTabSz="966612">
              <a:buFont typeface="Arial" panose="020B0604020202020204" pitchFamily="34" charset="0"/>
              <a:buChar char="•"/>
              <a:defRPr/>
            </a:pPr>
            <a:r>
              <a:rPr lang="en-US" sz="1200" b="1" kern="1200" baseline="0" dirty="0">
                <a:solidFill>
                  <a:schemeClr val="tx1"/>
                </a:solidFill>
                <a:latin typeface="+mn-lt"/>
              </a:rPr>
              <a:t>[ASK PARTICIPANTS] </a:t>
            </a:r>
            <a:r>
              <a:rPr lang="en-US" sz="1200" kern="1200" baseline="0" dirty="0">
                <a:solidFill>
                  <a:schemeClr val="tx1"/>
                </a:solidFill>
                <a:latin typeface="+mn-lt"/>
              </a:rPr>
              <a:t>What kinds of questions would you ask to learn about the client’s spirituality?</a:t>
            </a:r>
          </a:p>
          <a:p>
            <a:pPr marL="181240" indent="-181240" defTabSz="966612">
              <a:buFont typeface="Arial" panose="020B0604020202020204" pitchFamily="34" charset="0"/>
              <a:buChar char="•"/>
              <a:defRPr/>
            </a:pPr>
            <a:r>
              <a:rPr lang="en-US" sz="1200" b="0" dirty="0">
                <a:solidFill>
                  <a:schemeClr val="tx1"/>
                </a:solidFill>
                <a:latin typeface="+mn-lt"/>
              </a:rPr>
              <a:t>Medical history and physical</a:t>
            </a:r>
            <a:r>
              <a:rPr lang="en-US" sz="1200" b="0" baseline="0" dirty="0">
                <a:solidFill>
                  <a:schemeClr val="tx1"/>
                </a:solidFill>
                <a:latin typeface="+mn-lt"/>
              </a:rPr>
              <a:t> health related questions should identify all </a:t>
            </a:r>
            <a:r>
              <a:rPr lang="en-US" sz="1200" b="0" kern="1200" baseline="0" dirty="0">
                <a:solidFill>
                  <a:schemeClr val="tx1"/>
                </a:solidFill>
                <a:latin typeface="+mn-lt"/>
              </a:rPr>
              <a:t>a</a:t>
            </a:r>
            <a:r>
              <a:rPr lang="en-US" sz="1200" kern="1200" dirty="0">
                <a:solidFill>
                  <a:schemeClr val="tx1"/>
                </a:solidFill>
                <a:latin typeface="+mn-lt"/>
              </a:rPr>
              <a:t>llergies;</a:t>
            </a:r>
            <a:r>
              <a:rPr lang="en-US" sz="1200" kern="1200" baseline="0" dirty="0">
                <a:solidFill>
                  <a:schemeClr val="tx1"/>
                </a:solidFill>
                <a:latin typeface="+mn-lt"/>
              </a:rPr>
              <a:t> </a:t>
            </a:r>
            <a:r>
              <a:rPr lang="en-US" sz="1200" kern="1200" dirty="0">
                <a:solidFill>
                  <a:schemeClr val="tx1"/>
                </a:solidFill>
                <a:latin typeface="+mn-lt"/>
              </a:rPr>
              <a:t>history of major illnesses, including the diagnosis</a:t>
            </a:r>
            <a:r>
              <a:rPr lang="en-US" sz="1200" kern="1200" baseline="0" dirty="0">
                <a:solidFill>
                  <a:schemeClr val="tx1"/>
                </a:solidFill>
                <a:latin typeface="+mn-lt"/>
              </a:rPr>
              <a:t> and treatment of </a:t>
            </a:r>
            <a:r>
              <a:rPr lang="en-US" sz="1200" kern="1200" dirty="0">
                <a:solidFill>
                  <a:schemeClr val="tx1"/>
                </a:solidFill>
                <a:latin typeface="+mn-lt"/>
              </a:rPr>
              <a:t>infectious diseases;</a:t>
            </a:r>
            <a:r>
              <a:rPr lang="en-US" sz="1200" kern="1200" baseline="0" dirty="0">
                <a:solidFill>
                  <a:schemeClr val="tx1"/>
                </a:solidFill>
                <a:latin typeface="+mn-lt"/>
              </a:rPr>
              <a:t> </a:t>
            </a:r>
            <a:r>
              <a:rPr lang="en-US" sz="1200" kern="1200" dirty="0">
                <a:solidFill>
                  <a:schemeClr val="tx1"/>
                </a:solidFill>
                <a:latin typeface="+mn-lt"/>
              </a:rPr>
              <a:t>previous hospitalizations; co-morbid medical conditions;</a:t>
            </a:r>
            <a:r>
              <a:rPr lang="en-US" sz="1200" kern="1200" baseline="0" dirty="0">
                <a:solidFill>
                  <a:schemeClr val="tx1"/>
                </a:solidFill>
                <a:latin typeface="+mn-lt"/>
              </a:rPr>
              <a:t> current </a:t>
            </a:r>
            <a:r>
              <a:rPr lang="en-US" sz="1200" kern="1200" dirty="0">
                <a:solidFill>
                  <a:schemeClr val="tx1"/>
                </a:solidFill>
                <a:latin typeface="+mn-lt"/>
              </a:rPr>
              <a:t>use of over-the-counter</a:t>
            </a:r>
            <a:r>
              <a:rPr lang="en-US" sz="1200" kern="1200" baseline="0" dirty="0">
                <a:solidFill>
                  <a:schemeClr val="tx1"/>
                </a:solidFill>
                <a:latin typeface="+mn-lt"/>
              </a:rPr>
              <a:t> and prescription </a:t>
            </a:r>
            <a:r>
              <a:rPr lang="en-US" sz="1200" kern="1200" dirty="0">
                <a:solidFill>
                  <a:schemeClr val="tx1"/>
                </a:solidFill>
                <a:latin typeface="+mn-lt"/>
              </a:rPr>
              <a:t>medications, including</a:t>
            </a:r>
            <a:r>
              <a:rPr lang="en-US" sz="1200" kern="1200" baseline="0" dirty="0">
                <a:solidFill>
                  <a:schemeClr val="tx1"/>
                </a:solidFill>
                <a:latin typeface="+mn-lt"/>
              </a:rPr>
              <a:t> hormone replacement therapy and medications to treat substance use disorders</a:t>
            </a:r>
            <a:r>
              <a:rPr lang="en-US" sz="1200" kern="1200" dirty="0">
                <a:solidFill>
                  <a:schemeClr val="tx1"/>
                </a:solidFill>
                <a:latin typeface="+mn-lt"/>
              </a:rPr>
              <a:t>; </a:t>
            </a:r>
            <a:r>
              <a:rPr lang="en-US" sz="1200" kern="1200" baseline="0" dirty="0">
                <a:solidFill>
                  <a:schemeClr val="tx1"/>
                </a:solidFill>
                <a:latin typeface="+mn-lt"/>
              </a:rPr>
              <a:t>general nutrition; sleep patterns; weight changes; last physical examination and last dental examination. In addition, assessments should take into consideration and examine the physical health care needs of women, men, transgender and gender non-conforming individuals.</a:t>
            </a:r>
          </a:p>
          <a:p>
            <a:pPr marL="181240" indent="-181240" defTabSz="966612">
              <a:buFont typeface="Arial" panose="020B0604020202020204" pitchFamily="34" charset="0"/>
              <a:buChar char="•"/>
              <a:defRPr/>
            </a:pPr>
            <a:r>
              <a:rPr lang="en-US" sz="1200" b="1" kern="1200" baseline="0" dirty="0">
                <a:solidFill>
                  <a:schemeClr val="tx1"/>
                </a:solidFill>
                <a:latin typeface="+mn-lt"/>
              </a:rPr>
              <a:t>[ASK PARTICIPANTS] </a:t>
            </a:r>
            <a:r>
              <a:rPr lang="en-US" sz="1200" kern="1200" baseline="0" dirty="0">
                <a:solidFill>
                  <a:schemeClr val="tx1"/>
                </a:solidFill>
                <a:latin typeface="+mn-lt"/>
              </a:rPr>
              <a:t>What kinds of questions do you currently ask your clients regarding their medical history and physical health related needs? </a:t>
            </a:r>
          </a:p>
          <a:p>
            <a:pPr marL="180975" indent="-180975" defTabSz="966612">
              <a:buFont typeface="Arial" panose="020B0604020202020204" pitchFamily="34" charset="0"/>
              <a:buChar char="•"/>
              <a:defRPr/>
            </a:pPr>
            <a:r>
              <a:rPr lang="en-US" sz="1200" kern="1200" dirty="0">
                <a:solidFill>
                  <a:schemeClr val="tx1"/>
                </a:solidFill>
                <a:latin typeface="+mn-lt"/>
              </a:rPr>
              <a:t>Mental health and treatment history should</a:t>
            </a:r>
            <a:r>
              <a:rPr lang="en-US" sz="1200" kern="1200" baseline="0" dirty="0">
                <a:solidFill>
                  <a:schemeClr val="tx1"/>
                </a:solidFill>
                <a:latin typeface="+mn-lt"/>
              </a:rPr>
              <a:t> examine the clients (as well as their family’s) history of mental illness, their prior treatment history, and relationships with prior and current mental health treatment providers. This domain should also ask specific questions regarding previous or current threats of suicide or homicide, interpersonal violence, including physical and sexual abuse, and history of prior traumatic events.</a:t>
            </a:r>
            <a:r>
              <a:rPr lang="en-US" dirty="0"/>
              <a:t>  </a:t>
            </a:r>
            <a:r>
              <a:rPr lang="en-US" sz="1200" kern="1200" dirty="0">
                <a:solidFill>
                  <a:schemeClr val="tx1"/>
                </a:solidFill>
                <a:latin typeface="+mn-lt"/>
              </a:rPr>
              <a:t>Motivation to change examines the client’s readiness for treatment and helps to determine whether</a:t>
            </a:r>
            <a:r>
              <a:rPr lang="en-US" sz="1200" kern="1200" baseline="0" dirty="0">
                <a:solidFill>
                  <a:schemeClr val="tx1"/>
                </a:solidFill>
                <a:latin typeface="+mn-lt"/>
              </a:rPr>
              <a:t> the client is receiving stage appropriate services. We will discuss more about stage appropriate services in the context of the stages of change in tomorrow’s training.</a:t>
            </a:r>
            <a:r>
              <a:rPr lang="en-US" dirty="0"/>
              <a:t> </a:t>
            </a:r>
            <a:r>
              <a:rPr lang="en-US" sz="1200" kern="1200" baseline="0" dirty="0">
                <a:solidFill>
                  <a:schemeClr val="tx1"/>
                </a:solidFill>
                <a:latin typeface="+mn-lt"/>
              </a:rPr>
              <a:t>All counselors should explore client strengths. Strengths may include, but are not limited to personal attributes, knowledge, skills, attitudes, interests, aspirations and hobbies. In the context of assessment for substance use disorders, examine the various challenges the client has endured and how they had managed to overcome or cope, review prior attempts to quit alcohol and/or drugs and ask the client to identify and describe strategies employed and their effectiveness. Further, the assessment should examine and identify other successes in making changes in other areas of the client’s life.</a:t>
            </a:r>
            <a:r>
              <a:rPr lang="en-US" dirty="0"/>
              <a:t> </a:t>
            </a:r>
            <a:endParaRPr lang="en-US" sz="1200" kern="1200" baseline="0" dirty="0">
              <a:solidFill>
                <a:schemeClr val="tx1"/>
              </a:solidFill>
              <a:latin typeface="+mn-lt"/>
              <a:cs typeface="Calibri"/>
            </a:endParaRPr>
          </a:p>
          <a:p>
            <a:pPr marL="181240" indent="-181240" defTabSz="966612">
              <a:buFont typeface="Arial" panose="020B0604020202020204" pitchFamily="34" charset="0"/>
              <a:buChar char="•"/>
              <a:defRPr/>
            </a:pPr>
            <a:r>
              <a:rPr lang="en-US" sz="1200" b="1" kern="1200" baseline="0" dirty="0">
                <a:solidFill>
                  <a:schemeClr val="tx1"/>
                </a:solidFill>
                <a:latin typeface="+mn-lt"/>
              </a:rPr>
              <a:t>[ASK PARTICIPANTS] </a:t>
            </a:r>
            <a:r>
              <a:rPr lang="en-US" sz="1200" b="0" kern="1200" baseline="0" dirty="0">
                <a:solidFill>
                  <a:schemeClr val="tx1"/>
                </a:solidFill>
                <a:latin typeface="+mn-lt"/>
              </a:rPr>
              <a:t>How do you go about learning about client strengths? How do you incorporate their strengths into treatment?</a:t>
            </a:r>
          </a:p>
          <a:p>
            <a:pPr marL="664546" lvl="1" indent="-181240">
              <a:buFont typeface="Arial" panose="020B0604020202020204" pitchFamily="34" charset="0"/>
              <a:buChar char="•"/>
            </a:pPr>
            <a:endParaRPr lang="en-US" sz="1200" b="0" dirty="0">
              <a:solidFill>
                <a:schemeClr val="tx1"/>
              </a:solidFill>
              <a:latin typeface="+mn-lt"/>
            </a:endParaRPr>
          </a:p>
          <a:p>
            <a:pPr defTabSz="966612">
              <a:defRPr/>
            </a:pPr>
            <a:r>
              <a:rPr lang="en-US" sz="1200" b="1" dirty="0" smtClean="0">
                <a:solidFill>
                  <a:schemeClr val="tx1"/>
                </a:solidFill>
                <a:latin typeface="+mn-lt"/>
              </a:rPr>
              <a:t>REFERENCES</a:t>
            </a:r>
            <a:endParaRPr lang="en-US" sz="1200" b="1" dirty="0">
              <a:solidFill>
                <a:schemeClr val="tx1"/>
              </a:solidFill>
              <a:latin typeface="+mn-lt"/>
            </a:endParaRPr>
          </a:p>
          <a:p>
            <a:r>
              <a:rPr lang="en-US" sz="1200" dirty="0">
                <a:solidFill>
                  <a:schemeClr val="tx1"/>
                </a:solidFill>
                <a:latin typeface="+mn-lt"/>
                <a:cs typeface="Calibri" panose="020F0502020204030204" pitchFamily="34" charset="0"/>
              </a:rPr>
              <a:t>Center for Substance Abuse Treatment. (2009). </a:t>
            </a:r>
            <a:r>
              <a:rPr lang="en-US" sz="1200" i="1" dirty="0">
                <a:solidFill>
                  <a:schemeClr val="tx1"/>
                </a:solidFill>
                <a:latin typeface="+mn-lt"/>
                <a:cs typeface="Calibri" panose="020F0502020204030204" pitchFamily="34" charset="0"/>
              </a:rPr>
              <a:t>Substance abuse treatment: </a:t>
            </a:r>
            <a:r>
              <a:rPr lang="en-US" sz="1200" i="1" dirty="0" smtClean="0">
                <a:solidFill>
                  <a:schemeClr val="tx1"/>
                </a:solidFill>
                <a:latin typeface="+mn-lt"/>
                <a:cs typeface="Calibri" panose="020F0502020204030204" pitchFamily="34" charset="0"/>
              </a:rPr>
              <a:t>Addressing </a:t>
            </a:r>
            <a:r>
              <a:rPr lang="en-US" sz="1200" i="1" dirty="0">
                <a:solidFill>
                  <a:schemeClr val="tx1"/>
                </a:solidFill>
                <a:latin typeface="+mn-lt"/>
                <a:cs typeface="Calibri" panose="020F0502020204030204" pitchFamily="34" charset="0"/>
              </a:rPr>
              <a:t>the specific behavioral health needs of women.</a:t>
            </a:r>
            <a:r>
              <a:rPr lang="en-US" sz="1200" dirty="0">
                <a:solidFill>
                  <a:schemeClr val="tx1"/>
                </a:solidFill>
                <a:latin typeface="+mn-lt"/>
                <a:cs typeface="Calibri" panose="020F0502020204030204" pitchFamily="34" charset="0"/>
              </a:rPr>
              <a:t> Treatment Improvement Protocol (TIP) Series 55 (HHS Publication No. (SMA) 09-4426). Rockville, MD: Substance Abuse and Mental Health Services Administration. </a:t>
            </a:r>
          </a:p>
          <a:p>
            <a:endParaRPr lang="en-US" sz="1200" dirty="0">
              <a:solidFill>
                <a:schemeClr val="tx1"/>
              </a:solidFill>
              <a:latin typeface="+mn-lt"/>
              <a:cs typeface="Calibri" panose="020F0502020204030204" pitchFamily="34" charset="0"/>
            </a:endParaRPr>
          </a:p>
          <a:p>
            <a:r>
              <a:rPr lang="en-US" sz="1200" dirty="0">
                <a:solidFill>
                  <a:schemeClr val="tx1"/>
                </a:solidFill>
                <a:latin typeface="+mn-lt"/>
                <a:cs typeface="Calibri" panose="020F0502020204030204" pitchFamily="34" charset="0"/>
              </a:rPr>
              <a:t>Substance Abuse and Mental Health Services Administration. (2013). </a:t>
            </a:r>
            <a:r>
              <a:rPr lang="en-US" sz="1200" i="1" dirty="0">
                <a:solidFill>
                  <a:schemeClr val="tx1"/>
                </a:solidFill>
                <a:latin typeface="+mn-lt"/>
                <a:cs typeface="Calibri" panose="020F0502020204030204" pitchFamily="34" charset="0"/>
              </a:rPr>
              <a:t>Addressing the specific behavioral health needs of men.</a:t>
            </a:r>
            <a:r>
              <a:rPr lang="en-US" sz="1200" dirty="0">
                <a:solidFill>
                  <a:schemeClr val="tx1"/>
                </a:solidFill>
                <a:latin typeface="+mn-lt"/>
                <a:cs typeface="Calibri" panose="020F0502020204030204" pitchFamily="34" charset="0"/>
              </a:rPr>
              <a:t> Treatment Improvement Protocol (TIP) Series 55 (HHS Publication No. (SMA) 13-4736). Rockville, MD: Substance Abuse and Mental Health Services Administration. </a:t>
            </a:r>
          </a:p>
        </p:txBody>
      </p:sp>
      <p:sp>
        <p:nvSpPr>
          <p:cNvPr id="4" name="Slide Number Placeholder 3"/>
          <p:cNvSpPr>
            <a:spLocks noGrp="1"/>
          </p:cNvSpPr>
          <p:nvPr>
            <p:ph type="sldNum" sz="quarter" idx="10"/>
          </p:nvPr>
        </p:nvSpPr>
        <p:spPr/>
        <p:txBody>
          <a:bodyPr/>
          <a:lstStyle/>
          <a:p>
            <a:fld id="{54ADE49C-AECB-4B8E-AB86-9FE486226B9C}" type="slidenum">
              <a:rPr lang="en-US" smtClean="0"/>
              <a:t>48</a:t>
            </a:fld>
            <a:endParaRPr lang="en-US" dirty="0"/>
          </a:p>
        </p:txBody>
      </p:sp>
    </p:spTree>
    <p:extLst>
      <p:ext uri="{BB962C8B-B14F-4D97-AF65-F5344CB8AC3E}">
        <p14:creationId xmlns:p14="http://schemas.microsoft.com/office/powerpoint/2010/main" val="49843952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 NOTES</a:t>
            </a:r>
          </a:p>
          <a:p>
            <a:pPr marL="180975" indent="-180975" defTabSz="966612">
              <a:buFont typeface="Arial" panose="020B0604020202020204" pitchFamily="34" charset="0"/>
              <a:buChar char="•"/>
              <a:defRPr/>
            </a:pPr>
            <a:r>
              <a:rPr lang="en-US" sz="1200" dirty="0">
                <a:solidFill>
                  <a:schemeClr val="tx1"/>
                </a:solidFill>
                <a:latin typeface="+mn-lt"/>
              </a:rPr>
              <a:t>The </a:t>
            </a:r>
            <a:r>
              <a:rPr lang="en-US" altLang="en-US" sz="1200" dirty="0">
                <a:solidFill>
                  <a:schemeClr val="tx1"/>
                </a:solidFill>
                <a:latin typeface="+mn-lt"/>
              </a:rPr>
              <a:t>American Society of Addiction Medicine or </a:t>
            </a:r>
            <a:r>
              <a:rPr lang="en-US" sz="1200" dirty="0">
                <a:solidFill>
                  <a:schemeClr val="tx1"/>
                </a:solidFill>
                <a:latin typeface="+mn-lt"/>
              </a:rPr>
              <a:t>ASAM offers a system and process for matching clients to the most appropriate treatment setting through the use of a multidimensional assessment and treatment planning process.</a:t>
            </a:r>
            <a:r>
              <a:rPr lang="en-US" dirty="0"/>
              <a:t> </a:t>
            </a:r>
            <a:r>
              <a:rPr lang="en-US" sz="1200" dirty="0">
                <a:solidFill>
                  <a:schemeClr val="tx1"/>
                </a:solidFill>
                <a:latin typeface="+mn-lt"/>
              </a:rPr>
              <a:t>The ASAM Criteria is the most widely used and accepted standard for making decisions regarding client placement.</a:t>
            </a:r>
            <a:r>
              <a:rPr lang="en-US" dirty="0"/>
              <a:t> </a:t>
            </a:r>
            <a:r>
              <a:rPr lang="en-US" sz="1200" dirty="0">
                <a:solidFill>
                  <a:schemeClr val="tx1"/>
                </a:solidFill>
                <a:latin typeface="+mn-lt"/>
              </a:rPr>
              <a:t>There are six dimensions within the ASAM criteria’s multidimensional assessment. They include:</a:t>
            </a:r>
            <a:r>
              <a:rPr lang="en-US" dirty="0"/>
              <a:t> </a:t>
            </a:r>
            <a:endParaRPr lang="en-US" sz="1200" dirty="0">
              <a:solidFill>
                <a:schemeClr val="tx1"/>
              </a:solidFill>
              <a:latin typeface="+mn-lt"/>
              <a:cs typeface="Calibri"/>
            </a:endParaRPr>
          </a:p>
          <a:p>
            <a:pPr marL="664546" lvl="1" indent="-181240" defTabSz="966612">
              <a:buFont typeface="Arial" panose="020B0604020202020204" pitchFamily="34" charset="0"/>
              <a:buChar char="•"/>
              <a:defRPr/>
            </a:pPr>
            <a:r>
              <a:rPr lang="en-US" sz="1200" dirty="0">
                <a:solidFill>
                  <a:schemeClr val="tx1"/>
                </a:solidFill>
                <a:latin typeface="+mn-lt"/>
                <a:ea typeface="Calibri" panose="020F0502020204030204" pitchFamily="34" charset="0"/>
                <a:cs typeface="Times New Roman" panose="02020603050405020304" pitchFamily="18" charset="0"/>
              </a:rPr>
              <a:t>Acute Intoxication and/or Withdrawal Potential</a:t>
            </a:r>
          </a:p>
          <a:p>
            <a:pPr marL="1147852" lvl="2" indent="-181240" defTabSz="966612">
              <a:buFont typeface="Arial" panose="020B0604020202020204" pitchFamily="34" charset="0"/>
              <a:buChar char="•"/>
              <a:defRPr/>
            </a:pPr>
            <a:r>
              <a:rPr lang="en-US" sz="1200" dirty="0">
                <a:solidFill>
                  <a:schemeClr val="tx1"/>
                </a:solidFill>
                <a:latin typeface="+mn-lt"/>
                <a:ea typeface="Calibri" panose="020F0502020204030204" pitchFamily="34" charset="0"/>
                <a:cs typeface="Times New Roman" panose="02020603050405020304" pitchFamily="18" charset="0"/>
              </a:rPr>
              <a:t>This dimension assesses the need for withdrawal management by examining the client’s current level of intoxication, previous withdrawal history, and current physical and psychological signs and symptoms.</a:t>
            </a:r>
          </a:p>
          <a:p>
            <a:pPr marL="1147852" lvl="2" indent="-181240" defTabSz="966612">
              <a:buFont typeface="Arial" panose="020B0604020202020204" pitchFamily="34" charset="0"/>
              <a:buChar char="•"/>
              <a:defRPr/>
            </a:pPr>
            <a:r>
              <a:rPr lang="en-US" sz="1200" b="1" dirty="0">
                <a:solidFill>
                  <a:schemeClr val="tx1"/>
                </a:solidFill>
                <a:latin typeface="+mn-lt"/>
                <a:ea typeface="Calibri" panose="020F0502020204030204" pitchFamily="34" charset="0"/>
                <a:cs typeface="Times New Roman" panose="02020603050405020304" pitchFamily="18" charset="0"/>
              </a:rPr>
              <a:t>[ASK PARTICIPANTS] </a:t>
            </a:r>
            <a:r>
              <a:rPr lang="en-US" sz="1200" dirty="0">
                <a:solidFill>
                  <a:schemeClr val="tx1"/>
                </a:solidFill>
                <a:latin typeface="+mn-lt"/>
                <a:ea typeface="Calibri" panose="020F0502020204030204" pitchFamily="34" charset="0"/>
                <a:cs typeface="Times New Roman" panose="02020603050405020304" pitchFamily="18" charset="0"/>
              </a:rPr>
              <a:t>When exploring an individual’s past and current experiences of substance use and withdrawal, what questions would you ask in the assessment? </a:t>
            </a:r>
          </a:p>
          <a:p>
            <a:pPr marL="1147852" lvl="2" indent="-181240" defTabSz="966612">
              <a:buFont typeface="Arial" panose="020B0604020202020204" pitchFamily="34" charset="0"/>
              <a:buChar char="•"/>
              <a:defRPr/>
            </a:pPr>
            <a:r>
              <a:rPr lang="en-US" sz="1200" b="1" dirty="0">
                <a:solidFill>
                  <a:schemeClr val="tx1"/>
                </a:solidFill>
                <a:latin typeface="+mn-lt"/>
                <a:ea typeface="Calibri" panose="020F0502020204030204" pitchFamily="34" charset="0"/>
                <a:cs typeface="Times New Roman" panose="02020603050405020304" pitchFamily="18" charset="0"/>
              </a:rPr>
              <a:t>[INSTRUCTIONS] </a:t>
            </a:r>
            <a:r>
              <a:rPr lang="en-US" sz="1200" dirty="0">
                <a:solidFill>
                  <a:schemeClr val="tx1"/>
                </a:solidFill>
                <a:latin typeface="+mn-lt"/>
                <a:ea typeface="Calibri" panose="020F0502020204030204" pitchFamily="34" charset="0"/>
                <a:cs typeface="Times New Roman" panose="02020603050405020304" pitchFamily="18" charset="0"/>
              </a:rPr>
              <a:t>Listen for, acknowledge, and offer the following:</a:t>
            </a:r>
          </a:p>
          <a:p>
            <a:pPr marL="1631158" lvl="3" indent="-181240" defTabSz="966612">
              <a:buFont typeface="Arial" panose="020B0604020202020204" pitchFamily="34" charset="0"/>
              <a:buChar char="•"/>
              <a:defRPr/>
            </a:pPr>
            <a:r>
              <a:rPr lang="en-US" sz="1200" dirty="0">
                <a:solidFill>
                  <a:schemeClr val="tx1"/>
                </a:solidFill>
                <a:latin typeface="+mn-lt"/>
              </a:rPr>
              <a:t>What risk is associated with current level of intoxication?</a:t>
            </a:r>
          </a:p>
          <a:p>
            <a:pPr marL="1631158" lvl="3" indent="-181240" defTabSz="966612">
              <a:buFont typeface="Arial" panose="020B0604020202020204" pitchFamily="34" charset="0"/>
              <a:buChar char="•"/>
              <a:defRPr/>
            </a:pPr>
            <a:r>
              <a:rPr lang="en-US" sz="1200" dirty="0">
                <a:solidFill>
                  <a:schemeClr val="tx1"/>
                </a:solidFill>
                <a:latin typeface="+mn-lt"/>
              </a:rPr>
              <a:t>Are intoxication management services needed?</a:t>
            </a:r>
          </a:p>
          <a:p>
            <a:pPr marL="1631158" lvl="3" indent="-181240" defTabSz="966612">
              <a:buFont typeface="Arial" panose="020B0604020202020204" pitchFamily="34" charset="0"/>
              <a:buChar char="•"/>
              <a:defRPr/>
            </a:pPr>
            <a:r>
              <a:rPr lang="en-US" sz="1200" dirty="0">
                <a:solidFill>
                  <a:schemeClr val="tx1"/>
                </a:solidFill>
                <a:latin typeface="+mn-lt"/>
              </a:rPr>
              <a:t>What is the risk of severe withdrawal symptoms, seizures or other medical complications?</a:t>
            </a:r>
          </a:p>
          <a:p>
            <a:pPr marL="1631158" lvl="3" indent="-181240" defTabSz="966612">
              <a:buFont typeface="Arial" panose="020B0604020202020204" pitchFamily="34" charset="0"/>
              <a:buChar char="•"/>
              <a:defRPr/>
            </a:pPr>
            <a:r>
              <a:rPr lang="en-US" sz="1200" dirty="0">
                <a:solidFill>
                  <a:schemeClr val="tx1"/>
                </a:solidFill>
                <a:latin typeface="+mn-lt"/>
              </a:rPr>
              <a:t>Are there current signs of withdrawal?</a:t>
            </a:r>
          </a:p>
          <a:p>
            <a:pPr marL="1631158" lvl="3" indent="-181240" defTabSz="966612">
              <a:buFont typeface="Arial" panose="020B0604020202020204" pitchFamily="34" charset="0"/>
              <a:buChar char="•"/>
              <a:defRPr/>
            </a:pPr>
            <a:r>
              <a:rPr lang="en-US" sz="1200" dirty="0">
                <a:solidFill>
                  <a:schemeClr val="tx1"/>
                </a:solidFill>
                <a:latin typeface="+mn-lt"/>
              </a:rPr>
              <a:t>What are the scores of the standardized withdrawal rating scales?</a:t>
            </a:r>
          </a:p>
          <a:p>
            <a:pPr marL="1631158" lvl="3" indent="-181240" defTabSz="966612">
              <a:buFont typeface="Arial" panose="020B0604020202020204" pitchFamily="34" charset="0"/>
              <a:buChar char="•"/>
              <a:defRPr/>
            </a:pPr>
            <a:r>
              <a:rPr lang="en-US" sz="1200" dirty="0">
                <a:solidFill>
                  <a:schemeClr val="tx1"/>
                </a:solidFill>
                <a:latin typeface="+mn-lt"/>
              </a:rPr>
              <a:t>What are the client’s vital signs?</a:t>
            </a:r>
          </a:p>
          <a:p>
            <a:pPr marL="1631158" lvl="3" indent="-181240" defTabSz="966612">
              <a:buFont typeface="Arial" panose="020B0604020202020204" pitchFamily="34" charset="0"/>
              <a:buChar char="•"/>
              <a:defRPr/>
            </a:pPr>
            <a:r>
              <a:rPr lang="en-US" sz="1200" dirty="0">
                <a:solidFill>
                  <a:schemeClr val="tx1"/>
                </a:solidFill>
                <a:latin typeface="+mn-lt"/>
              </a:rPr>
              <a:t>Does the client have support to complete an ambulatory withdrawal, if medically safe to consider?</a:t>
            </a:r>
            <a:endParaRPr lang="en-US" sz="1200" dirty="0">
              <a:solidFill>
                <a:schemeClr val="tx1"/>
              </a:solidFill>
              <a:latin typeface="+mn-lt"/>
              <a:ea typeface="Calibri" panose="020F0502020204030204" pitchFamily="34" charset="0"/>
              <a:cs typeface="Times New Roman" panose="02020603050405020304" pitchFamily="18" charset="0"/>
            </a:endParaRPr>
          </a:p>
          <a:p>
            <a:pPr marL="664546" lvl="1" indent="-181240" defTabSz="966612">
              <a:buFont typeface="Arial" panose="020B0604020202020204" pitchFamily="34" charset="0"/>
              <a:buChar char="•"/>
              <a:defRPr/>
            </a:pPr>
            <a:r>
              <a:rPr lang="en-US" sz="1200" dirty="0">
                <a:solidFill>
                  <a:schemeClr val="tx1"/>
                </a:solidFill>
                <a:latin typeface="+mn-lt"/>
                <a:ea typeface="Calibri" panose="020F0502020204030204" pitchFamily="34" charset="0"/>
                <a:cs typeface="Times New Roman" panose="02020603050405020304" pitchFamily="18" charset="0"/>
              </a:rPr>
              <a:t>Biomedical Conditions and Complications: </a:t>
            </a:r>
          </a:p>
          <a:p>
            <a:pPr marL="1147852" lvl="2" indent="-181240" defTabSz="966612">
              <a:buFont typeface="Arial" panose="020B0604020202020204" pitchFamily="34" charset="0"/>
              <a:buChar char="•"/>
              <a:defRPr/>
            </a:pPr>
            <a:r>
              <a:rPr lang="en-US" sz="1200" dirty="0">
                <a:solidFill>
                  <a:schemeClr val="tx1"/>
                </a:solidFill>
                <a:latin typeface="+mn-lt"/>
                <a:ea typeface="Calibri" panose="020F0502020204030204" pitchFamily="34" charset="0"/>
                <a:cs typeface="Times New Roman" panose="02020603050405020304" pitchFamily="18" charset="0"/>
              </a:rPr>
              <a:t>This dimension assesses for co-occurring physical health conditions or complications. </a:t>
            </a:r>
          </a:p>
          <a:p>
            <a:pPr marL="1147852" lvl="2" indent="-181240" defTabSz="966612">
              <a:buFont typeface="Arial" panose="020B0604020202020204" pitchFamily="34" charset="0"/>
              <a:buChar char="•"/>
              <a:defRPr/>
            </a:pPr>
            <a:r>
              <a:rPr lang="en-US" sz="1200" b="1" dirty="0">
                <a:solidFill>
                  <a:schemeClr val="tx1"/>
                </a:solidFill>
                <a:latin typeface="+mn-lt"/>
                <a:ea typeface="Calibri" panose="020F0502020204030204" pitchFamily="34" charset="0"/>
                <a:cs typeface="Times New Roman" panose="02020603050405020304" pitchFamily="18" charset="0"/>
              </a:rPr>
              <a:t>[ASK PARTICIPANTS] </a:t>
            </a:r>
            <a:r>
              <a:rPr lang="en-US" sz="1200" dirty="0">
                <a:solidFill>
                  <a:schemeClr val="tx1"/>
                </a:solidFill>
                <a:latin typeface="+mn-lt"/>
                <a:ea typeface="Calibri" panose="020F0502020204030204" pitchFamily="34" charset="0"/>
                <a:cs typeface="Times New Roman" panose="02020603050405020304" pitchFamily="18" charset="0"/>
              </a:rPr>
              <a:t>When exploring an individual’s health history and current physical condition, what questions would you ask in the assessment? </a:t>
            </a:r>
          </a:p>
          <a:p>
            <a:pPr marL="1147852" lvl="2" indent="-181240" defTabSz="966612">
              <a:buFont typeface="Arial" panose="020B0604020202020204" pitchFamily="34" charset="0"/>
              <a:buChar char="•"/>
              <a:defRPr/>
            </a:pPr>
            <a:r>
              <a:rPr lang="en-US" sz="1200" b="1" dirty="0">
                <a:solidFill>
                  <a:schemeClr val="tx1"/>
                </a:solidFill>
                <a:latin typeface="+mn-lt"/>
                <a:ea typeface="Calibri" panose="020F0502020204030204" pitchFamily="34" charset="0"/>
                <a:cs typeface="Times New Roman" panose="02020603050405020304" pitchFamily="18" charset="0"/>
              </a:rPr>
              <a:t>[INSTRUCTIONS] </a:t>
            </a:r>
            <a:r>
              <a:rPr lang="en-US" sz="1200" dirty="0">
                <a:solidFill>
                  <a:schemeClr val="tx1"/>
                </a:solidFill>
                <a:latin typeface="+mn-lt"/>
                <a:ea typeface="Calibri" panose="020F0502020204030204" pitchFamily="34" charset="0"/>
                <a:cs typeface="Times New Roman" panose="02020603050405020304" pitchFamily="18" charset="0"/>
              </a:rPr>
              <a:t>Listen for, acknowledge, and offer the following:</a:t>
            </a:r>
          </a:p>
          <a:p>
            <a:pPr marL="1631158" lvl="3" indent="-181240" defTabSz="966612">
              <a:buFont typeface="Arial" panose="020B0604020202020204" pitchFamily="34" charset="0"/>
              <a:buChar char="•"/>
              <a:defRPr/>
            </a:pPr>
            <a:r>
              <a:rPr lang="en-US" sz="1200" dirty="0">
                <a:solidFill>
                  <a:schemeClr val="tx1"/>
                </a:solidFill>
                <a:latin typeface="+mn-lt"/>
              </a:rPr>
              <a:t>Other than withdrawal, what are the current physical illnesses that should be addressed?</a:t>
            </a:r>
          </a:p>
          <a:p>
            <a:pPr marL="1631158" lvl="3" indent="-181240" defTabSz="966612">
              <a:buFont typeface="Arial" panose="020B0604020202020204" pitchFamily="34" charset="0"/>
              <a:buChar char="•"/>
              <a:defRPr/>
            </a:pPr>
            <a:r>
              <a:rPr lang="en-US" sz="1200" dirty="0">
                <a:solidFill>
                  <a:schemeClr val="tx1"/>
                </a:solidFill>
                <a:latin typeface="+mn-lt"/>
              </a:rPr>
              <a:t>What are the chronic conditions that need to be stabilized?</a:t>
            </a:r>
          </a:p>
          <a:p>
            <a:pPr marL="1631158" lvl="3" indent="-181240" defTabSz="966612">
              <a:buFont typeface="Arial" panose="020B0604020202020204" pitchFamily="34" charset="0"/>
              <a:buChar char="•"/>
              <a:defRPr/>
            </a:pPr>
            <a:r>
              <a:rPr lang="en-US" sz="1200" dirty="0">
                <a:solidFill>
                  <a:schemeClr val="tx1"/>
                </a:solidFill>
                <a:latin typeface="+mn-lt"/>
              </a:rPr>
              <a:t>Is there a communicable disease present that could impact the well-being the client, other clients, or staff?</a:t>
            </a:r>
          </a:p>
          <a:p>
            <a:pPr marL="1631158" lvl="3" indent="-181240" defTabSz="966612">
              <a:buFont typeface="Arial" panose="020B0604020202020204" pitchFamily="34" charset="0"/>
              <a:buChar char="•"/>
              <a:defRPr/>
            </a:pPr>
            <a:r>
              <a:rPr lang="en-US" sz="1200" dirty="0">
                <a:solidFill>
                  <a:schemeClr val="tx1"/>
                </a:solidFill>
                <a:latin typeface="+mn-lt"/>
              </a:rPr>
              <a:t>Is the client pregnant?  What is her pregnancy history?</a:t>
            </a:r>
          </a:p>
          <a:p>
            <a:pPr marL="664546" lvl="1" indent="-181240" defTabSz="966612">
              <a:buFont typeface="Arial" panose="020B0604020202020204" pitchFamily="34" charset="0"/>
              <a:buChar char="•"/>
              <a:defRPr/>
            </a:pPr>
            <a:r>
              <a:rPr lang="en-US" sz="1200" dirty="0">
                <a:solidFill>
                  <a:schemeClr val="tx1"/>
                </a:solidFill>
                <a:latin typeface="+mn-lt"/>
                <a:ea typeface="Calibri" panose="020F0502020204030204" pitchFamily="34" charset="0"/>
                <a:cs typeface="Times New Roman" panose="02020603050405020304" pitchFamily="18" charset="0"/>
              </a:rPr>
              <a:t>Emotional, Behavioral, or Cognitive Conditions and Complications: </a:t>
            </a:r>
          </a:p>
          <a:p>
            <a:pPr marL="1147852" lvl="2" indent="-181240" defTabSz="966612">
              <a:buFont typeface="Arial" panose="020B0604020202020204" pitchFamily="34" charset="0"/>
              <a:buChar char="•"/>
              <a:defRPr/>
            </a:pPr>
            <a:r>
              <a:rPr lang="en-US" sz="1200" dirty="0">
                <a:solidFill>
                  <a:schemeClr val="tx1"/>
                </a:solidFill>
                <a:latin typeface="+mn-lt"/>
                <a:ea typeface="Calibri" panose="020F0502020204030204" pitchFamily="34" charset="0"/>
                <a:cs typeface="Times New Roman" panose="02020603050405020304" pitchFamily="18" charset="0"/>
              </a:rPr>
              <a:t>This dimension assesses for co-occurring mental health conditions or complications. </a:t>
            </a:r>
          </a:p>
          <a:p>
            <a:pPr marL="1147852" lvl="2" indent="-181240" defTabSz="966612">
              <a:buFont typeface="Arial" panose="020B0604020202020204" pitchFamily="34" charset="0"/>
              <a:buChar char="•"/>
              <a:defRPr/>
            </a:pPr>
            <a:r>
              <a:rPr lang="en-US" sz="1200" b="1" dirty="0">
                <a:solidFill>
                  <a:schemeClr val="tx1"/>
                </a:solidFill>
                <a:latin typeface="+mn-lt"/>
                <a:ea typeface="Calibri" panose="020F0502020204030204" pitchFamily="34" charset="0"/>
                <a:cs typeface="Times New Roman" panose="02020603050405020304" pitchFamily="18" charset="0"/>
              </a:rPr>
              <a:t>[ASK PARTICIPANTS] </a:t>
            </a:r>
            <a:r>
              <a:rPr lang="en-US" sz="1200" dirty="0">
                <a:solidFill>
                  <a:schemeClr val="tx1"/>
                </a:solidFill>
                <a:latin typeface="+mn-lt"/>
                <a:ea typeface="Calibri" panose="020F0502020204030204" pitchFamily="34" charset="0"/>
                <a:cs typeface="Times New Roman" panose="02020603050405020304" pitchFamily="18" charset="0"/>
              </a:rPr>
              <a:t>When exploring an individual’s thoughts, emotions, and mental health issues, what questions would you ask in the assessment? </a:t>
            </a:r>
          </a:p>
          <a:p>
            <a:pPr marL="1147852" lvl="2" indent="-181240" defTabSz="966612">
              <a:buFont typeface="Arial" panose="020B0604020202020204" pitchFamily="34" charset="0"/>
              <a:buChar char="•"/>
              <a:defRPr/>
            </a:pPr>
            <a:r>
              <a:rPr lang="en-US" sz="1200" b="1" dirty="0">
                <a:solidFill>
                  <a:schemeClr val="tx1"/>
                </a:solidFill>
                <a:latin typeface="+mn-lt"/>
                <a:ea typeface="Calibri" panose="020F0502020204030204" pitchFamily="34" charset="0"/>
                <a:cs typeface="Times New Roman" panose="02020603050405020304" pitchFamily="18" charset="0"/>
              </a:rPr>
              <a:t>[INSTRUCTIONS] </a:t>
            </a:r>
            <a:r>
              <a:rPr lang="en-US" sz="1200" dirty="0">
                <a:solidFill>
                  <a:schemeClr val="tx1"/>
                </a:solidFill>
                <a:latin typeface="+mn-lt"/>
                <a:ea typeface="Calibri" panose="020F0502020204030204" pitchFamily="34" charset="0"/>
                <a:cs typeface="Times New Roman" panose="02020603050405020304" pitchFamily="18" charset="0"/>
              </a:rPr>
              <a:t>Listen for, acknowledge, and offer the following:</a:t>
            </a:r>
          </a:p>
          <a:p>
            <a:pPr marL="1631158" lvl="3" indent="-181240" defTabSz="966612">
              <a:buFont typeface="Arial" panose="020B0604020202020204" pitchFamily="34" charset="0"/>
              <a:buChar char="•"/>
              <a:defRPr/>
            </a:pPr>
            <a:r>
              <a:rPr lang="en-US" sz="1200" dirty="0">
                <a:solidFill>
                  <a:schemeClr val="tx1"/>
                </a:solidFill>
                <a:latin typeface="+mn-lt"/>
              </a:rPr>
              <a:t>Are there psychiatric, psychological, behavioral, emotional or cognitive conditions needing to be addressed?</a:t>
            </a:r>
          </a:p>
          <a:p>
            <a:pPr marL="1631158" lvl="3" indent="-181240" defTabSz="966612">
              <a:buFont typeface="Arial" panose="020B0604020202020204" pitchFamily="34" charset="0"/>
              <a:buChar char="•"/>
              <a:defRPr/>
            </a:pPr>
            <a:r>
              <a:rPr lang="en-US" sz="1200" dirty="0">
                <a:solidFill>
                  <a:schemeClr val="tx1"/>
                </a:solidFill>
                <a:latin typeface="+mn-lt"/>
              </a:rPr>
              <a:t>What if any chronic conditions need to be stabilized (e.g., bipolar disorder or chronic anxiety)?</a:t>
            </a:r>
          </a:p>
          <a:p>
            <a:pPr marL="1631158" lvl="3" indent="-181240" defTabSz="966612">
              <a:buFont typeface="Arial" panose="020B0604020202020204" pitchFamily="34" charset="0"/>
              <a:buChar char="•"/>
              <a:defRPr/>
            </a:pPr>
            <a:r>
              <a:rPr lang="en-US" sz="1200" dirty="0">
                <a:solidFill>
                  <a:schemeClr val="tx1"/>
                </a:solidFill>
                <a:latin typeface="+mn-lt"/>
              </a:rPr>
              <a:t>Are the behavioral or cognitive symptoms part of the addictive disorder?</a:t>
            </a:r>
          </a:p>
          <a:p>
            <a:pPr marL="1631158" lvl="3" indent="-181240" defTabSz="966612">
              <a:buFont typeface="Arial" panose="020B0604020202020204" pitchFamily="34" charset="0"/>
              <a:buChar char="•"/>
              <a:defRPr/>
            </a:pPr>
            <a:r>
              <a:rPr lang="en-US" sz="1200" dirty="0">
                <a:solidFill>
                  <a:schemeClr val="tx1"/>
                </a:solidFill>
                <a:latin typeface="+mn-lt"/>
              </a:rPr>
              <a:t>If related to the substance use, do the emotional, cognitive, or behavioral conditions require mental health care (e.g., suicidal ideation and depression)</a:t>
            </a:r>
          </a:p>
          <a:p>
            <a:pPr marL="1631158" lvl="3" indent="-181240" defTabSz="966612">
              <a:buFont typeface="Arial" panose="020B0604020202020204" pitchFamily="34" charset="0"/>
              <a:buChar char="•"/>
              <a:defRPr/>
            </a:pPr>
            <a:r>
              <a:rPr lang="en-US" sz="1200" dirty="0">
                <a:solidFill>
                  <a:schemeClr val="tx1"/>
                </a:solidFill>
                <a:latin typeface="+mn-lt"/>
              </a:rPr>
              <a:t>Is the client able to participate in daily activities?</a:t>
            </a:r>
          </a:p>
          <a:p>
            <a:pPr marL="1631158" lvl="3" indent="-181240" defTabSz="966612">
              <a:buFont typeface="Arial" panose="020B0604020202020204" pitchFamily="34" charset="0"/>
              <a:buChar char="•"/>
              <a:defRPr/>
            </a:pPr>
            <a:r>
              <a:rPr lang="en-US" sz="1200" dirty="0">
                <a:solidFill>
                  <a:schemeClr val="tx1"/>
                </a:solidFill>
                <a:latin typeface="+mn-lt"/>
              </a:rPr>
              <a:t>Can she/he cope with the emotional, behavioral, or cognitive conditions?</a:t>
            </a:r>
            <a:endParaRPr lang="en-US" sz="1200" dirty="0">
              <a:solidFill>
                <a:schemeClr val="tx1"/>
              </a:solidFill>
              <a:latin typeface="+mn-lt"/>
              <a:ea typeface="Calibri" panose="020F0502020204030204" pitchFamily="34" charset="0"/>
              <a:cs typeface="Times New Roman" panose="02020603050405020304" pitchFamily="18" charset="0"/>
            </a:endParaRPr>
          </a:p>
          <a:p>
            <a:pPr marL="1147852" lvl="2" indent="-181240" defTabSz="966612">
              <a:buFont typeface="Arial" panose="020B0604020202020204" pitchFamily="34" charset="0"/>
              <a:buChar char="•"/>
              <a:defRPr/>
            </a:pPr>
            <a:endParaRPr lang="en-US" sz="1200" b="0" dirty="0">
              <a:solidFill>
                <a:schemeClr val="tx1"/>
              </a:solidFill>
              <a:latin typeface="+mn-lt"/>
            </a:endParaRPr>
          </a:p>
          <a:p>
            <a:pPr defTabSz="966612">
              <a:defRPr/>
            </a:pPr>
            <a:r>
              <a:rPr lang="en-US" sz="1200" b="1" dirty="0">
                <a:solidFill>
                  <a:schemeClr val="tx1"/>
                </a:solidFill>
                <a:latin typeface="+mn-lt"/>
              </a:rPr>
              <a:t>REFERENCE</a:t>
            </a:r>
          </a:p>
          <a:p>
            <a:pPr defTabSz="966612">
              <a:defRPr/>
            </a:pPr>
            <a:r>
              <a:rPr lang="en-US" sz="1200" dirty="0">
                <a:solidFill>
                  <a:schemeClr val="tx1"/>
                </a:solidFill>
                <a:latin typeface="+mn-lt"/>
              </a:rPr>
              <a:t>Mee-Lee, </a:t>
            </a:r>
            <a:r>
              <a:rPr lang="en-US" sz="1200" dirty="0" smtClean="0">
                <a:solidFill>
                  <a:schemeClr val="tx1"/>
                </a:solidFill>
                <a:latin typeface="+mn-lt"/>
              </a:rPr>
              <a:t>D. </a:t>
            </a:r>
            <a:r>
              <a:rPr lang="en-US" sz="1200" dirty="0">
                <a:solidFill>
                  <a:schemeClr val="tx1"/>
                </a:solidFill>
                <a:latin typeface="+mn-lt"/>
              </a:rPr>
              <a:t>(Eds</a:t>
            </a:r>
            <a:r>
              <a:rPr lang="en-US" sz="1200" dirty="0" smtClean="0">
                <a:solidFill>
                  <a:schemeClr val="tx1"/>
                </a:solidFill>
                <a:latin typeface="+mn-lt"/>
              </a:rPr>
              <a:t>.). </a:t>
            </a:r>
            <a:r>
              <a:rPr lang="en-US" sz="1200" dirty="0">
                <a:solidFill>
                  <a:schemeClr val="tx1"/>
                </a:solidFill>
                <a:latin typeface="+mn-lt"/>
              </a:rPr>
              <a:t>(2013</a:t>
            </a:r>
            <a:r>
              <a:rPr lang="en-US" sz="1200" dirty="0" smtClean="0">
                <a:solidFill>
                  <a:schemeClr val="tx1"/>
                </a:solidFill>
                <a:latin typeface="+mn-lt"/>
              </a:rPr>
              <a:t>).</a:t>
            </a:r>
            <a:r>
              <a:rPr lang="en-US" sz="1200" dirty="0">
                <a:solidFill>
                  <a:schemeClr val="tx1"/>
                </a:solidFill>
                <a:latin typeface="+mn-lt"/>
              </a:rPr>
              <a:t> </a:t>
            </a:r>
            <a:r>
              <a:rPr lang="en-US" sz="1200" i="1" dirty="0">
                <a:solidFill>
                  <a:schemeClr val="tx1"/>
                </a:solidFill>
                <a:latin typeface="+mn-lt"/>
              </a:rPr>
              <a:t>The ASAM criteria: </a:t>
            </a:r>
            <a:r>
              <a:rPr lang="en-US" sz="1200" i="1" dirty="0" smtClean="0">
                <a:solidFill>
                  <a:schemeClr val="tx1"/>
                </a:solidFill>
                <a:latin typeface="+mn-lt"/>
              </a:rPr>
              <a:t>Treatment </a:t>
            </a:r>
            <a:r>
              <a:rPr lang="en-US" sz="1200" i="1" dirty="0">
                <a:solidFill>
                  <a:schemeClr val="tx1"/>
                </a:solidFill>
                <a:latin typeface="+mn-lt"/>
              </a:rPr>
              <a:t>for addictive, substance-related, and co-occurring conditions. </a:t>
            </a:r>
            <a:r>
              <a:rPr lang="en-US" sz="1200" dirty="0">
                <a:solidFill>
                  <a:schemeClr val="tx1"/>
                </a:solidFill>
                <a:latin typeface="+mn-lt"/>
              </a:rPr>
              <a:t>Chevy Chase, MD: American Society of Addiction </a:t>
            </a:r>
            <a:r>
              <a:rPr lang="en-US" sz="1200" dirty="0" smtClean="0">
                <a:solidFill>
                  <a:schemeClr val="tx1"/>
                </a:solidFill>
                <a:latin typeface="+mn-lt"/>
              </a:rPr>
              <a:t>Medicine.</a:t>
            </a:r>
            <a:r>
              <a:rPr lang="en-US" sz="1200" dirty="0" smtClean="0">
                <a:solidFill>
                  <a:schemeClr val="tx1"/>
                </a:solidFill>
                <a:latin typeface="+mn-lt"/>
                <a:cs typeface="Calibri" panose="020F0502020204030204" pitchFamily="34" charset="0"/>
              </a:rPr>
              <a:t> </a:t>
            </a:r>
            <a:endParaRPr lang="en-US" sz="1200" dirty="0">
              <a:solidFill>
                <a:schemeClr val="tx1"/>
              </a:solidFill>
              <a:latin typeface="+mn-lt"/>
              <a:cs typeface="Calibri" panose="020F0502020204030204" pitchFamily="34" charset="0"/>
            </a:endParaRPr>
          </a:p>
          <a:p>
            <a:pPr defTabSz="966612">
              <a:defRPr/>
            </a:pPr>
            <a:endParaRPr lang="en-US" b="0" dirty="0"/>
          </a:p>
        </p:txBody>
      </p:sp>
      <p:sp>
        <p:nvSpPr>
          <p:cNvPr id="4" name="Slide Number Placeholder 3"/>
          <p:cNvSpPr>
            <a:spLocks noGrp="1"/>
          </p:cNvSpPr>
          <p:nvPr>
            <p:ph type="sldNum" sz="quarter" idx="10"/>
          </p:nvPr>
        </p:nvSpPr>
        <p:spPr/>
        <p:txBody>
          <a:bodyPr/>
          <a:lstStyle/>
          <a:p>
            <a:fld id="{54ADE49C-AECB-4B8E-AB86-9FE486226B9C}" type="slidenum">
              <a:rPr lang="en-US" smtClean="0"/>
              <a:t>49</a:t>
            </a:fld>
            <a:endParaRPr lang="en-US" dirty="0"/>
          </a:p>
        </p:txBody>
      </p:sp>
    </p:spTree>
    <p:extLst>
      <p:ext uri="{BB962C8B-B14F-4D97-AF65-F5344CB8AC3E}">
        <p14:creationId xmlns:p14="http://schemas.microsoft.com/office/powerpoint/2010/main" val="39465603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INSTRUCTIONS</a:t>
            </a:r>
            <a:r>
              <a:rPr lang="en-US" b="1" baseline="0" dirty="0">
                <a:solidFill>
                  <a:schemeClr val="tx1"/>
                </a:solidFill>
              </a:rPr>
              <a:t> </a:t>
            </a:r>
          </a:p>
          <a:p>
            <a:pPr marL="181240" indent="-181240">
              <a:buFont typeface="Arial" panose="020B0604020202020204" pitchFamily="34" charset="0"/>
              <a:buChar char="•"/>
            </a:pPr>
            <a:r>
              <a:rPr lang="en-US" baseline="0" dirty="0">
                <a:solidFill>
                  <a:schemeClr val="tx1"/>
                </a:solidFill>
              </a:rPr>
              <a:t>Orient participants to the session’s agenda. </a:t>
            </a:r>
          </a:p>
          <a:p>
            <a:pPr marL="181240" indent="-181240">
              <a:buFont typeface="Arial" panose="020B0604020202020204" pitchFamily="34" charset="0"/>
              <a:buChar char="•"/>
            </a:pPr>
            <a:endParaRPr lang="en-US" baseline="0" dirty="0">
              <a:solidFill>
                <a:schemeClr val="tx1"/>
              </a:solidFill>
            </a:endParaRPr>
          </a:p>
          <a:p>
            <a:r>
              <a:rPr lang="en-US" b="1" baseline="0" dirty="0">
                <a:solidFill>
                  <a:schemeClr val="tx1"/>
                </a:solidFill>
              </a:rPr>
              <a:t>PEDAGOLOGICAL SUGGESTIONS</a:t>
            </a:r>
          </a:p>
          <a:p>
            <a:pPr marL="181240" indent="-181240">
              <a:buFont typeface="Arial" panose="020B0604020202020204" pitchFamily="34" charset="0"/>
              <a:buChar char="•"/>
            </a:pPr>
            <a:r>
              <a:rPr lang="en-US" b="1" baseline="0" dirty="0">
                <a:solidFill>
                  <a:schemeClr val="tx1"/>
                </a:solidFill>
              </a:rPr>
              <a:t>[ASK PARTICIPANTS] </a:t>
            </a:r>
            <a:r>
              <a:rPr lang="en-US" b="0" baseline="0" dirty="0">
                <a:solidFill>
                  <a:schemeClr val="tx1"/>
                </a:solidFill>
              </a:rPr>
              <a:t>How do you screen </a:t>
            </a:r>
            <a:r>
              <a:rPr lang="en-US" baseline="0" dirty="0">
                <a:solidFill>
                  <a:schemeClr val="tx1"/>
                </a:solidFill>
              </a:rPr>
              <a:t>clients for substance use disorders in your current employment settings?</a:t>
            </a:r>
          </a:p>
          <a:p>
            <a:pPr marL="181240" indent="-181240">
              <a:buFont typeface="Arial" panose="020B0604020202020204" pitchFamily="34" charset="0"/>
              <a:buChar char="•"/>
            </a:pPr>
            <a:r>
              <a:rPr lang="en-US" b="1" baseline="0" dirty="0">
                <a:solidFill>
                  <a:schemeClr val="tx1"/>
                </a:solidFill>
              </a:rPr>
              <a:t>[ASK PARTICIPANTS] </a:t>
            </a:r>
            <a:r>
              <a:rPr lang="en-US" baseline="0" dirty="0">
                <a:solidFill>
                  <a:schemeClr val="tx1"/>
                </a:solidFill>
              </a:rPr>
              <a:t>Why is systematic screening critical and necessary for treating substance use disorders?</a:t>
            </a:r>
          </a:p>
          <a:p>
            <a:pPr marL="181240" indent="-181240">
              <a:buFont typeface="Arial" panose="020B0604020202020204" pitchFamily="34" charset="0"/>
              <a:buChar char="•"/>
            </a:pPr>
            <a:r>
              <a:rPr lang="en-US" b="1" baseline="0" dirty="0">
                <a:solidFill>
                  <a:schemeClr val="tx1"/>
                </a:solidFill>
              </a:rPr>
              <a:t>[ASK PARTICIPANTS] </a:t>
            </a:r>
            <a:r>
              <a:rPr lang="en-US" baseline="0" dirty="0">
                <a:solidFill>
                  <a:schemeClr val="tx1"/>
                </a:solidFill>
              </a:rPr>
              <a:t>What are the differences between screening and assessment? </a:t>
            </a:r>
          </a:p>
          <a:p>
            <a:pPr marL="180975" indent="-180975" defTabSz="966612">
              <a:buFont typeface="Arial" panose="020B0604020202020204" pitchFamily="34" charset="0"/>
              <a:buChar char="•"/>
              <a:defRPr/>
            </a:pPr>
            <a:endParaRPr lang="en-US" dirty="0">
              <a:cs typeface="Calibri"/>
            </a:endParaRPr>
          </a:p>
          <a:p>
            <a:pPr marL="180975" indent="-180975" defTabSz="966612">
              <a:buFont typeface="Arial" panose="020B0604020202020204" pitchFamily="34" charset="0"/>
              <a:buChar char="•"/>
              <a:defRPr/>
            </a:pPr>
            <a:r>
              <a:rPr lang="en-US" dirty="0">
                <a:cs typeface="Calibri"/>
              </a:rPr>
              <a:t>Distribute copies of non-proprietary screening measures </a:t>
            </a:r>
            <a:r>
              <a:rPr lang="en-US" dirty="0"/>
              <a:t>(e.g., AUDIT, DAST) with</a:t>
            </a:r>
            <a:r>
              <a:rPr lang="en-US" baseline="0" dirty="0">
                <a:solidFill>
                  <a:schemeClr val="tx1"/>
                </a:solidFill>
              </a:rPr>
              <a:t> which you are </a:t>
            </a:r>
            <a:r>
              <a:rPr lang="en-US" baseline="0" dirty="0" smtClean="0">
                <a:solidFill>
                  <a:schemeClr val="tx1"/>
                </a:solidFill>
              </a:rPr>
              <a:t>familiar. </a:t>
            </a:r>
            <a:r>
              <a:rPr lang="en-US" baseline="0" dirty="0">
                <a:solidFill>
                  <a:schemeClr val="tx1"/>
                </a:solidFill>
              </a:rPr>
              <a:t>The measures should vary in length and complexity.</a:t>
            </a:r>
            <a:r>
              <a:rPr lang="en-US" dirty="0"/>
              <a:t> </a:t>
            </a:r>
            <a:endParaRPr lang="en-US" dirty="0">
              <a:cs typeface="Calibri"/>
            </a:endParaRPr>
          </a:p>
          <a:p>
            <a:pPr marL="181240" indent="-181240">
              <a:buFont typeface="Arial" panose="020B0604020202020204" pitchFamily="34" charset="0"/>
              <a:buChar char="•"/>
            </a:pPr>
            <a:endParaRPr lang="en-US" baseline="0" dirty="0">
              <a:solidFill>
                <a:schemeClr val="tx1"/>
              </a:solidFill>
            </a:endParaRPr>
          </a:p>
          <a:p>
            <a:pPr marL="181240" indent="-181240">
              <a:buFont typeface="Arial" panose="020B0604020202020204" pitchFamily="34" charset="0"/>
              <a:buChar char="•"/>
            </a:pPr>
            <a:endParaRPr lang="en-US" baseline="0" dirty="0"/>
          </a:p>
        </p:txBody>
      </p:sp>
      <p:sp>
        <p:nvSpPr>
          <p:cNvPr id="4" name="Slide Number Placeholder 3"/>
          <p:cNvSpPr>
            <a:spLocks noGrp="1"/>
          </p:cNvSpPr>
          <p:nvPr>
            <p:ph type="sldNum" sz="quarter" idx="10"/>
          </p:nvPr>
        </p:nvSpPr>
        <p:spPr/>
        <p:txBody>
          <a:bodyPr/>
          <a:lstStyle/>
          <a:p>
            <a:fld id="{54ADE49C-AECB-4B8E-AB86-9FE486226B9C}" type="slidenum">
              <a:rPr lang="en-US" smtClean="0"/>
              <a:t>5</a:t>
            </a:fld>
            <a:endParaRPr lang="en-US" dirty="0"/>
          </a:p>
        </p:txBody>
      </p:sp>
    </p:spTree>
    <p:extLst>
      <p:ext uri="{BB962C8B-B14F-4D97-AF65-F5344CB8AC3E}">
        <p14:creationId xmlns:p14="http://schemas.microsoft.com/office/powerpoint/2010/main" val="261350571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 NOTES</a:t>
            </a:r>
          </a:p>
          <a:p>
            <a:pPr marL="181240" indent="-181240" defTabSz="966612">
              <a:buFont typeface="Arial" panose="020B0604020202020204" pitchFamily="34" charset="0"/>
              <a:buChar char="•"/>
              <a:defRPr/>
            </a:pPr>
            <a:r>
              <a:rPr lang="en-US" sz="1200" dirty="0">
                <a:solidFill>
                  <a:schemeClr val="tx1"/>
                </a:solidFill>
                <a:latin typeface="+mn-lt"/>
                <a:ea typeface="Calibri" panose="020F0502020204030204" pitchFamily="34" charset="0"/>
                <a:cs typeface="Times New Roman" panose="02020603050405020304" pitchFamily="18" charset="0"/>
              </a:rPr>
              <a:t>Readiness to Change</a:t>
            </a:r>
          </a:p>
          <a:p>
            <a:pPr marL="664546" lvl="1" indent="-181240" defTabSz="966612">
              <a:buFont typeface="Arial" panose="020B0604020202020204" pitchFamily="34" charset="0"/>
              <a:buChar char="•"/>
              <a:defRPr/>
            </a:pPr>
            <a:r>
              <a:rPr lang="en-US" sz="1200" dirty="0">
                <a:solidFill>
                  <a:schemeClr val="tx1"/>
                </a:solidFill>
                <a:latin typeface="+mn-lt"/>
                <a:ea typeface="Calibri" panose="020F0502020204030204" pitchFamily="34" charset="0"/>
                <a:cs typeface="Times New Roman" panose="02020603050405020304" pitchFamily="18" charset="0"/>
              </a:rPr>
              <a:t>This dimension assesses the client’s readiness to change. </a:t>
            </a:r>
          </a:p>
          <a:p>
            <a:pPr marL="1147852" lvl="2" indent="-181240" defTabSz="966612">
              <a:buFont typeface="Arial" panose="020B0604020202020204" pitchFamily="34" charset="0"/>
              <a:buChar char="•"/>
              <a:defRPr/>
            </a:pPr>
            <a:r>
              <a:rPr lang="en-US" sz="1200" b="1" dirty="0">
                <a:solidFill>
                  <a:schemeClr val="tx1"/>
                </a:solidFill>
                <a:latin typeface="+mn-lt"/>
                <a:ea typeface="Calibri" panose="020F0502020204030204" pitchFamily="34" charset="0"/>
                <a:cs typeface="Times New Roman" panose="02020603050405020304" pitchFamily="18" charset="0"/>
              </a:rPr>
              <a:t>[ASK PARTICIPANTS] </a:t>
            </a:r>
            <a:r>
              <a:rPr lang="en-US" sz="1200" dirty="0">
                <a:solidFill>
                  <a:schemeClr val="tx1"/>
                </a:solidFill>
                <a:latin typeface="+mn-lt"/>
                <a:ea typeface="Calibri" panose="020F0502020204030204" pitchFamily="34" charset="0"/>
                <a:cs typeface="Times New Roman" panose="02020603050405020304" pitchFamily="18" charset="0"/>
              </a:rPr>
              <a:t>When exploring an individual’s readiness and interest in changing, what questions would you ask in the assessment? </a:t>
            </a:r>
          </a:p>
          <a:p>
            <a:pPr marL="1147852" lvl="2" indent="-181240" defTabSz="966612">
              <a:buFont typeface="Arial" panose="020B0604020202020204" pitchFamily="34" charset="0"/>
              <a:buChar char="•"/>
              <a:defRPr/>
            </a:pPr>
            <a:r>
              <a:rPr lang="en-US" sz="1200" b="1" dirty="0">
                <a:solidFill>
                  <a:schemeClr val="tx1"/>
                </a:solidFill>
                <a:latin typeface="+mn-lt"/>
                <a:ea typeface="Calibri" panose="020F0502020204030204" pitchFamily="34" charset="0"/>
                <a:cs typeface="Times New Roman" panose="02020603050405020304" pitchFamily="18" charset="0"/>
              </a:rPr>
              <a:t>[INSTRUCTIONS] </a:t>
            </a:r>
            <a:r>
              <a:rPr lang="en-US" sz="1200" dirty="0">
                <a:solidFill>
                  <a:schemeClr val="tx1"/>
                </a:solidFill>
                <a:latin typeface="+mn-lt"/>
                <a:ea typeface="Calibri" panose="020F0502020204030204" pitchFamily="34" charset="0"/>
                <a:cs typeface="Times New Roman" panose="02020603050405020304" pitchFamily="18" charset="0"/>
              </a:rPr>
              <a:t>Listen for, acknowledge, and offer the following:</a:t>
            </a:r>
          </a:p>
          <a:p>
            <a:pPr marL="1147852" lvl="2" indent="-181240" defTabSz="966612">
              <a:buFont typeface="Arial" panose="020B0604020202020204" pitchFamily="34" charset="0"/>
              <a:buChar char="•"/>
              <a:defRPr/>
            </a:pPr>
            <a:r>
              <a:rPr lang="en-US" sz="1200" dirty="0">
                <a:solidFill>
                  <a:schemeClr val="tx1"/>
                </a:solidFill>
                <a:latin typeface="+mn-lt"/>
              </a:rPr>
              <a:t>How aware is the client of the relationship between her/his substance use and behaviors involved in the pursuit of reward or relief of negative life consequences?</a:t>
            </a:r>
          </a:p>
          <a:p>
            <a:pPr marL="1147852" lvl="2" indent="-181240" defTabSz="966612">
              <a:buFont typeface="Arial" panose="020B0604020202020204" pitchFamily="34" charset="0"/>
              <a:buChar char="•"/>
              <a:defRPr/>
            </a:pPr>
            <a:r>
              <a:rPr lang="en-US" sz="1200" dirty="0">
                <a:solidFill>
                  <a:schemeClr val="tx1"/>
                </a:solidFill>
                <a:latin typeface="+mn-lt"/>
              </a:rPr>
              <a:t>How ready, willing or able does the client feel to make changes to her/his behaviors?</a:t>
            </a:r>
          </a:p>
          <a:p>
            <a:pPr marL="1147852" lvl="2" indent="-181240" defTabSz="966612">
              <a:buFont typeface="Arial" panose="020B0604020202020204" pitchFamily="34" charset="0"/>
              <a:buChar char="•"/>
              <a:defRPr/>
            </a:pPr>
            <a:r>
              <a:rPr lang="en-US" sz="1200" dirty="0">
                <a:solidFill>
                  <a:schemeClr val="tx1"/>
                </a:solidFill>
                <a:latin typeface="+mn-lt"/>
              </a:rPr>
              <a:t>How much does the client feel in control of his or her treatment service?</a:t>
            </a:r>
          </a:p>
          <a:p>
            <a:pPr marL="181240" indent="-181240" defTabSz="966612">
              <a:buFont typeface="Arial" panose="020B0604020202020204" pitchFamily="34" charset="0"/>
              <a:buChar char="•"/>
              <a:defRPr/>
            </a:pPr>
            <a:r>
              <a:rPr lang="en-US" sz="1200" dirty="0">
                <a:solidFill>
                  <a:schemeClr val="tx1"/>
                </a:solidFill>
                <a:latin typeface="+mn-lt"/>
                <a:ea typeface="Calibri" panose="020F0502020204030204" pitchFamily="34" charset="0"/>
                <a:cs typeface="Times New Roman" panose="02020603050405020304" pitchFamily="18" charset="0"/>
              </a:rPr>
              <a:t>Relapse, Continued Use, or Continued Problems Potential</a:t>
            </a:r>
          </a:p>
          <a:p>
            <a:pPr marL="664546" lvl="1" indent="-181240" defTabSz="966612">
              <a:buFont typeface="Arial" panose="020B0604020202020204" pitchFamily="34" charset="0"/>
              <a:buChar char="•"/>
              <a:defRPr/>
            </a:pPr>
            <a:r>
              <a:rPr lang="en-US" sz="1200" dirty="0">
                <a:solidFill>
                  <a:schemeClr val="tx1"/>
                </a:solidFill>
                <a:latin typeface="+mn-lt"/>
                <a:ea typeface="Calibri" panose="020F0502020204030204" pitchFamily="34" charset="0"/>
                <a:cs typeface="Times New Roman" panose="02020603050405020304" pitchFamily="18" charset="0"/>
              </a:rPr>
              <a:t>This dimensions assesses the client’s readiness for managing future relapses or relapse potential. Here, the counselor examines the client’s locus of control, risk factors, engagement and awareness of recovery, internal and external triggers, and coping strategies. </a:t>
            </a:r>
          </a:p>
          <a:p>
            <a:pPr marL="1147852" lvl="2" indent="-181240" defTabSz="966612">
              <a:buFont typeface="Arial" panose="020B0604020202020204" pitchFamily="34" charset="0"/>
              <a:buChar char="•"/>
              <a:defRPr/>
            </a:pPr>
            <a:r>
              <a:rPr lang="en-US" sz="1200" b="1" dirty="0">
                <a:solidFill>
                  <a:schemeClr val="tx1"/>
                </a:solidFill>
                <a:latin typeface="+mn-lt"/>
                <a:ea typeface="Calibri" panose="020F0502020204030204" pitchFamily="34" charset="0"/>
                <a:cs typeface="Times New Roman" panose="02020603050405020304" pitchFamily="18" charset="0"/>
              </a:rPr>
              <a:t>[ASK PARTICIPANTS] </a:t>
            </a:r>
            <a:r>
              <a:rPr lang="en-US" sz="1200" dirty="0">
                <a:solidFill>
                  <a:schemeClr val="tx1"/>
                </a:solidFill>
                <a:latin typeface="+mn-lt"/>
                <a:ea typeface="Calibri" panose="020F0502020204030204" pitchFamily="34" charset="0"/>
                <a:cs typeface="Times New Roman" panose="02020603050405020304" pitchFamily="18" charset="0"/>
              </a:rPr>
              <a:t>When exploring an individual’s relapse experiences and history of continued use, what questions would you ask in the assessment? </a:t>
            </a:r>
          </a:p>
          <a:p>
            <a:pPr marL="1147852" lvl="2" indent="-181240" defTabSz="966612">
              <a:buFont typeface="Arial" panose="020B0604020202020204" pitchFamily="34" charset="0"/>
              <a:buChar char="•"/>
              <a:defRPr/>
            </a:pPr>
            <a:r>
              <a:rPr lang="en-US" sz="1200" b="1" dirty="0">
                <a:solidFill>
                  <a:schemeClr val="tx1"/>
                </a:solidFill>
                <a:latin typeface="+mn-lt"/>
                <a:ea typeface="Calibri" panose="020F0502020204030204" pitchFamily="34" charset="0"/>
                <a:cs typeface="Times New Roman" panose="02020603050405020304" pitchFamily="18" charset="0"/>
              </a:rPr>
              <a:t>[INSTRUCTIONS] </a:t>
            </a:r>
            <a:r>
              <a:rPr lang="en-US" sz="1200" dirty="0">
                <a:solidFill>
                  <a:schemeClr val="tx1"/>
                </a:solidFill>
                <a:latin typeface="+mn-lt"/>
                <a:ea typeface="Calibri" panose="020F0502020204030204" pitchFamily="34" charset="0"/>
                <a:cs typeface="Times New Roman" panose="02020603050405020304" pitchFamily="18" charset="0"/>
              </a:rPr>
              <a:t>Listen for, acknowledge, and offer the following:</a:t>
            </a:r>
          </a:p>
          <a:p>
            <a:pPr marL="1604645" lvl="3" indent="-180975" defTabSz="966612">
              <a:buFont typeface="Arial" panose="020B0604020202020204" pitchFamily="34" charset="0"/>
              <a:buChar char="•"/>
              <a:defRPr/>
            </a:pPr>
            <a:r>
              <a:rPr lang="en-US" sz="1200" dirty="0">
                <a:solidFill>
                  <a:schemeClr val="tx1"/>
                </a:solidFill>
                <a:latin typeface="+mn-lt"/>
              </a:rPr>
              <a:t>Is the client in immediate danger of continued mental health distress or substance use?</a:t>
            </a:r>
            <a:endParaRPr lang="en-US" sz="1200" dirty="0">
              <a:solidFill>
                <a:schemeClr val="tx1"/>
              </a:solidFill>
              <a:latin typeface="+mn-lt"/>
              <a:cs typeface="Calibri"/>
            </a:endParaRPr>
          </a:p>
          <a:p>
            <a:pPr marL="1604645" lvl="3" indent="-180975" defTabSz="966612">
              <a:buFont typeface="Arial" panose="020B0604020202020204" pitchFamily="34" charset="0"/>
              <a:buChar char="•"/>
              <a:defRPr/>
            </a:pPr>
            <a:r>
              <a:rPr lang="en-US" sz="1200" dirty="0">
                <a:solidFill>
                  <a:schemeClr val="tx1"/>
                </a:solidFill>
                <a:latin typeface="+mn-lt"/>
              </a:rPr>
              <a:t>Does the client have any understanding of how to manage his mental health condition, in order to prevent continued use?</a:t>
            </a:r>
            <a:endParaRPr lang="en-US" sz="1200" dirty="0">
              <a:solidFill>
                <a:schemeClr val="tx1"/>
              </a:solidFill>
              <a:latin typeface="+mn-lt"/>
              <a:cs typeface="Calibri"/>
            </a:endParaRPr>
          </a:p>
          <a:p>
            <a:pPr marL="1604645" lvl="3" indent="-180975" defTabSz="966612">
              <a:buFont typeface="Arial" panose="020B0604020202020204" pitchFamily="34" charset="0"/>
              <a:buChar char="•"/>
              <a:defRPr/>
            </a:pPr>
            <a:r>
              <a:rPr lang="en-US" sz="1200" dirty="0">
                <a:solidFill>
                  <a:schemeClr val="tx1"/>
                </a:solidFill>
                <a:latin typeface="+mn-lt"/>
              </a:rPr>
              <a:t>What is her/his experience with addiction and/or psychotropic meds?</a:t>
            </a:r>
            <a:endParaRPr lang="en-US" sz="1200" dirty="0">
              <a:solidFill>
                <a:schemeClr val="tx1"/>
              </a:solidFill>
              <a:latin typeface="+mn-lt"/>
              <a:cs typeface="Calibri"/>
            </a:endParaRPr>
          </a:p>
          <a:p>
            <a:pPr marL="1604645" lvl="3" indent="-180975" defTabSz="966612">
              <a:buFont typeface="Arial" panose="020B0604020202020204" pitchFamily="34" charset="0"/>
              <a:buChar char="•"/>
              <a:defRPr/>
            </a:pPr>
            <a:r>
              <a:rPr lang="en-US" sz="1200" dirty="0">
                <a:solidFill>
                  <a:schemeClr val="tx1"/>
                </a:solidFill>
                <a:latin typeface="+mn-lt"/>
              </a:rPr>
              <a:t>How well can she/he cope with protracted withdrawal, craving, or impulses?</a:t>
            </a:r>
            <a:endParaRPr lang="en-US" sz="1200" dirty="0">
              <a:solidFill>
                <a:schemeClr val="tx1"/>
              </a:solidFill>
              <a:latin typeface="+mn-lt"/>
              <a:cs typeface="Calibri"/>
            </a:endParaRPr>
          </a:p>
          <a:p>
            <a:pPr marL="1604645" lvl="3" indent="-180975" defTabSz="966612">
              <a:buFont typeface="Arial" panose="020B0604020202020204" pitchFamily="34" charset="0"/>
              <a:buChar char="•"/>
              <a:defRPr/>
            </a:pPr>
            <a:r>
              <a:rPr lang="en-US" sz="1200" dirty="0">
                <a:solidFill>
                  <a:schemeClr val="tx1"/>
                </a:solidFill>
                <a:latin typeface="+mn-lt"/>
              </a:rPr>
              <a:t>How well can the client cope with negative affects, peer pressure, and stress?</a:t>
            </a:r>
            <a:endParaRPr lang="en-US" sz="1200" dirty="0">
              <a:solidFill>
                <a:schemeClr val="tx1"/>
              </a:solidFill>
              <a:latin typeface="+mn-lt"/>
              <a:cs typeface="Calibri"/>
            </a:endParaRPr>
          </a:p>
          <a:p>
            <a:pPr marL="1604645" lvl="3" indent="-180975" defTabSz="966612">
              <a:buFont typeface="Arial" panose="020B0604020202020204" pitchFamily="34" charset="0"/>
              <a:buChar char="•"/>
              <a:defRPr/>
            </a:pPr>
            <a:r>
              <a:rPr lang="en-US" sz="1200" dirty="0">
                <a:solidFill>
                  <a:schemeClr val="tx1"/>
                </a:solidFill>
                <a:latin typeface="+mn-lt"/>
              </a:rPr>
              <a:t>How severe are the problems that may continue or reappear if the client isn’t successfully engaged in treatment for substance use or mental health treatment?</a:t>
            </a:r>
            <a:endParaRPr lang="en-US" sz="1200" dirty="0">
              <a:solidFill>
                <a:schemeClr val="tx1"/>
              </a:solidFill>
              <a:latin typeface="+mn-lt"/>
              <a:cs typeface="Calibri"/>
            </a:endParaRPr>
          </a:p>
          <a:p>
            <a:pPr marL="1604645" lvl="3" indent="-180975" defTabSz="966612">
              <a:buFont typeface="Arial" panose="020B0604020202020204" pitchFamily="34" charset="0"/>
              <a:buChar char="•"/>
              <a:defRPr/>
            </a:pPr>
            <a:r>
              <a:rPr lang="en-US" sz="1200" dirty="0">
                <a:solidFill>
                  <a:schemeClr val="tx1"/>
                </a:solidFill>
                <a:latin typeface="+mn-lt"/>
              </a:rPr>
              <a:t>Is the client familiar with relapse trigger and does she/he possess the skills to  control her/his impulses to use or harm her/himself?</a:t>
            </a:r>
            <a:endParaRPr lang="en-US" sz="1200" dirty="0">
              <a:solidFill>
                <a:schemeClr val="tx1"/>
              </a:solidFill>
              <a:latin typeface="+mn-lt"/>
              <a:cs typeface="Calibri"/>
            </a:endParaRPr>
          </a:p>
          <a:p>
            <a:pPr marL="181240" indent="-181240" defTabSz="966612">
              <a:buFont typeface="Arial" panose="020B0604020202020204" pitchFamily="34" charset="0"/>
              <a:buChar char="•"/>
              <a:defRPr/>
            </a:pPr>
            <a:r>
              <a:rPr lang="en-US" sz="1200" dirty="0">
                <a:solidFill>
                  <a:schemeClr val="tx1"/>
                </a:solidFill>
                <a:latin typeface="+mn-lt"/>
                <a:ea typeface="Calibri" panose="020F0502020204030204" pitchFamily="34" charset="0"/>
                <a:cs typeface="Times New Roman" panose="02020603050405020304" pitchFamily="18" charset="0"/>
              </a:rPr>
              <a:t>Recovery and Living Environment</a:t>
            </a:r>
          </a:p>
          <a:p>
            <a:pPr marL="664546" lvl="1" indent="-181240" defTabSz="966612">
              <a:buFont typeface="Arial" panose="020B0604020202020204" pitchFamily="34" charset="0"/>
              <a:buChar char="•"/>
              <a:defRPr/>
            </a:pPr>
            <a:r>
              <a:rPr lang="en-US" sz="1200" dirty="0">
                <a:solidFill>
                  <a:schemeClr val="tx1"/>
                </a:solidFill>
                <a:latin typeface="+mn-lt"/>
                <a:ea typeface="Calibri" panose="020F0502020204030204" pitchFamily="34" charset="0"/>
                <a:cs typeface="Times New Roman" panose="02020603050405020304" pitchFamily="18" charset="0"/>
              </a:rPr>
              <a:t>The last dimension assesses the client’s housing, financial, vocational, education, legal, transportation, and child care needs. Here, the counselor is exploring an individual’s recovery or living situation, the surrounding people, places, tools, and resources that promote or detract from services and may help or hinder the client’s recovery efforts. </a:t>
            </a:r>
          </a:p>
          <a:p>
            <a:pPr marL="1147852" lvl="2" indent="-181240" defTabSz="966612">
              <a:buFont typeface="Arial" panose="020B0604020202020204" pitchFamily="34" charset="0"/>
              <a:buChar char="•"/>
              <a:defRPr/>
            </a:pPr>
            <a:r>
              <a:rPr lang="en-US" sz="1200" b="1" dirty="0">
                <a:solidFill>
                  <a:schemeClr val="tx1"/>
                </a:solidFill>
                <a:latin typeface="+mn-lt"/>
                <a:ea typeface="Calibri" panose="020F0502020204030204" pitchFamily="34" charset="0"/>
                <a:cs typeface="Times New Roman" panose="02020603050405020304" pitchFamily="18" charset="0"/>
              </a:rPr>
              <a:t>[ASK PARTICIPANTS] </a:t>
            </a:r>
            <a:r>
              <a:rPr lang="en-US" sz="1200" dirty="0">
                <a:solidFill>
                  <a:schemeClr val="tx1"/>
                </a:solidFill>
                <a:latin typeface="+mn-lt"/>
                <a:ea typeface="Calibri" panose="020F0502020204030204" pitchFamily="34" charset="0"/>
                <a:cs typeface="Times New Roman" panose="02020603050405020304" pitchFamily="18" charset="0"/>
              </a:rPr>
              <a:t>When evaluating an individual’s living situation, environmental resources and challenges, including family and friends, what questions would you ask in the assessment? </a:t>
            </a:r>
          </a:p>
          <a:p>
            <a:pPr marL="1147852" lvl="2" indent="-181240" defTabSz="966612">
              <a:buFont typeface="Arial" panose="020B0604020202020204" pitchFamily="34" charset="0"/>
              <a:buChar char="•"/>
              <a:defRPr/>
            </a:pPr>
            <a:r>
              <a:rPr lang="en-US" sz="1200" b="1" dirty="0">
                <a:solidFill>
                  <a:schemeClr val="tx1"/>
                </a:solidFill>
                <a:latin typeface="+mn-lt"/>
                <a:ea typeface="Calibri" panose="020F0502020204030204" pitchFamily="34" charset="0"/>
                <a:cs typeface="Times New Roman" panose="02020603050405020304" pitchFamily="18" charset="0"/>
              </a:rPr>
              <a:t>[INSTRUCTIONS] </a:t>
            </a:r>
            <a:r>
              <a:rPr lang="en-US" sz="1200" dirty="0">
                <a:solidFill>
                  <a:schemeClr val="tx1"/>
                </a:solidFill>
                <a:latin typeface="+mn-lt"/>
                <a:ea typeface="Calibri" panose="020F0502020204030204" pitchFamily="34" charset="0"/>
                <a:cs typeface="Times New Roman" panose="02020603050405020304" pitchFamily="18" charset="0"/>
              </a:rPr>
              <a:t>Listen for, acknowledge, and offer the following:</a:t>
            </a:r>
          </a:p>
          <a:p>
            <a:pPr marL="1604645" lvl="3" indent="-180975" defTabSz="966612">
              <a:buFont typeface="Arial" panose="020B0604020202020204" pitchFamily="34" charset="0"/>
              <a:buChar char="•"/>
              <a:defRPr/>
            </a:pPr>
            <a:r>
              <a:rPr lang="en-US" sz="1200" dirty="0">
                <a:solidFill>
                  <a:schemeClr val="tx1"/>
                </a:solidFill>
                <a:latin typeface="+mn-lt"/>
              </a:rPr>
              <a:t>What in the individual’s environment poses a threat to the person’s safety or ability to engage in treatment?</a:t>
            </a:r>
            <a:endParaRPr lang="en-US" sz="1200" dirty="0">
              <a:solidFill>
                <a:schemeClr val="tx1"/>
              </a:solidFill>
              <a:latin typeface="+mn-lt"/>
              <a:cs typeface="Calibri"/>
            </a:endParaRPr>
          </a:p>
          <a:p>
            <a:pPr marL="1604645" lvl="3" indent="-180975" defTabSz="966612">
              <a:buFont typeface="Arial" panose="020B0604020202020204" pitchFamily="34" charset="0"/>
              <a:buChar char="•"/>
              <a:defRPr/>
            </a:pPr>
            <a:r>
              <a:rPr lang="en-US" sz="1200" dirty="0">
                <a:solidFill>
                  <a:schemeClr val="tx1"/>
                </a:solidFill>
                <a:latin typeface="+mn-lt"/>
              </a:rPr>
              <a:t>What are the environment resources the individual can draw upon, including family, friends, education, or vocational that can support her/his recovery?</a:t>
            </a:r>
            <a:endParaRPr lang="en-US" sz="1200" dirty="0">
              <a:solidFill>
                <a:schemeClr val="tx1"/>
              </a:solidFill>
              <a:latin typeface="+mn-lt"/>
              <a:cs typeface="Calibri"/>
            </a:endParaRPr>
          </a:p>
          <a:p>
            <a:pPr marL="1604645" lvl="3" indent="-180975" defTabSz="966612">
              <a:buFont typeface="Arial" panose="020B0604020202020204" pitchFamily="34" charset="0"/>
              <a:buChar char="•"/>
              <a:defRPr/>
            </a:pPr>
            <a:r>
              <a:rPr lang="en-US" sz="1200" dirty="0">
                <a:solidFill>
                  <a:schemeClr val="tx1"/>
                </a:solidFill>
                <a:latin typeface="+mn-lt"/>
              </a:rPr>
              <a:t>Are there any legal, vocational or social mandates that may enhance treatment engagement?</a:t>
            </a:r>
            <a:endParaRPr lang="en-US" sz="1200" dirty="0">
              <a:solidFill>
                <a:schemeClr val="tx1"/>
              </a:solidFill>
              <a:latin typeface="+mn-lt"/>
              <a:cs typeface="Calibri"/>
            </a:endParaRPr>
          </a:p>
          <a:p>
            <a:pPr marL="1604645" lvl="3" indent="-180975" defTabSz="966612">
              <a:buFont typeface="Arial" panose="020B0604020202020204" pitchFamily="34" charset="0"/>
              <a:buChar char="•"/>
              <a:defRPr/>
            </a:pPr>
            <a:r>
              <a:rPr lang="en-US" sz="1200" dirty="0">
                <a:solidFill>
                  <a:schemeClr val="tx1"/>
                </a:solidFill>
                <a:latin typeface="+mn-lt"/>
              </a:rPr>
              <a:t>What are environmental barriers that need to be addressed, including transportation, child care, housing, employment</a:t>
            </a:r>
            <a:endParaRPr lang="en-US" sz="1200" dirty="0">
              <a:solidFill>
                <a:schemeClr val="tx1"/>
              </a:solidFill>
              <a:latin typeface="+mn-lt"/>
              <a:cs typeface="Calibri"/>
            </a:endParaRPr>
          </a:p>
          <a:p>
            <a:pPr marL="181240" indent="-181240" defTabSz="966612">
              <a:buFont typeface="Arial" panose="020B0604020202020204" pitchFamily="34" charset="0"/>
              <a:buChar char="•"/>
              <a:defRPr/>
            </a:pPr>
            <a:r>
              <a:rPr lang="en-US" sz="1200" dirty="0">
                <a:solidFill>
                  <a:schemeClr val="tx1"/>
                </a:solidFill>
                <a:latin typeface="+mn-lt"/>
                <a:ea typeface="Calibri" panose="020F0502020204030204" pitchFamily="34" charset="0"/>
                <a:cs typeface="Times New Roman" panose="02020603050405020304" pitchFamily="18" charset="0"/>
              </a:rPr>
              <a:t>These criteria are used to guide placement decisions to ensure clients have access to and use the most appropriate, least intensive, safest, and most cost effective treatment.  </a:t>
            </a:r>
          </a:p>
          <a:p>
            <a:pPr defTabSz="966612">
              <a:defRPr/>
            </a:pPr>
            <a:endParaRPr lang="en-US" sz="1200" dirty="0">
              <a:solidFill>
                <a:schemeClr val="tx1"/>
              </a:solidFill>
              <a:latin typeface="+mn-lt"/>
            </a:endParaRPr>
          </a:p>
          <a:p>
            <a:pPr defTabSz="966612">
              <a:defRPr/>
            </a:pPr>
            <a:r>
              <a:rPr lang="en-US" sz="1200" b="1" dirty="0">
                <a:solidFill>
                  <a:schemeClr val="tx1"/>
                </a:solidFill>
                <a:latin typeface="+mn-lt"/>
              </a:rPr>
              <a:t>REFERENCE</a:t>
            </a:r>
          </a:p>
          <a:p>
            <a:pPr defTabSz="966612">
              <a:defRPr/>
            </a:pPr>
            <a:r>
              <a:rPr lang="en-US" sz="1200" dirty="0">
                <a:solidFill>
                  <a:schemeClr val="tx1"/>
                </a:solidFill>
                <a:latin typeface="+mn-lt"/>
              </a:rPr>
              <a:t>Mee-Lee, </a:t>
            </a:r>
            <a:r>
              <a:rPr lang="en-US" sz="1200" dirty="0" smtClean="0">
                <a:solidFill>
                  <a:schemeClr val="tx1"/>
                </a:solidFill>
                <a:latin typeface="+mn-lt"/>
              </a:rPr>
              <a:t>D. </a:t>
            </a:r>
            <a:r>
              <a:rPr lang="en-US" sz="1200" dirty="0">
                <a:solidFill>
                  <a:schemeClr val="tx1"/>
                </a:solidFill>
                <a:latin typeface="+mn-lt"/>
              </a:rPr>
              <a:t>(Eds.) (2013) </a:t>
            </a:r>
            <a:r>
              <a:rPr lang="en-US" sz="1200" i="1" dirty="0">
                <a:solidFill>
                  <a:schemeClr val="tx1"/>
                </a:solidFill>
                <a:latin typeface="+mn-lt"/>
              </a:rPr>
              <a:t>The ASAM criteria: </a:t>
            </a:r>
            <a:r>
              <a:rPr lang="en-US" sz="1200" i="1" dirty="0" smtClean="0">
                <a:solidFill>
                  <a:schemeClr val="tx1"/>
                </a:solidFill>
                <a:latin typeface="+mn-lt"/>
              </a:rPr>
              <a:t>Treatment </a:t>
            </a:r>
            <a:r>
              <a:rPr lang="en-US" sz="1200" i="1" dirty="0">
                <a:solidFill>
                  <a:schemeClr val="tx1"/>
                </a:solidFill>
                <a:latin typeface="+mn-lt"/>
              </a:rPr>
              <a:t>for addictive, substance-related, and co-occurring conditions. </a:t>
            </a:r>
            <a:r>
              <a:rPr lang="en-US" sz="1200" dirty="0">
                <a:solidFill>
                  <a:schemeClr val="tx1"/>
                </a:solidFill>
                <a:latin typeface="+mn-lt"/>
              </a:rPr>
              <a:t>Chevy Chase, MD: American Society of Addiction </a:t>
            </a:r>
            <a:r>
              <a:rPr lang="en-US" sz="1200" dirty="0" smtClean="0">
                <a:solidFill>
                  <a:schemeClr val="tx1"/>
                </a:solidFill>
                <a:latin typeface="+mn-lt"/>
              </a:rPr>
              <a:t>Medicine.</a:t>
            </a:r>
            <a:r>
              <a:rPr lang="en-US" sz="1200" dirty="0" smtClean="0">
                <a:solidFill>
                  <a:schemeClr val="tx1"/>
                </a:solidFill>
                <a:latin typeface="+mn-lt"/>
                <a:cs typeface="Calibri" panose="020F0502020204030204" pitchFamily="34" charset="0"/>
              </a:rPr>
              <a:t> </a:t>
            </a:r>
            <a:endParaRPr lang="en-US" sz="1200" dirty="0">
              <a:solidFill>
                <a:schemeClr val="tx1"/>
              </a:solidFill>
              <a:latin typeface="+mn-lt"/>
              <a:cs typeface="Calibri" panose="020F0502020204030204" pitchFamily="34" charset="0"/>
            </a:endParaRPr>
          </a:p>
          <a:p>
            <a:pPr defTabSz="966612">
              <a:defRPr/>
            </a:pPr>
            <a:endParaRPr lang="en-US" sz="1200" b="0" dirty="0">
              <a:solidFill>
                <a:schemeClr val="tx1"/>
              </a:solidFill>
              <a:latin typeface="+mn-lt"/>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50</a:t>
            </a:fld>
            <a:endParaRPr lang="en-US" dirty="0"/>
          </a:p>
        </p:txBody>
      </p:sp>
    </p:spTree>
    <p:extLst>
      <p:ext uri="{BB962C8B-B14F-4D97-AF65-F5344CB8AC3E}">
        <p14:creationId xmlns:p14="http://schemas.microsoft.com/office/powerpoint/2010/main" val="278630332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 NOTES</a:t>
            </a:r>
          </a:p>
          <a:p>
            <a:pPr marL="180975" indent="-180975" defTabSz="966612">
              <a:buFont typeface="Arial" panose="020B0604020202020204" pitchFamily="34" charset="0"/>
              <a:buChar char="•"/>
              <a:defRPr/>
            </a:pPr>
            <a:r>
              <a:rPr lang="en-US" sz="1200" dirty="0">
                <a:solidFill>
                  <a:schemeClr val="tx1"/>
                </a:solidFill>
                <a:latin typeface="+mn-lt"/>
                <a:ea typeface="Calibri" panose="020F0502020204030204" pitchFamily="34" charset="0"/>
                <a:cs typeface="Calibri"/>
              </a:rPr>
              <a:t>Each dimension is scored using a rating scale from 0-4, where 0 represents very low risk and 4 represents severe or high risk.</a:t>
            </a:r>
            <a:r>
              <a:rPr lang="en-US" dirty="0">
                <a:ea typeface="Calibri" panose="020F0502020204030204" pitchFamily="34" charset="0"/>
                <a:cs typeface="Calibri"/>
              </a:rPr>
              <a:t> </a:t>
            </a:r>
            <a:r>
              <a:rPr lang="en-US" sz="1200" dirty="0">
                <a:solidFill>
                  <a:schemeClr val="tx1"/>
                </a:solidFill>
                <a:latin typeface="+mn-lt"/>
                <a:ea typeface="Calibri" panose="020F0502020204030204" pitchFamily="34" charset="0"/>
                <a:cs typeface="Calibri"/>
              </a:rPr>
              <a:t>Each dimension is equally important to all others.</a:t>
            </a:r>
            <a:r>
              <a:rPr lang="en-US" dirty="0">
                <a:ea typeface="Calibri" panose="020F0502020204030204" pitchFamily="34" charset="0"/>
                <a:cs typeface="Calibri"/>
              </a:rPr>
              <a:t> </a:t>
            </a:r>
            <a:r>
              <a:rPr lang="en-US" sz="1200" dirty="0">
                <a:solidFill>
                  <a:schemeClr val="tx1"/>
                </a:solidFill>
                <a:latin typeface="+mn-lt"/>
                <a:ea typeface="Calibri" panose="020F0502020204030204" pitchFamily="34" charset="0"/>
                <a:cs typeface="Calibri"/>
              </a:rPr>
              <a:t>Each dimension is assessed independently and collectively.</a:t>
            </a:r>
            <a:r>
              <a:rPr lang="en-US" dirty="0">
                <a:ea typeface="Calibri" panose="020F0502020204030204" pitchFamily="34" charset="0"/>
                <a:cs typeface="Calibri"/>
              </a:rPr>
              <a:t> </a:t>
            </a:r>
            <a:r>
              <a:rPr lang="en-US" sz="1200" dirty="0">
                <a:solidFill>
                  <a:schemeClr val="tx1"/>
                </a:solidFill>
                <a:latin typeface="+mn-lt"/>
                <a:ea typeface="Calibri" panose="020F0502020204030204" pitchFamily="34" charset="0"/>
                <a:cs typeface="Calibri"/>
              </a:rPr>
              <a:t>Scores from the assessment provide a severity and level of functioning profile.</a:t>
            </a:r>
            <a:r>
              <a:rPr lang="en-US" dirty="0">
                <a:ea typeface="Calibri" panose="020F0502020204030204" pitchFamily="34" charset="0"/>
                <a:cs typeface="Calibri"/>
              </a:rPr>
              <a:t> </a:t>
            </a:r>
            <a:r>
              <a:rPr lang="en-US" sz="1200" dirty="0">
                <a:solidFill>
                  <a:schemeClr val="tx1"/>
                </a:solidFill>
                <a:latin typeface="+mn-lt"/>
                <a:ea typeface="Calibri" panose="020F0502020204030204" pitchFamily="34" charset="0"/>
                <a:cs typeface="Calibri"/>
              </a:rPr>
              <a:t>Dimensions are combined and contrasted to determine areas of highest risk and need. Further, the assessment emphasizes the need for identifying, incorporating, and capitalizing on the client’s strengths.</a:t>
            </a:r>
            <a:r>
              <a:rPr lang="en-US" dirty="0">
                <a:ea typeface="Calibri" panose="020F0502020204030204" pitchFamily="34" charset="0"/>
                <a:cs typeface="Calibri"/>
              </a:rPr>
              <a:t> </a:t>
            </a:r>
            <a:r>
              <a:rPr lang="en-US" sz="1200" dirty="0">
                <a:solidFill>
                  <a:schemeClr val="tx1"/>
                </a:solidFill>
                <a:latin typeface="+mn-lt"/>
                <a:ea typeface="Calibri" panose="020F0502020204030204" pitchFamily="34" charset="0"/>
                <a:cs typeface="Calibri"/>
              </a:rPr>
              <a:t>Collectively, information from the multidimensional assessment is then used to determine the most appropriate level of care within the continuum of available treatment options.</a:t>
            </a:r>
            <a:r>
              <a:rPr lang="en-US" dirty="0">
                <a:ea typeface="Calibri" panose="020F0502020204030204" pitchFamily="34" charset="0"/>
                <a:cs typeface="Calibri"/>
              </a:rPr>
              <a:t> </a:t>
            </a:r>
            <a:endParaRPr lang="en-US" sz="1200" dirty="0">
              <a:solidFill>
                <a:schemeClr val="tx1"/>
              </a:solidFill>
              <a:latin typeface="+mn-lt"/>
              <a:ea typeface="Calibri" panose="020F0502020204030204" pitchFamily="34" charset="0"/>
              <a:cs typeface="Calibri"/>
            </a:endParaRPr>
          </a:p>
          <a:p>
            <a:pPr defTabSz="966612">
              <a:defRPr/>
            </a:pPr>
            <a:endParaRPr lang="en-US" sz="1200" b="0" dirty="0">
              <a:solidFill>
                <a:schemeClr val="tx1"/>
              </a:solidFill>
              <a:latin typeface="+mn-lt"/>
            </a:endParaRPr>
          </a:p>
          <a:p>
            <a:pPr defTabSz="966612">
              <a:defRPr/>
            </a:pPr>
            <a:r>
              <a:rPr lang="en-US" sz="1200" b="1" dirty="0">
                <a:solidFill>
                  <a:schemeClr val="tx1"/>
                </a:solidFill>
                <a:latin typeface="+mn-lt"/>
              </a:rPr>
              <a:t>REFERENCE</a:t>
            </a:r>
          </a:p>
          <a:p>
            <a:pPr defTabSz="966612">
              <a:defRPr/>
            </a:pPr>
            <a:r>
              <a:rPr lang="en-US" sz="1200" dirty="0">
                <a:solidFill>
                  <a:schemeClr val="tx1"/>
                </a:solidFill>
                <a:latin typeface="+mn-lt"/>
              </a:rPr>
              <a:t>Mee-Lee, </a:t>
            </a:r>
            <a:r>
              <a:rPr lang="en-US" sz="1200" dirty="0" smtClean="0">
                <a:solidFill>
                  <a:schemeClr val="tx1"/>
                </a:solidFill>
                <a:latin typeface="+mn-lt"/>
              </a:rPr>
              <a:t>D. </a:t>
            </a:r>
            <a:r>
              <a:rPr lang="en-US" sz="1200" dirty="0">
                <a:solidFill>
                  <a:schemeClr val="tx1"/>
                </a:solidFill>
                <a:latin typeface="+mn-lt"/>
              </a:rPr>
              <a:t>(Eds</a:t>
            </a:r>
            <a:r>
              <a:rPr lang="en-US" sz="1200" dirty="0" smtClean="0">
                <a:solidFill>
                  <a:schemeClr val="tx1"/>
                </a:solidFill>
                <a:latin typeface="+mn-lt"/>
              </a:rPr>
              <a:t>.). </a:t>
            </a:r>
            <a:r>
              <a:rPr lang="en-US" sz="1200" dirty="0">
                <a:solidFill>
                  <a:schemeClr val="tx1"/>
                </a:solidFill>
                <a:latin typeface="+mn-lt"/>
              </a:rPr>
              <a:t>(2013</a:t>
            </a:r>
            <a:r>
              <a:rPr lang="en-US" sz="1200" dirty="0" smtClean="0">
                <a:solidFill>
                  <a:schemeClr val="tx1"/>
                </a:solidFill>
                <a:latin typeface="+mn-lt"/>
              </a:rPr>
              <a:t>).</a:t>
            </a:r>
            <a:r>
              <a:rPr lang="en-US" sz="1200" dirty="0">
                <a:solidFill>
                  <a:schemeClr val="tx1"/>
                </a:solidFill>
                <a:latin typeface="+mn-lt"/>
              </a:rPr>
              <a:t> </a:t>
            </a:r>
            <a:r>
              <a:rPr lang="en-US" sz="1200" i="1" dirty="0">
                <a:solidFill>
                  <a:schemeClr val="tx1"/>
                </a:solidFill>
                <a:latin typeface="+mn-lt"/>
              </a:rPr>
              <a:t>The ASAM criteria: </a:t>
            </a:r>
            <a:r>
              <a:rPr lang="en-US" sz="1200" i="1" dirty="0" smtClean="0">
                <a:solidFill>
                  <a:schemeClr val="tx1"/>
                </a:solidFill>
                <a:latin typeface="+mn-lt"/>
              </a:rPr>
              <a:t>Treatment </a:t>
            </a:r>
            <a:r>
              <a:rPr lang="en-US" sz="1200" i="1" dirty="0">
                <a:solidFill>
                  <a:schemeClr val="tx1"/>
                </a:solidFill>
                <a:latin typeface="+mn-lt"/>
              </a:rPr>
              <a:t>for addictive, substance-related, and co-occurring conditions. </a:t>
            </a:r>
            <a:r>
              <a:rPr lang="en-US" sz="1200" dirty="0">
                <a:solidFill>
                  <a:schemeClr val="tx1"/>
                </a:solidFill>
                <a:latin typeface="+mn-lt"/>
              </a:rPr>
              <a:t>Chevy Chase, MD: American Society of Addiction </a:t>
            </a:r>
            <a:r>
              <a:rPr lang="en-US" sz="1200" dirty="0" smtClean="0">
                <a:solidFill>
                  <a:schemeClr val="tx1"/>
                </a:solidFill>
                <a:latin typeface="+mn-lt"/>
              </a:rPr>
              <a:t>Medicine.</a:t>
            </a:r>
            <a:r>
              <a:rPr lang="en-US" sz="1200" dirty="0" smtClean="0">
                <a:solidFill>
                  <a:schemeClr val="tx1"/>
                </a:solidFill>
                <a:latin typeface="+mn-lt"/>
                <a:cs typeface="Calibri" panose="020F0502020204030204" pitchFamily="34" charset="0"/>
              </a:rPr>
              <a:t> </a:t>
            </a:r>
            <a:endParaRPr lang="en-US" sz="1200" dirty="0">
              <a:solidFill>
                <a:schemeClr val="tx1"/>
              </a:solidFill>
              <a:latin typeface="+mn-lt"/>
              <a:cs typeface="Calibri" panose="020F0502020204030204" pitchFamily="34" charset="0"/>
            </a:endParaRPr>
          </a:p>
          <a:p>
            <a:pPr defTabSz="966612">
              <a:defRPr/>
            </a:pPr>
            <a:endParaRPr lang="en-US" sz="1200" b="0" dirty="0">
              <a:solidFill>
                <a:schemeClr val="tx1"/>
              </a:solidFill>
              <a:latin typeface="+mn-lt"/>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51</a:t>
            </a:fld>
            <a:endParaRPr lang="en-US" dirty="0"/>
          </a:p>
        </p:txBody>
      </p:sp>
    </p:spTree>
    <p:extLst>
      <p:ext uri="{BB962C8B-B14F-4D97-AF65-F5344CB8AC3E}">
        <p14:creationId xmlns:p14="http://schemas.microsoft.com/office/powerpoint/2010/main" val="65495103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 NOTES</a:t>
            </a:r>
          </a:p>
          <a:p>
            <a:pPr marL="180975" indent="-180975" defTabSz="966612">
              <a:buFont typeface="Arial" panose="020B0604020202020204" pitchFamily="34" charset="0"/>
              <a:buChar char="•"/>
              <a:defRPr/>
            </a:pPr>
            <a:r>
              <a:rPr lang="en-US" altLang="en-US" sz="1200" dirty="0">
                <a:solidFill>
                  <a:schemeClr val="tx1"/>
                </a:solidFill>
                <a:latin typeface="+mn-lt"/>
              </a:rPr>
              <a:t>Before discussing the ASAM levels of care, it is important to stop here and emphasize that all clients should be assessed for suicidal and homicidal ideation, and as described earlier, all should be assessed for acute </a:t>
            </a:r>
            <a:r>
              <a:rPr lang="en-US" sz="1200" kern="1200" dirty="0">
                <a:solidFill>
                  <a:schemeClr val="tx1"/>
                </a:solidFill>
                <a:latin typeface="+mn-lt"/>
              </a:rPr>
              <a:t>safety risks related to intoxication and withdrawal</a:t>
            </a:r>
            <a:r>
              <a:rPr lang="en-US" dirty="0"/>
              <a:t>. </a:t>
            </a:r>
            <a:r>
              <a:rPr lang="en-US" altLang="en-US" sz="1200" dirty="0">
                <a:solidFill>
                  <a:schemeClr val="tx1"/>
                </a:solidFill>
                <a:latin typeface="+mn-lt"/>
              </a:rPr>
              <a:t>Besides assessing clients for suicidal and homicidal ideation and acute safety risks related to intoxication and withdrawal, counselors should also take into consideration other risks for imminent danger.</a:t>
            </a:r>
            <a:r>
              <a:rPr lang="en-US" altLang="en-US" dirty="0"/>
              <a:t> </a:t>
            </a:r>
            <a:r>
              <a:rPr lang="en-US" altLang="en-US" sz="1200" dirty="0">
                <a:solidFill>
                  <a:schemeClr val="tx1"/>
                </a:solidFill>
                <a:latin typeface="+mn-lt"/>
              </a:rPr>
              <a:t>The ASAM takes a broader view of imminent danger by examining risks specific to the six dimensions. Collectively, addressing risks for these dimensions creates an immediate need profile.</a:t>
            </a:r>
            <a:r>
              <a:rPr lang="en-US" altLang="en-US" dirty="0"/>
              <a:t> </a:t>
            </a:r>
            <a:endParaRPr lang="en-US" altLang="en-US" sz="1200" dirty="0">
              <a:solidFill>
                <a:schemeClr val="tx1"/>
              </a:solidFill>
              <a:latin typeface="+mn-lt"/>
              <a:cs typeface="Calibri"/>
            </a:endParaRPr>
          </a:p>
          <a:p>
            <a:pPr marL="181240" indent="-181240" defTabSz="966612">
              <a:buFont typeface="Arial" panose="020B0604020202020204" pitchFamily="34" charset="0"/>
              <a:buChar char="•"/>
              <a:defRPr/>
            </a:pPr>
            <a:r>
              <a:rPr lang="en-US" altLang="en-US" sz="1200" dirty="0">
                <a:solidFill>
                  <a:schemeClr val="tx1"/>
                </a:solidFill>
                <a:latin typeface="+mn-lt"/>
              </a:rPr>
              <a:t>When considering imminent danger, the ASAM suggests that you consider the following three components </a:t>
            </a:r>
            <a:r>
              <a:rPr lang="en-US" altLang="en-US" sz="1200" b="1" dirty="0">
                <a:solidFill>
                  <a:schemeClr val="tx1"/>
                </a:solidFill>
                <a:latin typeface="+mn-lt"/>
              </a:rPr>
              <a:t>[READ THE SLIDE]</a:t>
            </a:r>
          </a:p>
          <a:p>
            <a:pPr marL="181240" indent="-181240" defTabSz="966612">
              <a:buFont typeface="Arial" panose="020B0604020202020204" pitchFamily="34" charset="0"/>
              <a:buChar char="•"/>
              <a:defRPr/>
            </a:pPr>
            <a:r>
              <a:rPr lang="en-US" sz="1200" b="1" dirty="0">
                <a:solidFill>
                  <a:schemeClr val="tx1"/>
                </a:solidFill>
                <a:latin typeface="+mn-lt"/>
              </a:rPr>
              <a:t>[ASK PARTICIPANTS] </a:t>
            </a:r>
            <a:r>
              <a:rPr lang="en-US" sz="1200" dirty="0">
                <a:solidFill>
                  <a:schemeClr val="tx1"/>
                </a:solidFill>
                <a:latin typeface="+mn-lt"/>
              </a:rPr>
              <a:t>What kinds of questions would you ask to assess risk for each dimension? </a:t>
            </a:r>
            <a:endParaRPr lang="en-US" sz="1200" b="0" dirty="0">
              <a:solidFill>
                <a:schemeClr val="tx1"/>
              </a:solidFill>
              <a:latin typeface="+mn-lt"/>
            </a:endParaRPr>
          </a:p>
          <a:p>
            <a:pPr defTabSz="966612">
              <a:defRPr/>
            </a:pPr>
            <a:endParaRPr lang="en-US" sz="1200" b="0" dirty="0">
              <a:solidFill>
                <a:schemeClr val="tx1"/>
              </a:solidFill>
              <a:latin typeface="+mn-lt"/>
            </a:endParaRPr>
          </a:p>
          <a:p>
            <a:pPr defTabSz="966612">
              <a:defRPr/>
            </a:pPr>
            <a:r>
              <a:rPr lang="en-US" sz="1200" b="1" dirty="0">
                <a:solidFill>
                  <a:schemeClr val="tx1"/>
                </a:solidFill>
                <a:latin typeface="+mn-lt"/>
              </a:rPr>
              <a:t>REFERENCE</a:t>
            </a:r>
          </a:p>
          <a:p>
            <a:pPr defTabSz="966612">
              <a:defRPr/>
            </a:pPr>
            <a:r>
              <a:rPr lang="en-US" sz="1200" dirty="0">
                <a:solidFill>
                  <a:schemeClr val="tx1"/>
                </a:solidFill>
                <a:latin typeface="+mn-lt"/>
              </a:rPr>
              <a:t>Mee-Lee, </a:t>
            </a:r>
            <a:r>
              <a:rPr lang="en-US" sz="1200" dirty="0" smtClean="0">
                <a:solidFill>
                  <a:schemeClr val="tx1"/>
                </a:solidFill>
                <a:latin typeface="+mn-lt"/>
              </a:rPr>
              <a:t>D. </a:t>
            </a:r>
            <a:r>
              <a:rPr lang="en-US" sz="1200" dirty="0">
                <a:solidFill>
                  <a:schemeClr val="tx1"/>
                </a:solidFill>
                <a:latin typeface="+mn-lt"/>
              </a:rPr>
              <a:t>(Eds</a:t>
            </a:r>
            <a:r>
              <a:rPr lang="en-US" sz="1200" dirty="0" smtClean="0">
                <a:solidFill>
                  <a:schemeClr val="tx1"/>
                </a:solidFill>
                <a:latin typeface="+mn-lt"/>
              </a:rPr>
              <a:t>.). </a:t>
            </a:r>
            <a:r>
              <a:rPr lang="en-US" sz="1200" dirty="0">
                <a:solidFill>
                  <a:schemeClr val="tx1"/>
                </a:solidFill>
                <a:latin typeface="+mn-lt"/>
              </a:rPr>
              <a:t>(2013</a:t>
            </a:r>
            <a:r>
              <a:rPr lang="en-US" sz="1200" dirty="0" smtClean="0">
                <a:solidFill>
                  <a:schemeClr val="tx1"/>
                </a:solidFill>
                <a:latin typeface="+mn-lt"/>
              </a:rPr>
              <a:t>).</a:t>
            </a:r>
            <a:r>
              <a:rPr lang="en-US" sz="1200" dirty="0">
                <a:solidFill>
                  <a:schemeClr val="tx1"/>
                </a:solidFill>
                <a:latin typeface="+mn-lt"/>
              </a:rPr>
              <a:t> </a:t>
            </a:r>
            <a:r>
              <a:rPr lang="en-US" sz="1200" i="1" dirty="0">
                <a:solidFill>
                  <a:schemeClr val="tx1"/>
                </a:solidFill>
                <a:latin typeface="+mn-lt"/>
              </a:rPr>
              <a:t>The ASAM criteria: </a:t>
            </a:r>
            <a:r>
              <a:rPr lang="en-US" sz="1200" i="1" dirty="0" smtClean="0">
                <a:solidFill>
                  <a:schemeClr val="tx1"/>
                </a:solidFill>
                <a:latin typeface="+mn-lt"/>
              </a:rPr>
              <a:t>Treatment </a:t>
            </a:r>
            <a:r>
              <a:rPr lang="en-US" sz="1200" i="1" dirty="0">
                <a:solidFill>
                  <a:schemeClr val="tx1"/>
                </a:solidFill>
                <a:latin typeface="+mn-lt"/>
              </a:rPr>
              <a:t>for addictive, substance-related, and co-occurring conditions. </a:t>
            </a:r>
            <a:r>
              <a:rPr lang="en-US" sz="1200" dirty="0">
                <a:solidFill>
                  <a:schemeClr val="tx1"/>
                </a:solidFill>
                <a:latin typeface="+mn-lt"/>
              </a:rPr>
              <a:t>Chevy Chase, MD: American Society of Addiction </a:t>
            </a:r>
            <a:r>
              <a:rPr lang="en-US" sz="1200" dirty="0" smtClean="0">
                <a:solidFill>
                  <a:schemeClr val="tx1"/>
                </a:solidFill>
                <a:latin typeface="+mn-lt"/>
              </a:rPr>
              <a:t>Medicine.</a:t>
            </a:r>
            <a:r>
              <a:rPr lang="en-US" sz="1200" dirty="0" smtClean="0">
                <a:solidFill>
                  <a:schemeClr val="tx1"/>
                </a:solidFill>
                <a:latin typeface="+mn-lt"/>
                <a:cs typeface="Calibri" panose="020F0502020204030204" pitchFamily="34" charset="0"/>
              </a:rPr>
              <a:t> </a:t>
            </a:r>
            <a:endParaRPr lang="en-US" sz="1200" dirty="0">
              <a:solidFill>
                <a:schemeClr val="tx1"/>
              </a:solidFill>
              <a:latin typeface="+mn-lt"/>
              <a:cs typeface="Calibri" panose="020F0502020204030204" pitchFamily="34" charset="0"/>
            </a:endParaRPr>
          </a:p>
          <a:p>
            <a:pPr defTabSz="966612">
              <a:defRPr/>
            </a:pPr>
            <a:endParaRPr lang="en-US" sz="1200" b="0" dirty="0">
              <a:solidFill>
                <a:schemeClr val="tx1"/>
              </a:solidFill>
              <a:latin typeface="+mn-lt"/>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52</a:t>
            </a:fld>
            <a:endParaRPr lang="en-US" dirty="0"/>
          </a:p>
        </p:txBody>
      </p:sp>
    </p:spTree>
    <p:extLst>
      <p:ext uri="{BB962C8B-B14F-4D97-AF65-F5344CB8AC3E}">
        <p14:creationId xmlns:p14="http://schemas.microsoft.com/office/powerpoint/2010/main" val="51422065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 NOTES</a:t>
            </a:r>
          </a:p>
          <a:p>
            <a:pPr marL="180975" indent="-180975" defTabSz="966612">
              <a:buFont typeface="Arial" panose="020B0604020202020204" pitchFamily="34" charset="0"/>
              <a:buChar char="•"/>
              <a:defRPr/>
            </a:pPr>
            <a:r>
              <a:rPr lang="en-US" altLang="en-US" sz="1200" dirty="0">
                <a:solidFill>
                  <a:schemeClr val="tx1"/>
                </a:solidFill>
                <a:latin typeface="+mn-lt"/>
              </a:rPr>
              <a:t>Each community will differ in their availability of SUD resources.</a:t>
            </a:r>
            <a:r>
              <a:rPr lang="en-US" altLang="en-US" dirty="0"/>
              <a:t> </a:t>
            </a:r>
            <a:r>
              <a:rPr lang="en-US" altLang="en-US" sz="1200" dirty="0">
                <a:solidFill>
                  <a:schemeClr val="tx1"/>
                </a:solidFill>
                <a:latin typeface="+mn-lt"/>
              </a:rPr>
              <a:t>The continuum of care for treating SUDs recognizes that clients are in varying points in their own recovery and that multiple treatment options are necessary.</a:t>
            </a:r>
            <a:r>
              <a:rPr lang="en-US" altLang="en-US" dirty="0"/>
              <a:t> </a:t>
            </a:r>
            <a:r>
              <a:rPr lang="en-US" sz="1200" dirty="0">
                <a:solidFill>
                  <a:schemeClr val="tx1"/>
                </a:solidFill>
                <a:latin typeface="+mn-lt"/>
              </a:rPr>
              <a:t>The ASAM Levels of care include early intervention, outpatient treatment, intensive outpatient treatment and partial hospitalization, residential/inpatient treatment, and medically-managed intensive inpatient treatment.</a:t>
            </a:r>
            <a:r>
              <a:rPr lang="en-US" dirty="0"/>
              <a:t> </a:t>
            </a:r>
            <a:endParaRPr lang="en-US" altLang="en-US" sz="1200" dirty="0">
              <a:solidFill>
                <a:schemeClr val="tx1"/>
              </a:solidFill>
              <a:latin typeface="+mn-lt"/>
              <a:cs typeface="Calibri"/>
            </a:endParaRPr>
          </a:p>
          <a:p>
            <a:pPr defTabSz="966612">
              <a:defRPr/>
            </a:pPr>
            <a:endParaRPr lang="en-US" sz="1200" b="0" dirty="0">
              <a:solidFill>
                <a:schemeClr val="tx1"/>
              </a:solidFill>
              <a:latin typeface="+mn-lt"/>
            </a:endParaRPr>
          </a:p>
          <a:p>
            <a:pPr defTabSz="966612">
              <a:defRPr/>
            </a:pPr>
            <a:r>
              <a:rPr lang="en-US" sz="1200" b="1" dirty="0">
                <a:solidFill>
                  <a:schemeClr val="tx1"/>
                </a:solidFill>
                <a:latin typeface="+mn-lt"/>
              </a:rPr>
              <a:t>REFERENCE</a:t>
            </a:r>
          </a:p>
          <a:p>
            <a:pPr defTabSz="966612">
              <a:defRPr/>
            </a:pPr>
            <a:r>
              <a:rPr lang="en-US" sz="1200" dirty="0">
                <a:solidFill>
                  <a:schemeClr val="tx1"/>
                </a:solidFill>
                <a:latin typeface="+mn-lt"/>
              </a:rPr>
              <a:t>Mee-Lee, </a:t>
            </a:r>
            <a:r>
              <a:rPr lang="en-US" sz="1200" dirty="0" smtClean="0">
                <a:solidFill>
                  <a:schemeClr val="tx1"/>
                </a:solidFill>
                <a:latin typeface="+mn-lt"/>
              </a:rPr>
              <a:t>D. </a:t>
            </a:r>
            <a:r>
              <a:rPr lang="en-US" sz="1200" dirty="0">
                <a:solidFill>
                  <a:schemeClr val="tx1"/>
                </a:solidFill>
                <a:latin typeface="+mn-lt"/>
              </a:rPr>
              <a:t>(Eds</a:t>
            </a:r>
            <a:r>
              <a:rPr lang="en-US" sz="1200" dirty="0" smtClean="0">
                <a:solidFill>
                  <a:schemeClr val="tx1"/>
                </a:solidFill>
                <a:latin typeface="+mn-lt"/>
              </a:rPr>
              <a:t>.). </a:t>
            </a:r>
            <a:r>
              <a:rPr lang="en-US" sz="1200" dirty="0">
                <a:solidFill>
                  <a:schemeClr val="tx1"/>
                </a:solidFill>
                <a:latin typeface="+mn-lt"/>
              </a:rPr>
              <a:t>(2013</a:t>
            </a:r>
            <a:r>
              <a:rPr lang="en-US" sz="1200" dirty="0" smtClean="0">
                <a:solidFill>
                  <a:schemeClr val="tx1"/>
                </a:solidFill>
                <a:latin typeface="+mn-lt"/>
              </a:rPr>
              <a:t>).</a:t>
            </a:r>
            <a:r>
              <a:rPr lang="en-US" sz="1200" dirty="0">
                <a:solidFill>
                  <a:schemeClr val="tx1"/>
                </a:solidFill>
                <a:latin typeface="+mn-lt"/>
              </a:rPr>
              <a:t> </a:t>
            </a:r>
            <a:r>
              <a:rPr lang="en-US" sz="1200" i="1" dirty="0">
                <a:solidFill>
                  <a:schemeClr val="tx1"/>
                </a:solidFill>
                <a:latin typeface="+mn-lt"/>
              </a:rPr>
              <a:t>The ASAM criteria: </a:t>
            </a:r>
            <a:r>
              <a:rPr lang="en-US" sz="1200" i="1" dirty="0" smtClean="0">
                <a:solidFill>
                  <a:schemeClr val="tx1"/>
                </a:solidFill>
                <a:latin typeface="+mn-lt"/>
              </a:rPr>
              <a:t>Treatment </a:t>
            </a:r>
            <a:r>
              <a:rPr lang="en-US" sz="1200" i="1" dirty="0">
                <a:solidFill>
                  <a:schemeClr val="tx1"/>
                </a:solidFill>
                <a:latin typeface="+mn-lt"/>
              </a:rPr>
              <a:t>for addictive, substance-related, and co-occurring conditions. </a:t>
            </a:r>
            <a:r>
              <a:rPr lang="en-US" sz="1200" dirty="0">
                <a:solidFill>
                  <a:schemeClr val="tx1"/>
                </a:solidFill>
                <a:latin typeface="+mn-lt"/>
              </a:rPr>
              <a:t>Chevy Chase, MD: American Society of Addiction </a:t>
            </a:r>
            <a:r>
              <a:rPr lang="en-US" sz="1200" dirty="0" smtClean="0">
                <a:solidFill>
                  <a:schemeClr val="tx1"/>
                </a:solidFill>
                <a:latin typeface="+mn-lt"/>
              </a:rPr>
              <a:t>Medicine.</a:t>
            </a:r>
            <a:r>
              <a:rPr lang="en-US" sz="1200" dirty="0" smtClean="0">
                <a:solidFill>
                  <a:schemeClr val="tx1"/>
                </a:solidFill>
                <a:latin typeface="+mn-lt"/>
                <a:cs typeface="Calibri" panose="020F0502020204030204" pitchFamily="34" charset="0"/>
              </a:rPr>
              <a:t> </a:t>
            </a:r>
            <a:endParaRPr lang="en-US" sz="1200" dirty="0">
              <a:solidFill>
                <a:schemeClr val="tx1"/>
              </a:solidFill>
              <a:latin typeface="+mn-lt"/>
              <a:cs typeface="Calibri" panose="020F0502020204030204" pitchFamily="34" charset="0"/>
            </a:endParaRPr>
          </a:p>
          <a:p>
            <a:pPr defTabSz="966612">
              <a:defRPr/>
            </a:pPr>
            <a:endParaRPr lang="en-US" sz="1200" b="0" dirty="0">
              <a:solidFill>
                <a:schemeClr val="tx1"/>
              </a:solidFill>
              <a:latin typeface="+mn-lt"/>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53</a:t>
            </a:fld>
            <a:endParaRPr lang="en-US" dirty="0"/>
          </a:p>
        </p:txBody>
      </p:sp>
    </p:spTree>
    <p:extLst>
      <p:ext uri="{BB962C8B-B14F-4D97-AF65-F5344CB8AC3E}">
        <p14:creationId xmlns:p14="http://schemas.microsoft.com/office/powerpoint/2010/main" val="413970079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 NOTES</a:t>
            </a:r>
          </a:p>
          <a:p>
            <a:pPr marL="180975" indent="-180975" defTabSz="966612">
              <a:buFont typeface="Arial" panose="020B0604020202020204" pitchFamily="34" charset="0"/>
              <a:buChar char="•"/>
              <a:defRPr/>
            </a:pPr>
            <a:r>
              <a:rPr lang="en-US" altLang="en-US" sz="1200" dirty="0">
                <a:solidFill>
                  <a:schemeClr val="tx1"/>
                </a:solidFill>
                <a:latin typeface="+mn-lt"/>
              </a:rPr>
              <a:t>Multidimensional assessments are intended to guide decisions for service planning and placement and level of care placement based on the client’s risks, deficits, needs, strengths, skills, and resources.</a:t>
            </a:r>
            <a:r>
              <a:rPr lang="en-US" altLang="en-US" dirty="0"/>
              <a:t> </a:t>
            </a:r>
            <a:r>
              <a:rPr lang="en-US" altLang="en-US" sz="1200" dirty="0">
                <a:solidFill>
                  <a:schemeClr val="tx1"/>
                </a:solidFill>
                <a:latin typeface="+mn-lt"/>
              </a:rPr>
              <a:t>The ASAM recommends using a decisional flow by answering specific to guide placement decisions:</a:t>
            </a:r>
            <a:endParaRPr lang="en-US" altLang="en-US" sz="1200" dirty="0">
              <a:solidFill>
                <a:schemeClr val="tx1"/>
              </a:solidFill>
              <a:latin typeface="+mn-lt"/>
              <a:cs typeface="Calibri"/>
            </a:endParaRPr>
          </a:p>
          <a:p>
            <a:pPr marL="181240" indent="-181240" defTabSz="966612">
              <a:buFont typeface="Arial" panose="020B0604020202020204" pitchFamily="34" charset="0"/>
              <a:buChar char="•"/>
              <a:defRPr/>
            </a:pPr>
            <a:r>
              <a:rPr lang="en-US" altLang="en-US" sz="1200" b="1" dirty="0">
                <a:solidFill>
                  <a:schemeClr val="tx1"/>
                </a:solidFill>
                <a:latin typeface="+mn-lt"/>
              </a:rPr>
              <a:t>[R</a:t>
            </a:r>
            <a:r>
              <a:rPr lang="en-US" sz="1200" b="1" dirty="0">
                <a:solidFill>
                  <a:schemeClr val="tx1"/>
                </a:solidFill>
                <a:latin typeface="+mn-lt"/>
              </a:rPr>
              <a:t>EAD THE BULLETED LIST ON THE SLIDE] </a:t>
            </a:r>
          </a:p>
          <a:p>
            <a:pPr defTabSz="966612">
              <a:defRPr/>
            </a:pPr>
            <a:endParaRPr lang="en-US" sz="1200" b="0" dirty="0">
              <a:solidFill>
                <a:schemeClr val="tx1"/>
              </a:solidFill>
              <a:latin typeface="+mn-lt"/>
            </a:endParaRPr>
          </a:p>
          <a:p>
            <a:pPr defTabSz="966612">
              <a:defRPr/>
            </a:pPr>
            <a:r>
              <a:rPr lang="en-US" sz="1200" b="1" dirty="0">
                <a:solidFill>
                  <a:schemeClr val="tx1"/>
                </a:solidFill>
                <a:latin typeface="+mn-lt"/>
              </a:rPr>
              <a:t>REFERENCE</a:t>
            </a:r>
          </a:p>
          <a:p>
            <a:pPr defTabSz="966612">
              <a:defRPr/>
            </a:pPr>
            <a:r>
              <a:rPr lang="en-US" sz="1200" dirty="0">
                <a:solidFill>
                  <a:schemeClr val="tx1"/>
                </a:solidFill>
                <a:latin typeface="+mn-lt"/>
              </a:rPr>
              <a:t>Mee-Lee, </a:t>
            </a:r>
            <a:r>
              <a:rPr lang="en-US" sz="1200" dirty="0" smtClean="0">
                <a:solidFill>
                  <a:schemeClr val="tx1"/>
                </a:solidFill>
                <a:latin typeface="+mn-lt"/>
              </a:rPr>
              <a:t>D. </a:t>
            </a:r>
            <a:r>
              <a:rPr lang="en-US" sz="1200" dirty="0">
                <a:solidFill>
                  <a:schemeClr val="tx1"/>
                </a:solidFill>
                <a:latin typeface="+mn-lt"/>
              </a:rPr>
              <a:t>(Eds</a:t>
            </a:r>
            <a:r>
              <a:rPr lang="en-US" sz="1200" dirty="0" smtClean="0">
                <a:solidFill>
                  <a:schemeClr val="tx1"/>
                </a:solidFill>
                <a:latin typeface="+mn-lt"/>
              </a:rPr>
              <a:t>.). </a:t>
            </a:r>
            <a:r>
              <a:rPr lang="en-US" sz="1200" dirty="0">
                <a:solidFill>
                  <a:schemeClr val="tx1"/>
                </a:solidFill>
                <a:latin typeface="+mn-lt"/>
              </a:rPr>
              <a:t>(2013</a:t>
            </a:r>
            <a:r>
              <a:rPr lang="en-US" sz="1200" dirty="0" smtClean="0">
                <a:solidFill>
                  <a:schemeClr val="tx1"/>
                </a:solidFill>
                <a:latin typeface="+mn-lt"/>
              </a:rPr>
              <a:t>).</a:t>
            </a:r>
            <a:r>
              <a:rPr lang="en-US" sz="1200" dirty="0">
                <a:solidFill>
                  <a:schemeClr val="tx1"/>
                </a:solidFill>
                <a:latin typeface="+mn-lt"/>
              </a:rPr>
              <a:t> </a:t>
            </a:r>
            <a:r>
              <a:rPr lang="en-US" sz="1200" i="1" dirty="0">
                <a:solidFill>
                  <a:schemeClr val="tx1"/>
                </a:solidFill>
                <a:latin typeface="+mn-lt"/>
              </a:rPr>
              <a:t>The ASAM criteria: </a:t>
            </a:r>
            <a:r>
              <a:rPr lang="en-US" sz="1200" i="1" dirty="0" smtClean="0">
                <a:solidFill>
                  <a:schemeClr val="tx1"/>
                </a:solidFill>
                <a:latin typeface="+mn-lt"/>
              </a:rPr>
              <a:t>Treatment </a:t>
            </a:r>
            <a:r>
              <a:rPr lang="en-US" sz="1200" i="1" dirty="0">
                <a:solidFill>
                  <a:schemeClr val="tx1"/>
                </a:solidFill>
                <a:latin typeface="+mn-lt"/>
              </a:rPr>
              <a:t>for addictive, substance-related, and co-occurring conditions. </a:t>
            </a:r>
            <a:r>
              <a:rPr lang="en-US" sz="1200" dirty="0">
                <a:solidFill>
                  <a:schemeClr val="tx1"/>
                </a:solidFill>
                <a:latin typeface="+mn-lt"/>
              </a:rPr>
              <a:t>Chevy Chase, MD: American Society of Addiction </a:t>
            </a:r>
            <a:r>
              <a:rPr lang="en-US" sz="1200" dirty="0" smtClean="0">
                <a:solidFill>
                  <a:schemeClr val="tx1"/>
                </a:solidFill>
                <a:latin typeface="+mn-lt"/>
              </a:rPr>
              <a:t>Medicine.</a:t>
            </a:r>
            <a:r>
              <a:rPr lang="en-US" sz="1200" dirty="0" smtClean="0">
                <a:solidFill>
                  <a:schemeClr val="tx1"/>
                </a:solidFill>
                <a:latin typeface="+mn-lt"/>
                <a:cs typeface="Calibri" panose="020F0502020204030204" pitchFamily="34" charset="0"/>
              </a:rPr>
              <a:t> </a:t>
            </a:r>
            <a:endParaRPr lang="en-US" sz="1200" dirty="0">
              <a:solidFill>
                <a:schemeClr val="tx1"/>
              </a:solidFill>
              <a:latin typeface="+mn-lt"/>
              <a:cs typeface="Calibri" panose="020F0502020204030204" pitchFamily="34" charset="0"/>
            </a:endParaRPr>
          </a:p>
          <a:p>
            <a:pPr defTabSz="966612">
              <a:defRPr/>
            </a:pPr>
            <a:endParaRPr lang="en-US" sz="1200" b="0" dirty="0">
              <a:solidFill>
                <a:schemeClr val="tx1"/>
              </a:solidFill>
              <a:latin typeface="+mn-lt"/>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54</a:t>
            </a:fld>
            <a:endParaRPr lang="en-US" dirty="0"/>
          </a:p>
        </p:txBody>
      </p:sp>
    </p:spTree>
    <p:extLst>
      <p:ext uri="{BB962C8B-B14F-4D97-AF65-F5344CB8AC3E}">
        <p14:creationId xmlns:p14="http://schemas.microsoft.com/office/powerpoint/2010/main" val="184247820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 NOTES</a:t>
            </a:r>
          </a:p>
          <a:p>
            <a:pPr marL="181240" indent="-181240" defTabSz="966612">
              <a:buFont typeface="Arial" panose="020B0604020202020204" pitchFamily="34" charset="0"/>
              <a:buChar char="•"/>
              <a:defRPr/>
            </a:pPr>
            <a:r>
              <a:rPr lang="en-US" sz="1200" b="1" dirty="0">
                <a:solidFill>
                  <a:schemeClr val="tx1"/>
                </a:solidFill>
                <a:latin typeface="+mn-lt"/>
              </a:rPr>
              <a:t>[READ THE BULLETED LIST ON THE SLIDE] </a:t>
            </a:r>
          </a:p>
          <a:p>
            <a:pPr marL="181240" indent="-181240" defTabSz="966612">
              <a:buFont typeface="Arial" panose="020B0604020202020204" pitchFamily="34" charset="0"/>
              <a:buChar char="•"/>
              <a:defRPr/>
            </a:pPr>
            <a:r>
              <a:rPr lang="en-US" sz="1200" b="1" dirty="0">
                <a:solidFill>
                  <a:schemeClr val="tx1"/>
                </a:solidFill>
                <a:latin typeface="+mn-lt"/>
              </a:rPr>
              <a:t>[ASK PARTICIPANTS] </a:t>
            </a:r>
            <a:r>
              <a:rPr lang="en-US" sz="1200" dirty="0">
                <a:solidFill>
                  <a:schemeClr val="tx1"/>
                </a:solidFill>
                <a:latin typeface="+mn-lt"/>
              </a:rPr>
              <a:t>Are there any questions regarding the ASAM criteria? </a:t>
            </a:r>
          </a:p>
          <a:p>
            <a:pPr marL="181240" indent="-181240" defTabSz="966612">
              <a:buFont typeface="Arial" panose="020B0604020202020204" pitchFamily="34" charset="0"/>
              <a:buChar char="•"/>
              <a:defRPr/>
            </a:pPr>
            <a:r>
              <a:rPr lang="en-US" sz="1200" b="1" dirty="0">
                <a:solidFill>
                  <a:schemeClr val="tx1"/>
                </a:solidFill>
                <a:latin typeface="+mn-lt"/>
              </a:rPr>
              <a:t>[ASK PARTICIPANTS] </a:t>
            </a:r>
            <a:r>
              <a:rPr lang="en-US" sz="1200" dirty="0">
                <a:solidFill>
                  <a:schemeClr val="tx1"/>
                </a:solidFill>
                <a:latin typeface="+mn-lt"/>
              </a:rPr>
              <a:t>What are the six dimensions?</a:t>
            </a:r>
          </a:p>
          <a:p>
            <a:pPr marL="181240" indent="-181240" defTabSz="966612">
              <a:buFont typeface="Arial" panose="020B0604020202020204" pitchFamily="34" charset="0"/>
              <a:buChar char="•"/>
              <a:defRPr/>
            </a:pPr>
            <a:r>
              <a:rPr lang="en-US" sz="1200" b="1" dirty="0">
                <a:solidFill>
                  <a:schemeClr val="tx1"/>
                </a:solidFill>
                <a:latin typeface="+mn-lt"/>
              </a:rPr>
              <a:t>[ASK PARTICIPANTS] </a:t>
            </a:r>
            <a:r>
              <a:rPr lang="en-US" sz="1200" dirty="0">
                <a:solidFill>
                  <a:schemeClr val="tx1"/>
                </a:solidFill>
                <a:latin typeface="+mn-lt"/>
              </a:rPr>
              <a:t>Briefly describe the risk rating scale used in ASAM. </a:t>
            </a:r>
            <a:endParaRPr lang="en-US" sz="1200" b="0" dirty="0">
              <a:solidFill>
                <a:schemeClr val="tx1"/>
              </a:solidFill>
              <a:latin typeface="+mn-lt"/>
            </a:endParaRPr>
          </a:p>
          <a:p>
            <a:pPr defTabSz="966612">
              <a:defRPr/>
            </a:pPr>
            <a:endParaRPr lang="en-US" sz="1200" b="0" dirty="0">
              <a:solidFill>
                <a:schemeClr val="tx1"/>
              </a:solidFill>
              <a:latin typeface="+mn-lt"/>
            </a:endParaRPr>
          </a:p>
          <a:p>
            <a:pPr defTabSz="966612">
              <a:defRPr/>
            </a:pPr>
            <a:r>
              <a:rPr lang="en-US" sz="1200" b="1" dirty="0">
                <a:solidFill>
                  <a:schemeClr val="tx1"/>
                </a:solidFill>
                <a:latin typeface="+mn-lt"/>
              </a:rPr>
              <a:t>REFERENCE</a:t>
            </a:r>
          </a:p>
          <a:p>
            <a:pPr defTabSz="966612">
              <a:defRPr/>
            </a:pPr>
            <a:r>
              <a:rPr lang="en-US" sz="1200" dirty="0">
                <a:solidFill>
                  <a:schemeClr val="tx1"/>
                </a:solidFill>
                <a:latin typeface="+mn-lt"/>
              </a:rPr>
              <a:t>Mee-Lee, </a:t>
            </a:r>
            <a:r>
              <a:rPr lang="en-US" sz="1200" dirty="0" smtClean="0">
                <a:solidFill>
                  <a:schemeClr val="tx1"/>
                </a:solidFill>
                <a:latin typeface="+mn-lt"/>
              </a:rPr>
              <a:t>D. </a:t>
            </a:r>
            <a:r>
              <a:rPr lang="en-US" sz="1200" dirty="0">
                <a:solidFill>
                  <a:schemeClr val="tx1"/>
                </a:solidFill>
                <a:latin typeface="+mn-lt"/>
              </a:rPr>
              <a:t>(Eds</a:t>
            </a:r>
            <a:r>
              <a:rPr lang="en-US" sz="1200" dirty="0" smtClean="0">
                <a:solidFill>
                  <a:schemeClr val="tx1"/>
                </a:solidFill>
                <a:latin typeface="+mn-lt"/>
              </a:rPr>
              <a:t>.). </a:t>
            </a:r>
            <a:r>
              <a:rPr lang="en-US" sz="1200" dirty="0">
                <a:solidFill>
                  <a:schemeClr val="tx1"/>
                </a:solidFill>
                <a:latin typeface="+mn-lt"/>
              </a:rPr>
              <a:t>(2013</a:t>
            </a:r>
            <a:r>
              <a:rPr lang="en-US" sz="1200" dirty="0" smtClean="0">
                <a:solidFill>
                  <a:schemeClr val="tx1"/>
                </a:solidFill>
                <a:latin typeface="+mn-lt"/>
              </a:rPr>
              <a:t>).</a:t>
            </a:r>
            <a:r>
              <a:rPr lang="en-US" sz="1200" dirty="0">
                <a:solidFill>
                  <a:schemeClr val="tx1"/>
                </a:solidFill>
                <a:latin typeface="+mn-lt"/>
              </a:rPr>
              <a:t> </a:t>
            </a:r>
            <a:r>
              <a:rPr lang="en-US" sz="1200" i="1" dirty="0">
                <a:solidFill>
                  <a:schemeClr val="tx1"/>
                </a:solidFill>
                <a:latin typeface="+mn-lt"/>
              </a:rPr>
              <a:t>The ASAM criteria: </a:t>
            </a:r>
            <a:r>
              <a:rPr lang="en-US" sz="1200" i="1" dirty="0" smtClean="0">
                <a:solidFill>
                  <a:schemeClr val="tx1"/>
                </a:solidFill>
                <a:latin typeface="+mn-lt"/>
              </a:rPr>
              <a:t>Treatment </a:t>
            </a:r>
            <a:r>
              <a:rPr lang="en-US" sz="1200" i="1" dirty="0">
                <a:solidFill>
                  <a:schemeClr val="tx1"/>
                </a:solidFill>
                <a:latin typeface="+mn-lt"/>
              </a:rPr>
              <a:t>for addictive, substance-related, and co-occurring conditions. </a:t>
            </a:r>
            <a:r>
              <a:rPr lang="en-US" sz="1200" dirty="0">
                <a:solidFill>
                  <a:schemeClr val="tx1"/>
                </a:solidFill>
                <a:latin typeface="+mn-lt"/>
              </a:rPr>
              <a:t>Chevy Chase, MD: American Society of Addiction </a:t>
            </a:r>
            <a:r>
              <a:rPr lang="en-US" sz="1200" dirty="0" smtClean="0">
                <a:solidFill>
                  <a:schemeClr val="tx1"/>
                </a:solidFill>
                <a:latin typeface="+mn-lt"/>
              </a:rPr>
              <a:t>Medicine.</a:t>
            </a:r>
            <a:r>
              <a:rPr lang="en-US" sz="1200" dirty="0" smtClean="0">
                <a:solidFill>
                  <a:schemeClr val="tx1"/>
                </a:solidFill>
                <a:latin typeface="+mn-lt"/>
                <a:cs typeface="Calibri" panose="020F0502020204030204" pitchFamily="34" charset="0"/>
              </a:rPr>
              <a:t> </a:t>
            </a:r>
            <a:endParaRPr lang="en-US" sz="1200" dirty="0">
              <a:solidFill>
                <a:schemeClr val="tx1"/>
              </a:solidFill>
              <a:latin typeface="+mn-lt"/>
              <a:cs typeface="Calibri" panose="020F0502020204030204" pitchFamily="34" charset="0"/>
            </a:endParaRPr>
          </a:p>
          <a:p>
            <a:pPr defTabSz="966612">
              <a:defRPr/>
            </a:pPr>
            <a:endParaRPr lang="en-US" sz="1200" b="0" dirty="0">
              <a:solidFill>
                <a:schemeClr val="tx1"/>
              </a:solidFill>
              <a:latin typeface="+mn-lt"/>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55</a:t>
            </a:fld>
            <a:endParaRPr lang="en-US" dirty="0"/>
          </a:p>
        </p:txBody>
      </p:sp>
    </p:spTree>
    <p:extLst>
      <p:ext uri="{BB962C8B-B14F-4D97-AF65-F5344CB8AC3E}">
        <p14:creationId xmlns:p14="http://schemas.microsoft.com/office/powerpoint/2010/main" val="102743439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 NOTES</a:t>
            </a:r>
            <a:endParaRPr lang="en-US" sz="1200" b="1" baseline="0" dirty="0">
              <a:solidFill>
                <a:schemeClr val="tx1"/>
              </a:solidFill>
              <a:latin typeface="+mn-lt"/>
            </a:endParaRPr>
          </a:p>
          <a:p>
            <a:pPr marL="180975" indent="-180975" defTabSz="966612">
              <a:buFont typeface="Arial" panose="020B0604020202020204" pitchFamily="34" charset="0"/>
              <a:buChar char="•"/>
              <a:defRPr/>
            </a:pPr>
            <a:r>
              <a:rPr lang="en-US" sz="1200" dirty="0">
                <a:solidFill>
                  <a:schemeClr val="tx1"/>
                </a:solidFill>
                <a:latin typeface="+mn-lt"/>
              </a:rPr>
              <a:t>The</a:t>
            </a:r>
            <a:r>
              <a:rPr lang="en-US" sz="1200" baseline="0" dirty="0">
                <a:solidFill>
                  <a:schemeClr val="tx1"/>
                </a:solidFill>
                <a:latin typeface="+mn-lt"/>
              </a:rPr>
              <a:t> IC&amp;RC have identified five criteria as necessary skills needed to perform the core function of assessment.</a:t>
            </a:r>
            <a:r>
              <a:rPr lang="en-US" dirty="0"/>
              <a:t> </a:t>
            </a:r>
            <a:r>
              <a:rPr lang="en-US" sz="1200" baseline="0" dirty="0">
                <a:solidFill>
                  <a:schemeClr val="tx1"/>
                </a:solidFill>
                <a:latin typeface="+mn-lt"/>
              </a:rPr>
              <a:t>The first criterion emphasizes the importance for counselors to explain and communicate all aspects of assessment to the client.</a:t>
            </a:r>
            <a:r>
              <a:rPr lang="en-US" dirty="0"/>
              <a:t> </a:t>
            </a:r>
            <a:endParaRPr lang="en-US" sz="1200" baseline="0" dirty="0">
              <a:solidFill>
                <a:schemeClr val="tx1"/>
              </a:solidFill>
              <a:latin typeface="+mn-lt"/>
              <a:cs typeface="Calibri"/>
            </a:endParaRPr>
          </a:p>
          <a:p>
            <a:pPr marL="181240" indent="-181240" defTabSz="966612">
              <a:buFont typeface="Arial" panose="020B0604020202020204" pitchFamily="34" charset="0"/>
              <a:buChar char="•"/>
              <a:defRPr/>
            </a:pPr>
            <a:r>
              <a:rPr lang="en-US" sz="1200" b="1" baseline="0" dirty="0">
                <a:solidFill>
                  <a:schemeClr val="tx1"/>
                </a:solidFill>
                <a:latin typeface="+mn-lt"/>
              </a:rPr>
              <a:t>[ASK PARTICIPANTS] </a:t>
            </a:r>
            <a:r>
              <a:rPr lang="en-US" sz="1200" baseline="0" dirty="0">
                <a:solidFill>
                  <a:schemeClr val="tx1"/>
                </a:solidFill>
                <a:latin typeface="+mn-lt"/>
              </a:rPr>
              <a:t>How do you describe the assessment process to you clients? </a:t>
            </a:r>
          </a:p>
          <a:p>
            <a:pPr marL="181240" indent="-181240" defTabSz="966612">
              <a:buFont typeface="Arial" panose="020B0604020202020204" pitchFamily="34" charset="0"/>
              <a:buChar char="•"/>
              <a:defRPr/>
            </a:pPr>
            <a:r>
              <a:rPr lang="en-US" sz="1200" baseline="0" dirty="0">
                <a:solidFill>
                  <a:schemeClr val="tx1"/>
                </a:solidFill>
                <a:latin typeface="+mn-lt"/>
              </a:rPr>
              <a:t>The second criterion is specific to the counselor’s ability to systematically collect historical and current information using a variety of techniques that are culturally relevant and informed. </a:t>
            </a:r>
          </a:p>
          <a:p>
            <a:pPr marL="181240" indent="-181240" defTabSz="966612">
              <a:buFont typeface="Arial" panose="020B0604020202020204" pitchFamily="34" charset="0"/>
              <a:buChar char="•"/>
              <a:defRPr/>
            </a:pPr>
            <a:r>
              <a:rPr lang="en-US" sz="1200" b="1" baseline="0" dirty="0">
                <a:solidFill>
                  <a:schemeClr val="tx1"/>
                </a:solidFill>
                <a:latin typeface="+mn-lt"/>
              </a:rPr>
              <a:t>[ASK PARTICIPANTS] </a:t>
            </a:r>
            <a:r>
              <a:rPr lang="en-US" sz="1200" b="0" baseline="0" dirty="0">
                <a:solidFill>
                  <a:schemeClr val="tx1"/>
                </a:solidFill>
                <a:latin typeface="+mn-lt"/>
              </a:rPr>
              <a:t>Why do we gather data from collateral sources? </a:t>
            </a:r>
          </a:p>
          <a:p>
            <a:pPr marL="180975" indent="-180975" defTabSz="966612">
              <a:buFont typeface="Arial" panose="020B0604020202020204" pitchFamily="34" charset="0"/>
              <a:buChar char="•"/>
              <a:defRPr/>
            </a:pPr>
            <a:r>
              <a:rPr lang="en-US" sz="1200" baseline="0" dirty="0">
                <a:solidFill>
                  <a:schemeClr val="tx1"/>
                </a:solidFill>
                <a:latin typeface="+mn-lt"/>
              </a:rPr>
              <a:t>Identifying methods and procedures for collecting and obtaining corroborative information from collateral sources is the third criterion.</a:t>
            </a:r>
            <a:r>
              <a:rPr lang="en-US" dirty="0"/>
              <a:t> </a:t>
            </a:r>
            <a:r>
              <a:rPr lang="en-US" sz="1200" baseline="0" dirty="0">
                <a:solidFill>
                  <a:schemeClr val="tx1"/>
                </a:solidFill>
                <a:latin typeface="+mn-lt"/>
              </a:rPr>
              <a:t>The fourth criterion is knowledge or and application in using assessment tools to inform treatment planning.</a:t>
            </a:r>
            <a:r>
              <a:rPr lang="en-US" dirty="0"/>
              <a:t> </a:t>
            </a:r>
            <a:endParaRPr lang="en-US" sz="1200" baseline="0" dirty="0">
              <a:solidFill>
                <a:schemeClr val="tx1"/>
              </a:solidFill>
              <a:latin typeface="+mn-lt"/>
              <a:cs typeface="Calibri"/>
            </a:endParaRPr>
          </a:p>
          <a:p>
            <a:pPr marL="181240" indent="-181240" defTabSz="966612">
              <a:buFont typeface="Arial" panose="020B0604020202020204" pitchFamily="34" charset="0"/>
              <a:buChar char="•"/>
              <a:defRPr/>
            </a:pPr>
            <a:r>
              <a:rPr lang="en-US" sz="1200" b="1" baseline="0" dirty="0">
                <a:solidFill>
                  <a:schemeClr val="tx1"/>
                </a:solidFill>
                <a:latin typeface="+mn-lt"/>
              </a:rPr>
              <a:t>[ASK PARTICIPANTS] </a:t>
            </a:r>
            <a:r>
              <a:rPr lang="en-US" sz="1200" baseline="0" dirty="0">
                <a:solidFill>
                  <a:schemeClr val="tx1"/>
                </a:solidFill>
                <a:latin typeface="+mn-lt"/>
              </a:rPr>
              <a:t>What assessment tools do you currently use in your agency settings? Please describe each tool. How do you know if the tool is valid or reliable? </a:t>
            </a:r>
          </a:p>
          <a:p>
            <a:pPr marL="181240" indent="-181240" defTabSz="966612">
              <a:buFont typeface="Arial" panose="020B0604020202020204" pitchFamily="34" charset="0"/>
              <a:buChar char="•"/>
              <a:defRPr/>
            </a:pPr>
            <a:r>
              <a:rPr lang="en-US" sz="1200" baseline="0" dirty="0">
                <a:solidFill>
                  <a:schemeClr val="tx1"/>
                </a:solidFill>
                <a:latin typeface="+mn-lt"/>
              </a:rPr>
              <a:t>The last criterion is the ability for counselors to synthesize all information, summarize all pertinent and relevant information to substantiate any SUD </a:t>
            </a:r>
            <a:r>
              <a:rPr lang="en-US" sz="1200" baseline="0" dirty="0" smtClean="0">
                <a:solidFill>
                  <a:schemeClr val="tx1"/>
                </a:solidFill>
                <a:latin typeface="+mn-lt"/>
              </a:rPr>
              <a:t>diagnosis</a:t>
            </a:r>
            <a:r>
              <a:rPr lang="en-US" sz="1200" baseline="0" dirty="0">
                <a:solidFill>
                  <a:schemeClr val="tx1"/>
                </a:solidFill>
                <a:latin typeface="+mn-lt"/>
              </a:rPr>
              <a:t>. Further, the assessment should provide sufficient information and clear rationale for placement in a particular level of care. The assessment should identify, incorporate, and capitalize on the client’s strengths, skills, and resources. </a:t>
            </a:r>
          </a:p>
          <a:p>
            <a:pPr marL="181240" indent="-181240" defTabSz="966612">
              <a:buFont typeface="Arial" panose="020B0604020202020204" pitchFamily="34" charset="0"/>
              <a:buChar char="•"/>
              <a:defRPr/>
            </a:pPr>
            <a:endParaRPr lang="en-US" sz="1200" b="0" dirty="0">
              <a:solidFill>
                <a:schemeClr val="tx1"/>
              </a:solidFill>
              <a:latin typeface="+mn-lt"/>
            </a:endParaRPr>
          </a:p>
          <a:p>
            <a:pPr defTabSz="966612">
              <a:defRPr/>
            </a:pPr>
            <a:r>
              <a:rPr lang="en-US" sz="1200" b="1" dirty="0">
                <a:solidFill>
                  <a:schemeClr val="tx1"/>
                </a:solidFill>
                <a:latin typeface="+mn-lt"/>
              </a:rPr>
              <a:t>REFERENCE</a:t>
            </a:r>
          </a:p>
          <a:p>
            <a:pPr defTabSz="966612">
              <a:defRPr/>
            </a:pPr>
            <a:r>
              <a:rPr lang="en-US" sz="1200" dirty="0">
                <a:solidFill>
                  <a:schemeClr val="tx1"/>
                </a:solidFill>
                <a:latin typeface="+mn-lt"/>
                <a:cs typeface="Calibri" panose="020F0502020204030204" pitchFamily="34" charset="0"/>
              </a:rPr>
              <a:t>Herdman, </a:t>
            </a:r>
            <a:r>
              <a:rPr lang="en-US" sz="1200" dirty="0" smtClean="0">
                <a:solidFill>
                  <a:schemeClr val="tx1"/>
                </a:solidFill>
                <a:latin typeface="+mn-lt"/>
                <a:cs typeface="Calibri" panose="020F0502020204030204" pitchFamily="34" charset="0"/>
              </a:rPr>
              <a:t>J.W. </a:t>
            </a:r>
            <a:r>
              <a:rPr lang="en-US" sz="1200" dirty="0">
                <a:solidFill>
                  <a:schemeClr val="tx1"/>
                </a:solidFill>
                <a:latin typeface="+mn-lt"/>
                <a:cs typeface="Calibri" panose="020F0502020204030204" pitchFamily="34" charset="0"/>
              </a:rPr>
              <a:t>(2018). </a:t>
            </a:r>
            <a:r>
              <a:rPr lang="en-US" sz="1200" i="1" dirty="0">
                <a:solidFill>
                  <a:schemeClr val="tx1"/>
                </a:solidFill>
                <a:latin typeface="+mn-lt"/>
                <a:cs typeface="Calibri" panose="020F0502020204030204" pitchFamily="34" charset="0"/>
              </a:rPr>
              <a:t>Global criteria: </a:t>
            </a:r>
            <a:r>
              <a:rPr lang="en-US" sz="1200" i="1" dirty="0" smtClean="0">
                <a:solidFill>
                  <a:schemeClr val="tx1"/>
                </a:solidFill>
                <a:latin typeface="+mn-lt"/>
                <a:cs typeface="Calibri" panose="020F0502020204030204" pitchFamily="34" charset="0"/>
              </a:rPr>
              <a:t>The </a:t>
            </a:r>
            <a:r>
              <a:rPr lang="en-US" sz="1200" i="1" dirty="0">
                <a:solidFill>
                  <a:schemeClr val="tx1"/>
                </a:solidFill>
                <a:latin typeface="+mn-lt"/>
                <a:cs typeface="Calibri" panose="020F0502020204030204" pitchFamily="34" charset="0"/>
              </a:rPr>
              <a:t>12 core functions of the substance abuse counselor </a:t>
            </a:r>
            <a:r>
              <a:rPr lang="en-US" sz="1200" dirty="0">
                <a:solidFill>
                  <a:schemeClr val="tx1"/>
                </a:solidFill>
                <a:latin typeface="+mn-lt"/>
                <a:cs typeface="Calibri" panose="020F0502020204030204" pitchFamily="34" charset="0"/>
              </a:rPr>
              <a:t>(7</a:t>
            </a:r>
            <a:r>
              <a:rPr lang="en-US" sz="1200" baseline="30000" dirty="0">
                <a:solidFill>
                  <a:schemeClr val="tx1"/>
                </a:solidFill>
                <a:latin typeface="+mn-lt"/>
                <a:cs typeface="Calibri" panose="020F0502020204030204" pitchFamily="34" charset="0"/>
              </a:rPr>
              <a:t>th</a:t>
            </a:r>
            <a:r>
              <a:rPr lang="en-US" sz="1200" dirty="0">
                <a:solidFill>
                  <a:schemeClr val="tx1"/>
                </a:solidFill>
                <a:latin typeface="+mn-lt"/>
                <a:cs typeface="Calibri" panose="020F0502020204030204" pitchFamily="34" charset="0"/>
              </a:rPr>
              <a:t> ed.). Lincoln, NE: Parallels: Pathways to Change. </a:t>
            </a:r>
            <a:endParaRPr lang="en-US" sz="1200" b="1" dirty="0">
              <a:solidFill>
                <a:schemeClr val="tx1"/>
              </a:solidFill>
              <a:latin typeface="+mn-lt"/>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56</a:t>
            </a:fld>
            <a:endParaRPr lang="en-US" dirty="0"/>
          </a:p>
        </p:txBody>
      </p:sp>
    </p:spTree>
    <p:extLst>
      <p:ext uri="{BB962C8B-B14F-4D97-AF65-F5344CB8AC3E}">
        <p14:creationId xmlns:p14="http://schemas.microsoft.com/office/powerpoint/2010/main" val="283824608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INSTRUCTIONS</a:t>
            </a:r>
          </a:p>
          <a:p>
            <a:pPr marL="181240" indent="-181240">
              <a:buFont typeface="Arial" panose="020B0604020202020204" pitchFamily="34" charset="0"/>
              <a:buChar char="•"/>
            </a:pPr>
            <a:r>
              <a:rPr lang="en-US" baseline="0" dirty="0">
                <a:solidFill>
                  <a:schemeClr val="tx1"/>
                </a:solidFill>
              </a:rPr>
              <a:t>Ask participants to gather into their small groups. </a:t>
            </a:r>
          </a:p>
          <a:p>
            <a:pPr marL="181240" indent="-181240">
              <a:buFont typeface="Arial" panose="020B0604020202020204" pitchFamily="34" charset="0"/>
              <a:buChar char="•"/>
            </a:pPr>
            <a:r>
              <a:rPr lang="en-US" baseline="0" dirty="0">
                <a:solidFill>
                  <a:schemeClr val="tx1"/>
                </a:solidFill>
              </a:rPr>
              <a:t>Instruct participants to create an initial assessment for their outpatient center. </a:t>
            </a:r>
          </a:p>
          <a:p>
            <a:pPr marL="181240" indent="-181240" defTabSz="966612">
              <a:buFont typeface="Arial" panose="020B0604020202020204" pitchFamily="34" charset="0"/>
              <a:buChar char="•"/>
              <a:defRPr/>
            </a:pPr>
            <a:r>
              <a:rPr lang="en-US" baseline="0" dirty="0">
                <a:solidFill>
                  <a:schemeClr val="tx1"/>
                </a:solidFill>
              </a:rPr>
              <a:t>Allow </a:t>
            </a:r>
            <a:r>
              <a:rPr lang="en-US" baseline="0" dirty="0" smtClean="0">
                <a:solidFill>
                  <a:schemeClr val="tx1"/>
                </a:solidFill>
              </a:rPr>
              <a:t>15-20 </a:t>
            </a:r>
            <a:r>
              <a:rPr lang="en-US" baseline="0" dirty="0">
                <a:solidFill>
                  <a:schemeClr val="tx1"/>
                </a:solidFill>
              </a:rPr>
              <a:t>minutes for participants to create an outline for their assessment. If time permits, ask clients which assessment tools would they incorporate into their assessment and why. </a:t>
            </a:r>
          </a:p>
          <a:p>
            <a:pPr marL="181240" indent="-181240" defTabSz="966612">
              <a:buFont typeface="Arial" panose="020B0604020202020204" pitchFamily="34" charset="0"/>
              <a:buChar char="•"/>
              <a:defRPr/>
            </a:pPr>
            <a:r>
              <a:rPr lang="en-US" b="0" baseline="0" dirty="0">
                <a:solidFill>
                  <a:schemeClr val="tx1"/>
                </a:solidFill>
              </a:rPr>
              <a:t>Randomly choose one or two groups to report out. </a:t>
            </a:r>
          </a:p>
          <a:p>
            <a:pPr marL="181240" indent="-181240" defTabSz="966612">
              <a:buFont typeface="Arial" panose="020B0604020202020204" pitchFamily="34" charset="0"/>
              <a:buChar char="•"/>
              <a:defRPr/>
            </a:pPr>
            <a:r>
              <a:rPr lang="en-US" b="0" baseline="0" dirty="0">
                <a:solidFill>
                  <a:schemeClr val="tx1"/>
                </a:solidFill>
              </a:rPr>
              <a:t>After each group presents </a:t>
            </a:r>
            <a:r>
              <a:rPr lang="en-US" b="1" baseline="0" dirty="0">
                <a:solidFill>
                  <a:schemeClr val="tx1"/>
                </a:solidFill>
              </a:rPr>
              <a:t>[ASK PARTICIPANTS] </a:t>
            </a:r>
            <a:r>
              <a:rPr lang="en-US" baseline="0" dirty="0">
                <a:solidFill>
                  <a:schemeClr val="tx1"/>
                </a:solidFill>
              </a:rPr>
              <a:t>Do you have any recommendations for the groups that reported out on ways the groups can improve their orientation process? </a:t>
            </a:r>
          </a:p>
          <a:p>
            <a:pPr defTabSz="966612">
              <a:defRPr/>
            </a:pPr>
            <a:endParaRPr lang="en-US" dirty="0"/>
          </a:p>
        </p:txBody>
      </p:sp>
      <p:sp>
        <p:nvSpPr>
          <p:cNvPr id="4" name="Slide Number Placeholder 3"/>
          <p:cNvSpPr>
            <a:spLocks noGrp="1"/>
          </p:cNvSpPr>
          <p:nvPr>
            <p:ph type="sldNum" sz="quarter" idx="10"/>
          </p:nvPr>
        </p:nvSpPr>
        <p:spPr/>
        <p:txBody>
          <a:bodyPr/>
          <a:lstStyle/>
          <a:p>
            <a:fld id="{54ADE49C-AECB-4B8E-AB86-9FE486226B9C}" type="slidenum">
              <a:rPr lang="en-US" smtClean="0"/>
              <a:t>57</a:t>
            </a:fld>
            <a:endParaRPr lang="en-US" dirty="0"/>
          </a:p>
        </p:txBody>
      </p:sp>
    </p:spTree>
    <p:extLst>
      <p:ext uri="{BB962C8B-B14F-4D97-AF65-F5344CB8AC3E}">
        <p14:creationId xmlns:p14="http://schemas.microsoft.com/office/powerpoint/2010/main" val="336783797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INSTRUCTIONS</a:t>
            </a:r>
            <a:r>
              <a:rPr lang="en-US" b="1" baseline="0" dirty="0">
                <a:solidFill>
                  <a:schemeClr val="tx1"/>
                </a:solidFill>
              </a:rPr>
              <a:t> </a:t>
            </a:r>
          </a:p>
          <a:p>
            <a:pPr marL="181240" indent="-181240">
              <a:buFont typeface="Arial" panose="020B0604020202020204" pitchFamily="34" charset="0"/>
              <a:buChar char="•"/>
            </a:pPr>
            <a:r>
              <a:rPr lang="en-US" b="1" baseline="0" dirty="0">
                <a:solidFill>
                  <a:schemeClr val="tx1"/>
                </a:solidFill>
              </a:rPr>
              <a:t>[ASK PARTICIPANTS] </a:t>
            </a:r>
            <a:r>
              <a:rPr lang="en-US" baseline="0" dirty="0">
                <a:solidFill>
                  <a:schemeClr val="tx1"/>
                </a:solidFill>
              </a:rPr>
              <a:t>Do you have any questions regarding assessment?</a:t>
            </a:r>
          </a:p>
          <a:p>
            <a:pPr marL="181240" indent="-181240">
              <a:buFont typeface="Arial" panose="020B0604020202020204" pitchFamily="34" charset="0"/>
              <a:buChar char="•"/>
            </a:pPr>
            <a:r>
              <a:rPr lang="en-US" baseline="0" dirty="0">
                <a:solidFill>
                  <a:schemeClr val="tx1"/>
                </a:solidFill>
              </a:rPr>
              <a:t>Orient participants to the day’s agenda. </a:t>
            </a:r>
          </a:p>
        </p:txBody>
      </p:sp>
      <p:sp>
        <p:nvSpPr>
          <p:cNvPr id="4" name="Slide Number Placeholder 3"/>
          <p:cNvSpPr>
            <a:spLocks noGrp="1"/>
          </p:cNvSpPr>
          <p:nvPr>
            <p:ph type="sldNum" sz="quarter" idx="10"/>
          </p:nvPr>
        </p:nvSpPr>
        <p:spPr/>
        <p:txBody>
          <a:bodyPr/>
          <a:lstStyle/>
          <a:p>
            <a:fld id="{54ADE49C-AECB-4B8E-AB86-9FE486226B9C}" type="slidenum">
              <a:rPr lang="en-US" smtClean="0"/>
              <a:t>58</a:t>
            </a:fld>
            <a:endParaRPr lang="en-US" dirty="0"/>
          </a:p>
        </p:txBody>
      </p:sp>
    </p:spTree>
    <p:extLst>
      <p:ext uri="{BB962C8B-B14F-4D97-AF65-F5344CB8AC3E}">
        <p14:creationId xmlns:p14="http://schemas.microsoft.com/office/powerpoint/2010/main" val="124072423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a:t>
            </a:r>
            <a:r>
              <a:rPr lang="en-US" b="1" baseline="0" dirty="0"/>
              <a:t> </a:t>
            </a:r>
          </a:p>
          <a:p>
            <a:pPr marL="181240" indent="-181240">
              <a:buFont typeface="Arial" panose="020B0604020202020204" pitchFamily="34" charset="0"/>
              <a:buChar char="•"/>
            </a:pPr>
            <a:r>
              <a:rPr lang="en-US" baseline="0" dirty="0"/>
              <a:t>Orient participants to the session’s agenda. </a:t>
            </a:r>
          </a:p>
          <a:p>
            <a:pPr marL="181240" indent="-181240">
              <a:buFont typeface="Arial" panose="020B0604020202020204" pitchFamily="34" charset="0"/>
              <a:buChar char="•"/>
            </a:pPr>
            <a:endParaRPr lang="en-US" baseline="0" dirty="0"/>
          </a:p>
          <a:p>
            <a:r>
              <a:rPr lang="en-US" b="1" baseline="0" dirty="0"/>
              <a:t>PEDAGOLOGICAL SUGGESTIONS </a:t>
            </a:r>
          </a:p>
          <a:p>
            <a:pPr marL="181240" indent="-181240">
              <a:buFont typeface="Arial" panose="020B0604020202020204" pitchFamily="34" charset="0"/>
              <a:buChar char="•"/>
            </a:pPr>
            <a:r>
              <a:rPr lang="en-US" b="1" baseline="0" dirty="0"/>
              <a:t>[ASK PARTICIPANTS] </a:t>
            </a:r>
            <a:r>
              <a:rPr lang="en-US" b="0" baseline="0" dirty="0"/>
              <a:t>Why is it necessary to conduct comprehensive assessments prior to developing person-centered treatment plans? </a:t>
            </a:r>
          </a:p>
          <a:p>
            <a:pPr marL="181240" indent="-181240">
              <a:buFont typeface="Arial" panose="020B0604020202020204" pitchFamily="34" charset="0"/>
              <a:buChar char="•"/>
            </a:pPr>
            <a:r>
              <a:rPr lang="en-US" b="1" baseline="0" dirty="0"/>
              <a:t>[ASK PARTICIPANTS]</a:t>
            </a:r>
            <a:r>
              <a:rPr lang="en-US" b="0" baseline="0" dirty="0"/>
              <a:t> What do you consider to be important in treatment planning? </a:t>
            </a:r>
          </a:p>
          <a:p>
            <a:pPr marL="181240" indent="-181240">
              <a:buFont typeface="Arial" panose="020B0604020202020204" pitchFamily="34" charset="0"/>
              <a:buChar char="•"/>
            </a:pPr>
            <a:r>
              <a:rPr lang="en-US" b="1" baseline="0" dirty="0"/>
              <a:t>[ASK PARTICIPANTS] </a:t>
            </a:r>
            <a:r>
              <a:rPr lang="en-US" b="0" baseline="0" dirty="0"/>
              <a:t>Please describe what treatment planning looks like in your agency setting. </a:t>
            </a:r>
            <a:endParaRPr lang="en-US" baseline="0" dirty="0"/>
          </a:p>
          <a:p>
            <a:pPr defTabSz="966612">
              <a:defRPr/>
            </a:pPr>
            <a:endParaRPr lang="en-US" dirty="0"/>
          </a:p>
        </p:txBody>
      </p:sp>
      <p:sp>
        <p:nvSpPr>
          <p:cNvPr id="4" name="Slide Number Placeholder 3"/>
          <p:cNvSpPr>
            <a:spLocks noGrp="1"/>
          </p:cNvSpPr>
          <p:nvPr>
            <p:ph type="sldNum" sz="quarter" idx="10"/>
          </p:nvPr>
        </p:nvSpPr>
        <p:spPr/>
        <p:txBody>
          <a:bodyPr/>
          <a:lstStyle/>
          <a:p>
            <a:fld id="{54ADE49C-AECB-4B8E-AB86-9FE486226B9C}" type="slidenum">
              <a:rPr lang="en-US" smtClean="0"/>
              <a:t>59</a:t>
            </a:fld>
            <a:endParaRPr lang="en-US" dirty="0"/>
          </a:p>
        </p:txBody>
      </p:sp>
    </p:spTree>
    <p:extLst>
      <p:ext uri="{BB962C8B-B14F-4D97-AF65-F5344CB8AC3E}">
        <p14:creationId xmlns:p14="http://schemas.microsoft.com/office/powerpoint/2010/main" val="32781124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TRAINER NOTES</a:t>
            </a:r>
            <a:endParaRPr lang="en-US" b="1" baseline="0" dirty="0">
              <a:solidFill>
                <a:schemeClr val="tx1"/>
              </a:solidFill>
            </a:endParaRPr>
          </a:p>
          <a:p>
            <a:pPr marL="181240" indent="-181240">
              <a:buFont typeface="Arial" panose="020B0604020202020204" pitchFamily="34" charset="0"/>
              <a:buChar char="•"/>
            </a:pPr>
            <a:r>
              <a:rPr lang="en-US" dirty="0">
                <a:solidFill>
                  <a:schemeClr val="tx1"/>
                </a:solidFill>
              </a:rPr>
              <a:t>The</a:t>
            </a:r>
            <a:r>
              <a:rPr lang="en-US" baseline="0" dirty="0">
                <a:solidFill>
                  <a:schemeClr val="tx1"/>
                </a:solidFill>
              </a:rPr>
              <a:t> CSAT and IC&amp;RC offer the following definitions for screening.</a:t>
            </a:r>
            <a:r>
              <a:rPr lang="en-US" b="1" baseline="0" dirty="0">
                <a:solidFill>
                  <a:schemeClr val="tx1"/>
                </a:solidFill>
              </a:rPr>
              <a:t> </a:t>
            </a:r>
          </a:p>
          <a:p>
            <a:pPr marL="181240" indent="-181240">
              <a:buFont typeface="Arial" panose="020B0604020202020204" pitchFamily="34" charset="0"/>
              <a:buChar char="•"/>
            </a:pPr>
            <a:r>
              <a:rPr lang="en-US" b="1" baseline="0" dirty="0">
                <a:solidFill>
                  <a:schemeClr val="tx1"/>
                </a:solidFill>
              </a:rPr>
              <a:t>[READ THE BULLETED LIST ON THE SLIDE]</a:t>
            </a:r>
          </a:p>
          <a:p>
            <a:pPr marL="181240" indent="-181240" defTabSz="966612">
              <a:buFont typeface="Arial" panose="020B0604020202020204" pitchFamily="34" charset="0"/>
              <a:buChar char="•"/>
              <a:defRPr/>
            </a:pPr>
            <a:r>
              <a:rPr lang="en-US" kern="1200" dirty="0">
                <a:solidFill>
                  <a:schemeClr val="tx1"/>
                </a:solidFill>
              </a:rPr>
              <a:t>Eligibility criteria are generally determined by the focus, target population and funding requirements of the program or agency</a:t>
            </a:r>
            <a:endParaRPr lang="en-US" b="1" baseline="0" dirty="0">
              <a:solidFill>
                <a:schemeClr val="tx1"/>
              </a:solidFill>
            </a:endParaRPr>
          </a:p>
          <a:p>
            <a:pPr marL="181240" indent="-181240">
              <a:buFont typeface="Arial" panose="020B0604020202020204" pitchFamily="34" charset="0"/>
              <a:buChar char="•"/>
            </a:pPr>
            <a:r>
              <a:rPr lang="en-US" b="1" baseline="0" dirty="0">
                <a:solidFill>
                  <a:schemeClr val="tx1"/>
                </a:solidFill>
              </a:rPr>
              <a:t>[ASK PARTICIPANTS] </a:t>
            </a:r>
            <a:r>
              <a:rPr lang="en-US" b="0" baseline="0" dirty="0">
                <a:solidFill>
                  <a:schemeClr val="tx1"/>
                </a:solidFill>
              </a:rPr>
              <a:t>What are your thoughts on these two definitions? </a:t>
            </a:r>
            <a:endParaRPr lang="en-US" b="1" dirty="0">
              <a:solidFill>
                <a:schemeClr val="tx1"/>
              </a:solidFill>
            </a:endParaRPr>
          </a:p>
          <a:p>
            <a:endParaRPr lang="en-US" dirty="0">
              <a:solidFill>
                <a:schemeClr val="tx1"/>
              </a:solidFill>
            </a:endParaRPr>
          </a:p>
          <a:p>
            <a:pPr defTabSz="966612">
              <a:defRPr/>
            </a:pPr>
            <a:r>
              <a:rPr lang="en-US" b="1" dirty="0" smtClean="0">
                <a:solidFill>
                  <a:schemeClr val="tx1"/>
                </a:solidFill>
              </a:rPr>
              <a:t>REFERENCES </a:t>
            </a:r>
            <a:endParaRPr lang="en-US" b="1" dirty="0">
              <a:solidFill>
                <a:schemeClr val="tx1"/>
              </a:solidFill>
            </a:endParaRPr>
          </a:p>
          <a:p>
            <a:pPr defTabSz="966612">
              <a:defRPr/>
            </a:pPr>
            <a:r>
              <a:rPr lang="en-US" sz="1300" dirty="0">
                <a:solidFill>
                  <a:schemeClr val="tx1"/>
                </a:solidFill>
                <a:latin typeface="Calibri" panose="020F0502020204030204" pitchFamily="34" charset="0"/>
                <a:cs typeface="Calibri" panose="020F0502020204030204" pitchFamily="34" charset="0"/>
              </a:rPr>
              <a:t>Center for Substance Abuse Treatment. (2006). </a:t>
            </a:r>
            <a:r>
              <a:rPr lang="en-US" sz="1300" i="1" dirty="0">
                <a:solidFill>
                  <a:schemeClr val="tx1"/>
                </a:solidFill>
                <a:latin typeface="Calibri" panose="020F0502020204030204" pitchFamily="34" charset="0"/>
                <a:cs typeface="Calibri" panose="020F0502020204030204" pitchFamily="34" charset="0"/>
              </a:rPr>
              <a:t>Addiction counseling competencies: </a:t>
            </a:r>
            <a:r>
              <a:rPr lang="en-US" sz="1300" i="1" dirty="0" smtClean="0">
                <a:solidFill>
                  <a:schemeClr val="tx1"/>
                </a:solidFill>
                <a:latin typeface="Calibri" panose="020F0502020204030204" pitchFamily="34" charset="0"/>
                <a:cs typeface="Calibri" panose="020F0502020204030204" pitchFamily="34" charset="0"/>
              </a:rPr>
              <a:t>The </a:t>
            </a:r>
            <a:r>
              <a:rPr lang="en-US" sz="1300" i="1" dirty="0">
                <a:solidFill>
                  <a:schemeClr val="tx1"/>
                </a:solidFill>
                <a:latin typeface="Calibri" panose="020F0502020204030204" pitchFamily="34" charset="0"/>
                <a:cs typeface="Calibri" panose="020F0502020204030204" pitchFamily="34" charset="0"/>
              </a:rPr>
              <a:t>knowledge, skills, and attitudes of professional practice</a:t>
            </a:r>
            <a:r>
              <a:rPr lang="en-US" sz="1300" dirty="0">
                <a:solidFill>
                  <a:schemeClr val="tx1"/>
                </a:solidFill>
                <a:latin typeface="Calibri" panose="020F0502020204030204" pitchFamily="34" charset="0"/>
                <a:cs typeface="Calibri" panose="020F0502020204030204" pitchFamily="34" charset="0"/>
              </a:rPr>
              <a:t>. Technical Assistance Publication (TAP) Series 21 (HHS Publication No. (SMA) 15-4171). Rockville, MD: Substance Abuse and Mental Health Services Administration.</a:t>
            </a:r>
          </a:p>
          <a:p>
            <a:pPr defTabSz="966612">
              <a:defRPr/>
            </a:pPr>
            <a:endParaRPr lang="en-US" sz="1300" dirty="0">
              <a:solidFill>
                <a:schemeClr val="tx1"/>
              </a:solidFill>
              <a:latin typeface="Calibri" panose="020F0502020204030204" pitchFamily="34" charset="0"/>
              <a:cs typeface="Calibri" panose="020F0502020204030204" pitchFamily="34" charset="0"/>
            </a:endParaRPr>
          </a:p>
          <a:p>
            <a:pPr defTabSz="966612">
              <a:defRPr/>
            </a:pPr>
            <a:r>
              <a:rPr lang="en-US" sz="1300" dirty="0">
                <a:solidFill>
                  <a:schemeClr val="tx1"/>
                </a:solidFill>
                <a:latin typeface="Calibri" panose="020F0502020204030204" pitchFamily="34" charset="0"/>
                <a:cs typeface="Calibri" panose="020F0502020204030204" pitchFamily="34" charset="0"/>
              </a:rPr>
              <a:t>Herdman, </a:t>
            </a:r>
            <a:r>
              <a:rPr lang="en-US" sz="1300" dirty="0" smtClean="0">
                <a:solidFill>
                  <a:schemeClr val="tx1"/>
                </a:solidFill>
                <a:latin typeface="Calibri" panose="020F0502020204030204" pitchFamily="34" charset="0"/>
                <a:cs typeface="Calibri" panose="020F0502020204030204" pitchFamily="34" charset="0"/>
              </a:rPr>
              <a:t>J.W</a:t>
            </a:r>
            <a:r>
              <a:rPr lang="en-US" sz="1300" dirty="0">
                <a:solidFill>
                  <a:schemeClr val="tx1"/>
                </a:solidFill>
                <a:latin typeface="Calibri" panose="020F0502020204030204" pitchFamily="34" charset="0"/>
                <a:cs typeface="Calibri" panose="020F0502020204030204" pitchFamily="34" charset="0"/>
              </a:rPr>
              <a:t>. (2018). </a:t>
            </a:r>
            <a:r>
              <a:rPr lang="en-US" sz="1300" i="1" dirty="0">
                <a:solidFill>
                  <a:schemeClr val="tx1"/>
                </a:solidFill>
                <a:latin typeface="Calibri" panose="020F0502020204030204" pitchFamily="34" charset="0"/>
                <a:cs typeface="Calibri" panose="020F0502020204030204" pitchFamily="34" charset="0"/>
              </a:rPr>
              <a:t>Global criteria: </a:t>
            </a:r>
            <a:r>
              <a:rPr lang="en-US" sz="1300" i="1" dirty="0" smtClean="0">
                <a:solidFill>
                  <a:schemeClr val="tx1"/>
                </a:solidFill>
                <a:latin typeface="Calibri" panose="020F0502020204030204" pitchFamily="34" charset="0"/>
                <a:cs typeface="Calibri" panose="020F0502020204030204" pitchFamily="34" charset="0"/>
              </a:rPr>
              <a:t>The </a:t>
            </a:r>
            <a:r>
              <a:rPr lang="en-US" sz="1300" i="1" dirty="0">
                <a:solidFill>
                  <a:schemeClr val="tx1"/>
                </a:solidFill>
                <a:latin typeface="Calibri" panose="020F0502020204030204" pitchFamily="34" charset="0"/>
                <a:cs typeface="Calibri" panose="020F0502020204030204" pitchFamily="34" charset="0"/>
              </a:rPr>
              <a:t>12 core functions of the substance abuse counselor </a:t>
            </a:r>
            <a:r>
              <a:rPr lang="en-US" sz="1300" dirty="0">
                <a:solidFill>
                  <a:schemeClr val="tx1"/>
                </a:solidFill>
                <a:latin typeface="Calibri" panose="020F0502020204030204" pitchFamily="34" charset="0"/>
                <a:cs typeface="Calibri" panose="020F0502020204030204" pitchFamily="34" charset="0"/>
              </a:rPr>
              <a:t>(7</a:t>
            </a:r>
            <a:r>
              <a:rPr lang="en-US" sz="1300" baseline="30000" dirty="0">
                <a:solidFill>
                  <a:schemeClr val="tx1"/>
                </a:solidFill>
                <a:latin typeface="Calibri" panose="020F0502020204030204" pitchFamily="34" charset="0"/>
                <a:cs typeface="Calibri" panose="020F0502020204030204" pitchFamily="34" charset="0"/>
              </a:rPr>
              <a:t>th</a:t>
            </a:r>
            <a:r>
              <a:rPr lang="en-US" sz="1300" dirty="0">
                <a:solidFill>
                  <a:schemeClr val="tx1"/>
                </a:solidFill>
                <a:latin typeface="Calibri" panose="020F0502020204030204" pitchFamily="34" charset="0"/>
                <a:cs typeface="Calibri" panose="020F0502020204030204" pitchFamily="34" charset="0"/>
              </a:rPr>
              <a:t> ed.). Lincoln, NE: Parallels: Pathways to Change. </a:t>
            </a:r>
          </a:p>
          <a:p>
            <a:pPr defTabSz="966612">
              <a:defRPr/>
            </a:pPr>
            <a:endParaRPr lang="en-US" sz="1300" dirty="0">
              <a:solidFill>
                <a:schemeClr val="bg1"/>
              </a:solidFill>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6</a:t>
            </a:fld>
            <a:endParaRPr lang="en-US" dirty="0"/>
          </a:p>
        </p:txBody>
      </p:sp>
    </p:spTree>
    <p:extLst>
      <p:ext uri="{BB962C8B-B14F-4D97-AF65-F5344CB8AC3E}">
        <p14:creationId xmlns:p14="http://schemas.microsoft.com/office/powerpoint/2010/main" val="117200106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 NOTES</a:t>
            </a:r>
            <a:endParaRPr lang="en-US" sz="1200" b="1" baseline="0" dirty="0">
              <a:solidFill>
                <a:schemeClr val="tx1"/>
              </a:solidFill>
              <a:latin typeface="+mn-lt"/>
            </a:endParaRPr>
          </a:p>
          <a:p>
            <a:pPr marL="181240" indent="-181240" defTabSz="966612">
              <a:buFont typeface="Arial" panose="020B0604020202020204" pitchFamily="34" charset="0"/>
              <a:buChar char="•"/>
              <a:defRPr/>
            </a:pPr>
            <a:r>
              <a:rPr lang="en-US" sz="1200" b="0" dirty="0">
                <a:solidFill>
                  <a:schemeClr val="tx1"/>
                </a:solidFill>
                <a:latin typeface="+mn-lt"/>
              </a:rPr>
              <a:t>The CSAT</a:t>
            </a:r>
            <a:r>
              <a:rPr lang="en-US" sz="1200" b="0" baseline="0" dirty="0">
                <a:solidFill>
                  <a:schemeClr val="tx1"/>
                </a:solidFill>
                <a:latin typeface="+mn-lt"/>
              </a:rPr>
              <a:t> and IC&amp;RC offer the following definitions for treatment planning.</a:t>
            </a:r>
          </a:p>
          <a:p>
            <a:pPr marL="181240" indent="-181240" defTabSz="966612">
              <a:buFont typeface="Arial" panose="020B0604020202020204" pitchFamily="34" charset="0"/>
              <a:buChar char="•"/>
              <a:defRPr/>
            </a:pPr>
            <a:r>
              <a:rPr lang="en-US" sz="1200" b="1" baseline="0" dirty="0">
                <a:solidFill>
                  <a:schemeClr val="tx1"/>
                </a:solidFill>
                <a:latin typeface="+mn-lt"/>
              </a:rPr>
              <a:t>[READ THE SLIDE]</a:t>
            </a:r>
          </a:p>
          <a:p>
            <a:pPr marL="181240" indent="-181240">
              <a:buFont typeface="Arial" panose="020B0604020202020204" pitchFamily="34" charset="0"/>
              <a:buChar char="•"/>
            </a:pPr>
            <a:r>
              <a:rPr lang="en-US" sz="1200" b="1" baseline="0" dirty="0">
                <a:solidFill>
                  <a:schemeClr val="tx1"/>
                </a:solidFill>
                <a:latin typeface="+mn-lt"/>
              </a:rPr>
              <a:t>[ASK PARTICIPANTS] </a:t>
            </a:r>
            <a:r>
              <a:rPr lang="en-US" sz="1200" b="0" baseline="0" dirty="0">
                <a:solidFill>
                  <a:schemeClr val="tx1"/>
                </a:solidFill>
                <a:latin typeface="+mn-lt"/>
              </a:rPr>
              <a:t>What are your thoughts on these two definitions? </a:t>
            </a:r>
          </a:p>
          <a:p>
            <a:pPr marL="181240" indent="-181240">
              <a:buFont typeface="Arial" panose="020B0604020202020204" pitchFamily="34" charset="0"/>
              <a:buChar char="•"/>
            </a:pPr>
            <a:r>
              <a:rPr lang="en-US" sz="1200" b="1" baseline="0" dirty="0">
                <a:solidFill>
                  <a:schemeClr val="tx1"/>
                </a:solidFill>
                <a:latin typeface="+mn-lt"/>
              </a:rPr>
              <a:t>[ASK PARTICIPANTS] </a:t>
            </a:r>
            <a:r>
              <a:rPr lang="en-US" sz="1200" b="0" baseline="0" dirty="0">
                <a:solidFill>
                  <a:schemeClr val="tx1"/>
                </a:solidFill>
                <a:latin typeface="+mn-lt"/>
              </a:rPr>
              <a:t>What do you believe are best practices in service planning? </a:t>
            </a:r>
          </a:p>
          <a:p>
            <a:pPr marL="181240" indent="-181240" defTabSz="966612">
              <a:buFont typeface="Arial" panose="020B0604020202020204" pitchFamily="34" charset="0"/>
              <a:buChar char="•"/>
              <a:defRPr/>
            </a:pPr>
            <a:endParaRPr lang="en-US" sz="1200" b="0" dirty="0">
              <a:solidFill>
                <a:schemeClr val="tx1"/>
              </a:solidFill>
              <a:latin typeface="+mn-lt"/>
            </a:endParaRPr>
          </a:p>
          <a:p>
            <a:r>
              <a:rPr lang="en-US" sz="1200" b="1" dirty="0" smtClean="0">
                <a:solidFill>
                  <a:schemeClr val="tx1"/>
                </a:solidFill>
                <a:latin typeface="+mn-lt"/>
                <a:cs typeface="Calibri" panose="020F0502020204030204" pitchFamily="34" charset="0"/>
              </a:rPr>
              <a:t>REFERENCES</a:t>
            </a:r>
            <a:endParaRPr lang="en-US" sz="1200" b="1" dirty="0">
              <a:solidFill>
                <a:schemeClr val="tx1"/>
              </a:solidFill>
              <a:latin typeface="+mn-lt"/>
              <a:cs typeface="Calibri" panose="020F0502020204030204" pitchFamily="34" charset="0"/>
            </a:endParaRPr>
          </a:p>
          <a:p>
            <a:r>
              <a:rPr lang="en-US" sz="1200" dirty="0">
                <a:solidFill>
                  <a:schemeClr val="tx1"/>
                </a:solidFill>
                <a:latin typeface="+mn-lt"/>
                <a:cs typeface="Calibri" panose="020F0502020204030204" pitchFamily="34" charset="0"/>
              </a:rPr>
              <a:t>Center for Substance Abuse Treatment. (2006). </a:t>
            </a:r>
            <a:r>
              <a:rPr lang="en-US" sz="1200" i="1" dirty="0">
                <a:solidFill>
                  <a:schemeClr val="tx1"/>
                </a:solidFill>
                <a:latin typeface="+mn-lt"/>
                <a:cs typeface="Calibri" panose="020F0502020204030204" pitchFamily="34" charset="0"/>
              </a:rPr>
              <a:t>Addiction counseling competencies: </a:t>
            </a:r>
            <a:r>
              <a:rPr lang="en-US" sz="1200" i="1" dirty="0" smtClean="0">
                <a:solidFill>
                  <a:schemeClr val="tx1"/>
                </a:solidFill>
                <a:latin typeface="+mn-lt"/>
                <a:cs typeface="Calibri" panose="020F0502020204030204" pitchFamily="34" charset="0"/>
              </a:rPr>
              <a:t>The </a:t>
            </a:r>
            <a:r>
              <a:rPr lang="en-US" sz="1200" i="1" dirty="0">
                <a:solidFill>
                  <a:schemeClr val="tx1"/>
                </a:solidFill>
                <a:latin typeface="+mn-lt"/>
                <a:cs typeface="Calibri" panose="020F0502020204030204" pitchFamily="34" charset="0"/>
              </a:rPr>
              <a:t>knowledge, skills, and attitudes of professional practice</a:t>
            </a:r>
            <a:r>
              <a:rPr lang="en-US" sz="1200" dirty="0">
                <a:solidFill>
                  <a:schemeClr val="tx1"/>
                </a:solidFill>
                <a:latin typeface="+mn-lt"/>
                <a:cs typeface="Calibri" panose="020F0502020204030204" pitchFamily="34" charset="0"/>
              </a:rPr>
              <a:t>. Technical Assistance Publication (TAP) Series 21 (HHS Publication No. (SMA) 15-4171). Rockville, MD: Substance Abuse and Mental Health Services Administration.</a:t>
            </a:r>
          </a:p>
          <a:p>
            <a:endParaRPr lang="en-US" sz="1200" dirty="0">
              <a:solidFill>
                <a:schemeClr val="tx1"/>
              </a:solidFill>
              <a:latin typeface="+mn-lt"/>
              <a:cs typeface="Calibri" panose="020F0502020204030204" pitchFamily="34" charset="0"/>
            </a:endParaRPr>
          </a:p>
          <a:p>
            <a:r>
              <a:rPr lang="en-US" sz="1200" dirty="0">
                <a:solidFill>
                  <a:schemeClr val="tx1"/>
                </a:solidFill>
                <a:latin typeface="+mn-lt"/>
                <a:cs typeface="Calibri" panose="020F0502020204030204" pitchFamily="34" charset="0"/>
              </a:rPr>
              <a:t>Herdman, </a:t>
            </a:r>
            <a:r>
              <a:rPr lang="en-US" sz="1200" dirty="0" smtClean="0">
                <a:solidFill>
                  <a:schemeClr val="tx1"/>
                </a:solidFill>
                <a:latin typeface="+mn-lt"/>
                <a:cs typeface="Calibri" panose="020F0502020204030204" pitchFamily="34" charset="0"/>
              </a:rPr>
              <a:t>J.W. </a:t>
            </a:r>
            <a:r>
              <a:rPr lang="en-US" sz="1200" dirty="0">
                <a:solidFill>
                  <a:schemeClr val="tx1"/>
                </a:solidFill>
                <a:latin typeface="+mn-lt"/>
                <a:cs typeface="Calibri" panose="020F0502020204030204" pitchFamily="34" charset="0"/>
              </a:rPr>
              <a:t>(2018). </a:t>
            </a:r>
            <a:r>
              <a:rPr lang="en-US" sz="1200" i="1" dirty="0">
                <a:solidFill>
                  <a:schemeClr val="tx1"/>
                </a:solidFill>
                <a:latin typeface="+mn-lt"/>
                <a:cs typeface="Calibri" panose="020F0502020204030204" pitchFamily="34" charset="0"/>
              </a:rPr>
              <a:t>Global criteria: </a:t>
            </a:r>
            <a:r>
              <a:rPr lang="en-US" sz="1200" i="1" dirty="0" smtClean="0">
                <a:solidFill>
                  <a:schemeClr val="tx1"/>
                </a:solidFill>
                <a:latin typeface="+mn-lt"/>
                <a:cs typeface="Calibri" panose="020F0502020204030204" pitchFamily="34" charset="0"/>
              </a:rPr>
              <a:t>The </a:t>
            </a:r>
            <a:r>
              <a:rPr lang="en-US" sz="1200" i="1" dirty="0">
                <a:solidFill>
                  <a:schemeClr val="tx1"/>
                </a:solidFill>
                <a:latin typeface="+mn-lt"/>
                <a:cs typeface="Calibri" panose="020F0502020204030204" pitchFamily="34" charset="0"/>
              </a:rPr>
              <a:t>12 core functions of the substance abuse counselor </a:t>
            </a:r>
            <a:r>
              <a:rPr lang="en-US" sz="1200" dirty="0">
                <a:solidFill>
                  <a:schemeClr val="tx1"/>
                </a:solidFill>
                <a:latin typeface="+mn-lt"/>
                <a:cs typeface="Calibri" panose="020F0502020204030204" pitchFamily="34" charset="0"/>
              </a:rPr>
              <a:t>(7</a:t>
            </a:r>
            <a:r>
              <a:rPr lang="en-US" sz="1200" baseline="30000" dirty="0">
                <a:solidFill>
                  <a:schemeClr val="tx1"/>
                </a:solidFill>
                <a:latin typeface="+mn-lt"/>
                <a:cs typeface="Calibri" panose="020F0502020204030204" pitchFamily="34" charset="0"/>
              </a:rPr>
              <a:t>th</a:t>
            </a:r>
            <a:r>
              <a:rPr lang="en-US" sz="1200" dirty="0">
                <a:solidFill>
                  <a:schemeClr val="tx1"/>
                </a:solidFill>
                <a:latin typeface="+mn-lt"/>
                <a:cs typeface="Calibri" panose="020F0502020204030204" pitchFamily="34" charset="0"/>
              </a:rPr>
              <a:t> ed.). Lincoln, NE: Parallels: Pathways to Change. </a:t>
            </a:r>
          </a:p>
          <a:p>
            <a:endParaRPr lang="en-US" sz="1300" b="1" dirty="0"/>
          </a:p>
        </p:txBody>
      </p:sp>
      <p:sp>
        <p:nvSpPr>
          <p:cNvPr id="4" name="Slide Number Placeholder 3"/>
          <p:cNvSpPr>
            <a:spLocks noGrp="1"/>
          </p:cNvSpPr>
          <p:nvPr>
            <p:ph type="sldNum" sz="quarter" idx="10"/>
          </p:nvPr>
        </p:nvSpPr>
        <p:spPr/>
        <p:txBody>
          <a:bodyPr/>
          <a:lstStyle/>
          <a:p>
            <a:fld id="{54ADE49C-AECB-4B8E-AB86-9FE486226B9C}" type="slidenum">
              <a:rPr lang="en-US" smtClean="0"/>
              <a:t>60</a:t>
            </a:fld>
            <a:endParaRPr lang="en-US" dirty="0"/>
          </a:p>
        </p:txBody>
      </p:sp>
    </p:spTree>
    <p:extLst>
      <p:ext uri="{BB962C8B-B14F-4D97-AF65-F5344CB8AC3E}">
        <p14:creationId xmlns:p14="http://schemas.microsoft.com/office/powerpoint/2010/main" val="145793900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 NOTES</a:t>
            </a:r>
            <a:endParaRPr lang="en-US" sz="1200" b="1" baseline="0" dirty="0">
              <a:solidFill>
                <a:schemeClr val="tx1"/>
              </a:solidFill>
              <a:latin typeface="+mn-lt"/>
            </a:endParaRPr>
          </a:p>
          <a:p>
            <a:pPr marL="180975" indent="-180975" defTabSz="966612">
              <a:buFont typeface="Arial" panose="020B0604020202020204" pitchFamily="34" charset="0"/>
              <a:buChar char="•"/>
              <a:defRPr/>
            </a:pPr>
            <a:r>
              <a:rPr lang="en-US" sz="1200" b="0" dirty="0">
                <a:solidFill>
                  <a:schemeClr val="tx1"/>
                </a:solidFill>
                <a:latin typeface="+mn-lt"/>
              </a:rPr>
              <a:t>Adams</a:t>
            </a:r>
            <a:r>
              <a:rPr lang="en-US" sz="1200" b="0" baseline="0" dirty="0">
                <a:solidFill>
                  <a:schemeClr val="tx1"/>
                </a:solidFill>
                <a:latin typeface="+mn-lt"/>
              </a:rPr>
              <a:t> &amp; </a:t>
            </a:r>
            <a:r>
              <a:rPr lang="en-US" sz="1200" b="0" baseline="0" dirty="0" err="1">
                <a:solidFill>
                  <a:schemeClr val="tx1"/>
                </a:solidFill>
                <a:latin typeface="+mn-lt"/>
              </a:rPr>
              <a:t>Grieder</a:t>
            </a:r>
            <a:r>
              <a:rPr lang="en-US" sz="1200" b="0" baseline="0" dirty="0">
                <a:solidFill>
                  <a:schemeClr val="tx1"/>
                </a:solidFill>
                <a:latin typeface="+mn-lt"/>
              </a:rPr>
              <a:t> emphasize that t</a:t>
            </a:r>
            <a:r>
              <a:rPr lang="en-US" sz="1200" b="0" dirty="0">
                <a:solidFill>
                  <a:schemeClr val="tx1"/>
                </a:solidFill>
                <a:latin typeface="+mn-lt"/>
              </a:rPr>
              <a:t>he importance of</a:t>
            </a:r>
            <a:r>
              <a:rPr lang="en-US" sz="1200" b="0" baseline="0" dirty="0">
                <a:solidFill>
                  <a:schemeClr val="tx1"/>
                </a:solidFill>
                <a:latin typeface="+mn-lt"/>
              </a:rPr>
              <a:t> collecting,</a:t>
            </a:r>
            <a:r>
              <a:rPr lang="en-US" sz="1200" kern="1200" baseline="0" dirty="0">
                <a:solidFill>
                  <a:schemeClr val="tx1"/>
                </a:solidFill>
                <a:latin typeface="+mn-lt"/>
              </a:rPr>
              <a:t> integrating, synthesizing, analyzing and interpreting information for creating comprehensive assessments cannot be overstated.</a:t>
            </a:r>
            <a:r>
              <a:rPr lang="en-US" dirty="0"/>
              <a:t> </a:t>
            </a:r>
            <a:r>
              <a:rPr lang="en-US" sz="1200" b="0" dirty="0">
                <a:solidFill>
                  <a:schemeClr val="tx1"/>
                </a:solidFill>
                <a:latin typeface="+mn-lt"/>
              </a:rPr>
              <a:t>Findings</a:t>
            </a:r>
            <a:r>
              <a:rPr lang="en-US" sz="1200" b="0" baseline="0" dirty="0">
                <a:solidFill>
                  <a:schemeClr val="tx1"/>
                </a:solidFill>
                <a:latin typeface="+mn-lt"/>
              </a:rPr>
              <a:t> from comprehensive assessments should provide sufficient information and a starting point to understand the client deficits, needs, and challenges, as well as an appreciation and knowledge of their strengths, skills, and resources.</a:t>
            </a:r>
            <a:r>
              <a:rPr lang="en-US" dirty="0"/>
              <a:t>  </a:t>
            </a:r>
            <a:r>
              <a:rPr lang="en-US" sz="1200" b="0" dirty="0">
                <a:solidFill>
                  <a:schemeClr val="tx1"/>
                </a:solidFill>
                <a:latin typeface="+mn-lt"/>
              </a:rPr>
              <a:t>An often</a:t>
            </a:r>
            <a:r>
              <a:rPr lang="en-US" sz="1200" b="0" baseline="0" dirty="0">
                <a:solidFill>
                  <a:schemeClr val="tx1"/>
                </a:solidFill>
                <a:latin typeface="+mn-lt"/>
              </a:rPr>
              <a:t> overlooked but essential aspect of providing person-centered, recovery-oriented treatment is integrating and synthesizing data from the assessment and drawing upon insights and interpretations from various members of the treatment team to create a holistic understanding of the client.</a:t>
            </a:r>
            <a:r>
              <a:rPr lang="en-US" dirty="0"/>
              <a:t> </a:t>
            </a:r>
            <a:r>
              <a:rPr lang="en-US" sz="1200" b="0" baseline="0" dirty="0">
                <a:solidFill>
                  <a:schemeClr val="tx1"/>
                </a:solidFill>
                <a:latin typeface="+mn-lt"/>
              </a:rPr>
              <a:t>Provider insights and perspectives from the assessment should be shared with the client to promote shared decision making about treatment options. Moreover, Adams &amp; </a:t>
            </a:r>
            <a:r>
              <a:rPr lang="en-US" sz="1200" b="0" baseline="0" dirty="0" err="1">
                <a:solidFill>
                  <a:schemeClr val="tx1"/>
                </a:solidFill>
                <a:latin typeface="+mn-lt"/>
              </a:rPr>
              <a:t>Grieder</a:t>
            </a:r>
            <a:r>
              <a:rPr lang="en-US" sz="1200" b="0" baseline="0" dirty="0">
                <a:solidFill>
                  <a:schemeClr val="tx1"/>
                </a:solidFill>
                <a:latin typeface="+mn-lt"/>
              </a:rPr>
              <a:t> emphasize that “person-centered collaboration … is only truly when the [client’s] perspectives as well as expertise in their own life and recovery are acknowledged and incorporated into [an interpretive] summary.”</a:t>
            </a:r>
            <a:r>
              <a:rPr lang="en-US" dirty="0"/>
              <a:t> </a:t>
            </a:r>
            <a:endParaRPr lang="en-US" sz="1200" b="0" baseline="0" dirty="0">
              <a:solidFill>
                <a:schemeClr val="tx1"/>
              </a:solidFill>
              <a:latin typeface="+mn-lt"/>
              <a:cs typeface="Calibri"/>
            </a:endParaRPr>
          </a:p>
          <a:p>
            <a:pPr marL="181240" indent="-181240" defTabSz="966612">
              <a:buFont typeface="Arial" panose="020B0604020202020204" pitchFamily="34" charset="0"/>
              <a:buChar char="•"/>
              <a:defRPr/>
            </a:pPr>
            <a:r>
              <a:rPr lang="en-US" sz="1200" b="1" baseline="0" dirty="0">
                <a:solidFill>
                  <a:schemeClr val="tx1"/>
                </a:solidFill>
                <a:latin typeface="+mn-lt"/>
              </a:rPr>
              <a:t>[ASK PARTICIPANTS] </a:t>
            </a:r>
            <a:r>
              <a:rPr lang="en-US" sz="1200" b="0" baseline="0" dirty="0">
                <a:solidFill>
                  <a:schemeClr val="tx1"/>
                </a:solidFill>
                <a:latin typeface="+mn-lt"/>
              </a:rPr>
              <a:t>How do you share assessment insights and interpretations with clients? </a:t>
            </a:r>
            <a:endParaRPr lang="en-US" sz="1200" b="0" dirty="0">
              <a:solidFill>
                <a:schemeClr val="tx1"/>
              </a:solidFill>
              <a:latin typeface="+mn-lt"/>
            </a:endParaRPr>
          </a:p>
          <a:p>
            <a:pPr marL="180975" indent="-180975" defTabSz="966612">
              <a:buFont typeface="Arial" panose="020B0604020202020204" pitchFamily="34" charset="0"/>
              <a:buChar char="•"/>
              <a:defRPr/>
            </a:pPr>
            <a:r>
              <a:rPr lang="en-US" sz="1200" b="0" dirty="0">
                <a:solidFill>
                  <a:schemeClr val="tx1"/>
                </a:solidFill>
                <a:latin typeface="+mn-lt"/>
              </a:rPr>
              <a:t>Integrated summaries provide</a:t>
            </a:r>
            <a:r>
              <a:rPr lang="en-US" sz="1200" b="0" baseline="0" dirty="0">
                <a:solidFill>
                  <a:schemeClr val="tx1"/>
                </a:solidFill>
                <a:latin typeface="+mn-lt"/>
              </a:rPr>
              <a:t> a starting point for discussing and seeking agreement on treatment priorities. Most of us don’t need to be reminded that we may not share the same view on client needs and priorities with our clients. It is helpful to remind ourselves that decisions about a client’s recovery ultimately lie with the client. As providers, we should be able to facilitate discussions where clients are encouraged to discuss their differences and disagreements with us as we move forward with establishing common ground with them. We focus on engaging the client and provide opportunities for them to examine and reflect on their own behaviors and reach their own conclusions.</a:t>
            </a:r>
            <a:r>
              <a:rPr lang="en-US" dirty="0"/>
              <a:t> </a:t>
            </a:r>
            <a:r>
              <a:rPr lang="en-US" sz="1200" b="0" baseline="0" dirty="0">
                <a:solidFill>
                  <a:schemeClr val="tx1"/>
                </a:solidFill>
                <a:latin typeface="+mn-lt"/>
              </a:rPr>
              <a:t>We negotiate and prioritize problems and look for opportunities to establish short-term and long-term goals with the understanding that the client service plans are not static. Goals should reflect the client’s desire for change and improvement in their life. </a:t>
            </a:r>
            <a:r>
              <a:rPr lang="en-US" sz="1200" dirty="0">
                <a:solidFill>
                  <a:schemeClr val="tx1"/>
                </a:solidFill>
                <a:latin typeface="+mn-lt"/>
              </a:rPr>
              <a:t>Statements in the service plan should be expressed in behavioral terms and be actionable. </a:t>
            </a:r>
            <a:r>
              <a:rPr lang="en-US" sz="1200" kern="1200" dirty="0">
                <a:solidFill>
                  <a:schemeClr val="tx1"/>
                </a:solidFill>
                <a:latin typeface="+mn-lt"/>
              </a:rPr>
              <a:t>Goals should aim to resolve or mitigate one or more problems identified</a:t>
            </a:r>
            <a:r>
              <a:rPr lang="en-US" sz="1200" kern="1200" baseline="0" dirty="0">
                <a:solidFill>
                  <a:schemeClr val="tx1"/>
                </a:solidFill>
                <a:latin typeface="+mn-lt"/>
              </a:rPr>
              <a:t> in the problem list.</a:t>
            </a:r>
            <a:r>
              <a:rPr lang="en-US" dirty="0"/>
              <a:t> </a:t>
            </a:r>
            <a:r>
              <a:rPr lang="en-US" sz="1200" kern="1200" dirty="0">
                <a:solidFill>
                  <a:schemeClr val="tx1"/>
                </a:solidFill>
                <a:latin typeface="+mn-lt"/>
              </a:rPr>
              <a:t>The client’s strengths, skills,</a:t>
            </a:r>
            <a:r>
              <a:rPr lang="en-US" sz="1200" kern="1200" baseline="0" dirty="0">
                <a:solidFill>
                  <a:schemeClr val="tx1"/>
                </a:solidFill>
                <a:latin typeface="+mn-lt"/>
              </a:rPr>
              <a:t> and resources should be incorporated into the service plan. For example, t</a:t>
            </a:r>
            <a:r>
              <a:rPr lang="en-US" sz="1200" kern="1200" dirty="0">
                <a:solidFill>
                  <a:schemeClr val="tx1"/>
                </a:solidFill>
                <a:latin typeface="+mn-lt"/>
              </a:rPr>
              <a:t>he client and counselor discuss and agree on whether to involve and how to involve</a:t>
            </a:r>
            <a:r>
              <a:rPr lang="en-US" sz="1200" kern="1200" baseline="0" dirty="0">
                <a:solidFill>
                  <a:schemeClr val="tx1"/>
                </a:solidFill>
                <a:latin typeface="+mn-lt"/>
              </a:rPr>
              <a:t> </a:t>
            </a:r>
            <a:r>
              <a:rPr lang="en-US" sz="1200" kern="1200" dirty="0">
                <a:solidFill>
                  <a:schemeClr val="tx1"/>
                </a:solidFill>
                <a:latin typeface="+mn-lt"/>
              </a:rPr>
              <a:t>family and other supporters.</a:t>
            </a:r>
            <a:r>
              <a:rPr lang="en-US" sz="1200" kern="1200" baseline="0" dirty="0">
                <a:solidFill>
                  <a:schemeClr val="tx1"/>
                </a:solidFill>
                <a:latin typeface="+mn-lt"/>
              </a:rPr>
              <a:t> This is based on c</a:t>
            </a:r>
            <a:r>
              <a:rPr lang="en-US" sz="1200" kern="1200" dirty="0">
                <a:solidFill>
                  <a:schemeClr val="tx1"/>
                </a:solidFill>
                <a:latin typeface="+mn-lt"/>
              </a:rPr>
              <a:t>lient preference and choice.</a:t>
            </a:r>
            <a:r>
              <a:rPr lang="en-US" dirty="0"/>
              <a:t> </a:t>
            </a:r>
            <a:endParaRPr lang="en-US" sz="1200" kern="1200" baseline="0" dirty="0">
              <a:solidFill>
                <a:schemeClr val="tx1"/>
              </a:solidFill>
              <a:latin typeface="+mn-lt"/>
              <a:cs typeface="Calibri"/>
            </a:endParaRPr>
          </a:p>
          <a:p>
            <a:pPr marL="181240" indent="-181240" defTabSz="966612">
              <a:buFont typeface="Arial" panose="020B0604020202020204" pitchFamily="34" charset="0"/>
              <a:buChar char="•"/>
              <a:defRPr/>
            </a:pPr>
            <a:r>
              <a:rPr lang="en-US" sz="1200" b="1" kern="1200" baseline="0" dirty="0">
                <a:solidFill>
                  <a:schemeClr val="tx1"/>
                </a:solidFill>
                <a:latin typeface="+mn-lt"/>
              </a:rPr>
              <a:t>[ASK PARTICIPANTS] </a:t>
            </a:r>
            <a:r>
              <a:rPr lang="en-US" sz="1200" kern="1200" baseline="0" dirty="0">
                <a:solidFill>
                  <a:schemeClr val="tx1"/>
                </a:solidFill>
                <a:latin typeface="+mn-lt"/>
              </a:rPr>
              <a:t>How do you incorporate other client strengths into the client’s service plan?</a:t>
            </a:r>
          </a:p>
          <a:p>
            <a:pPr marL="181240" indent="-181240" defTabSz="966612">
              <a:buFont typeface="Arial" panose="020B0604020202020204" pitchFamily="34" charset="0"/>
              <a:buChar char="•"/>
              <a:defRPr/>
            </a:pPr>
            <a:r>
              <a:rPr lang="en-US" sz="1200" kern="1200" baseline="0" dirty="0">
                <a:solidFill>
                  <a:schemeClr val="tx1"/>
                </a:solidFill>
                <a:latin typeface="+mn-lt"/>
              </a:rPr>
              <a:t>Shortly, we will discuss setting client-centered, collaborative goals, objectives, and interventions. However, it is important here to reiterate and emphasize the importance of finding common ground and agreement on the various methods and resources that may be used to help clients move towards completion of specific objectives that aim to help clients move forward in their own recovery. </a:t>
            </a:r>
          </a:p>
          <a:p>
            <a:pPr marL="181240" indent="-181240" defTabSz="966612">
              <a:buFont typeface="Arial" panose="020B0604020202020204" pitchFamily="34" charset="0"/>
              <a:buChar char="•"/>
              <a:defRPr/>
            </a:pPr>
            <a:endParaRPr lang="en-US" sz="1200" kern="1200" dirty="0">
              <a:solidFill>
                <a:schemeClr val="tx1"/>
              </a:solidFill>
              <a:latin typeface="+mn-lt"/>
            </a:endParaRPr>
          </a:p>
          <a:p>
            <a:pPr defTabSz="966612">
              <a:defRPr/>
            </a:pPr>
            <a:r>
              <a:rPr lang="en-US" sz="1200" b="1" dirty="0">
                <a:solidFill>
                  <a:schemeClr val="tx1"/>
                </a:solidFill>
                <a:latin typeface="+mn-lt"/>
              </a:rPr>
              <a:t>REFERENCE</a:t>
            </a:r>
          </a:p>
          <a:p>
            <a:pPr defTabSz="966612">
              <a:defRPr/>
            </a:pPr>
            <a:r>
              <a:rPr lang="en-US" sz="1200" dirty="0">
                <a:solidFill>
                  <a:schemeClr val="tx1"/>
                </a:solidFill>
                <a:latin typeface="+mn-lt"/>
                <a:cs typeface="Calibri" panose="020F0502020204030204" pitchFamily="34" charset="0"/>
              </a:rPr>
              <a:t>Adams, N. &amp; Grieder, </a:t>
            </a:r>
            <a:r>
              <a:rPr lang="en-US" sz="1200" dirty="0" smtClean="0">
                <a:solidFill>
                  <a:schemeClr val="tx1"/>
                </a:solidFill>
                <a:latin typeface="+mn-lt"/>
                <a:cs typeface="Calibri" panose="020F0502020204030204" pitchFamily="34" charset="0"/>
              </a:rPr>
              <a:t>D.M</a:t>
            </a:r>
            <a:r>
              <a:rPr lang="en-US" sz="1200" dirty="0">
                <a:solidFill>
                  <a:schemeClr val="tx1"/>
                </a:solidFill>
                <a:latin typeface="+mn-lt"/>
                <a:cs typeface="Calibri" panose="020F0502020204030204" pitchFamily="34" charset="0"/>
              </a:rPr>
              <a:t>. (2014). </a:t>
            </a:r>
            <a:r>
              <a:rPr lang="en-US" sz="1200" i="1" dirty="0">
                <a:solidFill>
                  <a:schemeClr val="tx1"/>
                </a:solidFill>
                <a:latin typeface="+mn-lt"/>
                <a:cs typeface="Calibri" panose="020F0502020204030204" pitchFamily="34" charset="0"/>
              </a:rPr>
              <a:t>Treatment planning for person-centered care: </a:t>
            </a:r>
            <a:r>
              <a:rPr lang="en-US" sz="1200" i="1" dirty="0" smtClean="0">
                <a:solidFill>
                  <a:schemeClr val="tx1"/>
                </a:solidFill>
                <a:latin typeface="+mn-lt"/>
                <a:cs typeface="Calibri" panose="020F0502020204030204" pitchFamily="34" charset="0"/>
              </a:rPr>
              <a:t>Shared </a:t>
            </a:r>
            <a:r>
              <a:rPr lang="en-US" sz="1200" i="1" dirty="0">
                <a:solidFill>
                  <a:schemeClr val="tx1"/>
                </a:solidFill>
                <a:latin typeface="+mn-lt"/>
                <a:cs typeface="Calibri" panose="020F0502020204030204" pitchFamily="34" charset="0"/>
              </a:rPr>
              <a:t>decision making for whole health </a:t>
            </a:r>
            <a:r>
              <a:rPr lang="en-US" sz="1200" dirty="0">
                <a:solidFill>
                  <a:schemeClr val="tx1"/>
                </a:solidFill>
                <a:latin typeface="+mn-lt"/>
                <a:cs typeface="Calibri" panose="020F0502020204030204" pitchFamily="34" charset="0"/>
              </a:rPr>
              <a:t>(2</a:t>
            </a:r>
            <a:r>
              <a:rPr lang="en-US" sz="1200" baseline="30000" dirty="0">
                <a:solidFill>
                  <a:schemeClr val="tx1"/>
                </a:solidFill>
                <a:latin typeface="+mn-lt"/>
                <a:cs typeface="Calibri" panose="020F0502020204030204" pitchFamily="34" charset="0"/>
              </a:rPr>
              <a:t>nd</a:t>
            </a:r>
            <a:r>
              <a:rPr lang="en-US" sz="1200" dirty="0">
                <a:solidFill>
                  <a:schemeClr val="tx1"/>
                </a:solidFill>
                <a:latin typeface="+mn-lt"/>
                <a:cs typeface="Calibri" panose="020F0502020204030204" pitchFamily="34" charset="0"/>
              </a:rPr>
              <a:t> ed.). Waltham, MA: Elsevier Inc. </a:t>
            </a:r>
          </a:p>
          <a:p>
            <a:pPr defTabSz="966612">
              <a:defRPr/>
            </a:pPr>
            <a:endParaRPr lang="en-US" sz="1200" b="0" dirty="0">
              <a:solidFill>
                <a:schemeClr val="tx1"/>
              </a:solidFill>
              <a:latin typeface="+mn-lt"/>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61</a:t>
            </a:fld>
            <a:endParaRPr lang="en-US" dirty="0"/>
          </a:p>
        </p:txBody>
      </p:sp>
    </p:spTree>
    <p:extLst>
      <p:ext uri="{BB962C8B-B14F-4D97-AF65-F5344CB8AC3E}">
        <p14:creationId xmlns:p14="http://schemas.microsoft.com/office/powerpoint/2010/main" val="302225598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 NOTES</a:t>
            </a:r>
            <a:endParaRPr lang="en-US" sz="1200" b="1" baseline="0" dirty="0">
              <a:solidFill>
                <a:schemeClr val="tx1"/>
              </a:solidFill>
              <a:latin typeface="+mn-lt"/>
            </a:endParaRPr>
          </a:p>
          <a:p>
            <a:pPr marL="180975" indent="-180975" defTabSz="966612">
              <a:buFont typeface="Arial" panose="020B0604020202020204" pitchFamily="34" charset="0"/>
              <a:buChar char="•"/>
              <a:defRPr/>
            </a:pPr>
            <a:r>
              <a:rPr lang="en-US" sz="1200" b="0" dirty="0">
                <a:solidFill>
                  <a:schemeClr val="tx1"/>
                </a:solidFill>
                <a:latin typeface="+mn-lt"/>
              </a:rPr>
              <a:t>Service plans</a:t>
            </a:r>
            <a:r>
              <a:rPr lang="en-US" sz="1200" b="0" baseline="0" dirty="0">
                <a:solidFill>
                  <a:schemeClr val="tx1"/>
                </a:solidFill>
                <a:latin typeface="+mn-lt"/>
              </a:rPr>
              <a:t> should be regularly reviewed and updated. The frequency of the review and update are often contingent on a number of factors, including but not limited to treatment settings; changes in client’s priorities, needs, and circumstances; and standards set forth by different accreditation bodies or by the program’s funders.</a:t>
            </a:r>
            <a:r>
              <a:rPr lang="en-US" dirty="0"/>
              <a:t> </a:t>
            </a:r>
            <a:r>
              <a:rPr lang="en-US" sz="1200" kern="1200" dirty="0">
                <a:solidFill>
                  <a:schemeClr val="tx1"/>
                </a:solidFill>
                <a:latin typeface="+mn-lt"/>
              </a:rPr>
              <a:t>Service plans should always allow for flexibility and for change in addressing client problems, needs and </a:t>
            </a:r>
            <a:r>
              <a:rPr lang="en-US" sz="1200" kern="1200" dirty="0" smtClean="0">
                <a:solidFill>
                  <a:schemeClr val="tx1"/>
                </a:solidFill>
                <a:latin typeface="+mn-lt"/>
              </a:rPr>
              <a:t>goals.</a:t>
            </a:r>
            <a:endParaRPr lang="en-US" sz="1200" kern="1200" dirty="0">
              <a:solidFill>
                <a:schemeClr val="tx1"/>
              </a:solidFill>
              <a:latin typeface="+mn-lt"/>
              <a:cs typeface="Calibri"/>
            </a:endParaRPr>
          </a:p>
          <a:p>
            <a:pPr marL="181240" indent="-181240" defTabSz="966612">
              <a:buFont typeface="Arial" panose="020B0604020202020204" pitchFamily="34" charset="0"/>
              <a:buChar char="•"/>
              <a:defRPr/>
            </a:pPr>
            <a:r>
              <a:rPr lang="en-US" sz="1200" kern="1200" dirty="0">
                <a:solidFill>
                  <a:schemeClr val="tx1"/>
                </a:solidFill>
                <a:latin typeface="+mn-lt"/>
              </a:rPr>
              <a:t>Service plans should include agreed-upon</a:t>
            </a:r>
            <a:r>
              <a:rPr lang="en-US" sz="1200" kern="1200" baseline="0" dirty="0">
                <a:solidFill>
                  <a:schemeClr val="tx1"/>
                </a:solidFill>
                <a:latin typeface="+mn-lt"/>
              </a:rPr>
              <a:t> end points to guide transition and discharge planning. </a:t>
            </a:r>
          </a:p>
          <a:p>
            <a:pPr marL="181240" indent="-181240" defTabSz="966612">
              <a:buFont typeface="Arial" panose="020B0604020202020204" pitchFamily="34" charset="0"/>
              <a:buChar char="•"/>
              <a:defRPr/>
            </a:pPr>
            <a:r>
              <a:rPr lang="en-US" sz="1200" b="1" kern="1200" baseline="0" dirty="0">
                <a:solidFill>
                  <a:schemeClr val="tx1"/>
                </a:solidFill>
                <a:latin typeface="+mn-lt"/>
              </a:rPr>
              <a:t>[ASK PARTICIPANTS] </a:t>
            </a:r>
            <a:r>
              <a:rPr lang="en-US" sz="1200" kern="1200" baseline="0" dirty="0">
                <a:solidFill>
                  <a:schemeClr val="tx1"/>
                </a:solidFill>
                <a:latin typeface="+mn-lt"/>
              </a:rPr>
              <a:t>How do you discuss transition or discharge criteria with your clients? </a:t>
            </a:r>
          </a:p>
          <a:p>
            <a:pPr marL="180975" indent="-180975" defTabSz="966612">
              <a:buFont typeface="Arial" panose="020B0604020202020204" pitchFamily="34" charset="0"/>
              <a:buChar char="•"/>
              <a:defRPr/>
            </a:pPr>
            <a:r>
              <a:rPr lang="en-US" sz="1200" b="1" kern="1200" baseline="0" dirty="0">
                <a:solidFill>
                  <a:schemeClr val="tx1"/>
                </a:solidFill>
                <a:latin typeface="+mn-lt"/>
              </a:rPr>
              <a:t>[ASK PARTICIPANTS]</a:t>
            </a:r>
            <a:r>
              <a:rPr lang="en-US" sz="1200" kern="1200" baseline="0" dirty="0">
                <a:solidFill>
                  <a:schemeClr val="tx1"/>
                </a:solidFill>
                <a:latin typeface="+mn-lt"/>
              </a:rPr>
              <a:t> What are some of agreed-upon end points that you have created in collaboration with your client?</a:t>
            </a:r>
            <a:r>
              <a:rPr lang="en-US" dirty="0"/>
              <a:t> </a:t>
            </a:r>
            <a:endParaRPr lang="en-US" sz="1200" kern="1200" baseline="0" dirty="0">
              <a:solidFill>
                <a:schemeClr val="tx1"/>
              </a:solidFill>
              <a:latin typeface="+mn-lt"/>
              <a:cs typeface="Calibri"/>
            </a:endParaRPr>
          </a:p>
          <a:p>
            <a:pPr marL="181240" indent="-181240">
              <a:buFont typeface="Arial" panose="020B0604020202020204" pitchFamily="34" charset="0"/>
              <a:buChar char="•"/>
            </a:pPr>
            <a:r>
              <a:rPr lang="en-US" sz="1200" b="1" dirty="0">
                <a:solidFill>
                  <a:schemeClr val="tx1"/>
                </a:solidFill>
                <a:latin typeface="+mn-lt"/>
              </a:rPr>
              <a:t>[ASK PARTICIPANTS] </a:t>
            </a:r>
            <a:r>
              <a:rPr lang="en-US" sz="1200" b="0" kern="1200" dirty="0">
                <a:solidFill>
                  <a:schemeClr val="tx1"/>
                </a:solidFill>
                <a:latin typeface="+mn-lt"/>
              </a:rPr>
              <a:t>What are examples of long and short goals? </a:t>
            </a:r>
          </a:p>
          <a:p>
            <a:pPr marL="181240" indent="-181240">
              <a:buFont typeface="Arial" panose="020B0604020202020204" pitchFamily="34" charset="0"/>
              <a:buChar char="•"/>
            </a:pPr>
            <a:r>
              <a:rPr lang="en-US" sz="1200" b="1" kern="1200" dirty="0">
                <a:solidFill>
                  <a:schemeClr val="tx1"/>
                </a:solidFill>
                <a:latin typeface="+mn-lt"/>
              </a:rPr>
              <a:t>[ASK PARTICIPANTS]</a:t>
            </a:r>
            <a:r>
              <a:rPr lang="en-US" sz="1200" b="1" kern="1200" baseline="0" dirty="0">
                <a:solidFill>
                  <a:schemeClr val="tx1"/>
                </a:solidFill>
                <a:latin typeface="+mn-lt"/>
              </a:rPr>
              <a:t> </a:t>
            </a:r>
            <a:r>
              <a:rPr lang="en-US" sz="1200" b="0" kern="1200" dirty="0">
                <a:solidFill>
                  <a:schemeClr val="tx1"/>
                </a:solidFill>
                <a:latin typeface="+mn-lt"/>
              </a:rPr>
              <a:t>What is the difference between a goal and objective? </a:t>
            </a:r>
          </a:p>
          <a:p>
            <a:pPr marL="181240" indent="-181240">
              <a:buFont typeface="Arial" panose="020B0604020202020204" pitchFamily="34" charset="0"/>
              <a:buChar char="•"/>
            </a:pPr>
            <a:r>
              <a:rPr lang="en-US" sz="1200" b="1" kern="1200" dirty="0">
                <a:solidFill>
                  <a:schemeClr val="tx1"/>
                </a:solidFill>
                <a:latin typeface="+mn-lt"/>
              </a:rPr>
              <a:t>[ASK</a:t>
            </a:r>
            <a:r>
              <a:rPr lang="en-US" sz="1200" b="1" kern="1200" baseline="0" dirty="0">
                <a:solidFill>
                  <a:schemeClr val="tx1"/>
                </a:solidFill>
                <a:latin typeface="+mn-lt"/>
              </a:rPr>
              <a:t> PARTICIPANTS] </a:t>
            </a:r>
            <a:r>
              <a:rPr lang="en-US" sz="1200" b="0" kern="1200" dirty="0">
                <a:solidFill>
                  <a:schemeClr val="tx1"/>
                </a:solidFill>
                <a:latin typeface="+mn-lt"/>
              </a:rPr>
              <a:t>What is the difference between an objective and intervention? </a:t>
            </a:r>
          </a:p>
          <a:p>
            <a:pPr marL="181240" indent="-181240" defTabSz="966612">
              <a:buFont typeface="Arial" panose="020B0604020202020204" pitchFamily="34" charset="0"/>
              <a:buChar char="•"/>
              <a:defRPr/>
            </a:pPr>
            <a:endParaRPr lang="en-US" sz="1200" kern="1200" dirty="0">
              <a:solidFill>
                <a:schemeClr val="tx1"/>
              </a:solidFill>
              <a:latin typeface="+mn-lt"/>
            </a:endParaRPr>
          </a:p>
          <a:p>
            <a:pPr defTabSz="966612">
              <a:defRPr/>
            </a:pPr>
            <a:r>
              <a:rPr lang="en-US" sz="1200" b="1" dirty="0">
                <a:solidFill>
                  <a:schemeClr val="tx1"/>
                </a:solidFill>
                <a:latin typeface="+mn-lt"/>
              </a:rPr>
              <a:t>REFERENCE</a:t>
            </a:r>
          </a:p>
          <a:p>
            <a:pPr defTabSz="966612">
              <a:defRPr/>
            </a:pPr>
            <a:r>
              <a:rPr lang="en-US" sz="1200" dirty="0">
                <a:solidFill>
                  <a:schemeClr val="tx1"/>
                </a:solidFill>
                <a:latin typeface="+mn-lt"/>
                <a:cs typeface="Calibri" panose="020F0502020204030204" pitchFamily="34" charset="0"/>
              </a:rPr>
              <a:t>Adams, N. &amp; Grieder, </a:t>
            </a:r>
            <a:r>
              <a:rPr lang="en-US" sz="1200" dirty="0" smtClean="0">
                <a:solidFill>
                  <a:schemeClr val="tx1"/>
                </a:solidFill>
                <a:latin typeface="+mn-lt"/>
                <a:cs typeface="Calibri" panose="020F0502020204030204" pitchFamily="34" charset="0"/>
              </a:rPr>
              <a:t>D.M</a:t>
            </a:r>
            <a:r>
              <a:rPr lang="en-US" sz="1200" dirty="0">
                <a:solidFill>
                  <a:schemeClr val="tx1"/>
                </a:solidFill>
                <a:latin typeface="+mn-lt"/>
                <a:cs typeface="Calibri" panose="020F0502020204030204" pitchFamily="34" charset="0"/>
              </a:rPr>
              <a:t>. (2014). </a:t>
            </a:r>
            <a:r>
              <a:rPr lang="en-US" sz="1200" i="1" dirty="0">
                <a:solidFill>
                  <a:schemeClr val="tx1"/>
                </a:solidFill>
                <a:latin typeface="+mn-lt"/>
                <a:cs typeface="Calibri" panose="020F0502020204030204" pitchFamily="34" charset="0"/>
              </a:rPr>
              <a:t>Treatment planning for person-centered care: </a:t>
            </a:r>
            <a:r>
              <a:rPr lang="en-US" sz="1200" i="1" dirty="0" smtClean="0">
                <a:solidFill>
                  <a:schemeClr val="tx1"/>
                </a:solidFill>
                <a:latin typeface="+mn-lt"/>
                <a:cs typeface="Calibri" panose="020F0502020204030204" pitchFamily="34" charset="0"/>
              </a:rPr>
              <a:t>Shared </a:t>
            </a:r>
            <a:r>
              <a:rPr lang="en-US" sz="1200" i="1" dirty="0">
                <a:solidFill>
                  <a:schemeClr val="tx1"/>
                </a:solidFill>
                <a:latin typeface="+mn-lt"/>
                <a:cs typeface="Calibri" panose="020F0502020204030204" pitchFamily="34" charset="0"/>
              </a:rPr>
              <a:t>decision making for whole health </a:t>
            </a:r>
            <a:r>
              <a:rPr lang="en-US" sz="1200" dirty="0">
                <a:solidFill>
                  <a:schemeClr val="tx1"/>
                </a:solidFill>
                <a:latin typeface="+mn-lt"/>
                <a:cs typeface="Calibri" panose="020F0502020204030204" pitchFamily="34" charset="0"/>
              </a:rPr>
              <a:t>(2</a:t>
            </a:r>
            <a:r>
              <a:rPr lang="en-US" sz="1200" baseline="30000" dirty="0">
                <a:solidFill>
                  <a:schemeClr val="tx1"/>
                </a:solidFill>
                <a:latin typeface="+mn-lt"/>
                <a:cs typeface="Calibri" panose="020F0502020204030204" pitchFamily="34" charset="0"/>
              </a:rPr>
              <a:t>nd</a:t>
            </a:r>
            <a:r>
              <a:rPr lang="en-US" sz="1200" dirty="0">
                <a:solidFill>
                  <a:schemeClr val="tx1"/>
                </a:solidFill>
                <a:latin typeface="+mn-lt"/>
                <a:cs typeface="Calibri" panose="020F0502020204030204" pitchFamily="34" charset="0"/>
              </a:rPr>
              <a:t> ed.). Waltham, MA: Elsevier Inc. </a:t>
            </a:r>
          </a:p>
          <a:p>
            <a:pPr defTabSz="966612">
              <a:defRPr/>
            </a:pPr>
            <a:endParaRPr lang="en-US" sz="1200" b="0" dirty="0">
              <a:solidFill>
                <a:schemeClr val="tx1"/>
              </a:solidFill>
              <a:latin typeface="+mn-lt"/>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62</a:t>
            </a:fld>
            <a:endParaRPr lang="en-US" dirty="0"/>
          </a:p>
        </p:txBody>
      </p:sp>
    </p:spTree>
    <p:extLst>
      <p:ext uri="{BB962C8B-B14F-4D97-AF65-F5344CB8AC3E}">
        <p14:creationId xmlns:p14="http://schemas.microsoft.com/office/powerpoint/2010/main" val="300328335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 NOTES</a:t>
            </a:r>
            <a:endParaRPr lang="en-US" sz="1200" b="1" baseline="0" dirty="0">
              <a:solidFill>
                <a:schemeClr val="tx1"/>
              </a:solidFill>
              <a:latin typeface="+mn-lt"/>
            </a:endParaRPr>
          </a:p>
          <a:p>
            <a:pPr marL="181240" indent="-181240" defTabSz="966612">
              <a:buFont typeface="Arial" panose="020B0604020202020204" pitchFamily="34" charset="0"/>
              <a:buChar char="•"/>
              <a:defRPr/>
            </a:pPr>
            <a:r>
              <a:rPr lang="en-US" sz="1200" b="1" dirty="0">
                <a:solidFill>
                  <a:schemeClr val="tx1"/>
                </a:solidFill>
                <a:latin typeface="+mn-lt"/>
              </a:rPr>
              <a:t>[READ THE FIRST BULLET] </a:t>
            </a:r>
          </a:p>
          <a:p>
            <a:pPr marL="181240" indent="-181240" defTabSz="966612">
              <a:buFont typeface="Arial" panose="020B0604020202020204" pitchFamily="34" charset="0"/>
              <a:buChar char="•"/>
              <a:defRPr/>
            </a:pPr>
            <a:r>
              <a:rPr lang="en-US" sz="1200" b="0" dirty="0">
                <a:solidFill>
                  <a:schemeClr val="tx1"/>
                </a:solidFill>
                <a:latin typeface="+mn-lt"/>
              </a:rPr>
              <a:t>Adams &amp; Grieder (2014)</a:t>
            </a:r>
            <a:r>
              <a:rPr lang="en-US" sz="1200" b="0" baseline="0" dirty="0">
                <a:solidFill>
                  <a:schemeClr val="tx1"/>
                </a:solidFill>
                <a:latin typeface="+mn-lt"/>
              </a:rPr>
              <a:t> suggest that there are 2 types of goals in behavioral health service settings: life goals and service goals. Life goals are aspects of the client’s life where they hope for overall improvement and may include their aspirations for change. </a:t>
            </a:r>
          </a:p>
          <a:p>
            <a:pPr marL="181240" indent="-181240" defTabSz="966612">
              <a:buFont typeface="Arial" panose="020B0604020202020204" pitchFamily="34" charset="0"/>
              <a:buChar char="•"/>
              <a:defRPr/>
            </a:pPr>
            <a:r>
              <a:rPr lang="en-US" sz="1200" b="1" baseline="0" dirty="0">
                <a:solidFill>
                  <a:schemeClr val="tx1"/>
                </a:solidFill>
                <a:latin typeface="+mn-lt"/>
              </a:rPr>
              <a:t>[ASK PARTICIPANTS] </a:t>
            </a:r>
            <a:r>
              <a:rPr lang="en-US" sz="1200" b="0" baseline="0" dirty="0">
                <a:solidFill>
                  <a:schemeClr val="tx1"/>
                </a:solidFill>
                <a:latin typeface="+mn-lt"/>
              </a:rPr>
              <a:t>What are some example of life goals? </a:t>
            </a:r>
          </a:p>
          <a:p>
            <a:pPr marL="664546" lvl="1" indent="-181240" defTabSz="966612">
              <a:buFont typeface="Arial" panose="020B0604020202020204" pitchFamily="34" charset="0"/>
              <a:buChar char="•"/>
              <a:defRPr/>
            </a:pPr>
            <a:r>
              <a:rPr lang="en-US" sz="1200" b="0" baseline="0" dirty="0">
                <a:solidFill>
                  <a:schemeClr val="tx1"/>
                </a:solidFill>
                <a:latin typeface="+mn-lt"/>
              </a:rPr>
              <a:t>Listen for the following examples: I want to find meaningful employment, I want to find a partner, I want my relationship with my kids/partner to improve.</a:t>
            </a:r>
          </a:p>
          <a:p>
            <a:pPr marL="180975" indent="-180975" defTabSz="966612">
              <a:buFont typeface="Arial" panose="020B0604020202020204" pitchFamily="34" charset="0"/>
              <a:buChar char="•"/>
              <a:defRPr/>
            </a:pPr>
            <a:r>
              <a:rPr lang="en-US" sz="1200" b="0" dirty="0">
                <a:solidFill>
                  <a:schemeClr val="tx1"/>
                </a:solidFill>
                <a:latin typeface="+mn-lt"/>
              </a:rPr>
              <a:t>Life goals may not</a:t>
            </a:r>
            <a:r>
              <a:rPr lang="en-US" sz="1200" b="0" baseline="0" dirty="0">
                <a:solidFill>
                  <a:schemeClr val="tx1"/>
                </a:solidFill>
                <a:latin typeface="+mn-lt"/>
              </a:rPr>
              <a:t> be specifically tied to service needs and are often not time specific. Life goals provide a focus of engagement, reflect the client’s values, and may reflect the</a:t>
            </a:r>
            <a:r>
              <a:rPr lang="en-US" dirty="0"/>
              <a:t> </a:t>
            </a:r>
            <a:r>
              <a:rPr lang="en-US" sz="1200" b="0" baseline="0" dirty="0">
                <a:solidFill>
                  <a:schemeClr val="tx1"/>
                </a:solidFill>
                <a:latin typeface="+mn-lt"/>
              </a:rPr>
              <a:t> client’s stage of change.</a:t>
            </a:r>
            <a:r>
              <a:rPr lang="en-US" dirty="0"/>
              <a:t> </a:t>
            </a:r>
            <a:r>
              <a:rPr lang="en-US" sz="1200" b="0" dirty="0">
                <a:solidFill>
                  <a:schemeClr val="tx1"/>
                </a:solidFill>
                <a:latin typeface="+mn-lt"/>
              </a:rPr>
              <a:t>Service goals,</a:t>
            </a:r>
            <a:r>
              <a:rPr lang="en-US" sz="1200" b="0" baseline="0" dirty="0">
                <a:solidFill>
                  <a:schemeClr val="tx1"/>
                </a:solidFill>
                <a:latin typeface="+mn-lt"/>
              </a:rPr>
              <a:t> according to Adams and </a:t>
            </a:r>
            <a:r>
              <a:rPr lang="en-US" sz="1200" b="0" baseline="0" dirty="0" err="1">
                <a:solidFill>
                  <a:schemeClr val="tx1"/>
                </a:solidFill>
                <a:latin typeface="+mn-lt"/>
              </a:rPr>
              <a:t>Grieder</a:t>
            </a:r>
            <a:r>
              <a:rPr lang="en-US" sz="1200" b="0" baseline="0" dirty="0">
                <a:solidFill>
                  <a:schemeClr val="tx1"/>
                </a:solidFill>
                <a:latin typeface="+mn-lt"/>
              </a:rPr>
              <a:t>, “address the resolution of the needs and concerns that are a barrier to discharge or transition from services. These goals are often closely linked to the issues or needs that prompted the [client] to seek help and are responsive to their immediate circumstances” Service goals may be specific to the service setting or the specific level of care. They may be a subset of the client’s life goals.</a:t>
            </a:r>
            <a:r>
              <a:rPr lang="en-US" dirty="0"/>
              <a:t> </a:t>
            </a:r>
            <a:r>
              <a:rPr lang="en-US" sz="1200" b="0" baseline="0" dirty="0">
                <a:solidFill>
                  <a:schemeClr val="tx1"/>
                </a:solidFill>
                <a:latin typeface="+mn-lt"/>
              </a:rPr>
              <a:t>The distinction between the two are qualitatively different; however, the emphasis is creating client-centered, individualized service plans.</a:t>
            </a:r>
            <a:r>
              <a:rPr lang="en-US" dirty="0"/>
              <a:t> </a:t>
            </a:r>
            <a:endParaRPr lang="en-US" sz="1200" b="0" baseline="0" dirty="0">
              <a:solidFill>
                <a:schemeClr val="tx1"/>
              </a:solidFill>
              <a:latin typeface="+mn-lt"/>
              <a:cs typeface="Calibri"/>
            </a:endParaRPr>
          </a:p>
          <a:p>
            <a:pPr marL="181240" indent="-181240" defTabSz="966612">
              <a:buFont typeface="Arial" panose="020B0604020202020204" pitchFamily="34" charset="0"/>
              <a:buChar char="•"/>
              <a:defRPr/>
            </a:pPr>
            <a:r>
              <a:rPr lang="en-US" sz="1200" b="1" baseline="0" dirty="0">
                <a:solidFill>
                  <a:schemeClr val="tx1"/>
                </a:solidFill>
                <a:latin typeface="+mn-lt"/>
              </a:rPr>
              <a:t>[ASK PARTICIPANTS] </a:t>
            </a:r>
            <a:r>
              <a:rPr lang="en-US" sz="1200" b="0" baseline="0" dirty="0">
                <a:solidFill>
                  <a:schemeClr val="tx1"/>
                </a:solidFill>
                <a:latin typeface="+mn-lt"/>
              </a:rPr>
              <a:t>What are some example of service goals? </a:t>
            </a:r>
          </a:p>
          <a:p>
            <a:pPr marL="181240" indent="-181240" defTabSz="966612">
              <a:buFont typeface="Arial" panose="020B0604020202020204" pitchFamily="34" charset="0"/>
              <a:buChar char="•"/>
              <a:defRPr/>
            </a:pPr>
            <a:r>
              <a:rPr lang="en-US" sz="1200" b="1" baseline="0" dirty="0">
                <a:solidFill>
                  <a:schemeClr val="tx1"/>
                </a:solidFill>
                <a:latin typeface="+mn-lt"/>
              </a:rPr>
              <a:t>[ASK PARTICIPANTS] </a:t>
            </a:r>
            <a:r>
              <a:rPr lang="en-US" sz="1200" b="0" baseline="0" dirty="0">
                <a:solidFill>
                  <a:schemeClr val="tx1"/>
                </a:solidFill>
                <a:latin typeface="+mn-lt"/>
              </a:rPr>
              <a:t>What are some examples of service goals that are a subset of a client’s larger life goals? </a:t>
            </a:r>
          </a:p>
          <a:p>
            <a:pPr marL="180975" indent="-180975" defTabSz="966612">
              <a:buFont typeface="Arial" panose="020B0604020202020204" pitchFamily="34" charset="0"/>
              <a:buChar char="•"/>
              <a:defRPr/>
            </a:pPr>
            <a:r>
              <a:rPr lang="en-US" sz="1200" b="0" dirty="0">
                <a:solidFill>
                  <a:schemeClr val="tx1"/>
                </a:solidFill>
                <a:latin typeface="+mn-lt"/>
              </a:rPr>
              <a:t>Goals</a:t>
            </a:r>
            <a:r>
              <a:rPr lang="en-US" sz="1200" b="0" baseline="0" dirty="0">
                <a:solidFill>
                  <a:schemeClr val="tx1"/>
                </a:solidFill>
                <a:latin typeface="+mn-lt"/>
              </a:rPr>
              <a:t> should be written in the client’s words, but understood by all those involved in their care.</a:t>
            </a:r>
            <a:r>
              <a:rPr lang="en-US" dirty="0"/>
              <a:t> </a:t>
            </a:r>
            <a:r>
              <a:rPr lang="en-US" sz="1200" b="0" dirty="0">
                <a:solidFill>
                  <a:schemeClr val="tx1"/>
                </a:solidFill>
                <a:latin typeface="+mn-lt"/>
              </a:rPr>
              <a:t>Also,</a:t>
            </a:r>
            <a:r>
              <a:rPr lang="en-US" sz="1200" b="0" baseline="0" dirty="0">
                <a:solidFill>
                  <a:schemeClr val="tx1"/>
                </a:solidFill>
                <a:latin typeface="+mn-lt"/>
              </a:rPr>
              <a:t> there should be great care to refrain from establishing too many goals. This can be overwhelming for clients and potential set them up for failure.</a:t>
            </a:r>
            <a:r>
              <a:rPr lang="en-US" dirty="0"/>
              <a:t> </a:t>
            </a:r>
            <a:endParaRPr lang="en-US" sz="1200" b="0" baseline="0" dirty="0">
              <a:solidFill>
                <a:schemeClr val="tx1"/>
              </a:solidFill>
              <a:latin typeface="+mn-lt"/>
              <a:cs typeface="Calibri"/>
            </a:endParaRPr>
          </a:p>
          <a:p>
            <a:pPr marL="181240" indent="-181240" defTabSz="966612">
              <a:buFont typeface="Arial" panose="020B0604020202020204" pitchFamily="34" charset="0"/>
              <a:buChar char="•"/>
              <a:defRPr/>
            </a:pPr>
            <a:r>
              <a:rPr lang="en-US" sz="1200" b="1" baseline="0" dirty="0">
                <a:solidFill>
                  <a:schemeClr val="tx1"/>
                </a:solidFill>
                <a:latin typeface="+mn-lt"/>
              </a:rPr>
              <a:t>[ASK PARTICIPANTS] </a:t>
            </a:r>
            <a:r>
              <a:rPr lang="en-US" sz="1200" b="0" baseline="0" dirty="0">
                <a:solidFill>
                  <a:schemeClr val="tx1"/>
                </a:solidFill>
                <a:latin typeface="+mn-lt"/>
              </a:rPr>
              <a:t>Besides passing the IC&amp;RC ADC exam, what are your current life goals?</a:t>
            </a:r>
          </a:p>
          <a:p>
            <a:pPr marL="180975" indent="-180975" defTabSz="966612">
              <a:buFont typeface="Arial" panose="020B0604020202020204" pitchFamily="34" charset="0"/>
              <a:buChar char="•"/>
              <a:defRPr/>
            </a:pPr>
            <a:r>
              <a:rPr lang="en-US" sz="1200" b="0" baseline="0" dirty="0">
                <a:solidFill>
                  <a:schemeClr val="tx1"/>
                </a:solidFill>
                <a:latin typeface="+mn-lt"/>
              </a:rPr>
              <a:t>Most people have one or two goals that they would like to focus on at this point in their life. Our clients are no different.</a:t>
            </a:r>
            <a:r>
              <a:rPr lang="en-US" dirty="0"/>
              <a:t> </a:t>
            </a:r>
            <a:r>
              <a:rPr lang="en-US" sz="1200" b="0" baseline="0" dirty="0">
                <a:solidFill>
                  <a:schemeClr val="tx1"/>
                </a:solidFill>
                <a:latin typeface="+mn-lt"/>
              </a:rPr>
              <a:t>If and when we find there are too many goals, we should examine and consider prioritizing goals. Again, we do this with our client. It is their service plan.</a:t>
            </a:r>
            <a:r>
              <a:rPr lang="en-US" dirty="0"/>
              <a:t> </a:t>
            </a:r>
            <a:endParaRPr lang="en-US" sz="1200" b="0" baseline="0" dirty="0">
              <a:solidFill>
                <a:schemeClr val="tx1"/>
              </a:solidFill>
              <a:latin typeface="+mn-lt"/>
              <a:cs typeface="Calibri"/>
            </a:endParaRPr>
          </a:p>
          <a:p>
            <a:pPr marL="181240" indent="-181240" defTabSz="966612">
              <a:buFont typeface="Arial" panose="020B0604020202020204" pitchFamily="34" charset="0"/>
              <a:buChar char="•"/>
              <a:defRPr/>
            </a:pPr>
            <a:r>
              <a:rPr lang="en-US" sz="1200" b="1" baseline="0" dirty="0">
                <a:solidFill>
                  <a:schemeClr val="tx1"/>
                </a:solidFill>
                <a:latin typeface="+mn-lt"/>
              </a:rPr>
              <a:t>[ASK PARTICIPANTS] </a:t>
            </a:r>
            <a:r>
              <a:rPr lang="en-US" sz="1200" b="0" baseline="0" dirty="0">
                <a:solidFill>
                  <a:schemeClr val="tx1"/>
                </a:solidFill>
                <a:latin typeface="+mn-lt"/>
              </a:rPr>
              <a:t>How would you support clients with prioritizing goals? </a:t>
            </a:r>
            <a:endParaRPr lang="en-US" sz="1200" b="0" dirty="0">
              <a:solidFill>
                <a:schemeClr val="tx1"/>
              </a:solidFill>
              <a:latin typeface="+mn-lt"/>
            </a:endParaRPr>
          </a:p>
          <a:p>
            <a:pPr marL="181240" indent="-181240" defTabSz="966612">
              <a:buFont typeface="Arial" panose="020B0604020202020204" pitchFamily="34" charset="0"/>
              <a:buChar char="•"/>
              <a:defRPr/>
            </a:pPr>
            <a:r>
              <a:rPr lang="en-US" sz="1200" b="0" dirty="0">
                <a:solidFill>
                  <a:schemeClr val="tx1"/>
                </a:solidFill>
                <a:latin typeface="+mn-lt"/>
              </a:rPr>
              <a:t>An are</a:t>
            </a:r>
            <a:r>
              <a:rPr lang="en-US" sz="1200" b="0" baseline="0" dirty="0">
                <a:solidFill>
                  <a:schemeClr val="tx1"/>
                </a:solidFill>
                <a:latin typeface="+mn-lt"/>
              </a:rPr>
              <a:t>a that often </a:t>
            </a:r>
            <a:r>
              <a:rPr lang="en-US" sz="1200" b="0" baseline="0" dirty="0" smtClean="0">
                <a:solidFill>
                  <a:schemeClr val="tx1"/>
                </a:solidFill>
                <a:latin typeface="+mn-lt"/>
              </a:rPr>
              <a:t>gets </a:t>
            </a:r>
            <a:r>
              <a:rPr lang="en-US" sz="1200" b="0" baseline="0" dirty="0">
                <a:solidFill>
                  <a:schemeClr val="tx1"/>
                </a:solidFill>
                <a:latin typeface="+mn-lt"/>
              </a:rPr>
              <a:t>confused is the difference between goals and objectives. Objectives, according to Adams and Grieder, “may be </a:t>
            </a:r>
            <a:r>
              <a:rPr lang="en-US" sz="1200" b="0" baseline="0" dirty="0" smtClean="0">
                <a:solidFill>
                  <a:schemeClr val="tx1"/>
                </a:solidFill>
                <a:latin typeface="+mn-lt"/>
              </a:rPr>
              <a:t>one </a:t>
            </a:r>
            <a:r>
              <a:rPr lang="en-US" sz="1200" b="0" baseline="0" dirty="0">
                <a:solidFill>
                  <a:schemeClr val="tx1"/>
                </a:solidFill>
                <a:latin typeface="+mn-lt"/>
              </a:rPr>
              <a:t>of several efforts to focus on a measurable and targeted change in behavior or capacity within a specified timeframe that helps the [client] to move forward</a:t>
            </a:r>
            <a:r>
              <a:rPr lang="en-US" sz="1200" b="0" baseline="0" dirty="0" smtClean="0">
                <a:solidFill>
                  <a:schemeClr val="tx1"/>
                </a:solidFill>
                <a:latin typeface="+mn-lt"/>
              </a:rPr>
              <a:t>…[</a:t>
            </a:r>
            <a:r>
              <a:rPr lang="en-US" sz="1200" b="0" baseline="0" dirty="0">
                <a:solidFill>
                  <a:schemeClr val="tx1"/>
                </a:solidFill>
                <a:latin typeface="+mn-lt"/>
              </a:rPr>
              <a:t>service] goals are tied to discharge and transition; objectives are tied to the attainment of goals.” </a:t>
            </a:r>
            <a:endParaRPr lang="en-US" sz="1200" b="0" dirty="0">
              <a:solidFill>
                <a:schemeClr val="tx1"/>
              </a:solidFill>
              <a:latin typeface="+mn-lt"/>
            </a:endParaRPr>
          </a:p>
          <a:p>
            <a:pPr defTabSz="966612">
              <a:defRPr/>
            </a:pPr>
            <a:endParaRPr lang="en-US" sz="1200" b="0" dirty="0">
              <a:solidFill>
                <a:schemeClr val="tx1"/>
              </a:solidFill>
              <a:latin typeface="+mn-lt"/>
            </a:endParaRPr>
          </a:p>
          <a:p>
            <a:pPr defTabSz="966612">
              <a:defRPr/>
            </a:pPr>
            <a:r>
              <a:rPr lang="en-US" sz="1200" b="1" dirty="0">
                <a:solidFill>
                  <a:schemeClr val="tx1"/>
                </a:solidFill>
                <a:latin typeface="+mn-lt"/>
              </a:rPr>
              <a:t>REFERENCE</a:t>
            </a:r>
          </a:p>
          <a:p>
            <a:pPr defTabSz="966612">
              <a:defRPr/>
            </a:pPr>
            <a:r>
              <a:rPr lang="en-US" sz="1200" dirty="0">
                <a:solidFill>
                  <a:schemeClr val="tx1"/>
                </a:solidFill>
                <a:latin typeface="+mn-lt"/>
                <a:cs typeface="Calibri" panose="020F0502020204030204" pitchFamily="34" charset="0"/>
              </a:rPr>
              <a:t>Adams, N. &amp; Grieder, </a:t>
            </a:r>
            <a:r>
              <a:rPr lang="en-US" sz="1200" dirty="0" smtClean="0">
                <a:solidFill>
                  <a:schemeClr val="tx1"/>
                </a:solidFill>
                <a:latin typeface="+mn-lt"/>
                <a:cs typeface="Calibri" panose="020F0502020204030204" pitchFamily="34" charset="0"/>
              </a:rPr>
              <a:t>D.M</a:t>
            </a:r>
            <a:r>
              <a:rPr lang="en-US" sz="1200" dirty="0">
                <a:solidFill>
                  <a:schemeClr val="tx1"/>
                </a:solidFill>
                <a:latin typeface="+mn-lt"/>
                <a:cs typeface="Calibri" panose="020F0502020204030204" pitchFamily="34" charset="0"/>
              </a:rPr>
              <a:t>. (2014). </a:t>
            </a:r>
            <a:r>
              <a:rPr lang="en-US" sz="1200" i="1" dirty="0">
                <a:solidFill>
                  <a:schemeClr val="tx1"/>
                </a:solidFill>
                <a:latin typeface="+mn-lt"/>
                <a:cs typeface="Calibri" panose="020F0502020204030204" pitchFamily="34" charset="0"/>
              </a:rPr>
              <a:t>Treatment planning for person-centered care: </a:t>
            </a:r>
            <a:r>
              <a:rPr lang="en-US" sz="1200" i="1" dirty="0" smtClean="0">
                <a:solidFill>
                  <a:schemeClr val="tx1"/>
                </a:solidFill>
                <a:latin typeface="+mn-lt"/>
                <a:cs typeface="Calibri" panose="020F0502020204030204" pitchFamily="34" charset="0"/>
              </a:rPr>
              <a:t>Shared </a:t>
            </a:r>
            <a:r>
              <a:rPr lang="en-US" sz="1200" i="1" dirty="0">
                <a:solidFill>
                  <a:schemeClr val="tx1"/>
                </a:solidFill>
                <a:latin typeface="+mn-lt"/>
                <a:cs typeface="Calibri" panose="020F0502020204030204" pitchFamily="34" charset="0"/>
              </a:rPr>
              <a:t>decision making for whole health </a:t>
            </a:r>
            <a:r>
              <a:rPr lang="en-US" sz="1200" dirty="0">
                <a:solidFill>
                  <a:schemeClr val="tx1"/>
                </a:solidFill>
                <a:latin typeface="+mn-lt"/>
                <a:cs typeface="Calibri" panose="020F0502020204030204" pitchFamily="34" charset="0"/>
              </a:rPr>
              <a:t>(2</a:t>
            </a:r>
            <a:r>
              <a:rPr lang="en-US" sz="1200" baseline="30000" dirty="0">
                <a:solidFill>
                  <a:schemeClr val="tx1"/>
                </a:solidFill>
                <a:latin typeface="+mn-lt"/>
                <a:cs typeface="Calibri" panose="020F0502020204030204" pitchFamily="34" charset="0"/>
              </a:rPr>
              <a:t>nd</a:t>
            </a:r>
            <a:r>
              <a:rPr lang="en-US" sz="1200" dirty="0">
                <a:solidFill>
                  <a:schemeClr val="tx1"/>
                </a:solidFill>
                <a:latin typeface="+mn-lt"/>
                <a:cs typeface="Calibri" panose="020F0502020204030204" pitchFamily="34" charset="0"/>
              </a:rPr>
              <a:t> ed.). Waltham, MA: Elsevier Inc. </a:t>
            </a:r>
          </a:p>
        </p:txBody>
      </p:sp>
      <p:sp>
        <p:nvSpPr>
          <p:cNvPr id="4" name="Slide Number Placeholder 3"/>
          <p:cNvSpPr>
            <a:spLocks noGrp="1"/>
          </p:cNvSpPr>
          <p:nvPr>
            <p:ph type="sldNum" sz="quarter" idx="10"/>
          </p:nvPr>
        </p:nvSpPr>
        <p:spPr/>
        <p:txBody>
          <a:bodyPr/>
          <a:lstStyle/>
          <a:p>
            <a:fld id="{54ADE49C-AECB-4B8E-AB86-9FE486226B9C}" type="slidenum">
              <a:rPr lang="en-US" smtClean="0"/>
              <a:t>63</a:t>
            </a:fld>
            <a:endParaRPr lang="en-US" dirty="0"/>
          </a:p>
        </p:txBody>
      </p:sp>
    </p:spTree>
    <p:extLst>
      <p:ext uri="{BB962C8B-B14F-4D97-AF65-F5344CB8AC3E}">
        <p14:creationId xmlns:p14="http://schemas.microsoft.com/office/powerpoint/2010/main" val="193540969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 NOTES</a:t>
            </a:r>
            <a:endParaRPr lang="en-US" sz="1200" b="1" baseline="0" dirty="0">
              <a:solidFill>
                <a:schemeClr val="tx1"/>
              </a:solidFill>
              <a:latin typeface="+mn-lt"/>
            </a:endParaRPr>
          </a:p>
          <a:p>
            <a:pPr marL="180975" indent="-180975" defTabSz="966612">
              <a:buFont typeface="Arial" panose="020B0604020202020204" pitchFamily="34" charset="0"/>
              <a:buChar char="•"/>
              <a:defRPr/>
            </a:pPr>
            <a:r>
              <a:rPr lang="en-US" sz="1200" b="0" dirty="0">
                <a:solidFill>
                  <a:schemeClr val="tx1"/>
                </a:solidFill>
                <a:latin typeface="+mn-lt"/>
              </a:rPr>
              <a:t>Treatment</a:t>
            </a:r>
            <a:r>
              <a:rPr lang="en-US" sz="1200" b="0" baseline="0" dirty="0">
                <a:solidFill>
                  <a:schemeClr val="tx1"/>
                </a:solidFill>
                <a:latin typeface="+mn-lt"/>
              </a:rPr>
              <a:t> and services should be focused on client objectives.</a:t>
            </a:r>
            <a:r>
              <a:rPr lang="en-US" dirty="0"/>
              <a:t> </a:t>
            </a:r>
            <a:r>
              <a:rPr lang="en-US" sz="1200" b="0" baseline="0" dirty="0">
                <a:solidFill>
                  <a:schemeClr val="tx1"/>
                </a:solidFill>
                <a:latin typeface="+mn-lt"/>
              </a:rPr>
              <a:t>Objectives are the incremental changes and manageable tasks that support clients with moving forward with attaining or accomplishing their specific goal.</a:t>
            </a:r>
            <a:r>
              <a:rPr lang="en-US" dirty="0"/>
              <a:t> </a:t>
            </a:r>
            <a:r>
              <a:rPr lang="en-US" sz="1200" dirty="0">
                <a:solidFill>
                  <a:schemeClr val="tx1"/>
                </a:solidFill>
                <a:latin typeface="+mn-lt"/>
              </a:rPr>
              <a:t>Objectives use action words; they are not passive or abstract. They describe active, positive changes in behavior or functioning. Adams &amp; </a:t>
            </a:r>
            <a:r>
              <a:rPr lang="en-US" sz="1200" dirty="0" err="1">
                <a:solidFill>
                  <a:schemeClr val="tx1"/>
                </a:solidFill>
                <a:latin typeface="+mn-lt"/>
              </a:rPr>
              <a:t>Grieder</a:t>
            </a:r>
            <a:r>
              <a:rPr lang="en-US" sz="1200" dirty="0">
                <a:solidFill>
                  <a:schemeClr val="tx1"/>
                </a:solidFill>
                <a:latin typeface="+mn-lt"/>
              </a:rPr>
              <a:t> suggest avoiding cessation of behaviors or the removal of barriers as objectives since this reinforces emphasis on the client ‘s deficits. Further, Adams</a:t>
            </a:r>
            <a:r>
              <a:rPr lang="en-US" dirty="0"/>
              <a:t> </a:t>
            </a:r>
            <a:r>
              <a:rPr lang="en-US" sz="1200" dirty="0">
                <a:solidFill>
                  <a:schemeClr val="tx1"/>
                </a:solidFill>
                <a:latin typeface="+mn-lt"/>
              </a:rPr>
              <a:t> and </a:t>
            </a:r>
            <a:r>
              <a:rPr lang="en-US" sz="1200" dirty="0" err="1">
                <a:solidFill>
                  <a:schemeClr val="tx1"/>
                </a:solidFill>
                <a:latin typeface="+mn-lt"/>
              </a:rPr>
              <a:t>Grieder</a:t>
            </a:r>
            <a:r>
              <a:rPr lang="en-US" sz="1200" dirty="0">
                <a:solidFill>
                  <a:schemeClr val="tx1"/>
                </a:solidFill>
                <a:latin typeface="+mn-lt"/>
              </a:rPr>
              <a:t> remind us that attendance or participation in an activity is not a good objective. Rather, the objective should highlight what the client hopes to gain in terms of skills or changes in behavior as a result of participating in the activity. However,</a:t>
            </a:r>
            <a:r>
              <a:rPr lang="en-US" dirty="0"/>
              <a:t> </a:t>
            </a:r>
            <a:r>
              <a:rPr lang="en-US" sz="1200" dirty="0">
                <a:solidFill>
                  <a:schemeClr val="tx1"/>
                </a:solidFill>
                <a:latin typeface="+mn-lt"/>
              </a:rPr>
              <a:t> point out that attendance and participation would be an appropriate objective if the client were withdrawn or avoided specific situations because of severe anxiety or some other reason (e.g., PTSD).</a:t>
            </a:r>
            <a:r>
              <a:rPr lang="en-US" dirty="0"/>
              <a:t> </a:t>
            </a:r>
            <a:r>
              <a:rPr lang="en-US" sz="1200" dirty="0">
                <a:solidFill>
                  <a:schemeClr val="tx1"/>
                </a:solidFill>
                <a:latin typeface="+mn-lt"/>
              </a:rPr>
              <a:t>Objectives are about change.</a:t>
            </a:r>
            <a:r>
              <a:rPr lang="en-US" dirty="0"/>
              <a:t> </a:t>
            </a:r>
            <a:r>
              <a:rPr lang="en-US" sz="1200" dirty="0">
                <a:solidFill>
                  <a:schemeClr val="tx1"/>
                </a:solidFill>
                <a:latin typeface="+mn-lt"/>
              </a:rPr>
              <a:t> They are time-specific. They break down goals into smaller, management steps.</a:t>
            </a:r>
            <a:r>
              <a:rPr lang="en-US" dirty="0"/>
              <a:t> </a:t>
            </a:r>
            <a:r>
              <a:rPr lang="en-US" sz="1200" b="0" baseline="0" dirty="0">
                <a:solidFill>
                  <a:schemeClr val="tx1"/>
                </a:solidFill>
                <a:latin typeface="+mn-lt"/>
              </a:rPr>
              <a:t>Adams and </a:t>
            </a:r>
            <a:r>
              <a:rPr lang="en-US" sz="1200" b="0" baseline="0" dirty="0" err="1">
                <a:solidFill>
                  <a:schemeClr val="tx1"/>
                </a:solidFill>
                <a:latin typeface="+mn-lt"/>
              </a:rPr>
              <a:t>Grieder</a:t>
            </a:r>
            <a:r>
              <a:rPr lang="en-US" sz="1200" b="0" baseline="0" dirty="0">
                <a:solidFill>
                  <a:schemeClr val="tx1"/>
                </a:solidFill>
                <a:latin typeface="+mn-lt"/>
              </a:rPr>
              <a:t> (2014) explain, “a properly written objective should typically begin with a description of a significant and meaningful change in behavior, status or function as a step towards reaching the larger goal that will occur as a result of the services and interventions specified within the plan. The description of the change should be included and prefaced by the term ‘as evidenced </a:t>
            </a:r>
            <a:r>
              <a:rPr lang="en-US" sz="1200" b="0" baseline="0" dirty="0" smtClean="0">
                <a:solidFill>
                  <a:schemeClr val="tx1"/>
                </a:solidFill>
                <a:latin typeface="+mn-lt"/>
              </a:rPr>
              <a:t>by.’</a:t>
            </a:r>
            <a:r>
              <a:rPr lang="en-US" dirty="0"/>
              <a:t> </a:t>
            </a:r>
            <a:r>
              <a:rPr lang="en-US" sz="1200" b="0" dirty="0">
                <a:solidFill>
                  <a:schemeClr val="tx1"/>
                </a:solidFill>
                <a:latin typeface="+mn-lt"/>
              </a:rPr>
              <a:t>Often,</a:t>
            </a:r>
            <a:r>
              <a:rPr lang="en-US" sz="1200" b="0" baseline="0" dirty="0">
                <a:solidFill>
                  <a:schemeClr val="tx1"/>
                </a:solidFill>
                <a:latin typeface="+mn-lt"/>
              </a:rPr>
              <a:t> providers confuse objectives as activities, action steps, intervention, or services. Be careful not to confuse objectives with interventions.</a:t>
            </a:r>
            <a:r>
              <a:rPr lang="en-US" dirty="0"/>
              <a:t> </a:t>
            </a:r>
            <a:r>
              <a:rPr lang="en-US" sz="1200" b="0" baseline="0" dirty="0">
                <a:solidFill>
                  <a:schemeClr val="tx1"/>
                </a:solidFill>
                <a:latin typeface="+mn-lt"/>
              </a:rPr>
              <a:t> We will discuss this difference soon.</a:t>
            </a:r>
            <a:r>
              <a:rPr lang="en-US" dirty="0"/>
              <a:t> </a:t>
            </a:r>
            <a:endParaRPr lang="en-US" sz="1200" b="0" baseline="0" dirty="0">
              <a:solidFill>
                <a:schemeClr val="tx1"/>
              </a:solidFill>
              <a:latin typeface="+mn-lt"/>
              <a:cs typeface="Calibri"/>
            </a:endParaRPr>
          </a:p>
          <a:p>
            <a:pPr marL="181240" indent="-181240" defTabSz="966612">
              <a:buFont typeface="Arial" panose="020B0604020202020204" pitchFamily="34" charset="0"/>
              <a:buChar char="•"/>
              <a:defRPr/>
            </a:pPr>
            <a:r>
              <a:rPr lang="en-US" sz="1200" b="1" baseline="0" dirty="0">
                <a:solidFill>
                  <a:schemeClr val="tx1"/>
                </a:solidFill>
                <a:latin typeface="+mn-lt"/>
              </a:rPr>
              <a:t>[ASK PARTICIPANTS] </a:t>
            </a:r>
            <a:r>
              <a:rPr lang="en-US" sz="1200" b="0" baseline="0" dirty="0">
                <a:solidFill>
                  <a:schemeClr val="tx1"/>
                </a:solidFill>
                <a:latin typeface="+mn-lt"/>
              </a:rPr>
              <a:t>What are some objectives for your goals? </a:t>
            </a:r>
          </a:p>
          <a:p>
            <a:pPr marL="181240" indent="-181240" defTabSz="966612">
              <a:buFont typeface="Arial" panose="020B0604020202020204" pitchFamily="34" charset="0"/>
              <a:buChar char="•"/>
              <a:defRPr/>
            </a:pPr>
            <a:r>
              <a:rPr lang="en-US" sz="1200" b="1" baseline="0" dirty="0">
                <a:solidFill>
                  <a:schemeClr val="tx1"/>
                </a:solidFill>
                <a:latin typeface="+mn-lt"/>
              </a:rPr>
              <a:t>[ASK PARTICIPANTS]</a:t>
            </a:r>
            <a:r>
              <a:rPr lang="en-US" sz="1200" b="0" baseline="0" dirty="0">
                <a:solidFill>
                  <a:schemeClr val="tx1"/>
                </a:solidFill>
                <a:latin typeface="+mn-lt"/>
              </a:rPr>
              <a:t> Are the objectives you specified measurable and time-specific? </a:t>
            </a:r>
          </a:p>
          <a:p>
            <a:pPr marL="181240" indent="-181240" defTabSz="966612">
              <a:buFont typeface="Arial" panose="020B0604020202020204" pitchFamily="34" charset="0"/>
              <a:buChar char="•"/>
              <a:defRPr/>
            </a:pPr>
            <a:endParaRPr lang="en-US" sz="1200" b="0" dirty="0">
              <a:solidFill>
                <a:schemeClr val="tx1"/>
              </a:solidFill>
              <a:latin typeface="+mn-lt"/>
            </a:endParaRPr>
          </a:p>
          <a:p>
            <a:pPr defTabSz="966612">
              <a:defRPr/>
            </a:pPr>
            <a:r>
              <a:rPr lang="en-US" sz="1200" b="1" dirty="0">
                <a:solidFill>
                  <a:schemeClr val="tx1"/>
                </a:solidFill>
                <a:latin typeface="+mn-lt"/>
              </a:rPr>
              <a:t>REFERENCE </a:t>
            </a:r>
          </a:p>
          <a:p>
            <a:pPr defTabSz="966612">
              <a:defRPr/>
            </a:pPr>
            <a:r>
              <a:rPr lang="en-US" sz="1200" dirty="0">
                <a:solidFill>
                  <a:schemeClr val="tx1"/>
                </a:solidFill>
                <a:latin typeface="+mn-lt"/>
                <a:cs typeface="Calibri" panose="020F0502020204030204" pitchFamily="34" charset="0"/>
              </a:rPr>
              <a:t>Adams, N. &amp; Grieder, </a:t>
            </a:r>
            <a:r>
              <a:rPr lang="en-US" sz="1200" dirty="0" smtClean="0">
                <a:solidFill>
                  <a:schemeClr val="tx1"/>
                </a:solidFill>
                <a:latin typeface="+mn-lt"/>
                <a:cs typeface="Calibri" panose="020F0502020204030204" pitchFamily="34" charset="0"/>
              </a:rPr>
              <a:t>D.M</a:t>
            </a:r>
            <a:r>
              <a:rPr lang="en-US" sz="1200" dirty="0">
                <a:solidFill>
                  <a:schemeClr val="tx1"/>
                </a:solidFill>
                <a:latin typeface="+mn-lt"/>
                <a:cs typeface="Calibri" panose="020F0502020204030204" pitchFamily="34" charset="0"/>
              </a:rPr>
              <a:t>. (2014). </a:t>
            </a:r>
            <a:r>
              <a:rPr lang="en-US" sz="1200" i="1" dirty="0">
                <a:solidFill>
                  <a:schemeClr val="tx1"/>
                </a:solidFill>
                <a:latin typeface="+mn-lt"/>
                <a:cs typeface="Calibri" panose="020F0502020204030204" pitchFamily="34" charset="0"/>
              </a:rPr>
              <a:t>Treatment planning for person-centered care: </a:t>
            </a:r>
            <a:r>
              <a:rPr lang="en-US" sz="1200" i="1" dirty="0" smtClean="0">
                <a:solidFill>
                  <a:schemeClr val="tx1"/>
                </a:solidFill>
                <a:latin typeface="+mn-lt"/>
                <a:cs typeface="Calibri" panose="020F0502020204030204" pitchFamily="34" charset="0"/>
              </a:rPr>
              <a:t>Shared </a:t>
            </a:r>
            <a:r>
              <a:rPr lang="en-US" sz="1200" i="1" dirty="0">
                <a:solidFill>
                  <a:schemeClr val="tx1"/>
                </a:solidFill>
                <a:latin typeface="+mn-lt"/>
                <a:cs typeface="Calibri" panose="020F0502020204030204" pitchFamily="34" charset="0"/>
              </a:rPr>
              <a:t>decision making for whole health </a:t>
            </a:r>
            <a:r>
              <a:rPr lang="en-US" sz="1200" dirty="0">
                <a:solidFill>
                  <a:schemeClr val="tx1"/>
                </a:solidFill>
                <a:latin typeface="+mn-lt"/>
                <a:cs typeface="Calibri" panose="020F0502020204030204" pitchFamily="34" charset="0"/>
              </a:rPr>
              <a:t>(2</a:t>
            </a:r>
            <a:r>
              <a:rPr lang="en-US" sz="1200" baseline="30000" dirty="0">
                <a:solidFill>
                  <a:schemeClr val="tx1"/>
                </a:solidFill>
                <a:latin typeface="+mn-lt"/>
                <a:cs typeface="Calibri" panose="020F0502020204030204" pitchFamily="34" charset="0"/>
              </a:rPr>
              <a:t>nd</a:t>
            </a:r>
            <a:r>
              <a:rPr lang="en-US" sz="1200" dirty="0">
                <a:solidFill>
                  <a:schemeClr val="tx1"/>
                </a:solidFill>
                <a:latin typeface="+mn-lt"/>
                <a:cs typeface="Calibri" panose="020F0502020204030204" pitchFamily="34" charset="0"/>
              </a:rPr>
              <a:t> ed.). Waltham, MA: Elsevier Inc. </a:t>
            </a:r>
          </a:p>
          <a:p>
            <a:pPr defTabSz="966612">
              <a:defRPr/>
            </a:pPr>
            <a:endParaRPr lang="en-US" sz="1200" b="1" dirty="0">
              <a:solidFill>
                <a:schemeClr val="tx1"/>
              </a:solidFill>
              <a:latin typeface="+mn-lt"/>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64</a:t>
            </a:fld>
            <a:endParaRPr lang="en-US" dirty="0"/>
          </a:p>
        </p:txBody>
      </p:sp>
    </p:spTree>
    <p:extLst>
      <p:ext uri="{BB962C8B-B14F-4D97-AF65-F5344CB8AC3E}">
        <p14:creationId xmlns:p14="http://schemas.microsoft.com/office/powerpoint/2010/main" val="92991020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 NOTES</a:t>
            </a:r>
            <a:endParaRPr lang="en-US" sz="1200" b="1" baseline="0" dirty="0">
              <a:solidFill>
                <a:schemeClr val="tx1"/>
              </a:solidFill>
              <a:latin typeface="+mn-lt"/>
            </a:endParaRPr>
          </a:p>
          <a:p>
            <a:pPr marL="180975" indent="-180975" defTabSz="966612">
              <a:buFont typeface="Arial" panose="020B0604020202020204" pitchFamily="34" charset="0"/>
              <a:buChar char="•"/>
              <a:defRPr/>
            </a:pPr>
            <a:r>
              <a:rPr lang="en-US" sz="1200" b="0" dirty="0">
                <a:solidFill>
                  <a:schemeClr val="tx1"/>
                </a:solidFill>
                <a:latin typeface="+mn-lt"/>
              </a:rPr>
              <a:t>Objectives should</a:t>
            </a:r>
            <a:r>
              <a:rPr lang="en-US" sz="1200" b="0" baseline="0" dirty="0">
                <a:solidFill>
                  <a:schemeClr val="tx1"/>
                </a:solidFill>
                <a:latin typeface="+mn-lt"/>
              </a:rPr>
              <a:t> address or specify one change at a time.</a:t>
            </a:r>
            <a:r>
              <a:rPr lang="en-US" dirty="0"/>
              <a:t> </a:t>
            </a:r>
            <a:r>
              <a:rPr lang="en-US" sz="1200" b="0" baseline="0" dirty="0">
                <a:solidFill>
                  <a:schemeClr val="tx1"/>
                </a:solidFill>
                <a:latin typeface="+mn-lt"/>
              </a:rPr>
              <a:t>Objectives should be SMART. SMART is a popular mnemonic for remembering that objectives should be simple, measurable, attainable, realistic, and time-specific.</a:t>
            </a:r>
            <a:r>
              <a:rPr lang="en-US" dirty="0"/>
              <a:t> </a:t>
            </a:r>
            <a:endParaRPr lang="en-US" sz="1200" b="0" baseline="0" dirty="0">
              <a:solidFill>
                <a:schemeClr val="tx1"/>
              </a:solidFill>
              <a:latin typeface="+mn-lt"/>
              <a:cs typeface="Calibri"/>
            </a:endParaRPr>
          </a:p>
          <a:p>
            <a:pPr marL="181240" indent="-181240" defTabSz="966612">
              <a:buFont typeface="Arial" panose="020B0604020202020204" pitchFamily="34" charset="0"/>
              <a:buChar char="•"/>
              <a:defRPr/>
            </a:pPr>
            <a:r>
              <a:rPr lang="en-US" sz="1200" b="0" baseline="0" dirty="0">
                <a:solidFill>
                  <a:schemeClr val="tx1"/>
                </a:solidFill>
                <a:latin typeface="+mn-lt"/>
              </a:rPr>
              <a:t>S stands for simple and straightforward. We included stage appropriate which we will discuss in tomorrow’s training when we discuss the stages of change.  </a:t>
            </a:r>
          </a:p>
          <a:p>
            <a:pPr marL="181240" indent="-181240" defTabSz="966612">
              <a:buFont typeface="Arial" panose="020B0604020202020204" pitchFamily="34" charset="0"/>
              <a:buChar char="•"/>
              <a:defRPr/>
            </a:pPr>
            <a:r>
              <a:rPr lang="en-US" sz="1200" b="0" baseline="0" dirty="0">
                <a:solidFill>
                  <a:schemeClr val="tx1"/>
                </a:solidFill>
                <a:latin typeface="+mn-lt"/>
              </a:rPr>
              <a:t>All objectives should be measureable. They should be obvious and in most cases, observable. </a:t>
            </a:r>
          </a:p>
          <a:p>
            <a:pPr marL="181240" indent="-181240" defTabSz="966612">
              <a:buFont typeface="Arial" panose="020B0604020202020204" pitchFamily="34" charset="0"/>
              <a:buChar char="•"/>
              <a:defRPr/>
            </a:pPr>
            <a:r>
              <a:rPr lang="en-US" sz="1200" b="0" baseline="0" dirty="0">
                <a:solidFill>
                  <a:schemeClr val="tx1"/>
                </a:solidFill>
                <a:latin typeface="+mn-lt"/>
              </a:rPr>
              <a:t>A reminds us that all objectives should be attainable or achievable. </a:t>
            </a:r>
          </a:p>
          <a:p>
            <a:pPr marL="181240" indent="-181240" defTabSz="966612">
              <a:buFont typeface="Arial" panose="020B0604020202020204" pitchFamily="34" charset="0"/>
              <a:buChar char="•"/>
              <a:defRPr/>
            </a:pPr>
            <a:r>
              <a:rPr lang="en-US" sz="1200" b="0" baseline="0" dirty="0">
                <a:solidFill>
                  <a:schemeClr val="tx1"/>
                </a:solidFill>
                <a:latin typeface="+mn-lt"/>
              </a:rPr>
              <a:t>R is for realistic. </a:t>
            </a:r>
          </a:p>
          <a:p>
            <a:pPr marL="181240" indent="-181240" defTabSz="966612">
              <a:buFont typeface="Arial" panose="020B0604020202020204" pitchFamily="34" charset="0"/>
              <a:buChar char="•"/>
              <a:defRPr/>
            </a:pPr>
            <a:r>
              <a:rPr lang="en-US" sz="1200" b="0" baseline="0" dirty="0">
                <a:solidFill>
                  <a:schemeClr val="tx1"/>
                </a:solidFill>
                <a:latin typeface="+mn-lt"/>
              </a:rPr>
              <a:t>And T is for time-specific. Specifying a timeframe for each objective is critical. It conveys hope. Specifying timeframes communicates to the client and team that change is expected. </a:t>
            </a:r>
          </a:p>
          <a:p>
            <a:pPr marL="181240" indent="-181240" defTabSz="966612">
              <a:buFont typeface="Arial" panose="020B0604020202020204" pitchFamily="34" charset="0"/>
              <a:buChar char="•"/>
              <a:defRPr/>
            </a:pPr>
            <a:r>
              <a:rPr lang="en-US" sz="1200" b="1" baseline="0" dirty="0">
                <a:solidFill>
                  <a:schemeClr val="tx1"/>
                </a:solidFill>
                <a:latin typeface="+mn-lt"/>
              </a:rPr>
              <a:t>[ASK PARTICIPANTS] </a:t>
            </a:r>
            <a:r>
              <a:rPr lang="en-US" sz="1200" b="0" baseline="0" dirty="0">
                <a:solidFill>
                  <a:schemeClr val="tx1"/>
                </a:solidFill>
                <a:latin typeface="+mn-lt"/>
              </a:rPr>
              <a:t>What are some examples SMART objectives?</a:t>
            </a:r>
          </a:p>
          <a:p>
            <a:pPr marL="181240" indent="-181240" defTabSz="966612">
              <a:buFont typeface="Arial" panose="020B0604020202020204" pitchFamily="34" charset="0"/>
              <a:buChar char="•"/>
              <a:defRPr/>
            </a:pPr>
            <a:r>
              <a:rPr lang="en-US" sz="1200" b="0" baseline="0" dirty="0">
                <a:solidFill>
                  <a:schemeClr val="tx1"/>
                </a:solidFill>
                <a:latin typeface="+mn-lt"/>
              </a:rPr>
              <a:t>Objectives should be written in behaviorally specific language. The focus should be on the activation of new skills and abilities. Last, objectives should be appropriate to the treatment setting and appropriate to the age, development and culture of the client. </a:t>
            </a:r>
          </a:p>
          <a:p>
            <a:pPr marL="181240" indent="-181240" defTabSz="966612">
              <a:buFont typeface="Arial" panose="020B0604020202020204" pitchFamily="34" charset="0"/>
              <a:buChar char="•"/>
              <a:defRPr/>
            </a:pPr>
            <a:endParaRPr lang="en-US" sz="1200" b="0" dirty="0">
              <a:solidFill>
                <a:schemeClr val="tx1"/>
              </a:solidFill>
              <a:latin typeface="+mn-lt"/>
            </a:endParaRPr>
          </a:p>
          <a:p>
            <a:pPr defTabSz="966612">
              <a:defRPr/>
            </a:pPr>
            <a:r>
              <a:rPr lang="en-US" sz="1200" b="1" dirty="0">
                <a:solidFill>
                  <a:schemeClr val="tx1"/>
                </a:solidFill>
                <a:latin typeface="+mn-lt"/>
              </a:rPr>
              <a:t>REFERENCE </a:t>
            </a:r>
          </a:p>
          <a:p>
            <a:pPr defTabSz="966612">
              <a:defRPr/>
            </a:pPr>
            <a:r>
              <a:rPr lang="en-US" sz="1200" dirty="0">
                <a:solidFill>
                  <a:schemeClr val="tx1"/>
                </a:solidFill>
                <a:latin typeface="+mn-lt"/>
                <a:cs typeface="Calibri" panose="020F0502020204030204" pitchFamily="34" charset="0"/>
              </a:rPr>
              <a:t>Adams, N. &amp; Grieder, </a:t>
            </a:r>
            <a:r>
              <a:rPr lang="en-US" sz="1200" dirty="0" smtClean="0">
                <a:solidFill>
                  <a:schemeClr val="tx1"/>
                </a:solidFill>
                <a:latin typeface="+mn-lt"/>
                <a:cs typeface="Calibri" panose="020F0502020204030204" pitchFamily="34" charset="0"/>
              </a:rPr>
              <a:t>D.M</a:t>
            </a:r>
            <a:r>
              <a:rPr lang="en-US" sz="1200" dirty="0">
                <a:solidFill>
                  <a:schemeClr val="tx1"/>
                </a:solidFill>
                <a:latin typeface="+mn-lt"/>
                <a:cs typeface="Calibri" panose="020F0502020204030204" pitchFamily="34" charset="0"/>
              </a:rPr>
              <a:t>. (2014). </a:t>
            </a:r>
            <a:r>
              <a:rPr lang="en-US" sz="1200" i="1" dirty="0">
                <a:solidFill>
                  <a:schemeClr val="tx1"/>
                </a:solidFill>
                <a:latin typeface="+mn-lt"/>
                <a:cs typeface="Calibri" panose="020F0502020204030204" pitchFamily="34" charset="0"/>
              </a:rPr>
              <a:t>Treatment planning for person-centered care: </a:t>
            </a:r>
            <a:r>
              <a:rPr lang="en-US" sz="1200" i="1" dirty="0" smtClean="0">
                <a:solidFill>
                  <a:schemeClr val="tx1"/>
                </a:solidFill>
                <a:latin typeface="+mn-lt"/>
                <a:cs typeface="Calibri" panose="020F0502020204030204" pitchFamily="34" charset="0"/>
              </a:rPr>
              <a:t>Shared </a:t>
            </a:r>
            <a:r>
              <a:rPr lang="en-US" sz="1200" i="1" dirty="0">
                <a:solidFill>
                  <a:schemeClr val="tx1"/>
                </a:solidFill>
                <a:latin typeface="+mn-lt"/>
                <a:cs typeface="Calibri" panose="020F0502020204030204" pitchFamily="34" charset="0"/>
              </a:rPr>
              <a:t>decision making for whole health </a:t>
            </a:r>
            <a:r>
              <a:rPr lang="en-US" sz="1200" dirty="0">
                <a:solidFill>
                  <a:schemeClr val="tx1"/>
                </a:solidFill>
                <a:latin typeface="+mn-lt"/>
                <a:cs typeface="Calibri" panose="020F0502020204030204" pitchFamily="34" charset="0"/>
              </a:rPr>
              <a:t>(2</a:t>
            </a:r>
            <a:r>
              <a:rPr lang="en-US" sz="1200" baseline="30000" dirty="0">
                <a:solidFill>
                  <a:schemeClr val="tx1"/>
                </a:solidFill>
                <a:latin typeface="+mn-lt"/>
                <a:cs typeface="Calibri" panose="020F0502020204030204" pitchFamily="34" charset="0"/>
              </a:rPr>
              <a:t>nd</a:t>
            </a:r>
            <a:r>
              <a:rPr lang="en-US" sz="1200" dirty="0">
                <a:solidFill>
                  <a:schemeClr val="tx1"/>
                </a:solidFill>
                <a:latin typeface="+mn-lt"/>
                <a:cs typeface="Calibri" panose="020F0502020204030204" pitchFamily="34" charset="0"/>
              </a:rPr>
              <a:t> ed.). Waltham, MA: Elsevier Inc. </a:t>
            </a:r>
          </a:p>
          <a:p>
            <a:pPr defTabSz="966612">
              <a:defRPr/>
            </a:pPr>
            <a:endParaRPr lang="en-US" sz="1200" b="1" dirty="0">
              <a:solidFill>
                <a:schemeClr val="tx1"/>
              </a:solidFill>
              <a:latin typeface="+mn-lt"/>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65</a:t>
            </a:fld>
            <a:endParaRPr lang="en-US" dirty="0"/>
          </a:p>
        </p:txBody>
      </p:sp>
    </p:spTree>
    <p:extLst>
      <p:ext uri="{BB962C8B-B14F-4D97-AF65-F5344CB8AC3E}">
        <p14:creationId xmlns:p14="http://schemas.microsoft.com/office/powerpoint/2010/main" val="131294565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 NOTES</a:t>
            </a:r>
            <a:endParaRPr lang="en-US" sz="1200" b="1" baseline="0" dirty="0">
              <a:solidFill>
                <a:schemeClr val="tx1"/>
              </a:solidFill>
              <a:latin typeface="+mn-lt"/>
            </a:endParaRPr>
          </a:p>
          <a:p>
            <a:pPr marL="180975" indent="-180975" defTabSz="966612">
              <a:buFont typeface="Arial" panose="020B0604020202020204" pitchFamily="34" charset="0"/>
              <a:buChar char="•"/>
              <a:defRPr/>
            </a:pPr>
            <a:r>
              <a:rPr lang="en-US" sz="1200" b="0" dirty="0">
                <a:solidFill>
                  <a:schemeClr val="tx1"/>
                </a:solidFill>
                <a:latin typeface="+mn-lt"/>
              </a:rPr>
              <a:t>Interventions</a:t>
            </a:r>
            <a:r>
              <a:rPr lang="en-US" sz="1200" b="0" baseline="0" dirty="0">
                <a:solidFill>
                  <a:schemeClr val="tx1"/>
                </a:solidFill>
                <a:latin typeface="+mn-lt"/>
              </a:rPr>
              <a:t> refer to the services, activities and actions that support clients with achieving objectives and goals.</a:t>
            </a:r>
            <a:r>
              <a:rPr lang="en-US" dirty="0"/>
              <a:t> </a:t>
            </a:r>
            <a:r>
              <a:rPr lang="en-US" sz="1200" b="0" baseline="0" dirty="0">
                <a:solidFill>
                  <a:schemeClr val="tx1"/>
                </a:solidFill>
                <a:latin typeface="+mn-lt"/>
              </a:rPr>
              <a:t>Adams and </a:t>
            </a:r>
            <a:r>
              <a:rPr lang="en-US" sz="1200" b="0" baseline="0" dirty="0" err="1">
                <a:solidFill>
                  <a:schemeClr val="tx1"/>
                </a:solidFill>
                <a:latin typeface="+mn-lt"/>
              </a:rPr>
              <a:t>Grieder</a:t>
            </a:r>
            <a:r>
              <a:rPr lang="en-US" sz="1200" b="0" baseline="0" dirty="0">
                <a:solidFill>
                  <a:schemeClr val="tx1"/>
                </a:solidFill>
                <a:latin typeface="+mn-lt"/>
              </a:rPr>
              <a:t> explain, “objectives describe desired changes in status, abilities, skills, or behavior for the [client], the intervention detail the various steps taken by the team, or self-directed actions and/o the natural supports in the person’s life to help bring about the changes described in the objective.”</a:t>
            </a:r>
            <a:r>
              <a:rPr lang="en-US" dirty="0"/>
              <a:t> </a:t>
            </a:r>
            <a:r>
              <a:rPr lang="en-US" sz="1200" b="0" baseline="0" dirty="0">
                <a:solidFill>
                  <a:schemeClr val="tx1"/>
                </a:solidFill>
                <a:latin typeface="+mn-lt"/>
              </a:rPr>
              <a:t>Interventions are an elaboration of the service plan. It is the contract between the various members of the treatment team, including the client and natural</a:t>
            </a:r>
            <a:r>
              <a:rPr lang="en-US" dirty="0"/>
              <a:t> </a:t>
            </a:r>
            <a:r>
              <a:rPr lang="en-US" sz="1200" b="0" baseline="0" dirty="0">
                <a:solidFill>
                  <a:schemeClr val="tx1"/>
                </a:solidFill>
                <a:latin typeface="+mn-lt"/>
              </a:rPr>
              <a:t> supports the client chooses to involve in their treatment.</a:t>
            </a:r>
            <a:r>
              <a:rPr lang="en-US" dirty="0"/>
              <a:t> </a:t>
            </a:r>
            <a:r>
              <a:rPr lang="en-US" sz="1200" b="0" baseline="0" dirty="0">
                <a:solidFill>
                  <a:schemeClr val="tx1"/>
                </a:solidFill>
                <a:latin typeface="+mn-lt"/>
              </a:rPr>
              <a:t>Interventions should delineate who will do what by when and where. It should also be clear why the specific intervention is being used.</a:t>
            </a:r>
            <a:r>
              <a:rPr lang="en-US" dirty="0"/>
              <a:t> </a:t>
            </a:r>
            <a:r>
              <a:rPr lang="en-US" sz="1200" b="0" baseline="0" dirty="0">
                <a:solidFill>
                  <a:schemeClr val="tx1"/>
                </a:solidFill>
                <a:latin typeface="+mn-lt"/>
              </a:rPr>
              <a:t>Aim for specificity! Be explicit.</a:t>
            </a:r>
            <a:r>
              <a:rPr lang="en-US" dirty="0"/>
              <a:t> </a:t>
            </a:r>
            <a:r>
              <a:rPr lang="en-US" sz="1200" b="0" baseline="0" dirty="0">
                <a:solidFill>
                  <a:schemeClr val="tx1"/>
                </a:solidFill>
                <a:latin typeface="+mn-lt"/>
              </a:rPr>
              <a:t>Describe the proposed activity or service.</a:t>
            </a:r>
            <a:r>
              <a:rPr lang="en-US" dirty="0"/>
              <a:t> </a:t>
            </a:r>
            <a:r>
              <a:rPr lang="en-US" sz="1200" b="0" baseline="0" dirty="0">
                <a:solidFill>
                  <a:schemeClr val="tx1"/>
                </a:solidFill>
                <a:latin typeface="+mn-lt"/>
              </a:rPr>
              <a:t>Describe who will be responsible for providing a service, facilitating an activity, or assuring the provision of a particular service. Everyone on the team, including the client and their natural supports, should know their role and responsibilities.</a:t>
            </a:r>
            <a:r>
              <a:rPr lang="en-US" dirty="0"/>
              <a:t> Specify</a:t>
            </a:r>
            <a:r>
              <a:rPr lang="en-US" sz="1200" b="0" baseline="0" dirty="0">
                <a:solidFill>
                  <a:schemeClr val="tx1"/>
                </a:solidFill>
                <a:latin typeface="+mn-lt"/>
              </a:rPr>
              <a:t> the frequency (how often), the intensity (how much) and duration (how long</a:t>
            </a:r>
            <a:r>
              <a:rPr lang="en-US" dirty="0"/>
              <a:t>) for each activity. Lastly</a:t>
            </a:r>
            <a:r>
              <a:rPr lang="en-US" sz="1200" b="0" baseline="0" dirty="0">
                <a:solidFill>
                  <a:schemeClr val="tx1"/>
                </a:solidFill>
                <a:latin typeface="+mn-lt"/>
              </a:rPr>
              <a:t>, describe the intended purpose, impact, or outcome of the service or activity.</a:t>
            </a:r>
            <a:r>
              <a:rPr lang="en-US" dirty="0"/>
              <a:t> </a:t>
            </a:r>
            <a:endParaRPr lang="en-US" sz="1200" b="0" baseline="0" dirty="0">
              <a:solidFill>
                <a:schemeClr val="tx1"/>
              </a:solidFill>
              <a:latin typeface="+mn-lt"/>
              <a:cs typeface="Calibri"/>
            </a:endParaRPr>
          </a:p>
          <a:p>
            <a:pPr marL="181240" indent="-181240" defTabSz="966612">
              <a:buFont typeface="Arial" panose="020B0604020202020204" pitchFamily="34" charset="0"/>
              <a:buChar char="•"/>
              <a:defRPr/>
            </a:pPr>
            <a:r>
              <a:rPr lang="en-US" sz="1200" b="1" baseline="0" dirty="0">
                <a:solidFill>
                  <a:schemeClr val="tx1"/>
                </a:solidFill>
                <a:latin typeface="+mn-lt"/>
              </a:rPr>
              <a:t>[ASK PARTICIPANTS] </a:t>
            </a:r>
            <a:r>
              <a:rPr lang="en-US" sz="1200" b="0" baseline="0" dirty="0">
                <a:solidFill>
                  <a:schemeClr val="tx1"/>
                </a:solidFill>
                <a:latin typeface="+mn-lt"/>
              </a:rPr>
              <a:t>Why do we describe the intended purpose, impact or outcome or each service or activity?</a:t>
            </a:r>
          </a:p>
          <a:p>
            <a:pPr marL="664546" lvl="1" indent="-181240" defTabSz="966612">
              <a:buFont typeface="Arial" panose="020B0604020202020204" pitchFamily="34" charset="0"/>
              <a:buChar char="•"/>
              <a:defRPr/>
            </a:pPr>
            <a:r>
              <a:rPr lang="en-US" sz="1200" b="0" baseline="0" dirty="0">
                <a:solidFill>
                  <a:schemeClr val="tx1"/>
                </a:solidFill>
                <a:latin typeface="+mn-lt"/>
              </a:rPr>
              <a:t>Listen for the following:</a:t>
            </a:r>
          </a:p>
          <a:p>
            <a:pPr marL="1147445" lvl="2" indent="-180975" defTabSz="966612">
              <a:buFont typeface="Arial" panose="020B0604020202020204" pitchFamily="34" charset="0"/>
              <a:buChar char="•"/>
              <a:defRPr/>
            </a:pPr>
            <a:r>
              <a:rPr lang="en-US" sz="1200" b="0" baseline="0" dirty="0">
                <a:solidFill>
                  <a:schemeClr val="tx1"/>
                </a:solidFill>
                <a:latin typeface="+mn-lt"/>
              </a:rPr>
              <a:t>Helps to promote engagement and change</a:t>
            </a:r>
            <a:r>
              <a:rPr lang="en-US" dirty="0"/>
              <a:t>, </a:t>
            </a:r>
            <a:endParaRPr lang="en-US" sz="1200" b="0" baseline="0" dirty="0">
              <a:solidFill>
                <a:schemeClr val="tx1"/>
              </a:solidFill>
              <a:latin typeface="+mn-lt"/>
              <a:cs typeface="Calibri"/>
            </a:endParaRPr>
          </a:p>
          <a:p>
            <a:pPr marL="1147445" lvl="2" indent="-180975" defTabSz="966612">
              <a:buFont typeface="Arial" panose="020B0604020202020204" pitchFamily="34" charset="0"/>
              <a:buChar char="•"/>
              <a:defRPr/>
            </a:pPr>
            <a:r>
              <a:rPr lang="en-US" sz="1200" b="0" baseline="0" dirty="0">
                <a:solidFill>
                  <a:schemeClr val="tx1"/>
                </a:solidFill>
                <a:latin typeface="+mn-lt"/>
              </a:rPr>
              <a:t>The client, their supporters, and the providers understand expectations and value or each intervention</a:t>
            </a:r>
            <a:r>
              <a:rPr lang="en-US" dirty="0"/>
              <a:t>, and </a:t>
            </a:r>
            <a:endParaRPr lang="en-US" sz="1200" b="0" baseline="0" dirty="0">
              <a:solidFill>
                <a:schemeClr val="tx1"/>
              </a:solidFill>
              <a:latin typeface="+mn-lt"/>
              <a:cs typeface="Calibri"/>
            </a:endParaRPr>
          </a:p>
          <a:p>
            <a:pPr marL="1147852" lvl="2" indent="-181240" defTabSz="966612">
              <a:buFont typeface="Arial" panose="020B0604020202020204" pitchFamily="34" charset="0"/>
              <a:buChar char="•"/>
              <a:defRPr/>
            </a:pPr>
            <a:r>
              <a:rPr lang="en-US" sz="1200" b="0" baseline="0" dirty="0">
                <a:solidFill>
                  <a:schemeClr val="tx1"/>
                </a:solidFill>
                <a:latin typeface="+mn-lt"/>
              </a:rPr>
              <a:t>It explicitly describes medical necessity </a:t>
            </a:r>
          </a:p>
          <a:p>
            <a:pPr marL="966612" lvl="2" defTabSz="966612">
              <a:defRPr/>
            </a:pPr>
            <a:endParaRPr lang="en-US" sz="1200" b="0" dirty="0">
              <a:solidFill>
                <a:schemeClr val="tx1"/>
              </a:solidFill>
              <a:latin typeface="+mn-lt"/>
            </a:endParaRPr>
          </a:p>
          <a:p>
            <a:pPr defTabSz="966612">
              <a:defRPr/>
            </a:pPr>
            <a:r>
              <a:rPr lang="en-US" sz="1200" b="1" dirty="0">
                <a:solidFill>
                  <a:schemeClr val="tx1"/>
                </a:solidFill>
                <a:latin typeface="+mn-lt"/>
              </a:rPr>
              <a:t>REFERENCE </a:t>
            </a:r>
          </a:p>
          <a:p>
            <a:pPr defTabSz="966612">
              <a:defRPr/>
            </a:pPr>
            <a:r>
              <a:rPr lang="en-US" sz="1200" dirty="0">
                <a:solidFill>
                  <a:schemeClr val="tx1"/>
                </a:solidFill>
                <a:latin typeface="+mn-lt"/>
                <a:cs typeface="Calibri" panose="020F0502020204030204" pitchFamily="34" charset="0"/>
              </a:rPr>
              <a:t>Adams, N. &amp; Grieder, </a:t>
            </a:r>
            <a:r>
              <a:rPr lang="en-US" sz="1200" dirty="0" smtClean="0">
                <a:solidFill>
                  <a:schemeClr val="tx1"/>
                </a:solidFill>
                <a:latin typeface="+mn-lt"/>
                <a:cs typeface="Calibri" panose="020F0502020204030204" pitchFamily="34" charset="0"/>
              </a:rPr>
              <a:t>D.M</a:t>
            </a:r>
            <a:r>
              <a:rPr lang="en-US" sz="1200" dirty="0">
                <a:solidFill>
                  <a:schemeClr val="tx1"/>
                </a:solidFill>
                <a:latin typeface="+mn-lt"/>
                <a:cs typeface="Calibri" panose="020F0502020204030204" pitchFamily="34" charset="0"/>
              </a:rPr>
              <a:t>. (2014). </a:t>
            </a:r>
            <a:r>
              <a:rPr lang="en-US" sz="1200" i="1" dirty="0">
                <a:solidFill>
                  <a:schemeClr val="tx1"/>
                </a:solidFill>
                <a:latin typeface="+mn-lt"/>
                <a:cs typeface="Calibri" panose="020F0502020204030204" pitchFamily="34" charset="0"/>
              </a:rPr>
              <a:t>Treatment planning for person-centered care: </a:t>
            </a:r>
            <a:r>
              <a:rPr lang="en-US" sz="1200" i="1" dirty="0" smtClean="0">
                <a:solidFill>
                  <a:schemeClr val="tx1"/>
                </a:solidFill>
                <a:latin typeface="+mn-lt"/>
                <a:cs typeface="Calibri" panose="020F0502020204030204" pitchFamily="34" charset="0"/>
              </a:rPr>
              <a:t>Shared </a:t>
            </a:r>
            <a:r>
              <a:rPr lang="en-US" sz="1200" i="1" dirty="0">
                <a:solidFill>
                  <a:schemeClr val="tx1"/>
                </a:solidFill>
                <a:latin typeface="+mn-lt"/>
                <a:cs typeface="Calibri" panose="020F0502020204030204" pitchFamily="34" charset="0"/>
              </a:rPr>
              <a:t>decision making for whole health </a:t>
            </a:r>
            <a:r>
              <a:rPr lang="en-US" sz="1200" dirty="0">
                <a:solidFill>
                  <a:schemeClr val="tx1"/>
                </a:solidFill>
                <a:latin typeface="+mn-lt"/>
                <a:cs typeface="Calibri" panose="020F0502020204030204" pitchFamily="34" charset="0"/>
              </a:rPr>
              <a:t>(2</a:t>
            </a:r>
            <a:r>
              <a:rPr lang="en-US" sz="1200" baseline="30000" dirty="0">
                <a:solidFill>
                  <a:schemeClr val="tx1"/>
                </a:solidFill>
                <a:latin typeface="+mn-lt"/>
                <a:cs typeface="Calibri" panose="020F0502020204030204" pitchFamily="34" charset="0"/>
              </a:rPr>
              <a:t>nd</a:t>
            </a:r>
            <a:r>
              <a:rPr lang="en-US" sz="1200" dirty="0">
                <a:solidFill>
                  <a:schemeClr val="tx1"/>
                </a:solidFill>
                <a:latin typeface="+mn-lt"/>
                <a:cs typeface="Calibri" panose="020F0502020204030204" pitchFamily="34" charset="0"/>
              </a:rPr>
              <a:t> ed.). Waltham, MA: Elsevier Inc. </a:t>
            </a:r>
          </a:p>
          <a:p>
            <a:pPr defTabSz="966612">
              <a:defRPr/>
            </a:pPr>
            <a:endParaRPr lang="en-US" sz="1200" b="1" dirty="0">
              <a:solidFill>
                <a:schemeClr val="tx1"/>
              </a:solidFill>
              <a:latin typeface="+mn-lt"/>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66</a:t>
            </a:fld>
            <a:endParaRPr lang="en-US" dirty="0"/>
          </a:p>
        </p:txBody>
      </p:sp>
    </p:spTree>
    <p:extLst>
      <p:ext uri="{BB962C8B-B14F-4D97-AF65-F5344CB8AC3E}">
        <p14:creationId xmlns:p14="http://schemas.microsoft.com/office/powerpoint/2010/main" val="311240856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 NOTES</a:t>
            </a:r>
            <a:endParaRPr lang="en-US" sz="1200" b="1" baseline="0" dirty="0">
              <a:solidFill>
                <a:schemeClr val="tx1"/>
              </a:solidFill>
              <a:latin typeface="+mn-lt"/>
            </a:endParaRPr>
          </a:p>
          <a:p>
            <a:pPr marL="181240" indent="-181240" defTabSz="966612">
              <a:buFont typeface="Arial" panose="020B0604020202020204" pitchFamily="34" charset="0"/>
              <a:buChar char="•"/>
              <a:defRPr/>
            </a:pPr>
            <a:r>
              <a:rPr lang="en-US" sz="1200" dirty="0">
                <a:solidFill>
                  <a:schemeClr val="tx1"/>
                </a:solidFill>
                <a:latin typeface="+mn-lt"/>
              </a:rPr>
              <a:t>The</a:t>
            </a:r>
            <a:r>
              <a:rPr lang="en-US" sz="1200" baseline="0" dirty="0">
                <a:solidFill>
                  <a:schemeClr val="tx1"/>
                </a:solidFill>
                <a:latin typeface="+mn-lt"/>
              </a:rPr>
              <a:t> IC&amp;RC have identified four criteria as necessary skills needed to perform the core function of treatment planning.</a:t>
            </a:r>
          </a:p>
          <a:p>
            <a:pPr marL="180975" indent="-180975" defTabSz="966612">
              <a:buFont typeface="Arial" panose="020B0604020202020204" pitchFamily="34" charset="0"/>
              <a:buChar char="•"/>
              <a:defRPr/>
            </a:pPr>
            <a:r>
              <a:rPr lang="en-US" sz="1200" baseline="0" dirty="0">
                <a:solidFill>
                  <a:schemeClr val="tx1"/>
                </a:solidFill>
                <a:latin typeface="+mn-lt"/>
              </a:rPr>
              <a:t>The first criterion emphasizes the importance for counselors to explain </a:t>
            </a:r>
            <a:r>
              <a:rPr lang="en-US" sz="1200" dirty="0">
                <a:solidFill>
                  <a:schemeClr val="tx1"/>
                </a:solidFill>
                <a:latin typeface="+mn-lt"/>
              </a:rPr>
              <a:t>assessment findings, insights, and their interpretations with the client.</a:t>
            </a:r>
            <a:r>
              <a:rPr lang="en-US" dirty="0"/>
              <a:t> </a:t>
            </a:r>
            <a:r>
              <a:rPr lang="en-US" sz="1200" baseline="0" dirty="0">
                <a:solidFill>
                  <a:schemeClr val="tx1"/>
                </a:solidFill>
                <a:latin typeface="+mn-lt"/>
              </a:rPr>
              <a:t>The second criterion is identifying and reviewing the client’s presenting problems with the client, and collaboratively rank ordering and prioritizing needs and problems.</a:t>
            </a:r>
            <a:r>
              <a:rPr lang="en-US" dirty="0"/>
              <a:t> </a:t>
            </a:r>
            <a:endParaRPr lang="en-US" sz="1200" baseline="0" dirty="0">
              <a:solidFill>
                <a:schemeClr val="tx1"/>
              </a:solidFill>
              <a:latin typeface="+mn-lt"/>
              <a:cs typeface="Calibri"/>
            </a:endParaRPr>
          </a:p>
          <a:p>
            <a:pPr marL="181240" indent="-181240" defTabSz="966612">
              <a:buFont typeface="Arial" panose="020B0604020202020204" pitchFamily="34" charset="0"/>
              <a:buChar char="•"/>
              <a:defRPr/>
            </a:pPr>
            <a:r>
              <a:rPr lang="en-US" sz="1200" b="1" baseline="0" dirty="0">
                <a:solidFill>
                  <a:schemeClr val="tx1"/>
                </a:solidFill>
                <a:latin typeface="+mn-lt"/>
              </a:rPr>
              <a:t>[ASK PARTICIPANTS] </a:t>
            </a:r>
            <a:r>
              <a:rPr lang="en-US" sz="1200" b="0" baseline="0" dirty="0">
                <a:solidFill>
                  <a:schemeClr val="tx1"/>
                </a:solidFill>
                <a:latin typeface="+mn-lt"/>
              </a:rPr>
              <a:t>How do you find common ground or agreement when choosing and prioritizing client needs and problems?</a:t>
            </a:r>
          </a:p>
          <a:p>
            <a:pPr marL="180975" indent="-180975" defTabSz="966612">
              <a:buFont typeface="Arial" panose="020B0604020202020204" pitchFamily="34" charset="0"/>
              <a:buChar char="•"/>
              <a:defRPr/>
            </a:pPr>
            <a:r>
              <a:rPr lang="en-US" sz="1200" b="0" baseline="0" dirty="0">
                <a:solidFill>
                  <a:schemeClr val="tx1"/>
                </a:solidFill>
                <a:latin typeface="+mn-lt"/>
              </a:rPr>
              <a:t>The third criterion is the counselor’s ability to develop short and long terms goals, their objectives, and intervention in a service plan.</a:t>
            </a:r>
            <a:r>
              <a:rPr lang="en-US" dirty="0"/>
              <a:t> </a:t>
            </a:r>
            <a:r>
              <a:rPr lang="en-US" sz="1200" b="0" baseline="0" dirty="0">
                <a:solidFill>
                  <a:schemeClr val="tx1"/>
                </a:solidFill>
                <a:latin typeface="+mn-lt"/>
              </a:rPr>
              <a:t>Finally, the fourth criterion refers to the counselor’s ability to educate and orient the client to the various treatment modalities available to the client.</a:t>
            </a:r>
            <a:r>
              <a:rPr lang="en-US" dirty="0"/>
              <a:t> </a:t>
            </a:r>
            <a:endParaRPr lang="en-US" sz="1200" b="1" baseline="0" dirty="0">
              <a:solidFill>
                <a:schemeClr val="tx1"/>
              </a:solidFill>
              <a:latin typeface="+mn-lt"/>
              <a:cs typeface="Calibri"/>
            </a:endParaRPr>
          </a:p>
          <a:p>
            <a:pPr marL="181240" indent="-181240" defTabSz="966612">
              <a:buFont typeface="Arial" panose="020B0604020202020204" pitchFamily="34" charset="0"/>
              <a:buChar char="•"/>
              <a:defRPr/>
            </a:pPr>
            <a:endParaRPr lang="en-US" sz="1200" b="0" dirty="0">
              <a:solidFill>
                <a:schemeClr val="tx1"/>
              </a:solidFill>
              <a:latin typeface="+mn-lt"/>
            </a:endParaRPr>
          </a:p>
          <a:p>
            <a:pPr defTabSz="966612">
              <a:defRPr/>
            </a:pPr>
            <a:r>
              <a:rPr lang="en-US" sz="1200" b="1" dirty="0">
                <a:solidFill>
                  <a:schemeClr val="tx1"/>
                </a:solidFill>
                <a:latin typeface="+mn-lt"/>
              </a:rPr>
              <a:t>REFERENCE</a:t>
            </a:r>
          </a:p>
          <a:p>
            <a:pPr defTabSz="966612">
              <a:defRPr/>
            </a:pPr>
            <a:r>
              <a:rPr lang="en-US" sz="1200" dirty="0">
                <a:solidFill>
                  <a:schemeClr val="tx1"/>
                </a:solidFill>
                <a:latin typeface="+mn-lt"/>
                <a:cs typeface="Calibri" panose="020F0502020204030204" pitchFamily="34" charset="0"/>
              </a:rPr>
              <a:t>Herdman, </a:t>
            </a:r>
            <a:r>
              <a:rPr lang="en-US" sz="1200" dirty="0" smtClean="0">
                <a:solidFill>
                  <a:schemeClr val="tx1"/>
                </a:solidFill>
                <a:latin typeface="+mn-lt"/>
                <a:cs typeface="Calibri" panose="020F0502020204030204" pitchFamily="34" charset="0"/>
              </a:rPr>
              <a:t>J.W</a:t>
            </a:r>
            <a:r>
              <a:rPr lang="en-US" sz="1200" dirty="0">
                <a:solidFill>
                  <a:schemeClr val="tx1"/>
                </a:solidFill>
                <a:latin typeface="+mn-lt"/>
                <a:cs typeface="Calibri" panose="020F0502020204030204" pitchFamily="34" charset="0"/>
              </a:rPr>
              <a:t>. (2018). </a:t>
            </a:r>
            <a:r>
              <a:rPr lang="en-US" sz="1200" i="1" dirty="0">
                <a:solidFill>
                  <a:schemeClr val="tx1"/>
                </a:solidFill>
                <a:latin typeface="+mn-lt"/>
                <a:cs typeface="Calibri" panose="020F0502020204030204" pitchFamily="34" charset="0"/>
              </a:rPr>
              <a:t>Global criteria: </a:t>
            </a:r>
            <a:r>
              <a:rPr lang="en-US" sz="1200" i="1" dirty="0" smtClean="0">
                <a:solidFill>
                  <a:schemeClr val="tx1"/>
                </a:solidFill>
                <a:latin typeface="+mn-lt"/>
                <a:cs typeface="Calibri" panose="020F0502020204030204" pitchFamily="34" charset="0"/>
              </a:rPr>
              <a:t>The </a:t>
            </a:r>
            <a:r>
              <a:rPr lang="en-US" sz="1200" i="1" dirty="0">
                <a:solidFill>
                  <a:schemeClr val="tx1"/>
                </a:solidFill>
                <a:latin typeface="+mn-lt"/>
                <a:cs typeface="Calibri" panose="020F0502020204030204" pitchFamily="34" charset="0"/>
              </a:rPr>
              <a:t>12 core functions of the substance abuse counselor </a:t>
            </a:r>
            <a:r>
              <a:rPr lang="en-US" sz="1200" dirty="0">
                <a:solidFill>
                  <a:schemeClr val="tx1"/>
                </a:solidFill>
                <a:latin typeface="+mn-lt"/>
                <a:cs typeface="Calibri" panose="020F0502020204030204" pitchFamily="34" charset="0"/>
              </a:rPr>
              <a:t>(7</a:t>
            </a:r>
            <a:r>
              <a:rPr lang="en-US" sz="1200" baseline="30000" dirty="0">
                <a:solidFill>
                  <a:schemeClr val="tx1"/>
                </a:solidFill>
                <a:latin typeface="+mn-lt"/>
                <a:cs typeface="Calibri" panose="020F0502020204030204" pitchFamily="34" charset="0"/>
              </a:rPr>
              <a:t>th</a:t>
            </a:r>
            <a:r>
              <a:rPr lang="en-US" sz="1200" dirty="0">
                <a:solidFill>
                  <a:schemeClr val="tx1"/>
                </a:solidFill>
                <a:latin typeface="+mn-lt"/>
                <a:cs typeface="Calibri" panose="020F0502020204030204" pitchFamily="34" charset="0"/>
              </a:rPr>
              <a:t> ed.). Lincoln, NE: Parallels: Pathways to Change. </a:t>
            </a:r>
            <a:endParaRPr lang="en-US" sz="1200" b="1" dirty="0">
              <a:solidFill>
                <a:schemeClr val="tx1"/>
              </a:solidFill>
              <a:latin typeface="+mn-lt"/>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67</a:t>
            </a:fld>
            <a:endParaRPr lang="en-US" dirty="0"/>
          </a:p>
        </p:txBody>
      </p:sp>
    </p:spTree>
    <p:extLst>
      <p:ext uri="{BB962C8B-B14F-4D97-AF65-F5344CB8AC3E}">
        <p14:creationId xmlns:p14="http://schemas.microsoft.com/office/powerpoint/2010/main" val="1313273889"/>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INSTRUCTIONS</a:t>
            </a:r>
          </a:p>
          <a:p>
            <a:pPr marL="181240" indent="-181240">
              <a:buFont typeface="Arial" panose="020B0604020202020204" pitchFamily="34" charset="0"/>
              <a:buChar char="•"/>
            </a:pPr>
            <a:r>
              <a:rPr lang="en-US" baseline="0" dirty="0">
                <a:solidFill>
                  <a:schemeClr val="tx1"/>
                </a:solidFill>
              </a:rPr>
              <a:t>Ask participants to gather into their small groups. </a:t>
            </a:r>
          </a:p>
          <a:p>
            <a:pPr marL="181240" indent="-181240">
              <a:buFont typeface="Arial" panose="020B0604020202020204" pitchFamily="34" charset="0"/>
              <a:buChar char="•"/>
            </a:pPr>
            <a:r>
              <a:rPr lang="en-US" baseline="0" dirty="0">
                <a:solidFill>
                  <a:schemeClr val="tx1"/>
                </a:solidFill>
              </a:rPr>
              <a:t>Instruct participants to create a checklist or other document to guide themselves and others in their program with creating client-centered, collaborative service plans.</a:t>
            </a:r>
          </a:p>
          <a:p>
            <a:pPr marL="181240" indent="-181240">
              <a:buFont typeface="Arial" panose="020B0604020202020204" pitchFamily="34" charset="0"/>
              <a:buChar char="•"/>
            </a:pPr>
            <a:r>
              <a:rPr lang="en-US" baseline="0" dirty="0">
                <a:solidFill>
                  <a:schemeClr val="tx1"/>
                </a:solidFill>
              </a:rPr>
              <a:t>Allow 20 minutes for participants to create the service planning checklist/outline.</a:t>
            </a:r>
          </a:p>
          <a:p>
            <a:pPr marL="181240" indent="-181240" defTabSz="966612">
              <a:buFont typeface="Arial" panose="020B0604020202020204" pitchFamily="34" charset="0"/>
              <a:buChar char="•"/>
              <a:defRPr/>
            </a:pPr>
            <a:r>
              <a:rPr lang="en-US" baseline="0" dirty="0">
                <a:solidFill>
                  <a:schemeClr val="tx1"/>
                </a:solidFill>
              </a:rPr>
              <a:t>Randomly choose one or two groups to report out. </a:t>
            </a:r>
          </a:p>
          <a:p>
            <a:pPr marL="181240" indent="-181240" defTabSz="966612">
              <a:buFont typeface="Arial" panose="020B0604020202020204" pitchFamily="34" charset="0"/>
              <a:buChar char="•"/>
              <a:defRPr/>
            </a:pPr>
            <a:r>
              <a:rPr lang="en-US" baseline="0" dirty="0">
                <a:solidFill>
                  <a:schemeClr val="tx1"/>
                </a:solidFill>
              </a:rPr>
              <a:t>After the groups present </a:t>
            </a:r>
            <a:r>
              <a:rPr lang="en-US" b="1" baseline="0" dirty="0">
                <a:solidFill>
                  <a:schemeClr val="tx1"/>
                </a:solidFill>
              </a:rPr>
              <a:t>[ASK PARTICIPANTS] </a:t>
            </a:r>
            <a:r>
              <a:rPr lang="en-US" baseline="0" dirty="0">
                <a:solidFill>
                  <a:schemeClr val="tx1"/>
                </a:solidFill>
              </a:rPr>
              <a:t>What would you change, if anything, to this group’s outline or checklist? </a:t>
            </a:r>
          </a:p>
          <a:p>
            <a:pPr defTabSz="966612">
              <a:defRPr/>
            </a:pPr>
            <a:endParaRPr lang="en-US" b="0" dirty="0"/>
          </a:p>
        </p:txBody>
      </p:sp>
      <p:sp>
        <p:nvSpPr>
          <p:cNvPr id="4" name="Slide Number Placeholder 3"/>
          <p:cNvSpPr>
            <a:spLocks noGrp="1"/>
          </p:cNvSpPr>
          <p:nvPr>
            <p:ph type="sldNum" sz="quarter" idx="10"/>
          </p:nvPr>
        </p:nvSpPr>
        <p:spPr/>
        <p:txBody>
          <a:bodyPr/>
          <a:lstStyle/>
          <a:p>
            <a:fld id="{54ADE49C-AECB-4B8E-AB86-9FE486226B9C}" type="slidenum">
              <a:rPr lang="en-US" smtClean="0"/>
              <a:t>68</a:t>
            </a:fld>
            <a:endParaRPr lang="en-US" dirty="0"/>
          </a:p>
        </p:txBody>
      </p:sp>
    </p:spTree>
    <p:extLst>
      <p:ext uri="{BB962C8B-B14F-4D97-AF65-F5344CB8AC3E}">
        <p14:creationId xmlns:p14="http://schemas.microsoft.com/office/powerpoint/2010/main" val="398318619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INSTRUCTIONS</a:t>
            </a:r>
            <a:r>
              <a:rPr lang="en-US" b="1" baseline="0" dirty="0">
                <a:solidFill>
                  <a:schemeClr val="tx1"/>
                </a:solidFill>
              </a:rPr>
              <a:t> </a:t>
            </a:r>
          </a:p>
          <a:p>
            <a:pPr marL="181240" indent="-181240">
              <a:buFont typeface="Arial" panose="020B0604020202020204" pitchFamily="34" charset="0"/>
              <a:buChar char="•"/>
            </a:pPr>
            <a:r>
              <a:rPr lang="en-US" b="1" baseline="0" dirty="0">
                <a:solidFill>
                  <a:schemeClr val="tx1"/>
                </a:solidFill>
              </a:rPr>
              <a:t>[ASK PARTICIPANTS] </a:t>
            </a:r>
            <a:r>
              <a:rPr lang="en-US" baseline="0" dirty="0">
                <a:solidFill>
                  <a:schemeClr val="tx1"/>
                </a:solidFill>
              </a:rPr>
              <a:t>Do you have any questions regarding treatment or service plans?</a:t>
            </a:r>
          </a:p>
        </p:txBody>
      </p:sp>
      <p:sp>
        <p:nvSpPr>
          <p:cNvPr id="4" name="Slide Number Placeholder 3"/>
          <p:cNvSpPr>
            <a:spLocks noGrp="1"/>
          </p:cNvSpPr>
          <p:nvPr>
            <p:ph type="sldNum" sz="quarter" idx="10"/>
          </p:nvPr>
        </p:nvSpPr>
        <p:spPr/>
        <p:txBody>
          <a:bodyPr/>
          <a:lstStyle/>
          <a:p>
            <a:fld id="{54ADE49C-AECB-4B8E-AB86-9FE486226B9C}" type="slidenum">
              <a:rPr lang="en-US" smtClean="0"/>
              <a:t>69</a:t>
            </a:fld>
            <a:endParaRPr lang="en-US" dirty="0"/>
          </a:p>
        </p:txBody>
      </p:sp>
    </p:spTree>
    <p:extLst>
      <p:ext uri="{BB962C8B-B14F-4D97-AF65-F5344CB8AC3E}">
        <p14:creationId xmlns:p14="http://schemas.microsoft.com/office/powerpoint/2010/main" val="39550707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TRAINER NOTES</a:t>
            </a:r>
            <a:endParaRPr lang="en-US" b="1" baseline="0" dirty="0">
              <a:solidFill>
                <a:schemeClr val="tx1"/>
              </a:solidFill>
            </a:endParaRPr>
          </a:p>
          <a:p>
            <a:pPr marL="181240" indent="-181240" defTabSz="966612">
              <a:buFont typeface="Arial" panose="020B0604020202020204" pitchFamily="34" charset="0"/>
              <a:buChar char="•"/>
              <a:defRPr/>
            </a:pPr>
            <a:r>
              <a:rPr lang="en-US" dirty="0">
                <a:solidFill>
                  <a:schemeClr val="tx1"/>
                </a:solidFill>
              </a:rPr>
              <a:t>Clients</a:t>
            </a:r>
            <a:r>
              <a:rPr lang="en-US" baseline="0" dirty="0">
                <a:solidFill>
                  <a:schemeClr val="tx1"/>
                </a:solidFill>
              </a:rPr>
              <a:t> arrive to treatment through many different pathways. Some are court-ordered to receive treatment; others were encouraged by family and friends to seek help for their use of alcohol or drugs. In some cases, clients recognized their own need for treatment. </a:t>
            </a:r>
            <a:r>
              <a:rPr lang="en-US" kern="1200" dirty="0">
                <a:solidFill>
                  <a:schemeClr val="tx1"/>
                </a:solidFill>
              </a:rPr>
              <a:t>This </a:t>
            </a:r>
            <a:r>
              <a:rPr lang="en-US" kern="1200" baseline="0" dirty="0">
                <a:solidFill>
                  <a:schemeClr val="tx1"/>
                </a:solidFill>
              </a:rPr>
              <a:t>may be the first time a client is seeking help for one or more substance use disorders. Individuals may </a:t>
            </a:r>
            <a:r>
              <a:rPr lang="en-US" kern="1200" dirty="0">
                <a:solidFill>
                  <a:schemeClr val="tx1"/>
                </a:solidFill>
              </a:rPr>
              <a:t>have limited insight into the negative impact substance</a:t>
            </a:r>
            <a:r>
              <a:rPr lang="en-US" kern="1200" baseline="0" dirty="0">
                <a:solidFill>
                  <a:schemeClr val="tx1"/>
                </a:solidFill>
              </a:rPr>
              <a:t> use is having on their life and the lives of their loved ones. Others may have rel</a:t>
            </a:r>
            <a:r>
              <a:rPr lang="en-US" kern="1200" dirty="0">
                <a:solidFill>
                  <a:schemeClr val="tx1"/>
                </a:solidFill>
              </a:rPr>
              <a:t>apsed after a period of abstinence and may feel guilt or shame. </a:t>
            </a:r>
            <a:r>
              <a:rPr lang="en-US" baseline="0" dirty="0">
                <a:solidFill>
                  <a:schemeClr val="tx1"/>
                </a:solidFill>
              </a:rPr>
              <a:t>Regardless of the pathway, screening presents an opportunity to provide emotional support and to establish rapport. This may be the only time that you interact with the client; however, your actions may impact how the individual chooses to engage the system of care.</a:t>
            </a:r>
          </a:p>
          <a:p>
            <a:pPr marL="181240" indent="-181240" defTabSz="966612">
              <a:buFont typeface="Arial" panose="020B0604020202020204" pitchFamily="34" charset="0"/>
              <a:buChar char="•"/>
              <a:defRPr/>
            </a:pPr>
            <a:r>
              <a:rPr lang="en-US" b="1" baseline="0" dirty="0">
                <a:solidFill>
                  <a:schemeClr val="tx1"/>
                </a:solidFill>
              </a:rPr>
              <a:t>[ASK PARTICIPANTS] </a:t>
            </a:r>
            <a:r>
              <a:rPr lang="en-US" baseline="0" dirty="0">
                <a:solidFill>
                  <a:schemeClr val="tx1"/>
                </a:solidFill>
              </a:rPr>
              <a:t>What are some steps that we as counselors can take to establish rapport with our clients? </a:t>
            </a:r>
          </a:p>
          <a:p>
            <a:pPr marL="180975" indent="-180975" defTabSz="966612">
              <a:buFont typeface="Arial" panose="020B0604020202020204" pitchFamily="34" charset="0"/>
              <a:buChar char="•"/>
              <a:defRPr/>
            </a:pPr>
            <a:endParaRPr lang="en-US" b="1" dirty="0">
              <a:solidFill>
                <a:schemeClr val="tx1"/>
              </a:solidFill>
              <a:cs typeface="Calibri"/>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7</a:t>
            </a:fld>
            <a:endParaRPr lang="en-US" dirty="0"/>
          </a:p>
        </p:txBody>
      </p:sp>
    </p:spTree>
    <p:extLst>
      <p:ext uri="{BB962C8B-B14F-4D97-AF65-F5344CB8AC3E}">
        <p14:creationId xmlns:p14="http://schemas.microsoft.com/office/powerpoint/2010/main" val="252312217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INSTRUCTIONS</a:t>
            </a:r>
            <a:r>
              <a:rPr lang="en-US" b="1" baseline="0" dirty="0">
                <a:solidFill>
                  <a:schemeClr val="tx1"/>
                </a:solidFill>
              </a:rPr>
              <a:t> </a:t>
            </a:r>
          </a:p>
          <a:p>
            <a:pPr marL="181240" indent="-181240">
              <a:buFont typeface="Arial" panose="020B0604020202020204" pitchFamily="34" charset="0"/>
              <a:buChar char="•"/>
            </a:pPr>
            <a:r>
              <a:rPr lang="en-US" baseline="0" dirty="0">
                <a:solidFill>
                  <a:schemeClr val="tx1"/>
                </a:solidFill>
              </a:rPr>
              <a:t>Orient participants to the session’s agenda. </a:t>
            </a:r>
          </a:p>
          <a:p>
            <a:pPr marL="181240" indent="-181240">
              <a:buFont typeface="Arial" panose="020B0604020202020204" pitchFamily="34" charset="0"/>
              <a:buChar char="•"/>
            </a:pPr>
            <a:endParaRPr lang="en-US" baseline="0" dirty="0">
              <a:solidFill>
                <a:schemeClr val="tx1"/>
              </a:solidFill>
            </a:endParaRPr>
          </a:p>
          <a:p>
            <a:r>
              <a:rPr lang="en-US" b="1" baseline="0" dirty="0">
                <a:solidFill>
                  <a:schemeClr val="tx1"/>
                </a:solidFill>
              </a:rPr>
              <a:t>PEDAGOLOGICAL SUGGESTIONS </a:t>
            </a:r>
          </a:p>
          <a:p>
            <a:pPr marL="181240" indent="-181240">
              <a:buFont typeface="Arial" panose="020B0604020202020204" pitchFamily="34" charset="0"/>
              <a:buChar char="•"/>
            </a:pPr>
            <a:r>
              <a:rPr lang="en-US" b="1" baseline="0" dirty="0">
                <a:solidFill>
                  <a:schemeClr val="tx1"/>
                </a:solidFill>
              </a:rPr>
              <a:t>[ASK PARTICIPANTS] </a:t>
            </a:r>
            <a:r>
              <a:rPr lang="en-US" b="0" baseline="0" dirty="0">
                <a:solidFill>
                  <a:schemeClr val="tx1"/>
                </a:solidFill>
              </a:rPr>
              <a:t>What specific theories or counseling models inform the work you do (or your colleagues) do at your place of employment? </a:t>
            </a:r>
          </a:p>
          <a:p>
            <a:pPr marL="181240" indent="-181240">
              <a:buFont typeface="Arial" panose="020B0604020202020204" pitchFamily="34" charset="0"/>
              <a:buChar char="•"/>
            </a:pPr>
            <a:r>
              <a:rPr lang="en-US" b="1" baseline="0" dirty="0">
                <a:solidFill>
                  <a:schemeClr val="tx1"/>
                </a:solidFill>
              </a:rPr>
              <a:t>[ASK PARTICIPANTS] </a:t>
            </a:r>
            <a:r>
              <a:rPr lang="en-US" b="0" baseline="0" dirty="0">
                <a:solidFill>
                  <a:schemeClr val="tx1"/>
                </a:solidFill>
              </a:rPr>
              <a:t>What are some examples of specific counseling techniques you use in practice? How did you learn them? What theory or model did they originate from? </a:t>
            </a:r>
          </a:p>
          <a:p>
            <a:pPr marL="181240" indent="-181240">
              <a:buFont typeface="Arial" panose="020B0604020202020204" pitchFamily="34" charset="0"/>
              <a:buChar char="•"/>
            </a:pPr>
            <a:endParaRPr lang="en-US" baseline="0" dirty="0">
              <a:solidFill>
                <a:schemeClr val="tx1"/>
              </a:solidFill>
            </a:endParaRPr>
          </a:p>
          <a:p>
            <a:pPr defTabSz="966612">
              <a:defRPr/>
            </a:pPr>
            <a:endParaRPr lang="en-US" b="0" dirty="0"/>
          </a:p>
        </p:txBody>
      </p:sp>
      <p:sp>
        <p:nvSpPr>
          <p:cNvPr id="4" name="Slide Number Placeholder 3"/>
          <p:cNvSpPr>
            <a:spLocks noGrp="1"/>
          </p:cNvSpPr>
          <p:nvPr>
            <p:ph type="sldNum" sz="quarter" idx="10"/>
          </p:nvPr>
        </p:nvSpPr>
        <p:spPr/>
        <p:txBody>
          <a:bodyPr/>
          <a:lstStyle/>
          <a:p>
            <a:fld id="{54ADE49C-AECB-4B8E-AB86-9FE486226B9C}" type="slidenum">
              <a:rPr lang="en-US" smtClean="0"/>
              <a:t>70</a:t>
            </a:fld>
            <a:endParaRPr lang="en-US" dirty="0"/>
          </a:p>
        </p:txBody>
      </p:sp>
    </p:spTree>
    <p:extLst>
      <p:ext uri="{BB962C8B-B14F-4D97-AF65-F5344CB8AC3E}">
        <p14:creationId xmlns:p14="http://schemas.microsoft.com/office/powerpoint/2010/main" val="638919256"/>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 NOTES</a:t>
            </a:r>
            <a:endParaRPr lang="en-US" sz="1200" b="1" baseline="0" dirty="0">
              <a:solidFill>
                <a:schemeClr val="tx1"/>
              </a:solidFill>
              <a:latin typeface="+mn-lt"/>
            </a:endParaRPr>
          </a:p>
          <a:p>
            <a:pPr marL="181240" indent="-181240" defTabSz="966612">
              <a:buFont typeface="Arial" panose="020B0604020202020204" pitchFamily="34" charset="0"/>
              <a:buChar char="•"/>
              <a:defRPr/>
            </a:pPr>
            <a:r>
              <a:rPr lang="en-US" sz="1200" b="0" dirty="0">
                <a:solidFill>
                  <a:schemeClr val="tx1"/>
                </a:solidFill>
                <a:latin typeface="+mn-lt"/>
              </a:rPr>
              <a:t>The CSAT</a:t>
            </a:r>
            <a:r>
              <a:rPr lang="en-US" sz="1200" b="0" baseline="0" dirty="0">
                <a:solidFill>
                  <a:schemeClr val="tx1"/>
                </a:solidFill>
                <a:latin typeface="+mn-lt"/>
              </a:rPr>
              <a:t> and IC&amp;RC offer the following definitions for counseling.</a:t>
            </a:r>
          </a:p>
          <a:p>
            <a:pPr marL="181240" indent="-181240" defTabSz="966612">
              <a:buFont typeface="Arial" panose="020B0604020202020204" pitchFamily="34" charset="0"/>
              <a:buChar char="•"/>
              <a:defRPr/>
            </a:pPr>
            <a:r>
              <a:rPr lang="en-US" sz="1200" b="1" baseline="0" dirty="0">
                <a:solidFill>
                  <a:schemeClr val="tx1"/>
                </a:solidFill>
                <a:latin typeface="+mn-lt"/>
              </a:rPr>
              <a:t>[READ THE SLIDE]</a:t>
            </a:r>
          </a:p>
          <a:p>
            <a:pPr marL="181240" indent="-181240">
              <a:buFont typeface="Arial" panose="020B0604020202020204" pitchFamily="34" charset="0"/>
              <a:buChar char="•"/>
            </a:pPr>
            <a:r>
              <a:rPr lang="en-US" sz="1200" b="1" baseline="0" dirty="0">
                <a:solidFill>
                  <a:schemeClr val="tx1"/>
                </a:solidFill>
                <a:latin typeface="+mn-lt"/>
              </a:rPr>
              <a:t>[ASK PARTICIPANTS] </a:t>
            </a:r>
            <a:r>
              <a:rPr lang="en-US" sz="1200" b="0" baseline="0" dirty="0">
                <a:solidFill>
                  <a:schemeClr val="tx1"/>
                </a:solidFill>
                <a:latin typeface="+mn-lt"/>
              </a:rPr>
              <a:t>What are your thoughts on these two definitions? </a:t>
            </a:r>
          </a:p>
          <a:p>
            <a:pPr marL="181240" indent="-181240" defTabSz="966612">
              <a:buFont typeface="Arial" panose="020B0604020202020204" pitchFamily="34" charset="0"/>
              <a:buChar char="•"/>
              <a:defRPr/>
            </a:pPr>
            <a:endParaRPr lang="en-US" sz="1200" b="0" dirty="0">
              <a:solidFill>
                <a:schemeClr val="tx1"/>
              </a:solidFill>
              <a:latin typeface="+mn-lt"/>
            </a:endParaRPr>
          </a:p>
          <a:p>
            <a:r>
              <a:rPr lang="en-US" sz="1200" b="1" dirty="0">
                <a:solidFill>
                  <a:schemeClr val="tx1"/>
                </a:solidFill>
                <a:latin typeface="+mn-lt"/>
                <a:cs typeface="Calibri" panose="020F0502020204030204" pitchFamily="34" charset="0"/>
              </a:rPr>
              <a:t>REFERENCE</a:t>
            </a:r>
          </a:p>
          <a:p>
            <a:r>
              <a:rPr lang="en-US" sz="1200" dirty="0">
                <a:solidFill>
                  <a:schemeClr val="tx1"/>
                </a:solidFill>
                <a:latin typeface="+mn-lt"/>
                <a:cs typeface="Calibri" panose="020F0502020204030204" pitchFamily="34" charset="0"/>
              </a:rPr>
              <a:t>Center for Substance Abuse Treatment. (2006). </a:t>
            </a:r>
            <a:r>
              <a:rPr lang="en-US" sz="1200" i="1" dirty="0">
                <a:solidFill>
                  <a:schemeClr val="tx1"/>
                </a:solidFill>
                <a:latin typeface="+mn-lt"/>
                <a:cs typeface="Calibri" panose="020F0502020204030204" pitchFamily="34" charset="0"/>
              </a:rPr>
              <a:t>Addiction counseling competencies: </a:t>
            </a:r>
            <a:r>
              <a:rPr lang="en-US" sz="1200" i="1" dirty="0" smtClean="0">
                <a:solidFill>
                  <a:schemeClr val="tx1"/>
                </a:solidFill>
                <a:latin typeface="+mn-lt"/>
                <a:cs typeface="Calibri" panose="020F0502020204030204" pitchFamily="34" charset="0"/>
              </a:rPr>
              <a:t>The </a:t>
            </a:r>
            <a:r>
              <a:rPr lang="en-US" sz="1200" i="1" dirty="0">
                <a:solidFill>
                  <a:schemeClr val="tx1"/>
                </a:solidFill>
                <a:latin typeface="+mn-lt"/>
                <a:cs typeface="Calibri" panose="020F0502020204030204" pitchFamily="34" charset="0"/>
              </a:rPr>
              <a:t>knowledge, skills, and attitudes of professional practice</a:t>
            </a:r>
            <a:r>
              <a:rPr lang="en-US" sz="1200" dirty="0">
                <a:solidFill>
                  <a:schemeClr val="tx1"/>
                </a:solidFill>
                <a:latin typeface="+mn-lt"/>
                <a:cs typeface="Calibri" panose="020F0502020204030204" pitchFamily="34" charset="0"/>
              </a:rPr>
              <a:t>. Technical Assistance Publication (TAP) Series 21 (HHS Publication No. (SMA) 15-4171). Rockville, MD: Substance Abuse and Mental Health Services Administration.</a:t>
            </a:r>
          </a:p>
          <a:p>
            <a:endParaRPr lang="en-US" sz="1200" dirty="0">
              <a:solidFill>
                <a:schemeClr val="tx1"/>
              </a:solidFill>
              <a:latin typeface="+mn-lt"/>
              <a:cs typeface="Calibri" panose="020F0502020204030204" pitchFamily="34" charset="0"/>
            </a:endParaRPr>
          </a:p>
          <a:p>
            <a:r>
              <a:rPr lang="en-US" sz="1200" dirty="0">
                <a:solidFill>
                  <a:schemeClr val="tx1"/>
                </a:solidFill>
                <a:latin typeface="+mn-lt"/>
                <a:cs typeface="Calibri" panose="020F0502020204030204" pitchFamily="34" charset="0"/>
              </a:rPr>
              <a:t>Herdman, </a:t>
            </a:r>
            <a:r>
              <a:rPr lang="en-US" sz="1200" dirty="0" smtClean="0">
                <a:solidFill>
                  <a:schemeClr val="tx1"/>
                </a:solidFill>
                <a:latin typeface="+mn-lt"/>
                <a:cs typeface="Calibri" panose="020F0502020204030204" pitchFamily="34" charset="0"/>
              </a:rPr>
              <a:t>J.W</a:t>
            </a:r>
            <a:r>
              <a:rPr lang="en-US" sz="1200" dirty="0">
                <a:solidFill>
                  <a:schemeClr val="tx1"/>
                </a:solidFill>
                <a:latin typeface="+mn-lt"/>
                <a:cs typeface="Calibri" panose="020F0502020204030204" pitchFamily="34" charset="0"/>
              </a:rPr>
              <a:t>. (2018). </a:t>
            </a:r>
            <a:r>
              <a:rPr lang="en-US" sz="1200" i="1" dirty="0">
                <a:solidFill>
                  <a:schemeClr val="tx1"/>
                </a:solidFill>
                <a:latin typeface="+mn-lt"/>
                <a:cs typeface="Calibri" panose="020F0502020204030204" pitchFamily="34" charset="0"/>
              </a:rPr>
              <a:t>Global criteria: </a:t>
            </a:r>
            <a:r>
              <a:rPr lang="en-US" sz="1200" i="1" dirty="0" smtClean="0">
                <a:solidFill>
                  <a:schemeClr val="tx1"/>
                </a:solidFill>
                <a:latin typeface="+mn-lt"/>
                <a:cs typeface="Calibri" panose="020F0502020204030204" pitchFamily="34" charset="0"/>
              </a:rPr>
              <a:t>The </a:t>
            </a:r>
            <a:r>
              <a:rPr lang="en-US" sz="1200" i="1" dirty="0">
                <a:solidFill>
                  <a:schemeClr val="tx1"/>
                </a:solidFill>
                <a:latin typeface="+mn-lt"/>
                <a:cs typeface="Calibri" panose="020F0502020204030204" pitchFamily="34" charset="0"/>
              </a:rPr>
              <a:t>12 core functions of the substance abuse counselor </a:t>
            </a:r>
            <a:r>
              <a:rPr lang="en-US" sz="1200" dirty="0">
                <a:solidFill>
                  <a:schemeClr val="tx1"/>
                </a:solidFill>
                <a:latin typeface="+mn-lt"/>
                <a:cs typeface="Calibri" panose="020F0502020204030204" pitchFamily="34" charset="0"/>
              </a:rPr>
              <a:t>(7</a:t>
            </a:r>
            <a:r>
              <a:rPr lang="en-US" sz="1200" baseline="30000" dirty="0">
                <a:solidFill>
                  <a:schemeClr val="tx1"/>
                </a:solidFill>
                <a:latin typeface="+mn-lt"/>
                <a:cs typeface="Calibri" panose="020F0502020204030204" pitchFamily="34" charset="0"/>
              </a:rPr>
              <a:t>th</a:t>
            </a:r>
            <a:r>
              <a:rPr lang="en-US" sz="1200" dirty="0">
                <a:solidFill>
                  <a:schemeClr val="tx1"/>
                </a:solidFill>
                <a:latin typeface="+mn-lt"/>
                <a:cs typeface="Calibri" panose="020F0502020204030204" pitchFamily="34" charset="0"/>
              </a:rPr>
              <a:t> ed.). Lincoln, NE: Parallels: Pathways to Change. </a:t>
            </a:r>
          </a:p>
        </p:txBody>
      </p:sp>
      <p:sp>
        <p:nvSpPr>
          <p:cNvPr id="4" name="Slide Number Placeholder 3"/>
          <p:cNvSpPr>
            <a:spLocks noGrp="1"/>
          </p:cNvSpPr>
          <p:nvPr>
            <p:ph type="sldNum" sz="quarter" idx="10"/>
          </p:nvPr>
        </p:nvSpPr>
        <p:spPr/>
        <p:txBody>
          <a:bodyPr/>
          <a:lstStyle/>
          <a:p>
            <a:fld id="{54ADE49C-AECB-4B8E-AB86-9FE486226B9C}" type="slidenum">
              <a:rPr lang="en-US" smtClean="0"/>
              <a:t>71</a:t>
            </a:fld>
            <a:endParaRPr lang="en-US" dirty="0"/>
          </a:p>
        </p:txBody>
      </p:sp>
    </p:spTree>
    <p:extLst>
      <p:ext uri="{BB962C8B-B14F-4D97-AF65-F5344CB8AC3E}">
        <p14:creationId xmlns:p14="http://schemas.microsoft.com/office/powerpoint/2010/main" val="56737889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 NOTES</a:t>
            </a:r>
            <a:endParaRPr lang="en-US" sz="1200" b="1" baseline="0" dirty="0">
              <a:solidFill>
                <a:schemeClr val="tx1"/>
              </a:solidFill>
              <a:latin typeface="+mn-lt"/>
            </a:endParaRPr>
          </a:p>
          <a:p>
            <a:pPr marL="180975" indent="-180975" defTabSz="966612">
              <a:buFont typeface="Arial" panose="020B0604020202020204" pitchFamily="34" charset="0"/>
              <a:buChar char="•"/>
              <a:defRPr/>
            </a:pPr>
            <a:r>
              <a:rPr lang="en-US" sz="1200" b="0" dirty="0">
                <a:solidFill>
                  <a:schemeClr val="tx1"/>
                </a:solidFill>
                <a:latin typeface="+mn-lt"/>
              </a:rPr>
              <a:t>Miller (2015) explains that different models of addiction influence </a:t>
            </a:r>
            <a:r>
              <a:rPr lang="en-US" sz="1200" b="0" baseline="0" dirty="0">
                <a:solidFill>
                  <a:schemeClr val="tx1"/>
                </a:solidFill>
                <a:latin typeface="+mn-lt"/>
              </a:rPr>
              <a:t>how addiction professionals view their clients, how they understand and explain the cause of their client’s addiction, and what treatments addiction professionals endorse or recommend. For example, the moral model of addiction views a person with a substance use disorder as a degenerate. According to this model, the root cause of their addiction is moral weakness. The preferred and ineffective approach to treating substance use disorders is punishment.</a:t>
            </a:r>
            <a:r>
              <a:rPr lang="en-US" dirty="0"/>
              <a:t> </a:t>
            </a:r>
            <a:r>
              <a:rPr lang="en-US" sz="1200" b="0" baseline="0" dirty="0">
                <a:solidFill>
                  <a:schemeClr val="tx1"/>
                </a:solidFill>
                <a:latin typeface="+mn-lt"/>
              </a:rPr>
              <a:t>The more recent model of addiction, the biopsychosocial model, recognizes the complex interplay among biological, psychological, social </a:t>
            </a:r>
            <a:r>
              <a:rPr lang="en-US" dirty="0"/>
              <a:t>and spiritual factors when examining and understanding an individual's addiction</a:t>
            </a:r>
            <a:r>
              <a:rPr lang="en-US" sz="1200" b="0" baseline="0" dirty="0">
                <a:solidFill>
                  <a:schemeClr val="tx1"/>
                </a:solidFill>
                <a:latin typeface="+mn-lt"/>
              </a:rPr>
              <a:t>. The model suggests use of comprehensive, individualized assessments and endorses client-centered treatment that is holistic.</a:t>
            </a:r>
            <a:r>
              <a:rPr lang="en-US" dirty="0"/>
              <a:t> </a:t>
            </a:r>
            <a:r>
              <a:rPr lang="en-US" sz="1200" b="0" baseline="0" dirty="0">
                <a:solidFill>
                  <a:schemeClr val="tx1"/>
                </a:solidFill>
                <a:latin typeface="+mn-lt"/>
              </a:rPr>
              <a:t>Miller (2015) highlights, “model[s] impact our selection of theories and techniques used in treating” substance use </a:t>
            </a:r>
            <a:r>
              <a:rPr lang="en-US" sz="1200" b="0" baseline="0" dirty="0" smtClean="0">
                <a:solidFill>
                  <a:schemeClr val="tx1"/>
                </a:solidFill>
                <a:latin typeface="+mn-lt"/>
              </a:rPr>
              <a:t>disorders…</a:t>
            </a:r>
            <a:endParaRPr lang="en-US" sz="1200" b="0" baseline="0" dirty="0">
              <a:solidFill>
                <a:schemeClr val="tx1"/>
              </a:solidFill>
              <a:latin typeface="+mn-lt"/>
              <a:cs typeface="Calibri"/>
            </a:endParaRPr>
          </a:p>
          <a:p>
            <a:pPr marL="181240" indent="-181240" defTabSz="966612">
              <a:buFont typeface="Arial" panose="020B0604020202020204" pitchFamily="34" charset="0"/>
              <a:buChar char="•"/>
              <a:defRPr/>
            </a:pPr>
            <a:r>
              <a:rPr lang="en-US" sz="1200" b="1" baseline="0" dirty="0">
                <a:solidFill>
                  <a:schemeClr val="tx1"/>
                </a:solidFill>
                <a:latin typeface="+mn-lt"/>
              </a:rPr>
              <a:t>[ASK PARTICPANTS] </a:t>
            </a:r>
            <a:r>
              <a:rPr lang="en-US" sz="1200" b="0" baseline="0" dirty="0">
                <a:solidFill>
                  <a:schemeClr val="tx1"/>
                </a:solidFill>
                <a:latin typeface="+mn-lt"/>
              </a:rPr>
              <a:t>What are theories? </a:t>
            </a:r>
          </a:p>
          <a:p>
            <a:pPr marL="180975" indent="-180975" defTabSz="966612">
              <a:buFont typeface="Arial" panose="020B0604020202020204" pitchFamily="34" charset="0"/>
              <a:buChar char="•"/>
              <a:defRPr/>
            </a:pPr>
            <a:r>
              <a:rPr lang="en-US" sz="1200" b="0" baseline="0" dirty="0">
                <a:solidFill>
                  <a:schemeClr val="tx1"/>
                </a:solidFill>
                <a:latin typeface="+mn-lt"/>
              </a:rPr>
              <a:t>Theories are ways that we understand, explain, and predict phenomena.</a:t>
            </a:r>
            <a:r>
              <a:rPr lang="en-US" dirty="0"/>
              <a:t> </a:t>
            </a:r>
            <a:r>
              <a:rPr lang="en-US" sz="1200" b="0" baseline="0" dirty="0">
                <a:solidFill>
                  <a:schemeClr val="tx1"/>
                </a:solidFill>
                <a:latin typeface="+mn-lt"/>
              </a:rPr>
              <a:t> They explain some aspect of human behavior and provide a framework for how we manage and interpret information. Theories are based on philosophical assumptions which influence how we perceive and understand human nature. It is important to remember that no one theory can explain or predict everything about human behavior.</a:t>
            </a:r>
            <a:r>
              <a:rPr lang="en-US" dirty="0"/>
              <a:t> </a:t>
            </a:r>
            <a:r>
              <a:rPr lang="en-US" sz="1200" b="0" baseline="0" dirty="0">
                <a:solidFill>
                  <a:schemeClr val="tx1"/>
                </a:solidFill>
                <a:latin typeface="+mn-lt"/>
              </a:rPr>
              <a:t>There are a variety of theoretical approaches and frameworks to explain addiction. Each theory will offer specific techniques and treatment options for treating substance use disorders</a:t>
            </a:r>
            <a:r>
              <a:rPr lang="en-US" dirty="0"/>
              <a:t>. </a:t>
            </a:r>
            <a:r>
              <a:rPr lang="en-US" sz="1200" b="0" dirty="0">
                <a:solidFill>
                  <a:schemeClr val="tx1"/>
                </a:solidFill>
                <a:latin typeface="+mn-lt"/>
              </a:rPr>
              <a:t>Most counselors</a:t>
            </a:r>
            <a:r>
              <a:rPr lang="en-US" sz="1200" b="0" baseline="0" dirty="0">
                <a:solidFill>
                  <a:schemeClr val="tx1"/>
                </a:solidFill>
                <a:latin typeface="+mn-lt"/>
              </a:rPr>
              <a:t> have been exposed to a variety of theories in addiction treatment settings.</a:t>
            </a:r>
            <a:r>
              <a:rPr lang="en-US" dirty="0"/>
              <a:t> </a:t>
            </a:r>
            <a:r>
              <a:rPr lang="en-US" sz="1200" b="0" baseline="0" dirty="0">
                <a:solidFill>
                  <a:schemeClr val="tx1"/>
                </a:solidFill>
                <a:latin typeface="+mn-lt"/>
              </a:rPr>
              <a:t>Our counseling techniques evolve from our understanding and endorsement of different theories and (hopefully) from current research.</a:t>
            </a:r>
            <a:r>
              <a:rPr lang="en-US" dirty="0"/>
              <a:t> </a:t>
            </a:r>
            <a:endParaRPr lang="en-US" sz="1200" b="0" baseline="0" dirty="0">
              <a:solidFill>
                <a:schemeClr val="tx1"/>
              </a:solidFill>
              <a:latin typeface="+mn-lt"/>
              <a:cs typeface="Calibri"/>
            </a:endParaRPr>
          </a:p>
          <a:p>
            <a:pPr marL="180975" indent="-180975" defTabSz="966612">
              <a:buFont typeface="Arial" panose="020B0604020202020204" pitchFamily="34" charset="0"/>
              <a:buChar char="•"/>
              <a:defRPr/>
            </a:pPr>
            <a:r>
              <a:rPr lang="en-US" sz="1200" b="1" baseline="0" dirty="0">
                <a:solidFill>
                  <a:schemeClr val="tx1"/>
                </a:solidFill>
                <a:latin typeface="+mn-lt"/>
              </a:rPr>
              <a:t>[ASK PARTICIPANTS] </a:t>
            </a:r>
            <a:r>
              <a:rPr lang="en-US" sz="1200" b="0" baseline="0" dirty="0">
                <a:solidFill>
                  <a:schemeClr val="tx1"/>
                </a:solidFill>
                <a:latin typeface="+mn-lt"/>
              </a:rPr>
              <a:t>What are some theories that you are familiar with? </a:t>
            </a:r>
            <a:r>
              <a:rPr lang="en-US" dirty="0"/>
              <a:t>How would briefly describe this theory to someone else? What </a:t>
            </a:r>
            <a:r>
              <a:rPr lang="en-US" sz="1200" b="0" baseline="0" dirty="0">
                <a:solidFill>
                  <a:schemeClr val="tx1"/>
                </a:solidFill>
                <a:latin typeface="+mn-lt"/>
              </a:rPr>
              <a:t>are their key points?</a:t>
            </a:r>
            <a:r>
              <a:rPr lang="en-US" dirty="0"/>
              <a:t> </a:t>
            </a:r>
            <a:endParaRPr lang="en-US" sz="1200" b="0" baseline="0" dirty="0">
              <a:solidFill>
                <a:schemeClr val="tx1"/>
              </a:solidFill>
              <a:latin typeface="+mn-lt"/>
              <a:cs typeface="Calibri"/>
            </a:endParaRPr>
          </a:p>
          <a:p>
            <a:pPr marL="181240" indent="-181240" defTabSz="966612">
              <a:buFont typeface="Arial" panose="020B0604020202020204" pitchFamily="34" charset="0"/>
              <a:buChar char="•"/>
              <a:defRPr/>
            </a:pPr>
            <a:r>
              <a:rPr lang="en-US" sz="1200" b="0" baseline="0" dirty="0">
                <a:solidFill>
                  <a:schemeClr val="tx1"/>
                </a:solidFill>
                <a:latin typeface="+mn-lt"/>
              </a:rPr>
              <a:t>Miller (2015) and Herdman (2018) agree that counselors should be knowledgeable, proficient, and flexible in their use of therapies based on the diversity of the various clients they work with and their own unique needs. </a:t>
            </a:r>
          </a:p>
          <a:p>
            <a:pPr defTabSz="966612">
              <a:defRPr/>
            </a:pPr>
            <a:endParaRPr lang="en-US" sz="1200" b="0" dirty="0">
              <a:solidFill>
                <a:schemeClr val="tx1"/>
              </a:solidFill>
              <a:latin typeface="+mn-lt"/>
            </a:endParaRPr>
          </a:p>
          <a:p>
            <a:pPr defTabSz="966612">
              <a:defRPr/>
            </a:pPr>
            <a:r>
              <a:rPr lang="en-US" sz="1200" b="1" dirty="0">
                <a:solidFill>
                  <a:schemeClr val="tx1"/>
                </a:solidFill>
                <a:latin typeface="+mn-lt"/>
              </a:rPr>
              <a:t>REFERENCE</a:t>
            </a:r>
          </a:p>
          <a:p>
            <a:pPr defTabSz="966612">
              <a:defRPr/>
            </a:pPr>
            <a:r>
              <a:rPr lang="en-US" sz="1200" dirty="0">
                <a:solidFill>
                  <a:schemeClr val="tx1"/>
                </a:solidFill>
                <a:latin typeface="+mn-lt"/>
                <a:cs typeface="Calibri" panose="020F0502020204030204" pitchFamily="34" charset="0"/>
              </a:rPr>
              <a:t>Corey, G. (2017). Theory and practice of counseling and psychotherapy (10</a:t>
            </a:r>
            <a:r>
              <a:rPr lang="en-US" sz="1200" baseline="30000" dirty="0">
                <a:solidFill>
                  <a:schemeClr val="tx1"/>
                </a:solidFill>
                <a:latin typeface="+mn-lt"/>
                <a:cs typeface="Calibri" panose="020F0502020204030204" pitchFamily="34" charset="0"/>
              </a:rPr>
              <a:t>th</a:t>
            </a:r>
            <a:r>
              <a:rPr lang="en-US" sz="1200" dirty="0">
                <a:solidFill>
                  <a:schemeClr val="tx1"/>
                </a:solidFill>
                <a:latin typeface="+mn-lt"/>
                <a:cs typeface="Calibri" panose="020F0502020204030204" pitchFamily="34" charset="0"/>
              </a:rPr>
              <a:t> ed). Boston, MA: Cengage. </a:t>
            </a:r>
          </a:p>
          <a:p>
            <a:pPr defTabSz="966612">
              <a:defRPr/>
            </a:pPr>
            <a:endParaRPr lang="en-US" sz="1200" dirty="0">
              <a:solidFill>
                <a:schemeClr val="tx1"/>
              </a:solidFill>
              <a:latin typeface="+mn-lt"/>
              <a:cs typeface="Calibri" panose="020F0502020204030204" pitchFamily="34" charset="0"/>
            </a:endParaRPr>
          </a:p>
          <a:p>
            <a:pPr defTabSz="966612">
              <a:defRPr/>
            </a:pPr>
            <a:r>
              <a:rPr lang="en-US" sz="1200" dirty="0">
                <a:solidFill>
                  <a:schemeClr val="tx1"/>
                </a:solidFill>
                <a:latin typeface="+mn-lt"/>
                <a:cs typeface="Calibri" panose="020F0502020204030204" pitchFamily="34" charset="0"/>
              </a:rPr>
              <a:t>Herdman, </a:t>
            </a:r>
            <a:r>
              <a:rPr lang="en-US" sz="1200" dirty="0" smtClean="0">
                <a:solidFill>
                  <a:schemeClr val="tx1"/>
                </a:solidFill>
                <a:latin typeface="+mn-lt"/>
                <a:cs typeface="Calibri" panose="020F0502020204030204" pitchFamily="34" charset="0"/>
              </a:rPr>
              <a:t>J.W</a:t>
            </a:r>
            <a:r>
              <a:rPr lang="en-US" sz="1200" dirty="0">
                <a:solidFill>
                  <a:schemeClr val="tx1"/>
                </a:solidFill>
                <a:latin typeface="+mn-lt"/>
                <a:cs typeface="Calibri" panose="020F0502020204030204" pitchFamily="34" charset="0"/>
              </a:rPr>
              <a:t>. (2018). </a:t>
            </a:r>
            <a:r>
              <a:rPr lang="en-US" sz="1200" i="1" dirty="0">
                <a:solidFill>
                  <a:schemeClr val="tx1"/>
                </a:solidFill>
                <a:latin typeface="+mn-lt"/>
                <a:cs typeface="Calibri" panose="020F0502020204030204" pitchFamily="34" charset="0"/>
              </a:rPr>
              <a:t>Global criteria: </a:t>
            </a:r>
            <a:r>
              <a:rPr lang="en-US" sz="1200" i="1" dirty="0" smtClean="0">
                <a:solidFill>
                  <a:schemeClr val="tx1"/>
                </a:solidFill>
                <a:latin typeface="+mn-lt"/>
                <a:cs typeface="Calibri" panose="020F0502020204030204" pitchFamily="34" charset="0"/>
              </a:rPr>
              <a:t>The </a:t>
            </a:r>
            <a:r>
              <a:rPr lang="en-US" sz="1200" i="1" dirty="0">
                <a:solidFill>
                  <a:schemeClr val="tx1"/>
                </a:solidFill>
                <a:latin typeface="+mn-lt"/>
                <a:cs typeface="Calibri" panose="020F0502020204030204" pitchFamily="34" charset="0"/>
              </a:rPr>
              <a:t>12 core functions of the substance abuse counselor </a:t>
            </a:r>
            <a:r>
              <a:rPr lang="en-US" sz="1200" dirty="0">
                <a:solidFill>
                  <a:schemeClr val="tx1"/>
                </a:solidFill>
                <a:latin typeface="+mn-lt"/>
                <a:cs typeface="Calibri" panose="020F0502020204030204" pitchFamily="34" charset="0"/>
              </a:rPr>
              <a:t>(7</a:t>
            </a:r>
            <a:r>
              <a:rPr lang="en-US" sz="1200" baseline="30000" dirty="0">
                <a:solidFill>
                  <a:schemeClr val="tx1"/>
                </a:solidFill>
                <a:latin typeface="+mn-lt"/>
                <a:cs typeface="Calibri" panose="020F0502020204030204" pitchFamily="34" charset="0"/>
              </a:rPr>
              <a:t>th</a:t>
            </a:r>
            <a:r>
              <a:rPr lang="en-US" sz="1200" dirty="0">
                <a:solidFill>
                  <a:schemeClr val="tx1"/>
                </a:solidFill>
                <a:latin typeface="+mn-lt"/>
                <a:cs typeface="Calibri" panose="020F0502020204030204" pitchFamily="34" charset="0"/>
              </a:rPr>
              <a:t> ed.). Lincoln, NE: Parallels: Pathways to Change. </a:t>
            </a:r>
          </a:p>
          <a:p>
            <a:pPr defTabSz="966612">
              <a:defRPr/>
            </a:pPr>
            <a:endParaRPr lang="en-US" sz="1200" dirty="0">
              <a:solidFill>
                <a:schemeClr val="tx1"/>
              </a:solidFill>
              <a:latin typeface="+mn-lt"/>
              <a:cs typeface="Calibri" panose="020F0502020204030204" pitchFamily="34" charset="0"/>
            </a:endParaRPr>
          </a:p>
          <a:p>
            <a:pPr defTabSz="966612">
              <a:defRPr/>
            </a:pPr>
            <a:r>
              <a:rPr lang="en-US" sz="1200" dirty="0">
                <a:solidFill>
                  <a:schemeClr val="tx1"/>
                </a:solidFill>
                <a:latin typeface="+mn-lt"/>
                <a:cs typeface="Calibri" panose="020F0502020204030204" pitchFamily="34" charset="0"/>
              </a:rPr>
              <a:t>Miller, G. (2015). </a:t>
            </a:r>
            <a:r>
              <a:rPr lang="en-US" sz="1200" i="1" dirty="0">
                <a:solidFill>
                  <a:schemeClr val="tx1"/>
                </a:solidFill>
                <a:latin typeface="+mn-lt"/>
                <a:cs typeface="Calibri" panose="020F0502020204030204" pitchFamily="34" charset="0"/>
              </a:rPr>
              <a:t>Learning the language of addiction counseling </a:t>
            </a:r>
            <a:r>
              <a:rPr lang="en-US" sz="1200" dirty="0">
                <a:solidFill>
                  <a:schemeClr val="tx1"/>
                </a:solidFill>
                <a:latin typeface="+mn-lt"/>
                <a:cs typeface="Calibri" panose="020F0502020204030204" pitchFamily="34" charset="0"/>
              </a:rPr>
              <a:t>(4</a:t>
            </a:r>
            <a:r>
              <a:rPr lang="en-US" sz="1200" baseline="30000" dirty="0">
                <a:solidFill>
                  <a:schemeClr val="tx1"/>
                </a:solidFill>
                <a:latin typeface="+mn-lt"/>
                <a:cs typeface="Calibri" panose="020F0502020204030204" pitchFamily="34" charset="0"/>
              </a:rPr>
              <a:t>th</a:t>
            </a:r>
            <a:r>
              <a:rPr lang="en-US" sz="1200" dirty="0">
                <a:solidFill>
                  <a:schemeClr val="tx1"/>
                </a:solidFill>
                <a:latin typeface="+mn-lt"/>
                <a:cs typeface="Calibri" panose="020F0502020204030204" pitchFamily="34" charset="0"/>
              </a:rPr>
              <a:t> ed.). Hoboken, NJ: John Wiley &amp; Sons, Inc.  </a:t>
            </a:r>
          </a:p>
          <a:p>
            <a:pPr defTabSz="966612">
              <a:defRPr/>
            </a:pPr>
            <a:endParaRPr lang="en-US" b="0" dirty="0"/>
          </a:p>
        </p:txBody>
      </p:sp>
      <p:sp>
        <p:nvSpPr>
          <p:cNvPr id="4" name="Slide Number Placeholder 3"/>
          <p:cNvSpPr>
            <a:spLocks noGrp="1"/>
          </p:cNvSpPr>
          <p:nvPr>
            <p:ph type="sldNum" sz="quarter" idx="10"/>
          </p:nvPr>
        </p:nvSpPr>
        <p:spPr/>
        <p:txBody>
          <a:bodyPr/>
          <a:lstStyle/>
          <a:p>
            <a:fld id="{54ADE49C-AECB-4B8E-AB86-9FE486226B9C}" type="slidenum">
              <a:rPr lang="en-US" smtClean="0"/>
              <a:t>72</a:t>
            </a:fld>
            <a:endParaRPr lang="en-US" dirty="0"/>
          </a:p>
        </p:txBody>
      </p:sp>
    </p:spTree>
    <p:extLst>
      <p:ext uri="{BB962C8B-B14F-4D97-AF65-F5344CB8AC3E}">
        <p14:creationId xmlns:p14="http://schemas.microsoft.com/office/powerpoint/2010/main" val="1102541238"/>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 NOTES</a:t>
            </a:r>
            <a:endParaRPr lang="en-US" sz="1200" b="1" baseline="0" dirty="0">
              <a:solidFill>
                <a:schemeClr val="tx1"/>
              </a:solidFill>
              <a:latin typeface="+mn-lt"/>
            </a:endParaRPr>
          </a:p>
          <a:p>
            <a:pPr marL="181240" indent="-181240" defTabSz="966612">
              <a:buFont typeface="Arial" panose="020B0604020202020204" pitchFamily="34" charset="0"/>
              <a:buChar char="•"/>
              <a:defRPr/>
            </a:pPr>
            <a:r>
              <a:rPr lang="en-US" sz="1200" b="0" baseline="0" dirty="0">
                <a:solidFill>
                  <a:schemeClr val="tx1"/>
                </a:solidFill>
                <a:latin typeface="+mn-lt"/>
              </a:rPr>
              <a:t>There are a variety of theories applied to the treatment of substance use disorders. These theories inform different types of therapies. We will provide a general overview of three common contemporary counseling models or approaches used in the field of addiction. This overview will include a review of the basic philosophies and assumptions for each approach, key concepts, and application in the context of treating SUDs. </a:t>
            </a:r>
          </a:p>
          <a:p>
            <a:pPr marL="181240" indent="-181240" defTabSz="966612">
              <a:buFont typeface="Arial" panose="020B0604020202020204" pitchFamily="34" charset="0"/>
              <a:buChar char="•"/>
              <a:defRPr/>
            </a:pPr>
            <a:r>
              <a:rPr lang="en-US" sz="1200" b="0" baseline="0" dirty="0">
                <a:solidFill>
                  <a:schemeClr val="tx1"/>
                </a:solidFill>
                <a:latin typeface="+mn-lt"/>
              </a:rPr>
              <a:t>We will review </a:t>
            </a:r>
            <a:r>
              <a:rPr lang="en-US" sz="1200" b="1" baseline="0" dirty="0">
                <a:solidFill>
                  <a:schemeClr val="tx1"/>
                </a:solidFill>
                <a:latin typeface="+mn-lt"/>
              </a:rPr>
              <a:t>[READ THE BULLETED LIST]. </a:t>
            </a:r>
          </a:p>
          <a:p>
            <a:pPr marL="181240" indent="-181240" defTabSz="966612">
              <a:buFont typeface="Arial" panose="020B0604020202020204" pitchFamily="34" charset="0"/>
              <a:buChar char="•"/>
              <a:defRPr/>
            </a:pPr>
            <a:r>
              <a:rPr lang="en-US" sz="1200" b="0" baseline="0" dirty="0">
                <a:solidFill>
                  <a:schemeClr val="tx1"/>
                </a:solidFill>
                <a:latin typeface="+mn-lt"/>
              </a:rPr>
              <a:t>We recommend closely reviewing CSAT’s TIP 34 prior to taking the IC&amp;RC ADC exam. </a:t>
            </a:r>
          </a:p>
          <a:p>
            <a:pPr defTabSz="966612">
              <a:defRPr/>
            </a:pPr>
            <a:endParaRPr lang="en-US" sz="1200" b="0" baseline="0" dirty="0">
              <a:solidFill>
                <a:schemeClr val="tx1"/>
              </a:solidFill>
              <a:latin typeface="+mn-lt"/>
            </a:endParaRPr>
          </a:p>
          <a:p>
            <a:pPr defTabSz="966612">
              <a:defRPr/>
            </a:pPr>
            <a:r>
              <a:rPr lang="en-US" sz="1200" b="1" dirty="0" smtClean="0">
                <a:solidFill>
                  <a:schemeClr val="tx1"/>
                </a:solidFill>
                <a:latin typeface="+mn-lt"/>
              </a:rPr>
              <a:t>REFERENCES</a:t>
            </a:r>
            <a:endParaRPr lang="en-US" sz="1200" b="1" dirty="0">
              <a:solidFill>
                <a:schemeClr val="tx1"/>
              </a:solidFill>
              <a:latin typeface="+mn-lt"/>
            </a:endParaRPr>
          </a:p>
          <a:p>
            <a:pPr defTabSz="966612">
              <a:defRPr/>
            </a:pPr>
            <a:r>
              <a:rPr lang="en-US" sz="1200" dirty="0">
                <a:solidFill>
                  <a:schemeClr val="tx1"/>
                </a:solidFill>
                <a:latin typeface="+mn-lt"/>
                <a:cs typeface="Calibri" panose="020F0502020204030204" pitchFamily="34" charset="0"/>
              </a:rPr>
              <a:t>Corey, G. (2017). Theory and practice of counseling and psychotherapy (10</a:t>
            </a:r>
            <a:r>
              <a:rPr lang="en-US" sz="1200" baseline="30000" dirty="0">
                <a:solidFill>
                  <a:schemeClr val="tx1"/>
                </a:solidFill>
                <a:latin typeface="+mn-lt"/>
                <a:cs typeface="Calibri" panose="020F0502020204030204" pitchFamily="34" charset="0"/>
              </a:rPr>
              <a:t>th</a:t>
            </a:r>
            <a:r>
              <a:rPr lang="en-US" sz="1200" dirty="0">
                <a:solidFill>
                  <a:schemeClr val="tx1"/>
                </a:solidFill>
                <a:latin typeface="+mn-lt"/>
                <a:cs typeface="Calibri" panose="020F0502020204030204" pitchFamily="34" charset="0"/>
              </a:rPr>
              <a:t> ed). Boston, MA: Cengage. </a:t>
            </a:r>
          </a:p>
          <a:p>
            <a:pPr defTabSz="966612">
              <a:defRPr/>
            </a:pPr>
            <a:endParaRPr lang="en-US" sz="1200" dirty="0">
              <a:solidFill>
                <a:schemeClr val="tx1"/>
              </a:solidFill>
              <a:latin typeface="+mn-lt"/>
              <a:cs typeface="Calibri" panose="020F0502020204030204" pitchFamily="34" charset="0"/>
            </a:endParaRPr>
          </a:p>
          <a:p>
            <a:pPr defTabSz="966612">
              <a:defRPr/>
            </a:pPr>
            <a:r>
              <a:rPr lang="en-US" sz="1200" dirty="0">
                <a:solidFill>
                  <a:schemeClr val="tx1"/>
                </a:solidFill>
                <a:latin typeface="+mn-lt"/>
                <a:cs typeface="Calibri" panose="020F0502020204030204" pitchFamily="34" charset="0"/>
              </a:rPr>
              <a:t>Miller, G. (2015). </a:t>
            </a:r>
            <a:r>
              <a:rPr lang="en-US" sz="1200" i="1" dirty="0">
                <a:solidFill>
                  <a:schemeClr val="tx1"/>
                </a:solidFill>
                <a:latin typeface="+mn-lt"/>
                <a:cs typeface="Calibri" panose="020F0502020204030204" pitchFamily="34" charset="0"/>
              </a:rPr>
              <a:t>Learning the language of addiction counseling </a:t>
            </a:r>
            <a:r>
              <a:rPr lang="en-US" sz="1200" dirty="0">
                <a:solidFill>
                  <a:schemeClr val="tx1"/>
                </a:solidFill>
                <a:latin typeface="+mn-lt"/>
                <a:cs typeface="Calibri" panose="020F0502020204030204" pitchFamily="34" charset="0"/>
              </a:rPr>
              <a:t>(4</a:t>
            </a:r>
            <a:r>
              <a:rPr lang="en-US" sz="1200" baseline="30000" dirty="0">
                <a:solidFill>
                  <a:schemeClr val="tx1"/>
                </a:solidFill>
                <a:latin typeface="+mn-lt"/>
                <a:cs typeface="Calibri" panose="020F0502020204030204" pitchFamily="34" charset="0"/>
              </a:rPr>
              <a:t>th</a:t>
            </a:r>
            <a:r>
              <a:rPr lang="en-US" sz="1200" dirty="0">
                <a:solidFill>
                  <a:schemeClr val="tx1"/>
                </a:solidFill>
                <a:latin typeface="+mn-lt"/>
                <a:cs typeface="Calibri" panose="020F0502020204030204" pitchFamily="34" charset="0"/>
              </a:rPr>
              <a:t> ed.). Hoboken, NJ: John Wiley &amp; Sons, Inc.  </a:t>
            </a:r>
          </a:p>
          <a:p>
            <a:pPr defTabSz="966612">
              <a:defRPr/>
            </a:pPr>
            <a:endParaRPr lang="en-US" b="0" dirty="0"/>
          </a:p>
        </p:txBody>
      </p:sp>
      <p:sp>
        <p:nvSpPr>
          <p:cNvPr id="4" name="Slide Number Placeholder 3"/>
          <p:cNvSpPr>
            <a:spLocks noGrp="1"/>
          </p:cNvSpPr>
          <p:nvPr>
            <p:ph type="sldNum" sz="quarter" idx="10"/>
          </p:nvPr>
        </p:nvSpPr>
        <p:spPr/>
        <p:txBody>
          <a:bodyPr/>
          <a:lstStyle/>
          <a:p>
            <a:fld id="{54ADE49C-AECB-4B8E-AB86-9FE486226B9C}" type="slidenum">
              <a:rPr lang="en-US" smtClean="0"/>
              <a:t>73</a:t>
            </a:fld>
            <a:endParaRPr lang="en-US" dirty="0"/>
          </a:p>
        </p:txBody>
      </p:sp>
    </p:spTree>
    <p:extLst>
      <p:ext uri="{BB962C8B-B14F-4D97-AF65-F5344CB8AC3E}">
        <p14:creationId xmlns:p14="http://schemas.microsoft.com/office/powerpoint/2010/main" val="2407936171"/>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 NOTES</a:t>
            </a:r>
            <a:endParaRPr lang="en-US" sz="1200" b="1" baseline="0" dirty="0">
              <a:solidFill>
                <a:schemeClr val="tx1"/>
              </a:solidFill>
              <a:latin typeface="+mn-lt"/>
            </a:endParaRPr>
          </a:p>
          <a:p>
            <a:pPr marL="180975" indent="-180975" defTabSz="966612">
              <a:buFont typeface="Arial" panose="020B0604020202020204" pitchFamily="34" charset="0"/>
              <a:buChar char="•"/>
              <a:defRPr/>
            </a:pPr>
            <a:r>
              <a:rPr lang="en-US" sz="1200" b="0" baseline="0" dirty="0">
                <a:solidFill>
                  <a:schemeClr val="tx1"/>
                </a:solidFill>
                <a:latin typeface="+mn-lt"/>
              </a:rPr>
              <a:t>Psychodynamic therapies originated from and </a:t>
            </a:r>
            <a:r>
              <a:rPr lang="en-US" dirty="0"/>
              <a:t>are informed </a:t>
            </a:r>
            <a:r>
              <a:rPr lang="en-US" sz="1200" b="0" baseline="0" dirty="0">
                <a:solidFill>
                  <a:schemeClr val="tx1"/>
                </a:solidFill>
                <a:latin typeface="+mn-lt"/>
              </a:rPr>
              <a:t>by psychoanalytic theory. There are different schools of psychoanalytic theory each positing different propositions of personality formation, psychopathology, and techniques used in therapy. However, for the sake of this training, we present CSAT’s broad definition of psychodynamic therapy as applied to treating substance use disorders. According to the CSAT, psychodynamic therapies attribute “a person’s problems with substances are rooted in unconscious and unresolved past conflicts, especially in early family relationships. The goal [of therapy] is to help the client gain insight into underlying causes of manifest </a:t>
            </a:r>
            <a:r>
              <a:rPr lang="en-US" sz="1200" b="0" baseline="0" dirty="0" smtClean="0">
                <a:solidFill>
                  <a:schemeClr val="tx1"/>
                </a:solidFill>
                <a:latin typeface="+mn-lt"/>
              </a:rPr>
              <a:t>problems and understand </a:t>
            </a:r>
            <a:r>
              <a:rPr lang="en-US" sz="1200" b="0" baseline="0" dirty="0">
                <a:solidFill>
                  <a:schemeClr val="tx1"/>
                </a:solidFill>
                <a:latin typeface="+mn-lt"/>
              </a:rPr>
              <a:t>what function substance abuse is </a:t>
            </a:r>
            <a:r>
              <a:rPr lang="en-US" sz="1200" b="0" baseline="0" dirty="0" smtClean="0">
                <a:solidFill>
                  <a:schemeClr val="tx1"/>
                </a:solidFill>
                <a:latin typeface="+mn-lt"/>
              </a:rPr>
              <a:t>serving” (</a:t>
            </a:r>
            <a:r>
              <a:rPr lang="en-US" sz="1200" b="0" baseline="0" dirty="0">
                <a:solidFill>
                  <a:schemeClr val="tx1"/>
                </a:solidFill>
                <a:latin typeface="+mn-lt"/>
              </a:rPr>
              <a:t>CSAT, 2012, p. 43</a:t>
            </a:r>
            <a:r>
              <a:rPr lang="en-US" dirty="0"/>
              <a:t>). </a:t>
            </a:r>
            <a:r>
              <a:rPr lang="en-US" sz="1200" b="0" baseline="0" dirty="0">
                <a:solidFill>
                  <a:schemeClr val="tx1"/>
                </a:solidFill>
                <a:latin typeface="+mn-lt"/>
              </a:rPr>
              <a:t>Key concepts of psychodynamic approaches that are applicable and useful in treating substance use disorders include (1) the therapeutic alliance, (2) developmental stages and personality structure, (3) insight, (4) transference and countertransference, and (5) defense mechanisms and resistance.</a:t>
            </a:r>
            <a:r>
              <a:rPr lang="en-US" dirty="0"/>
              <a:t> </a:t>
            </a:r>
            <a:endParaRPr lang="en-US" sz="1200" b="0" baseline="0" dirty="0">
              <a:solidFill>
                <a:schemeClr val="tx1"/>
              </a:solidFill>
              <a:latin typeface="+mn-lt"/>
              <a:cs typeface="Calibri"/>
            </a:endParaRPr>
          </a:p>
          <a:p>
            <a:pPr marL="181240" indent="-181240" defTabSz="966612">
              <a:buFont typeface="Arial" panose="020B0604020202020204" pitchFamily="34" charset="0"/>
              <a:buChar char="•"/>
              <a:defRPr/>
            </a:pPr>
            <a:r>
              <a:rPr lang="en-US" sz="1200" b="1" baseline="0" dirty="0">
                <a:solidFill>
                  <a:schemeClr val="tx1"/>
                </a:solidFill>
                <a:latin typeface="+mn-lt"/>
              </a:rPr>
              <a:t>[ASK PARTICIPANTS] </a:t>
            </a:r>
            <a:r>
              <a:rPr lang="en-US" sz="1200" b="0" baseline="0" dirty="0">
                <a:solidFill>
                  <a:schemeClr val="tx1"/>
                </a:solidFill>
                <a:latin typeface="+mn-lt"/>
              </a:rPr>
              <a:t>Are you familiar with any of the following key concepts referenced here, and if so, please briefly explain them. </a:t>
            </a:r>
          </a:p>
          <a:p>
            <a:pPr marL="180975" indent="-180975" defTabSz="966612">
              <a:buFont typeface="Arial" panose="020B0604020202020204" pitchFamily="34" charset="0"/>
              <a:buChar char="•"/>
              <a:defRPr/>
            </a:pPr>
            <a:r>
              <a:rPr lang="en-US" sz="1200" b="0" baseline="0" dirty="0">
                <a:solidFill>
                  <a:schemeClr val="tx1"/>
                </a:solidFill>
                <a:latin typeface="+mn-lt"/>
              </a:rPr>
              <a:t>The therapeutic alliance is the working relationship between the counselor and client. Most counseling approaches, including psychodynamic approaches emphasize the importance of this relationship – it is regarded as critical and necessary. The alliance allows clients to feel safe – prompting them to self-disclose.</a:t>
            </a:r>
            <a:r>
              <a:rPr lang="en-US" dirty="0"/>
              <a:t>   </a:t>
            </a:r>
            <a:endParaRPr lang="en-US" sz="1200" b="0" baseline="0" dirty="0">
              <a:solidFill>
                <a:schemeClr val="tx1"/>
              </a:solidFill>
              <a:latin typeface="+mn-lt"/>
              <a:cs typeface="Calibri"/>
            </a:endParaRPr>
          </a:p>
          <a:p>
            <a:pPr marL="180975" indent="-180975" defTabSz="966612">
              <a:buFont typeface="Arial" panose="020B0604020202020204" pitchFamily="34" charset="0"/>
              <a:buChar char="•"/>
              <a:defRPr/>
            </a:pPr>
            <a:r>
              <a:rPr lang="en-US" sz="1200" b="0" baseline="0" dirty="0">
                <a:solidFill>
                  <a:schemeClr val="tx1"/>
                </a:solidFill>
                <a:latin typeface="+mn-lt"/>
              </a:rPr>
              <a:t>Psychoanalytic theories suggest that human nature and behavior are determined by unconscious motives and biological and instinctual drives that evolve through different psychosexual stages. Freud’s psychosexual stages, that is the oral, anal, phallic, latency, and genital stages are chronological phases of personal and social development. According to Freud, the first three stages are formed in early childhood and if a </a:t>
            </a:r>
            <a:r>
              <a:rPr lang="en-US" sz="1200" b="0" baseline="0" dirty="0" smtClean="0">
                <a:solidFill>
                  <a:schemeClr val="tx1"/>
                </a:solidFill>
                <a:latin typeface="+mn-lt"/>
              </a:rPr>
              <a:t>child’s </a:t>
            </a:r>
            <a:r>
              <a:rPr lang="en-US" sz="1200" b="0" baseline="0" dirty="0">
                <a:solidFill>
                  <a:schemeClr val="tx1"/>
                </a:solidFill>
                <a:latin typeface="+mn-lt"/>
              </a:rPr>
              <a:t>needs are not adequately met, they may become fixated or stuck in a specific stage and behave in psychologically immature ways later in life. Erikson expanded Freud’s psychosexual stages to explain personality development through psychosocial stages where individuals aim to master psychological and social tasks at various stages of life. “Addiction is linked to a developmentally primitive level of ego functioning;” thus, the client’s level of functioning should inform the nature and type of intervention (p. 130).</a:t>
            </a:r>
            <a:r>
              <a:rPr lang="en-US" dirty="0"/>
              <a:t> </a:t>
            </a:r>
            <a:r>
              <a:rPr lang="en-US" sz="1200" b="0" baseline="0" dirty="0">
                <a:solidFill>
                  <a:schemeClr val="tx1"/>
                </a:solidFill>
                <a:latin typeface="+mn-lt"/>
              </a:rPr>
              <a:t>Personality structures are made up of three systems: the id, ego, and superego. The id is present at birth. It is ruled by untamed drives, impulses and the pleasure principle. It is amoral. The id is driven to satisfy instinctual needs. The ego mediates between instincts and the environment. Unlike the id, the ego is logical and realistic. The superego judges what we do based on ideals and traditional values. It is essentially our moral compass.</a:t>
            </a:r>
            <a:r>
              <a:rPr lang="en-US" dirty="0"/>
              <a:t> </a:t>
            </a:r>
            <a:endParaRPr lang="en-US" sz="1200" b="0" baseline="0" dirty="0">
              <a:solidFill>
                <a:schemeClr val="tx1"/>
              </a:solidFill>
              <a:latin typeface="+mn-lt"/>
              <a:cs typeface="Calibri"/>
            </a:endParaRPr>
          </a:p>
          <a:p>
            <a:pPr marL="180975" indent="-180975" defTabSz="966612">
              <a:buFont typeface="Arial" panose="020B0604020202020204" pitchFamily="34" charset="0"/>
              <a:buChar char="•"/>
              <a:defRPr/>
            </a:pPr>
            <a:r>
              <a:rPr lang="en-US" sz="1200" b="0" baseline="0" dirty="0">
                <a:solidFill>
                  <a:schemeClr val="tx1"/>
                </a:solidFill>
                <a:latin typeface="+mn-lt"/>
              </a:rPr>
              <a:t>Insight broadly refers to self-realization, the realization of oneself, one’s behaviors, and one’s inner workings. Clients are able to recognize and connect experiences and conflicts from </a:t>
            </a:r>
            <a:r>
              <a:rPr lang="en-US" dirty="0"/>
              <a:t>their </a:t>
            </a:r>
            <a:r>
              <a:rPr lang="en-US" sz="1200" b="0" baseline="0" dirty="0">
                <a:solidFill>
                  <a:schemeClr val="tx1"/>
                </a:solidFill>
                <a:latin typeface="+mn-lt"/>
              </a:rPr>
              <a:t>past with present perceptions and behaviors. Insight also refers to the recognition of repressed feelings and motivations and how they manifest themselves in the present.</a:t>
            </a:r>
            <a:r>
              <a:rPr lang="en-US" dirty="0"/>
              <a:t> </a:t>
            </a:r>
            <a:endParaRPr lang="en-US" sz="1200" b="0" baseline="0" dirty="0">
              <a:solidFill>
                <a:schemeClr val="tx1"/>
              </a:solidFill>
              <a:latin typeface="+mn-lt"/>
              <a:cs typeface="Calibri"/>
            </a:endParaRPr>
          </a:p>
          <a:p>
            <a:pPr marL="181240" indent="-181240" defTabSz="966612">
              <a:buFont typeface="Arial" panose="020B0604020202020204" pitchFamily="34" charset="0"/>
              <a:buChar char="•"/>
              <a:defRPr/>
            </a:pPr>
            <a:r>
              <a:rPr lang="en-US" sz="1200" b="0" baseline="0" dirty="0">
                <a:solidFill>
                  <a:schemeClr val="tx1"/>
                </a:solidFill>
                <a:latin typeface="+mn-lt"/>
              </a:rPr>
              <a:t>“Transference is the process of transferring prominent characteristics of unresolved conflicted relationships with significant others onto the therapist” (CSAT, 212, p. 131). Countertransference, on the other hand, is the process where counselor’s transfer prominent characteristics of unresolved relationships with significant others onto their client. </a:t>
            </a:r>
          </a:p>
          <a:p>
            <a:pPr marL="181240" indent="-181240" defTabSz="966612">
              <a:buFont typeface="Arial" panose="020B0604020202020204" pitchFamily="34" charset="0"/>
              <a:buChar char="•"/>
              <a:defRPr/>
            </a:pPr>
            <a:r>
              <a:rPr lang="en-US" sz="1200" b="0" baseline="0" dirty="0">
                <a:solidFill>
                  <a:schemeClr val="tx1"/>
                </a:solidFill>
                <a:latin typeface="+mn-lt"/>
              </a:rPr>
              <a:t>Defense mechanisms are unconscious measures that deny, distort, or falsify reality to bolster one’s ego. These mechanisms aim to repress anxiety so that the ego can defend itself and continue to function. Defense mechanisms may be adaptive and support one’s growth. Others are maladaptive and hinder growth. </a:t>
            </a:r>
          </a:p>
          <a:p>
            <a:pPr defTabSz="966612">
              <a:defRPr/>
            </a:pPr>
            <a:endParaRPr lang="en-US" sz="1200" b="0" baseline="0" dirty="0">
              <a:solidFill>
                <a:schemeClr val="tx1"/>
              </a:solidFill>
              <a:latin typeface="+mn-lt"/>
            </a:endParaRPr>
          </a:p>
          <a:p>
            <a:pPr defTabSz="966612">
              <a:defRPr/>
            </a:pPr>
            <a:r>
              <a:rPr lang="en-US" sz="1200" b="1" dirty="0" smtClean="0">
                <a:solidFill>
                  <a:schemeClr val="tx1"/>
                </a:solidFill>
                <a:latin typeface="+mn-lt"/>
              </a:rPr>
              <a:t>REFERENCES</a:t>
            </a:r>
            <a:endParaRPr lang="en-US" sz="1200" b="1" dirty="0">
              <a:solidFill>
                <a:schemeClr val="tx1"/>
              </a:solidFill>
              <a:latin typeface="+mn-lt"/>
            </a:endParaRPr>
          </a:p>
          <a:p>
            <a:pPr defTabSz="966612">
              <a:defRPr/>
            </a:pPr>
            <a:r>
              <a:rPr lang="en-US" sz="1200" dirty="0">
                <a:solidFill>
                  <a:schemeClr val="tx1"/>
                </a:solidFill>
                <a:latin typeface="+mn-lt"/>
                <a:cs typeface="Calibri" panose="020F0502020204030204" pitchFamily="34" charset="0"/>
              </a:rPr>
              <a:t>Corey, G. (2017). Theory and practice of counseling and psychotherapy (10</a:t>
            </a:r>
            <a:r>
              <a:rPr lang="en-US" sz="1200" baseline="30000" dirty="0">
                <a:solidFill>
                  <a:schemeClr val="tx1"/>
                </a:solidFill>
                <a:latin typeface="+mn-lt"/>
                <a:cs typeface="Calibri" panose="020F0502020204030204" pitchFamily="34" charset="0"/>
              </a:rPr>
              <a:t>th</a:t>
            </a:r>
            <a:r>
              <a:rPr lang="en-US" sz="1200" dirty="0">
                <a:solidFill>
                  <a:schemeClr val="tx1"/>
                </a:solidFill>
                <a:latin typeface="+mn-lt"/>
                <a:cs typeface="Calibri" panose="020F0502020204030204" pitchFamily="34" charset="0"/>
              </a:rPr>
              <a:t> ed). Boston, MA: Cengage. </a:t>
            </a:r>
          </a:p>
          <a:p>
            <a:pPr defTabSz="966612">
              <a:defRPr/>
            </a:pPr>
            <a:endParaRPr lang="en-US" sz="1200" dirty="0">
              <a:solidFill>
                <a:schemeClr val="tx1"/>
              </a:solidFill>
              <a:latin typeface="+mn-lt"/>
              <a:cs typeface="Calibri" panose="020F0502020204030204" pitchFamily="34" charset="0"/>
            </a:endParaRPr>
          </a:p>
          <a:p>
            <a:pPr defTabSz="966612">
              <a:defRPr/>
            </a:pPr>
            <a:r>
              <a:rPr lang="en-US" sz="1200" dirty="0">
                <a:solidFill>
                  <a:schemeClr val="tx1"/>
                </a:solidFill>
                <a:latin typeface="+mn-lt"/>
                <a:cs typeface="Calibri" panose="020F0502020204030204" pitchFamily="34" charset="0"/>
              </a:rPr>
              <a:t>Miller, G. (2015). </a:t>
            </a:r>
            <a:r>
              <a:rPr lang="en-US" sz="1200" i="1" dirty="0">
                <a:solidFill>
                  <a:schemeClr val="tx1"/>
                </a:solidFill>
                <a:latin typeface="+mn-lt"/>
                <a:cs typeface="Calibri" panose="020F0502020204030204" pitchFamily="34" charset="0"/>
              </a:rPr>
              <a:t>Learning the language of addiction counseling </a:t>
            </a:r>
            <a:r>
              <a:rPr lang="en-US" sz="1200" dirty="0">
                <a:solidFill>
                  <a:schemeClr val="tx1"/>
                </a:solidFill>
                <a:latin typeface="+mn-lt"/>
                <a:cs typeface="Calibri" panose="020F0502020204030204" pitchFamily="34" charset="0"/>
              </a:rPr>
              <a:t>(4</a:t>
            </a:r>
            <a:r>
              <a:rPr lang="en-US" sz="1200" baseline="30000" dirty="0">
                <a:solidFill>
                  <a:schemeClr val="tx1"/>
                </a:solidFill>
                <a:latin typeface="+mn-lt"/>
                <a:cs typeface="Calibri" panose="020F0502020204030204" pitchFamily="34" charset="0"/>
              </a:rPr>
              <a:t>th</a:t>
            </a:r>
            <a:r>
              <a:rPr lang="en-US" sz="1200" dirty="0">
                <a:solidFill>
                  <a:schemeClr val="tx1"/>
                </a:solidFill>
                <a:latin typeface="+mn-lt"/>
                <a:cs typeface="Calibri" panose="020F0502020204030204" pitchFamily="34" charset="0"/>
              </a:rPr>
              <a:t> ed.). Hoboken, NJ: John Wiley &amp; Sons, Inc.  </a:t>
            </a:r>
          </a:p>
          <a:p>
            <a:pPr defTabSz="966612">
              <a:defRPr/>
            </a:pPr>
            <a:endParaRPr lang="en-US" b="0" dirty="0"/>
          </a:p>
        </p:txBody>
      </p:sp>
      <p:sp>
        <p:nvSpPr>
          <p:cNvPr id="4" name="Slide Number Placeholder 3"/>
          <p:cNvSpPr>
            <a:spLocks noGrp="1"/>
          </p:cNvSpPr>
          <p:nvPr>
            <p:ph type="sldNum" sz="quarter" idx="10"/>
          </p:nvPr>
        </p:nvSpPr>
        <p:spPr/>
        <p:txBody>
          <a:bodyPr/>
          <a:lstStyle/>
          <a:p>
            <a:fld id="{54ADE49C-AECB-4B8E-AB86-9FE486226B9C}" type="slidenum">
              <a:rPr lang="en-US" smtClean="0"/>
              <a:t>74</a:t>
            </a:fld>
            <a:endParaRPr lang="en-US" dirty="0"/>
          </a:p>
        </p:txBody>
      </p:sp>
    </p:spTree>
    <p:extLst>
      <p:ext uri="{BB962C8B-B14F-4D97-AF65-F5344CB8AC3E}">
        <p14:creationId xmlns:p14="http://schemas.microsoft.com/office/powerpoint/2010/main" val="252848655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 NOTES</a:t>
            </a:r>
            <a:endParaRPr lang="en-US" sz="1200" b="1" baseline="0" dirty="0">
              <a:solidFill>
                <a:schemeClr val="tx1"/>
              </a:solidFill>
              <a:latin typeface="+mn-lt"/>
            </a:endParaRPr>
          </a:p>
          <a:p>
            <a:pPr marL="181240" indent="-181240" defTabSz="966612">
              <a:buFont typeface="Arial" panose="020B0604020202020204" pitchFamily="34" charset="0"/>
              <a:buChar char="•"/>
              <a:defRPr/>
            </a:pPr>
            <a:r>
              <a:rPr lang="en-US" sz="1200" b="0" baseline="0" dirty="0">
                <a:solidFill>
                  <a:schemeClr val="tx1"/>
                </a:solidFill>
                <a:latin typeface="+mn-lt"/>
              </a:rPr>
              <a:t>There are a variety of adaptive and maladaptive defense mechanisms. </a:t>
            </a:r>
          </a:p>
          <a:p>
            <a:pPr marL="181240" indent="-181240" defTabSz="966612">
              <a:buFont typeface="Arial" panose="020B0604020202020204" pitchFamily="34" charset="0"/>
              <a:buChar char="•"/>
              <a:defRPr/>
            </a:pPr>
            <a:r>
              <a:rPr lang="en-US" sz="1200" b="1" baseline="0" dirty="0">
                <a:solidFill>
                  <a:schemeClr val="tx1"/>
                </a:solidFill>
                <a:latin typeface="+mn-lt"/>
              </a:rPr>
              <a:t>[ASK PARTICIPANTS] </a:t>
            </a:r>
            <a:r>
              <a:rPr lang="en-US" sz="1200" b="0" baseline="0" dirty="0">
                <a:solidFill>
                  <a:schemeClr val="tx1"/>
                </a:solidFill>
                <a:latin typeface="+mn-lt"/>
              </a:rPr>
              <a:t>Are you familiar with one or more of the following defense mechanisms, and if so, how would you describe them? </a:t>
            </a:r>
          </a:p>
          <a:p>
            <a:pPr marL="181240" indent="-181240" defTabSz="966612">
              <a:buFont typeface="Arial" panose="020B0604020202020204" pitchFamily="34" charset="0"/>
              <a:buChar char="•"/>
              <a:defRPr/>
            </a:pPr>
            <a:r>
              <a:rPr lang="en-US" sz="1200" b="0" baseline="0" dirty="0">
                <a:solidFill>
                  <a:schemeClr val="tx1"/>
                </a:solidFill>
                <a:latin typeface="+mn-lt"/>
              </a:rPr>
              <a:t>Compensation is hiding perceived weaknesses or developing positive traits to hide perceived weaknesses. </a:t>
            </a:r>
          </a:p>
          <a:p>
            <a:pPr marL="181240" indent="-181240" defTabSz="966612">
              <a:buFont typeface="Arial" panose="020B0604020202020204" pitchFamily="34" charset="0"/>
              <a:buChar char="•"/>
              <a:defRPr/>
            </a:pPr>
            <a:r>
              <a:rPr lang="en-US" sz="1200" b="0" baseline="0" dirty="0">
                <a:solidFill>
                  <a:schemeClr val="tx1"/>
                </a:solidFill>
                <a:latin typeface="+mn-lt"/>
              </a:rPr>
              <a:t>Denial is pretending or simply ignoring that something (e.g., a threatening situation) does not exist.</a:t>
            </a:r>
          </a:p>
          <a:p>
            <a:pPr marL="181240" indent="-181240" defTabSz="966612">
              <a:buFont typeface="Arial" panose="020B0604020202020204" pitchFamily="34" charset="0"/>
              <a:buChar char="•"/>
              <a:defRPr/>
            </a:pPr>
            <a:r>
              <a:rPr lang="en-US" sz="1200" b="0" baseline="0" dirty="0">
                <a:solidFill>
                  <a:schemeClr val="tx1"/>
                </a:solidFill>
                <a:latin typeface="+mn-lt"/>
              </a:rPr>
              <a:t>Displacement is directing energy or impulses towards a safer target instead of the original threatening object or person.  </a:t>
            </a:r>
          </a:p>
          <a:p>
            <a:pPr marL="181240" indent="-181240" defTabSz="966612">
              <a:buFont typeface="Arial" panose="020B0604020202020204" pitchFamily="34" charset="0"/>
              <a:buChar char="•"/>
              <a:defRPr/>
            </a:pPr>
            <a:r>
              <a:rPr lang="en-US" sz="1200" b="0" baseline="0" dirty="0">
                <a:solidFill>
                  <a:schemeClr val="tx1"/>
                </a:solidFill>
                <a:latin typeface="+mn-lt"/>
              </a:rPr>
              <a:t>Identification is identifying with various causes, organizations or people in the hope that others will perceive them as important or to feel better about themselves.</a:t>
            </a:r>
          </a:p>
          <a:p>
            <a:pPr marL="181240" indent="-181240" defTabSz="966612">
              <a:buFont typeface="Arial" panose="020B0604020202020204" pitchFamily="34" charset="0"/>
              <a:buChar char="•"/>
              <a:defRPr/>
            </a:pPr>
            <a:r>
              <a:rPr lang="en-US" sz="1200" b="0" baseline="0" dirty="0">
                <a:solidFill>
                  <a:schemeClr val="tx1"/>
                </a:solidFill>
                <a:latin typeface="+mn-lt"/>
              </a:rPr>
              <a:t>Projection is ascribing or attributing an intolerable idea, feeling, unacceptable desire or impulse onto someone else. </a:t>
            </a:r>
          </a:p>
          <a:p>
            <a:pPr marL="181240" indent="-181240" defTabSz="966612">
              <a:buFont typeface="Arial" panose="020B0604020202020204" pitchFamily="34" charset="0"/>
              <a:buChar char="•"/>
              <a:defRPr/>
            </a:pPr>
            <a:r>
              <a:rPr lang="en-US" sz="1200" b="0" baseline="0" dirty="0">
                <a:solidFill>
                  <a:schemeClr val="tx1"/>
                </a:solidFill>
                <a:latin typeface="+mn-lt"/>
              </a:rPr>
              <a:t>Rationalization are self-justifying explanations for bad behaviors. </a:t>
            </a:r>
          </a:p>
          <a:p>
            <a:pPr marL="181240" indent="-181240" defTabSz="966612">
              <a:buFont typeface="Arial" panose="020B0604020202020204" pitchFamily="34" charset="0"/>
              <a:buChar char="•"/>
              <a:defRPr/>
            </a:pPr>
            <a:r>
              <a:rPr lang="en-US" sz="1200" b="0" baseline="0" dirty="0">
                <a:solidFill>
                  <a:schemeClr val="tx1"/>
                </a:solidFill>
                <a:latin typeface="+mn-lt"/>
              </a:rPr>
              <a:t>Reaction formation is actively expressing the opposite impulse or inner feelings in outward behaviors.</a:t>
            </a:r>
          </a:p>
          <a:p>
            <a:pPr marL="181240" indent="-181240" defTabSz="966612">
              <a:buFont typeface="Arial" panose="020B0604020202020204" pitchFamily="34" charset="0"/>
              <a:buChar char="•"/>
              <a:defRPr/>
            </a:pPr>
            <a:r>
              <a:rPr lang="en-US" sz="1200" b="0" baseline="0" dirty="0">
                <a:solidFill>
                  <a:schemeClr val="tx1"/>
                </a:solidFill>
                <a:latin typeface="+mn-lt"/>
              </a:rPr>
              <a:t>Regression is reverting back to earlier phases of development to cope with anxieties by endorsing immature and developmentally inappropriate behaviors.  </a:t>
            </a:r>
          </a:p>
          <a:p>
            <a:pPr marL="181240" indent="-181240" defTabSz="966612">
              <a:buFont typeface="Arial" panose="020B0604020202020204" pitchFamily="34" charset="0"/>
              <a:buChar char="•"/>
              <a:defRPr/>
            </a:pPr>
            <a:r>
              <a:rPr lang="en-US" sz="1200" b="0" baseline="0" dirty="0">
                <a:solidFill>
                  <a:schemeClr val="tx1"/>
                </a:solidFill>
                <a:latin typeface="+mn-lt"/>
              </a:rPr>
              <a:t>Repression is involuntarily forgetting threatening or painful thoughts or feelings from our consciousness and awareness. </a:t>
            </a:r>
          </a:p>
          <a:p>
            <a:pPr marL="181240" indent="-181240" defTabSz="966612">
              <a:buFont typeface="Arial" panose="020B0604020202020204" pitchFamily="34" charset="0"/>
              <a:buChar char="•"/>
              <a:defRPr/>
            </a:pPr>
            <a:r>
              <a:rPr lang="en-US" sz="1200" b="0" baseline="0" dirty="0">
                <a:solidFill>
                  <a:schemeClr val="tx1"/>
                </a:solidFill>
                <a:latin typeface="+mn-lt"/>
              </a:rPr>
              <a:t>Sublimation is diverting aggressive or sexual energy into socially acceptable and even admirable channels.  </a:t>
            </a:r>
          </a:p>
          <a:p>
            <a:pPr defTabSz="966612">
              <a:defRPr/>
            </a:pPr>
            <a:endParaRPr lang="en-US" sz="1200" b="0" baseline="0" dirty="0">
              <a:solidFill>
                <a:schemeClr val="tx1"/>
              </a:solidFill>
              <a:latin typeface="+mn-lt"/>
            </a:endParaRPr>
          </a:p>
          <a:p>
            <a:pPr defTabSz="966612">
              <a:defRPr/>
            </a:pPr>
            <a:r>
              <a:rPr lang="en-US" sz="1200" b="1" dirty="0" smtClean="0">
                <a:solidFill>
                  <a:schemeClr val="tx1"/>
                </a:solidFill>
                <a:latin typeface="+mn-lt"/>
              </a:rPr>
              <a:t>REFERENCES</a:t>
            </a:r>
            <a:endParaRPr lang="en-US" sz="1200" b="1" dirty="0">
              <a:solidFill>
                <a:schemeClr val="tx1"/>
              </a:solidFill>
              <a:latin typeface="+mn-lt"/>
            </a:endParaRPr>
          </a:p>
          <a:p>
            <a:pPr defTabSz="966612">
              <a:defRPr/>
            </a:pPr>
            <a:r>
              <a:rPr lang="en-US" sz="1200" dirty="0">
                <a:solidFill>
                  <a:schemeClr val="tx1"/>
                </a:solidFill>
                <a:latin typeface="+mn-lt"/>
                <a:cs typeface="Calibri" panose="020F0502020204030204" pitchFamily="34" charset="0"/>
              </a:rPr>
              <a:t>Center for Substance Abuse Treatment (2012). </a:t>
            </a:r>
            <a:r>
              <a:rPr lang="en-US" sz="1200" i="1" dirty="0">
                <a:solidFill>
                  <a:schemeClr val="tx1"/>
                </a:solidFill>
                <a:latin typeface="+mn-lt"/>
                <a:cs typeface="Calibri" panose="020F0502020204030204" pitchFamily="34" charset="0"/>
              </a:rPr>
              <a:t>Brief interventions and brief therapies for substance abuse. Treatment Improvement Protocol </a:t>
            </a:r>
            <a:r>
              <a:rPr lang="en-US" sz="1200" dirty="0">
                <a:solidFill>
                  <a:schemeClr val="tx1"/>
                </a:solidFill>
                <a:latin typeface="+mn-lt"/>
                <a:cs typeface="Calibri" panose="020F0502020204030204" pitchFamily="34" charset="0"/>
              </a:rPr>
              <a:t>(TIP) Series No. 34 HHS Publication No. (SMA) 12-3952. Rockville, MD: Substance Abuse and Mental Health Services </a:t>
            </a:r>
            <a:r>
              <a:rPr lang="en-US" sz="1200" dirty="0" smtClean="0">
                <a:solidFill>
                  <a:schemeClr val="tx1"/>
                </a:solidFill>
                <a:latin typeface="+mn-lt"/>
                <a:cs typeface="Calibri" panose="020F0502020204030204" pitchFamily="34" charset="0"/>
              </a:rPr>
              <a:t>Administration.</a:t>
            </a:r>
            <a:endParaRPr lang="en-US" sz="1200" dirty="0">
              <a:solidFill>
                <a:schemeClr val="tx1"/>
              </a:solidFill>
              <a:latin typeface="+mn-lt"/>
              <a:cs typeface="Calibri" panose="020F0502020204030204" pitchFamily="34" charset="0"/>
            </a:endParaRPr>
          </a:p>
          <a:p>
            <a:pPr defTabSz="966612">
              <a:defRPr/>
            </a:pPr>
            <a:endParaRPr lang="en-US" sz="1200" dirty="0">
              <a:solidFill>
                <a:schemeClr val="tx1"/>
              </a:solidFill>
              <a:latin typeface="+mn-lt"/>
              <a:cs typeface="Calibri" panose="020F0502020204030204" pitchFamily="34" charset="0"/>
            </a:endParaRPr>
          </a:p>
          <a:p>
            <a:pPr defTabSz="966612">
              <a:defRPr/>
            </a:pPr>
            <a:r>
              <a:rPr lang="en-US" sz="1200" dirty="0">
                <a:solidFill>
                  <a:schemeClr val="tx1"/>
                </a:solidFill>
                <a:latin typeface="+mn-lt"/>
                <a:cs typeface="Calibri" panose="020F0502020204030204" pitchFamily="34" charset="0"/>
              </a:rPr>
              <a:t>Corey, G. (2017). Theory and practice of counseling and psychotherapy (10</a:t>
            </a:r>
            <a:r>
              <a:rPr lang="en-US" sz="1200" baseline="30000" dirty="0">
                <a:solidFill>
                  <a:schemeClr val="tx1"/>
                </a:solidFill>
                <a:latin typeface="+mn-lt"/>
                <a:cs typeface="Calibri" panose="020F0502020204030204" pitchFamily="34" charset="0"/>
              </a:rPr>
              <a:t>th</a:t>
            </a:r>
            <a:r>
              <a:rPr lang="en-US" sz="1200" dirty="0">
                <a:solidFill>
                  <a:schemeClr val="tx1"/>
                </a:solidFill>
                <a:latin typeface="+mn-lt"/>
                <a:cs typeface="Calibri" panose="020F0502020204030204" pitchFamily="34" charset="0"/>
              </a:rPr>
              <a:t> ed). Boston, MA: Cengage. </a:t>
            </a:r>
          </a:p>
          <a:p>
            <a:pPr defTabSz="966612">
              <a:defRPr/>
            </a:pPr>
            <a:endParaRPr lang="en-US" sz="1200" dirty="0">
              <a:solidFill>
                <a:schemeClr val="tx1"/>
              </a:solidFill>
              <a:latin typeface="+mn-lt"/>
              <a:cs typeface="Calibri" panose="020F0502020204030204" pitchFamily="34" charset="0"/>
            </a:endParaRPr>
          </a:p>
          <a:p>
            <a:pPr defTabSz="966612">
              <a:defRPr/>
            </a:pPr>
            <a:r>
              <a:rPr lang="en-US" sz="1200" dirty="0">
                <a:solidFill>
                  <a:schemeClr val="tx1"/>
                </a:solidFill>
                <a:latin typeface="+mn-lt"/>
                <a:cs typeface="Calibri" panose="020F0502020204030204" pitchFamily="34" charset="0"/>
              </a:rPr>
              <a:t>Miller, G. (2015). </a:t>
            </a:r>
            <a:r>
              <a:rPr lang="en-US" sz="1200" i="1" dirty="0">
                <a:solidFill>
                  <a:schemeClr val="tx1"/>
                </a:solidFill>
                <a:latin typeface="+mn-lt"/>
                <a:cs typeface="Calibri" panose="020F0502020204030204" pitchFamily="34" charset="0"/>
              </a:rPr>
              <a:t>Learning the language of addiction counseling </a:t>
            </a:r>
            <a:r>
              <a:rPr lang="en-US" sz="1200" dirty="0">
                <a:solidFill>
                  <a:schemeClr val="tx1"/>
                </a:solidFill>
                <a:latin typeface="+mn-lt"/>
                <a:cs typeface="Calibri" panose="020F0502020204030204" pitchFamily="34" charset="0"/>
              </a:rPr>
              <a:t>(4</a:t>
            </a:r>
            <a:r>
              <a:rPr lang="en-US" sz="1200" baseline="30000" dirty="0">
                <a:solidFill>
                  <a:schemeClr val="tx1"/>
                </a:solidFill>
                <a:latin typeface="+mn-lt"/>
                <a:cs typeface="Calibri" panose="020F0502020204030204" pitchFamily="34" charset="0"/>
              </a:rPr>
              <a:t>th</a:t>
            </a:r>
            <a:r>
              <a:rPr lang="en-US" sz="1200" dirty="0">
                <a:solidFill>
                  <a:schemeClr val="tx1"/>
                </a:solidFill>
                <a:latin typeface="+mn-lt"/>
                <a:cs typeface="Calibri" panose="020F0502020204030204" pitchFamily="34" charset="0"/>
              </a:rPr>
              <a:t> ed.). Hoboken, NJ: John Wiley &amp; Sons, Inc.  </a:t>
            </a:r>
          </a:p>
          <a:p>
            <a:pPr defTabSz="966612">
              <a:defRPr/>
            </a:pPr>
            <a:endParaRPr lang="en-US" b="0" dirty="0"/>
          </a:p>
        </p:txBody>
      </p:sp>
      <p:sp>
        <p:nvSpPr>
          <p:cNvPr id="4" name="Slide Number Placeholder 3"/>
          <p:cNvSpPr>
            <a:spLocks noGrp="1"/>
          </p:cNvSpPr>
          <p:nvPr>
            <p:ph type="sldNum" sz="quarter" idx="10"/>
          </p:nvPr>
        </p:nvSpPr>
        <p:spPr/>
        <p:txBody>
          <a:bodyPr/>
          <a:lstStyle/>
          <a:p>
            <a:fld id="{54ADE49C-AECB-4B8E-AB86-9FE486226B9C}" type="slidenum">
              <a:rPr lang="en-US" smtClean="0"/>
              <a:t>75</a:t>
            </a:fld>
            <a:endParaRPr lang="en-US" dirty="0"/>
          </a:p>
        </p:txBody>
      </p:sp>
    </p:spTree>
    <p:extLst>
      <p:ext uri="{BB962C8B-B14F-4D97-AF65-F5344CB8AC3E}">
        <p14:creationId xmlns:p14="http://schemas.microsoft.com/office/powerpoint/2010/main" val="993459960"/>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 NOTES</a:t>
            </a:r>
            <a:endParaRPr lang="en-US" sz="1200" b="1" baseline="0" dirty="0">
              <a:solidFill>
                <a:schemeClr val="tx1"/>
              </a:solidFill>
              <a:latin typeface="+mn-lt"/>
            </a:endParaRPr>
          </a:p>
          <a:p>
            <a:pPr marL="180975" indent="-180975" defTabSz="966612">
              <a:buFont typeface="Arial" panose="020B0604020202020204" pitchFamily="34" charset="0"/>
              <a:buChar char="•"/>
              <a:defRPr/>
            </a:pPr>
            <a:r>
              <a:rPr lang="en-US" sz="1200" b="0" baseline="0" dirty="0">
                <a:solidFill>
                  <a:schemeClr val="tx1"/>
                </a:solidFill>
                <a:latin typeface="+mn-lt"/>
              </a:rPr>
              <a:t>There are a variety of applications for using psychodynamic approaches in counseling.</a:t>
            </a:r>
            <a:r>
              <a:rPr lang="en-US" dirty="0"/>
              <a:t> </a:t>
            </a:r>
            <a:r>
              <a:rPr lang="en-US" sz="1200" b="0" baseline="0" dirty="0">
                <a:solidFill>
                  <a:schemeClr val="tx1"/>
                </a:solidFill>
                <a:latin typeface="+mn-lt"/>
              </a:rPr>
              <a:t>First, a concerted effort and careful attention to establishing and maintaining a good therapeutic alliance with clients is essential.</a:t>
            </a:r>
            <a:r>
              <a:rPr lang="en-US" dirty="0"/>
              <a:t> </a:t>
            </a:r>
            <a:r>
              <a:rPr lang="en-US" sz="1200" b="0" baseline="0" dirty="0">
                <a:solidFill>
                  <a:schemeClr val="tx1"/>
                </a:solidFill>
                <a:latin typeface="+mn-lt"/>
              </a:rPr>
              <a:t>Examine and explore culturally appropriate developmental tasks at each stage of life. Are clients fixated or stuck in a specific stage and behave in psychologically immature ways? Have they mastered psychological and social tasks at various stages of life within the cultural group(s) they identify with?</a:t>
            </a:r>
            <a:r>
              <a:rPr lang="en-US" dirty="0"/>
              <a:t> </a:t>
            </a:r>
            <a:r>
              <a:rPr lang="en-US" sz="1200" b="0" baseline="0" dirty="0">
                <a:solidFill>
                  <a:schemeClr val="tx1"/>
                </a:solidFill>
                <a:latin typeface="+mn-lt"/>
              </a:rPr>
              <a:t>Examine and explore early childhood experiences. Always exercise caution and practice within your scope of expertise when making the unconscious conscious.</a:t>
            </a:r>
            <a:r>
              <a:rPr lang="en-US" dirty="0"/>
              <a:t>  </a:t>
            </a:r>
            <a:r>
              <a:rPr lang="en-US" sz="1200" b="0" baseline="0" dirty="0">
                <a:solidFill>
                  <a:schemeClr val="tx1"/>
                </a:solidFill>
                <a:latin typeface="+mn-lt"/>
              </a:rPr>
              <a:t>Insight involves thoughts and feelings. Yet, insight alone, according to CSAT (2012) does not lead to behavioral change and is not sufficient to creating change. Thus, it is essential to offer psychoeducation and concrete, behavioral interventions.</a:t>
            </a:r>
            <a:r>
              <a:rPr lang="en-US" dirty="0"/>
              <a:t> </a:t>
            </a:r>
            <a:r>
              <a:rPr lang="en-US" sz="1200" b="0" baseline="0" dirty="0">
                <a:solidFill>
                  <a:schemeClr val="tx1"/>
                </a:solidFill>
                <a:latin typeface="+mn-lt"/>
              </a:rPr>
              <a:t>Make a conscious effort to examine the possibility of transference. Use these projections to help the client develop insight and awareness. Regarding countertransference, it is critical for counselors to be aware of their own projections based on personal and professionals experiences, and to seek regular supervision.</a:t>
            </a:r>
            <a:r>
              <a:rPr lang="en-US" dirty="0"/>
              <a:t>  </a:t>
            </a:r>
            <a:endParaRPr lang="en-US" sz="1200" b="0" baseline="0" dirty="0">
              <a:solidFill>
                <a:schemeClr val="tx1"/>
              </a:solidFill>
              <a:latin typeface="+mn-lt"/>
              <a:cs typeface="Calibri"/>
            </a:endParaRPr>
          </a:p>
          <a:p>
            <a:pPr marL="181240" indent="-181240" defTabSz="966612">
              <a:buFont typeface="Arial" panose="020B0604020202020204" pitchFamily="34" charset="0"/>
              <a:buChar char="•"/>
              <a:defRPr/>
            </a:pPr>
            <a:r>
              <a:rPr lang="en-US" sz="1200" b="1" baseline="0" dirty="0">
                <a:solidFill>
                  <a:schemeClr val="tx1"/>
                </a:solidFill>
                <a:latin typeface="+mn-lt"/>
              </a:rPr>
              <a:t>[ASK PARTICIPANTS] </a:t>
            </a:r>
            <a:r>
              <a:rPr lang="en-US" sz="1200" b="0" baseline="0" dirty="0">
                <a:solidFill>
                  <a:schemeClr val="tx1"/>
                </a:solidFill>
                <a:latin typeface="+mn-lt"/>
              </a:rPr>
              <a:t>Without disclosing the person(s) involved, would any of you like to share an example of transference or countertransference? </a:t>
            </a:r>
          </a:p>
          <a:p>
            <a:pPr marL="180975" indent="-180975" defTabSz="966612">
              <a:buFont typeface="Arial" panose="020B0604020202020204" pitchFamily="34" charset="0"/>
              <a:buChar char="•"/>
              <a:defRPr/>
            </a:pPr>
            <a:r>
              <a:rPr lang="en-US" sz="1200" b="0" baseline="0" dirty="0">
                <a:solidFill>
                  <a:schemeClr val="tx1"/>
                </a:solidFill>
                <a:latin typeface="+mn-lt"/>
              </a:rPr>
              <a:t>Most counselors have often heard others and even described their clients themselves as being in denial when meeting a client early in their recovery. Denial, as well as other defense mechanisms, serve a purpose and it is recommended to consider different strategies when working with clients use defense mechanisms. For example, avoid confrontation with a client who is in denial by making a concerted effort</a:t>
            </a:r>
            <a:r>
              <a:rPr lang="en-US" dirty="0"/>
              <a:t> </a:t>
            </a:r>
            <a:r>
              <a:rPr lang="en-US" sz="1200" b="0" baseline="0" dirty="0">
                <a:solidFill>
                  <a:schemeClr val="tx1"/>
                </a:solidFill>
                <a:latin typeface="+mn-lt"/>
              </a:rPr>
              <a:t>towards understanding their perspectives and worldview. Ask open questions and offer simple reflections. Guide them in their own discovery.</a:t>
            </a:r>
            <a:endParaRPr lang="en-US" sz="1200" b="0" baseline="0" dirty="0">
              <a:solidFill>
                <a:schemeClr val="tx1"/>
              </a:solidFill>
              <a:latin typeface="+mn-lt"/>
              <a:cs typeface="Calibri"/>
            </a:endParaRPr>
          </a:p>
          <a:p>
            <a:pPr defTabSz="966612">
              <a:defRPr/>
            </a:pPr>
            <a:endParaRPr lang="en-US" sz="1200" b="0" baseline="0" dirty="0">
              <a:solidFill>
                <a:schemeClr val="tx1"/>
              </a:solidFill>
              <a:latin typeface="+mn-lt"/>
            </a:endParaRPr>
          </a:p>
          <a:p>
            <a:pPr defTabSz="966612">
              <a:defRPr/>
            </a:pPr>
            <a:r>
              <a:rPr lang="en-US" sz="1200" b="1" dirty="0" smtClean="0">
                <a:solidFill>
                  <a:schemeClr val="tx1"/>
                </a:solidFill>
                <a:latin typeface="+mn-lt"/>
              </a:rPr>
              <a:t>REFERENCES</a:t>
            </a:r>
            <a:endParaRPr lang="en-US" sz="1200" b="1" dirty="0">
              <a:solidFill>
                <a:schemeClr val="tx1"/>
              </a:solidFill>
              <a:latin typeface="+mn-lt"/>
            </a:endParaRPr>
          </a:p>
          <a:p>
            <a:pPr defTabSz="966612">
              <a:defRPr/>
            </a:pPr>
            <a:r>
              <a:rPr lang="en-US" sz="1200" dirty="0">
                <a:solidFill>
                  <a:schemeClr val="tx1"/>
                </a:solidFill>
                <a:latin typeface="+mn-lt"/>
                <a:cs typeface="Calibri" panose="020F0502020204030204" pitchFamily="34" charset="0"/>
              </a:rPr>
              <a:t>Center for Substance Abuse Treatment (2012). </a:t>
            </a:r>
            <a:r>
              <a:rPr lang="en-US" sz="1200" i="1" dirty="0">
                <a:solidFill>
                  <a:schemeClr val="tx1"/>
                </a:solidFill>
                <a:latin typeface="+mn-lt"/>
                <a:cs typeface="Calibri" panose="020F0502020204030204" pitchFamily="34" charset="0"/>
              </a:rPr>
              <a:t>Brief interventions and brief therapies for substance abuse. Treatment Improvement Protocol </a:t>
            </a:r>
            <a:r>
              <a:rPr lang="en-US" sz="1200" dirty="0">
                <a:solidFill>
                  <a:schemeClr val="tx1"/>
                </a:solidFill>
                <a:latin typeface="+mn-lt"/>
                <a:cs typeface="Calibri" panose="020F0502020204030204" pitchFamily="34" charset="0"/>
              </a:rPr>
              <a:t>(TIP) Series No. 34 HHS Publication No. (SMA) 12-3952. Rockville, MD: Substance Abuse and Mental Health Services Administration</a:t>
            </a:r>
          </a:p>
          <a:p>
            <a:pPr defTabSz="966612">
              <a:defRPr/>
            </a:pPr>
            <a:endParaRPr lang="en-US" sz="1200" dirty="0">
              <a:solidFill>
                <a:schemeClr val="tx1"/>
              </a:solidFill>
              <a:latin typeface="+mn-lt"/>
              <a:cs typeface="Calibri" panose="020F0502020204030204" pitchFamily="34" charset="0"/>
            </a:endParaRPr>
          </a:p>
          <a:p>
            <a:pPr defTabSz="966612">
              <a:defRPr/>
            </a:pPr>
            <a:r>
              <a:rPr lang="en-US" sz="1200" dirty="0">
                <a:solidFill>
                  <a:schemeClr val="tx1"/>
                </a:solidFill>
                <a:latin typeface="+mn-lt"/>
                <a:cs typeface="Calibri" panose="020F0502020204030204" pitchFamily="34" charset="0"/>
              </a:rPr>
              <a:t>Corey, G. (2017). Theory and practice of counseling and psychotherapy (10</a:t>
            </a:r>
            <a:r>
              <a:rPr lang="en-US" sz="1200" baseline="30000" dirty="0">
                <a:solidFill>
                  <a:schemeClr val="tx1"/>
                </a:solidFill>
                <a:latin typeface="+mn-lt"/>
                <a:cs typeface="Calibri" panose="020F0502020204030204" pitchFamily="34" charset="0"/>
              </a:rPr>
              <a:t>th</a:t>
            </a:r>
            <a:r>
              <a:rPr lang="en-US" sz="1200" dirty="0">
                <a:solidFill>
                  <a:schemeClr val="tx1"/>
                </a:solidFill>
                <a:latin typeface="+mn-lt"/>
                <a:cs typeface="Calibri" panose="020F0502020204030204" pitchFamily="34" charset="0"/>
              </a:rPr>
              <a:t> ed). Boston, MA: Cengage. </a:t>
            </a:r>
          </a:p>
          <a:p>
            <a:pPr defTabSz="966612">
              <a:defRPr/>
            </a:pPr>
            <a:endParaRPr lang="en-US" sz="1200" dirty="0">
              <a:solidFill>
                <a:schemeClr val="tx1"/>
              </a:solidFill>
              <a:latin typeface="+mn-lt"/>
              <a:cs typeface="Calibri" panose="020F0502020204030204" pitchFamily="34" charset="0"/>
            </a:endParaRPr>
          </a:p>
          <a:p>
            <a:pPr defTabSz="966612">
              <a:defRPr/>
            </a:pPr>
            <a:r>
              <a:rPr lang="en-US" sz="1200" dirty="0">
                <a:solidFill>
                  <a:schemeClr val="tx1"/>
                </a:solidFill>
                <a:latin typeface="+mn-lt"/>
                <a:cs typeface="Calibri" panose="020F0502020204030204" pitchFamily="34" charset="0"/>
              </a:rPr>
              <a:t>Miller, G. (2015). </a:t>
            </a:r>
            <a:r>
              <a:rPr lang="en-US" sz="1200" i="1" dirty="0">
                <a:solidFill>
                  <a:schemeClr val="tx1"/>
                </a:solidFill>
                <a:latin typeface="+mn-lt"/>
                <a:cs typeface="Calibri" panose="020F0502020204030204" pitchFamily="34" charset="0"/>
              </a:rPr>
              <a:t>Learning the language of addiction counseling </a:t>
            </a:r>
            <a:r>
              <a:rPr lang="en-US" sz="1200" dirty="0">
                <a:solidFill>
                  <a:schemeClr val="tx1"/>
                </a:solidFill>
                <a:latin typeface="+mn-lt"/>
                <a:cs typeface="Calibri" panose="020F0502020204030204" pitchFamily="34" charset="0"/>
              </a:rPr>
              <a:t>(4</a:t>
            </a:r>
            <a:r>
              <a:rPr lang="en-US" sz="1200" baseline="30000" dirty="0">
                <a:solidFill>
                  <a:schemeClr val="tx1"/>
                </a:solidFill>
                <a:latin typeface="+mn-lt"/>
                <a:cs typeface="Calibri" panose="020F0502020204030204" pitchFamily="34" charset="0"/>
              </a:rPr>
              <a:t>th</a:t>
            </a:r>
            <a:r>
              <a:rPr lang="en-US" sz="1200" dirty="0">
                <a:solidFill>
                  <a:schemeClr val="tx1"/>
                </a:solidFill>
                <a:latin typeface="+mn-lt"/>
                <a:cs typeface="Calibri" panose="020F0502020204030204" pitchFamily="34" charset="0"/>
              </a:rPr>
              <a:t> ed.). Hoboken, NJ: John Wiley &amp; Sons, Inc.  </a:t>
            </a:r>
          </a:p>
          <a:p>
            <a:pPr defTabSz="966612">
              <a:defRPr/>
            </a:pPr>
            <a:endParaRPr lang="en-US" b="0" dirty="0"/>
          </a:p>
        </p:txBody>
      </p:sp>
      <p:sp>
        <p:nvSpPr>
          <p:cNvPr id="4" name="Slide Number Placeholder 3"/>
          <p:cNvSpPr>
            <a:spLocks noGrp="1"/>
          </p:cNvSpPr>
          <p:nvPr>
            <p:ph type="sldNum" sz="quarter" idx="10"/>
          </p:nvPr>
        </p:nvSpPr>
        <p:spPr/>
        <p:txBody>
          <a:bodyPr/>
          <a:lstStyle/>
          <a:p>
            <a:fld id="{54ADE49C-AECB-4B8E-AB86-9FE486226B9C}" type="slidenum">
              <a:rPr lang="en-US" smtClean="0"/>
              <a:t>76</a:t>
            </a:fld>
            <a:endParaRPr lang="en-US" dirty="0"/>
          </a:p>
        </p:txBody>
      </p:sp>
    </p:spTree>
    <p:extLst>
      <p:ext uri="{BB962C8B-B14F-4D97-AF65-F5344CB8AC3E}">
        <p14:creationId xmlns:p14="http://schemas.microsoft.com/office/powerpoint/2010/main" val="3274913356"/>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 NOTES</a:t>
            </a:r>
            <a:endParaRPr lang="en-US" sz="1200" b="1" baseline="0" dirty="0">
              <a:solidFill>
                <a:schemeClr val="tx1"/>
              </a:solidFill>
              <a:latin typeface="+mn-lt"/>
            </a:endParaRPr>
          </a:p>
          <a:p>
            <a:pPr marL="180975" indent="-180975" defTabSz="966612">
              <a:buFont typeface="Arial" panose="020B0604020202020204" pitchFamily="34" charset="0"/>
              <a:buChar char="•"/>
              <a:defRPr/>
            </a:pPr>
            <a:r>
              <a:rPr lang="en-US" sz="1200" b="0" baseline="0" dirty="0">
                <a:solidFill>
                  <a:schemeClr val="tx1"/>
                </a:solidFill>
                <a:latin typeface="+mn-lt"/>
              </a:rPr>
              <a:t>According to the CSAT, humanistic, experiential and existential therapies “</a:t>
            </a:r>
            <a:r>
              <a:rPr lang="en-US" sz="1200" dirty="0">
                <a:solidFill>
                  <a:schemeClr val="tx1"/>
                </a:solidFill>
                <a:latin typeface="+mn-lt"/>
              </a:rPr>
              <a:t>assume that the underlying cause of substance [..]use disorders is a lack of meaning in one’s life, a fear of death, disconnectedness from people, spiritual emptiness, or other overwhelming anxieties. Through unconditional acceptance, clients are encouraged to improve their self-respect, self-motivation, and growth. The approach can be a catalyst for seeking alternatives to substances in order to fill the emptiness experienced and expressed” </a:t>
            </a:r>
            <a:r>
              <a:rPr lang="en-US" sz="1200" b="0" baseline="0" dirty="0">
                <a:solidFill>
                  <a:schemeClr val="tx1"/>
                </a:solidFill>
                <a:latin typeface="+mn-lt"/>
              </a:rPr>
              <a:t>(p. 43).</a:t>
            </a:r>
            <a:r>
              <a:rPr lang="en-US" dirty="0"/>
              <a:t> </a:t>
            </a:r>
            <a:r>
              <a:rPr lang="en-US" sz="1200" b="0" baseline="0" dirty="0">
                <a:solidFill>
                  <a:schemeClr val="tx1"/>
                </a:solidFill>
                <a:latin typeface="+mn-lt"/>
              </a:rPr>
              <a:t>Person-centered therapy originated from the humanistic perspective, which essentially views people and human nature as good and that individuals have the ability to resolve problems on their own. This perspective assumes that people have the inherent capacity for self-direction and self-actualization. Counselors who use person-centered therapy recognize that acceptance, genuineness, caring and an ability to grasp and understand the worldview of their clients facilitates growth and change. A key concept of person-centered therapy is the actualizing tendency. This refers to the belief that humans are naturally inclined towards self-determination, fulfillment, and growth. The client is recognized as their own expert and the counselor is only a guide and not the authority who knows what is best for the client.</a:t>
            </a:r>
            <a:r>
              <a:rPr lang="en-US" dirty="0"/>
              <a:t> </a:t>
            </a:r>
            <a:r>
              <a:rPr lang="en-US" sz="1200" b="0" baseline="0" dirty="0">
                <a:solidFill>
                  <a:schemeClr val="tx1"/>
                </a:solidFill>
                <a:latin typeface="+mn-lt"/>
              </a:rPr>
              <a:t>Existential therapy is a philosophical approach to counseling, based on </a:t>
            </a:r>
            <a:r>
              <a:rPr lang="en-US" sz="1200" b="0" baseline="0" dirty="0" smtClean="0">
                <a:solidFill>
                  <a:schemeClr val="tx1"/>
                </a:solidFill>
                <a:latin typeface="+mn-lt"/>
              </a:rPr>
              <a:t>existentialism </a:t>
            </a:r>
            <a:r>
              <a:rPr lang="en-US" sz="1200" b="0" baseline="0" dirty="0">
                <a:solidFill>
                  <a:schemeClr val="tx1"/>
                </a:solidFill>
                <a:latin typeface="+mn-lt"/>
              </a:rPr>
              <a:t>that invites clients to explore and reflect on the nature of being human and the realities of human suffering.</a:t>
            </a:r>
            <a:r>
              <a:rPr lang="en-US" dirty="0"/>
              <a:t> </a:t>
            </a:r>
            <a:r>
              <a:rPr lang="en-US" sz="1200" b="0" baseline="0" dirty="0">
                <a:solidFill>
                  <a:schemeClr val="tx1"/>
                </a:solidFill>
                <a:latin typeface="+mn-lt"/>
              </a:rPr>
              <a:t> Existentialism stresses </a:t>
            </a:r>
            <a:r>
              <a:rPr lang="en-US" sz="1200" dirty="0">
                <a:solidFill>
                  <a:schemeClr val="tx1"/>
                </a:solidFill>
                <a:latin typeface="+mn-lt"/>
              </a:rPr>
              <a:t>individual responsibility, freedom, choice, and authenticity. The goals of existential therapy is to support clients with increasing their capacity for self-awareness, finding meaning, and moving beyond the belief that individuals are fixed or static beings to support themselves in accepting personal responsibility for change.</a:t>
            </a:r>
            <a:r>
              <a:rPr lang="en-US" dirty="0"/>
              <a:t> </a:t>
            </a:r>
            <a:r>
              <a:rPr lang="en-US" sz="1200" dirty="0">
                <a:solidFill>
                  <a:schemeClr val="tx1"/>
                </a:solidFill>
                <a:latin typeface="+mn-lt"/>
              </a:rPr>
              <a:t>Gestalt therapy is an experiential therapy that aims to expand the client’s awareness and experience of the present moment.</a:t>
            </a:r>
            <a:r>
              <a:rPr lang="en-US" dirty="0"/>
              <a:t> </a:t>
            </a:r>
            <a:r>
              <a:rPr lang="en-US" sz="1200" dirty="0">
                <a:solidFill>
                  <a:schemeClr val="tx1"/>
                </a:solidFill>
                <a:latin typeface="+mn-lt"/>
              </a:rPr>
              <a:t> It promotes direct experiencing of thoughts and feelings rather than the abstractness of discussing them (Corey, 2017). Gestalt therapy assumes that all clients have the ability to self-regulate. Clients may be asked to bring the past into the present by reenacting it in the present. Emphasis is placed on context. Gestalt therapists pay close attention to and explore the boundaries between the client and their environment. Gestalt therapy challenges clients to invest in themselves as who they are in the present, rather than who they want to be or should be. It is believed that clients will grow when they experience themselves as who and what they are in the present.</a:t>
            </a:r>
            <a:r>
              <a:rPr lang="en-US" dirty="0"/>
              <a:t> </a:t>
            </a:r>
            <a:endParaRPr lang="en-US" sz="1200" dirty="0">
              <a:solidFill>
                <a:schemeClr val="tx1"/>
              </a:solidFill>
              <a:latin typeface="+mn-lt"/>
              <a:cs typeface="Calibri"/>
            </a:endParaRPr>
          </a:p>
          <a:p>
            <a:pPr marL="483306" lvl="1" defTabSz="966612">
              <a:defRPr/>
            </a:pPr>
            <a:endParaRPr lang="en-US" sz="1200" b="0" baseline="0" dirty="0">
              <a:solidFill>
                <a:schemeClr val="tx1"/>
              </a:solidFill>
              <a:latin typeface="+mn-lt"/>
            </a:endParaRPr>
          </a:p>
          <a:p>
            <a:pPr defTabSz="966612">
              <a:defRPr/>
            </a:pPr>
            <a:r>
              <a:rPr lang="en-US" sz="1200" b="1" dirty="0" smtClean="0">
                <a:solidFill>
                  <a:schemeClr val="tx1"/>
                </a:solidFill>
                <a:latin typeface="+mn-lt"/>
              </a:rPr>
              <a:t>REFERENCES</a:t>
            </a:r>
            <a:endParaRPr lang="en-US" sz="1200" b="1" dirty="0">
              <a:solidFill>
                <a:schemeClr val="tx1"/>
              </a:solidFill>
              <a:latin typeface="+mn-lt"/>
            </a:endParaRPr>
          </a:p>
          <a:p>
            <a:pPr defTabSz="966612">
              <a:defRPr/>
            </a:pPr>
            <a:r>
              <a:rPr lang="en-US" sz="1200" dirty="0">
                <a:solidFill>
                  <a:schemeClr val="tx1"/>
                </a:solidFill>
                <a:latin typeface="+mn-lt"/>
                <a:cs typeface="Calibri" panose="020F0502020204030204" pitchFamily="34" charset="0"/>
              </a:rPr>
              <a:t>Center for Substance Abuse Treatment (2012). </a:t>
            </a:r>
            <a:r>
              <a:rPr lang="en-US" sz="1200" i="1" dirty="0">
                <a:solidFill>
                  <a:schemeClr val="tx1"/>
                </a:solidFill>
                <a:latin typeface="+mn-lt"/>
                <a:cs typeface="Calibri" panose="020F0502020204030204" pitchFamily="34" charset="0"/>
              </a:rPr>
              <a:t>Brief interventions and brief therapies for substance abuse. Treatment Improvement Protocol </a:t>
            </a:r>
            <a:r>
              <a:rPr lang="en-US" sz="1200" dirty="0">
                <a:solidFill>
                  <a:schemeClr val="tx1"/>
                </a:solidFill>
                <a:latin typeface="+mn-lt"/>
                <a:cs typeface="Calibri" panose="020F0502020204030204" pitchFamily="34" charset="0"/>
              </a:rPr>
              <a:t>(TIP) Series No. 34 HHS Publication No. (SMA) 12-3952. Rockville, MD: Substance Abuse and Mental Health Services Administration</a:t>
            </a:r>
            <a:endParaRPr lang="en-US" sz="1200" b="1" dirty="0">
              <a:solidFill>
                <a:schemeClr val="tx1"/>
              </a:solidFill>
              <a:latin typeface="+mn-lt"/>
              <a:cs typeface="Calibri" panose="020F0502020204030204" pitchFamily="34" charset="0"/>
            </a:endParaRPr>
          </a:p>
          <a:p>
            <a:pPr defTabSz="966612">
              <a:defRPr/>
            </a:pPr>
            <a:endParaRPr lang="en-US" sz="1300" b="1" dirty="0">
              <a:solidFill>
                <a:schemeClr val="bg1"/>
              </a:solidFill>
              <a:latin typeface="Calibri" panose="020F0502020204030204" pitchFamily="34" charset="0"/>
              <a:cs typeface="Calibri" panose="020F0502020204030204" pitchFamily="34" charset="0"/>
            </a:endParaRPr>
          </a:p>
          <a:p>
            <a:pPr defTabSz="966612">
              <a:defRPr/>
            </a:pPr>
            <a:r>
              <a:rPr lang="en-US" sz="1300" b="0" dirty="0" smtClean="0">
                <a:solidFill>
                  <a:schemeClr val="bg1"/>
                </a:solidFill>
                <a:latin typeface="Calibri"/>
                <a:cs typeface="Calibri"/>
              </a:rPr>
              <a:t>Corey, G. (2017). Theory and practice of counseling and psychotherapy (10</a:t>
            </a:r>
            <a:r>
              <a:rPr lang="en-US" sz="1300" b="0" baseline="30000" dirty="0" smtClean="0">
                <a:solidFill>
                  <a:schemeClr val="bg1"/>
                </a:solidFill>
                <a:latin typeface="Calibri"/>
                <a:cs typeface="Calibri"/>
              </a:rPr>
              <a:t>th</a:t>
            </a:r>
            <a:r>
              <a:rPr lang="en-US" sz="1300" b="0" dirty="0" smtClean="0">
                <a:solidFill>
                  <a:schemeClr val="bg1"/>
                </a:solidFill>
                <a:latin typeface="Calibri"/>
                <a:cs typeface="Calibri"/>
              </a:rPr>
              <a:t> </a:t>
            </a:r>
            <a:r>
              <a:rPr lang="en-US" sz="1300" b="0" dirty="0" err="1" smtClean="0">
                <a:solidFill>
                  <a:schemeClr val="bg1"/>
                </a:solidFill>
                <a:latin typeface="Calibri"/>
                <a:cs typeface="Calibri"/>
              </a:rPr>
              <a:t>ed</a:t>
            </a:r>
            <a:r>
              <a:rPr lang="en-US" sz="1300" b="0" dirty="0" smtClean="0">
                <a:solidFill>
                  <a:schemeClr val="bg1"/>
                </a:solidFill>
                <a:latin typeface="Calibri"/>
                <a:cs typeface="Calibri"/>
              </a:rPr>
              <a:t>). Boston, MA: Cengage. </a:t>
            </a:r>
          </a:p>
          <a:p>
            <a:pPr defTabSz="966612">
              <a:defRPr/>
            </a:pPr>
            <a:endParaRPr lang="en-US" sz="1300" b="0" dirty="0" smtClean="0">
              <a:solidFill>
                <a:schemeClr val="bg1"/>
              </a:solidFill>
              <a:latin typeface="Calibri" panose="020F0502020204030204" pitchFamily="34" charset="0"/>
              <a:cs typeface="Calibri" panose="020F0502020204030204" pitchFamily="34" charset="0"/>
            </a:endParaRPr>
          </a:p>
          <a:p>
            <a:pPr defTabSz="966612">
              <a:defRPr/>
            </a:pPr>
            <a:r>
              <a:rPr lang="en-US" sz="1300" b="0" dirty="0" smtClean="0">
                <a:solidFill>
                  <a:schemeClr val="bg1"/>
                </a:solidFill>
                <a:latin typeface="Calibri"/>
                <a:cs typeface="Calibri"/>
              </a:rPr>
              <a:t>Miller, G. (2015). </a:t>
            </a:r>
            <a:r>
              <a:rPr lang="en-US" sz="1300" b="0" i="1" dirty="0" smtClean="0">
                <a:solidFill>
                  <a:schemeClr val="bg1"/>
                </a:solidFill>
                <a:latin typeface="Calibri"/>
                <a:cs typeface="Calibri"/>
              </a:rPr>
              <a:t>Learning the language of addiction counseling </a:t>
            </a:r>
            <a:r>
              <a:rPr lang="en-US" sz="1300" b="0" dirty="0" smtClean="0">
                <a:solidFill>
                  <a:schemeClr val="bg1"/>
                </a:solidFill>
                <a:latin typeface="Calibri"/>
                <a:cs typeface="Calibri"/>
              </a:rPr>
              <a:t>(4</a:t>
            </a:r>
            <a:r>
              <a:rPr lang="en-US" sz="1300" b="0" baseline="30000" dirty="0" smtClean="0">
                <a:solidFill>
                  <a:schemeClr val="bg1"/>
                </a:solidFill>
                <a:latin typeface="Calibri"/>
                <a:cs typeface="Calibri"/>
              </a:rPr>
              <a:t>th</a:t>
            </a:r>
            <a:r>
              <a:rPr lang="en-US" sz="1300" b="0" dirty="0" smtClean="0">
                <a:solidFill>
                  <a:schemeClr val="bg1"/>
                </a:solidFill>
                <a:latin typeface="Calibri"/>
                <a:cs typeface="Calibri"/>
              </a:rPr>
              <a:t> ed.). Hoboken, NJ: John Wiley &amp; Sons, Inc.  </a:t>
            </a:r>
            <a:endParaRPr lang="en-US" sz="1300" b="0" dirty="0" smtClean="0">
              <a:solidFill>
                <a:schemeClr val="bg1"/>
              </a:solidFill>
              <a:latin typeface="Calibri" panose="020F0502020204030204" pitchFamily="34" charset="0"/>
              <a:cs typeface="Calibri" panose="020F0502020204030204" pitchFamily="34" charset="0"/>
            </a:endParaRPr>
          </a:p>
          <a:p>
            <a:pPr defTabSz="966612">
              <a:defRPr/>
            </a:pPr>
            <a:endParaRPr lang="en-US" b="0" dirty="0"/>
          </a:p>
        </p:txBody>
      </p:sp>
      <p:sp>
        <p:nvSpPr>
          <p:cNvPr id="4" name="Slide Number Placeholder 3"/>
          <p:cNvSpPr>
            <a:spLocks noGrp="1"/>
          </p:cNvSpPr>
          <p:nvPr>
            <p:ph type="sldNum" sz="quarter" idx="10"/>
          </p:nvPr>
        </p:nvSpPr>
        <p:spPr/>
        <p:txBody>
          <a:bodyPr/>
          <a:lstStyle/>
          <a:p>
            <a:fld id="{54ADE49C-AECB-4B8E-AB86-9FE486226B9C}" type="slidenum">
              <a:rPr lang="en-US" smtClean="0"/>
              <a:t>77</a:t>
            </a:fld>
            <a:endParaRPr lang="en-US" dirty="0"/>
          </a:p>
        </p:txBody>
      </p:sp>
    </p:spTree>
    <p:extLst>
      <p:ext uri="{BB962C8B-B14F-4D97-AF65-F5344CB8AC3E}">
        <p14:creationId xmlns:p14="http://schemas.microsoft.com/office/powerpoint/2010/main" val="199991478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 NOTES</a:t>
            </a:r>
          </a:p>
          <a:p>
            <a:pPr marL="180975" indent="-180975">
              <a:buFont typeface="Arial" panose="020B0604020202020204" pitchFamily="34" charset="0"/>
              <a:buChar char="•"/>
            </a:pPr>
            <a:r>
              <a:rPr lang="en-US" sz="1200" b="0" baseline="0" dirty="0">
                <a:solidFill>
                  <a:schemeClr val="tx1"/>
                </a:solidFill>
                <a:latin typeface="+mn-lt"/>
              </a:rPr>
              <a:t>Across humanistic, experiential, and existential therapies, the counselor’s attitude is believed to potentially influence and facilitate client change.</a:t>
            </a:r>
            <a:r>
              <a:rPr lang="en-US" dirty="0"/>
              <a:t> </a:t>
            </a:r>
            <a:r>
              <a:rPr lang="en-US" sz="1200" b="0" baseline="0" dirty="0">
                <a:solidFill>
                  <a:schemeClr val="tx1"/>
                </a:solidFill>
                <a:latin typeface="+mn-lt"/>
              </a:rPr>
              <a:t>Counselors move beyond diagnostic categories and recognize that their clients are individuals who have the innate capacity and ability to change and grow.</a:t>
            </a:r>
            <a:r>
              <a:rPr lang="en-US" dirty="0"/>
              <a:t>  </a:t>
            </a:r>
            <a:r>
              <a:rPr lang="en-US" sz="1200" b="0" baseline="0" dirty="0">
                <a:solidFill>
                  <a:schemeClr val="tx1"/>
                </a:solidFill>
                <a:latin typeface="+mn-lt"/>
              </a:rPr>
              <a:t>All three emphasize the importance of being in the present moment. Focusing on the present moment may help clients to feel less overwhelmed, especially early in their recovery. According to Miller (2012), “staying in the present can help the client manage staying sober in the face of difficult memories from the past, stress of the present, or fear of the future” (p. 46).</a:t>
            </a:r>
            <a:r>
              <a:rPr lang="en-US" dirty="0"/>
              <a:t> </a:t>
            </a:r>
            <a:r>
              <a:rPr lang="en-US" sz="1200" b="0" baseline="0" dirty="0">
                <a:solidFill>
                  <a:schemeClr val="tx1"/>
                </a:solidFill>
                <a:latin typeface="+mn-lt"/>
              </a:rPr>
              <a:t>These therapies assert that the counselor’s genuineness, acceptance, and ability to accurately and empathically understand the client’s perspectives and worldviews are necessary and critical in the therapeutic relationship.</a:t>
            </a:r>
            <a:r>
              <a:rPr lang="en-US" dirty="0"/>
              <a:t> </a:t>
            </a:r>
            <a:endParaRPr lang="en-US" sz="1200" b="0" baseline="0" dirty="0">
              <a:solidFill>
                <a:schemeClr val="tx1"/>
              </a:solidFill>
              <a:latin typeface="+mn-lt"/>
              <a:cs typeface="Calibri"/>
            </a:endParaRPr>
          </a:p>
          <a:p>
            <a:pPr marL="181240" indent="-181240">
              <a:buFont typeface="Arial" panose="020B0604020202020204" pitchFamily="34" charset="0"/>
              <a:buChar char="•"/>
            </a:pPr>
            <a:endParaRPr lang="en-US" sz="1200" b="0" baseline="0" dirty="0">
              <a:solidFill>
                <a:schemeClr val="tx1"/>
              </a:solidFill>
              <a:latin typeface="+mn-lt"/>
            </a:endParaRPr>
          </a:p>
          <a:p>
            <a:pPr defTabSz="966612">
              <a:defRPr/>
            </a:pPr>
            <a:r>
              <a:rPr lang="en-US" sz="1200" b="1" dirty="0" smtClean="0">
                <a:solidFill>
                  <a:schemeClr val="tx1"/>
                </a:solidFill>
                <a:latin typeface="+mn-lt"/>
              </a:rPr>
              <a:t>REFERENCES</a:t>
            </a:r>
            <a:endParaRPr lang="en-US" sz="1200" b="1" dirty="0">
              <a:solidFill>
                <a:schemeClr val="tx1"/>
              </a:solidFill>
              <a:latin typeface="+mn-lt"/>
            </a:endParaRPr>
          </a:p>
          <a:p>
            <a:pPr defTabSz="966612">
              <a:defRPr/>
            </a:pPr>
            <a:r>
              <a:rPr lang="en-US" sz="1200" dirty="0">
                <a:solidFill>
                  <a:schemeClr val="tx1"/>
                </a:solidFill>
                <a:latin typeface="+mn-lt"/>
                <a:cs typeface="Calibri" panose="020F0502020204030204" pitchFamily="34" charset="0"/>
              </a:rPr>
              <a:t>Center for Substance Abuse Treatment (2012). </a:t>
            </a:r>
            <a:r>
              <a:rPr lang="en-US" sz="1200" i="1" dirty="0">
                <a:solidFill>
                  <a:schemeClr val="tx1"/>
                </a:solidFill>
                <a:latin typeface="+mn-lt"/>
                <a:cs typeface="Calibri" panose="020F0502020204030204" pitchFamily="34" charset="0"/>
              </a:rPr>
              <a:t>Brief interventions and brief therapies for substance abuse. Treatment Improvement Protocol </a:t>
            </a:r>
            <a:r>
              <a:rPr lang="en-US" sz="1200" dirty="0">
                <a:solidFill>
                  <a:schemeClr val="tx1"/>
                </a:solidFill>
                <a:latin typeface="+mn-lt"/>
                <a:cs typeface="Calibri" panose="020F0502020204030204" pitchFamily="34" charset="0"/>
              </a:rPr>
              <a:t>(TIP) Series No. 34 HHS Publication No. (SMA) 12-3952. Rockville, MD: Substance Abuse and Mental Health Services </a:t>
            </a:r>
            <a:r>
              <a:rPr lang="en-US" sz="1200" dirty="0" smtClean="0">
                <a:solidFill>
                  <a:schemeClr val="tx1"/>
                </a:solidFill>
                <a:latin typeface="+mn-lt"/>
                <a:cs typeface="Calibri" panose="020F0502020204030204" pitchFamily="34" charset="0"/>
              </a:rPr>
              <a:t>Administration.</a:t>
            </a:r>
            <a:endParaRPr lang="en-US" sz="1200" dirty="0">
              <a:solidFill>
                <a:schemeClr val="tx1"/>
              </a:solidFill>
              <a:latin typeface="+mn-lt"/>
              <a:cs typeface="Calibri" panose="020F0502020204030204" pitchFamily="34" charset="0"/>
            </a:endParaRPr>
          </a:p>
          <a:p>
            <a:pPr defTabSz="966612">
              <a:defRPr/>
            </a:pPr>
            <a:endParaRPr lang="en-US" sz="1200" dirty="0">
              <a:solidFill>
                <a:schemeClr val="tx1"/>
              </a:solidFill>
              <a:latin typeface="+mn-lt"/>
              <a:cs typeface="Calibri" panose="020F0502020204030204" pitchFamily="34" charset="0"/>
            </a:endParaRPr>
          </a:p>
          <a:p>
            <a:pPr defTabSz="966612">
              <a:defRPr/>
            </a:pPr>
            <a:r>
              <a:rPr lang="en-US" sz="1200" dirty="0">
                <a:solidFill>
                  <a:schemeClr val="tx1"/>
                </a:solidFill>
                <a:latin typeface="+mn-lt"/>
                <a:cs typeface="Calibri" panose="020F0502020204030204" pitchFamily="34" charset="0"/>
              </a:rPr>
              <a:t>Corey, G. (2017). Theory and practice of counseling and psychotherapy (10</a:t>
            </a:r>
            <a:r>
              <a:rPr lang="en-US" sz="1200" baseline="30000" dirty="0">
                <a:solidFill>
                  <a:schemeClr val="tx1"/>
                </a:solidFill>
                <a:latin typeface="+mn-lt"/>
                <a:cs typeface="Calibri" panose="020F0502020204030204" pitchFamily="34" charset="0"/>
              </a:rPr>
              <a:t>th</a:t>
            </a:r>
            <a:r>
              <a:rPr lang="en-US" sz="1200" dirty="0">
                <a:solidFill>
                  <a:schemeClr val="tx1"/>
                </a:solidFill>
                <a:latin typeface="+mn-lt"/>
                <a:cs typeface="Calibri" panose="020F0502020204030204" pitchFamily="34" charset="0"/>
              </a:rPr>
              <a:t> ed). Boston, MA: Cengage. </a:t>
            </a:r>
          </a:p>
          <a:p>
            <a:pPr defTabSz="966612">
              <a:defRPr/>
            </a:pPr>
            <a:endParaRPr lang="en-US" sz="1200" dirty="0">
              <a:solidFill>
                <a:schemeClr val="tx1"/>
              </a:solidFill>
              <a:latin typeface="+mn-lt"/>
              <a:cs typeface="Calibri" panose="020F0502020204030204" pitchFamily="34" charset="0"/>
            </a:endParaRPr>
          </a:p>
          <a:p>
            <a:pPr defTabSz="966612">
              <a:defRPr/>
            </a:pPr>
            <a:r>
              <a:rPr lang="en-US" sz="1200" dirty="0">
                <a:solidFill>
                  <a:schemeClr val="tx1"/>
                </a:solidFill>
                <a:latin typeface="+mn-lt"/>
                <a:cs typeface="Calibri" panose="020F0502020204030204" pitchFamily="34" charset="0"/>
              </a:rPr>
              <a:t>Miller, G. (2015). </a:t>
            </a:r>
            <a:r>
              <a:rPr lang="en-US" sz="1200" i="1" dirty="0">
                <a:solidFill>
                  <a:schemeClr val="tx1"/>
                </a:solidFill>
                <a:latin typeface="+mn-lt"/>
                <a:cs typeface="Calibri" panose="020F0502020204030204" pitchFamily="34" charset="0"/>
              </a:rPr>
              <a:t>Learning the language of addiction counseling </a:t>
            </a:r>
            <a:r>
              <a:rPr lang="en-US" sz="1200" dirty="0">
                <a:solidFill>
                  <a:schemeClr val="tx1"/>
                </a:solidFill>
                <a:latin typeface="+mn-lt"/>
                <a:cs typeface="Calibri" panose="020F0502020204030204" pitchFamily="34" charset="0"/>
              </a:rPr>
              <a:t>(4</a:t>
            </a:r>
            <a:r>
              <a:rPr lang="en-US" sz="1200" baseline="30000" dirty="0">
                <a:solidFill>
                  <a:schemeClr val="tx1"/>
                </a:solidFill>
                <a:latin typeface="+mn-lt"/>
                <a:cs typeface="Calibri" panose="020F0502020204030204" pitchFamily="34" charset="0"/>
              </a:rPr>
              <a:t>th</a:t>
            </a:r>
            <a:r>
              <a:rPr lang="en-US" sz="1200" dirty="0">
                <a:solidFill>
                  <a:schemeClr val="tx1"/>
                </a:solidFill>
                <a:latin typeface="+mn-lt"/>
                <a:cs typeface="Calibri" panose="020F0502020204030204" pitchFamily="34" charset="0"/>
              </a:rPr>
              <a:t> ed.). Hoboken, NJ: John Wiley &amp; Sons, Inc.  </a:t>
            </a:r>
          </a:p>
          <a:p>
            <a:pPr defTabSz="966612">
              <a:defRPr/>
            </a:pPr>
            <a:endParaRPr lang="en-US" b="0" dirty="0"/>
          </a:p>
        </p:txBody>
      </p:sp>
      <p:sp>
        <p:nvSpPr>
          <p:cNvPr id="4" name="Slide Number Placeholder 3"/>
          <p:cNvSpPr>
            <a:spLocks noGrp="1"/>
          </p:cNvSpPr>
          <p:nvPr>
            <p:ph type="sldNum" sz="quarter" idx="10"/>
          </p:nvPr>
        </p:nvSpPr>
        <p:spPr/>
        <p:txBody>
          <a:bodyPr/>
          <a:lstStyle/>
          <a:p>
            <a:fld id="{54ADE49C-AECB-4B8E-AB86-9FE486226B9C}" type="slidenum">
              <a:rPr lang="en-US" smtClean="0"/>
              <a:t>78</a:t>
            </a:fld>
            <a:endParaRPr lang="en-US" dirty="0"/>
          </a:p>
        </p:txBody>
      </p:sp>
    </p:spTree>
    <p:extLst>
      <p:ext uri="{BB962C8B-B14F-4D97-AF65-F5344CB8AC3E}">
        <p14:creationId xmlns:p14="http://schemas.microsoft.com/office/powerpoint/2010/main" val="2644429963"/>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 NOTES</a:t>
            </a:r>
            <a:endParaRPr lang="en-US" sz="1200" b="1" baseline="0" dirty="0">
              <a:solidFill>
                <a:schemeClr val="tx1"/>
              </a:solidFill>
              <a:latin typeface="+mn-lt"/>
            </a:endParaRPr>
          </a:p>
          <a:p>
            <a:pPr marL="180975" indent="-180975" defTabSz="966612">
              <a:buFont typeface="Arial" panose="020B0604020202020204" pitchFamily="34" charset="0"/>
              <a:buChar char="•"/>
              <a:defRPr/>
            </a:pPr>
            <a:r>
              <a:rPr lang="en-US" sz="1200" baseline="0" dirty="0">
                <a:solidFill>
                  <a:schemeClr val="tx1"/>
                </a:solidFill>
                <a:latin typeface="+mn-lt"/>
              </a:rPr>
              <a:t>Contemporary behavioral therapies are diverse and differ in their levels of complexity; however, we will highlight some of the basic characteristics and assumptions of this approach.</a:t>
            </a:r>
            <a:r>
              <a:rPr lang="en-US" dirty="0"/>
              <a:t> </a:t>
            </a:r>
            <a:r>
              <a:rPr lang="en-US" sz="1200" baseline="0" dirty="0">
                <a:solidFill>
                  <a:schemeClr val="tx1"/>
                </a:solidFill>
                <a:latin typeface="+mn-lt"/>
              </a:rPr>
              <a:t>Behavioral therapies apply principles of classical conditioning, operant conditioning, and social cognitive theory to a variety of psychological and behavioral problems. Methods are primarily derived from operant and classical theories of learning. CSAT (2012) explains, “a major tenet of behavioral therapy is that because substance abuse is a learned behavior pattern, changing the reinforcement contingencies that govern this behavior can modify it… this can be achieved by focusing on either the classically conditioned craving responses and/or on the operant reinforcement patterns that are assessed and maintaining the substance abuse” (p. 52). Classical conditioning, or respondent conditioning, is learning an association between two stimuli. Individuals learn to associate a previously unrelated and neutral stimulus with another stimulus that later elicits a specific response or reaction.</a:t>
            </a:r>
            <a:r>
              <a:rPr lang="en-US" dirty="0"/>
              <a:t> </a:t>
            </a:r>
            <a:endParaRPr lang="en-US" sz="1200" baseline="0" dirty="0">
              <a:solidFill>
                <a:schemeClr val="tx1"/>
              </a:solidFill>
              <a:latin typeface="+mn-lt"/>
              <a:cs typeface="Calibri"/>
            </a:endParaRPr>
          </a:p>
          <a:p>
            <a:pPr marL="181240" indent="-181240" defTabSz="966612">
              <a:buFont typeface="Arial" panose="020B0604020202020204" pitchFamily="34" charset="0"/>
              <a:buChar char="•"/>
              <a:defRPr/>
            </a:pPr>
            <a:r>
              <a:rPr lang="en-US" sz="1200" b="1" baseline="0" dirty="0">
                <a:solidFill>
                  <a:schemeClr val="tx1"/>
                </a:solidFill>
                <a:latin typeface="+mn-lt"/>
              </a:rPr>
              <a:t>[ASK PARTICIPANTS] </a:t>
            </a:r>
            <a:r>
              <a:rPr lang="en-US" sz="1200" baseline="0" dirty="0">
                <a:solidFill>
                  <a:schemeClr val="tx1"/>
                </a:solidFill>
                <a:latin typeface="+mn-lt"/>
              </a:rPr>
              <a:t>How would you explain classical conditioning and addiction?</a:t>
            </a:r>
          </a:p>
          <a:p>
            <a:pPr marL="664546" lvl="1" indent="-181240" defTabSz="966612">
              <a:buFont typeface="Arial" panose="020B0604020202020204" pitchFamily="34" charset="0"/>
              <a:buChar char="•"/>
              <a:defRPr/>
            </a:pPr>
            <a:r>
              <a:rPr lang="en-US" sz="1200" dirty="0">
                <a:solidFill>
                  <a:schemeClr val="tx1"/>
                </a:solidFill>
                <a:latin typeface="+mn-lt"/>
              </a:rPr>
              <a:t>CSAT</a:t>
            </a:r>
            <a:r>
              <a:rPr lang="en-US" sz="1200" baseline="0" dirty="0">
                <a:solidFill>
                  <a:schemeClr val="tx1"/>
                </a:solidFill>
                <a:latin typeface="+mn-lt"/>
              </a:rPr>
              <a:t> explains, “</a:t>
            </a:r>
            <a:r>
              <a:rPr lang="en-US" sz="1200" dirty="0">
                <a:solidFill>
                  <a:schemeClr val="tx1"/>
                </a:solidFill>
                <a:latin typeface="+mn-lt"/>
              </a:rPr>
              <a:t>repeated pairings between the emotional, environmental, and subjective cues associated with the use of substances and the actual physiological and phenomenological effects produced by specific substances lead to the development of a classically conditioned response. Subsequently, when the [individual</a:t>
            </a:r>
            <a:r>
              <a:rPr lang="en-US" sz="1200" baseline="0" dirty="0">
                <a:solidFill>
                  <a:schemeClr val="tx1"/>
                </a:solidFill>
                <a:latin typeface="+mn-lt"/>
              </a:rPr>
              <a:t> who meets criteria for a SUD] </a:t>
            </a:r>
            <a:r>
              <a:rPr lang="en-US" sz="1200" dirty="0">
                <a:solidFill>
                  <a:schemeClr val="tx1"/>
                </a:solidFill>
                <a:latin typeface="+mn-lt"/>
              </a:rPr>
              <a:t>is in the presence of such cues, a classically conditioned withdrawal state or craving is elicited</a:t>
            </a:r>
            <a:r>
              <a:rPr lang="en-US" sz="1200" baseline="0" dirty="0">
                <a:solidFill>
                  <a:schemeClr val="tx1"/>
                </a:solidFill>
                <a:latin typeface="+mn-lt"/>
              </a:rPr>
              <a:t>” (p. 52). </a:t>
            </a:r>
          </a:p>
          <a:p>
            <a:pPr marL="181240" indent="-181240" defTabSz="966612">
              <a:buFont typeface="Arial" panose="020B0604020202020204" pitchFamily="34" charset="0"/>
              <a:buChar char="•"/>
              <a:defRPr/>
            </a:pPr>
            <a:r>
              <a:rPr lang="en-US" sz="1200" baseline="0" dirty="0">
                <a:solidFill>
                  <a:schemeClr val="tx1"/>
                </a:solidFill>
                <a:latin typeface="+mn-lt"/>
              </a:rPr>
              <a:t>Operant conditioning, or instrumental conditioning, involves learning in which behaviors are influenced by consequences. If the consequence provides a reward (known as positive reinforcement) or eliminates an aversive stimuli (known as negative reinforcement), operant conditioning suggests that the chances increase that the behavior will occur again. If the consequence produces no reward or an aversive stimuli, operant conditioning suggests that that chances decrease that the behavior will happen again. This is referred to as punishment. </a:t>
            </a:r>
          </a:p>
          <a:p>
            <a:pPr marL="181240" indent="-181240" defTabSz="966612">
              <a:buFont typeface="Arial" panose="020B0604020202020204" pitchFamily="34" charset="0"/>
              <a:buChar char="•"/>
              <a:defRPr/>
            </a:pPr>
            <a:r>
              <a:rPr lang="en-US" sz="1200" b="1" baseline="0" dirty="0">
                <a:solidFill>
                  <a:schemeClr val="tx1"/>
                </a:solidFill>
                <a:latin typeface="+mn-lt"/>
              </a:rPr>
              <a:t>[ASK PARTICIPANTS] </a:t>
            </a:r>
            <a:r>
              <a:rPr lang="en-US" sz="1200" baseline="0" dirty="0">
                <a:solidFill>
                  <a:schemeClr val="tx1"/>
                </a:solidFill>
                <a:latin typeface="+mn-lt"/>
              </a:rPr>
              <a:t>How would you explain operant condition and addiction?</a:t>
            </a:r>
          </a:p>
          <a:p>
            <a:pPr marL="664546" lvl="1" indent="-181240" defTabSz="966612">
              <a:buFont typeface="Arial" panose="020B0604020202020204" pitchFamily="34" charset="0"/>
              <a:buChar char="•"/>
              <a:defRPr/>
            </a:pPr>
            <a:r>
              <a:rPr lang="en-US" sz="1200" baseline="0" dirty="0">
                <a:solidFill>
                  <a:schemeClr val="tx1"/>
                </a:solidFill>
                <a:latin typeface="+mn-lt"/>
              </a:rPr>
              <a:t>According to CSAT, “</a:t>
            </a:r>
            <a:r>
              <a:rPr lang="en-US" sz="1200" dirty="0">
                <a:solidFill>
                  <a:schemeClr val="tx1"/>
                </a:solidFill>
                <a:latin typeface="+mn-lt"/>
              </a:rPr>
              <a:t>Substance use in the presence of classically conditioned cues is instrumental in reducing or eliminating the arousal associated with a state of craving, thus serving to reinforce the substance use behavior. That is, the behavior serves a basic rewarding function for the individual. …To the extent that they experience the effects they seek, the greater the likelihood they will use substances under similar circumstances in the future” (p. 52) </a:t>
            </a:r>
          </a:p>
          <a:p>
            <a:pPr marL="180975" indent="-180975" defTabSz="966612">
              <a:buFont typeface="Arial" panose="020B0604020202020204" pitchFamily="34" charset="0"/>
              <a:buChar char="•"/>
              <a:defRPr/>
            </a:pPr>
            <a:r>
              <a:rPr lang="en-US" sz="1200" baseline="0" dirty="0">
                <a:solidFill>
                  <a:schemeClr val="tx1"/>
                </a:solidFill>
                <a:latin typeface="+mn-lt"/>
              </a:rPr>
              <a:t>Social cognitive theory posits that human behavior occurs within a social context and is shaped by the dynamic and reciprocal interaction among environmental influences, cognitions and other personal factors, and behavior all operating, interacting, and influencing each other.</a:t>
            </a:r>
            <a:r>
              <a:rPr lang="en-US" dirty="0"/>
              <a:t> </a:t>
            </a:r>
            <a:r>
              <a:rPr lang="en-US" sz="1200" baseline="0" dirty="0">
                <a:solidFill>
                  <a:schemeClr val="tx1"/>
                </a:solidFill>
                <a:latin typeface="+mn-lt"/>
              </a:rPr>
              <a:t>The emphasis of behavior therapy is on current problems. Counselors conduct thorough open-ended functional assessments to gather and analyze information about situational antecedents and the consequences associated with substance use behaviors. Counselors help clients to identify and understand the antecedents (e.g., environmental events) that trigger, maintain, and reinforce specific behaviors and what faulty learning had occurred in the development of their current substance use disorder. Assessment is ongoing and informs the treatment process. Interventions are individually tailored and specific to one or more of the client’s problems. Client and counselors establish agreed-upon goals that are specific and measurable. Clients are expected to assume an active role in treatment. Counselors introduce clients to adaptive strategies and new behaviors to change behavior; clients are encouraged to practice these strategies and skills between sessions. Strategies are clearly defined, tested empirically, and continually revised. Clients are expected to monitor and report on their behaviors outside of therapy. Together, the client and counselor regularly evaluate and continually assess progress towards goal completion.</a:t>
            </a:r>
            <a:r>
              <a:rPr lang="en-US" dirty="0"/>
              <a:t> </a:t>
            </a:r>
            <a:endParaRPr lang="en-US" sz="1200" baseline="0" dirty="0">
              <a:solidFill>
                <a:schemeClr val="tx1"/>
              </a:solidFill>
              <a:latin typeface="+mn-lt"/>
              <a:cs typeface="Calibri"/>
            </a:endParaRPr>
          </a:p>
          <a:p>
            <a:pPr marL="181240" indent="-181240" defTabSz="966612">
              <a:buFont typeface="Arial" panose="020B0604020202020204" pitchFamily="34" charset="0"/>
              <a:buChar char="•"/>
              <a:defRPr/>
            </a:pPr>
            <a:r>
              <a:rPr lang="en-US" sz="1200" b="0" baseline="0" dirty="0">
                <a:solidFill>
                  <a:schemeClr val="tx1"/>
                </a:solidFill>
                <a:latin typeface="+mn-lt"/>
              </a:rPr>
              <a:t>Cognitive theory assumes that most problems, including substance misuse, derive from faulty thinking processes. Antecedent events, cognitions (beliefs, attitudes, thoughts), feelings, and behavior (actions) are interactive and dynamic, each affecting the other. Yet, the emphasis in cognitive theory is on cognitions. “The way we act and feel is most often affected by our beliefs, attitudes, perceptions, cognitive schema, and attributions” (CSAT, 2012, p. 61). Essentially, cognitive theory assumes that changing the way we think can change the way we feel and behave. According to CSAT, cognitive theory “</a:t>
            </a:r>
            <a:r>
              <a:rPr lang="en-US" sz="1200" dirty="0">
                <a:solidFill>
                  <a:schemeClr val="tx1"/>
                </a:solidFill>
                <a:latin typeface="+mn-lt"/>
              </a:rPr>
              <a:t>posits that substance use disorders reflect habitual, automatic, negative thoughts and beliefs that must be identified and modified to change erroneous ways of thinking and associated behaviors. The desire to use substances is typically activated in specific, often predictable high-risk situations, such as upon seeing drug paraphernalia or experiencing boredom, depression, or anxiety” (p.</a:t>
            </a:r>
            <a:r>
              <a:rPr lang="en-US" sz="1200" baseline="0" dirty="0">
                <a:solidFill>
                  <a:schemeClr val="tx1"/>
                </a:solidFill>
                <a:latin typeface="+mn-lt"/>
              </a:rPr>
              <a:t> 42). Cognitive therapy aims to help </a:t>
            </a:r>
            <a:r>
              <a:rPr lang="en-US" sz="1200" dirty="0">
                <a:solidFill>
                  <a:schemeClr val="tx1"/>
                </a:solidFill>
                <a:latin typeface="+mn-lt"/>
              </a:rPr>
              <a:t>clients examine and</a:t>
            </a:r>
            <a:r>
              <a:rPr lang="en-US" sz="1200" baseline="0" dirty="0">
                <a:solidFill>
                  <a:schemeClr val="tx1"/>
                </a:solidFill>
                <a:latin typeface="+mn-lt"/>
              </a:rPr>
              <a:t> change </a:t>
            </a:r>
            <a:r>
              <a:rPr lang="en-US" sz="1200" dirty="0">
                <a:solidFill>
                  <a:schemeClr val="tx1"/>
                </a:solidFill>
                <a:latin typeface="+mn-lt"/>
              </a:rPr>
              <a:t>their negative, maladaptive, self-defeating automatic thoughts and faulty logic</a:t>
            </a:r>
            <a:r>
              <a:rPr lang="en-US" sz="1200" baseline="0" dirty="0">
                <a:solidFill>
                  <a:schemeClr val="tx1"/>
                </a:solidFill>
                <a:latin typeface="+mn-lt"/>
              </a:rPr>
              <a:t> by modifying thought patterns and </a:t>
            </a:r>
            <a:r>
              <a:rPr lang="en-US" sz="1200" dirty="0">
                <a:solidFill>
                  <a:schemeClr val="tx1"/>
                </a:solidFill>
                <a:latin typeface="+mn-lt"/>
              </a:rPr>
              <a:t>replacing distorted</a:t>
            </a:r>
            <a:r>
              <a:rPr lang="en-US" sz="1200" baseline="0" dirty="0">
                <a:solidFill>
                  <a:schemeClr val="tx1"/>
                </a:solidFill>
                <a:latin typeface="+mn-lt"/>
              </a:rPr>
              <a:t> thoughts with rational alternatives.  </a:t>
            </a:r>
          </a:p>
          <a:p>
            <a:pPr marL="180975" indent="-180975" defTabSz="966612">
              <a:buFont typeface="Arial" panose="020B0604020202020204" pitchFamily="34" charset="0"/>
              <a:buChar char="•"/>
              <a:defRPr/>
            </a:pPr>
            <a:r>
              <a:rPr lang="en-US" sz="1200" b="0" baseline="0" dirty="0">
                <a:solidFill>
                  <a:schemeClr val="tx1"/>
                </a:solidFill>
                <a:latin typeface="+mn-lt"/>
              </a:rPr>
              <a:t>Cognitive behavioral therapy or CBT, integrates principles from cognitive and behavioral theories. </a:t>
            </a:r>
            <a:r>
              <a:rPr lang="en-US" sz="1200" baseline="0" dirty="0">
                <a:solidFill>
                  <a:schemeClr val="tx1"/>
                </a:solidFill>
                <a:latin typeface="+mn-lt"/>
              </a:rPr>
              <a:t>CBT focuses primarily on cognitions, belief, and expectancies.</a:t>
            </a:r>
            <a:r>
              <a:rPr lang="en-US" dirty="0"/>
              <a:t> </a:t>
            </a:r>
            <a:r>
              <a:rPr lang="en-US" sz="1200" baseline="0" dirty="0">
                <a:solidFill>
                  <a:schemeClr val="tx1"/>
                </a:solidFill>
                <a:latin typeface="+mn-lt"/>
              </a:rPr>
              <a:t> </a:t>
            </a:r>
            <a:r>
              <a:rPr lang="en-US" sz="1200" b="0" baseline="0" dirty="0">
                <a:solidFill>
                  <a:schemeClr val="tx1"/>
                </a:solidFill>
                <a:latin typeface="+mn-lt"/>
              </a:rPr>
              <a:t>According to Corey, CBT is based on the “assumption that beliefs, behaviors, emotions, and physical reactions are reciprocally linked. Changes in one area leas to changes in other areas.” CBT is structured, goal-oriented, individualized, and focused on current problems. Key concepts of CBT include attributions, cognitive appraisals, and self-efficacy expectancies.</a:t>
            </a:r>
            <a:r>
              <a:rPr lang="en-US" dirty="0"/>
              <a:t> </a:t>
            </a:r>
            <a:r>
              <a:rPr lang="en-US" sz="1200" b="0" baseline="0" dirty="0">
                <a:solidFill>
                  <a:schemeClr val="tx1"/>
                </a:solidFill>
                <a:latin typeface="+mn-lt"/>
              </a:rPr>
              <a:t>“An attribution is an individual’s explanation of why an event occurred” (CSAT, 2012, p. 69). Individuals develop attributional styles when describing emotional problems and dysfunctional behaviors. These styles often include the following attributional dimensions: internal/external, stable/unstable, and global specific. Internal and external dimensions refer to whether the client attributes the event and their causes to themselves or others.</a:t>
            </a:r>
            <a:r>
              <a:rPr lang="en-US" dirty="0"/>
              <a:t> </a:t>
            </a:r>
            <a:r>
              <a:rPr lang="en-US" sz="1200" b="0" baseline="0" dirty="0">
                <a:solidFill>
                  <a:schemeClr val="tx1"/>
                </a:solidFill>
                <a:latin typeface="+mn-lt"/>
              </a:rPr>
              <a:t> Stable and unstable refer to whether the individual believes the cause will continue to affect their future or that it can change or stop. Global or specific attributes refer to whether the individual believes that the cause of one negative circumstance affects only part or all areas of their life.</a:t>
            </a:r>
            <a:r>
              <a:rPr lang="en-US" dirty="0"/>
              <a:t> </a:t>
            </a:r>
            <a:endParaRPr lang="en-US" sz="1200" b="0" baseline="0" dirty="0">
              <a:solidFill>
                <a:schemeClr val="tx1"/>
              </a:solidFill>
              <a:latin typeface="+mn-lt"/>
              <a:cs typeface="Calibri"/>
            </a:endParaRPr>
          </a:p>
          <a:p>
            <a:pPr marL="387985" indent="-180975" defTabSz="966612">
              <a:buFont typeface="Arial" panose="020B0604020202020204" pitchFamily="34" charset="0"/>
              <a:buChar char="•"/>
              <a:defRPr/>
            </a:pPr>
            <a:r>
              <a:rPr lang="en-US" sz="1200" b="0" baseline="0" dirty="0">
                <a:solidFill>
                  <a:schemeClr val="tx1"/>
                </a:solidFill>
                <a:latin typeface="+mn-lt"/>
              </a:rPr>
              <a:t>Cognitive appraisals refer to an individual’s assessment and perception of a stressful situation and their evaluation of their ability to meet the specific challenges or demands of the situation. </a:t>
            </a:r>
            <a:endParaRPr lang="en-US" sz="1200" b="0" baseline="0" dirty="0">
              <a:solidFill>
                <a:schemeClr val="tx1"/>
              </a:solidFill>
              <a:latin typeface="+mn-lt"/>
              <a:cs typeface="Calibri"/>
            </a:endParaRPr>
          </a:p>
          <a:p>
            <a:pPr marL="387985" indent="-180975" defTabSz="966612">
              <a:buFont typeface="Arial" panose="020B0604020202020204" pitchFamily="34" charset="0"/>
              <a:buChar char="•"/>
              <a:defRPr/>
            </a:pPr>
            <a:r>
              <a:rPr lang="en-US" sz="1200" b="0" baseline="0" dirty="0">
                <a:solidFill>
                  <a:schemeClr val="tx1"/>
                </a:solidFill>
                <a:latin typeface="+mn-lt"/>
              </a:rPr>
              <a:t>Self-efficacy expectancies refer to beliefs about abilities for successfully executing an appropriate, culturally-sanctioned response to cope with specific situations. </a:t>
            </a:r>
            <a:endParaRPr lang="en-US" sz="1200" b="0" baseline="0" dirty="0">
              <a:solidFill>
                <a:schemeClr val="tx1"/>
              </a:solidFill>
              <a:latin typeface="+mn-lt"/>
              <a:cs typeface="Calibri"/>
            </a:endParaRPr>
          </a:p>
          <a:p>
            <a:pPr marL="483235" lvl="1" defTabSz="966612">
              <a:defRPr/>
            </a:pPr>
            <a:endParaRPr lang="en-US" sz="1200" b="0" baseline="0" dirty="0">
              <a:solidFill>
                <a:schemeClr val="tx1"/>
              </a:solidFill>
              <a:latin typeface="+mn-lt"/>
              <a:cs typeface="Calibri"/>
            </a:endParaRPr>
          </a:p>
          <a:p>
            <a:pPr defTabSz="966612">
              <a:defRPr/>
            </a:pPr>
            <a:r>
              <a:rPr lang="en-US" sz="1200" b="1" dirty="0" smtClean="0">
                <a:solidFill>
                  <a:schemeClr val="tx1"/>
                </a:solidFill>
                <a:latin typeface="+mn-lt"/>
              </a:rPr>
              <a:t>REFERENCES</a:t>
            </a:r>
            <a:endParaRPr lang="en-US" sz="1200" b="1" dirty="0">
              <a:solidFill>
                <a:schemeClr val="tx1"/>
              </a:solidFill>
              <a:latin typeface="+mn-lt"/>
            </a:endParaRPr>
          </a:p>
          <a:p>
            <a:pPr defTabSz="966612">
              <a:defRPr/>
            </a:pPr>
            <a:r>
              <a:rPr lang="en-US" sz="1200" dirty="0">
                <a:solidFill>
                  <a:schemeClr val="tx1"/>
                </a:solidFill>
                <a:latin typeface="+mn-lt"/>
                <a:cs typeface="Calibri" panose="020F0502020204030204" pitchFamily="34" charset="0"/>
              </a:rPr>
              <a:t>Center for Substance Abuse Treatment (2012). </a:t>
            </a:r>
            <a:r>
              <a:rPr lang="en-US" sz="1200" i="1" dirty="0">
                <a:solidFill>
                  <a:schemeClr val="tx1"/>
                </a:solidFill>
                <a:latin typeface="+mn-lt"/>
                <a:cs typeface="Calibri" panose="020F0502020204030204" pitchFamily="34" charset="0"/>
              </a:rPr>
              <a:t>Brief interventions and brief therapies for substance abuse. Treatment Improvement Protocol </a:t>
            </a:r>
            <a:r>
              <a:rPr lang="en-US" sz="1200" dirty="0">
                <a:solidFill>
                  <a:schemeClr val="tx1"/>
                </a:solidFill>
                <a:latin typeface="+mn-lt"/>
                <a:cs typeface="Calibri" panose="020F0502020204030204" pitchFamily="34" charset="0"/>
              </a:rPr>
              <a:t>(TIP) Series No. 34 HHS Publication No. (SMA) 12-3952. Rockville, MD: Substance Abuse and Mental Health Services Administration</a:t>
            </a:r>
          </a:p>
          <a:p>
            <a:pPr defTabSz="966612">
              <a:defRPr/>
            </a:pPr>
            <a:endParaRPr lang="en-US" sz="1200" dirty="0">
              <a:solidFill>
                <a:schemeClr val="tx1"/>
              </a:solidFill>
              <a:latin typeface="+mn-lt"/>
              <a:cs typeface="Calibri" panose="020F0502020204030204" pitchFamily="34" charset="0"/>
            </a:endParaRPr>
          </a:p>
          <a:p>
            <a:pPr defTabSz="966612">
              <a:defRPr/>
            </a:pPr>
            <a:r>
              <a:rPr lang="en-US" sz="1200" dirty="0">
                <a:solidFill>
                  <a:schemeClr val="tx1"/>
                </a:solidFill>
                <a:latin typeface="+mn-lt"/>
                <a:cs typeface="Calibri" panose="020F0502020204030204" pitchFamily="34" charset="0"/>
              </a:rPr>
              <a:t>Corey, G. (2017). Theory and practice of counseling and psychotherapy (10</a:t>
            </a:r>
            <a:r>
              <a:rPr lang="en-US" sz="1200" baseline="30000" dirty="0">
                <a:solidFill>
                  <a:schemeClr val="tx1"/>
                </a:solidFill>
                <a:latin typeface="+mn-lt"/>
                <a:cs typeface="Calibri" panose="020F0502020204030204" pitchFamily="34" charset="0"/>
              </a:rPr>
              <a:t>th</a:t>
            </a:r>
            <a:r>
              <a:rPr lang="en-US" sz="1200" dirty="0">
                <a:solidFill>
                  <a:schemeClr val="tx1"/>
                </a:solidFill>
                <a:latin typeface="+mn-lt"/>
                <a:cs typeface="Calibri" panose="020F0502020204030204" pitchFamily="34" charset="0"/>
              </a:rPr>
              <a:t> ed). Boston, MA: Cengage. </a:t>
            </a:r>
          </a:p>
          <a:p>
            <a:pPr defTabSz="966612">
              <a:defRPr/>
            </a:pPr>
            <a:endParaRPr lang="en-US" sz="1200" dirty="0">
              <a:solidFill>
                <a:schemeClr val="tx1"/>
              </a:solidFill>
              <a:latin typeface="+mn-lt"/>
              <a:cs typeface="Calibri" panose="020F0502020204030204" pitchFamily="34" charset="0"/>
            </a:endParaRPr>
          </a:p>
          <a:p>
            <a:pPr defTabSz="966612">
              <a:defRPr/>
            </a:pPr>
            <a:r>
              <a:rPr lang="en-US" sz="1200" dirty="0">
                <a:solidFill>
                  <a:schemeClr val="tx1"/>
                </a:solidFill>
                <a:latin typeface="+mn-lt"/>
                <a:cs typeface="Calibri" panose="020F0502020204030204" pitchFamily="34" charset="0"/>
              </a:rPr>
              <a:t>Miller, G. (2015). </a:t>
            </a:r>
            <a:r>
              <a:rPr lang="en-US" sz="1200" i="1" dirty="0">
                <a:solidFill>
                  <a:schemeClr val="tx1"/>
                </a:solidFill>
                <a:latin typeface="+mn-lt"/>
                <a:cs typeface="Calibri" panose="020F0502020204030204" pitchFamily="34" charset="0"/>
              </a:rPr>
              <a:t>Learning the language of addiction counseling </a:t>
            </a:r>
            <a:r>
              <a:rPr lang="en-US" sz="1200" dirty="0">
                <a:solidFill>
                  <a:schemeClr val="tx1"/>
                </a:solidFill>
                <a:latin typeface="+mn-lt"/>
                <a:cs typeface="Calibri" panose="020F0502020204030204" pitchFamily="34" charset="0"/>
              </a:rPr>
              <a:t>(4</a:t>
            </a:r>
            <a:r>
              <a:rPr lang="en-US" sz="1200" baseline="30000" dirty="0">
                <a:solidFill>
                  <a:schemeClr val="tx1"/>
                </a:solidFill>
                <a:latin typeface="+mn-lt"/>
                <a:cs typeface="Calibri" panose="020F0502020204030204" pitchFamily="34" charset="0"/>
              </a:rPr>
              <a:t>th</a:t>
            </a:r>
            <a:r>
              <a:rPr lang="en-US" sz="1200" dirty="0">
                <a:solidFill>
                  <a:schemeClr val="tx1"/>
                </a:solidFill>
                <a:latin typeface="+mn-lt"/>
                <a:cs typeface="Calibri" panose="020F0502020204030204" pitchFamily="34" charset="0"/>
              </a:rPr>
              <a:t> ed.). Hoboken, NJ: John Wiley &amp; Sons, Inc.  </a:t>
            </a:r>
          </a:p>
          <a:p>
            <a:pPr defTabSz="966612">
              <a:defRPr/>
            </a:pPr>
            <a:endParaRPr lang="en-US" b="0" dirty="0"/>
          </a:p>
        </p:txBody>
      </p:sp>
      <p:sp>
        <p:nvSpPr>
          <p:cNvPr id="4" name="Slide Number Placeholder 3"/>
          <p:cNvSpPr>
            <a:spLocks noGrp="1"/>
          </p:cNvSpPr>
          <p:nvPr>
            <p:ph type="sldNum" sz="quarter" idx="10"/>
          </p:nvPr>
        </p:nvSpPr>
        <p:spPr/>
        <p:txBody>
          <a:bodyPr/>
          <a:lstStyle/>
          <a:p>
            <a:fld id="{54ADE49C-AECB-4B8E-AB86-9FE486226B9C}" type="slidenum">
              <a:rPr lang="en-US" smtClean="0"/>
              <a:t>79</a:t>
            </a:fld>
            <a:endParaRPr lang="en-US" dirty="0"/>
          </a:p>
        </p:txBody>
      </p:sp>
    </p:spTree>
    <p:extLst>
      <p:ext uri="{BB962C8B-B14F-4D97-AF65-F5344CB8AC3E}">
        <p14:creationId xmlns:p14="http://schemas.microsoft.com/office/powerpoint/2010/main" val="6482528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TRAINER NOTES</a:t>
            </a:r>
            <a:endParaRPr lang="en-US" b="1" baseline="0" dirty="0">
              <a:solidFill>
                <a:schemeClr val="tx1"/>
              </a:solidFill>
            </a:endParaRPr>
          </a:p>
          <a:p>
            <a:pPr marL="181240" indent="-181240" defTabSz="966612">
              <a:buFont typeface="Arial" panose="020B0604020202020204" pitchFamily="34" charset="0"/>
              <a:buChar char="•"/>
              <a:defRPr/>
            </a:pPr>
            <a:r>
              <a:rPr lang="en-US" dirty="0">
                <a:solidFill>
                  <a:schemeClr val="tx1"/>
                </a:solidFill>
              </a:rPr>
              <a:t>When we first meet with the client,</a:t>
            </a:r>
            <a:r>
              <a:rPr lang="en-US" baseline="0" dirty="0">
                <a:solidFill>
                  <a:schemeClr val="tx1"/>
                </a:solidFill>
              </a:rPr>
              <a:t> w</a:t>
            </a:r>
            <a:r>
              <a:rPr lang="en-US" dirty="0">
                <a:solidFill>
                  <a:schemeClr val="tx1"/>
                </a:solidFill>
              </a:rPr>
              <a:t>e</a:t>
            </a:r>
            <a:r>
              <a:rPr lang="en-US" baseline="0" dirty="0">
                <a:solidFill>
                  <a:schemeClr val="tx1"/>
                </a:solidFill>
              </a:rPr>
              <a:t> should begin with a brief orientation and review of the meeting agenda. We describe the purpose of screening and outline what the client can expect during the encounter. If you are using screening tools, you explain why you are using them and their purpose. If your agency uses laboratory testing, you clearly explain the process, rationale, and potential outcomes if the client tests positive for one or more substances.  </a:t>
            </a:r>
          </a:p>
          <a:p>
            <a:pPr marL="181240" indent="-181240" defTabSz="966612">
              <a:buFont typeface="Arial" panose="020B0604020202020204" pitchFamily="34" charset="0"/>
              <a:buChar char="•"/>
              <a:defRPr/>
            </a:pPr>
            <a:r>
              <a:rPr lang="en-US" b="1" baseline="0" dirty="0">
                <a:solidFill>
                  <a:schemeClr val="tx1"/>
                </a:solidFill>
              </a:rPr>
              <a:t>[ASK PARTICIPANTS] </a:t>
            </a:r>
            <a:r>
              <a:rPr lang="en-US" baseline="0" dirty="0">
                <a:solidFill>
                  <a:schemeClr val="tx1"/>
                </a:solidFill>
              </a:rPr>
              <a:t>How do you describe the use of screening tools to your clients?  </a:t>
            </a:r>
          </a:p>
          <a:p>
            <a:pPr marL="181240" indent="-181240" defTabSz="966612">
              <a:buFont typeface="Arial" panose="020B0604020202020204" pitchFamily="34" charset="0"/>
              <a:buChar char="•"/>
              <a:defRPr/>
            </a:pPr>
            <a:r>
              <a:rPr lang="en-US" b="1" baseline="0" dirty="0">
                <a:solidFill>
                  <a:schemeClr val="tx1"/>
                </a:solidFill>
              </a:rPr>
              <a:t>[ASK PARTICIPANTS] </a:t>
            </a:r>
            <a:r>
              <a:rPr lang="en-US" baseline="0" dirty="0">
                <a:solidFill>
                  <a:schemeClr val="tx1"/>
                </a:solidFill>
              </a:rPr>
              <a:t>How do you explain the process and rationale for the use of laboratory testing? </a:t>
            </a:r>
          </a:p>
          <a:p>
            <a:pPr marL="181240" indent="-181240" defTabSz="966612">
              <a:buFont typeface="Arial" panose="020B0604020202020204" pitchFamily="34" charset="0"/>
              <a:buChar char="•"/>
              <a:defRPr/>
            </a:pPr>
            <a:r>
              <a:rPr lang="en-US" baseline="0" dirty="0">
                <a:solidFill>
                  <a:schemeClr val="tx1"/>
                </a:solidFill>
              </a:rPr>
              <a:t>We remember and make a conscious effort to listen to </a:t>
            </a:r>
            <a:r>
              <a:rPr lang="en-US" baseline="0" dirty="0" smtClean="0">
                <a:solidFill>
                  <a:schemeClr val="tx1"/>
                </a:solidFill>
              </a:rPr>
              <a:t>our </a:t>
            </a:r>
            <a:r>
              <a:rPr lang="en-US" baseline="0" dirty="0">
                <a:solidFill>
                  <a:schemeClr val="tx1"/>
                </a:solidFill>
              </a:rPr>
              <a:t>clients. </a:t>
            </a:r>
            <a:r>
              <a:rPr lang="en-US" dirty="0">
                <a:solidFill>
                  <a:schemeClr val="tx1"/>
                </a:solidFill>
              </a:rPr>
              <a:t>We want to begin with understand where the client is</a:t>
            </a:r>
            <a:r>
              <a:rPr lang="en-US" baseline="0" dirty="0">
                <a:solidFill>
                  <a:schemeClr val="tx1"/>
                </a:solidFill>
              </a:rPr>
              <a:t> in their recovery</a:t>
            </a:r>
            <a:r>
              <a:rPr lang="en-US" dirty="0">
                <a:solidFill>
                  <a:schemeClr val="tx1"/>
                </a:solidFill>
              </a:rPr>
              <a:t>. What are they bringing</a:t>
            </a:r>
            <a:r>
              <a:rPr lang="en-US" baseline="0" dirty="0">
                <a:solidFill>
                  <a:schemeClr val="tx1"/>
                </a:solidFill>
              </a:rPr>
              <a:t> to the encounter? We are clear about the time we have allocated to meet with them and what will transpire during the meeting. We use open questions.</a:t>
            </a:r>
          </a:p>
          <a:p>
            <a:pPr marL="181240" indent="-181240" defTabSz="966612">
              <a:buFont typeface="Arial" panose="020B0604020202020204" pitchFamily="34" charset="0"/>
              <a:buChar char="•"/>
              <a:defRPr/>
            </a:pPr>
            <a:r>
              <a:rPr lang="en-US" b="1" baseline="0" dirty="0">
                <a:solidFill>
                  <a:schemeClr val="tx1"/>
                </a:solidFill>
              </a:rPr>
              <a:t>[ASK PARTICIPANTS] </a:t>
            </a:r>
            <a:r>
              <a:rPr lang="en-US" baseline="0" dirty="0">
                <a:solidFill>
                  <a:schemeClr val="tx1"/>
                </a:solidFill>
              </a:rPr>
              <a:t>What is the difference between a closed and open question? Please offer examples to differentiate between the two. </a:t>
            </a:r>
          </a:p>
          <a:p>
            <a:pPr marL="181240" indent="-181240" defTabSz="966612">
              <a:buFont typeface="Arial" panose="020B0604020202020204" pitchFamily="34" charset="0"/>
              <a:buChar char="•"/>
              <a:defRPr/>
            </a:pPr>
            <a:r>
              <a:rPr lang="en-US" baseline="0" dirty="0">
                <a:solidFill>
                  <a:schemeClr val="tx1"/>
                </a:solidFill>
              </a:rPr>
              <a:t>We use simple reflections</a:t>
            </a:r>
            <a:endParaRPr lang="en-US" b="1" baseline="0" dirty="0">
              <a:solidFill>
                <a:schemeClr val="tx1"/>
              </a:solidFill>
            </a:endParaRPr>
          </a:p>
          <a:p>
            <a:pPr marL="181240" indent="-181240" defTabSz="966612">
              <a:buFont typeface="Arial" panose="020B0604020202020204" pitchFamily="34" charset="0"/>
              <a:buChar char="•"/>
              <a:defRPr/>
            </a:pPr>
            <a:r>
              <a:rPr lang="en-US" b="1" baseline="0" dirty="0">
                <a:solidFill>
                  <a:schemeClr val="tx1"/>
                </a:solidFill>
              </a:rPr>
              <a:t>[ASK PARTICIPANTS] </a:t>
            </a:r>
            <a:r>
              <a:rPr lang="en-US" baseline="0" dirty="0">
                <a:solidFill>
                  <a:schemeClr val="tx1"/>
                </a:solidFill>
              </a:rPr>
              <a:t>What is the difference between a question and reflection? </a:t>
            </a:r>
          </a:p>
          <a:p>
            <a:pPr marL="181240" indent="-181240" defTabSz="966612">
              <a:buFont typeface="Arial" panose="020B0604020202020204" pitchFamily="34" charset="0"/>
              <a:buChar char="•"/>
              <a:defRPr/>
            </a:pPr>
            <a:r>
              <a:rPr lang="en-US" baseline="0" dirty="0">
                <a:solidFill>
                  <a:schemeClr val="tx1"/>
                </a:solidFill>
              </a:rPr>
              <a:t>We are thoughtful about the tone and intonation of our voice. Often, we use upward intonations when asking a question. We should be mindful and purposeful to use a downward intonation when offering reflections. In addition, we purposefully and intentionally ensure to speak slowly. We use clarifying and follow-up questions as well as reflections to suggest and make a concerted effort to listen. </a:t>
            </a:r>
          </a:p>
          <a:p>
            <a:pPr marL="181240" indent="-181240" defTabSz="966612">
              <a:buFont typeface="Arial" panose="020B0604020202020204" pitchFamily="34" charset="0"/>
              <a:buChar char="•"/>
              <a:defRPr/>
            </a:pPr>
            <a:r>
              <a:rPr lang="en-US" b="1" baseline="0" dirty="0">
                <a:solidFill>
                  <a:schemeClr val="tx1"/>
                </a:solidFill>
              </a:rPr>
              <a:t>[ASK PARTICIPANTS] </a:t>
            </a:r>
            <a:r>
              <a:rPr lang="en-US" baseline="0" dirty="0">
                <a:solidFill>
                  <a:schemeClr val="tx1"/>
                </a:solidFill>
              </a:rPr>
              <a:t>Why do we want to establish rapport? </a:t>
            </a:r>
          </a:p>
          <a:p>
            <a:pPr marL="181240" indent="-181240" defTabSz="966612">
              <a:buFont typeface="Arial" panose="020B0604020202020204" pitchFamily="34" charset="0"/>
              <a:buChar char="•"/>
              <a:defRPr/>
            </a:pPr>
            <a:r>
              <a:rPr lang="en-US" baseline="0" dirty="0">
                <a:solidFill>
                  <a:schemeClr val="tx1"/>
                </a:solidFill>
              </a:rPr>
              <a:t>We want clients to feel safe and secure. Further, we want our clients to provide us with honest, </a:t>
            </a:r>
            <a:r>
              <a:rPr lang="en-US" baseline="0" dirty="0" smtClean="0">
                <a:solidFill>
                  <a:schemeClr val="tx1"/>
                </a:solidFill>
              </a:rPr>
              <a:t>meaningful, </a:t>
            </a:r>
            <a:r>
              <a:rPr lang="en-US" baseline="0" dirty="0">
                <a:solidFill>
                  <a:schemeClr val="tx1"/>
                </a:solidFill>
              </a:rPr>
              <a:t>and relevant information to help us make the best decision in partnership with the client to ensure they are receiving the right treatment at the right time at the right frequency and right intensity.</a:t>
            </a:r>
          </a:p>
          <a:p>
            <a:pPr defTabSz="966612">
              <a:defRPr/>
            </a:pPr>
            <a:endParaRPr lang="en-US" baseline="0" dirty="0">
              <a:solidFill>
                <a:schemeClr val="tx1"/>
              </a:solidFill>
            </a:endParaRPr>
          </a:p>
          <a:p>
            <a:pPr marL="181240" indent="-181240">
              <a:buFont typeface="Arial" panose="020B0604020202020204" pitchFamily="34" charset="0"/>
              <a:buChar char="•"/>
            </a:pPr>
            <a:endParaRPr lang="en-US" dirty="0">
              <a:solidFill>
                <a:schemeClr val="tx1"/>
              </a:solidFill>
            </a:endParaRPr>
          </a:p>
          <a:p>
            <a:endParaRPr lang="en-US" dirty="0"/>
          </a:p>
        </p:txBody>
      </p:sp>
      <p:sp>
        <p:nvSpPr>
          <p:cNvPr id="4" name="Slide Number Placeholder 3"/>
          <p:cNvSpPr>
            <a:spLocks noGrp="1"/>
          </p:cNvSpPr>
          <p:nvPr>
            <p:ph type="sldNum" sz="quarter" idx="10"/>
          </p:nvPr>
        </p:nvSpPr>
        <p:spPr/>
        <p:txBody>
          <a:bodyPr/>
          <a:lstStyle/>
          <a:p>
            <a:fld id="{54ADE49C-AECB-4B8E-AB86-9FE486226B9C}" type="slidenum">
              <a:rPr lang="en-US" smtClean="0"/>
              <a:t>8</a:t>
            </a:fld>
            <a:endParaRPr lang="en-US" dirty="0"/>
          </a:p>
        </p:txBody>
      </p:sp>
    </p:spTree>
    <p:extLst>
      <p:ext uri="{BB962C8B-B14F-4D97-AF65-F5344CB8AC3E}">
        <p14:creationId xmlns:p14="http://schemas.microsoft.com/office/powerpoint/2010/main" val="189350502"/>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 NOTES</a:t>
            </a:r>
            <a:endParaRPr lang="en-US" sz="1200" b="1" baseline="0" dirty="0">
              <a:solidFill>
                <a:schemeClr val="tx1"/>
              </a:solidFill>
              <a:latin typeface="+mn-lt"/>
            </a:endParaRPr>
          </a:p>
          <a:p>
            <a:pPr marL="181240" indent="-181240" defTabSz="966612">
              <a:buFont typeface="Arial" panose="020B0604020202020204" pitchFamily="34" charset="0"/>
              <a:buChar char="•"/>
              <a:defRPr/>
            </a:pPr>
            <a:r>
              <a:rPr lang="en-US" sz="1200" baseline="0" dirty="0">
                <a:solidFill>
                  <a:schemeClr val="tx1"/>
                </a:solidFill>
                <a:latin typeface="+mn-lt"/>
              </a:rPr>
              <a:t>Miller (2012) suggests that behavior therapy is amenable to addiction counseling. There are a variety of techniques used and specific skills taught.  For example, techniques specific to classical conditioning include cue exposure, where clients are exposed to specific cues, but choose not to use, resulting in eventual extinction, and counterconditioning, that is, introducing and repeatedly pairing a negative consequence to a behavior that had previously been associated with a positive outcome. Specific techniques based on operant conditioning include </a:t>
            </a:r>
            <a:r>
              <a:rPr lang="en-US" sz="1200" dirty="0">
                <a:solidFill>
                  <a:schemeClr val="tx1"/>
                </a:solidFill>
                <a:latin typeface="+mn-lt"/>
              </a:rPr>
              <a:t>assertiveness training, behavioral self-control training, social skills training, c</a:t>
            </a:r>
            <a:r>
              <a:rPr lang="en-US" sz="1200" baseline="0" dirty="0">
                <a:solidFill>
                  <a:schemeClr val="tx1"/>
                </a:solidFill>
                <a:latin typeface="+mn-lt"/>
              </a:rPr>
              <a:t>ontingency management and behavior contracting.</a:t>
            </a:r>
          </a:p>
          <a:p>
            <a:pPr marL="181240" indent="-181240" defTabSz="966612">
              <a:buFont typeface="Arial" panose="020B0604020202020204" pitchFamily="34" charset="0"/>
              <a:buChar char="•"/>
              <a:defRPr/>
            </a:pPr>
            <a:r>
              <a:rPr lang="en-US" sz="1200" b="1" baseline="0" dirty="0">
                <a:solidFill>
                  <a:schemeClr val="tx1"/>
                </a:solidFill>
                <a:latin typeface="+mn-lt"/>
              </a:rPr>
              <a:t>[ASK PARTICIPANTS] </a:t>
            </a:r>
            <a:r>
              <a:rPr lang="en-US" sz="1200" baseline="0" dirty="0">
                <a:solidFill>
                  <a:schemeClr val="tx1"/>
                </a:solidFill>
                <a:latin typeface="+mn-lt"/>
              </a:rPr>
              <a:t>Do any of you have experience with these techniques, and if so, please describe how they were introduced in treatment and what were the outcomes?  </a:t>
            </a:r>
          </a:p>
          <a:p>
            <a:pPr marL="180975" indent="-180975" defTabSz="966612">
              <a:buFont typeface="Arial" panose="020B0604020202020204" pitchFamily="34" charset="0"/>
              <a:buChar char="•"/>
              <a:defRPr/>
            </a:pPr>
            <a:r>
              <a:rPr lang="en-US" sz="1200" baseline="0" dirty="0">
                <a:solidFill>
                  <a:schemeClr val="tx1"/>
                </a:solidFill>
                <a:latin typeface="+mn-lt"/>
              </a:rPr>
              <a:t>An important and helpful application of CBT is helping clients identify triggers. Triggers are internal and external conditional cues that are associated with substance use. Internal triggers include thoughts and feelings (e.g., depression, anxiety, boredom). External triggers include people (e.g., dealers, significant others or friends who use or had used in the past), places (e.g., bars, parks, bridges, friend’s homes), verbal phrases, time periods (e.g., holidays, anniversary dates, date of the passing of a loved one), and objects (e.g., paraphernalia). Triggers, consciously or unconsciously, influence our thoughts, which affect our feelings that may lead to cravings and potential use.</a:t>
            </a:r>
            <a:endParaRPr lang="en-US" sz="1200" baseline="0" dirty="0">
              <a:solidFill>
                <a:schemeClr val="tx1"/>
              </a:solidFill>
              <a:latin typeface="+mn-lt"/>
              <a:cs typeface="Calibri"/>
            </a:endParaRPr>
          </a:p>
          <a:p>
            <a:pPr marL="181240" indent="-181240" defTabSz="966612">
              <a:buFont typeface="Arial" panose="020B0604020202020204" pitchFamily="34" charset="0"/>
              <a:buChar char="•"/>
              <a:defRPr/>
            </a:pPr>
            <a:r>
              <a:rPr lang="en-US" sz="1200" b="1" baseline="0" dirty="0">
                <a:solidFill>
                  <a:schemeClr val="tx1"/>
                </a:solidFill>
                <a:latin typeface="+mn-lt"/>
              </a:rPr>
              <a:t>[ASK PARTICIPANTS] </a:t>
            </a:r>
            <a:r>
              <a:rPr lang="en-US" sz="1200" b="0" baseline="0" dirty="0">
                <a:solidFill>
                  <a:schemeClr val="tx1"/>
                </a:solidFill>
                <a:latin typeface="+mn-lt"/>
              </a:rPr>
              <a:t>What other internal and external triggers have your clients identified</a:t>
            </a:r>
            <a:r>
              <a:rPr lang="en-US" sz="1200" baseline="0" dirty="0">
                <a:solidFill>
                  <a:schemeClr val="tx1"/>
                </a:solidFill>
                <a:latin typeface="+mn-lt"/>
              </a:rPr>
              <a:t>? </a:t>
            </a:r>
          </a:p>
          <a:p>
            <a:pPr marL="181240" indent="-181240" defTabSz="966612">
              <a:buFont typeface="Arial" panose="020B0604020202020204" pitchFamily="34" charset="0"/>
              <a:buChar char="•"/>
              <a:defRPr/>
            </a:pPr>
            <a:r>
              <a:rPr lang="en-US" sz="1200" baseline="0" dirty="0">
                <a:solidFill>
                  <a:schemeClr val="tx1"/>
                </a:solidFill>
                <a:latin typeface="+mn-lt"/>
              </a:rPr>
              <a:t>A major focus and component of CBT is on developing coping skills and relapse prevention skills to help clients with effectively dealing with high-risk situations (e.g., triggers). Coping skills may be specific to either alcohol and drug use or to general interpersonal (e.g., refusal skills, assertiveness training) or emotional areas (e.g., coping with anxiety, rejection). </a:t>
            </a:r>
            <a:endParaRPr lang="en-US" sz="1200" baseline="0" dirty="0" smtClean="0">
              <a:solidFill>
                <a:schemeClr val="tx1"/>
              </a:solidFill>
              <a:latin typeface="+mn-lt"/>
            </a:endParaRPr>
          </a:p>
          <a:p>
            <a:pPr marL="181240" indent="-181240" defTabSz="966612">
              <a:buFont typeface="Arial" panose="020B0604020202020204" pitchFamily="34" charset="0"/>
              <a:buChar char="•"/>
              <a:defRPr/>
            </a:pPr>
            <a:r>
              <a:rPr lang="en-US" sz="1200" b="1" baseline="0" dirty="0" smtClean="0">
                <a:solidFill>
                  <a:schemeClr val="tx1"/>
                </a:solidFill>
                <a:latin typeface="+mn-lt"/>
              </a:rPr>
              <a:t>[</a:t>
            </a:r>
            <a:r>
              <a:rPr lang="en-US" sz="1200" b="1" baseline="0" dirty="0">
                <a:solidFill>
                  <a:schemeClr val="tx1"/>
                </a:solidFill>
                <a:latin typeface="+mn-lt"/>
              </a:rPr>
              <a:t>ASK PARTICIPANTS] </a:t>
            </a:r>
            <a:r>
              <a:rPr lang="en-US" sz="1200" b="0" baseline="0" dirty="0">
                <a:solidFill>
                  <a:schemeClr val="tx1"/>
                </a:solidFill>
                <a:latin typeface="+mn-lt"/>
              </a:rPr>
              <a:t>What are some examples or interpersonal and intrapersonal coping skills?  </a:t>
            </a:r>
          </a:p>
          <a:p>
            <a:pPr defTabSz="966612">
              <a:defRPr/>
            </a:pPr>
            <a:endParaRPr lang="en-US" sz="1200" b="0" baseline="0" dirty="0">
              <a:solidFill>
                <a:schemeClr val="tx1"/>
              </a:solidFill>
              <a:latin typeface="+mn-lt"/>
            </a:endParaRPr>
          </a:p>
          <a:p>
            <a:pPr defTabSz="966612">
              <a:defRPr/>
            </a:pPr>
            <a:endParaRPr lang="en-US" sz="1200" b="0" baseline="0" dirty="0">
              <a:solidFill>
                <a:schemeClr val="tx1"/>
              </a:solidFill>
              <a:latin typeface="+mn-lt"/>
            </a:endParaRPr>
          </a:p>
          <a:p>
            <a:pPr defTabSz="966612">
              <a:defRPr/>
            </a:pPr>
            <a:r>
              <a:rPr lang="en-US" sz="1200" b="1" dirty="0" smtClean="0">
                <a:solidFill>
                  <a:schemeClr val="tx1"/>
                </a:solidFill>
                <a:latin typeface="+mn-lt"/>
              </a:rPr>
              <a:t>REFERENCES</a:t>
            </a:r>
            <a:endParaRPr lang="en-US" sz="1200" b="1" dirty="0">
              <a:solidFill>
                <a:schemeClr val="tx1"/>
              </a:solidFill>
              <a:latin typeface="+mn-lt"/>
            </a:endParaRPr>
          </a:p>
          <a:p>
            <a:pPr defTabSz="966612">
              <a:defRPr/>
            </a:pPr>
            <a:r>
              <a:rPr lang="en-US" sz="1200" dirty="0">
                <a:solidFill>
                  <a:schemeClr val="tx1"/>
                </a:solidFill>
                <a:latin typeface="+mn-lt"/>
                <a:cs typeface="Calibri" panose="020F0502020204030204" pitchFamily="34" charset="0"/>
              </a:rPr>
              <a:t>Center for Substance Abuse Treatment (2012). </a:t>
            </a:r>
            <a:r>
              <a:rPr lang="en-US" sz="1200" i="1" dirty="0">
                <a:solidFill>
                  <a:schemeClr val="tx1"/>
                </a:solidFill>
                <a:latin typeface="+mn-lt"/>
                <a:cs typeface="Calibri" panose="020F0502020204030204" pitchFamily="34" charset="0"/>
              </a:rPr>
              <a:t>Brief interventions and brief therapies for substance abuse. Treatment Improvement Protocol </a:t>
            </a:r>
            <a:r>
              <a:rPr lang="en-US" sz="1200" dirty="0">
                <a:solidFill>
                  <a:schemeClr val="tx1"/>
                </a:solidFill>
                <a:latin typeface="+mn-lt"/>
                <a:cs typeface="Calibri" panose="020F0502020204030204" pitchFamily="34" charset="0"/>
              </a:rPr>
              <a:t>(TIP) Series No. 34 HHS Publication No. (SMA) 12-3952. Rockville, MD: Substance Abuse and Mental Health Services Administration</a:t>
            </a:r>
          </a:p>
          <a:p>
            <a:pPr defTabSz="966612">
              <a:defRPr/>
            </a:pPr>
            <a:endParaRPr lang="en-US" sz="1200" dirty="0">
              <a:solidFill>
                <a:schemeClr val="tx1"/>
              </a:solidFill>
              <a:latin typeface="+mn-lt"/>
              <a:cs typeface="Calibri" panose="020F0502020204030204" pitchFamily="34" charset="0"/>
            </a:endParaRPr>
          </a:p>
          <a:p>
            <a:pPr defTabSz="966612">
              <a:defRPr/>
            </a:pPr>
            <a:r>
              <a:rPr lang="en-US" sz="1200" dirty="0">
                <a:solidFill>
                  <a:schemeClr val="tx1"/>
                </a:solidFill>
                <a:latin typeface="+mn-lt"/>
                <a:cs typeface="Calibri" panose="020F0502020204030204" pitchFamily="34" charset="0"/>
              </a:rPr>
              <a:t>Corey, G. (2017). Theory and practice of counseling and psychotherapy (10</a:t>
            </a:r>
            <a:r>
              <a:rPr lang="en-US" sz="1200" baseline="30000" dirty="0">
                <a:solidFill>
                  <a:schemeClr val="tx1"/>
                </a:solidFill>
                <a:latin typeface="+mn-lt"/>
                <a:cs typeface="Calibri" panose="020F0502020204030204" pitchFamily="34" charset="0"/>
              </a:rPr>
              <a:t>th</a:t>
            </a:r>
            <a:r>
              <a:rPr lang="en-US" sz="1200" dirty="0">
                <a:solidFill>
                  <a:schemeClr val="tx1"/>
                </a:solidFill>
                <a:latin typeface="+mn-lt"/>
                <a:cs typeface="Calibri" panose="020F0502020204030204" pitchFamily="34" charset="0"/>
              </a:rPr>
              <a:t> ed). Boston, MA: Cengage. </a:t>
            </a:r>
          </a:p>
          <a:p>
            <a:pPr defTabSz="966612">
              <a:defRPr/>
            </a:pPr>
            <a:endParaRPr lang="en-US" sz="1200" dirty="0">
              <a:solidFill>
                <a:schemeClr val="tx1"/>
              </a:solidFill>
              <a:latin typeface="+mn-lt"/>
              <a:cs typeface="Calibri" panose="020F0502020204030204" pitchFamily="34" charset="0"/>
            </a:endParaRPr>
          </a:p>
          <a:p>
            <a:pPr defTabSz="966612">
              <a:defRPr/>
            </a:pPr>
            <a:r>
              <a:rPr lang="en-US" sz="1200" dirty="0">
                <a:solidFill>
                  <a:schemeClr val="tx1"/>
                </a:solidFill>
                <a:latin typeface="+mn-lt"/>
                <a:cs typeface="Calibri" panose="020F0502020204030204" pitchFamily="34" charset="0"/>
              </a:rPr>
              <a:t>Miller, G. (2015). </a:t>
            </a:r>
            <a:r>
              <a:rPr lang="en-US" sz="1200" i="1" dirty="0">
                <a:solidFill>
                  <a:schemeClr val="tx1"/>
                </a:solidFill>
                <a:latin typeface="+mn-lt"/>
                <a:cs typeface="Calibri" panose="020F0502020204030204" pitchFamily="34" charset="0"/>
              </a:rPr>
              <a:t>Learning the language of addiction counseling </a:t>
            </a:r>
            <a:r>
              <a:rPr lang="en-US" sz="1200" dirty="0">
                <a:solidFill>
                  <a:schemeClr val="tx1"/>
                </a:solidFill>
                <a:latin typeface="+mn-lt"/>
                <a:cs typeface="Calibri" panose="020F0502020204030204" pitchFamily="34" charset="0"/>
              </a:rPr>
              <a:t>(4</a:t>
            </a:r>
            <a:r>
              <a:rPr lang="en-US" sz="1200" baseline="30000" dirty="0">
                <a:solidFill>
                  <a:schemeClr val="tx1"/>
                </a:solidFill>
                <a:latin typeface="+mn-lt"/>
                <a:cs typeface="Calibri" panose="020F0502020204030204" pitchFamily="34" charset="0"/>
              </a:rPr>
              <a:t>th</a:t>
            </a:r>
            <a:r>
              <a:rPr lang="en-US" sz="1200" dirty="0">
                <a:solidFill>
                  <a:schemeClr val="tx1"/>
                </a:solidFill>
                <a:latin typeface="+mn-lt"/>
                <a:cs typeface="Calibri" panose="020F0502020204030204" pitchFamily="34" charset="0"/>
              </a:rPr>
              <a:t> ed.). Hoboken, NJ: John Wiley &amp; Sons, Inc.  </a:t>
            </a:r>
          </a:p>
          <a:p>
            <a:pPr defTabSz="966612">
              <a:defRPr/>
            </a:pPr>
            <a:endParaRPr lang="en-US" sz="1100" b="0" dirty="0">
              <a:solidFill>
                <a:schemeClr val="tx1"/>
              </a:solidFill>
              <a:latin typeface="+mn-lt"/>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80</a:t>
            </a:fld>
            <a:endParaRPr lang="en-US" dirty="0"/>
          </a:p>
        </p:txBody>
      </p:sp>
    </p:spTree>
    <p:extLst>
      <p:ext uri="{BB962C8B-B14F-4D97-AF65-F5344CB8AC3E}">
        <p14:creationId xmlns:p14="http://schemas.microsoft.com/office/powerpoint/2010/main" val="2282288547"/>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TRAINER NOTES</a:t>
            </a:r>
            <a:endParaRPr lang="en-US" b="1" baseline="0" dirty="0">
              <a:solidFill>
                <a:schemeClr val="tx1"/>
              </a:solidFill>
            </a:endParaRPr>
          </a:p>
          <a:p>
            <a:pPr marL="181240" indent="-181240" defTabSz="966612">
              <a:buFont typeface="Arial" panose="020B0604020202020204" pitchFamily="34" charset="0"/>
              <a:buChar char="•"/>
              <a:defRPr/>
            </a:pPr>
            <a:r>
              <a:rPr lang="en-US" b="0" dirty="0">
                <a:solidFill>
                  <a:schemeClr val="tx1"/>
                </a:solidFill>
              </a:rPr>
              <a:t>Before</a:t>
            </a:r>
            <a:r>
              <a:rPr lang="en-US" b="0" baseline="0" dirty="0">
                <a:solidFill>
                  <a:schemeClr val="tx1"/>
                </a:solidFill>
              </a:rPr>
              <a:t> moving on to our next activity, we would like to take this opportunity to review best practices and some general counseling guidelines. </a:t>
            </a:r>
          </a:p>
          <a:p>
            <a:pPr marL="181240" indent="-181240" defTabSz="966612">
              <a:buFont typeface="Arial" panose="020B0604020202020204" pitchFamily="34" charset="0"/>
              <a:buChar char="•"/>
              <a:defRPr/>
            </a:pPr>
            <a:r>
              <a:rPr lang="en-US" b="0" baseline="0" dirty="0">
                <a:solidFill>
                  <a:schemeClr val="tx1"/>
                </a:solidFill>
              </a:rPr>
              <a:t>First, aim to ask more open question than closed questions</a:t>
            </a:r>
          </a:p>
          <a:p>
            <a:pPr marL="181240" indent="-181240" defTabSz="966612">
              <a:buFont typeface="Arial" panose="020B0604020202020204" pitchFamily="34" charset="0"/>
              <a:buChar char="•"/>
              <a:defRPr/>
            </a:pPr>
            <a:r>
              <a:rPr lang="en-US" b="1" baseline="0" dirty="0">
                <a:solidFill>
                  <a:schemeClr val="tx1"/>
                </a:solidFill>
              </a:rPr>
              <a:t>[ASK PARTICIPANTS] </a:t>
            </a:r>
            <a:r>
              <a:rPr lang="en-US" b="0" baseline="0" dirty="0">
                <a:solidFill>
                  <a:schemeClr val="tx1"/>
                </a:solidFill>
              </a:rPr>
              <a:t>What is the difference between a closed and open ended questions? What are some examples of open ended questions? </a:t>
            </a:r>
          </a:p>
          <a:p>
            <a:pPr marL="181240" indent="-181240" defTabSz="966612">
              <a:buFont typeface="Arial" panose="020B0604020202020204" pitchFamily="34" charset="0"/>
              <a:buChar char="•"/>
              <a:defRPr/>
            </a:pPr>
            <a:r>
              <a:rPr lang="en-US" b="0" dirty="0">
                <a:solidFill>
                  <a:schemeClr val="tx1"/>
                </a:solidFill>
              </a:rPr>
              <a:t>Use</a:t>
            </a:r>
            <a:r>
              <a:rPr lang="en-US" b="0" baseline="0" dirty="0">
                <a:solidFill>
                  <a:schemeClr val="tx1"/>
                </a:solidFill>
              </a:rPr>
              <a:t> reflective listening. </a:t>
            </a:r>
            <a:r>
              <a:rPr lang="en-US" b="0" dirty="0">
                <a:solidFill>
                  <a:schemeClr val="tx1"/>
                </a:solidFill>
              </a:rPr>
              <a:t>Offer more reflections</a:t>
            </a:r>
            <a:r>
              <a:rPr lang="en-US" b="0" baseline="0" dirty="0">
                <a:solidFill>
                  <a:schemeClr val="tx1"/>
                </a:solidFill>
              </a:rPr>
              <a:t> than questions. Simple reflections are statements that repeat or rephrase, paraphrase, or reflect back feelings. </a:t>
            </a:r>
            <a:endParaRPr lang="en-US" b="0" dirty="0">
              <a:solidFill>
                <a:schemeClr val="tx1"/>
              </a:solidFill>
            </a:endParaRPr>
          </a:p>
          <a:p>
            <a:pPr marL="180975" indent="-180975" defTabSz="966612">
              <a:buFont typeface="Arial" panose="020B0604020202020204" pitchFamily="34" charset="0"/>
              <a:buChar char="•"/>
              <a:defRPr/>
            </a:pPr>
            <a:r>
              <a:rPr lang="en-US" b="0" dirty="0">
                <a:solidFill>
                  <a:schemeClr val="tx1"/>
                </a:solidFill>
              </a:rPr>
              <a:t>Avoid</a:t>
            </a:r>
            <a:r>
              <a:rPr lang="en-US" b="0" baseline="0" dirty="0">
                <a:solidFill>
                  <a:schemeClr val="tx1"/>
                </a:solidFill>
              </a:rPr>
              <a:t> asking why questions. More importantly, use reflecting listening to prevent </a:t>
            </a:r>
            <a:r>
              <a:rPr lang="en-US" dirty="0"/>
              <a:t>yourself </a:t>
            </a:r>
            <a:r>
              <a:rPr lang="en-US" b="0" baseline="0" dirty="0">
                <a:solidFill>
                  <a:schemeClr val="tx1"/>
                </a:solidFill>
              </a:rPr>
              <a:t>and the client from entering the question and answer trap. If we begin asking too many questions, we train our clients to begin providing us with shorter answers.</a:t>
            </a:r>
            <a:r>
              <a:rPr lang="en-US" dirty="0"/>
              <a:t> </a:t>
            </a:r>
            <a:endParaRPr lang="en-US" b="0" baseline="0" dirty="0">
              <a:solidFill>
                <a:schemeClr val="tx1"/>
              </a:solidFill>
              <a:cs typeface="Calibri"/>
            </a:endParaRPr>
          </a:p>
          <a:p>
            <a:pPr marL="181240" indent="-181240" defTabSz="966612">
              <a:buFont typeface="Arial" panose="020B0604020202020204" pitchFamily="34" charset="0"/>
              <a:buChar char="•"/>
              <a:defRPr/>
            </a:pPr>
            <a:r>
              <a:rPr lang="en-US" b="0" baseline="0" dirty="0">
                <a:solidFill>
                  <a:schemeClr val="tx1"/>
                </a:solidFill>
              </a:rPr>
              <a:t>Listen to understand. Clarify. Never assume anything.  </a:t>
            </a:r>
            <a:endParaRPr lang="en-US" b="0" dirty="0">
              <a:solidFill>
                <a:schemeClr val="tx1"/>
              </a:solidFill>
            </a:endParaRPr>
          </a:p>
          <a:p>
            <a:pPr marL="181240" indent="-181240" defTabSz="966612">
              <a:buFont typeface="Arial" panose="020B0604020202020204" pitchFamily="34" charset="0"/>
              <a:buChar char="•"/>
              <a:defRPr/>
            </a:pPr>
            <a:r>
              <a:rPr lang="en-US" b="0" dirty="0">
                <a:solidFill>
                  <a:schemeClr val="tx1"/>
                </a:solidFill>
              </a:rPr>
              <a:t>Be yourself. Be genuine.</a:t>
            </a:r>
          </a:p>
          <a:p>
            <a:pPr marL="181240" indent="-181240" defTabSz="966612">
              <a:buFont typeface="Arial" panose="020B0604020202020204" pitchFamily="34" charset="0"/>
              <a:buChar char="•"/>
              <a:defRPr/>
            </a:pPr>
            <a:r>
              <a:rPr lang="en-US" b="0" dirty="0">
                <a:solidFill>
                  <a:schemeClr val="tx1"/>
                </a:solidFill>
              </a:rPr>
              <a:t>Refrain</a:t>
            </a:r>
            <a:r>
              <a:rPr lang="en-US" b="0" baseline="0" dirty="0">
                <a:solidFill>
                  <a:schemeClr val="tx1"/>
                </a:solidFill>
              </a:rPr>
              <a:t> from using jargon and acronyms. The use of jargons and acronyms is a way to exclude others. </a:t>
            </a:r>
            <a:endParaRPr lang="en-US" b="0" dirty="0">
              <a:solidFill>
                <a:schemeClr val="tx1"/>
              </a:solidFill>
            </a:endParaRPr>
          </a:p>
          <a:p>
            <a:pPr marL="181240" indent="-181240" defTabSz="966612">
              <a:buFont typeface="Arial" panose="020B0604020202020204" pitchFamily="34" charset="0"/>
              <a:buChar char="•"/>
              <a:defRPr/>
            </a:pPr>
            <a:r>
              <a:rPr lang="en-US" kern="1200" dirty="0">
                <a:solidFill>
                  <a:schemeClr val="tx1"/>
                </a:solidFill>
              </a:rPr>
              <a:t>Offer information and education with the client’s </a:t>
            </a:r>
            <a:r>
              <a:rPr lang="en-US" kern="1200" dirty="0" smtClean="0">
                <a:solidFill>
                  <a:schemeClr val="tx1"/>
                </a:solidFill>
              </a:rPr>
              <a:t>permission. </a:t>
            </a:r>
            <a:endParaRPr lang="en-US" kern="1200" dirty="0">
              <a:solidFill>
                <a:schemeClr val="tx1"/>
              </a:solidFill>
            </a:endParaRPr>
          </a:p>
          <a:p>
            <a:pPr marL="181240" indent="-181240" defTabSz="966612">
              <a:buFont typeface="Arial" panose="020B0604020202020204" pitchFamily="34" charset="0"/>
              <a:buChar char="•"/>
              <a:defRPr/>
            </a:pPr>
            <a:r>
              <a:rPr lang="en-US" b="0" kern="1200" dirty="0">
                <a:solidFill>
                  <a:schemeClr val="tx1"/>
                </a:solidFill>
              </a:rPr>
              <a:t>In mainstream western culture, individuals often offer advice without asking</a:t>
            </a:r>
            <a:r>
              <a:rPr lang="en-US" b="0" kern="1200" baseline="0" dirty="0">
                <a:solidFill>
                  <a:schemeClr val="tx1"/>
                </a:solidFill>
              </a:rPr>
              <a:t>. For example, a friend tells you that she is trying to lose weight. </a:t>
            </a:r>
          </a:p>
          <a:p>
            <a:pPr marL="181240" indent="-181240" defTabSz="966612">
              <a:buFont typeface="Arial" panose="020B0604020202020204" pitchFamily="34" charset="0"/>
              <a:buChar char="•"/>
              <a:defRPr/>
            </a:pPr>
            <a:r>
              <a:rPr lang="en-US" b="1" kern="1200" baseline="0" dirty="0">
                <a:solidFill>
                  <a:schemeClr val="tx1"/>
                </a:solidFill>
              </a:rPr>
              <a:t>[ASK PARTICPANTS] </a:t>
            </a:r>
            <a:r>
              <a:rPr lang="en-US" b="0" kern="1200" baseline="0" dirty="0">
                <a:solidFill>
                  <a:schemeClr val="tx1"/>
                </a:solidFill>
              </a:rPr>
              <a:t>What would you say to this friend? Do you feel compelled to offer advice.</a:t>
            </a:r>
          </a:p>
          <a:p>
            <a:pPr marL="181240" indent="-181240" defTabSz="966612">
              <a:buFont typeface="Arial" panose="020B0604020202020204" pitchFamily="34" charset="0"/>
              <a:buChar char="•"/>
              <a:defRPr/>
            </a:pPr>
            <a:r>
              <a:rPr lang="en-US" b="0" baseline="0" dirty="0">
                <a:solidFill>
                  <a:schemeClr val="tx1"/>
                </a:solidFill>
              </a:rPr>
              <a:t>Although it can be used therapeutically, be mindful and exercise caution with self-disclosure. </a:t>
            </a:r>
            <a:endParaRPr lang="en-US" b="0" dirty="0">
              <a:solidFill>
                <a:schemeClr val="tx1"/>
              </a:solidFill>
            </a:endParaRPr>
          </a:p>
          <a:p>
            <a:pPr marL="181240" indent="-181240" defTabSz="966612">
              <a:buFont typeface="Arial" panose="020B0604020202020204" pitchFamily="34" charset="0"/>
              <a:buChar char="•"/>
              <a:defRPr/>
            </a:pPr>
            <a:r>
              <a:rPr lang="en-US" b="1" dirty="0">
                <a:solidFill>
                  <a:schemeClr val="tx1"/>
                </a:solidFill>
              </a:rPr>
              <a:t>[ASK</a:t>
            </a:r>
            <a:r>
              <a:rPr lang="en-US" b="1" baseline="0" dirty="0">
                <a:solidFill>
                  <a:schemeClr val="tx1"/>
                </a:solidFill>
              </a:rPr>
              <a:t> PARTICIPANTS] </a:t>
            </a:r>
            <a:r>
              <a:rPr lang="en-US" b="0" baseline="0" dirty="0">
                <a:solidFill>
                  <a:schemeClr val="tx1"/>
                </a:solidFill>
              </a:rPr>
              <a:t>What are some other example of culturally appropriate and effective counseling guidelines for your community? </a:t>
            </a:r>
            <a:endParaRPr lang="en-US" b="0" dirty="0">
              <a:solidFill>
                <a:schemeClr val="tx1"/>
              </a:solidFill>
            </a:endParaRPr>
          </a:p>
          <a:p>
            <a:pPr marL="181240" indent="-181240" defTabSz="966612">
              <a:buFont typeface="Arial" panose="020B0604020202020204" pitchFamily="34" charset="0"/>
              <a:buChar char="•"/>
              <a:defRPr/>
            </a:pPr>
            <a:endParaRPr lang="en-US" b="0" dirty="0">
              <a:solidFill>
                <a:schemeClr val="tx1"/>
              </a:solidFill>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81</a:t>
            </a:fld>
            <a:endParaRPr lang="en-US" dirty="0"/>
          </a:p>
        </p:txBody>
      </p:sp>
    </p:spTree>
    <p:extLst>
      <p:ext uri="{BB962C8B-B14F-4D97-AF65-F5344CB8AC3E}">
        <p14:creationId xmlns:p14="http://schemas.microsoft.com/office/powerpoint/2010/main" val="1343378203"/>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TRAINER NOTES</a:t>
            </a:r>
            <a:endParaRPr lang="en-US" sz="1200" b="1" baseline="0" dirty="0">
              <a:solidFill>
                <a:schemeClr val="tx1"/>
              </a:solidFill>
              <a:latin typeface="+mn-lt"/>
            </a:endParaRPr>
          </a:p>
          <a:p>
            <a:pPr marL="181240" indent="-181240" defTabSz="966612">
              <a:buFont typeface="Arial" panose="020B0604020202020204" pitchFamily="34" charset="0"/>
              <a:buChar char="•"/>
              <a:defRPr/>
            </a:pPr>
            <a:r>
              <a:rPr lang="en-US" sz="1200" dirty="0">
                <a:solidFill>
                  <a:schemeClr val="tx1"/>
                </a:solidFill>
                <a:latin typeface="+mn-lt"/>
              </a:rPr>
              <a:t>The</a:t>
            </a:r>
            <a:r>
              <a:rPr lang="en-US" sz="1200" baseline="0" dirty="0">
                <a:solidFill>
                  <a:schemeClr val="tx1"/>
                </a:solidFill>
                <a:latin typeface="+mn-lt"/>
              </a:rPr>
              <a:t> IC&amp;RC have identified seven criteria as necessary skills needed to perform the core function of counseling.</a:t>
            </a:r>
          </a:p>
          <a:p>
            <a:pPr marL="181240" indent="-181240" defTabSz="966612">
              <a:buFont typeface="Arial" panose="020B0604020202020204" pitchFamily="34" charset="0"/>
              <a:buChar char="•"/>
              <a:defRPr/>
            </a:pPr>
            <a:r>
              <a:rPr lang="en-US" sz="1200" baseline="0" dirty="0">
                <a:solidFill>
                  <a:schemeClr val="tx1"/>
                </a:solidFill>
                <a:latin typeface="+mn-lt"/>
              </a:rPr>
              <a:t>The first criterion emphasizes the importance for counselors to know several counseling theories and techniques, and to select the most appropriate approach based on the client’s presenting problem or need. Herdman (2018) argues that counselors should be able to explain the rationale for selecting specific theories throughout the counseling process. The counselor may choose to integrate techniques from two or more approaches or use specific counseling approaches at different points in time in treatment.   </a:t>
            </a:r>
          </a:p>
          <a:p>
            <a:pPr marL="181240" indent="-181240" defTabSz="966612">
              <a:buFont typeface="Arial" panose="020B0604020202020204" pitchFamily="34" charset="0"/>
              <a:buChar char="•"/>
              <a:defRPr/>
            </a:pPr>
            <a:r>
              <a:rPr lang="en-US" sz="1200" baseline="0" dirty="0">
                <a:solidFill>
                  <a:schemeClr val="tx1"/>
                </a:solidFill>
                <a:latin typeface="+mn-lt"/>
              </a:rPr>
              <a:t>The second criterion refers to the counselor’s competence of different techniques to accurately understand the client’s problem(s) and the various consequences associated with one or more of the client’s problems. Similar to the first criterion, the counselor must be prepared to explain the rationale on why they chose a specific technique.  </a:t>
            </a:r>
          </a:p>
          <a:p>
            <a:pPr marL="181240" indent="-181240" defTabSz="966612">
              <a:buFont typeface="Arial" panose="020B0604020202020204" pitchFamily="34" charset="0"/>
              <a:buChar char="•"/>
              <a:defRPr/>
            </a:pPr>
            <a:r>
              <a:rPr lang="en-US" sz="1200" b="0" baseline="0" dirty="0">
                <a:solidFill>
                  <a:schemeClr val="tx1"/>
                </a:solidFill>
                <a:latin typeface="+mn-lt"/>
              </a:rPr>
              <a:t>The third criterion is similar to the second; however, the emphasis is on examining the impact of each problem on the client’s attitudes, behaviors, and feelings.  </a:t>
            </a:r>
          </a:p>
          <a:p>
            <a:pPr marL="181240" indent="-181240" defTabSz="966612">
              <a:buFont typeface="Arial" panose="020B0604020202020204" pitchFamily="34" charset="0"/>
              <a:buChar char="•"/>
              <a:defRPr/>
            </a:pPr>
            <a:r>
              <a:rPr lang="en-US" sz="1200" b="0" baseline="0" dirty="0">
                <a:solidFill>
                  <a:schemeClr val="tx1"/>
                </a:solidFill>
                <a:latin typeface="+mn-lt"/>
              </a:rPr>
              <a:t>The fourth criterion emphasizes the importance of developing cultural intelligence. Counseling should be individualized to each client. Counselors should be aware of, or seek consultation from others, regarding the effectiveness, appropriateness, and applicability of various counseling approaches/techniques when working with diverse client systems. It is strongly recommended to review TIP 59 on improving cultural competence. </a:t>
            </a:r>
          </a:p>
          <a:p>
            <a:pPr marL="181240" indent="-181240" defTabSz="966612">
              <a:buFont typeface="Arial" panose="020B0604020202020204" pitchFamily="34" charset="0"/>
              <a:buChar char="•"/>
              <a:defRPr/>
            </a:pPr>
            <a:r>
              <a:rPr lang="en-US" sz="1200" b="0" baseline="0" dirty="0">
                <a:solidFill>
                  <a:schemeClr val="tx1"/>
                </a:solidFill>
                <a:latin typeface="+mn-lt"/>
              </a:rPr>
              <a:t>The fifth criterion is specific to the counselor’s knowledge of and compliance to applicable state and federal laws, rules, and regulations, as well as conformance to our professional and ethical responsibilities as addiction counselors. </a:t>
            </a:r>
          </a:p>
          <a:p>
            <a:pPr marL="181240" indent="-181240" defTabSz="966612">
              <a:buFont typeface="Arial" panose="020B0604020202020204" pitchFamily="34" charset="0"/>
              <a:buChar char="•"/>
              <a:defRPr/>
            </a:pPr>
            <a:r>
              <a:rPr lang="en-US" sz="1200" b="0" baseline="0" dirty="0">
                <a:solidFill>
                  <a:schemeClr val="tx1"/>
                </a:solidFill>
                <a:latin typeface="+mn-lt"/>
              </a:rPr>
              <a:t>The sixth criterion refers to the counselor’s competence in utilizing or applying specific techniques that encourages and supports clients with identifying and implementing strategies to address one or more presenting problems. </a:t>
            </a:r>
          </a:p>
          <a:p>
            <a:pPr marL="181240" indent="-181240" defTabSz="966612">
              <a:buFont typeface="Arial" panose="020B0604020202020204" pitchFamily="34" charset="0"/>
              <a:buChar char="•"/>
              <a:defRPr/>
            </a:pPr>
            <a:r>
              <a:rPr lang="en-US" sz="1200" b="0" baseline="0" dirty="0">
                <a:solidFill>
                  <a:schemeClr val="tx1"/>
                </a:solidFill>
                <a:latin typeface="+mn-lt"/>
              </a:rPr>
              <a:t>The last criterion refers to the selection of specific counseling approaches based on the client’s treatment goals and objectives. </a:t>
            </a:r>
          </a:p>
          <a:p>
            <a:pPr marL="181240" indent="-181240" defTabSz="966612">
              <a:buFont typeface="Arial" panose="020B0604020202020204" pitchFamily="34" charset="0"/>
              <a:buChar char="•"/>
              <a:defRPr/>
            </a:pPr>
            <a:endParaRPr lang="en-US" sz="1200" b="0" dirty="0">
              <a:solidFill>
                <a:schemeClr val="tx1"/>
              </a:solidFill>
              <a:latin typeface="+mn-lt"/>
            </a:endParaRPr>
          </a:p>
          <a:p>
            <a:pPr defTabSz="966612">
              <a:defRPr/>
            </a:pPr>
            <a:r>
              <a:rPr lang="en-US" sz="1200" b="1" dirty="0">
                <a:solidFill>
                  <a:schemeClr val="tx1"/>
                </a:solidFill>
                <a:latin typeface="+mn-lt"/>
              </a:rPr>
              <a:t>REFERENCE </a:t>
            </a:r>
          </a:p>
          <a:p>
            <a:pPr defTabSz="966612">
              <a:defRPr/>
            </a:pPr>
            <a:r>
              <a:rPr lang="en-US" sz="1200" dirty="0">
                <a:solidFill>
                  <a:schemeClr val="tx1"/>
                </a:solidFill>
                <a:latin typeface="+mn-lt"/>
                <a:cs typeface="Calibri" panose="020F0502020204030204" pitchFamily="34" charset="0"/>
              </a:rPr>
              <a:t>Herdman, </a:t>
            </a:r>
            <a:r>
              <a:rPr lang="en-US" sz="1200" dirty="0" smtClean="0">
                <a:solidFill>
                  <a:schemeClr val="tx1"/>
                </a:solidFill>
                <a:latin typeface="+mn-lt"/>
                <a:cs typeface="Calibri" panose="020F0502020204030204" pitchFamily="34" charset="0"/>
              </a:rPr>
              <a:t>J.W</a:t>
            </a:r>
            <a:r>
              <a:rPr lang="en-US" sz="1200" dirty="0">
                <a:solidFill>
                  <a:schemeClr val="tx1"/>
                </a:solidFill>
                <a:latin typeface="+mn-lt"/>
                <a:cs typeface="Calibri" panose="020F0502020204030204" pitchFamily="34" charset="0"/>
              </a:rPr>
              <a:t>. (2018). </a:t>
            </a:r>
            <a:r>
              <a:rPr lang="en-US" sz="1200" i="1" dirty="0">
                <a:solidFill>
                  <a:schemeClr val="tx1"/>
                </a:solidFill>
                <a:latin typeface="+mn-lt"/>
                <a:cs typeface="Calibri" panose="020F0502020204030204" pitchFamily="34" charset="0"/>
              </a:rPr>
              <a:t>Global criteria: </a:t>
            </a:r>
            <a:r>
              <a:rPr lang="en-US" sz="1200" i="1" dirty="0" smtClean="0">
                <a:solidFill>
                  <a:schemeClr val="tx1"/>
                </a:solidFill>
                <a:latin typeface="+mn-lt"/>
                <a:cs typeface="Calibri" panose="020F0502020204030204" pitchFamily="34" charset="0"/>
              </a:rPr>
              <a:t>The </a:t>
            </a:r>
            <a:r>
              <a:rPr lang="en-US" sz="1200" i="1" dirty="0">
                <a:solidFill>
                  <a:schemeClr val="tx1"/>
                </a:solidFill>
                <a:latin typeface="+mn-lt"/>
                <a:cs typeface="Calibri" panose="020F0502020204030204" pitchFamily="34" charset="0"/>
              </a:rPr>
              <a:t>12 core functions of the substance abuse counselor </a:t>
            </a:r>
            <a:r>
              <a:rPr lang="en-US" sz="1200" dirty="0">
                <a:solidFill>
                  <a:schemeClr val="tx1"/>
                </a:solidFill>
                <a:latin typeface="+mn-lt"/>
                <a:cs typeface="Calibri" panose="020F0502020204030204" pitchFamily="34" charset="0"/>
              </a:rPr>
              <a:t>(7</a:t>
            </a:r>
            <a:r>
              <a:rPr lang="en-US" sz="1200" baseline="30000" dirty="0">
                <a:solidFill>
                  <a:schemeClr val="tx1"/>
                </a:solidFill>
                <a:latin typeface="+mn-lt"/>
                <a:cs typeface="Calibri" panose="020F0502020204030204" pitchFamily="34" charset="0"/>
              </a:rPr>
              <a:t>th</a:t>
            </a:r>
            <a:r>
              <a:rPr lang="en-US" sz="1200" dirty="0">
                <a:solidFill>
                  <a:schemeClr val="tx1"/>
                </a:solidFill>
                <a:latin typeface="+mn-lt"/>
                <a:cs typeface="Calibri" panose="020F0502020204030204" pitchFamily="34" charset="0"/>
              </a:rPr>
              <a:t> ed.). Lincoln, NE: Parallels: Pathways to Change. </a:t>
            </a:r>
          </a:p>
          <a:p>
            <a:pPr defTabSz="966612">
              <a:defRPr/>
            </a:pPr>
            <a:endParaRPr lang="en-US" sz="1200" b="1" dirty="0">
              <a:solidFill>
                <a:schemeClr val="tx1"/>
              </a:solidFill>
              <a:latin typeface="+mn-lt"/>
            </a:endParaRPr>
          </a:p>
        </p:txBody>
      </p:sp>
      <p:sp>
        <p:nvSpPr>
          <p:cNvPr id="4" name="Slide Number Placeholder 3"/>
          <p:cNvSpPr>
            <a:spLocks noGrp="1"/>
          </p:cNvSpPr>
          <p:nvPr>
            <p:ph type="sldNum" sz="quarter" idx="10"/>
          </p:nvPr>
        </p:nvSpPr>
        <p:spPr/>
        <p:txBody>
          <a:bodyPr/>
          <a:lstStyle/>
          <a:p>
            <a:fld id="{54ADE49C-AECB-4B8E-AB86-9FE486226B9C}" type="slidenum">
              <a:rPr lang="en-US" smtClean="0"/>
              <a:t>82</a:t>
            </a:fld>
            <a:endParaRPr lang="en-US" dirty="0"/>
          </a:p>
        </p:txBody>
      </p:sp>
    </p:spTree>
    <p:extLst>
      <p:ext uri="{BB962C8B-B14F-4D97-AF65-F5344CB8AC3E}">
        <p14:creationId xmlns:p14="http://schemas.microsoft.com/office/powerpoint/2010/main" val="3775266598"/>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INSTRUCTIONS</a:t>
            </a:r>
          </a:p>
          <a:p>
            <a:pPr marL="181240" indent="-181240">
              <a:buFont typeface="Arial" panose="020B0604020202020204" pitchFamily="34" charset="0"/>
              <a:buChar char="•"/>
            </a:pPr>
            <a:r>
              <a:rPr lang="en-US" baseline="0" dirty="0">
                <a:solidFill>
                  <a:schemeClr val="tx1"/>
                </a:solidFill>
              </a:rPr>
              <a:t>Ask participants to gather into their small groups. </a:t>
            </a:r>
          </a:p>
          <a:p>
            <a:pPr marL="181240" indent="-181240">
              <a:buFont typeface="Arial" panose="020B0604020202020204" pitchFamily="34" charset="0"/>
              <a:buChar char="•"/>
            </a:pPr>
            <a:r>
              <a:rPr lang="en-US" baseline="0" dirty="0">
                <a:solidFill>
                  <a:schemeClr val="tx1"/>
                </a:solidFill>
              </a:rPr>
              <a:t>Instruct participants to generate a list of roadblocks barriers to listening. </a:t>
            </a:r>
          </a:p>
          <a:p>
            <a:pPr marL="181240" indent="-181240">
              <a:buFont typeface="Arial" panose="020B0604020202020204" pitchFamily="34" charset="0"/>
              <a:buChar char="•"/>
            </a:pPr>
            <a:r>
              <a:rPr lang="en-US" baseline="0" dirty="0">
                <a:solidFill>
                  <a:schemeClr val="tx1"/>
                </a:solidFill>
              </a:rPr>
              <a:t>If available, instruct clients to brainstorm and write down their list on easel pad paper. </a:t>
            </a:r>
          </a:p>
          <a:p>
            <a:pPr marL="181240" indent="-181240">
              <a:buFont typeface="Arial" panose="020B0604020202020204" pitchFamily="34" charset="0"/>
              <a:buChar char="•"/>
            </a:pPr>
            <a:r>
              <a:rPr lang="en-US" baseline="0" dirty="0">
                <a:solidFill>
                  <a:schemeClr val="tx1"/>
                </a:solidFill>
              </a:rPr>
              <a:t>Allow 15 minutes for participants to write down their lists. </a:t>
            </a:r>
          </a:p>
          <a:p>
            <a:pPr marL="181240" indent="-181240">
              <a:buFont typeface="Arial" panose="020B0604020202020204" pitchFamily="34" charset="0"/>
              <a:buChar char="•"/>
            </a:pPr>
            <a:r>
              <a:rPr lang="en-US" baseline="0" dirty="0">
                <a:solidFill>
                  <a:schemeClr val="tx1"/>
                </a:solidFill>
              </a:rPr>
              <a:t>Ask each group to review their list with the larger group. </a:t>
            </a:r>
          </a:p>
          <a:p>
            <a:pPr marL="181240" indent="-181240">
              <a:buFont typeface="Arial" panose="020B0604020202020204" pitchFamily="34" charset="0"/>
              <a:buChar char="•"/>
            </a:pPr>
            <a:endParaRPr lang="en-US" b="0" baseline="0" dirty="0">
              <a:solidFill>
                <a:schemeClr val="tx1"/>
              </a:solidFill>
            </a:endParaRPr>
          </a:p>
          <a:p>
            <a:r>
              <a:rPr lang="en-US" b="1" baseline="0" dirty="0">
                <a:solidFill>
                  <a:schemeClr val="tx1"/>
                </a:solidFill>
              </a:rPr>
              <a:t>GENERAL NOTES FOR TRAINERS</a:t>
            </a:r>
          </a:p>
          <a:p>
            <a:r>
              <a:rPr lang="en-US" b="0" baseline="0" dirty="0">
                <a:solidFill>
                  <a:schemeClr val="tx1"/>
                </a:solidFill>
              </a:rPr>
              <a:t>Roadblocks to active listening, may include, but not be limited to the following: </a:t>
            </a:r>
          </a:p>
          <a:p>
            <a:pPr marL="181240" indent="-181240">
              <a:buFont typeface="Arial" panose="020B0604020202020204" pitchFamily="34" charset="0"/>
              <a:buChar char="•"/>
            </a:pPr>
            <a:r>
              <a:rPr lang="en-US" b="0" baseline="0" dirty="0">
                <a:solidFill>
                  <a:schemeClr val="tx1"/>
                </a:solidFill>
              </a:rPr>
              <a:t>Advice giving </a:t>
            </a:r>
          </a:p>
          <a:p>
            <a:pPr marL="181240" indent="-181240">
              <a:buFont typeface="Arial" panose="020B0604020202020204" pitchFamily="34" charset="0"/>
              <a:buChar char="•"/>
            </a:pPr>
            <a:r>
              <a:rPr lang="en-US" b="0" baseline="0" dirty="0">
                <a:solidFill>
                  <a:schemeClr val="tx1"/>
                </a:solidFill>
              </a:rPr>
              <a:t>Arguing </a:t>
            </a:r>
          </a:p>
          <a:p>
            <a:pPr marL="181240" indent="-181240">
              <a:buFont typeface="Arial" panose="020B0604020202020204" pitchFamily="34" charset="0"/>
              <a:buChar char="•"/>
            </a:pPr>
            <a:r>
              <a:rPr lang="en-US" b="0" baseline="0" dirty="0">
                <a:solidFill>
                  <a:schemeClr val="tx1"/>
                </a:solidFill>
              </a:rPr>
              <a:t>Assuming</a:t>
            </a:r>
          </a:p>
          <a:p>
            <a:pPr marL="181240" indent="-181240">
              <a:buFont typeface="Arial" panose="020B0604020202020204" pitchFamily="34" charset="0"/>
              <a:buChar char="•"/>
            </a:pPr>
            <a:r>
              <a:rPr lang="en-US" b="0" baseline="0" dirty="0">
                <a:solidFill>
                  <a:schemeClr val="tx1"/>
                </a:solidFill>
              </a:rPr>
              <a:t>Changing the subject </a:t>
            </a:r>
          </a:p>
          <a:p>
            <a:pPr marL="181240" indent="-181240">
              <a:buFont typeface="Arial" panose="020B0604020202020204" pitchFamily="34" charset="0"/>
              <a:buChar char="•"/>
            </a:pPr>
            <a:r>
              <a:rPr lang="en-US" b="0" baseline="0" dirty="0">
                <a:solidFill>
                  <a:schemeClr val="tx1"/>
                </a:solidFill>
              </a:rPr>
              <a:t>Distracting </a:t>
            </a:r>
          </a:p>
          <a:p>
            <a:pPr marL="181240" indent="-181240">
              <a:buFont typeface="Arial" panose="020B0604020202020204" pitchFamily="34" charset="0"/>
              <a:buChar char="•"/>
            </a:pPr>
            <a:r>
              <a:rPr lang="en-US" b="0" baseline="0" dirty="0">
                <a:solidFill>
                  <a:schemeClr val="tx1"/>
                </a:solidFill>
              </a:rPr>
              <a:t>Judging </a:t>
            </a:r>
          </a:p>
          <a:p>
            <a:pPr marL="181240" indent="-181240">
              <a:buFont typeface="Arial" panose="020B0604020202020204" pitchFamily="34" charset="0"/>
              <a:buChar char="•"/>
            </a:pPr>
            <a:r>
              <a:rPr lang="en-US" b="0" baseline="0" dirty="0">
                <a:solidFill>
                  <a:schemeClr val="tx1"/>
                </a:solidFill>
              </a:rPr>
              <a:t>Labeling </a:t>
            </a:r>
          </a:p>
          <a:p>
            <a:pPr marL="181240" indent="-181240">
              <a:buFont typeface="Arial" panose="020B0604020202020204" pitchFamily="34" charset="0"/>
              <a:buChar char="•"/>
            </a:pPr>
            <a:r>
              <a:rPr lang="en-US" b="0" baseline="0" dirty="0">
                <a:solidFill>
                  <a:schemeClr val="tx1"/>
                </a:solidFill>
              </a:rPr>
              <a:t>Lecturing </a:t>
            </a:r>
          </a:p>
          <a:p>
            <a:pPr marL="181240" indent="-181240">
              <a:buFont typeface="Arial" panose="020B0604020202020204" pitchFamily="34" charset="0"/>
              <a:buChar char="•"/>
            </a:pPr>
            <a:r>
              <a:rPr lang="en-US" b="0" baseline="0" dirty="0">
                <a:solidFill>
                  <a:schemeClr val="tx1"/>
                </a:solidFill>
              </a:rPr>
              <a:t>Ordering </a:t>
            </a:r>
          </a:p>
          <a:p>
            <a:pPr marL="181240" indent="-181240">
              <a:buFont typeface="Arial" panose="020B0604020202020204" pitchFamily="34" charset="0"/>
              <a:buChar char="•"/>
            </a:pPr>
            <a:r>
              <a:rPr lang="en-US" b="0" baseline="0" dirty="0">
                <a:solidFill>
                  <a:schemeClr val="tx1"/>
                </a:solidFill>
              </a:rPr>
              <a:t>Praising </a:t>
            </a:r>
          </a:p>
          <a:p>
            <a:pPr marL="181240" indent="-181240">
              <a:buFont typeface="Arial" panose="020B0604020202020204" pitchFamily="34" charset="0"/>
              <a:buChar char="•"/>
            </a:pPr>
            <a:r>
              <a:rPr lang="en-US" b="0" baseline="0" dirty="0">
                <a:solidFill>
                  <a:schemeClr val="tx1"/>
                </a:solidFill>
              </a:rPr>
              <a:t>Probing (excessive) </a:t>
            </a:r>
          </a:p>
          <a:p>
            <a:pPr marL="181240" indent="-181240">
              <a:buFont typeface="Arial" panose="020B0604020202020204" pitchFamily="34" charset="0"/>
              <a:buChar char="•"/>
            </a:pPr>
            <a:r>
              <a:rPr lang="en-US" b="0" baseline="0" dirty="0">
                <a:solidFill>
                  <a:schemeClr val="tx1"/>
                </a:solidFill>
              </a:rPr>
              <a:t>Ridiculing </a:t>
            </a:r>
          </a:p>
          <a:p>
            <a:pPr marL="181240" indent="-181240">
              <a:buFont typeface="Arial" panose="020B0604020202020204" pitchFamily="34" charset="0"/>
              <a:buChar char="•"/>
            </a:pPr>
            <a:r>
              <a:rPr lang="en-US" b="0" baseline="0" dirty="0">
                <a:solidFill>
                  <a:schemeClr val="tx1"/>
                </a:solidFill>
              </a:rPr>
              <a:t>Threatening</a:t>
            </a:r>
          </a:p>
          <a:p>
            <a:pPr marL="181240" indent="-181240">
              <a:buFont typeface="Arial" panose="020B0604020202020204" pitchFamily="34" charset="0"/>
              <a:buChar char="•"/>
            </a:pPr>
            <a:r>
              <a:rPr lang="en-US" b="0" baseline="0" dirty="0">
                <a:solidFill>
                  <a:schemeClr val="tx1"/>
                </a:solidFill>
              </a:rPr>
              <a:t>Using humor </a:t>
            </a:r>
          </a:p>
          <a:p>
            <a:pPr marL="181240" indent="-181240">
              <a:buFont typeface="Arial" panose="020B0604020202020204" pitchFamily="34" charset="0"/>
              <a:buChar char="•"/>
            </a:pPr>
            <a:r>
              <a:rPr lang="en-US" b="0" baseline="0" dirty="0">
                <a:solidFill>
                  <a:schemeClr val="tx1"/>
                </a:solidFill>
              </a:rPr>
              <a:t>Warning</a:t>
            </a:r>
          </a:p>
        </p:txBody>
      </p:sp>
      <p:sp>
        <p:nvSpPr>
          <p:cNvPr id="4" name="Slide Number Placeholder 3"/>
          <p:cNvSpPr>
            <a:spLocks noGrp="1"/>
          </p:cNvSpPr>
          <p:nvPr>
            <p:ph type="sldNum" sz="quarter" idx="10"/>
          </p:nvPr>
        </p:nvSpPr>
        <p:spPr/>
        <p:txBody>
          <a:bodyPr/>
          <a:lstStyle/>
          <a:p>
            <a:fld id="{54ADE49C-AECB-4B8E-AB86-9FE486226B9C}" type="slidenum">
              <a:rPr lang="en-US" smtClean="0"/>
              <a:t>83</a:t>
            </a:fld>
            <a:endParaRPr lang="en-US" dirty="0"/>
          </a:p>
        </p:txBody>
      </p:sp>
    </p:spTree>
    <p:extLst>
      <p:ext uri="{BB962C8B-B14F-4D97-AF65-F5344CB8AC3E}">
        <p14:creationId xmlns:p14="http://schemas.microsoft.com/office/powerpoint/2010/main" val="2364263064"/>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solidFill>
                  <a:schemeClr val="tx1"/>
                </a:solidFill>
              </a:rPr>
              <a:t>INSTRUCTIONS</a:t>
            </a:r>
          </a:p>
          <a:p>
            <a:pPr marL="181240" indent="-181240">
              <a:buFont typeface="Arial" panose="020B0604020202020204" pitchFamily="34" charset="0"/>
              <a:buChar char="•"/>
            </a:pPr>
            <a:r>
              <a:rPr lang="en-US" baseline="0" dirty="0" smtClean="0">
                <a:solidFill>
                  <a:schemeClr val="tx1"/>
                </a:solidFill>
              </a:rPr>
              <a:t>Ask participants if they have any final questions. </a:t>
            </a:r>
          </a:p>
          <a:p>
            <a:endParaRPr lang="en-US" dirty="0"/>
          </a:p>
        </p:txBody>
      </p:sp>
      <p:sp>
        <p:nvSpPr>
          <p:cNvPr id="4" name="Slide Number Placeholder 3"/>
          <p:cNvSpPr>
            <a:spLocks noGrp="1"/>
          </p:cNvSpPr>
          <p:nvPr>
            <p:ph type="sldNum" sz="quarter" idx="10"/>
          </p:nvPr>
        </p:nvSpPr>
        <p:spPr/>
        <p:txBody>
          <a:bodyPr/>
          <a:lstStyle/>
          <a:p>
            <a:fld id="{54ADE49C-AECB-4B8E-AB86-9FE486226B9C}" type="slidenum">
              <a:rPr lang="en-US" smtClean="0"/>
              <a:t>84</a:t>
            </a:fld>
            <a:endParaRPr lang="en-US" dirty="0"/>
          </a:p>
        </p:txBody>
      </p:sp>
    </p:spTree>
    <p:extLst>
      <p:ext uri="{BB962C8B-B14F-4D97-AF65-F5344CB8AC3E}">
        <p14:creationId xmlns:p14="http://schemas.microsoft.com/office/powerpoint/2010/main" val="3113123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TRAINER NOTES</a:t>
            </a:r>
            <a:endParaRPr lang="en-US" b="1" baseline="0" dirty="0">
              <a:solidFill>
                <a:schemeClr val="tx1"/>
              </a:solidFill>
            </a:endParaRPr>
          </a:p>
          <a:p>
            <a:pPr marL="181240" indent="-181240">
              <a:buFont typeface="Arial" panose="020B0604020202020204" pitchFamily="34" charset="0"/>
              <a:buChar char="•"/>
            </a:pPr>
            <a:r>
              <a:rPr lang="en-US" dirty="0">
                <a:solidFill>
                  <a:schemeClr val="tx1"/>
                </a:solidFill>
              </a:rPr>
              <a:t>The use</a:t>
            </a:r>
            <a:r>
              <a:rPr lang="en-US" baseline="0" dirty="0">
                <a:solidFill>
                  <a:schemeClr val="tx1"/>
                </a:solidFill>
              </a:rPr>
              <a:t> of honest and valid information helps us determine whether clients meet diagnostic criteria for one or more substance use disorders. Further, information collected at screening will help us with determining whether clients are eligible or appropriate for admission. Accurate and reliable data will help us with making an informed decision on placing the client in the most appropriate level of care or service setting within the  addiction continuum of care, and to make an informed decision when referring clients to other health and social service providers. Entry-level counselors are expected to know the diagnostic criteria outlined by the most current version of the American </a:t>
            </a:r>
            <a:r>
              <a:rPr lang="en-US" baseline="0" dirty="0" smtClean="0">
                <a:solidFill>
                  <a:schemeClr val="tx1"/>
                </a:solidFill>
              </a:rPr>
              <a:t>Psychiatric </a:t>
            </a:r>
            <a:r>
              <a:rPr lang="en-US" baseline="0" dirty="0">
                <a:solidFill>
                  <a:schemeClr val="tx1"/>
                </a:solidFill>
              </a:rPr>
              <a:t>Association’s (APA) Diagnostic and Statistical Manual for Mental Disorders or DSM for substance related disorders. At this time, the most current version is the fifth edition of the DSM.   </a:t>
            </a:r>
          </a:p>
          <a:p>
            <a:pPr marL="181240" indent="-181240">
              <a:buFont typeface="Arial" panose="020B0604020202020204" pitchFamily="34" charset="0"/>
              <a:buChar char="•"/>
            </a:pPr>
            <a:r>
              <a:rPr lang="en-US" b="1" baseline="0" dirty="0">
                <a:solidFill>
                  <a:schemeClr val="tx1"/>
                </a:solidFill>
              </a:rPr>
              <a:t>[ASK PARTICIPANTS]</a:t>
            </a:r>
            <a:r>
              <a:rPr lang="en-US" baseline="0" dirty="0">
                <a:solidFill>
                  <a:schemeClr val="tx1"/>
                </a:solidFill>
              </a:rPr>
              <a:t> What do you know about substance-related disorders?</a:t>
            </a:r>
            <a:endParaRPr lang="en-US" dirty="0">
              <a:solidFill>
                <a:schemeClr val="tx1"/>
              </a:solidFill>
            </a:endParaRPr>
          </a:p>
          <a:p>
            <a:pPr marL="181240" indent="-18124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4ADE49C-AECB-4B8E-AB86-9FE486226B9C}" type="slidenum">
              <a:rPr lang="en-US" smtClean="0"/>
              <a:t>9</a:t>
            </a:fld>
            <a:endParaRPr lang="en-US" dirty="0"/>
          </a:p>
        </p:txBody>
      </p:sp>
    </p:spTree>
    <p:extLst>
      <p:ext uri="{BB962C8B-B14F-4D97-AF65-F5344CB8AC3E}">
        <p14:creationId xmlns:p14="http://schemas.microsoft.com/office/powerpoint/2010/main" val="482215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53282" name="Rectangle 2"/>
          <p:cNvSpPr>
            <a:spLocks noGrp="1" noChangeArrowheads="1"/>
          </p:cNvSpPr>
          <p:nvPr>
            <p:ph type="ctrTitle"/>
          </p:nvPr>
        </p:nvSpPr>
        <p:spPr>
          <a:xfrm>
            <a:off x="457198" y="1828800"/>
            <a:ext cx="8226425" cy="1470025"/>
          </a:xfrm>
        </p:spPr>
        <p:txBody>
          <a:bodyPr/>
          <a:lstStyle>
            <a:lvl1pPr>
              <a:defRPr sz="4000">
                <a:latin typeface="Calibri" panose="020F0502020204030204" pitchFamily="34" charset="0"/>
                <a:cs typeface="Calibri" panose="020F0502020204030204" pitchFamily="34" charset="0"/>
              </a:defRPr>
            </a:lvl1pPr>
          </a:lstStyle>
          <a:p>
            <a:r>
              <a:rPr lang="en-US" dirty="0"/>
              <a:t>Click to edit Master title style</a:t>
            </a:r>
          </a:p>
        </p:txBody>
      </p:sp>
      <p:sp>
        <p:nvSpPr>
          <p:cNvPr id="353283" name="Rectangle 3"/>
          <p:cNvSpPr>
            <a:spLocks noGrp="1" noChangeArrowheads="1"/>
          </p:cNvSpPr>
          <p:nvPr>
            <p:ph type="subTitle" idx="1"/>
          </p:nvPr>
        </p:nvSpPr>
        <p:spPr>
          <a:xfrm>
            <a:off x="457199" y="4292600"/>
            <a:ext cx="8226425" cy="1143000"/>
          </a:xfrm>
        </p:spPr>
        <p:txBody>
          <a:bodyPr/>
          <a:lstStyle>
            <a:lvl1pPr marL="0" indent="0" algn="l">
              <a:buFontTx/>
              <a:buNone/>
              <a:defRPr>
                <a:latin typeface="Calibri" panose="020F0502020204030204" pitchFamily="34" charset="0"/>
                <a:cs typeface="Calibri" panose="020F0502020204030204" pitchFamily="34" charset="0"/>
              </a:defRPr>
            </a:lvl1pPr>
          </a:lstStyle>
          <a:p>
            <a:r>
              <a:rPr lang="en-US" dirty="0"/>
              <a:t>Click to edit Master subtitle style</a:t>
            </a:r>
          </a:p>
        </p:txBody>
      </p:sp>
    </p:spTree>
    <p:extLst>
      <p:ext uri="{BB962C8B-B14F-4D97-AF65-F5344CB8AC3E}">
        <p14:creationId xmlns:p14="http://schemas.microsoft.com/office/powerpoint/2010/main" val="1894752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761996"/>
          </a:xfrm>
        </p:spPr>
        <p:txBody>
          <a:bodyPr/>
          <a:lstStyle>
            <a:lvl1pPr>
              <a:defRPr sz="4000">
                <a:solidFill>
                  <a:srgbClr val="FFFF00"/>
                </a:solidFill>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a:xfrm>
            <a:off x="228600" y="1066800"/>
            <a:ext cx="8686800" cy="4953000"/>
          </a:xfrm>
        </p:spPr>
        <p:txBody>
          <a:bodyPr/>
          <a:lstStyle>
            <a:lvl1pPr>
              <a:spcBef>
                <a:spcPts val="0"/>
              </a:spcBef>
              <a:defRPr sz="2800">
                <a:latin typeface="Calibri" panose="020F0502020204030204" pitchFamily="34" charset="0"/>
                <a:cs typeface="Calibri" panose="020F0502020204030204" pitchFamily="34" charset="0"/>
              </a:defRPr>
            </a:lvl1pPr>
            <a:lvl2pPr>
              <a:spcBef>
                <a:spcPts val="0"/>
              </a:spcBef>
              <a:defRPr sz="2800">
                <a:latin typeface="Calibri" panose="020F0502020204030204" pitchFamily="34" charset="0"/>
                <a:cs typeface="Calibri" panose="020F0502020204030204" pitchFamily="34" charset="0"/>
              </a:defRPr>
            </a:lvl2pPr>
            <a:lvl3pPr>
              <a:spcBef>
                <a:spcPts val="0"/>
              </a:spcBef>
              <a:defRPr sz="2800">
                <a:latin typeface="Calibri" panose="020F0502020204030204" pitchFamily="34" charset="0"/>
                <a:cs typeface="Calibri" panose="020F0502020204030204" pitchFamily="34" charset="0"/>
              </a:defRPr>
            </a:lvl3pPr>
            <a:lvl4pPr>
              <a:spcBef>
                <a:spcPts val="0"/>
              </a:spcBef>
              <a:defRPr sz="2800">
                <a:latin typeface="Calibri" panose="020F0502020204030204" pitchFamily="34" charset="0"/>
                <a:cs typeface="Calibri" panose="020F0502020204030204" pitchFamily="34" charset="0"/>
              </a:defRPr>
            </a:lvl4pPr>
            <a:lvl5pPr>
              <a:spcBef>
                <a:spcPts val="0"/>
              </a:spcBef>
              <a:defRPr sz="2800">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p:cNvSpPr>
            <a:spLocks noGrp="1"/>
          </p:cNvSpPr>
          <p:nvPr>
            <p:ph type="sldNum" sz="quarter" idx="10"/>
          </p:nvPr>
        </p:nvSpPr>
        <p:spPr/>
        <p:txBody>
          <a:bodyPr/>
          <a:lstStyle>
            <a:lvl1pPr>
              <a:defRPr>
                <a:solidFill>
                  <a:schemeClr val="bg1"/>
                </a:solidFill>
                <a:latin typeface="Calibri" panose="020F0502020204030204" pitchFamily="34" charset="0"/>
                <a:cs typeface="Calibri" panose="020F0502020204030204" pitchFamily="34" charset="0"/>
              </a:defRPr>
            </a:lvl1pPr>
          </a:lstStyle>
          <a:p>
            <a:fld id="{3E17F1FD-29C3-4220-915C-9C71059786D3}" type="slidenum">
              <a:rPr lang="en-US" smtClean="0"/>
              <a:pPr/>
              <a:t>‹#›</a:t>
            </a:fld>
            <a:endParaRPr lang="en-US" dirty="0"/>
          </a:p>
        </p:txBody>
      </p:sp>
    </p:spTree>
    <p:extLst>
      <p:ext uri="{BB962C8B-B14F-4D97-AF65-F5344CB8AC3E}">
        <p14:creationId xmlns:p14="http://schemas.microsoft.com/office/powerpoint/2010/main" val="381013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6"/>
          </a:xfrm>
        </p:spPr>
        <p:txBody>
          <a:bodyPr anchor="t"/>
          <a:lstStyle>
            <a:lvl1pPr algn="l">
              <a:defRPr sz="4000" b="1" cap="all">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anose="020F0502020204030204" pitchFamily="34" charset="0"/>
                <a:cs typeface="Calibri" panose="020F050202020403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extLst>
      <p:ext uri="{BB962C8B-B14F-4D97-AF65-F5344CB8AC3E}">
        <p14:creationId xmlns:p14="http://schemas.microsoft.com/office/powerpoint/2010/main" val="1289055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47"/>
            <a:ext cx="8686800" cy="761996"/>
          </a:xfrm>
        </p:spPr>
        <p:txBody>
          <a:bodyPr/>
          <a:lstStyle>
            <a:lvl1pPr>
              <a:defRPr sz="4000">
                <a:solidFill>
                  <a:srgbClr val="FFFF00"/>
                </a:solidFill>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Content Placeholder 2"/>
          <p:cNvSpPr>
            <a:spLocks noGrp="1"/>
          </p:cNvSpPr>
          <p:nvPr>
            <p:ph sz="half" idx="1"/>
          </p:nvPr>
        </p:nvSpPr>
        <p:spPr>
          <a:xfrm>
            <a:off x="228600" y="1088342"/>
            <a:ext cx="4267200" cy="5181600"/>
          </a:xfrm>
        </p:spPr>
        <p:txBody>
          <a:bodyPr/>
          <a:lstStyle>
            <a:lvl1pPr>
              <a:spcBef>
                <a:spcPts val="0"/>
              </a:spcBef>
              <a:defRPr sz="2800">
                <a:latin typeface="Calibri" panose="020F0502020204030204" pitchFamily="34" charset="0"/>
                <a:cs typeface="Calibri" panose="020F0502020204030204" pitchFamily="34" charset="0"/>
              </a:defRPr>
            </a:lvl1pPr>
            <a:lvl2pPr>
              <a:spcBef>
                <a:spcPts val="0"/>
              </a:spcBef>
              <a:defRPr sz="2800">
                <a:latin typeface="Calibri" panose="020F0502020204030204" pitchFamily="34" charset="0"/>
                <a:cs typeface="Calibri" panose="020F0502020204030204" pitchFamily="34" charset="0"/>
              </a:defRPr>
            </a:lvl2pPr>
            <a:lvl3pPr>
              <a:spcBef>
                <a:spcPts val="0"/>
              </a:spcBef>
              <a:defRPr sz="2800">
                <a:latin typeface="Calibri" panose="020F0502020204030204" pitchFamily="34" charset="0"/>
                <a:cs typeface="Calibri" panose="020F0502020204030204" pitchFamily="34" charset="0"/>
              </a:defRPr>
            </a:lvl3pPr>
            <a:lvl4pPr>
              <a:spcBef>
                <a:spcPts val="0"/>
              </a:spcBef>
              <a:defRPr sz="2800">
                <a:latin typeface="Calibri" panose="020F0502020204030204" pitchFamily="34" charset="0"/>
                <a:cs typeface="Calibri" panose="020F0502020204030204" pitchFamily="34" charset="0"/>
              </a:defRPr>
            </a:lvl4pPr>
            <a:lvl5pPr>
              <a:spcBef>
                <a:spcPts val="0"/>
              </a:spcBef>
              <a:defRPr sz="2800">
                <a:latin typeface="Calibri" panose="020F0502020204030204" pitchFamily="34" charset="0"/>
                <a:cs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088342"/>
            <a:ext cx="4267200" cy="5181600"/>
          </a:xfrm>
        </p:spPr>
        <p:txBody>
          <a:bodyPr/>
          <a:lstStyle>
            <a:lvl1pPr>
              <a:spcBef>
                <a:spcPts val="0"/>
              </a:spcBef>
              <a:defRPr sz="2800">
                <a:latin typeface="Calibri" panose="020F0502020204030204" pitchFamily="34" charset="0"/>
                <a:cs typeface="Calibri" panose="020F0502020204030204" pitchFamily="34" charset="0"/>
              </a:defRPr>
            </a:lvl1pPr>
            <a:lvl2pPr>
              <a:spcBef>
                <a:spcPts val="0"/>
              </a:spcBef>
              <a:defRPr sz="2800">
                <a:latin typeface="Calibri" panose="020F0502020204030204" pitchFamily="34" charset="0"/>
                <a:cs typeface="Calibri" panose="020F0502020204030204" pitchFamily="34" charset="0"/>
              </a:defRPr>
            </a:lvl2pPr>
            <a:lvl3pPr>
              <a:spcBef>
                <a:spcPts val="0"/>
              </a:spcBef>
              <a:defRPr sz="2800">
                <a:latin typeface="Calibri" panose="020F0502020204030204" pitchFamily="34" charset="0"/>
                <a:cs typeface="Calibri" panose="020F0502020204030204" pitchFamily="34" charset="0"/>
              </a:defRPr>
            </a:lvl3pPr>
            <a:lvl4pPr>
              <a:spcBef>
                <a:spcPts val="0"/>
              </a:spcBef>
              <a:defRPr sz="2800">
                <a:latin typeface="Calibri" panose="020F0502020204030204" pitchFamily="34" charset="0"/>
                <a:cs typeface="Calibri" panose="020F0502020204030204" pitchFamily="34" charset="0"/>
              </a:defRPr>
            </a:lvl4pPr>
            <a:lvl5pPr>
              <a:spcBef>
                <a:spcPts val="0"/>
              </a:spcBef>
              <a:defRPr sz="2800">
                <a:latin typeface="Calibri" panose="020F0502020204030204" pitchFamily="34" charset="0"/>
                <a:cs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3"/>
          <p:cNvSpPr>
            <a:spLocks noGrp="1"/>
          </p:cNvSpPr>
          <p:nvPr>
            <p:ph type="sldNum" sz="quarter" idx="10"/>
          </p:nvPr>
        </p:nvSpPr>
        <p:spPr>
          <a:xfrm>
            <a:off x="6781800" y="6413721"/>
            <a:ext cx="2133600" cy="365125"/>
          </a:xfrm>
        </p:spPr>
        <p:txBody>
          <a:bodyPr/>
          <a:lstStyle>
            <a:lvl1pPr>
              <a:defRPr>
                <a:solidFill>
                  <a:schemeClr val="bg1"/>
                </a:solidFill>
                <a:latin typeface="Calibri" panose="020F0502020204030204" pitchFamily="34" charset="0"/>
                <a:cs typeface="Calibri" panose="020F0502020204030204" pitchFamily="34" charset="0"/>
              </a:defRPr>
            </a:lvl1pPr>
          </a:lstStyle>
          <a:p>
            <a:fld id="{3E17F1FD-29C3-4220-915C-9C71059786D3}" type="slidenum">
              <a:rPr lang="en-US" smtClean="0"/>
              <a:pPr/>
              <a:t>‹#›</a:t>
            </a:fld>
            <a:endParaRPr lang="en-US" dirty="0"/>
          </a:p>
        </p:txBody>
      </p:sp>
    </p:spTree>
    <p:extLst>
      <p:ext uri="{BB962C8B-B14F-4D97-AF65-F5344CB8AC3E}">
        <p14:creationId xmlns:p14="http://schemas.microsoft.com/office/powerpoint/2010/main" val="3382079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2" y="273052"/>
            <a:ext cx="3008313" cy="1162050"/>
          </a:xfrm>
        </p:spPr>
        <p:txBody>
          <a:bodyPr anchor="t"/>
          <a:lstStyle>
            <a:lvl1pPr algn="l">
              <a:defRPr sz="2800" b="1">
                <a:latin typeface="Calibri" panose="020F0502020204030204" pitchFamily="34" charset="0"/>
                <a:cs typeface="Calibri" panose="020F0502020204030204" pitchFamily="34" charset="0"/>
              </a:defRPr>
            </a:lvl1pPr>
          </a:lstStyle>
          <a:p>
            <a:r>
              <a:rPr lang="en-US" dirty="0"/>
              <a:t>Click to edit Master title style</a:t>
            </a:r>
          </a:p>
        </p:txBody>
      </p:sp>
      <p:sp>
        <p:nvSpPr>
          <p:cNvPr id="4" name="Text Placeholder 3"/>
          <p:cNvSpPr>
            <a:spLocks noGrp="1"/>
          </p:cNvSpPr>
          <p:nvPr>
            <p:ph type="body" sz="half" idx="2" hasCustomPrompt="1"/>
          </p:nvPr>
        </p:nvSpPr>
        <p:spPr>
          <a:xfrm>
            <a:off x="457212" y="1435104"/>
            <a:ext cx="3008313" cy="4691063"/>
          </a:xfrm>
        </p:spPr>
        <p:txBody>
          <a:bodyPr/>
          <a:lstStyle>
            <a:lvl1pPr marL="0" indent="0">
              <a:buNone/>
              <a:defRPr sz="1800">
                <a:latin typeface="Calibri" panose="020F0502020204030204" pitchFamily="34" charset="0"/>
                <a:cs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2"/>
          <p:cNvSpPr>
            <a:spLocks noGrp="1"/>
          </p:cNvSpPr>
          <p:nvPr>
            <p:ph idx="1"/>
          </p:nvPr>
        </p:nvSpPr>
        <p:spPr>
          <a:xfrm>
            <a:off x="3575050" y="273050"/>
            <a:ext cx="5111750" cy="5853113"/>
          </a:xfrm>
        </p:spPr>
        <p:txBody>
          <a:bodyPr/>
          <a:lstStyle>
            <a:lvl1pPr>
              <a:defRPr sz="2800">
                <a:latin typeface="Calibri" panose="020F0502020204030204" pitchFamily="34" charset="0"/>
                <a:cs typeface="Calibri" panose="020F0502020204030204" pitchFamily="34" charset="0"/>
              </a:defRPr>
            </a:lvl1pPr>
            <a:lvl2pPr>
              <a:defRPr sz="2800">
                <a:latin typeface="Calibri" panose="020F0502020204030204" pitchFamily="34" charset="0"/>
                <a:cs typeface="Calibri" panose="020F0502020204030204" pitchFamily="34" charset="0"/>
              </a:defRPr>
            </a:lvl2pPr>
            <a:lvl3pPr>
              <a:defRPr sz="2800">
                <a:latin typeface="Calibri" panose="020F0502020204030204" pitchFamily="34" charset="0"/>
                <a:cs typeface="Calibri" panose="020F0502020204030204" pitchFamily="34" charset="0"/>
              </a:defRPr>
            </a:lvl3pPr>
            <a:lvl4pPr>
              <a:defRPr sz="2800">
                <a:latin typeface="Calibri" panose="020F0502020204030204" pitchFamily="34" charset="0"/>
                <a:cs typeface="Calibri" panose="020F0502020204030204" pitchFamily="34" charset="0"/>
              </a:defRPr>
            </a:lvl4pPr>
            <a:lvl5pPr>
              <a:defRPr sz="2800">
                <a:latin typeface="Calibri" panose="020F0502020204030204" pitchFamily="34" charset="0"/>
                <a:cs typeface="Calibri" panose="020F050202020403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68299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800" b="1">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2400">
                <a:latin typeface="Calibri" panose="020F0502020204030204" pitchFamily="34" charset="0"/>
                <a:cs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37815684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tx1"/>
            </a:gs>
            <a:gs pos="100000">
              <a:srgbClr val="0000CC"/>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12718"/>
            <a:ext cx="8686800" cy="685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228600" y="1066800"/>
            <a:ext cx="86868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2" name="Slide Number Placeholder 1"/>
          <p:cNvSpPr>
            <a:spLocks noGrp="1"/>
          </p:cNvSpPr>
          <p:nvPr>
            <p:ph type="sldNum" sz="quarter" idx="4"/>
          </p:nvPr>
        </p:nvSpPr>
        <p:spPr>
          <a:xfrm>
            <a:off x="6808631" y="6284230"/>
            <a:ext cx="2133600" cy="365125"/>
          </a:xfrm>
          <a:prstGeom prst="rect">
            <a:avLst/>
          </a:prstGeom>
        </p:spPr>
        <p:txBody>
          <a:bodyPr vert="horz" lIns="91440" tIns="45720" rIns="91440" bIns="45720" rtlCol="0" anchor="ctr"/>
          <a:lstStyle>
            <a:lvl1pPr algn="r">
              <a:defRPr sz="1200">
                <a:solidFill>
                  <a:schemeClr val="bg1"/>
                </a:solidFill>
                <a:latin typeface="Calibri" panose="020F0502020204030204" pitchFamily="34" charset="0"/>
                <a:cs typeface="Calibri" panose="020F0502020204030204" pitchFamily="34" charset="0"/>
              </a:defRPr>
            </a:lvl1pPr>
          </a:lstStyle>
          <a:p>
            <a:fld id="{3E17F1FD-29C3-4220-915C-9C71059786D3}" type="slidenum">
              <a:rPr lang="en-US" smtClean="0"/>
              <a:pPr/>
              <a:t>‹#›</a:t>
            </a:fld>
            <a:endParaRPr lang="en-US" dirty="0"/>
          </a:p>
        </p:txBody>
      </p:sp>
    </p:spTree>
    <p:extLst>
      <p:ext uri="{BB962C8B-B14F-4D97-AF65-F5344CB8AC3E}">
        <p14:creationId xmlns:p14="http://schemas.microsoft.com/office/powerpoint/2010/main" val="13018520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8" r:id="rId5"/>
    <p:sldLayoutId id="2147483669" r:id="rId6"/>
  </p:sldLayoutIdLst>
  <p:hf hdr="0" ftr="0" dt="0"/>
  <p:txStyles>
    <p:titleStyle>
      <a:lvl1pPr algn="ctr" rtl="0" eaLnBrk="1" fontAlgn="base" hangingPunct="1">
        <a:spcBef>
          <a:spcPct val="0"/>
        </a:spcBef>
        <a:spcAft>
          <a:spcPct val="0"/>
        </a:spcAft>
        <a:defRPr sz="4000" b="1">
          <a:solidFill>
            <a:srgbClr val="FFCC00"/>
          </a:solidFill>
          <a:latin typeface="Calibri" panose="020F0502020204030204" pitchFamily="34" charset="0"/>
          <a:ea typeface="+mj-ea"/>
          <a:cs typeface="Calibri" panose="020F0502020204030204" pitchFamily="34" charset="0"/>
        </a:defRPr>
      </a:lvl1pPr>
      <a:lvl2pPr algn="ctr" rtl="0" eaLnBrk="1" fontAlgn="base" hangingPunct="1">
        <a:spcBef>
          <a:spcPct val="0"/>
        </a:spcBef>
        <a:spcAft>
          <a:spcPct val="0"/>
        </a:spcAft>
        <a:defRPr sz="4400" b="1">
          <a:solidFill>
            <a:srgbClr val="FFCC00"/>
          </a:solidFill>
          <a:latin typeface="Arial" charset="0"/>
        </a:defRPr>
      </a:lvl2pPr>
      <a:lvl3pPr algn="ctr" rtl="0" eaLnBrk="1" fontAlgn="base" hangingPunct="1">
        <a:spcBef>
          <a:spcPct val="0"/>
        </a:spcBef>
        <a:spcAft>
          <a:spcPct val="0"/>
        </a:spcAft>
        <a:defRPr sz="4400" b="1">
          <a:solidFill>
            <a:srgbClr val="FFCC00"/>
          </a:solidFill>
          <a:latin typeface="Arial" charset="0"/>
        </a:defRPr>
      </a:lvl3pPr>
      <a:lvl4pPr algn="ctr" rtl="0" eaLnBrk="1" fontAlgn="base" hangingPunct="1">
        <a:spcBef>
          <a:spcPct val="0"/>
        </a:spcBef>
        <a:spcAft>
          <a:spcPct val="0"/>
        </a:spcAft>
        <a:defRPr sz="4400" b="1">
          <a:solidFill>
            <a:srgbClr val="FFCC00"/>
          </a:solidFill>
          <a:latin typeface="Arial" charset="0"/>
        </a:defRPr>
      </a:lvl4pPr>
      <a:lvl5pPr algn="ctr" rtl="0" eaLnBrk="1" fontAlgn="base" hangingPunct="1">
        <a:spcBef>
          <a:spcPct val="0"/>
        </a:spcBef>
        <a:spcAft>
          <a:spcPct val="0"/>
        </a:spcAft>
        <a:defRPr sz="4400" b="1">
          <a:solidFill>
            <a:srgbClr val="FFCC00"/>
          </a:solidFill>
          <a:latin typeface="Arial" charset="0"/>
        </a:defRPr>
      </a:lvl5pPr>
      <a:lvl6pPr marL="457200" algn="ctr" rtl="0" eaLnBrk="1" fontAlgn="base" hangingPunct="1">
        <a:spcBef>
          <a:spcPct val="0"/>
        </a:spcBef>
        <a:spcAft>
          <a:spcPct val="0"/>
        </a:spcAft>
        <a:defRPr sz="4400" b="1">
          <a:solidFill>
            <a:srgbClr val="FFCC00"/>
          </a:solidFill>
          <a:latin typeface="Arial" charset="0"/>
        </a:defRPr>
      </a:lvl6pPr>
      <a:lvl7pPr marL="914400" algn="ctr" rtl="0" eaLnBrk="1" fontAlgn="base" hangingPunct="1">
        <a:spcBef>
          <a:spcPct val="0"/>
        </a:spcBef>
        <a:spcAft>
          <a:spcPct val="0"/>
        </a:spcAft>
        <a:defRPr sz="4400" b="1">
          <a:solidFill>
            <a:srgbClr val="FFCC00"/>
          </a:solidFill>
          <a:latin typeface="Arial" charset="0"/>
        </a:defRPr>
      </a:lvl7pPr>
      <a:lvl8pPr marL="1371600" algn="ctr" rtl="0" eaLnBrk="1" fontAlgn="base" hangingPunct="1">
        <a:spcBef>
          <a:spcPct val="0"/>
        </a:spcBef>
        <a:spcAft>
          <a:spcPct val="0"/>
        </a:spcAft>
        <a:defRPr sz="4400" b="1">
          <a:solidFill>
            <a:srgbClr val="FFCC00"/>
          </a:solidFill>
          <a:latin typeface="Arial" charset="0"/>
        </a:defRPr>
      </a:lvl8pPr>
      <a:lvl9pPr marL="1828800" algn="ctr" rtl="0" eaLnBrk="1" fontAlgn="base" hangingPunct="1">
        <a:spcBef>
          <a:spcPct val="0"/>
        </a:spcBef>
        <a:spcAft>
          <a:spcPct val="0"/>
        </a:spcAft>
        <a:defRPr sz="4400" b="1">
          <a:solidFill>
            <a:srgbClr val="FFCC00"/>
          </a:solidFill>
          <a:latin typeface="Arial" charset="0"/>
        </a:defRPr>
      </a:lvl9pPr>
    </p:titleStyle>
    <p:bodyStyle>
      <a:lvl1pPr marL="342900" indent="-342900" algn="l" rtl="0" eaLnBrk="1" fontAlgn="base" hangingPunct="1">
        <a:spcBef>
          <a:spcPts val="0"/>
        </a:spcBef>
        <a:spcAft>
          <a:spcPct val="0"/>
        </a:spcAft>
        <a:buChar char="•"/>
        <a:defRPr sz="2800">
          <a:solidFill>
            <a:schemeClr val="bg1"/>
          </a:solidFill>
          <a:latin typeface="Calibri" panose="020F0502020204030204" pitchFamily="34" charset="0"/>
          <a:ea typeface="+mn-ea"/>
          <a:cs typeface="Calibri" panose="020F0502020204030204" pitchFamily="34" charset="0"/>
        </a:defRPr>
      </a:lvl1pPr>
      <a:lvl2pPr marL="742950" indent="-285750" algn="l" rtl="0" eaLnBrk="1" fontAlgn="base" hangingPunct="1">
        <a:spcBef>
          <a:spcPts val="0"/>
        </a:spcBef>
        <a:spcAft>
          <a:spcPct val="0"/>
        </a:spcAft>
        <a:buChar char="–"/>
        <a:defRPr sz="2800">
          <a:solidFill>
            <a:schemeClr val="bg1"/>
          </a:solidFill>
          <a:latin typeface="Calibri" panose="020F0502020204030204" pitchFamily="34" charset="0"/>
          <a:cs typeface="Calibri" panose="020F0502020204030204" pitchFamily="34" charset="0"/>
        </a:defRPr>
      </a:lvl2pPr>
      <a:lvl3pPr marL="1143000" indent="-228600" algn="l" rtl="0" eaLnBrk="1" fontAlgn="base" hangingPunct="1">
        <a:spcBef>
          <a:spcPts val="0"/>
        </a:spcBef>
        <a:spcAft>
          <a:spcPct val="0"/>
        </a:spcAft>
        <a:buChar char="•"/>
        <a:defRPr sz="2800">
          <a:solidFill>
            <a:schemeClr val="bg1"/>
          </a:solidFill>
          <a:latin typeface="Calibri" panose="020F0502020204030204" pitchFamily="34" charset="0"/>
          <a:cs typeface="Calibri" panose="020F0502020204030204" pitchFamily="34" charset="0"/>
        </a:defRPr>
      </a:lvl3pPr>
      <a:lvl4pPr marL="1600200" indent="-228600" algn="l" rtl="0" eaLnBrk="1" fontAlgn="base" hangingPunct="1">
        <a:spcBef>
          <a:spcPts val="0"/>
        </a:spcBef>
        <a:spcAft>
          <a:spcPct val="0"/>
        </a:spcAft>
        <a:buChar char="–"/>
        <a:defRPr sz="2800">
          <a:solidFill>
            <a:schemeClr val="bg1"/>
          </a:solidFill>
          <a:latin typeface="Calibri" panose="020F0502020204030204" pitchFamily="34" charset="0"/>
          <a:cs typeface="Calibri" panose="020F0502020204030204" pitchFamily="34" charset="0"/>
        </a:defRPr>
      </a:lvl4pPr>
      <a:lvl5pPr marL="2057400" indent="-228600" algn="l" rtl="0" eaLnBrk="1" fontAlgn="base" hangingPunct="1">
        <a:spcBef>
          <a:spcPts val="0"/>
        </a:spcBef>
        <a:spcAft>
          <a:spcPct val="0"/>
        </a:spcAft>
        <a:buChar char="»"/>
        <a:defRPr sz="2800">
          <a:solidFill>
            <a:schemeClr val="bg1"/>
          </a:solidFill>
          <a:latin typeface="Calibri" panose="020F0502020204030204" pitchFamily="34" charset="0"/>
          <a:cs typeface="Calibri" panose="020F0502020204030204" pitchFamily="34" charset="0"/>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Title"/>
          <p:cNvSpPr>
            <a:spLocks noGrp="1" noChangeArrowheads="1"/>
          </p:cNvSpPr>
          <p:nvPr>
            <p:ph type="ctrTitle"/>
          </p:nvPr>
        </p:nvSpPr>
        <p:spPr>
          <a:xfrm>
            <a:off x="190499" y="1143000"/>
            <a:ext cx="8763000" cy="3733800"/>
          </a:xfrm>
        </p:spPr>
        <p:txBody>
          <a:bodyPr/>
          <a:lstStyle/>
          <a:p>
            <a:pPr algn="l"/>
            <a:r>
              <a:rPr lang="en-US" sz="3200" dirty="0">
                <a:solidFill>
                  <a:srgbClr val="FFFF00"/>
                </a:solidFill>
              </a:rPr>
              <a:t>Pacific Behavioral Health Collaborating Council</a:t>
            </a:r>
            <a:br>
              <a:rPr lang="en-US" sz="3200" dirty="0">
                <a:solidFill>
                  <a:srgbClr val="FFFF00"/>
                </a:solidFill>
              </a:rPr>
            </a:br>
            <a:r>
              <a:rPr lang="en-US" sz="3200" dirty="0">
                <a:solidFill>
                  <a:srgbClr val="FFFF00"/>
                </a:solidFill>
              </a:rPr>
              <a:t>Alcohol and Drug Counselor (ADC) </a:t>
            </a:r>
            <a:r>
              <a:rPr lang="en-US" sz="3200" dirty="0" smtClean="0">
                <a:solidFill>
                  <a:srgbClr val="FFFF00"/>
                </a:solidFill>
              </a:rPr>
              <a:t>Academy, Day 2 </a:t>
            </a:r>
            <a:r>
              <a:rPr lang="en-US" sz="3200" dirty="0" smtClean="0">
                <a:solidFill>
                  <a:schemeClr val="bg1"/>
                </a:solidFill>
              </a:rPr>
              <a:t>Core Competencies of Addiction Counselors: Knowledge and Skill Acquisition of Screening, Intake, Orientation, Assessment, Treatment Planning, and Counseling</a:t>
            </a:r>
            <a:r>
              <a:rPr lang="en-US" sz="3200" dirty="0" smtClean="0">
                <a:solidFill>
                  <a:srgbClr val="FFFF00"/>
                </a:solidFill>
              </a:rPr>
              <a:t/>
            </a:r>
            <a:br>
              <a:rPr lang="en-US" sz="3200" dirty="0" smtClean="0">
                <a:solidFill>
                  <a:srgbClr val="FFFF00"/>
                </a:solidFill>
              </a:rPr>
            </a:br>
            <a:r>
              <a:rPr lang="en-US" dirty="0">
                <a:solidFill>
                  <a:srgbClr val="FFFF00"/>
                </a:solidFill>
              </a:rPr>
              <a:t/>
            </a:r>
            <a:br>
              <a:rPr lang="en-US" dirty="0">
                <a:solidFill>
                  <a:srgbClr val="FFFF00"/>
                </a:solidFill>
              </a:rPr>
            </a:br>
            <a:r>
              <a:rPr lang="en-US" sz="2800" b="0" dirty="0" smtClean="0">
                <a:solidFill>
                  <a:srgbClr val="FFFF00"/>
                </a:solidFill>
              </a:rPr>
              <a:t>Enter </a:t>
            </a:r>
            <a:r>
              <a:rPr lang="en-US" sz="2800" b="0" dirty="0">
                <a:solidFill>
                  <a:srgbClr val="FFFF00"/>
                </a:solidFill>
              </a:rPr>
              <a:t>location here</a:t>
            </a:r>
            <a:br>
              <a:rPr lang="en-US" sz="2800" b="0" dirty="0">
                <a:solidFill>
                  <a:srgbClr val="FFFF00"/>
                </a:solidFill>
              </a:rPr>
            </a:br>
            <a:r>
              <a:rPr lang="en-US" sz="2800" b="0" dirty="0">
                <a:solidFill>
                  <a:srgbClr val="FFFF00"/>
                </a:solidFill>
              </a:rPr>
              <a:t>Enter dates here</a:t>
            </a:r>
            <a:endParaRPr lang="en-US" sz="4800" dirty="0">
              <a:latin typeface="Calibri" panose="020F0502020204030204" pitchFamily="34" charset="0"/>
              <a:cs typeface="Calibri" panose="020F0502020204030204" pitchFamily="34" charset="0"/>
            </a:endParaRPr>
          </a:p>
        </p:txBody>
      </p:sp>
      <p:sp>
        <p:nvSpPr>
          <p:cNvPr id="2" name="trainers"/>
          <p:cNvSpPr>
            <a:spLocks noGrp="1"/>
          </p:cNvSpPr>
          <p:nvPr>
            <p:ph type="subTitle" idx="1"/>
          </p:nvPr>
        </p:nvSpPr>
        <p:spPr>
          <a:xfrm>
            <a:off x="190499" y="5562600"/>
            <a:ext cx="8381999" cy="1066800"/>
          </a:xfrm>
        </p:spPr>
        <p:txBody>
          <a:bodyPr/>
          <a:lstStyle/>
          <a:p>
            <a:r>
              <a:rPr lang="en-US" dirty="0"/>
              <a:t>Enter trainer names and credentials here</a:t>
            </a:r>
          </a:p>
          <a:p>
            <a:pPr>
              <a:spcBef>
                <a:spcPts val="0"/>
              </a:spcBef>
            </a:pPr>
            <a:endParaRPr lang="en-US" dirty="0"/>
          </a:p>
        </p:txBody>
      </p:sp>
    </p:spTree>
    <p:extLst>
      <p:ext uri="{BB962C8B-B14F-4D97-AF65-F5344CB8AC3E}">
        <p14:creationId xmlns:p14="http://schemas.microsoft.com/office/powerpoint/2010/main" val="3026288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21372"/>
            <a:ext cx="8686800" cy="761996"/>
          </a:xfrm>
        </p:spPr>
        <p:txBody>
          <a:bodyPr/>
          <a:lstStyle/>
          <a:p>
            <a:r>
              <a:rPr lang="en-US" dirty="0"/>
              <a:t>DSM-5 </a:t>
            </a:r>
            <a:r>
              <a:rPr lang="en-US" dirty="0" smtClean="0"/>
              <a:t>Criteria and </a:t>
            </a:r>
            <a:br>
              <a:rPr lang="en-US" dirty="0" smtClean="0"/>
            </a:br>
            <a:r>
              <a:rPr lang="en-US" dirty="0" smtClean="0"/>
              <a:t>Substance Use Disorders</a:t>
            </a:r>
            <a:endParaRPr lang="en-US" dirty="0"/>
          </a:p>
        </p:txBody>
      </p:sp>
      <p:sp>
        <p:nvSpPr>
          <p:cNvPr id="3" name="Content Placeholder 2"/>
          <p:cNvSpPr>
            <a:spLocks noGrp="1"/>
          </p:cNvSpPr>
          <p:nvPr>
            <p:ph idx="1"/>
          </p:nvPr>
        </p:nvSpPr>
        <p:spPr>
          <a:xfrm>
            <a:off x="228600" y="1524000"/>
            <a:ext cx="8686800" cy="4038600"/>
          </a:xfrm>
        </p:spPr>
        <p:txBody>
          <a:bodyPr/>
          <a:lstStyle/>
          <a:p>
            <a:r>
              <a:rPr lang="en-US" dirty="0"/>
              <a:t>Substance-related disorders</a:t>
            </a:r>
          </a:p>
          <a:p>
            <a:pPr lvl="1"/>
            <a:r>
              <a:rPr lang="en-US" dirty="0"/>
              <a:t>Alcohol; Caffeine; Cannabis; Hallucinogens; Inhalants; Opioids; Sedatives, hypnotics, and anxiolytics; Stimulants; Tobacco; Other or Unknown</a:t>
            </a:r>
          </a:p>
          <a:p>
            <a:r>
              <a:rPr lang="en-US" dirty="0"/>
              <a:t>Substance-Related Disorders are divided into 2 groups: </a:t>
            </a:r>
          </a:p>
          <a:p>
            <a:pPr lvl="1"/>
            <a:r>
              <a:rPr lang="en-US" b="1" dirty="0">
                <a:solidFill>
                  <a:srgbClr val="FFFF00"/>
                </a:solidFill>
              </a:rPr>
              <a:t>Substance Use Disorders </a:t>
            </a:r>
          </a:p>
          <a:p>
            <a:pPr lvl="1"/>
            <a:r>
              <a:rPr lang="en-US" dirty="0"/>
              <a:t>Substance-Induced Disorders (intoxication, withdrawal, and other substance/medication-induced mental disorders) </a:t>
            </a:r>
          </a:p>
          <a:p>
            <a:endParaRPr lang="en-US" kern="1200" dirty="0"/>
          </a:p>
          <a:p>
            <a:pPr marL="0" indent="0">
              <a:buNone/>
            </a:pPr>
            <a:endParaRPr lang="en-US" kern="1200" dirty="0"/>
          </a:p>
        </p:txBody>
      </p:sp>
      <p:sp>
        <p:nvSpPr>
          <p:cNvPr id="5" name="TextBox 4">
            <a:extLst>
              <a:ext uri="{FF2B5EF4-FFF2-40B4-BE49-F238E27FC236}">
                <a16:creationId xmlns:a16="http://schemas.microsoft.com/office/drawing/2014/main" id="{F91805E7-124A-FF43-99F5-10DF19839AEA}"/>
              </a:ext>
            </a:extLst>
          </p:cNvPr>
          <p:cNvSpPr txBox="1"/>
          <p:nvPr/>
        </p:nvSpPr>
        <p:spPr>
          <a:xfrm>
            <a:off x="228600" y="5820461"/>
            <a:ext cx="77724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American Psychiatric Association. (2013). </a:t>
            </a:r>
            <a:r>
              <a:rPr lang="en-US" sz="1200" i="1" dirty="0">
                <a:solidFill>
                  <a:schemeClr val="bg1"/>
                </a:solidFill>
                <a:latin typeface="Calibri" panose="020F0502020204030204" pitchFamily="34" charset="0"/>
                <a:cs typeface="Calibri" panose="020F0502020204030204" pitchFamily="34" charset="0"/>
              </a:rPr>
              <a:t>Diagnostic and statistical manual of mental disorders</a:t>
            </a:r>
            <a:r>
              <a:rPr lang="en-US" sz="1200" dirty="0">
                <a:solidFill>
                  <a:schemeClr val="bg1"/>
                </a:solidFill>
                <a:latin typeface="Calibri" panose="020F0502020204030204" pitchFamily="34" charset="0"/>
                <a:cs typeface="Calibri" panose="020F0502020204030204" pitchFamily="34" charset="0"/>
              </a:rPr>
              <a:t> (5th ed.). Washington, DC: </a:t>
            </a:r>
            <a:br>
              <a:rPr lang="en-US" sz="1200" dirty="0">
                <a:solidFill>
                  <a:schemeClr val="bg1"/>
                </a:solidFill>
                <a:latin typeface="Calibri" panose="020F0502020204030204" pitchFamily="34" charset="0"/>
                <a:cs typeface="Calibri" panose="020F0502020204030204" pitchFamily="34" charset="0"/>
              </a:rPr>
            </a:br>
            <a:r>
              <a:rPr lang="en-US" sz="1200" dirty="0">
                <a:solidFill>
                  <a:schemeClr val="bg1"/>
                </a:solidFill>
                <a:latin typeface="Calibri" panose="020F0502020204030204" pitchFamily="34" charset="0"/>
                <a:cs typeface="Calibri" panose="020F0502020204030204" pitchFamily="34" charset="0"/>
              </a:rPr>
              <a:t>Author.</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10</a:t>
            </a:fld>
            <a:endParaRPr lang="en-US" dirty="0"/>
          </a:p>
        </p:txBody>
      </p:sp>
    </p:spTree>
    <p:extLst>
      <p:ext uri="{BB962C8B-B14F-4D97-AF65-F5344CB8AC3E}">
        <p14:creationId xmlns:p14="http://schemas.microsoft.com/office/powerpoint/2010/main" val="796904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DSM-5 Criteria (continued)</a:t>
            </a:r>
            <a:endParaRPr lang="en-US" dirty="0"/>
          </a:p>
        </p:txBody>
      </p:sp>
      <p:sp>
        <p:nvSpPr>
          <p:cNvPr id="3" name="Content Placeholder 2"/>
          <p:cNvSpPr>
            <a:spLocks noGrp="1"/>
          </p:cNvSpPr>
          <p:nvPr>
            <p:ph idx="1"/>
          </p:nvPr>
        </p:nvSpPr>
        <p:spPr>
          <a:xfrm>
            <a:off x="228600" y="990600"/>
            <a:ext cx="8686800" cy="4495800"/>
          </a:xfrm>
        </p:spPr>
        <p:txBody>
          <a:bodyPr/>
          <a:lstStyle/>
          <a:p>
            <a:r>
              <a:rPr lang="en-US" dirty="0">
                <a:latin typeface="Calibri"/>
                <a:cs typeface="Calibri"/>
              </a:rPr>
              <a:t>“Cluster of cognitive, behavioral, and physiological symptoms indicating that the individual continues using the substance despite significant substance-related problems” (APA, 2013, p. 483).</a:t>
            </a:r>
            <a:endParaRPr lang="en-US" dirty="0"/>
          </a:p>
          <a:p>
            <a:r>
              <a:rPr lang="en-US" dirty="0"/>
              <a:t>Eleven (11) criteria organized into four groupings:</a:t>
            </a:r>
          </a:p>
          <a:p>
            <a:pPr lvl="1"/>
            <a:r>
              <a:rPr lang="en-US" dirty="0"/>
              <a:t>Impaired control (criteria 1 – 4), </a:t>
            </a:r>
          </a:p>
          <a:p>
            <a:pPr lvl="1"/>
            <a:r>
              <a:rPr lang="en-US" dirty="0"/>
              <a:t>Social impairment (criteria 5 – 7), </a:t>
            </a:r>
          </a:p>
          <a:p>
            <a:pPr lvl="1"/>
            <a:r>
              <a:rPr lang="en-US" dirty="0"/>
              <a:t>Risky use (criteria 8 - 9), and </a:t>
            </a:r>
          </a:p>
          <a:p>
            <a:pPr lvl="1"/>
            <a:r>
              <a:rPr lang="en-US" dirty="0"/>
              <a:t>Pharmacological criteria (criteria 10 – 11)</a:t>
            </a:r>
          </a:p>
          <a:p>
            <a:endParaRPr lang="en-US" kern="1200" dirty="0"/>
          </a:p>
          <a:p>
            <a:pPr marL="0" indent="0">
              <a:buNone/>
            </a:pPr>
            <a:endParaRPr lang="en-US" kern="1200" dirty="0"/>
          </a:p>
        </p:txBody>
      </p:sp>
      <p:sp>
        <p:nvSpPr>
          <p:cNvPr id="5" name="TextBox 4">
            <a:extLst>
              <a:ext uri="{FF2B5EF4-FFF2-40B4-BE49-F238E27FC236}">
                <a16:creationId xmlns:a16="http://schemas.microsoft.com/office/drawing/2014/main" id="{F91805E7-124A-FF43-99F5-10DF19839AEA}"/>
              </a:ext>
            </a:extLst>
          </p:cNvPr>
          <p:cNvSpPr txBox="1"/>
          <p:nvPr/>
        </p:nvSpPr>
        <p:spPr>
          <a:xfrm>
            <a:off x="228600" y="5820461"/>
            <a:ext cx="77724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American Psychiatric Association. (2013). </a:t>
            </a:r>
            <a:r>
              <a:rPr lang="en-US" sz="1200" i="1" dirty="0">
                <a:solidFill>
                  <a:schemeClr val="bg1"/>
                </a:solidFill>
                <a:latin typeface="Calibri" panose="020F0502020204030204" pitchFamily="34" charset="0"/>
                <a:cs typeface="Calibri" panose="020F0502020204030204" pitchFamily="34" charset="0"/>
              </a:rPr>
              <a:t>Diagnostic and statistical manual of mental disorders</a:t>
            </a:r>
            <a:r>
              <a:rPr lang="en-US" sz="1200" dirty="0">
                <a:solidFill>
                  <a:schemeClr val="bg1"/>
                </a:solidFill>
                <a:latin typeface="Calibri" panose="020F0502020204030204" pitchFamily="34" charset="0"/>
                <a:cs typeface="Calibri" panose="020F0502020204030204" pitchFamily="34" charset="0"/>
              </a:rPr>
              <a:t> (5th ed.). Washington, DC: </a:t>
            </a:r>
            <a:br>
              <a:rPr lang="en-US" sz="1200" dirty="0">
                <a:solidFill>
                  <a:schemeClr val="bg1"/>
                </a:solidFill>
                <a:latin typeface="Calibri" panose="020F0502020204030204" pitchFamily="34" charset="0"/>
                <a:cs typeface="Calibri" panose="020F0502020204030204" pitchFamily="34" charset="0"/>
              </a:rPr>
            </a:br>
            <a:r>
              <a:rPr lang="en-US" sz="1200" dirty="0">
                <a:solidFill>
                  <a:schemeClr val="bg1"/>
                </a:solidFill>
                <a:latin typeface="Calibri" panose="020F0502020204030204" pitchFamily="34" charset="0"/>
                <a:cs typeface="Calibri" panose="020F0502020204030204" pitchFamily="34" charset="0"/>
              </a:rPr>
              <a:t>Author.</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11</a:t>
            </a:fld>
            <a:endParaRPr lang="en-US" dirty="0"/>
          </a:p>
        </p:txBody>
      </p:sp>
    </p:spTree>
    <p:extLst>
      <p:ext uri="{BB962C8B-B14F-4D97-AF65-F5344CB8AC3E}">
        <p14:creationId xmlns:p14="http://schemas.microsoft.com/office/powerpoint/2010/main" val="2507264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4"/>
            <a:ext cx="8686800" cy="761996"/>
          </a:xfrm>
        </p:spPr>
        <p:txBody>
          <a:bodyPr/>
          <a:lstStyle/>
          <a:p>
            <a:r>
              <a:rPr lang="en-US" dirty="0"/>
              <a:t>Impaired Control / Loss of Control</a:t>
            </a:r>
          </a:p>
        </p:txBody>
      </p:sp>
      <p:sp>
        <p:nvSpPr>
          <p:cNvPr id="3" name="Content Placeholder 2"/>
          <p:cNvSpPr>
            <a:spLocks noGrp="1"/>
          </p:cNvSpPr>
          <p:nvPr>
            <p:ph idx="1"/>
          </p:nvPr>
        </p:nvSpPr>
        <p:spPr>
          <a:xfrm>
            <a:off x="228600" y="990600"/>
            <a:ext cx="8686800" cy="4495800"/>
          </a:xfrm>
        </p:spPr>
        <p:txBody>
          <a:bodyPr/>
          <a:lstStyle/>
          <a:p>
            <a:r>
              <a:rPr lang="en-US" b="1" dirty="0"/>
              <a:t>Criterion 1</a:t>
            </a:r>
            <a:r>
              <a:rPr lang="en-US" dirty="0"/>
              <a:t>: Increased amounts over longer periods of time. The substance </a:t>
            </a:r>
            <a:r>
              <a:rPr lang="en-US" altLang="en-US" dirty="0">
                <a:ea typeface="ＭＳ Ｐゴシック" charset="-128"/>
              </a:rPr>
              <a:t>is often taken in larger amounts or over a longer period than was intended.</a:t>
            </a:r>
            <a:endParaRPr lang="en-US" dirty="0"/>
          </a:p>
          <a:p>
            <a:r>
              <a:rPr lang="en-US" b="1" dirty="0"/>
              <a:t>Criterion 2</a:t>
            </a:r>
            <a:r>
              <a:rPr lang="en-US" dirty="0"/>
              <a:t>: Individual may express desire to cut down or regulate substance use or describe unsuccessful efforts to decrease or quit the substance. </a:t>
            </a:r>
          </a:p>
          <a:p>
            <a:r>
              <a:rPr lang="en-US" b="1" dirty="0">
                <a:latin typeface="Calibri"/>
                <a:cs typeface="Calibri"/>
              </a:rPr>
              <a:t>Criterion 3</a:t>
            </a:r>
            <a:r>
              <a:rPr lang="en-US" dirty="0">
                <a:latin typeface="Calibri"/>
                <a:cs typeface="Calibri"/>
              </a:rPr>
              <a:t>: A great deal of time is dedicated to obtaining, using, or recovering from the effects of the substance.</a:t>
            </a:r>
          </a:p>
          <a:p>
            <a:r>
              <a:rPr lang="en-US" b="1" dirty="0"/>
              <a:t>Criterion 4</a:t>
            </a:r>
            <a:r>
              <a:rPr lang="en-US" dirty="0"/>
              <a:t>: Cravings – an intense desire or urge for the substance.</a:t>
            </a:r>
          </a:p>
          <a:p>
            <a:endParaRPr lang="en-US" kern="1200" dirty="0"/>
          </a:p>
        </p:txBody>
      </p:sp>
      <p:sp>
        <p:nvSpPr>
          <p:cNvPr id="5" name="TextBox 4">
            <a:extLst>
              <a:ext uri="{FF2B5EF4-FFF2-40B4-BE49-F238E27FC236}">
                <a16:creationId xmlns:a16="http://schemas.microsoft.com/office/drawing/2014/main" id="{F91805E7-124A-FF43-99F5-10DF19839AEA}"/>
              </a:ext>
            </a:extLst>
          </p:cNvPr>
          <p:cNvSpPr txBox="1"/>
          <p:nvPr/>
        </p:nvSpPr>
        <p:spPr>
          <a:xfrm>
            <a:off x="228600" y="5820461"/>
            <a:ext cx="77724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American Psychiatric Association. (2013). </a:t>
            </a:r>
            <a:r>
              <a:rPr lang="en-US" sz="1200" i="1" dirty="0">
                <a:solidFill>
                  <a:schemeClr val="bg1"/>
                </a:solidFill>
                <a:latin typeface="Calibri" panose="020F0502020204030204" pitchFamily="34" charset="0"/>
                <a:cs typeface="Calibri" panose="020F0502020204030204" pitchFamily="34" charset="0"/>
              </a:rPr>
              <a:t>Diagnostic and statistical manual of mental disorders</a:t>
            </a:r>
            <a:r>
              <a:rPr lang="en-US" sz="1200" dirty="0">
                <a:solidFill>
                  <a:schemeClr val="bg1"/>
                </a:solidFill>
                <a:latin typeface="Calibri" panose="020F0502020204030204" pitchFamily="34" charset="0"/>
                <a:cs typeface="Calibri" panose="020F0502020204030204" pitchFamily="34" charset="0"/>
              </a:rPr>
              <a:t> (5th ed.). Washington, DC: </a:t>
            </a:r>
            <a:br>
              <a:rPr lang="en-US" sz="1200" dirty="0">
                <a:solidFill>
                  <a:schemeClr val="bg1"/>
                </a:solidFill>
                <a:latin typeface="Calibri" panose="020F0502020204030204" pitchFamily="34" charset="0"/>
                <a:cs typeface="Calibri" panose="020F0502020204030204" pitchFamily="34" charset="0"/>
              </a:rPr>
            </a:br>
            <a:r>
              <a:rPr lang="en-US" sz="1200" dirty="0">
                <a:solidFill>
                  <a:schemeClr val="bg1"/>
                </a:solidFill>
                <a:latin typeface="Calibri" panose="020F0502020204030204" pitchFamily="34" charset="0"/>
                <a:cs typeface="Calibri" panose="020F0502020204030204" pitchFamily="34" charset="0"/>
              </a:rPr>
              <a:t>Author.</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12</a:t>
            </a:fld>
            <a:endParaRPr lang="en-US" dirty="0"/>
          </a:p>
        </p:txBody>
      </p:sp>
    </p:spTree>
    <p:extLst>
      <p:ext uri="{BB962C8B-B14F-4D97-AF65-F5344CB8AC3E}">
        <p14:creationId xmlns:p14="http://schemas.microsoft.com/office/powerpoint/2010/main" val="41932660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Impairment</a:t>
            </a:r>
          </a:p>
        </p:txBody>
      </p:sp>
      <p:sp>
        <p:nvSpPr>
          <p:cNvPr id="3" name="Content Placeholder 2"/>
          <p:cNvSpPr>
            <a:spLocks noGrp="1"/>
          </p:cNvSpPr>
          <p:nvPr>
            <p:ph idx="1"/>
          </p:nvPr>
        </p:nvSpPr>
        <p:spPr>
          <a:xfrm>
            <a:off x="228600" y="990600"/>
            <a:ext cx="8686800" cy="4495800"/>
          </a:xfrm>
        </p:spPr>
        <p:txBody>
          <a:bodyPr/>
          <a:lstStyle/>
          <a:p>
            <a:r>
              <a:rPr lang="en-US" b="1" dirty="0"/>
              <a:t>Criterion 5</a:t>
            </a:r>
            <a:r>
              <a:rPr lang="en-US" dirty="0"/>
              <a:t>: Recurrent use of the substance may result in a failure to fulfill major obligations at work, school, or home. </a:t>
            </a:r>
          </a:p>
          <a:p>
            <a:r>
              <a:rPr lang="en-US" b="1" dirty="0"/>
              <a:t>Criterion 6</a:t>
            </a:r>
            <a:r>
              <a:rPr lang="en-US" dirty="0"/>
              <a:t>: Continued use of the substance despite persistent or recurrent social and interpersonal problems cause or exacerbated by the effect of the substance.  </a:t>
            </a:r>
          </a:p>
          <a:p>
            <a:r>
              <a:rPr lang="en-US" b="1" dirty="0"/>
              <a:t>Criterion 7</a:t>
            </a:r>
            <a:r>
              <a:rPr lang="en-US" dirty="0"/>
              <a:t>: Reduction or end to social, recreational, or occupational activities because of substance use.</a:t>
            </a:r>
          </a:p>
        </p:txBody>
      </p:sp>
      <p:sp>
        <p:nvSpPr>
          <p:cNvPr id="5" name="TextBox 4">
            <a:extLst>
              <a:ext uri="{FF2B5EF4-FFF2-40B4-BE49-F238E27FC236}">
                <a16:creationId xmlns:a16="http://schemas.microsoft.com/office/drawing/2014/main" id="{F91805E7-124A-FF43-99F5-10DF19839AEA}"/>
              </a:ext>
            </a:extLst>
          </p:cNvPr>
          <p:cNvSpPr txBox="1"/>
          <p:nvPr/>
        </p:nvSpPr>
        <p:spPr>
          <a:xfrm>
            <a:off x="228600" y="5820461"/>
            <a:ext cx="77724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American Psychiatric Association. (2013). </a:t>
            </a:r>
            <a:r>
              <a:rPr lang="en-US" sz="1200" i="1" dirty="0">
                <a:solidFill>
                  <a:schemeClr val="bg1"/>
                </a:solidFill>
                <a:latin typeface="Calibri" panose="020F0502020204030204" pitchFamily="34" charset="0"/>
                <a:cs typeface="Calibri" panose="020F0502020204030204" pitchFamily="34" charset="0"/>
              </a:rPr>
              <a:t>Diagnostic and statistical manual of mental disorders</a:t>
            </a:r>
            <a:r>
              <a:rPr lang="en-US" sz="1200" dirty="0">
                <a:solidFill>
                  <a:schemeClr val="bg1"/>
                </a:solidFill>
                <a:latin typeface="Calibri" panose="020F0502020204030204" pitchFamily="34" charset="0"/>
                <a:cs typeface="Calibri" panose="020F0502020204030204" pitchFamily="34" charset="0"/>
              </a:rPr>
              <a:t> (5th ed.). Washington, DC: </a:t>
            </a:r>
            <a:br>
              <a:rPr lang="en-US" sz="1200" dirty="0">
                <a:solidFill>
                  <a:schemeClr val="bg1"/>
                </a:solidFill>
                <a:latin typeface="Calibri" panose="020F0502020204030204" pitchFamily="34" charset="0"/>
                <a:cs typeface="Calibri" panose="020F0502020204030204" pitchFamily="34" charset="0"/>
              </a:rPr>
            </a:br>
            <a:r>
              <a:rPr lang="en-US" sz="1200" dirty="0">
                <a:solidFill>
                  <a:schemeClr val="bg1"/>
                </a:solidFill>
                <a:latin typeface="Calibri" panose="020F0502020204030204" pitchFamily="34" charset="0"/>
                <a:cs typeface="Calibri" panose="020F0502020204030204" pitchFamily="34" charset="0"/>
              </a:rPr>
              <a:t>Author.</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13</a:t>
            </a:fld>
            <a:endParaRPr lang="en-US" dirty="0"/>
          </a:p>
        </p:txBody>
      </p:sp>
    </p:spTree>
    <p:extLst>
      <p:ext uri="{BB962C8B-B14F-4D97-AF65-F5344CB8AC3E}">
        <p14:creationId xmlns:p14="http://schemas.microsoft.com/office/powerpoint/2010/main" val="15770389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Risky Use</a:t>
            </a:r>
          </a:p>
        </p:txBody>
      </p:sp>
      <p:sp>
        <p:nvSpPr>
          <p:cNvPr id="3" name="Content Placeholder 2"/>
          <p:cNvSpPr>
            <a:spLocks noGrp="1"/>
          </p:cNvSpPr>
          <p:nvPr>
            <p:ph idx="1"/>
          </p:nvPr>
        </p:nvSpPr>
        <p:spPr>
          <a:xfrm>
            <a:off x="228600" y="990600"/>
            <a:ext cx="8686800" cy="4495800"/>
          </a:xfrm>
        </p:spPr>
        <p:txBody>
          <a:bodyPr/>
          <a:lstStyle/>
          <a:p>
            <a:r>
              <a:rPr lang="en-US" b="1" dirty="0"/>
              <a:t>Criterion 8</a:t>
            </a:r>
            <a:r>
              <a:rPr lang="en-US" dirty="0"/>
              <a:t>: Recurrent use in situations where it is physically hazardous to use the substance.</a:t>
            </a:r>
          </a:p>
          <a:p>
            <a:r>
              <a:rPr lang="en-US" b="1" dirty="0"/>
              <a:t>Criterion 9</a:t>
            </a:r>
            <a:r>
              <a:rPr lang="en-US" dirty="0"/>
              <a:t>: Continued use of the substance despite knowledge of having a persistent or recurrent physical or psychological problems likely to have been caused or exacerbated by the substance.</a:t>
            </a:r>
          </a:p>
        </p:txBody>
      </p:sp>
      <p:sp>
        <p:nvSpPr>
          <p:cNvPr id="5" name="TextBox 4">
            <a:extLst>
              <a:ext uri="{FF2B5EF4-FFF2-40B4-BE49-F238E27FC236}">
                <a16:creationId xmlns:a16="http://schemas.microsoft.com/office/drawing/2014/main" id="{F91805E7-124A-FF43-99F5-10DF19839AEA}"/>
              </a:ext>
            </a:extLst>
          </p:cNvPr>
          <p:cNvSpPr txBox="1"/>
          <p:nvPr/>
        </p:nvSpPr>
        <p:spPr>
          <a:xfrm>
            <a:off x="228600" y="5820461"/>
            <a:ext cx="77724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American Psychiatric Association. (2013). </a:t>
            </a:r>
            <a:r>
              <a:rPr lang="en-US" sz="1200" i="1" dirty="0">
                <a:solidFill>
                  <a:schemeClr val="bg1"/>
                </a:solidFill>
                <a:latin typeface="Calibri" panose="020F0502020204030204" pitchFamily="34" charset="0"/>
                <a:cs typeface="Calibri" panose="020F0502020204030204" pitchFamily="34" charset="0"/>
              </a:rPr>
              <a:t>Diagnostic and statistical manual of mental disorders</a:t>
            </a:r>
            <a:r>
              <a:rPr lang="en-US" sz="1200" dirty="0">
                <a:solidFill>
                  <a:schemeClr val="bg1"/>
                </a:solidFill>
                <a:latin typeface="Calibri" panose="020F0502020204030204" pitchFamily="34" charset="0"/>
                <a:cs typeface="Calibri" panose="020F0502020204030204" pitchFamily="34" charset="0"/>
              </a:rPr>
              <a:t> (5th ed.). Washington, DC: </a:t>
            </a:r>
            <a:br>
              <a:rPr lang="en-US" sz="1200" dirty="0">
                <a:solidFill>
                  <a:schemeClr val="bg1"/>
                </a:solidFill>
                <a:latin typeface="Calibri" panose="020F0502020204030204" pitchFamily="34" charset="0"/>
                <a:cs typeface="Calibri" panose="020F0502020204030204" pitchFamily="34" charset="0"/>
              </a:rPr>
            </a:br>
            <a:r>
              <a:rPr lang="en-US" sz="1200" dirty="0">
                <a:solidFill>
                  <a:schemeClr val="bg1"/>
                </a:solidFill>
                <a:latin typeface="Calibri" panose="020F0502020204030204" pitchFamily="34" charset="0"/>
                <a:cs typeface="Calibri" panose="020F0502020204030204" pitchFamily="34" charset="0"/>
              </a:rPr>
              <a:t>Author.</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14</a:t>
            </a:fld>
            <a:endParaRPr lang="en-US" dirty="0"/>
          </a:p>
        </p:txBody>
      </p:sp>
    </p:spTree>
    <p:extLst>
      <p:ext uri="{BB962C8B-B14F-4D97-AF65-F5344CB8AC3E}">
        <p14:creationId xmlns:p14="http://schemas.microsoft.com/office/powerpoint/2010/main" val="11244888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Pharmacological Criteria</a:t>
            </a:r>
          </a:p>
        </p:txBody>
      </p:sp>
      <p:sp>
        <p:nvSpPr>
          <p:cNvPr id="3" name="Content Placeholder 2"/>
          <p:cNvSpPr>
            <a:spLocks noGrp="1"/>
          </p:cNvSpPr>
          <p:nvPr>
            <p:ph idx="1"/>
          </p:nvPr>
        </p:nvSpPr>
        <p:spPr>
          <a:xfrm>
            <a:off x="228600" y="990600"/>
            <a:ext cx="8686800" cy="4495800"/>
          </a:xfrm>
        </p:spPr>
        <p:txBody>
          <a:bodyPr/>
          <a:lstStyle/>
          <a:p>
            <a:r>
              <a:rPr lang="en-US" b="1" dirty="0"/>
              <a:t>Criterion 10</a:t>
            </a:r>
            <a:r>
              <a:rPr lang="en-US" dirty="0"/>
              <a:t>: Tolerance </a:t>
            </a:r>
          </a:p>
          <a:p>
            <a:pPr lvl="1"/>
            <a:r>
              <a:rPr lang="en-US" dirty="0"/>
              <a:t>Increased dose to achieve desired effect.</a:t>
            </a:r>
          </a:p>
          <a:p>
            <a:pPr lvl="1"/>
            <a:r>
              <a:rPr lang="en-US" dirty="0">
                <a:latin typeface="Calibri"/>
                <a:cs typeface="Calibri"/>
              </a:rPr>
              <a:t>Reduced effect when usual dose is consumed. </a:t>
            </a:r>
            <a:endParaRPr lang="en-US" dirty="0"/>
          </a:p>
          <a:p>
            <a:pPr lvl="1"/>
            <a:r>
              <a:rPr lang="en-US" dirty="0"/>
              <a:t>Tolerance may be difficult to determine by history alone, consider laboratory tests or other methods (e.g., alcohol).</a:t>
            </a:r>
          </a:p>
          <a:p>
            <a:pPr lvl="1"/>
            <a:r>
              <a:rPr lang="en-US" dirty="0"/>
              <a:t>Individual variability of the initial sensitivity to the effects of different substances.</a:t>
            </a:r>
          </a:p>
        </p:txBody>
      </p:sp>
      <p:sp>
        <p:nvSpPr>
          <p:cNvPr id="5" name="TextBox 4">
            <a:extLst>
              <a:ext uri="{FF2B5EF4-FFF2-40B4-BE49-F238E27FC236}">
                <a16:creationId xmlns:a16="http://schemas.microsoft.com/office/drawing/2014/main" id="{F91805E7-124A-FF43-99F5-10DF19839AEA}"/>
              </a:ext>
            </a:extLst>
          </p:cNvPr>
          <p:cNvSpPr txBox="1"/>
          <p:nvPr/>
        </p:nvSpPr>
        <p:spPr>
          <a:xfrm>
            <a:off x="228600" y="5820461"/>
            <a:ext cx="77724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American Psychiatric Association. (2013). </a:t>
            </a:r>
            <a:r>
              <a:rPr lang="en-US" sz="1200" i="1" dirty="0">
                <a:solidFill>
                  <a:schemeClr val="bg1"/>
                </a:solidFill>
                <a:latin typeface="Calibri" panose="020F0502020204030204" pitchFamily="34" charset="0"/>
                <a:cs typeface="Calibri" panose="020F0502020204030204" pitchFamily="34" charset="0"/>
              </a:rPr>
              <a:t>Diagnostic and statistical manual of mental disorders</a:t>
            </a:r>
            <a:r>
              <a:rPr lang="en-US" sz="1200" dirty="0">
                <a:solidFill>
                  <a:schemeClr val="bg1"/>
                </a:solidFill>
                <a:latin typeface="Calibri" panose="020F0502020204030204" pitchFamily="34" charset="0"/>
                <a:cs typeface="Calibri" panose="020F0502020204030204" pitchFamily="34" charset="0"/>
              </a:rPr>
              <a:t> (5th ed.). Washington, DC: </a:t>
            </a:r>
            <a:br>
              <a:rPr lang="en-US" sz="1200" dirty="0">
                <a:solidFill>
                  <a:schemeClr val="bg1"/>
                </a:solidFill>
                <a:latin typeface="Calibri" panose="020F0502020204030204" pitchFamily="34" charset="0"/>
                <a:cs typeface="Calibri" panose="020F0502020204030204" pitchFamily="34" charset="0"/>
              </a:rPr>
            </a:br>
            <a:r>
              <a:rPr lang="en-US" sz="1200" dirty="0">
                <a:solidFill>
                  <a:schemeClr val="bg1"/>
                </a:solidFill>
                <a:latin typeface="Calibri" panose="020F0502020204030204" pitchFamily="34" charset="0"/>
                <a:cs typeface="Calibri" panose="020F0502020204030204" pitchFamily="34" charset="0"/>
              </a:rPr>
              <a:t>Author.</a:t>
            </a:r>
          </a:p>
        </p:txBody>
      </p:sp>
      <p:sp>
        <p:nvSpPr>
          <p:cNvPr id="4" name="Slide Number Placeholder 3"/>
          <p:cNvSpPr>
            <a:spLocks noGrp="1"/>
          </p:cNvSpPr>
          <p:nvPr>
            <p:ph type="sldNum" sz="quarter" idx="10"/>
          </p:nvPr>
        </p:nvSpPr>
        <p:spPr>
          <a:xfrm>
            <a:off x="8534399" y="6414572"/>
            <a:ext cx="407831" cy="367228"/>
          </a:xfrm>
        </p:spPr>
        <p:txBody>
          <a:bodyPr/>
          <a:lstStyle/>
          <a:p>
            <a:fld id="{3E17F1FD-29C3-4220-915C-9C71059786D3}" type="slidenum">
              <a:rPr lang="en-US" smtClean="0"/>
              <a:pPr/>
              <a:t>15</a:t>
            </a:fld>
            <a:endParaRPr lang="en-US" dirty="0"/>
          </a:p>
        </p:txBody>
      </p:sp>
    </p:spTree>
    <p:extLst>
      <p:ext uri="{BB962C8B-B14F-4D97-AF65-F5344CB8AC3E}">
        <p14:creationId xmlns:p14="http://schemas.microsoft.com/office/powerpoint/2010/main" val="40981286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Pharmacological Criteria (continued)</a:t>
            </a:r>
          </a:p>
        </p:txBody>
      </p:sp>
      <p:sp>
        <p:nvSpPr>
          <p:cNvPr id="3" name="Content Placeholder 2"/>
          <p:cNvSpPr>
            <a:spLocks noGrp="1"/>
          </p:cNvSpPr>
          <p:nvPr>
            <p:ph idx="1"/>
          </p:nvPr>
        </p:nvSpPr>
        <p:spPr>
          <a:xfrm>
            <a:off x="228600" y="990600"/>
            <a:ext cx="8686800" cy="4495800"/>
          </a:xfrm>
        </p:spPr>
        <p:txBody>
          <a:bodyPr/>
          <a:lstStyle/>
          <a:p>
            <a:r>
              <a:rPr lang="en-US" b="1" dirty="0"/>
              <a:t>Criterion 11</a:t>
            </a:r>
            <a:r>
              <a:rPr lang="en-US" dirty="0"/>
              <a:t>: Withdrawal</a:t>
            </a:r>
          </a:p>
          <a:p>
            <a:pPr lvl="1"/>
            <a:r>
              <a:rPr lang="en-US" dirty="0"/>
              <a:t>Blood or tissue concentrations of a substance decline…prolonged heavy use.</a:t>
            </a:r>
          </a:p>
          <a:p>
            <a:pPr lvl="1"/>
            <a:r>
              <a:rPr lang="en-US" dirty="0"/>
              <a:t>Use to maintain homeostasis or to relieve symptoms.</a:t>
            </a:r>
          </a:p>
          <a:p>
            <a:pPr lvl="1"/>
            <a:r>
              <a:rPr lang="en-US" dirty="0"/>
              <a:t>Variability in symptoms across different classes of substances.</a:t>
            </a:r>
          </a:p>
          <a:p>
            <a:pPr lvl="1"/>
            <a:r>
              <a:rPr lang="en-US" dirty="0"/>
              <a:t>Marked and measurable physiological signs common in some substances (e.g., alcohol) whereas none in others (e.g., hallucinogens).</a:t>
            </a:r>
          </a:p>
          <a:p>
            <a:r>
              <a:rPr lang="en-US" b="1" dirty="0"/>
              <a:t>Neither tolerance or withdrawal are necessary for a diagnosis of a substance use disorder.</a:t>
            </a:r>
          </a:p>
        </p:txBody>
      </p:sp>
      <p:sp>
        <p:nvSpPr>
          <p:cNvPr id="5" name="TextBox 4">
            <a:extLst>
              <a:ext uri="{FF2B5EF4-FFF2-40B4-BE49-F238E27FC236}">
                <a16:creationId xmlns:a16="http://schemas.microsoft.com/office/drawing/2014/main" id="{F91805E7-124A-FF43-99F5-10DF19839AEA}"/>
              </a:ext>
            </a:extLst>
          </p:cNvPr>
          <p:cNvSpPr txBox="1"/>
          <p:nvPr/>
        </p:nvSpPr>
        <p:spPr>
          <a:xfrm>
            <a:off x="228600" y="5820461"/>
            <a:ext cx="77724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American Psychiatric Association. (2013). </a:t>
            </a:r>
            <a:r>
              <a:rPr lang="en-US" sz="1200" i="1" dirty="0">
                <a:solidFill>
                  <a:schemeClr val="bg1"/>
                </a:solidFill>
                <a:latin typeface="Calibri" panose="020F0502020204030204" pitchFamily="34" charset="0"/>
                <a:cs typeface="Calibri" panose="020F0502020204030204" pitchFamily="34" charset="0"/>
              </a:rPr>
              <a:t>Diagnostic and statistical manual of mental disorders</a:t>
            </a:r>
            <a:r>
              <a:rPr lang="en-US" sz="1200" dirty="0">
                <a:solidFill>
                  <a:schemeClr val="bg1"/>
                </a:solidFill>
                <a:latin typeface="Calibri" panose="020F0502020204030204" pitchFamily="34" charset="0"/>
                <a:cs typeface="Calibri" panose="020F0502020204030204" pitchFamily="34" charset="0"/>
              </a:rPr>
              <a:t> (5th ed.). Washington, DC: </a:t>
            </a:r>
            <a:br>
              <a:rPr lang="en-US" sz="1200" dirty="0">
                <a:solidFill>
                  <a:schemeClr val="bg1"/>
                </a:solidFill>
                <a:latin typeface="Calibri" panose="020F0502020204030204" pitchFamily="34" charset="0"/>
                <a:cs typeface="Calibri" panose="020F0502020204030204" pitchFamily="34" charset="0"/>
              </a:rPr>
            </a:br>
            <a:r>
              <a:rPr lang="en-US" sz="1200" dirty="0">
                <a:solidFill>
                  <a:schemeClr val="bg1"/>
                </a:solidFill>
                <a:latin typeface="Calibri" panose="020F0502020204030204" pitchFamily="34" charset="0"/>
                <a:cs typeface="Calibri" panose="020F0502020204030204" pitchFamily="34" charset="0"/>
              </a:rPr>
              <a:t>Author.</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16</a:t>
            </a:fld>
            <a:endParaRPr lang="en-US" dirty="0"/>
          </a:p>
        </p:txBody>
      </p:sp>
    </p:spTree>
    <p:extLst>
      <p:ext uri="{BB962C8B-B14F-4D97-AF65-F5344CB8AC3E}">
        <p14:creationId xmlns:p14="http://schemas.microsoft.com/office/powerpoint/2010/main" val="20228310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Severity and Specifiers</a:t>
            </a:r>
          </a:p>
        </p:txBody>
      </p:sp>
      <p:sp>
        <p:nvSpPr>
          <p:cNvPr id="3" name="Content Placeholder 2"/>
          <p:cNvSpPr>
            <a:spLocks noGrp="1"/>
          </p:cNvSpPr>
          <p:nvPr>
            <p:ph idx="1"/>
          </p:nvPr>
        </p:nvSpPr>
        <p:spPr>
          <a:xfrm>
            <a:off x="228600" y="990600"/>
            <a:ext cx="8686800" cy="4495800"/>
          </a:xfrm>
        </p:spPr>
        <p:txBody>
          <a:bodyPr/>
          <a:lstStyle/>
          <a:p>
            <a:r>
              <a:rPr lang="en-US" sz="2600" dirty="0">
                <a:latin typeface="Calibri"/>
                <a:cs typeface="Calibri"/>
              </a:rPr>
              <a:t>Severity is based on the number of symptom criteria endorsed:</a:t>
            </a:r>
            <a:endParaRPr lang="en-US" sz="2600" dirty="0"/>
          </a:p>
          <a:p>
            <a:pPr lvl="1"/>
            <a:r>
              <a:rPr lang="en-US" sz="2600" dirty="0"/>
              <a:t>Mild: Presence of 2 – 3 symptoms</a:t>
            </a:r>
          </a:p>
          <a:p>
            <a:pPr lvl="1"/>
            <a:r>
              <a:rPr lang="en-US" sz="2600" dirty="0"/>
              <a:t>Moderate: Presence of 4 – 5 symptoms </a:t>
            </a:r>
          </a:p>
          <a:p>
            <a:pPr lvl="1"/>
            <a:r>
              <a:rPr lang="en-US" sz="2600" dirty="0"/>
              <a:t>Severe: Presence of 6 or more symptoms </a:t>
            </a:r>
          </a:p>
          <a:p>
            <a:r>
              <a:rPr lang="en-US" sz="2600" dirty="0">
                <a:latin typeface="Calibri"/>
                <a:cs typeface="Calibri"/>
              </a:rPr>
              <a:t>Severity may change over time.</a:t>
            </a:r>
            <a:endParaRPr lang="en-US" sz="2600" dirty="0"/>
          </a:p>
          <a:p>
            <a:r>
              <a:rPr lang="en-US" sz="2600" dirty="0"/>
              <a:t>Specifiers </a:t>
            </a:r>
          </a:p>
          <a:p>
            <a:pPr lvl="1"/>
            <a:r>
              <a:rPr lang="en-US" sz="2600" dirty="0"/>
              <a:t>In early remission (e.g., individual just stopped using)</a:t>
            </a:r>
          </a:p>
          <a:p>
            <a:pPr lvl="1"/>
            <a:r>
              <a:rPr lang="en-US" sz="2600" dirty="0"/>
              <a:t>In sustained remission </a:t>
            </a:r>
          </a:p>
          <a:p>
            <a:pPr lvl="1"/>
            <a:r>
              <a:rPr lang="en-US" sz="2600" dirty="0"/>
              <a:t>On maintenance therapy (e.g., methadone) </a:t>
            </a:r>
          </a:p>
          <a:p>
            <a:pPr lvl="1"/>
            <a:r>
              <a:rPr lang="en-US" sz="2600" dirty="0"/>
              <a:t>In a controlled environment (e.g., hospital or residential treatment center) </a:t>
            </a:r>
          </a:p>
        </p:txBody>
      </p:sp>
      <p:sp>
        <p:nvSpPr>
          <p:cNvPr id="5" name="TextBox 4">
            <a:extLst>
              <a:ext uri="{FF2B5EF4-FFF2-40B4-BE49-F238E27FC236}">
                <a16:creationId xmlns:a16="http://schemas.microsoft.com/office/drawing/2014/main" id="{F91805E7-124A-FF43-99F5-10DF19839AEA}"/>
              </a:ext>
            </a:extLst>
          </p:cNvPr>
          <p:cNvSpPr txBox="1"/>
          <p:nvPr/>
        </p:nvSpPr>
        <p:spPr>
          <a:xfrm>
            <a:off x="192741" y="5961064"/>
            <a:ext cx="77724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American Psychiatric Association. (2013). </a:t>
            </a:r>
            <a:r>
              <a:rPr lang="en-US" sz="1200" i="1" dirty="0">
                <a:solidFill>
                  <a:schemeClr val="bg1"/>
                </a:solidFill>
                <a:latin typeface="Calibri" panose="020F0502020204030204" pitchFamily="34" charset="0"/>
                <a:cs typeface="Calibri" panose="020F0502020204030204" pitchFamily="34" charset="0"/>
              </a:rPr>
              <a:t>Diagnostic and statistical manual of mental disorders</a:t>
            </a:r>
            <a:r>
              <a:rPr lang="en-US" sz="1200" dirty="0">
                <a:solidFill>
                  <a:schemeClr val="bg1"/>
                </a:solidFill>
                <a:latin typeface="Calibri" panose="020F0502020204030204" pitchFamily="34" charset="0"/>
                <a:cs typeface="Calibri" panose="020F0502020204030204" pitchFamily="34" charset="0"/>
              </a:rPr>
              <a:t> (5th ed.). Washington, DC: </a:t>
            </a:r>
            <a:br>
              <a:rPr lang="en-US" sz="1200" dirty="0">
                <a:solidFill>
                  <a:schemeClr val="bg1"/>
                </a:solidFill>
                <a:latin typeface="Calibri" panose="020F0502020204030204" pitchFamily="34" charset="0"/>
                <a:cs typeface="Calibri" panose="020F0502020204030204" pitchFamily="34" charset="0"/>
              </a:rPr>
            </a:br>
            <a:r>
              <a:rPr lang="en-US" sz="1200" dirty="0">
                <a:solidFill>
                  <a:schemeClr val="bg1"/>
                </a:solidFill>
                <a:latin typeface="Calibri" panose="020F0502020204030204" pitchFamily="34" charset="0"/>
                <a:cs typeface="Calibri" panose="020F0502020204030204" pitchFamily="34" charset="0"/>
              </a:rPr>
              <a:t>Author.</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17</a:t>
            </a:fld>
            <a:endParaRPr lang="en-US" dirty="0"/>
          </a:p>
        </p:txBody>
      </p:sp>
    </p:spTree>
    <p:extLst>
      <p:ext uri="{BB962C8B-B14F-4D97-AF65-F5344CB8AC3E}">
        <p14:creationId xmlns:p14="http://schemas.microsoft.com/office/powerpoint/2010/main" val="4715952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Recording </a:t>
            </a:r>
            <a:r>
              <a:rPr lang="en-US" dirty="0" smtClean="0"/>
              <a:t>Procedures and the DSM-5</a:t>
            </a:r>
            <a:endParaRPr lang="en-US" dirty="0"/>
          </a:p>
        </p:txBody>
      </p:sp>
      <p:sp>
        <p:nvSpPr>
          <p:cNvPr id="3" name="Content Placeholder 2"/>
          <p:cNvSpPr>
            <a:spLocks noGrp="1"/>
          </p:cNvSpPr>
          <p:nvPr>
            <p:ph idx="1"/>
          </p:nvPr>
        </p:nvSpPr>
        <p:spPr>
          <a:xfrm>
            <a:off x="228600" y="990600"/>
            <a:ext cx="8686800" cy="4495800"/>
          </a:xfrm>
        </p:spPr>
        <p:txBody>
          <a:bodyPr/>
          <a:lstStyle/>
          <a:p>
            <a:r>
              <a:rPr lang="en-US" dirty="0"/>
              <a:t>Record the name of the specific substance.</a:t>
            </a:r>
          </a:p>
          <a:p>
            <a:r>
              <a:rPr lang="en-US" dirty="0"/>
              <a:t>Substances not categorized into 10 classes should be recorded as other substance use disorder, and specify the specific substance.</a:t>
            </a:r>
          </a:p>
          <a:p>
            <a:r>
              <a:rPr lang="en-US" dirty="0"/>
              <a:t>Identify and record </a:t>
            </a:r>
            <a:r>
              <a:rPr lang="en-US" b="1" dirty="0"/>
              <a:t>ALL</a:t>
            </a:r>
            <a:r>
              <a:rPr lang="en-US" dirty="0"/>
              <a:t> substance use disorders. </a:t>
            </a:r>
          </a:p>
        </p:txBody>
      </p:sp>
      <p:sp>
        <p:nvSpPr>
          <p:cNvPr id="5" name="TextBox 4">
            <a:extLst>
              <a:ext uri="{FF2B5EF4-FFF2-40B4-BE49-F238E27FC236}">
                <a16:creationId xmlns:a16="http://schemas.microsoft.com/office/drawing/2014/main" id="{F91805E7-124A-FF43-99F5-10DF19839AEA}"/>
              </a:ext>
            </a:extLst>
          </p:cNvPr>
          <p:cNvSpPr txBox="1"/>
          <p:nvPr/>
        </p:nvSpPr>
        <p:spPr>
          <a:xfrm>
            <a:off x="192741" y="5961064"/>
            <a:ext cx="77724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American Psychiatric Association. (2013). </a:t>
            </a:r>
            <a:r>
              <a:rPr lang="en-US" sz="1200" i="1" dirty="0">
                <a:solidFill>
                  <a:schemeClr val="bg1"/>
                </a:solidFill>
                <a:latin typeface="Calibri" panose="020F0502020204030204" pitchFamily="34" charset="0"/>
                <a:cs typeface="Calibri" panose="020F0502020204030204" pitchFamily="34" charset="0"/>
              </a:rPr>
              <a:t>Diagnostic and statistical manual of mental disorders</a:t>
            </a:r>
            <a:r>
              <a:rPr lang="en-US" sz="1200" dirty="0">
                <a:solidFill>
                  <a:schemeClr val="bg1"/>
                </a:solidFill>
                <a:latin typeface="Calibri" panose="020F0502020204030204" pitchFamily="34" charset="0"/>
                <a:cs typeface="Calibri" panose="020F0502020204030204" pitchFamily="34" charset="0"/>
              </a:rPr>
              <a:t> (5th ed.). Washington, DC: </a:t>
            </a:r>
            <a:br>
              <a:rPr lang="en-US" sz="1200" dirty="0">
                <a:solidFill>
                  <a:schemeClr val="bg1"/>
                </a:solidFill>
                <a:latin typeface="Calibri" panose="020F0502020204030204" pitchFamily="34" charset="0"/>
                <a:cs typeface="Calibri" panose="020F0502020204030204" pitchFamily="34" charset="0"/>
              </a:rPr>
            </a:br>
            <a:r>
              <a:rPr lang="en-US" sz="1200" dirty="0">
                <a:solidFill>
                  <a:schemeClr val="bg1"/>
                </a:solidFill>
                <a:latin typeface="Calibri" panose="020F0502020204030204" pitchFamily="34" charset="0"/>
                <a:cs typeface="Calibri" panose="020F0502020204030204" pitchFamily="34" charset="0"/>
              </a:rPr>
              <a:t>Author.</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18</a:t>
            </a:fld>
            <a:endParaRPr lang="en-US" dirty="0"/>
          </a:p>
        </p:txBody>
      </p:sp>
    </p:spTree>
    <p:extLst>
      <p:ext uri="{BB962C8B-B14F-4D97-AF65-F5344CB8AC3E}">
        <p14:creationId xmlns:p14="http://schemas.microsoft.com/office/powerpoint/2010/main" val="30488948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Context of </a:t>
            </a:r>
            <a:r>
              <a:rPr lang="en-US" dirty="0" smtClean="0"/>
              <a:t>Treatment </a:t>
            </a:r>
            <a:r>
              <a:rPr lang="en-US" dirty="0"/>
              <a:t>S</a:t>
            </a:r>
            <a:r>
              <a:rPr lang="en-US" dirty="0" smtClean="0"/>
              <a:t>etting</a:t>
            </a:r>
            <a:endParaRPr lang="en-US" dirty="0"/>
          </a:p>
        </p:txBody>
      </p:sp>
      <p:sp>
        <p:nvSpPr>
          <p:cNvPr id="3" name="Content Placeholder 2"/>
          <p:cNvSpPr>
            <a:spLocks noGrp="1"/>
          </p:cNvSpPr>
          <p:nvPr>
            <p:ph idx="1"/>
          </p:nvPr>
        </p:nvSpPr>
        <p:spPr>
          <a:xfrm>
            <a:off x="228600" y="990600"/>
            <a:ext cx="8686800" cy="4495800"/>
          </a:xfrm>
        </p:spPr>
        <p:txBody>
          <a:bodyPr/>
          <a:lstStyle/>
          <a:p>
            <a:r>
              <a:rPr lang="en-US" kern="1200" dirty="0"/>
              <a:t>Understanding the context of the treatment setting is critical! </a:t>
            </a:r>
          </a:p>
          <a:p>
            <a:r>
              <a:rPr lang="en-US" kern="1200" dirty="0"/>
              <a:t>What is the treatment modality, environment, and philosophy of the program?</a:t>
            </a:r>
          </a:p>
          <a:p>
            <a:r>
              <a:rPr lang="en-US" kern="1200" dirty="0"/>
              <a:t>What is the level of care? </a:t>
            </a:r>
          </a:p>
          <a:p>
            <a:pPr lvl="1"/>
            <a:endParaRPr lang="en-US" kern="1200" dirty="0"/>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19</a:t>
            </a:fld>
            <a:endParaRPr lang="en-US" dirty="0"/>
          </a:p>
        </p:txBody>
      </p:sp>
    </p:spTree>
    <p:extLst>
      <p:ext uri="{BB962C8B-B14F-4D97-AF65-F5344CB8AC3E}">
        <p14:creationId xmlns:p14="http://schemas.microsoft.com/office/powerpoint/2010/main" val="29870104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Acknowledgements</a:t>
            </a:r>
            <a:endParaRPr lang="en-US" dirty="0">
              <a:solidFill>
                <a:srgbClr val="FFFF00"/>
              </a:solidFill>
            </a:endParaRPr>
          </a:p>
        </p:txBody>
      </p:sp>
      <p:sp>
        <p:nvSpPr>
          <p:cNvPr id="3" name="Content Placeholder 2"/>
          <p:cNvSpPr>
            <a:spLocks noGrp="1"/>
          </p:cNvSpPr>
          <p:nvPr>
            <p:ph idx="1"/>
          </p:nvPr>
        </p:nvSpPr>
        <p:spPr>
          <a:xfrm>
            <a:off x="228600" y="990600"/>
            <a:ext cx="8686800" cy="5029200"/>
          </a:xfrm>
        </p:spPr>
        <p:txBody>
          <a:bodyPr/>
          <a:lstStyle/>
          <a:p>
            <a:pPr marL="0" indent="0">
              <a:buNone/>
            </a:pPr>
            <a:r>
              <a:rPr lang="en-US" dirty="0"/>
              <a:t>This training was developed by Dr. </a:t>
            </a:r>
            <a:r>
              <a:rPr lang="en-US" kern="1200" dirty="0"/>
              <a:t>Thomas E. Freese, PhD (Director of Training of UCLA ISAP and Director of the Pacific Southwest ATTC), Alex R. Ngiraingas, MEd, CSAC II, ICADC, ICPS, and Dr. Christopher C. C. Rocchio, PhD, LCSW, CSAC, ICADC (Clinical Specialist, UCLA) i</a:t>
            </a:r>
            <a:r>
              <a:rPr lang="en-US" dirty="0"/>
              <a:t>n August of 2018 under contract number 2018-002 by the University of California Los Angeles, Integrated Substance Abuse Programs (UCLA ISAP) and the Pacific Southwest Addiction Technology Center (PSATTC) for the Pacific Behavioral Health Collaborating Council (PBHCC). </a:t>
            </a:r>
            <a:r>
              <a:rPr lang="en-US" dirty="0"/>
              <a:t>Additional resource provided by SAMHSA, grant number UR1TI080211.</a:t>
            </a:r>
          </a:p>
          <a:p>
            <a:pPr marL="0" indent="0">
              <a:buNone/>
            </a:pPr>
            <a:endParaRPr lang="en-US" dirty="0"/>
          </a:p>
          <a:p>
            <a:endParaRPr lang="en-US" dirty="0"/>
          </a:p>
        </p:txBody>
      </p:sp>
      <p:sp>
        <p:nvSpPr>
          <p:cNvPr id="4" name="Slide Number Placeholder 3"/>
          <p:cNvSpPr>
            <a:spLocks noGrp="1"/>
          </p:cNvSpPr>
          <p:nvPr>
            <p:ph type="sldNum" sz="quarter" idx="10"/>
          </p:nvPr>
        </p:nvSpPr>
        <p:spPr/>
        <p:txBody>
          <a:bodyPr/>
          <a:lstStyle/>
          <a:p>
            <a:fld id="{3E17F1FD-29C3-4220-915C-9C71059786D3}" type="slidenum">
              <a:rPr lang="en-US" smtClean="0"/>
              <a:pPr/>
              <a:t>2</a:t>
            </a:fld>
            <a:endParaRPr lang="en-US" dirty="0"/>
          </a:p>
        </p:txBody>
      </p:sp>
    </p:spTree>
    <p:extLst>
      <p:ext uri="{BB962C8B-B14F-4D97-AF65-F5344CB8AC3E}">
        <p14:creationId xmlns:p14="http://schemas.microsoft.com/office/powerpoint/2010/main" val="28974786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Context (continued)</a:t>
            </a:r>
          </a:p>
        </p:txBody>
      </p:sp>
      <p:sp>
        <p:nvSpPr>
          <p:cNvPr id="3" name="Content Placeholder 2"/>
          <p:cNvSpPr>
            <a:spLocks noGrp="1"/>
          </p:cNvSpPr>
          <p:nvPr>
            <p:ph idx="1"/>
          </p:nvPr>
        </p:nvSpPr>
        <p:spPr>
          <a:xfrm>
            <a:off x="228600" y="990600"/>
            <a:ext cx="8686800" cy="4495800"/>
          </a:xfrm>
        </p:spPr>
        <p:txBody>
          <a:bodyPr/>
          <a:lstStyle/>
          <a:p>
            <a:r>
              <a:rPr lang="en-US" kern="1200" dirty="0"/>
              <a:t>The determination of a potential client’s appropriateness for a program requires a great degree of judgment and skill.</a:t>
            </a:r>
          </a:p>
          <a:p>
            <a:r>
              <a:rPr lang="en-US" b="1" kern="1200" dirty="0"/>
              <a:t>Important factors include:</a:t>
            </a:r>
          </a:p>
          <a:p>
            <a:pPr lvl="1"/>
            <a:r>
              <a:rPr lang="en-US" kern="1200" dirty="0"/>
              <a:t>Physical health condition of the client</a:t>
            </a:r>
          </a:p>
          <a:p>
            <a:pPr lvl="1"/>
            <a:r>
              <a:rPr lang="en-US" kern="1200" dirty="0"/>
              <a:t>The psychological functioning of the client</a:t>
            </a:r>
          </a:p>
          <a:p>
            <a:pPr lvl="1"/>
            <a:r>
              <a:rPr lang="en-US" kern="1200" dirty="0"/>
              <a:t>Outside supports and resources</a:t>
            </a:r>
          </a:p>
          <a:p>
            <a:pPr lvl="1"/>
            <a:r>
              <a:rPr lang="en-US" kern="1200" dirty="0"/>
              <a:t>Previous treatment efforts</a:t>
            </a:r>
          </a:p>
          <a:p>
            <a:pPr lvl="1"/>
            <a:r>
              <a:rPr lang="en-US" kern="1200" dirty="0"/>
              <a:t>Motivation for change</a:t>
            </a:r>
          </a:p>
          <a:p>
            <a:pPr marL="0" indent="0">
              <a:buNone/>
            </a:pPr>
            <a:endParaRPr lang="en-US" kern="1200" dirty="0"/>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20</a:t>
            </a:fld>
            <a:endParaRPr lang="en-US" dirty="0"/>
          </a:p>
        </p:txBody>
      </p:sp>
      <p:sp>
        <p:nvSpPr>
          <p:cNvPr id="5" name="TextBox 4">
            <a:extLst>
              <a:ext uri="{FF2B5EF4-FFF2-40B4-BE49-F238E27FC236}">
                <a16:creationId xmlns:a16="http://schemas.microsoft.com/office/drawing/2014/main" id="{021221A3-DA02-504C-9F48-0EDDA26B07E5}"/>
              </a:ext>
            </a:extLst>
          </p:cNvPr>
          <p:cNvSpPr txBox="1"/>
          <p:nvPr/>
        </p:nvSpPr>
        <p:spPr>
          <a:xfrm>
            <a:off x="228600" y="5820461"/>
            <a:ext cx="74676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Herdman, J. W. (2018). </a:t>
            </a:r>
            <a:r>
              <a:rPr lang="en-US" sz="1200" i="1" dirty="0">
                <a:solidFill>
                  <a:schemeClr val="bg1"/>
                </a:solidFill>
                <a:latin typeface="Calibri" panose="020F0502020204030204" pitchFamily="34" charset="0"/>
                <a:cs typeface="Calibri" panose="020F0502020204030204" pitchFamily="34" charset="0"/>
              </a:rPr>
              <a:t>Global criteria: the 12 core functions of the substance abuse counselor </a:t>
            </a:r>
            <a:r>
              <a:rPr lang="en-US" sz="1200" dirty="0">
                <a:solidFill>
                  <a:schemeClr val="bg1"/>
                </a:solidFill>
                <a:latin typeface="Calibri" panose="020F0502020204030204" pitchFamily="34" charset="0"/>
                <a:cs typeface="Calibri" panose="020F0502020204030204" pitchFamily="34" charset="0"/>
              </a:rPr>
              <a:t>(7</a:t>
            </a:r>
            <a:r>
              <a:rPr lang="en-US" sz="1200" baseline="30000" dirty="0">
                <a:solidFill>
                  <a:schemeClr val="bg1"/>
                </a:solidFill>
                <a:latin typeface="Calibri" panose="020F0502020204030204" pitchFamily="34" charset="0"/>
                <a:cs typeface="Calibri" panose="020F0502020204030204" pitchFamily="34" charset="0"/>
              </a:rPr>
              <a:t>th</a:t>
            </a:r>
            <a:r>
              <a:rPr lang="en-US" sz="1200" dirty="0">
                <a:solidFill>
                  <a:schemeClr val="bg1"/>
                </a:solidFill>
                <a:latin typeface="Calibri" panose="020F0502020204030204" pitchFamily="34" charset="0"/>
                <a:cs typeface="Calibri" panose="020F0502020204030204" pitchFamily="34" charset="0"/>
              </a:rPr>
              <a:t> ed.). Lincoln, NE: Parallels: Pathways to Change. </a:t>
            </a:r>
          </a:p>
        </p:txBody>
      </p:sp>
    </p:spTree>
    <p:extLst>
      <p:ext uri="{BB962C8B-B14F-4D97-AF65-F5344CB8AC3E}">
        <p14:creationId xmlns:p14="http://schemas.microsoft.com/office/powerpoint/2010/main" val="10062125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a:t>
            </a:r>
            <a:r>
              <a:rPr lang="en-US" dirty="0" smtClean="0"/>
              <a:t>Screening </a:t>
            </a:r>
            <a:r>
              <a:rPr lang="en-US" dirty="0"/>
              <a:t>T</a:t>
            </a:r>
            <a:r>
              <a:rPr lang="en-US" dirty="0" smtClean="0"/>
              <a:t>asks</a:t>
            </a:r>
            <a:endParaRPr lang="en-US" dirty="0"/>
          </a:p>
        </p:txBody>
      </p:sp>
      <p:sp>
        <p:nvSpPr>
          <p:cNvPr id="3" name="Content Placeholder 2"/>
          <p:cNvSpPr>
            <a:spLocks noGrp="1"/>
          </p:cNvSpPr>
          <p:nvPr>
            <p:ph idx="1"/>
          </p:nvPr>
        </p:nvSpPr>
        <p:spPr>
          <a:xfrm>
            <a:off x="228600" y="990600"/>
            <a:ext cx="8686800" cy="4495800"/>
          </a:xfrm>
        </p:spPr>
        <p:txBody>
          <a:bodyPr/>
          <a:lstStyle/>
          <a:p>
            <a:r>
              <a:rPr lang="en-US" altLang="en-US" dirty="0"/>
              <a:t>Assemble and complete screening forms.</a:t>
            </a:r>
          </a:p>
          <a:p>
            <a:r>
              <a:rPr lang="en-US" altLang="en-US" dirty="0"/>
              <a:t>Screening forms generally ask questions regarding the client’s demographics (age, sex, residence), presenting problems, previous treatment efforts, level of commitment to change,  outside recovery supports, and insurance. </a:t>
            </a:r>
          </a:p>
          <a:p>
            <a:r>
              <a:rPr lang="en-US" altLang="en-US" dirty="0"/>
              <a:t>Analyze all information to determine client eligibility and appropriateness for program.</a:t>
            </a:r>
          </a:p>
          <a:p>
            <a:r>
              <a:rPr lang="en-US" altLang="en-US" dirty="0"/>
              <a:t>If client is appropriate, begin arrangements for intake.</a:t>
            </a:r>
          </a:p>
          <a:p>
            <a:r>
              <a:rPr lang="en-US" altLang="en-US" dirty="0"/>
              <a:t>If client is not appropriate, investigate referral options and discuss options with the client (see Referral).</a:t>
            </a:r>
          </a:p>
          <a:p>
            <a:endParaRPr lang="en-US" altLang="en-US" dirty="0"/>
          </a:p>
          <a:p>
            <a:pPr lvl="1"/>
            <a:endParaRPr lang="en-US" kern="1200" dirty="0"/>
          </a:p>
          <a:p>
            <a:pPr marL="0" indent="0">
              <a:buNone/>
            </a:pPr>
            <a:endParaRPr lang="en-US" kern="1200" dirty="0"/>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21</a:t>
            </a:fld>
            <a:endParaRPr lang="en-US" dirty="0"/>
          </a:p>
        </p:txBody>
      </p:sp>
    </p:spTree>
    <p:extLst>
      <p:ext uri="{BB962C8B-B14F-4D97-AF65-F5344CB8AC3E}">
        <p14:creationId xmlns:p14="http://schemas.microsoft.com/office/powerpoint/2010/main" val="23156815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 </a:t>
            </a:r>
            <a:r>
              <a:rPr lang="en-US" dirty="0" smtClean="0"/>
              <a:t>Criteria for Screening</a:t>
            </a:r>
            <a:endParaRPr lang="en-US" dirty="0"/>
          </a:p>
        </p:txBody>
      </p:sp>
      <p:sp>
        <p:nvSpPr>
          <p:cNvPr id="3" name="Content Placeholder 2"/>
          <p:cNvSpPr>
            <a:spLocks noGrp="1"/>
          </p:cNvSpPr>
          <p:nvPr>
            <p:ph idx="1"/>
          </p:nvPr>
        </p:nvSpPr>
        <p:spPr>
          <a:xfrm>
            <a:off x="228600" y="990600"/>
            <a:ext cx="8686800" cy="4495800"/>
          </a:xfrm>
        </p:spPr>
        <p:txBody>
          <a:bodyPr/>
          <a:lstStyle/>
          <a:p>
            <a:pPr marL="514350" indent="-514350">
              <a:buFont typeface="+mj-lt"/>
              <a:buAutoNum type="arabicPeriod"/>
            </a:pPr>
            <a:r>
              <a:rPr lang="en-US" kern="1200" dirty="0"/>
              <a:t>Evaluate the psychological, social, and physiological signs &amp; symptoms of alcohol and other drug abuse.</a:t>
            </a:r>
          </a:p>
          <a:p>
            <a:pPr marL="514350" indent="-514350">
              <a:buFont typeface="+mj-lt"/>
              <a:buAutoNum type="arabicPeriod"/>
            </a:pPr>
            <a:r>
              <a:rPr lang="en-US" kern="1200" dirty="0"/>
              <a:t>Determine the client’s appropriateness for admission or referral.</a:t>
            </a:r>
          </a:p>
          <a:p>
            <a:pPr marL="514350" indent="-514350">
              <a:buFont typeface="+mj-lt"/>
              <a:buAutoNum type="arabicPeriod"/>
            </a:pPr>
            <a:r>
              <a:rPr lang="en-US" kern="1200" dirty="0"/>
              <a:t>Determine the client’s eligibility for admission or referral.</a:t>
            </a:r>
          </a:p>
          <a:p>
            <a:pPr marL="514350" indent="-514350">
              <a:buFont typeface="+mj-lt"/>
              <a:buAutoNum type="arabicPeriod"/>
            </a:pPr>
            <a:r>
              <a:rPr lang="en-US" kern="1200" dirty="0"/>
              <a:t>Identify any coexisting conditions (medical, psychiatric, physical, etc.) that indicate the need for additional assessment and/or services.</a:t>
            </a:r>
          </a:p>
          <a:p>
            <a:pPr marL="514350" indent="-514350">
              <a:buFont typeface="+mj-lt"/>
              <a:buAutoNum type="arabicPeriod"/>
            </a:pPr>
            <a:r>
              <a:rPr lang="en-US" kern="1200" dirty="0"/>
              <a:t>Adhere to applicable laws, regulations, and agency policies governing alcohol and drug abuse services.</a:t>
            </a:r>
          </a:p>
          <a:p>
            <a:pPr marL="0" indent="0">
              <a:buNone/>
            </a:pPr>
            <a:endParaRPr lang="en-US" kern="1200" dirty="0"/>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22</a:t>
            </a:fld>
            <a:endParaRPr lang="en-US" dirty="0"/>
          </a:p>
        </p:txBody>
      </p:sp>
      <p:sp>
        <p:nvSpPr>
          <p:cNvPr id="5" name="TextBox 4">
            <a:extLst>
              <a:ext uri="{FF2B5EF4-FFF2-40B4-BE49-F238E27FC236}">
                <a16:creationId xmlns:a16="http://schemas.microsoft.com/office/drawing/2014/main" id="{021221A3-DA02-504C-9F48-0EDDA26B07E5}"/>
              </a:ext>
            </a:extLst>
          </p:cNvPr>
          <p:cNvSpPr txBox="1"/>
          <p:nvPr/>
        </p:nvSpPr>
        <p:spPr>
          <a:xfrm>
            <a:off x="228600" y="5820461"/>
            <a:ext cx="74676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Herdman, J. W. (2018). </a:t>
            </a:r>
            <a:r>
              <a:rPr lang="en-US" sz="1200" i="1" dirty="0">
                <a:solidFill>
                  <a:schemeClr val="bg1"/>
                </a:solidFill>
                <a:latin typeface="Calibri" panose="020F0502020204030204" pitchFamily="34" charset="0"/>
                <a:cs typeface="Calibri" panose="020F0502020204030204" pitchFamily="34" charset="0"/>
              </a:rPr>
              <a:t>Global criteria: the 12 core functions of the substance abuse counselor </a:t>
            </a:r>
            <a:r>
              <a:rPr lang="en-US" sz="1200" dirty="0">
                <a:solidFill>
                  <a:schemeClr val="bg1"/>
                </a:solidFill>
                <a:latin typeface="Calibri" panose="020F0502020204030204" pitchFamily="34" charset="0"/>
                <a:cs typeface="Calibri" panose="020F0502020204030204" pitchFamily="34" charset="0"/>
              </a:rPr>
              <a:t>(7</a:t>
            </a:r>
            <a:r>
              <a:rPr lang="en-US" sz="1200" baseline="30000" dirty="0">
                <a:solidFill>
                  <a:schemeClr val="bg1"/>
                </a:solidFill>
                <a:latin typeface="Calibri" panose="020F0502020204030204" pitchFamily="34" charset="0"/>
                <a:cs typeface="Calibri" panose="020F0502020204030204" pitchFamily="34" charset="0"/>
              </a:rPr>
              <a:t>th</a:t>
            </a:r>
            <a:r>
              <a:rPr lang="en-US" sz="1200" dirty="0">
                <a:solidFill>
                  <a:schemeClr val="bg1"/>
                </a:solidFill>
                <a:latin typeface="Calibri" panose="020F0502020204030204" pitchFamily="34" charset="0"/>
                <a:cs typeface="Calibri" panose="020F0502020204030204" pitchFamily="34" charset="0"/>
              </a:rPr>
              <a:t> ed.). Lincoln, NE: Parallels: Pathways to Change. </a:t>
            </a:r>
          </a:p>
        </p:txBody>
      </p:sp>
    </p:spTree>
    <p:extLst>
      <p:ext uri="{BB962C8B-B14F-4D97-AF65-F5344CB8AC3E}">
        <p14:creationId xmlns:p14="http://schemas.microsoft.com/office/powerpoint/2010/main" val="11349828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Activity for Screening</a:t>
            </a:r>
            <a:endParaRPr lang="en-US" dirty="0"/>
          </a:p>
        </p:txBody>
      </p:sp>
      <p:sp>
        <p:nvSpPr>
          <p:cNvPr id="3" name="Content Placeholder 2"/>
          <p:cNvSpPr>
            <a:spLocks noGrp="1"/>
          </p:cNvSpPr>
          <p:nvPr>
            <p:ph idx="1"/>
          </p:nvPr>
        </p:nvSpPr>
        <p:spPr>
          <a:xfrm>
            <a:off x="228600" y="990600"/>
            <a:ext cx="8686800" cy="4495800"/>
          </a:xfrm>
        </p:spPr>
        <p:txBody>
          <a:bodyPr/>
          <a:lstStyle/>
          <a:p>
            <a:r>
              <a:rPr lang="en-US" kern="1200" dirty="0">
                <a:latin typeface="Calibri"/>
                <a:cs typeface="Calibri"/>
              </a:rPr>
              <a:t>Establish your own outpatient treatment center.</a:t>
            </a:r>
            <a:endParaRPr lang="en-US" kern="1200" dirty="0"/>
          </a:p>
          <a:p>
            <a:r>
              <a:rPr lang="en-US" kern="1200" dirty="0"/>
              <a:t>What is the name of your outpatient treatment center? </a:t>
            </a:r>
          </a:p>
          <a:p>
            <a:r>
              <a:rPr lang="en-US" kern="1200" dirty="0"/>
              <a:t>Who does your center serve?</a:t>
            </a:r>
          </a:p>
          <a:p>
            <a:r>
              <a:rPr lang="en-US" kern="1200" dirty="0"/>
              <a:t>What screening tools and processes will you use? </a:t>
            </a:r>
          </a:p>
          <a:p>
            <a:r>
              <a:rPr lang="en-US" kern="1200" dirty="0"/>
              <a:t>Be prepared to report out</a:t>
            </a:r>
          </a:p>
          <a:p>
            <a:r>
              <a:rPr lang="en-US" kern="1200" dirty="0"/>
              <a:t>Be prepared to ask questions and  offer suggestions to support your colleagues</a:t>
            </a:r>
          </a:p>
          <a:p>
            <a:endParaRPr lang="en-US" kern="1200" dirty="0"/>
          </a:p>
          <a:p>
            <a:endParaRPr lang="en-US" kern="1200" dirty="0"/>
          </a:p>
          <a:p>
            <a:pPr marL="0" indent="0">
              <a:buNone/>
            </a:pPr>
            <a:endParaRPr lang="en-US" kern="1200" dirty="0"/>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23</a:t>
            </a:fld>
            <a:endParaRPr lang="en-US" dirty="0"/>
          </a:p>
        </p:txBody>
      </p:sp>
    </p:spTree>
    <p:extLst>
      <p:ext uri="{BB962C8B-B14F-4D97-AF65-F5344CB8AC3E}">
        <p14:creationId xmlns:p14="http://schemas.microsoft.com/office/powerpoint/2010/main" val="2828466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Agenda (2)</a:t>
            </a:r>
            <a:endParaRPr lang="en-US" dirty="0"/>
          </a:p>
        </p:txBody>
      </p:sp>
      <p:sp>
        <p:nvSpPr>
          <p:cNvPr id="3" name="Content Placeholder 2"/>
          <p:cNvSpPr>
            <a:spLocks noGrp="1"/>
          </p:cNvSpPr>
          <p:nvPr>
            <p:ph idx="1"/>
          </p:nvPr>
        </p:nvSpPr>
        <p:spPr>
          <a:xfrm>
            <a:off x="228600" y="1066800"/>
            <a:ext cx="8686800" cy="4419600"/>
          </a:xfrm>
        </p:spPr>
        <p:txBody>
          <a:bodyPr/>
          <a:lstStyle/>
          <a:p>
            <a:pPr>
              <a:spcBef>
                <a:spcPts val="0"/>
              </a:spcBef>
            </a:pPr>
            <a:r>
              <a:rPr lang="en-US" dirty="0"/>
              <a:t>Review and check-in</a:t>
            </a:r>
          </a:p>
          <a:p>
            <a:pPr>
              <a:spcBef>
                <a:spcPts val="0"/>
              </a:spcBef>
            </a:pPr>
            <a:r>
              <a:rPr lang="en-US" dirty="0"/>
              <a:t>Twelve Core Functions </a:t>
            </a:r>
          </a:p>
          <a:p>
            <a:pPr lvl="1"/>
            <a:r>
              <a:rPr lang="en-US" dirty="0"/>
              <a:t>Screening</a:t>
            </a:r>
            <a:endParaRPr lang="en-US" b="1" dirty="0">
              <a:solidFill>
                <a:srgbClr val="FFFF00"/>
              </a:solidFill>
            </a:endParaRPr>
          </a:p>
          <a:p>
            <a:pPr lvl="1"/>
            <a:r>
              <a:rPr lang="en-US" b="1" dirty="0">
                <a:solidFill>
                  <a:srgbClr val="FFFF00"/>
                </a:solidFill>
              </a:rPr>
              <a:t>Intake</a:t>
            </a:r>
          </a:p>
          <a:p>
            <a:pPr lvl="1"/>
            <a:r>
              <a:rPr lang="en-US" dirty="0"/>
              <a:t>Orientation </a:t>
            </a:r>
          </a:p>
          <a:p>
            <a:pPr lvl="1"/>
            <a:r>
              <a:rPr lang="en-US" dirty="0"/>
              <a:t>Assessment </a:t>
            </a:r>
          </a:p>
          <a:p>
            <a:pPr lvl="1"/>
            <a:r>
              <a:rPr lang="en-US" dirty="0"/>
              <a:t>Treatment Planning</a:t>
            </a:r>
          </a:p>
          <a:p>
            <a:pPr lvl="1"/>
            <a:r>
              <a:rPr lang="en-US" dirty="0"/>
              <a:t>Counseling</a:t>
            </a:r>
          </a:p>
        </p:txBody>
      </p:sp>
      <p:sp>
        <p:nvSpPr>
          <p:cNvPr id="4" name="Slide Number Placeholder 3"/>
          <p:cNvSpPr>
            <a:spLocks noGrp="1"/>
          </p:cNvSpPr>
          <p:nvPr>
            <p:ph type="sldNum" sz="quarter" idx="10"/>
          </p:nvPr>
        </p:nvSpPr>
        <p:spPr/>
        <p:txBody>
          <a:bodyPr/>
          <a:lstStyle/>
          <a:p>
            <a:fld id="{3E17F1FD-29C3-4220-915C-9C71059786D3}" type="slidenum">
              <a:rPr lang="en-US" smtClean="0"/>
              <a:pPr/>
              <a:t>24</a:t>
            </a:fld>
            <a:endParaRPr lang="en-US" dirty="0"/>
          </a:p>
        </p:txBody>
      </p:sp>
    </p:spTree>
    <p:extLst>
      <p:ext uri="{BB962C8B-B14F-4D97-AF65-F5344CB8AC3E}">
        <p14:creationId xmlns:p14="http://schemas.microsoft.com/office/powerpoint/2010/main" val="14517477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431" y="477389"/>
            <a:ext cx="8686800" cy="761996"/>
          </a:xfrm>
        </p:spPr>
        <p:txBody>
          <a:bodyPr/>
          <a:lstStyle/>
          <a:p>
            <a:r>
              <a:rPr lang="en-US" dirty="0" smtClean="0"/>
              <a:t>Agenda</a:t>
            </a:r>
            <a:r>
              <a:rPr lang="en-US" dirty="0"/>
              <a:t> </a:t>
            </a:r>
            <a:r>
              <a:rPr lang="en-US" dirty="0" smtClean="0"/>
              <a:t>for Intake</a:t>
            </a:r>
            <a:endParaRPr lang="en-US" dirty="0"/>
          </a:p>
        </p:txBody>
      </p:sp>
      <p:sp>
        <p:nvSpPr>
          <p:cNvPr id="3" name="Content Placeholder 2"/>
          <p:cNvSpPr>
            <a:spLocks noGrp="1"/>
          </p:cNvSpPr>
          <p:nvPr>
            <p:ph idx="1"/>
          </p:nvPr>
        </p:nvSpPr>
        <p:spPr>
          <a:xfrm>
            <a:off x="255431" y="1676400"/>
            <a:ext cx="8686800" cy="3048000"/>
          </a:xfrm>
        </p:spPr>
        <p:txBody>
          <a:bodyPr/>
          <a:lstStyle/>
          <a:p>
            <a:r>
              <a:rPr lang="en-US" dirty="0"/>
              <a:t>Definition </a:t>
            </a:r>
          </a:p>
          <a:p>
            <a:r>
              <a:rPr lang="en-US" dirty="0"/>
              <a:t>Common tasks at intake</a:t>
            </a:r>
          </a:p>
          <a:p>
            <a:r>
              <a:rPr lang="en-US" dirty="0"/>
              <a:t>Importance of confidentiality </a:t>
            </a:r>
          </a:p>
          <a:p>
            <a:r>
              <a:rPr lang="en-US" dirty="0"/>
              <a:t>Global Criteria</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3E17F1FD-29C3-4220-915C-9C71059786D3}" type="slidenum">
              <a:rPr lang="en-US" smtClean="0"/>
              <a:pPr/>
              <a:t>25</a:t>
            </a:fld>
            <a:endParaRPr lang="en-US" dirty="0"/>
          </a:p>
        </p:txBody>
      </p:sp>
    </p:spTree>
    <p:extLst>
      <p:ext uri="{BB962C8B-B14F-4D97-AF65-F5344CB8AC3E}">
        <p14:creationId xmlns:p14="http://schemas.microsoft.com/office/powerpoint/2010/main" val="9203447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Intake</a:t>
            </a:r>
            <a:endParaRPr lang="en-US" dirty="0"/>
          </a:p>
        </p:txBody>
      </p:sp>
      <p:sp>
        <p:nvSpPr>
          <p:cNvPr id="3" name="Content Placeholder 2"/>
          <p:cNvSpPr>
            <a:spLocks noGrp="1"/>
          </p:cNvSpPr>
          <p:nvPr>
            <p:ph idx="1"/>
          </p:nvPr>
        </p:nvSpPr>
        <p:spPr>
          <a:xfrm>
            <a:off x="228600" y="1066800"/>
            <a:ext cx="8686800" cy="3124200"/>
          </a:xfrm>
        </p:spPr>
        <p:txBody>
          <a:bodyPr/>
          <a:lstStyle/>
          <a:p>
            <a:r>
              <a:rPr lang="en-US" dirty="0"/>
              <a:t>The IC&amp;RC defines intake as “the administrative and initial procedures for admission into a program” </a:t>
            </a:r>
          </a:p>
          <a:p>
            <a:endParaRPr lang="en-US" dirty="0"/>
          </a:p>
        </p:txBody>
      </p:sp>
      <p:sp>
        <p:nvSpPr>
          <p:cNvPr id="5" name="TextBox 4"/>
          <p:cNvSpPr txBox="1"/>
          <p:nvPr/>
        </p:nvSpPr>
        <p:spPr>
          <a:xfrm>
            <a:off x="210457" y="5932941"/>
            <a:ext cx="80772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endParaRPr lang="en-US" sz="1200" dirty="0">
              <a:solidFill>
                <a:schemeClr val="bg1"/>
              </a:solidFill>
              <a:latin typeface="Calibri" panose="020F0502020204030204" pitchFamily="34" charset="0"/>
              <a:cs typeface="Calibri" panose="020F0502020204030204" pitchFamily="34" charset="0"/>
            </a:endParaRPr>
          </a:p>
          <a:p>
            <a:r>
              <a:rPr lang="en-US" sz="1200" dirty="0">
                <a:solidFill>
                  <a:schemeClr val="bg1"/>
                </a:solidFill>
                <a:latin typeface="Calibri" panose="020F0502020204030204" pitchFamily="34" charset="0"/>
                <a:cs typeface="Calibri" panose="020F0502020204030204" pitchFamily="34" charset="0"/>
              </a:rPr>
              <a:t>Herdman, J. W. (2018). </a:t>
            </a:r>
            <a:r>
              <a:rPr lang="en-US" sz="1200" i="1" dirty="0">
                <a:solidFill>
                  <a:schemeClr val="bg1"/>
                </a:solidFill>
                <a:latin typeface="Calibri" panose="020F0502020204030204" pitchFamily="34" charset="0"/>
                <a:cs typeface="Calibri" panose="020F0502020204030204" pitchFamily="34" charset="0"/>
              </a:rPr>
              <a:t>Global criteria: the 12 core functions of the substance abuse counselor </a:t>
            </a:r>
            <a:r>
              <a:rPr lang="en-US" sz="1200" dirty="0">
                <a:solidFill>
                  <a:schemeClr val="bg1"/>
                </a:solidFill>
                <a:latin typeface="Calibri" panose="020F0502020204030204" pitchFamily="34" charset="0"/>
                <a:cs typeface="Calibri" panose="020F0502020204030204" pitchFamily="34" charset="0"/>
              </a:rPr>
              <a:t>(7</a:t>
            </a:r>
            <a:r>
              <a:rPr lang="en-US" sz="1200" baseline="30000" dirty="0">
                <a:solidFill>
                  <a:schemeClr val="bg1"/>
                </a:solidFill>
                <a:latin typeface="Calibri" panose="020F0502020204030204" pitchFamily="34" charset="0"/>
                <a:cs typeface="Calibri" panose="020F0502020204030204" pitchFamily="34" charset="0"/>
              </a:rPr>
              <a:t>th</a:t>
            </a:r>
            <a:r>
              <a:rPr lang="en-US" sz="1200" dirty="0">
                <a:solidFill>
                  <a:schemeClr val="bg1"/>
                </a:solidFill>
                <a:latin typeface="Calibri" panose="020F0502020204030204" pitchFamily="34" charset="0"/>
                <a:cs typeface="Calibri" panose="020F0502020204030204" pitchFamily="34" charset="0"/>
              </a:rPr>
              <a:t> ed.). Lincoln, NE: Parallels: Pathways to Change. </a:t>
            </a:r>
          </a:p>
        </p:txBody>
      </p:sp>
      <p:sp>
        <p:nvSpPr>
          <p:cNvPr id="4" name="Slide Number Placeholder 3"/>
          <p:cNvSpPr>
            <a:spLocks noGrp="1"/>
          </p:cNvSpPr>
          <p:nvPr>
            <p:ph type="sldNum" sz="quarter" idx="10"/>
          </p:nvPr>
        </p:nvSpPr>
        <p:spPr>
          <a:xfrm>
            <a:off x="8464026" y="6045422"/>
            <a:ext cx="484031" cy="421370"/>
          </a:xfrm>
        </p:spPr>
        <p:txBody>
          <a:bodyPr/>
          <a:lstStyle/>
          <a:p>
            <a:fld id="{3E17F1FD-29C3-4220-915C-9C71059786D3}" type="slidenum">
              <a:rPr lang="en-US" smtClean="0"/>
              <a:pPr/>
              <a:t>26</a:t>
            </a:fld>
            <a:endParaRPr lang="en-US" dirty="0"/>
          </a:p>
        </p:txBody>
      </p:sp>
    </p:spTree>
    <p:extLst>
      <p:ext uri="{BB962C8B-B14F-4D97-AF65-F5344CB8AC3E}">
        <p14:creationId xmlns:p14="http://schemas.microsoft.com/office/powerpoint/2010/main" val="25900734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a:t>
            </a:r>
            <a:r>
              <a:rPr lang="en-US" dirty="0" smtClean="0"/>
              <a:t>Tasks </a:t>
            </a:r>
            <a:r>
              <a:rPr lang="en-US" dirty="0"/>
              <a:t>at </a:t>
            </a:r>
            <a:r>
              <a:rPr lang="en-US" dirty="0" smtClean="0"/>
              <a:t>Intake</a:t>
            </a:r>
            <a:endParaRPr lang="en-US" dirty="0"/>
          </a:p>
        </p:txBody>
      </p:sp>
      <p:sp>
        <p:nvSpPr>
          <p:cNvPr id="3" name="Content Placeholder 2"/>
          <p:cNvSpPr>
            <a:spLocks noGrp="1"/>
          </p:cNvSpPr>
          <p:nvPr>
            <p:ph idx="1"/>
          </p:nvPr>
        </p:nvSpPr>
        <p:spPr>
          <a:xfrm>
            <a:off x="228600" y="990600"/>
            <a:ext cx="8686800" cy="4495800"/>
          </a:xfrm>
        </p:spPr>
        <p:txBody>
          <a:bodyPr/>
          <a:lstStyle/>
          <a:p>
            <a:r>
              <a:rPr lang="en-US" kern="1200" dirty="0"/>
              <a:t>Complete agency-specific intake forms.</a:t>
            </a:r>
          </a:p>
          <a:p>
            <a:r>
              <a:rPr lang="en-US" kern="1200" dirty="0"/>
              <a:t>Conduct intake interview.</a:t>
            </a:r>
          </a:p>
          <a:p>
            <a:r>
              <a:rPr lang="en-US" kern="1200" dirty="0"/>
              <a:t>Assign primary counselor and other members of the treatment team.</a:t>
            </a:r>
          </a:p>
          <a:p>
            <a:r>
              <a:rPr lang="en-US" kern="1200" dirty="0"/>
              <a:t>Discuss privacy and confidentiality.</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27</a:t>
            </a:fld>
            <a:endParaRPr lang="en-US" dirty="0"/>
          </a:p>
        </p:txBody>
      </p:sp>
    </p:spTree>
    <p:extLst>
      <p:ext uri="{BB962C8B-B14F-4D97-AF65-F5344CB8AC3E}">
        <p14:creationId xmlns:p14="http://schemas.microsoft.com/office/powerpoint/2010/main" val="24939943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430" y="381000"/>
            <a:ext cx="8686800" cy="761996"/>
          </a:xfrm>
        </p:spPr>
        <p:txBody>
          <a:bodyPr/>
          <a:lstStyle/>
          <a:p>
            <a:r>
              <a:rPr lang="en-US" dirty="0"/>
              <a:t>Importance of </a:t>
            </a:r>
            <a:r>
              <a:rPr lang="en-US" dirty="0" smtClean="0"/>
              <a:t>Confidentiality and Intake</a:t>
            </a:r>
            <a:endParaRPr lang="en-US" dirty="0"/>
          </a:p>
        </p:txBody>
      </p:sp>
      <p:sp>
        <p:nvSpPr>
          <p:cNvPr id="3" name="Content Placeholder 2"/>
          <p:cNvSpPr>
            <a:spLocks noGrp="1"/>
          </p:cNvSpPr>
          <p:nvPr>
            <p:ph idx="1"/>
          </p:nvPr>
        </p:nvSpPr>
        <p:spPr>
          <a:xfrm>
            <a:off x="255430" y="1600200"/>
            <a:ext cx="8686800" cy="3124200"/>
          </a:xfrm>
        </p:spPr>
        <p:txBody>
          <a:bodyPr/>
          <a:lstStyle/>
          <a:p>
            <a:r>
              <a:rPr lang="en-US" kern="1200" dirty="0">
                <a:latin typeface="Calibri"/>
                <a:cs typeface="Calibri"/>
              </a:rPr>
              <a:t>Educate the client to various state and federal rules and regulations protecting their identity.</a:t>
            </a:r>
          </a:p>
          <a:p>
            <a:pPr lvl="1"/>
            <a:r>
              <a:rPr lang="en-US" kern="1200" dirty="0">
                <a:latin typeface="Calibri"/>
                <a:cs typeface="Calibri"/>
              </a:rPr>
              <a:t>Explain in both oral and written form. </a:t>
            </a:r>
            <a:endParaRPr lang="en-US" kern="1200" dirty="0"/>
          </a:p>
          <a:p>
            <a:pPr lvl="1"/>
            <a:r>
              <a:rPr lang="en-US" kern="1200" dirty="0"/>
              <a:t>Explained in a way that can be easily understood</a:t>
            </a:r>
          </a:p>
          <a:p>
            <a:r>
              <a:rPr lang="en-US" kern="1200" dirty="0"/>
              <a:t>Addressing confidentiality builds trust and rapport. </a:t>
            </a:r>
          </a:p>
          <a:p>
            <a:r>
              <a:rPr lang="en-US" kern="1200" dirty="0"/>
              <a:t>Addressing confidentiality minimizes anxiety.</a:t>
            </a:r>
          </a:p>
          <a:p>
            <a:endParaRPr lang="en-US" kern="1200" dirty="0"/>
          </a:p>
          <a:p>
            <a:pPr marL="0" indent="0">
              <a:buNone/>
            </a:pPr>
            <a:endParaRPr lang="en-US" kern="1200" dirty="0"/>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28</a:t>
            </a:fld>
            <a:endParaRPr lang="en-US" dirty="0"/>
          </a:p>
        </p:txBody>
      </p:sp>
    </p:spTree>
    <p:extLst>
      <p:ext uri="{BB962C8B-B14F-4D97-AF65-F5344CB8AC3E}">
        <p14:creationId xmlns:p14="http://schemas.microsoft.com/office/powerpoint/2010/main" val="1786323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 </a:t>
            </a:r>
            <a:r>
              <a:rPr lang="en-US" dirty="0" smtClean="0"/>
              <a:t>Criteria for Intake</a:t>
            </a:r>
            <a:endParaRPr lang="en-US" dirty="0"/>
          </a:p>
        </p:txBody>
      </p:sp>
      <p:sp>
        <p:nvSpPr>
          <p:cNvPr id="3" name="Content Placeholder 2"/>
          <p:cNvSpPr>
            <a:spLocks noGrp="1"/>
          </p:cNvSpPr>
          <p:nvPr>
            <p:ph idx="1"/>
          </p:nvPr>
        </p:nvSpPr>
        <p:spPr>
          <a:xfrm>
            <a:off x="228600" y="990600"/>
            <a:ext cx="8686800" cy="4495800"/>
          </a:xfrm>
        </p:spPr>
        <p:txBody>
          <a:bodyPr/>
          <a:lstStyle/>
          <a:p>
            <a:pPr marL="514350" indent="-514350">
              <a:buFont typeface="+mj-lt"/>
              <a:buAutoNum type="arabicPeriod" startAt="6"/>
            </a:pPr>
            <a:r>
              <a:rPr lang="en-US" kern="1200" dirty="0"/>
              <a:t>Complete the required documents for admission. </a:t>
            </a:r>
          </a:p>
          <a:p>
            <a:pPr marL="514350" indent="-514350">
              <a:buFont typeface="+mj-lt"/>
              <a:buAutoNum type="arabicPeriod" startAt="6"/>
            </a:pPr>
            <a:r>
              <a:rPr lang="en-US" kern="1200" dirty="0"/>
              <a:t>Complete the required documents for program eligibility and appropriateness.</a:t>
            </a:r>
          </a:p>
          <a:p>
            <a:pPr marL="514350" indent="-514350">
              <a:buFont typeface="+mj-lt"/>
              <a:buAutoNum type="arabicPeriod" startAt="6"/>
            </a:pPr>
            <a:r>
              <a:rPr lang="en-US" kern="1200" dirty="0"/>
              <a:t>Obtain appropriately signed consents when soliciting information from, or providing information to, outside sources to protect client confidentiality and rights.</a:t>
            </a:r>
          </a:p>
          <a:p>
            <a:pPr marL="0" indent="0">
              <a:buNone/>
            </a:pPr>
            <a:endParaRPr lang="en-US" kern="1200" dirty="0"/>
          </a:p>
        </p:txBody>
      </p:sp>
      <p:sp>
        <p:nvSpPr>
          <p:cNvPr id="5" name="TextBox 4">
            <a:extLst>
              <a:ext uri="{FF2B5EF4-FFF2-40B4-BE49-F238E27FC236}">
                <a16:creationId xmlns:a16="http://schemas.microsoft.com/office/drawing/2014/main" id="{021221A3-DA02-504C-9F48-0EDDA26B07E5}"/>
              </a:ext>
            </a:extLst>
          </p:cNvPr>
          <p:cNvSpPr txBox="1"/>
          <p:nvPr/>
        </p:nvSpPr>
        <p:spPr>
          <a:xfrm>
            <a:off x="228600" y="5820461"/>
            <a:ext cx="74676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Herdman, J. W. (2018). </a:t>
            </a:r>
            <a:r>
              <a:rPr lang="en-US" sz="1200" i="1" dirty="0">
                <a:solidFill>
                  <a:schemeClr val="bg1"/>
                </a:solidFill>
                <a:latin typeface="Calibri" panose="020F0502020204030204" pitchFamily="34" charset="0"/>
                <a:cs typeface="Calibri" panose="020F0502020204030204" pitchFamily="34" charset="0"/>
              </a:rPr>
              <a:t>Global criteria: the 12 core functions of the substance abuse counselor </a:t>
            </a:r>
            <a:r>
              <a:rPr lang="en-US" sz="1200" dirty="0">
                <a:solidFill>
                  <a:schemeClr val="bg1"/>
                </a:solidFill>
                <a:latin typeface="Calibri" panose="020F0502020204030204" pitchFamily="34" charset="0"/>
                <a:cs typeface="Calibri" panose="020F0502020204030204" pitchFamily="34" charset="0"/>
              </a:rPr>
              <a:t>(7</a:t>
            </a:r>
            <a:r>
              <a:rPr lang="en-US" sz="1200" baseline="30000" dirty="0">
                <a:solidFill>
                  <a:schemeClr val="bg1"/>
                </a:solidFill>
                <a:latin typeface="Calibri" panose="020F0502020204030204" pitchFamily="34" charset="0"/>
                <a:cs typeface="Calibri" panose="020F0502020204030204" pitchFamily="34" charset="0"/>
              </a:rPr>
              <a:t>th</a:t>
            </a:r>
            <a:r>
              <a:rPr lang="en-US" sz="1200" dirty="0">
                <a:solidFill>
                  <a:schemeClr val="bg1"/>
                </a:solidFill>
                <a:latin typeface="Calibri" panose="020F0502020204030204" pitchFamily="34" charset="0"/>
                <a:cs typeface="Calibri" panose="020F0502020204030204" pitchFamily="34" charset="0"/>
              </a:rPr>
              <a:t> ed.). Lincoln, NE: Parallels: Pathways to Change. </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29</a:t>
            </a:fld>
            <a:endParaRPr lang="en-US" dirty="0"/>
          </a:p>
        </p:txBody>
      </p:sp>
    </p:spTree>
    <p:extLst>
      <p:ext uri="{BB962C8B-B14F-4D97-AF65-F5344CB8AC3E}">
        <p14:creationId xmlns:p14="http://schemas.microsoft.com/office/powerpoint/2010/main" val="2018878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761996"/>
          </a:xfrm>
        </p:spPr>
        <p:txBody>
          <a:bodyPr/>
          <a:lstStyle/>
          <a:p>
            <a:r>
              <a:rPr lang="en-US" dirty="0" smtClean="0">
                <a:solidFill>
                  <a:srgbClr val="FFFF00"/>
                </a:solidFill>
              </a:rPr>
              <a:t>Disclaimer for Training</a:t>
            </a:r>
            <a:endParaRPr lang="en-US" dirty="0">
              <a:solidFill>
                <a:srgbClr val="FFFF00"/>
              </a:solidFill>
            </a:endParaRPr>
          </a:p>
        </p:txBody>
      </p:sp>
      <p:sp>
        <p:nvSpPr>
          <p:cNvPr id="3" name="Content Placeholder 2"/>
          <p:cNvSpPr>
            <a:spLocks noGrp="1"/>
          </p:cNvSpPr>
          <p:nvPr>
            <p:ph idx="1"/>
          </p:nvPr>
        </p:nvSpPr>
        <p:spPr>
          <a:xfrm>
            <a:off x="228600" y="990600"/>
            <a:ext cx="8686800" cy="3048000"/>
          </a:xfrm>
        </p:spPr>
        <p:txBody>
          <a:bodyPr/>
          <a:lstStyle/>
          <a:p>
            <a:pPr marL="0" indent="0">
              <a:buNone/>
            </a:pPr>
            <a:r>
              <a:rPr lang="en-US" dirty="0"/>
              <a:t>The UCLA, its employees, contractors, and affiliates shall not be liable for any damages, claims, liabilities, costs, or obligations arising from the use or misuse of materials or information contained in this presentation. Any use, copying, or distribution without written permission from the UCLA and the PBHCC is prohibited. </a:t>
            </a:r>
          </a:p>
        </p:txBody>
      </p:sp>
      <p:sp>
        <p:nvSpPr>
          <p:cNvPr id="4" name="Slide Number Placeholder 3"/>
          <p:cNvSpPr>
            <a:spLocks noGrp="1"/>
          </p:cNvSpPr>
          <p:nvPr>
            <p:ph type="sldNum" sz="quarter" idx="10"/>
          </p:nvPr>
        </p:nvSpPr>
        <p:spPr>
          <a:xfrm>
            <a:off x="8610600" y="6284230"/>
            <a:ext cx="331630" cy="421370"/>
          </a:xfrm>
        </p:spPr>
        <p:txBody>
          <a:bodyPr/>
          <a:lstStyle/>
          <a:p>
            <a:fld id="{3E17F1FD-29C3-4220-915C-9C71059786D3}" type="slidenum">
              <a:rPr lang="en-US" smtClean="0"/>
              <a:pPr/>
              <a:t>3</a:t>
            </a:fld>
            <a:endParaRPr lang="en-US" dirty="0"/>
          </a:p>
        </p:txBody>
      </p:sp>
    </p:spTree>
    <p:extLst>
      <p:ext uri="{BB962C8B-B14F-4D97-AF65-F5344CB8AC3E}">
        <p14:creationId xmlns:p14="http://schemas.microsoft.com/office/powerpoint/2010/main" val="41736933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Activity for Intake</a:t>
            </a:r>
            <a:endParaRPr lang="en-US" dirty="0"/>
          </a:p>
        </p:txBody>
      </p:sp>
      <p:sp>
        <p:nvSpPr>
          <p:cNvPr id="3" name="Content Placeholder 2"/>
          <p:cNvSpPr>
            <a:spLocks noGrp="1"/>
          </p:cNvSpPr>
          <p:nvPr>
            <p:ph idx="1"/>
          </p:nvPr>
        </p:nvSpPr>
        <p:spPr>
          <a:xfrm>
            <a:off x="228600" y="990600"/>
            <a:ext cx="8686800" cy="4495800"/>
          </a:xfrm>
        </p:spPr>
        <p:txBody>
          <a:bodyPr/>
          <a:lstStyle/>
          <a:p>
            <a:r>
              <a:rPr lang="en-US" kern="1200" dirty="0">
                <a:latin typeface="Calibri"/>
                <a:cs typeface="Calibri"/>
              </a:rPr>
              <a:t>What does intake look like in your outpatient center?</a:t>
            </a:r>
          </a:p>
          <a:p>
            <a:r>
              <a:rPr lang="en-US" kern="1200" dirty="0"/>
              <a:t>What specific forms do clients need to complete at intake?</a:t>
            </a:r>
          </a:p>
          <a:p>
            <a:r>
              <a:rPr lang="en-US" kern="1200" dirty="0"/>
              <a:t>What processes will you employ to ensure clients know what they are signing?  </a:t>
            </a:r>
          </a:p>
          <a:p>
            <a:r>
              <a:rPr lang="en-US" kern="1200" dirty="0"/>
              <a:t>Be prepared to report out to the larger group.</a:t>
            </a:r>
          </a:p>
          <a:p>
            <a:r>
              <a:rPr lang="en-US" kern="1200" dirty="0">
                <a:latin typeface="Calibri"/>
                <a:cs typeface="Calibri"/>
              </a:rPr>
              <a:t>Be prepared to ask questions and offer suggestions to support your colleagues. </a:t>
            </a:r>
          </a:p>
          <a:p>
            <a:pPr marL="0" indent="0">
              <a:buNone/>
            </a:pPr>
            <a:endParaRPr lang="en-US" kern="1200" dirty="0"/>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30</a:t>
            </a:fld>
            <a:endParaRPr lang="en-US" dirty="0"/>
          </a:p>
        </p:txBody>
      </p:sp>
    </p:spTree>
    <p:extLst>
      <p:ext uri="{BB962C8B-B14F-4D97-AF65-F5344CB8AC3E}">
        <p14:creationId xmlns:p14="http://schemas.microsoft.com/office/powerpoint/2010/main" val="22342151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Agenda (3)</a:t>
            </a:r>
            <a:endParaRPr lang="en-US" dirty="0"/>
          </a:p>
        </p:txBody>
      </p:sp>
      <p:sp>
        <p:nvSpPr>
          <p:cNvPr id="3" name="Content Placeholder 2"/>
          <p:cNvSpPr>
            <a:spLocks noGrp="1"/>
          </p:cNvSpPr>
          <p:nvPr>
            <p:ph idx="1"/>
          </p:nvPr>
        </p:nvSpPr>
        <p:spPr>
          <a:xfrm>
            <a:off x="228600" y="1066800"/>
            <a:ext cx="8686800" cy="4419600"/>
          </a:xfrm>
        </p:spPr>
        <p:txBody>
          <a:bodyPr/>
          <a:lstStyle/>
          <a:p>
            <a:pPr>
              <a:spcBef>
                <a:spcPts val="0"/>
              </a:spcBef>
            </a:pPr>
            <a:r>
              <a:rPr lang="en-US" dirty="0"/>
              <a:t>Review and check-in</a:t>
            </a:r>
          </a:p>
          <a:p>
            <a:pPr>
              <a:spcBef>
                <a:spcPts val="0"/>
              </a:spcBef>
            </a:pPr>
            <a:r>
              <a:rPr lang="en-US" dirty="0"/>
              <a:t>Twelve Core Functions </a:t>
            </a:r>
          </a:p>
          <a:p>
            <a:pPr lvl="1"/>
            <a:r>
              <a:rPr lang="en-US" dirty="0"/>
              <a:t>Screening</a:t>
            </a:r>
            <a:endParaRPr lang="en-US" b="1" dirty="0">
              <a:solidFill>
                <a:srgbClr val="FFFF00"/>
              </a:solidFill>
            </a:endParaRPr>
          </a:p>
          <a:p>
            <a:pPr lvl="1"/>
            <a:r>
              <a:rPr lang="en-US" dirty="0"/>
              <a:t>Intake</a:t>
            </a:r>
          </a:p>
          <a:p>
            <a:pPr lvl="1"/>
            <a:r>
              <a:rPr lang="en-US" b="1" dirty="0">
                <a:solidFill>
                  <a:srgbClr val="FFFF00"/>
                </a:solidFill>
              </a:rPr>
              <a:t>Orientation </a:t>
            </a:r>
          </a:p>
          <a:p>
            <a:pPr lvl="1"/>
            <a:r>
              <a:rPr lang="en-US" dirty="0"/>
              <a:t>Assessment </a:t>
            </a:r>
          </a:p>
          <a:p>
            <a:pPr lvl="1"/>
            <a:r>
              <a:rPr lang="en-US" dirty="0"/>
              <a:t>Treatment Planning</a:t>
            </a:r>
          </a:p>
          <a:p>
            <a:pPr lvl="1"/>
            <a:r>
              <a:rPr lang="en-US" dirty="0"/>
              <a:t>Counseling</a:t>
            </a:r>
          </a:p>
        </p:txBody>
      </p:sp>
      <p:sp>
        <p:nvSpPr>
          <p:cNvPr id="4" name="Slide Number Placeholder 3"/>
          <p:cNvSpPr>
            <a:spLocks noGrp="1"/>
          </p:cNvSpPr>
          <p:nvPr>
            <p:ph type="sldNum" sz="quarter" idx="10"/>
          </p:nvPr>
        </p:nvSpPr>
        <p:spPr/>
        <p:txBody>
          <a:bodyPr/>
          <a:lstStyle/>
          <a:p>
            <a:fld id="{3E17F1FD-29C3-4220-915C-9C71059786D3}" type="slidenum">
              <a:rPr lang="en-US" smtClean="0"/>
              <a:pPr/>
              <a:t>31</a:t>
            </a:fld>
            <a:endParaRPr lang="en-US" dirty="0"/>
          </a:p>
        </p:txBody>
      </p:sp>
    </p:spTree>
    <p:extLst>
      <p:ext uri="{BB962C8B-B14F-4D97-AF65-F5344CB8AC3E}">
        <p14:creationId xmlns:p14="http://schemas.microsoft.com/office/powerpoint/2010/main" val="23264948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20"/>
            <a:ext cx="8686800" cy="761996"/>
          </a:xfrm>
        </p:spPr>
        <p:txBody>
          <a:bodyPr/>
          <a:lstStyle/>
          <a:p>
            <a:r>
              <a:rPr lang="en-US" dirty="0" smtClean="0"/>
              <a:t>Agenda</a:t>
            </a:r>
            <a:r>
              <a:rPr lang="en-US" dirty="0"/>
              <a:t> </a:t>
            </a:r>
            <a:r>
              <a:rPr lang="en-US" dirty="0" smtClean="0"/>
              <a:t>for Orientation</a:t>
            </a:r>
            <a:endParaRPr lang="en-US" dirty="0"/>
          </a:p>
        </p:txBody>
      </p:sp>
      <p:sp>
        <p:nvSpPr>
          <p:cNvPr id="3" name="Content Placeholder 2"/>
          <p:cNvSpPr>
            <a:spLocks noGrp="1"/>
          </p:cNvSpPr>
          <p:nvPr>
            <p:ph idx="1"/>
          </p:nvPr>
        </p:nvSpPr>
        <p:spPr>
          <a:xfrm>
            <a:off x="228600" y="1524000"/>
            <a:ext cx="8686800" cy="4572000"/>
          </a:xfrm>
        </p:spPr>
        <p:txBody>
          <a:bodyPr/>
          <a:lstStyle/>
          <a:p>
            <a:r>
              <a:rPr lang="en-US" dirty="0"/>
              <a:t>Definition</a:t>
            </a:r>
          </a:p>
          <a:p>
            <a:r>
              <a:rPr lang="en-US" dirty="0"/>
              <a:t>Designing an orientation process </a:t>
            </a:r>
          </a:p>
          <a:p>
            <a:r>
              <a:rPr lang="en-US" dirty="0"/>
              <a:t>Common orientation tasks</a:t>
            </a:r>
          </a:p>
          <a:p>
            <a:r>
              <a:rPr lang="en-US" dirty="0"/>
              <a:t>Global Criteria</a:t>
            </a:r>
          </a:p>
          <a:p>
            <a:endParaRPr lang="en-US" dirty="0"/>
          </a:p>
        </p:txBody>
      </p:sp>
      <p:sp>
        <p:nvSpPr>
          <p:cNvPr id="4" name="Slide Number Placeholder 3"/>
          <p:cNvSpPr>
            <a:spLocks noGrp="1"/>
          </p:cNvSpPr>
          <p:nvPr>
            <p:ph type="sldNum" sz="quarter" idx="10"/>
          </p:nvPr>
        </p:nvSpPr>
        <p:spPr>
          <a:xfrm>
            <a:off x="8534399" y="6284231"/>
            <a:ext cx="407831" cy="345170"/>
          </a:xfrm>
        </p:spPr>
        <p:txBody>
          <a:bodyPr/>
          <a:lstStyle/>
          <a:p>
            <a:fld id="{3E17F1FD-29C3-4220-915C-9C71059786D3}" type="slidenum">
              <a:rPr lang="en-US" smtClean="0"/>
              <a:pPr/>
              <a:t>32</a:t>
            </a:fld>
            <a:endParaRPr lang="en-US" dirty="0"/>
          </a:p>
        </p:txBody>
      </p:sp>
    </p:spTree>
    <p:extLst>
      <p:ext uri="{BB962C8B-B14F-4D97-AF65-F5344CB8AC3E}">
        <p14:creationId xmlns:p14="http://schemas.microsoft.com/office/powerpoint/2010/main" val="8902841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Orientation</a:t>
            </a:r>
            <a:endParaRPr lang="en-US" dirty="0"/>
          </a:p>
        </p:txBody>
      </p:sp>
      <p:sp>
        <p:nvSpPr>
          <p:cNvPr id="3" name="Content Placeholder 2"/>
          <p:cNvSpPr>
            <a:spLocks noGrp="1"/>
          </p:cNvSpPr>
          <p:nvPr>
            <p:ph idx="1"/>
          </p:nvPr>
        </p:nvSpPr>
        <p:spPr>
          <a:xfrm>
            <a:off x="228600" y="1066800"/>
            <a:ext cx="8686800" cy="3810000"/>
          </a:xfrm>
        </p:spPr>
        <p:txBody>
          <a:bodyPr/>
          <a:lstStyle/>
          <a:p>
            <a:pPr fontAlgn="auto">
              <a:spcAft>
                <a:spcPts val="0"/>
              </a:spcAft>
              <a:defRPr/>
            </a:pPr>
            <a:r>
              <a:rPr lang="en-US" kern="1200" dirty="0"/>
              <a:t>The IC&amp;RC defines orientation as “describing to the client the general nature and goals of the program; the rules governing client conduct and infractions that can lead to disciplinary action or discharge from the program; in a non-residential program, the hours during which services are available; the treatment costs that are to be borne by the client, if any; and the client rights”</a:t>
            </a:r>
          </a:p>
          <a:p>
            <a:pPr fontAlgn="auto">
              <a:spcAft>
                <a:spcPts val="0"/>
              </a:spcAft>
              <a:defRPr/>
            </a:pPr>
            <a:endParaRPr lang="en-US" kern="1200" dirty="0"/>
          </a:p>
          <a:p>
            <a:pPr fontAlgn="auto">
              <a:spcAft>
                <a:spcPts val="0"/>
              </a:spcAft>
              <a:defRPr/>
            </a:pPr>
            <a:endParaRPr lang="en-US" kern="1200" dirty="0"/>
          </a:p>
        </p:txBody>
      </p:sp>
      <p:sp>
        <p:nvSpPr>
          <p:cNvPr id="5" name="TextBox 4"/>
          <p:cNvSpPr txBox="1"/>
          <p:nvPr/>
        </p:nvSpPr>
        <p:spPr>
          <a:xfrm>
            <a:off x="228600" y="5961065"/>
            <a:ext cx="80772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endParaRPr lang="en-US" sz="1200" dirty="0">
              <a:solidFill>
                <a:schemeClr val="bg1"/>
              </a:solidFill>
              <a:latin typeface="Calibri" panose="020F0502020204030204" pitchFamily="34" charset="0"/>
              <a:cs typeface="Calibri" panose="020F0502020204030204" pitchFamily="34" charset="0"/>
            </a:endParaRPr>
          </a:p>
          <a:p>
            <a:r>
              <a:rPr lang="en-US" sz="1200" dirty="0">
                <a:solidFill>
                  <a:schemeClr val="bg1"/>
                </a:solidFill>
                <a:latin typeface="Calibri" panose="020F0502020204030204" pitchFamily="34" charset="0"/>
                <a:cs typeface="Calibri" panose="020F0502020204030204" pitchFamily="34" charset="0"/>
              </a:rPr>
              <a:t>Herdman, J. W. (2018). </a:t>
            </a:r>
            <a:r>
              <a:rPr lang="en-US" sz="1200" i="1" dirty="0">
                <a:solidFill>
                  <a:schemeClr val="bg1"/>
                </a:solidFill>
                <a:latin typeface="Calibri" panose="020F0502020204030204" pitchFamily="34" charset="0"/>
                <a:cs typeface="Calibri" panose="020F0502020204030204" pitchFamily="34" charset="0"/>
              </a:rPr>
              <a:t>Global criteria: the 12 core functions of the substance abuse counselor </a:t>
            </a:r>
            <a:r>
              <a:rPr lang="en-US" sz="1200" dirty="0">
                <a:solidFill>
                  <a:schemeClr val="bg1"/>
                </a:solidFill>
                <a:latin typeface="Calibri" panose="020F0502020204030204" pitchFamily="34" charset="0"/>
                <a:cs typeface="Calibri" panose="020F0502020204030204" pitchFamily="34" charset="0"/>
              </a:rPr>
              <a:t>(7</a:t>
            </a:r>
            <a:r>
              <a:rPr lang="en-US" sz="1200" baseline="30000" dirty="0">
                <a:solidFill>
                  <a:schemeClr val="bg1"/>
                </a:solidFill>
                <a:latin typeface="Calibri" panose="020F0502020204030204" pitchFamily="34" charset="0"/>
                <a:cs typeface="Calibri" panose="020F0502020204030204" pitchFamily="34" charset="0"/>
              </a:rPr>
              <a:t>th</a:t>
            </a:r>
            <a:r>
              <a:rPr lang="en-US" sz="1200" dirty="0">
                <a:solidFill>
                  <a:schemeClr val="bg1"/>
                </a:solidFill>
                <a:latin typeface="Calibri" panose="020F0502020204030204" pitchFamily="34" charset="0"/>
                <a:cs typeface="Calibri" panose="020F0502020204030204" pitchFamily="34" charset="0"/>
              </a:rPr>
              <a:t> ed.). Lincoln, NE: Parallels: Pathways to Change. </a:t>
            </a:r>
          </a:p>
        </p:txBody>
      </p:sp>
      <p:sp>
        <p:nvSpPr>
          <p:cNvPr id="4" name="Slide Number Placeholder 3"/>
          <p:cNvSpPr>
            <a:spLocks noGrp="1"/>
          </p:cNvSpPr>
          <p:nvPr>
            <p:ph type="sldNum" sz="quarter" idx="10"/>
          </p:nvPr>
        </p:nvSpPr>
        <p:spPr>
          <a:xfrm>
            <a:off x="8458199" y="6284231"/>
            <a:ext cx="484031" cy="268970"/>
          </a:xfrm>
        </p:spPr>
        <p:txBody>
          <a:bodyPr/>
          <a:lstStyle/>
          <a:p>
            <a:fld id="{3E17F1FD-29C3-4220-915C-9C71059786D3}" type="slidenum">
              <a:rPr lang="en-US" smtClean="0"/>
              <a:pPr/>
              <a:t>33</a:t>
            </a:fld>
            <a:endParaRPr lang="en-US" dirty="0"/>
          </a:p>
        </p:txBody>
      </p:sp>
    </p:spTree>
    <p:extLst>
      <p:ext uri="{BB962C8B-B14F-4D97-AF65-F5344CB8AC3E}">
        <p14:creationId xmlns:p14="http://schemas.microsoft.com/office/powerpoint/2010/main" val="170569385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Designing an </a:t>
            </a:r>
            <a:r>
              <a:rPr lang="en-US" dirty="0" smtClean="0"/>
              <a:t>Orientation </a:t>
            </a:r>
            <a:r>
              <a:rPr lang="en-US" dirty="0"/>
              <a:t>P</a:t>
            </a:r>
            <a:r>
              <a:rPr lang="en-US" dirty="0" smtClean="0"/>
              <a:t>rocess</a:t>
            </a:r>
            <a:endParaRPr lang="en-US" dirty="0"/>
          </a:p>
        </p:txBody>
      </p:sp>
      <p:sp>
        <p:nvSpPr>
          <p:cNvPr id="3" name="Content Placeholder 2"/>
          <p:cNvSpPr>
            <a:spLocks noGrp="1"/>
          </p:cNvSpPr>
          <p:nvPr>
            <p:ph idx="1"/>
          </p:nvPr>
        </p:nvSpPr>
        <p:spPr>
          <a:xfrm>
            <a:off x="228600" y="990600"/>
            <a:ext cx="8686800" cy="4495800"/>
          </a:xfrm>
        </p:spPr>
        <p:txBody>
          <a:bodyPr/>
          <a:lstStyle/>
          <a:p>
            <a:r>
              <a:rPr lang="en-US" kern="1200" dirty="0"/>
              <a:t>Describing essential information about the program to support clients with assimilating into the program so that the client can focus on treatment.</a:t>
            </a:r>
          </a:p>
          <a:p>
            <a:r>
              <a:rPr lang="en-US" kern="1200" dirty="0"/>
              <a:t>Choosing culturally-and linguistically-informed processes for presenting information to diverse client groups.</a:t>
            </a:r>
          </a:p>
          <a:p>
            <a:r>
              <a:rPr lang="en-US" kern="1200" dirty="0"/>
              <a:t>Presenting rules, regulations, and consequences for program infractions that is easily understood by clients.</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34</a:t>
            </a:fld>
            <a:endParaRPr lang="en-US" dirty="0"/>
          </a:p>
        </p:txBody>
      </p:sp>
    </p:spTree>
    <p:extLst>
      <p:ext uri="{BB962C8B-B14F-4D97-AF65-F5344CB8AC3E}">
        <p14:creationId xmlns:p14="http://schemas.microsoft.com/office/powerpoint/2010/main" val="27668674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Designing a </a:t>
            </a:r>
            <a:r>
              <a:rPr lang="en-US" dirty="0" smtClean="0"/>
              <a:t>Process </a:t>
            </a:r>
            <a:r>
              <a:rPr lang="en-US" dirty="0"/>
              <a:t>(continued) </a:t>
            </a:r>
          </a:p>
        </p:txBody>
      </p:sp>
      <p:sp>
        <p:nvSpPr>
          <p:cNvPr id="3" name="Content Placeholder 2"/>
          <p:cNvSpPr>
            <a:spLocks noGrp="1"/>
          </p:cNvSpPr>
          <p:nvPr>
            <p:ph idx="1"/>
          </p:nvPr>
        </p:nvSpPr>
        <p:spPr>
          <a:xfrm>
            <a:off x="228600" y="990600"/>
            <a:ext cx="8686800" cy="4495800"/>
          </a:xfrm>
        </p:spPr>
        <p:txBody>
          <a:bodyPr/>
          <a:lstStyle/>
          <a:p>
            <a:r>
              <a:rPr lang="en-US" kern="1200" dirty="0"/>
              <a:t>Aim to create a safe, warm and welcoming space where clients may discuss their fears and misconceptions about treatment.</a:t>
            </a:r>
          </a:p>
          <a:p>
            <a:r>
              <a:rPr lang="en-US" kern="1200" dirty="0"/>
              <a:t>Aim to create a safe and secure space where clients are encouraged to ask questions about rules, regulations, and expectations. </a:t>
            </a:r>
          </a:p>
          <a:p>
            <a:r>
              <a:rPr lang="en-US" kern="1200" dirty="0"/>
              <a:t>Aim to create a process to ensure clients understand their rights and responsibilities. </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35</a:t>
            </a:fld>
            <a:endParaRPr lang="en-US" dirty="0"/>
          </a:p>
        </p:txBody>
      </p:sp>
    </p:spTree>
    <p:extLst>
      <p:ext uri="{BB962C8B-B14F-4D97-AF65-F5344CB8AC3E}">
        <p14:creationId xmlns:p14="http://schemas.microsoft.com/office/powerpoint/2010/main" val="20295788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a:t>
            </a:r>
            <a:r>
              <a:rPr lang="en-US" dirty="0" smtClean="0"/>
              <a:t>Orientation </a:t>
            </a:r>
            <a:r>
              <a:rPr lang="en-US" dirty="0"/>
              <a:t>T</a:t>
            </a:r>
            <a:r>
              <a:rPr lang="en-US" dirty="0" smtClean="0"/>
              <a:t>asks</a:t>
            </a:r>
            <a:endParaRPr lang="en-US" dirty="0"/>
          </a:p>
        </p:txBody>
      </p:sp>
      <p:sp>
        <p:nvSpPr>
          <p:cNvPr id="3" name="Content Placeholder 2"/>
          <p:cNvSpPr>
            <a:spLocks noGrp="1"/>
          </p:cNvSpPr>
          <p:nvPr>
            <p:ph idx="1"/>
          </p:nvPr>
        </p:nvSpPr>
        <p:spPr>
          <a:xfrm>
            <a:off x="228600" y="990600"/>
            <a:ext cx="8686800" cy="4495800"/>
          </a:xfrm>
        </p:spPr>
        <p:txBody>
          <a:bodyPr/>
          <a:lstStyle/>
          <a:p>
            <a:r>
              <a:rPr lang="en-US" kern="1200" dirty="0"/>
              <a:t>If applicable, complete an orientation checklist which may include, but not be limited to the following: </a:t>
            </a:r>
          </a:p>
          <a:p>
            <a:pPr lvl="1"/>
            <a:r>
              <a:rPr lang="en-US" kern="1200" dirty="0"/>
              <a:t>Overview of program philosophy and treatment modalities used, program expectations and client responsibilities, and program rules and regulations 	</a:t>
            </a:r>
          </a:p>
          <a:p>
            <a:pPr lvl="1"/>
            <a:r>
              <a:rPr lang="en-US" kern="1200" dirty="0"/>
              <a:t>Provide a tour of the facility.</a:t>
            </a:r>
          </a:p>
          <a:p>
            <a:pPr lvl="1"/>
            <a:r>
              <a:rPr lang="en-US" kern="1200" dirty="0"/>
              <a:t>If residential or inpatient, assign bed and screen clothing and personal belonging for contraband materials.</a:t>
            </a:r>
          </a:p>
          <a:p>
            <a:pPr marL="0" indent="0">
              <a:buNone/>
            </a:pPr>
            <a:endParaRPr lang="en-US" kern="1200" dirty="0"/>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36</a:t>
            </a:fld>
            <a:endParaRPr lang="en-US" dirty="0"/>
          </a:p>
        </p:txBody>
      </p:sp>
    </p:spTree>
    <p:extLst>
      <p:ext uri="{BB962C8B-B14F-4D97-AF65-F5344CB8AC3E}">
        <p14:creationId xmlns:p14="http://schemas.microsoft.com/office/powerpoint/2010/main" val="33325044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a:t>
            </a:r>
            <a:r>
              <a:rPr lang="en-US" dirty="0" smtClean="0"/>
              <a:t>Orientation </a:t>
            </a:r>
            <a:r>
              <a:rPr lang="en-US" dirty="0"/>
              <a:t>T</a:t>
            </a:r>
            <a:r>
              <a:rPr lang="en-US" dirty="0" smtClean="0"/>
              <a:t>asks </a:t>
            </a:r>
            <a:r>
              <a:rPr lang="en-US" dirty="0"/>
              <a:t>(continued)</a:t>
            </a:r>
          </a:p>
        </p:txBody>
      </p:sp>
      <p:sp>
        <p:nvSpPr>
          <p:cNvPr id="3" name="Content Placeholder 2"/>
          <p:cNvSpPr>
            <a:spLocks noGrp="1"/>
          </p:cNvSpPr>
          <p:nvPr>
            <p:ph idx="1"/>
          </p:nvPr>
        </p:nvSpPr>
        <p:spPr>
          <a:xfrm>
            <a:off x="228600" y="990600"/>
            <a:ext cx="8686800" cy="4495800"/>
          </a:xfrm>
        </p:spPr>
        <p:txBody>
          <a:bodyPr/>
          <a:lstStyle/>
          <a:p>
            <a:r>
              <a:rPr lang="en-US" kern="1200" dirty="0"/>
              <a:t>Review and have clients sign an acknowledgement form that they have reviewed, understand, and have received a copy of their rights.</a:t>
            </a:r>
          </a:p>
          <a:p>
            <a:r>
              <a:rPr lang="en-US" kern="1200" dirty="0"/>
              <a:t>Client rights should include, but not be limited to: </a:t>
            </a:r>
          </a:p>
          <a:p>
            <a:pPr lvl="1"/>
            <a:r>
              <a:rPr lang="en-US" kern="1200" dirty="0"/>
              <a:t>Assurance of privacy and confidentiality</a:t>
            </a:r>
          </a:p>
          <a:p>
            <a:pPr lvl="1"/>
            <a:r>
              <a:rPr lang="en-US" kern="1200" dirty="0"/>
              <a:t>Right to review and participate in treatment planning</a:t>
            </a:r>
          </a:p>
          <a:p>
            <a:pPr lvl="1"/>
            <a:r>
              <a:rPr lang="en-US" kern="1200" dirty="0"/>
              <a:t>Impartial access to treatment</a:t>
            </a:r>
          </a:p>
          <a:p>
            <a:pPr lvl="1"/>
            <a:r>
              <a:rPr lang="en-US" kern="1200" dirty="0"/>
              <a:t>Recognition of personal property</a:t>
            </a:r>
          </a:p>
          <a:p>
            <a:pPr lvl="1"/>
            <a:r>
              <a:rPr lang="en-US" kern="1200" dirty="0"/>
              <a:t>Visits, mail, and telephone calls</a:t>
            </a:r>
          </a:p>
          <a:p>
            <a:pPr marL="0" indent="0">
              <a:buNone/>
            </a:pPr>
            <a:endParaRPr lang="en-US" kern="1200" dirty="0"/>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37</a:t>
            </a:fld>
            <a:endParaRPr lang="en-US" dirty="0"/>
          </a:p>
        </p:txBody>
      </p:sp>
    </p:spTree>
    <p:extLst>
      <p:ext uri="{BB962C8B-B14F-4D97-AF65-F5344CB8AC3E}">
        <p14:creationId xmlns:p14="http://schemas.microsoft.com/office/powerpoint/2010/main" val="175708370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 </a:t>
            </a:r>
            <a:r>
              <a:rPr lang="en-US" dirty="0" smtClean="0"/>
              <a:t>Criteria for Orientation</a:t>
            </a:r>
            <a:endParaRPr lang="en-US" dirty="0"/>
          </a:p>
        </p:txBody>
      </p:sp>
      <p:sp>
        <p:nvSpPr>
          <p:cNvPr id="3" name="Content Placeholder 2"/>
          <p:cNvSpPr>
            <a:spLocks noGrp="1"/>
          </p:cNvSpPr>
          <p:nvPr>
            <p:ph idx="1"/>
          </p:nvPr>
        </p:nvSpPr>
        <p:spPr>
          <a:xfrm>
            <a:off x="228600" y="990600"/>
            <a:ext cx="8686800" cy="4495800"/>
          </a:xfrm>
        </p:spPr>
        <p:txBody>
          <a:bodyPr/>
          <a:lstStyle/>
          <a:p>
            <a:pPr marL="514350" indent="-514350">
              <a:buFont typeface="+mj-lt"/>
              <a:buAutoNum type="arabicPeriod" startAt="9"/>
            </a:pPr>
            <a:r>
              <a:rPr lang="en-US" kern="1200" dirty="0"/>
              <a:t>Provide an overview to the client by describing 	  program goals and objectives for client care.</a:t>
            </a:r>
          </a:p>
          <a:p>
            <a:pPr marL="514350" indent="-514350">
              <a:buFont typeface="+mj-lt"/>
              <a:buAutoNum type="arabicPeriod" startAt="9"/>
            </a:pPr>
            <a:r>
              <a:rPr lang="en-US" kern="1200" dirty="0"/>
              <a:t>Provide an overview to the client by describing  	   program rules and client obligations and rights.</a:t>
            </a:r>
          </a:p>
          <a:p>
            <a:pPr marL="514350" indent="-514350">
              <a:buFont typeface="+mj-lt"/>
              <a:buAutoNum type="arabicPeriod" startAt="9"/>
            </a:pPr>
            <a:r>
              <a:rPr lang="en-US" kern="1200" dirty="0"/>
              <a:t>Provide an overview of program operations.</a:t>
            </a:r>
          </a:p>
          <a:p>
            <a:pPr marL="0" indent="0">
              <a:buNone/>
            </a:pPr>
            <a:endParaRPr lang="en-US" kern="1200" dirty="0"/>
          </a:p>
        </p:txBody>
      </p:sp>
      <p:sp>
        <p:nvSpPr>
          <p:cNvPr id="5" name="TextBox 4">
            <a:extLst>
              <a:ext uri="{FF2B5EF4-FFF2-40B4-BE49-F238E27FC236}">
                <a16:creationId xmlns:a16="http://schemas.microsoft.com/office/drawing/2014/main" id="{021221A3-DA02-504C-9F48-0EDDA26B07E5}"/>
              </a:ext>
            </a:extLst>
          </p:cNvPr>
          <p:cNvSpPr txBox="1"/>
          <p:nvPr/>
        </p:nvSpPr>
        <p:spPr>
          <a:xfrm>
            <a:off x="228600" y="5820461"/>
            <a:ext cx="74676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Herdman, J. W. (2018). </a:t>
            </a:r>
            <a:r>
              <a:rPr lang="en-US" sz="1200" i="1" dirty="0">
                <a:solidFill>
                  <a:schemeClr val="bg1"/>
                </a:solidFill>
                <a:latin typeface="Calibri" panose="020F0502020204030204" pitchFamily="34" charset="0"/>
                <a:cs typeface="Calibri" panose="020F0502020204030204" pitchFamily="34" charset="0"/>
              </a:rPr>
              <a:t>Global criteria: the 12 core functions of the substance abuse counselor </a:t>
            </a:r>
            <a:r>
              <a:rPr lang="en-US" sz="1200" dirty="0">
                <a:solidFill>
                  <a:schemeClr val="bg1"/>
                </a:solidFill>
                <a:latin typeface="Calibri" panose="020F0502020204030204" pitchFamily="34" charset="0"/>
                <a:cs typeface="Calibri" panose="020F0502020204030204" pitchFamily="34" charset="0"/>
              </a:rPr>
              <a:t>(7</a:t>
            </a:r>
            <a:r>
              <a:rPr lang="en-US" sz="1200" baseline="30000" dirty="0">
                <a:solidFill>
                  <a:schemeClr val="bg1"/>
                </a:solidFill>
                <a:latin typeface="Calibri" panose="020F0502020204030204" pitchFamily="34" charset="0"/>
                <a:cs typeface="Calibri" panose="020F0502020204030204" pitchFamily="34" charset="0"/>
              </a:rPr>
              <a:t>th</a:t>
            </a:r>
            <a:r>
              <a:rPr lang="en-US" sz="1200" dirty="0">
                <a:solidFill>
                  <a:schemeClr val="bg1"/>
                </a:solidFill>
                <a:latin typeface="Calibri" panose="020F0502020204030204" pitchFamily="34" charset="0"/>
                <a:cs typeface="Calibri" panose="020F0502020204030204" pitchFamily="34" charset="0"/>
              </a:rPr>
              <a:t> ed.). Lincoln, NE: Parallels: Pathways to Change. </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38</a:t>
            </a:fld>
            <a:endParaRPr lang="en-US" dirty="0"/>
          </a:p>
        </p:txBody>
      </p:sp>
    </p:spTree>
    <p:extLst>
      <p:ext uri="{BB962C8B-B14F-4D97-AF65-F5344CB8AC3E}">
        <p14:creationId xmlns:p14="http://schemas.microsoft.com/office/powerpoint/2010/main" val="225350124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Activity for Orientation</a:t>
            </a:r>
            <a:endParaRPr lang="en-US" dirty="0"/>
          </a:p>
        </p:txBody>
      </p:sp>
      <p:sp>
        <p:nvSpPr>
          <p:cNvPr id="3" name="Content Placeholder 2"/>
          <p:cNvSpPr>
            <a:spLocks noGrp="1"/>
          </p:cNvSpPr>
          <p:nvPr>
            <p:ph idx="1"/>
          </p:nvPr>
        </p:nvSpPr>
        <p:spPr>
          <a:xfrm>
            <a:off x="228600" y="990600"/>
            <a:ext cx="8686800" cy="4495800"/>
          </a:xfrm>
        </p:spPr>
        <p:txBody>
          <a:bodyPr/>
          <a:lstStyle/>
          <a:p>
            <a:r>
              <a:rPr lang="en-US" kern="1200" dirty="0"/>
              <a:t>Who does orientation  look like in your outpatient center?</a:t>
            </a:r>
          </a:p>
          <a:p>
            <a:r>
              <a:rPr lang="en-US" kern="1200" dirty="0">
                <a:latin typeface="Calibri"/>
                <a:cs typeface="Calibri"/>
              </a:rPr>
              <a:t>Create a checklist. What agenda items would you include would you include in your checklist?</a:t>
            </a:r>
          </a:p>
          <a:p>
            <a:r>
              <a:rPr lang="en-US" kern="1200" dirty="0">
                <a:latin typeface="Calibri"/>
                <a:cs typeface="Calibri"/>
              </a:rPr>
              <a:t>Be prepared to report out.</a:t>
            </a:r>
            <a:endParaRPr lang="en-US" kern="1200" dirty="0"/>
          </a:p>
          <a:p>
            <a:r>
              <a:rPr lang="en-US" kern="1200" dirty="0">
                <a:latin typeface="Calibri"/>
                <a:cs typeface="Calibri"/>
              </a:rPr>
              <a:t>Be prepared to ask questions and offer suggestions to support your colleagues.</a:t>
            </a:r>
          </a:p>
          <a:p>
            <a:pPr marL="0" indent="0">
              <a:buNone/>
            </a:pPr>
            <a:endParaRPr lang="en-US" kern="1200" dirty="0"/>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39</a:t>
            </a:fld>
            <a:endParaRPr lang="en-US" dirty="0"/>
          </a:p>
        </p:txBody>
      </p:sp>
    </p:spTree>
    <p:extLst>
      <p:ext uri="{BB962C8B-B14F-4D97-AF65-F5344CB8AC3E}">
        <p14:creationId xmlns:p14="http://schemas.microsoft.com/office/powerpoint/2010/main" val="34622680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Agenda (1)</a:t>
            </a:r>
            <a:endParaRPr lang="en-US" dirty="0"/>
          </a:p>
        </p:txBody>
      </p:sp>
      <p:sp>
        <p:nvSpPr>
          <p:cNvPr id="3" name="Content Placeholder 2"/>
          <p:cNvSpPr>
            <a:spLocks noGrp="1"/>
          </p:cNvSpPr>
          <p:nvPr>
            <p:ph idx="1"/>
          </p:nvPr>
        </p:nvSpPr>
        <p:spPr>
          <a:xfrm>
            <a:off x="228600" y="1066800"/>
            <a:ext cx="8686800" cy="4419600"/>
          </a:xfrm>
        </p:spPr>
        <p:txBody>
          <a:bodyPr/>
          <a:lstStyle/>
          <a:p>
            <a:pPr>
              <a:spcBef>
                <a:spcPts val="0"/>
              </a:spcBef>
            </a:pPr>
            <a:r>
              <a:rPr lang="en-US" dirty="0"/>
              <a:t>Review and check-in</a:t>
            </a:r>
          </a:p>
          <a:p>
            <a:pPr>
              <a:spcBef>
                <a:spcPts val="0"/>
              </a:spcBef>
            </a:pPr>
            <a:r>
              <a:rPr lang="en-US" dirty="0"/>
              <a:t>Twelve Core Functions </a:t>
            </a:r>
          </a:p>
          <a:p>
            <a:pPr lvl="1"/>
            <a:r>
              <a:rPr lang="en-US" b="1" dirty="0">
                <a:solidFill>
                  <a:srgbClr val="FFFF00"/>
                </a:solidFill>
              </a:rPr>
              <a:t>Screening</a:t>
            </a:r>
          </a:p>
          <a:p>
            <a:pPr lvl="1"/>
            <a:r>
              <a:rPr lang="en-US" dirty="0"/>
              <a:t>Intake</a:t>
            </a:r>
          </a:p>
          <a:p>
            <a:pPr lvl="1"/>
            <a:r>
              <a:rPr lang="en-US" dirty="0"/>
              <a:t>Orientation </a:t>
            </a:r>
          </a:p>
          <a:p>
            <a:pPr lvl="1"/>
            <a:r>
              <a:rPr lang="en-US" dirty="0"/>
              <a:t>Assessment </a:t>
            </a:r>
          </a:p>
          <a:p>
            <a:pPr lvl="1"/>
            <a:r>
              <a:rPr lang="en-US" dirty="0"/>
              <a:t>Treatment Planning</a:t>
            </a:r>
          </a:p>
          <a:p>
            <a:pPr lvl="1"/>
            <a:r>
              <a:rPr lang="en-US" dirty="0"/>
              <a:t>Counseling</a:t>
            </a:r>
          </a:p>
        </p:txBody>
      </p:sp>
      <p:sp>
        <p:nvSpPr>
          <p:cNvPr id="4" name="Slide Number Placeholder 3"/>
          <p:cNvSpPr>
            <a:spLocks noGrp="1"/>
          </p:cNvSpPr>
          <p:nvPr>
            <p:ph type="sldNum" sz="quarter" idx="10"/>
          </p:nvPr>
        </p:nvSpPr>
        <p:spPr/>
        <p:txBody>
          <a:bodyPr/>
          <a:lstStyle/>
          <a:p>
            <a:fld id="{3E17F1FD-29C3-4220-915C-9C71059786D3}" type="slidenum">
              <a:rPr lang="en-US" smtClean="0"/>
              <a:pPr/>
              <a:t>4</a:t>
            </a:fld>
            <a:endParaRPr lang="en-US" dirty="0"/>
          </a:p>
        </p:txBody>
      </p:sp>
    </p:spTree>
    <p:extLst>
      <p:ext uri="{BB962C8B-B14F-4D97-AF65-F5344CB8AC3E}">
        <p14:creationId xmlns:p14="http://schemas.microsoft.com/office/powerpoint/2010/main" val="23908025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Agenda (4)</a:t>
            </a:r>
            <a:endParaRPr lang="en-US" dirty="0"/>
          </a:p>
        </p:txBody>
      </p:sp>
      <p:sp>
        <p:nvSpPr>
          <p:cNvPr id="3" name="Content Placeholder 2"/>
          <p:cNvSpPr>
            <a:spLocks noGrp="1"/>
          </p:cNvSpPr>
          <p:nvPr>
            <p:ph idx="1"/>
          </p:nvPr>
        </p:nvSpPr>
        <p:spPr>
          <a:xfrm>
            <a:off x="228600" y="1066800"/>
            <a:ext cx="8686800" cy="4419600"/>
          </a:xfrm>
        </p:spPr>
        <p:txBody>
          <a:bodyPr/>
          <a:lstStyle/>
          <a:p>
            <a:pPr>
              <a:spcBef>
                <a:spcPts val="0"/>
              </a:spcBef>
            </a:pPr>
            <a:r>
              <a:rPr lang="en-US" dirty="0"/>
              <a:t>Review and check-in</a:t>
            </a:r>
          </a:p>
          <a:p>
            <a:pPr>
              <a:spcBef>
                <a:spcPts val="0"/>
              </a:spcBef>
            </a:pPr>
            <a:r>
              <a:rPr lang="en-US" dirty="0"/>
              <a:t>Twelve Core Functions </a:t>
            </a:r>
          </a:p>
          <a:p>
            <a:pPr lvl="1"/>
            <a:r>
              <a:rPr lang="en-US" dirty="0"/>
              <a:t>Screening</a:t>
            </a:r>
            <a:endParaRPr lang="en-US" b="1" dirty="0">
              <a:solidFill>
                <a:srgbClr val="FFFF00"/>
              </a:solidFill>
            </a:endParaRPr>
          </a:p>
          <a:p>
            <a:pPr lvl="1"/>
            <a:r>
              <a:rPr lang="en-US" dirty="0"/>
              <a:t>Intake</a:t>
            </a:r>
          </a:p>
          <a:p>
            <a:pPr lvl="1"/>
            <a:r>
              <a:rPr lang="en-US" dirty="0"/>
              <a:t>Orientation </a:t>
            </a:r>
          </a:p>
          <a:p>
            <a:pPr lvl="1"/>
            <a:r>
              <a:rPr lang="en-US" b="1" dirty="0">
                <a:solidFill>
                  <a:srgbClr val="FFFF00"/>
                </a:solidFill>
              </a:rPr>
              <a:t>Assessment </a:t>
            </a:r>
          </a:p>
          <a:p>
            <a:pPr lvl="1"/>
            <a:r>
              <a:rPr lang="en-US" dirty="0"/>
              <a:t>Treatment Planning</a:t>
            </a:r>
          </a:p>
          <a:p>
            <a:pPr lvl="1"/>
            <a:r>
              <a:rPr lang="en-US" dirty="0"/>
              <a:t>Counseling</a:t>
            </a:r>
          </a:p>
        </p:txBody>
      </p:sp>
      <p:sp>
        <p:nvSpPr>
          <p:cNvPr id="4" name="Slide Number Placeholder 3"/>
          <p:cNvSpPr>
            <a:spLocks noGrp="1"/>
          </p:cNvSpPr>
          <p:nvPr>
            <p:ph type="sldNum" sz="quarter" idx="10"/>
          </p:nvPr>
        </p:nvSpPr>
        <p:spPr/>
        <p:txBody>
          <a:bodyPr/>
          <a:lstStyle/>
          <a:p>
            <a:fld id="{3E17F1FD-29C3-4220-915C-9C71059786D3}" type="slidenum">
              <a:rPr lang="en-US" smtClean="0"/>
              <a:pPr/>
              <a:t>40</a:t>
            </a:fld>
            <a:endParaRPr lang="en-US" dirty="0"/>
          </a:p>
        </p:txBody>
      </p:sp>
    </p:spTree>
    <p:extLst>
      <p:ext uri="{BB962C8B-B14F-4D97-AF65-F5344CB8AC3E}">
        <p14:creationId xmlns:p14="http://schemas.microsoft.com/office/powerpoint/2010/main" val="41315543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21371"/>
            <a:ext cx="8686800" cy="761996"/>
          </a:xfrm>
        </p:spPr>
        <p:txBody>
          <a:bodyPr/>
          <a:lstStyle/>
          <a:p>
            <a:r>
              <a:rPr lang="en-US" dirty="0" smtClean="0"/>
              <a:t>Agenda</a:t>
            </a:r>
            <a:r>
              <a:rPr lang="en-US" dirty="0"/>
              <a:t> </a:t>
            </a:r>
            <a:r>
              <a:rPr lang="en-US" dirty="0" smtClean="0"/>
              <a:t>for Assessment</a:t>
            </a:r>
            <a:endParaRPr lang="en-US" dirty="0"/>
          </a:p>
        </p:txBody>
      </p:sp>
      <p:sp>
        <p:nvSpPr>
          <p:cNvPr id="3" name="Content Placeholder 2"/>
          <p:cNvSpPr>
            <a:spLocks noGrp="1"/>
          </p:cNvSpPr>
          <p:nvPr>
            <p:ph idx="1"/>
          </p:nvPr>
        </p:nvSpPr>
        <p:spPr>
          <a:xfrm>
            <a:off x="228600" y="1447800"/>
            <a:ext cx="8686800" cy="3886200"/>
          </a:xfrm>
        </p:spPr>
        <p:txBody>
          <a:bodyPr/>
          <a:lstStyle/>
          <a:p>
            <a:r>
              <a:rPr lang="en-US" dirty="0"/>
              <a:t>Definition</a:t>
            </a:r>
          </a:p>
          <a:p>
            <a:r>
              <a:rPr lang="en-US" dirty="0"/>
              <a:t>Goals of assessment </a:t>
            </a:r>
          </a:p>
          <a:p>
            <a:r>
              <a:rPr lang="en-US" dirty="0"/>
              <a:t>Orienting and preparing clients for assessments</a:t>
            </a:r>
          </a:p>
          <a:p>
            <a:r>
              <a:rPr lang="en-US" dirty="0"/>
              <a:t>Best practices in assessment</a:t>
            </a:r>
          </a:p>
          <a:p>
            <a:r>
              <a:rPr lang="en-US" dirty="0"/>
              <a:t>Common assessment domains</a:t>
            </a:r>
          </a:p>
          <a:p>
            <a:r>
              <a:rPr lang="en-US" dirty="0"/>
              <a:t>American Society of Addiction Medicine (ASAM) Criteria </a:t>
            </a:r>
          </a:p>
          <a:p>
            <a:r>
              <a:rPr lang="en-US" dirty="0"/>
              <a:t>Global criteria</a:t>
            </a:r>
          </a:p>
        </p:txBody>
      </p:sp>
      <p:sp>
        <p:nvSpPr>
          <p:cNvPr id="4" name="Slide Number Placeholder 3"/>
          <p:cNvSpPr>
            <a:spLocks noGrp="1"/>
          </p:cNvSpPr>
          <p:nvPr>
            <p:ph type="sldNum" sz="quarter" idx="10"/>
          </p:nvPr>
        </p:nvSpPr>
        <p:spPr>
          <a:xfrm>
            <a:off x="8305799" y="6284231"/>
            <a:ext cx="636431" cy="345170"/>
          </a:xfrm>
        </p:spPr>
        <p:txBody>
          <a:bodyPr/>
          <a:lstStyle/>
          <a:p>
            <a:fld id="{3E17F1FD-29C3-4220-915C-9C71059786D3}" type="slidenum">
              <a:rPr lang="en-US" smtClean="0"/>
              <a:pPr/>
              <a:t>41</a:t>
            </a:fld>
            <a:endParaRPr lang="en-US" dirty="0"/>
          </a:p>
        </p:txBody>
      </p:sp>
    </p:spTree>
    <p:extLst>
      <p:ext uri="{BB962C8B-B14F-4D97-AF65-F5344CB8AC3E}">
        <p14:creationId xmlns:p14="http://schemas.microsoft.com/office/powerpoint/2010/main" val="361852862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Assessment</a:t>
            </a:r>
            <a:endParaRPr lang="en-US" dirty="0"/>
          </a:p>
        </p:txBody>
      </p:sp>
      <p:sp>
        <p:nvSpPr>
          <p:cNvPr id="3" name="Content Placeholder 2"/>
          <p:cNvSpPr>
            <a:spLocks noGrp="1"/>
          </p:cNvSpPr>
          <p:nvPr>
            <p:ph idx="1"/>
          </p:nvPr>
        </p:nvSpPr>
        <p:spPr>
          <a:xfrm>
            <a:off x="228600" y="1066800"/>
            <a:ext cx="8686800" cy="2667000"/>
          </a:xfrm>
        </p:spPr>
        <p:txBody>
          <a:bodyPr/>
          <a:lstStyle/>
          <a:p>
            <a:r>
              <a:rPr lang="en-US" sz="2700" dirty="0"/>
              <a:t>“Assessment is an ongoing process through which the counselor collaborates with the client and others to gather and interpret information necessary for planning treatment and evaluating client progress” (CSAT, 2006, p.46). </a:t>
            </a:r>
          </a:p>
          <a:p>
            <a:r>
              <a:rPr lang="en-US" sz="2700" dirty="0"/>
              <a:t>Assessment is defined by the IC&amp;RC as “those procedures by which a counselor/program identifies and evaluates an individual’s strengths, weaknesses, problems and needs for the development of the treatment plan” </a:t>
            </a:r>
          </a:p>
          <a:p>
            <a:pPr marL="0" indent="0">
              <a:buNone/>
            </a:pPr>
            <a:endParaRPr lang="en-US" dirty="0"/>
          </a:p>
          <a:p>
            <a:endParaRPr lang="en-US" dirty="0"/>
          </a:p>
          <a:p>
            <a:endParaRPr lang="en-US" dirty="0"/>
          </a:p>
        </p:txBody>
      </p:sp>
      <p:sp>
        <p:nvSpPr>
          <p:cNvPr id="7" name="TextBox 6"/>
          <p:cNvSpPr txBox="1"/>
          <p:nvPr/>
        </p:nvSpPr>
        <p:spPr>
          <a:xfrm>
            <a:off x="192314" y="5299120"/>
            <a:ext cx="8077200" cy="1384995"/>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(2006). </a:t>
            </a:r>
            <a:r>
              <a:rPr lang="en-US" sz="1200" i="1" dirty="0">
                <a:solidFill>
                  <a:schemeClr val="bg1"/>
                </a:solidFill>
                <a:latin typeface="Calibri" panose="020F0502020204030204" pitchFamily="34" charset="0"/>
                <a:cs typeface="Calibri" panose="020F0502020204030204" pitchFamily="34" charset="0"/>
              </a:rPr>
              <a:t>Addiction counseling competencies: the knowledge, skills, and attitudes of professional practice</a:t>
            </a:r>
            <a:r>
              <a:rPr lang="en-US" sz="1200" dirty="0">
                <a:solidFill>
                  <a:schemeClr val="bg1"/>
                </a:solidFill>
                <a:latin typeface="Calibri" panose="020F0502020204030204" pitchFamily="34" charset="0"/>
                <a:cs typeface="Calibri" panose="020F0502020204030204" pitchFamily="34" charset="0"/>
              </a:rPr>
              <a:t>. Technical Assistance Publication (TAP) Series 21 (HHS Publication No. (SMA) 15-4171). Rockville, MD: Substance Abuse and Mental Health Services Administration.</a:t>
            </a:r>
          </a:p>
          <a:p>
            <a:endParaRPr lang="en-US" sz="1200" dirty="0">
              <a:solidFill>
                <a:schemeClr val="bg1"/>
              </a:solidFill>
              <a:latin typeface="Calibri" panose="020F0502020204030204" pitchFamily="34" charset="0"/>
              <a:cs typeface="Calibri" panose="020F0502020204030204" pitchFamily="34" charset="0"/>
            </a:endParaRPr>
          </a:p>
          <a:p>
            <a:r>
              <a:rPr lang="en-US" sz="1200" dirty="0">
                <a:solidFill>
                  <a:schemeClr val="bg1"/>
                </a:solidFill>
                <a:latin typeface="Calibri" panose="020F0502020204030204" pitchFamily="34" charset="0"/>
                <a:cs typeface="Calibri" panose="020F0502020204030204" pitchFamily="34" charset="0"/>
              </a:rPr>
              <a:t>Herdman, J. W. (2018). </a:t>
            </a:r>
            <a:r>
              <a:rPr lang="en-US" sz="1200" i="1" dirty="0">
                <a:solidFill>
                  <a:schemeClr val="bg1"/>
                </a:solidFill>
                <a:latin typeface="Calibri" panose="020F0502020204030204" pitchFamily="34" charset="0"/>
                <a:cs typeface="Calibri" panose="020F0502020204030204" pitchFamily="34" charset="0"/>
              </a:rPr>
              <a:t>Global criteria: the 12 core functions of the substance abuse counselor </a:t>
            </a:r>
            <a:r>
              <a:rPr lang="en-US" sz="1200" dirty="0">
                <a:solidFill>
                  <a:schemeClr val="bg1"/>
                </a:solidFill>
                <a:latin typeface="Calibri" panose="020F0502020204030204" pitchFamily="34" charset="0"/>
                <a:cs typeface="Calibri" panose="020F0502020204030204" pitchFamily="34" charset="0"/>
              </a:rPr>
              <a:t>(7</a:t>
            </a:r>
            <a:r>
              <a:rPr lang="en-US" sz="1200" baseline="30000" dirty="0">
                <a:solidFill>
                  <a:schemeClr val="bg1"/>
                </a:solidFill>
                <a:latin typeface="Calibri" panose="020F0502020204030204" pitchFamily="34" charset="0"/>
                <a:cs typeface="Calibri" panose="020F0502020204030204" pitchFamily="34" charset="0"/>
              </a:rPr>
              <a:t>th</a:t>
            </a:r>
            <a:r>
              <a:rPr lang="en-US" sz="1200" dirty="0">
                <a:solidFill>
                  <a:schemeClr val="bg1"/>
                </a:solidFill>
                <a:latin typeface="Calibri" panose="020F0502020204030204" pitchFamily="34" charset="0"/>
                <a:cs typeface="Calibri" panose="020F0502020204030204" pitchFamily="34" charset="0"/>
              </a:rPr>
              <a:t> ed.). Lincoln, NE: Parallels: Pathways to Change. </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42</a:t>
            </a:fld>
            <a:endParaRPr lang="en-US" dirty="0"/>
          </a:p>
        </p:txBody>
      </p:sp>
    </p:spTree>
    <p:extLst>
      <p:ext uri="{BB962C8B-B14F-4D97-AF65-F5344CB8AC3E}">
        <p14:creationId xmlns:p14="http://schemas.microsoft.com/office/powerpoint/2010/main" val="414716775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of </a:t>
            </a:r>
            <a:r>
              <a:rPr lang="en-US" dirty="0" smtClean="0"/>
              <a:t>Assessment</a:t>
            </a:r>
            <a:endParaRPr lang="en-US" dirty="0"/>
          </a:p>
        </p:txBody>
      </p:sp>
      <p:sp>
        <p:nvSpPr>
          <p:cNvPr id="3" name="Content Placeholder 2"/>
          <p:cNvSpPr>
            <a:spLocks noGrp="1"/>
          </p:cNvSpPr>
          <p:nvPr>
            <p:ph idx="1"/>
          </p:nvPr>
        </p:nvSpPr>
        <p:spPr>
          <a:xfrm>
            <a:off x="228600" y="856335"/>
            <a:ext cx="8686800" cy="4495800"/>
          </a:xfrm>
        </p:spPr>
        <p:txBody>
          <a:bodyPr/>
          <a:lstStyle/>
          <a:p>
            <a:r>
              <a:rPr lang="en-US" sz="2600" kern="1200" dirty="0"/>
              <a:t>Synthesize, integrate, analyze and interpret information </a:t>
            </a:r>
            <a:r>
              <a:rPr lang="en-US" sz="2600" b="1" kern="1200" dirty="0">
                <a:solidFill>
                  <a:srgbClr val="FFFF00"/>
                </a:solidFill>
              </a:rPr>
              <a:t>necessary for planning treatment </a:t>
            </a:r>
            <a:r>
              <a:rPr lang="en-US" sz="2600" kern="1200" dirty="0"/>
              <a:t>and </a:t>
            </a:r>
            <a:r>
              <a:rPr lang="en-US" sz="2600" b="1" kern="1200" dirty="0">
                <a:solidFill>
                  <a:srgbClr val="FFFF00"/>
                </a:solidFill>
              </a:rPr>
              <a:t>evaluating client progress.</a:t>
            </a:r>
          </a:p>
          <a:p>
            <a:r>
              <a:rPr lang="en-US" sz="2600" kern="1200" dirty="0"/>
              <a:t>First step in shared decision making.</a:t>
            </a:r>
          </a:p>
          <a:p>
            <a:r>
              <a:rPr lang="en-US" sz="2600" kern="1200" dirty="0"/>
              <a:t>Ensure that the client is matched to the right level of care within the SUD treatment continuum. </a:t>
            </a:r>
          </a:p>
          <a:p>
            <a:r>
              <a:rPr lang="en-US" sz="2600" kern="1200" dirty="0"/>
              <a:t>Identify client strengths and resources that may support them in their own recovery. </a:t>
            </a:r>
          </a:p>
          <a:p>
            <a:r>
              <a:rPr lang="en-US" sz="2600" kern="1200" dirty="0"/>
              <a:t>Identify the client’s unique needs and preferences. </a:t>
            </a:r>
          </a:p>
          <a:p>
            <a:r>
              <a:rPr lang="en-US" sz="2600" kern="1200" dirty="0"/>
              <a:t>Identify potential and real barriers to treatment.</a:t>
            </a:r>
          </a:p>
          <a:p>
            <a:r>
              <a:rPr lang="en-US" sz="2600" kern="1200" dirty="0"/>
              <a:t>Communicate findings and treatment recommendations to clients, their supporters, and to others involved in their care. </a:t>
            </a:r>
          </a:p>
          <a:p>
            <a:pPr marL="0" indent="0">
              <a:buNone/>
            </a:pPr>
            <a:endParaRPr lang="en-US" kern="1200" dirty="0"/>
          </a:p>
        </p:txBody>
      </p:sp>
      <p:sp>
        <p:nvSpPr>
          <p:cNvPr id="5" name="TextBox 4">
            <a:extLst>
              <a:ext uri="{FF2B5EF4-FFF2-40B4-BE49-F238E27FC236}">
                <a16:creationId xmlns:a16="http://schemas.microsoft.com/office/drawing/2014/main" id="{223CAF33-10C4-5144-ACAA-1752E28C8E47}"/>
              </a:ext>
            </a:extLst>
          </p:cNvPr>
          <p:cNvSpPr txBox="1"/>
          <p:nvPr/>
        </p:nvSpPr>
        <p:spPr>
          <a:xfrm>
            <a:off x="228600" y="5820461"/>
            <a:ext cx="77724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Adams, N. &amp; Grieder, D. M. (2014). </a:t>
            </a:r>
            <a:r>
              <a:rPr lang="en-US" sz="1200" i="1" dirty="0">
                <a:solidFill>
                  <a:schemeClr val="bg1"/>
                </a:solidFill>
                <a:latin typeface="Calibri" panose="020F0502020204030204" pitchFamily="34" charset="0"/>
                <a:cs typeface="Calibri" panose="020F0502020204030204" pitchFamily="34" charset="0"/>
              </a:rPr>
              <a:t>Treatment planning for person-centered care: shared decision making for whole health </a:t>
            </a:r>
            <a:r>
              <a:rPr lang="en-US" sz="1200" dirty="0">
                <a:solidFill>
                  <a:schemeClr val="bg1"/>
                </a:solidFill>
                <a:latin typeface="Calibri" panose="020F0502020204030204" pitchFamily="34" charset="0"/>
                <a:cs typeface="Calibri" panose="020F0502020204030204" pitchFamily="34" charset="0"/>
              </a:rPr>
              <a:t>(2</a:t>
            </a:r>
            <a:r>
              <a:rPr lang="en-US" sz="1200" baseline="30000" dirty="0">
                <a:solidFill>
                  <a:schemeClr val="bg1"/>
                </a:solidFill>
                <a:latin typeface="Calibri" panose="020F0502020204030204" pitchFamily="34" charset="0"/>
                <a:cs typeface="Calibri" panose="020F0502020204030204" pitchFamily="34" charset="0"/>
              </a:rPr>
              <a:t>nd</a:t>
            </a:r>
            <a:r>
              <a:rPr lang="en-US" sz="1200" dirty="0">
                <a:solidFill>
                  <a:schemeClr val="bg1"/>
                </a:solidFill>
                <a:latin typeface="Calibri" panose="020F0502020204030204" pitchFamily="34" charset="0"/>
                <a:cs typeface="Calibri" panose="020F0502020204030204" pitchFamily="34" charset="0"/>
              </a:rPr>
              <a:t> ed.). Waltham, MA: Elsevier Inc. </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43</a:t>
            </a:fld>
            <a:endParaRPr lang="en-US" dirty="0"/>
          </a:p>
        </p:txBody>
      </p:sp>
    </p:spTree>
    <p:extLst>
      <p:ext uri="{BB962C8B-B14F-4D97-AF65-F5344CB8AC3E}">
        <p14:creationId xmlns:p14="http://schemas.microsoft.com/office/powerpoint/2010/main" val="278030922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of </a:t>
            </a:r>
            <a:r>
              <a:rPr lang="en-US" dirty="0" smtClean="0"/>
              <a:t>Assessment </a:t>
            </a:r>
            <a:r>
              <a:rPr lang="en-US" dirty="0"/>
              <a:t>(continued)</a:t>
            </a:r>
          </a:p>
        </p:txBody>
      </p:sp>
      <p:sp>
        <p:nvSpPr>
          <p:cNvPr id="3" name="Content Placeholder 2"/>
          <p:cNvSpPr>
            <a:spLocks noGrp="1"/>
          </p:cNvSpPr>
          <p:nvPr>
            <p:ph idx="1"/>
          </p:nvPr>
        </p:nvSpPr>
        <p:spPr>
          <a:xfrm>
            <a:off x="228600" y="990600"/>
            <a:ext cx="8686800" cy="4495800"/>
          </a:xfrm>
        </p:spPr>
        <p:txBody>
          <a:bodyPr/>
          <a:lstStyle/>
          <a:p>
            <a:r>
              <a:rPr lang="en-US" kern="1200" dirty="0"/>
              <a:t>In a recovery-oriented, strengths-based, person-centered, culturally-and linguistically-informed approach to care, the focus is on action rather than on emphasizing and cataloging all deficits and problem areas.</a:t>
            </a:r>
          </a:p>
          <a:p>
            <a:r>
              <a:rPr lang="en-US" kern="1200" dirty="0"/>
              <a:t>Individualized treatment requires comprehensive assessments.</a:t>
            </a:r>
          </a:p>
          <a:p>
            <a:r>
              <a:rPr lang="en-US" dirty="0"/>
              <a:t>Assessment is more than gathering data – it is the initiation of building a trusting, helping, healing and therapeutic relationship. </a:t>
            </a:r>
          </a:p>
          <a:p>
            <a:r>
              <a:rPr lang="en-US" dirty="0"/>
              <a:t>Assessments are not static.</a:t>
            </a:r>
          </a:p>
          <a:p>
            <a:pPr marL="0" indent="0">
              <a:buNone/>
            </a:pPr>
            <a:endParaRPr lang="en-US" kern="1200" dirty="0"/>
          </a:p>
        </p:txBody>
      </p:sp>
      <p:sp>
        <p:nvSpPr>
          <p:cNvPr id="5" name="TextBox 4">
            <a:extLst>
              <a:ext uri="{FF2B5EF4-FFF2-40B4-BE49-F238E27FC236}">
                <a16:creationId xmlns:a16="http://schemas.microsoft.com/office/drawing/2014/main" id="{223CAF33-10C4-5144-ACAA-1752E28C8E47}"/>
              </a:ext>
            </a:extLst>
          </p:cNvPr>
          <p:cNvSpPr txBox="1"/>
          <p:nvPr/>
        </p:nvSpPr>
        <p:spPr>
          <a:xfrm>
            <a:off x="228600" y="5820461"/>
            <a:ext cx="77724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Adams, N. &amp; Grieder, D. M. (2014). </a:t>
            </a:r>
            <a:r>
              <a:rPr lang="en-US" sz="1200" i="1" dirty="0">
                <a:solidFill>
                  <a:schemeClr val="bg1"/>
                </a:solidFill>
                <a:latin typeface="Calibri" panose="020F0502020204030204" pitchFamily="34" charset="0"/>
                <a:cs typeface="Calibri" panose="020F0502020204030204" pitchFamily="34" charset="0"/>
              </a:rPr>
              <a:t>Treatment planning for person-centered care: shared decision making for whole health </a:t>
            </a:r>
            <a:r>
              <a:rPr lang="en-US" sz="1200" dirty="0">
                <a:solidFill>
                  <a:schemeClr val="bg1"/>
                </a:solidFill>
                <a:latin typeface="Calibri" panose="020F0502020204030204" pitchFamily="34" charset="0"/>
                <a:cs typeface="Calibri" panose="020F0502020204030204" pitchFamily="34" charset="0"/>
              </a:rPr>
              <a:t>(2</a:t>
            </a:r>
            <a:r>
              <a:rPr lang="en-US" sz="1200" baseline="30000" dirty="0">
                <a:solidFill>
                  <a:schemeClr val="bg1"/>
                </a:solidFill>
                <a:latin typeface="Calibri" panose="020F0502020204030204" pitchFamily="34" charset="0"/>
                <a:cs typeface="Calibri" panose="020F0502020204030204" pitchFamily="34" charset="0"/>
              </a:rPr>
              <a:t>nd</a:t>
            </a:r>
            <a:r>
              <a:rPr lang="en-US" sz="1200" dirty="0">
                <a:solidFill>
                  <a:schemeClr val="bg1"/>
                </a:solidFill>
                <a:latin typeface="Calibri" panose="020F0502020204030204" pitchFamily="34" charset="0"/>
                <a:cs typeface="Calibri" panose="020F0502020204030204" pitchFamily="34" charset="0"/>
              </a:rPr>
              <a:t> ed.). Waltham, MA: Elsevier Inc. </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44</a:t>
            </a:fld>
            <a:endParaRPr lang="en-US" dirty="0"/>
          </a:p>
        </p:txBody>
      </p:sp>
    </p:spTree>
    <p:extLst>
      <p:ext uri="{BB962C8B-B14F-4D97-AF65-F5344CB8AC3E}">
        <p14:creationId xmlns:p14="http://schemas.microsoft.com/office/powerpoint/2010/main" val="336017370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399"/>
            <a:ext cx="8686800" cy="1189939"/>
          </a:xfrm>
        </p:spPr>
        <p:txBody>
          <a:bodyPr/>
          <a:lstStyle/>
          <a:p>
            <a:r>
              <a:rPr lang="en-US" dirty="0"/>
              <a:t>Orienting and P</a:t>
            </a:r>
            <a:r>
              <a:rPr lang="en-US" dirty="0" smtClean="0"/>
              <a:t>reparing the Client</a:t>
            </a:r>
            <a:br>
              <a:rPr lang="en-US" dirty="0" smtClean="0"/>
            </a:br>
            <a:r>
              <a:rPr lang="en-US" dirty="0" smtClean="0"/>
              <a:t>for the Assessment </a:t>
            </a:r>
            <a:endParaRPr lang="en-US" dirty="0"/>
          </a:p>
        </p:txBody>
      </p:sp>
      <p:sp>
        <p:nvSpPr>
          <p:cNvPr id="3" name="Content Placeholder 2"/>
          <p:cNvSpPr>
            <a:spLocks noGrp="1"/>
          </p:cNvSpPr>
          <p:nvPr>
            <p:ph idx="1"/>
          </p:nvPr>
        </p:nvSpPr>
        <p:spPr>
          <a:xfrm>
            <a:off x="228600" y="1676400"/>
            <a:ext cx="8686800" cy="3810000"/>
          </a:xfrm>
        </p:spPr>
        <p:txBody>
          <a:bodyPr/>
          <a:lstStyle/>
          <a:p>
            <a:r>
              <a:rPr lang="en-US" kern="1200" dirty="0"/>
              <a:t>Orient the client to the assessment process:</a:t>
            </a:r>
          </a:p>
          <a:p>
            <a:pPr lvl="1"/>
            <a:r>
              <a:rPr lang="en-US" kern="1200" dirty="0"/>
              <a:t>How long?</a:t>
            </a:r>
          </a:p>
          <a:p>
            <a:pPr lvl="1"/>
            <a:r>
              <a:rPr lang="en-US" kern="1200" dirty="0"/>
              <a:t>What kinds of questions will be asked?</a:t>
            </a:r>
          </a:p>
          <a:p>
            <a:pPr lvl="1"/>
            <a:r>
              <a:rPr lang="en-US" kern="1200" dirty="0"/>
              <a:t>What are the limits to confidentiality?</a:t>
            </a:r>
          </a:p>
          <a:p>
            <a:r>
              <a:rPr lang="en-US" kern="1200" dirty="0"/>
              <a:t>Orienting the client to the use of laboratory testing.</a:t>
            </a:r>
          </a:p>
        </p:txBody>
      </p:sp>
      <p:sp>
        <p:nvSpPr>
          <p:cNvPr id="5" name="TextBox 4">
            <a:extLst>
              <a:ext uri="{FF2B5EF4-FFF2-40B4-BE49-F238E27FC236}">
                <a16:creationId xmlns:a16="http://schemas.microsoft.com/office/drawing/2014/main" id="{BC14A50D-630F-3D44-AC87-C78C58FF9227}"/>
              </a:ext>
            </a:extLst>
          </p:cNvPr>
          <p:cNvSpPr txBox="1"/>
          <p:nvPr/>
        </p:nvSpPr>
        <p:spPr>
          <a:xfrm>
            <a:off x="228600" y="5820461"/>
            <a:ext cx="8077200" cy="461665"/>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Morrison, J. (2014</a:t>
            </a:r>
            <a:r>
              <a:rPr lang="en-US" sz="1200" i="1" dirty="0">
                <a:solidFill>
                  <a:schemeClr val="bg1"/>
                </a:solidFill>
                <a:latin typeface="Calibri" panose="020F0502020204030204" pitchFamily="34" charset="0"/>
                <a:cs typeface="Calibri" panose="020F0502020204030204" pitchFamily="34" charset="0"/>
              </a:rPr>
              <a:t>). The first interview </a:t>
            </a:r>
            <a:r>
              <a:rPr lang="en-US" sz="1200" dirty="0">
                <a:solidFill>
                  <a:schemeClr val="bg1"/>
                </a:solidFill>
                <a:latin typeface="Calibri" panose="020F0502020204030204" pitchFamily="34" charset="0"/>
                <a:cs typeface="Calibri" panose="020F0502020204030204" pitchFamily="34" charset="0"/>
              </a:rPr>
              <a:t>(4</a:t>
            </a:r>
            <a:r>
              <a:rPr lang="en-US" sz="1200" baseline="30000" dirty="0">
                <a:solidFill>
                  <a:schemeClr val="bg1"/>
                </a:solidFill>
                <a:latin typeface="Calibri" panose="020F0502020204030204" pitchFamily="34" charset="0"/>
                <a:cs typeface="Calibri" panose="020F0502020204030204" pitchFamily="34" charset="0"/>
              </a:rPr>
              <a:t>th</a:t>
            </a:r>
            <a:r>
              <a:rPr lang="en-US" sz="1200" dirty="0">
                <a:solidFill>
                  <a:schemeClr val="bg1"/>
                </a:solidFill>
                <a:latin typeface="Calibri" panose="020F0502020204030204" pitchFamily="34" charset="0"/>
                <a:cs typeface="Calibri" panose="020F0502020204030204" pitchFamily="34" charset="0"/>
              </a:rPr>
              <a:t> ed.). New York, NY: Guilford Press</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45</a:t>
            </a:fld>
            <a:endParaRPr lang="en-US" dirty="0"/>
          </a:p>
        </p:txBody>
      </p:sp>
    </p:spTree>
    <p:extLst>
      <p:ext uri="{BB962C8B-B14F-4D97-AF65-F5344CB8AC3E}">
        <p14:creationId xmlns:p14="http://schemas.microsoft.com/office/powerpoint/2010/main" val="408331891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Best </a:t>
            </a:r>
            <a:r>
              <a:rPr lang="en-US" dirty="0" smtClean="0"/>
              <a:t>Practices </a:t>
            </a:r>
            <a:r>
              <a:rPr lang="en-US" dirty="0"/>
              <a:t>in </a:t>
            </a:r>
            <a:r>
              <a:rPr lang="en-US" dirty="0" smtClean="0"/>
              <a:t>Assessment</a:t>
            </a:r>
            <a:endParaRPr lang="en-US" dirty="0"/>
          </a:p>
        </p:txBody>
      </p:sp>
      <p:sp>
        <p:nvSpPr>
          <p:cNvPr id="3" name="Content Placeholder 2"/>
          <p:cNvSpPr>
            <a:spLocks noGrp="1"/>
          </p:cNvSpPr>
          <p:nvPr>
            <p:ph idx="1"/>
          </p:nvPr>
        </p:nvSpPr>
        <p:spPr>
          <a:xfrm>
            <a:off x="228600" y="990600"/>
            <a:ext cx="8686800" cy="4495800"/>
          </a:xfrm>
        </p:spPr>
        <p:txBody>
          <a:bodyPr/>
          <a:lstStyle/>
          <a:p>
            <a:r>
              <a:rPr lang="en-US" kern="1200" dirty="0"/>
              <a:t>Be present</a:t>
            </a:r>
          </a:p>
          <a:p>
            <a:r>
              <a:rPr lang="en-US" kern="1200" dirty="0"/>
              <a:t>Minimize potential distractions </a:t>
            </a:r>
          </a:p>
          <a:p>
            <a:r>
              <a:rPr lang="en-US" kern="1200" dirty="0"/>
              <a:t>Be accepting and encouraging</a:t>
            </a:r>
          </a:p>
          <a:p>
            <a:r>
              <a:rPr lang="en-US" kern="1200" dirty="0"/>
              <a:t>Be sensitive to culture and gender </a:t>
            </a:r>
          </a:p>
          <a:p>
            <a:r>
              <a:rPr lang="en-US" kern="1200" dirty="0"/>
              <a:t>Ask for clarification </a:t>
            </a:r>
          </a:p>
          <a:p>
            <a:r>
              <a:rPr lang="en-US" kern="1200" dirty="0"/>
              <a:t>Use a combination of open questions and reflections</a:t>
            </a:r>
          </a:p>
          <a:p>
            <a:r>
              <a:rPr lang="en-US" kern="1200" dirty="0"/>
              <a:t>Allow for silence</a:t>
            </a:r>
          </a:p>
          <a:p>
            <a:r>
              <a:rPr lang="en-US" kern="1200" dirty="0"/>
              <a:t>Focus on balancing present behavior with history</a:t>
            </a:r>
          </a:p>
          <a:p>
            <a:r>
              <a:rPr lang="en-US" kern="1200" dirty="0"/>
              <a:t>If permitted and with consent, seek out information from collateral contacts</a:t>
            </a:r>
          </a:p>
          <a:p>
            <a:pPr marL="0" indent="0">
              <a:buNone/>
            </a:pPr>
            <a:endParaRPr lang="en-US" kern="1200" dirty="0"/>
          </a:p>
        </p:txBody>
      </p:sp>
      <p:sp>
        <p:nvSpPr>
          <p:cNvPr id="5" name="TextBox 4">
            <a:extLst>
              <a:ext uri="{FF2B5EF4-FFF2-40B4-BE49-F238E27FC236}">
                <a16:creationId xmlns:a16="http://schemas.microsoft.com/office/drawing/2014/main" id="{DCA02CD0-B7C5-7E4B-9F3E-CCB7FFF6158E}"/>
              </a:ext>
            </a:extLst>
          </p:cNvPr>
          <p:cNvSpPr txBox="1"/>
          <p:nvPr/>
        </p:nvSpPr>
        <p:spPr>
          <a:xfrm>
            <a:off x="228600" y="5820461"/>
            <a:ext cx="80772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Substance Abuse and Mental Health Services Administration. (2005). </a:t>
            </a:r>
            <a:r>
              <a:rPr lang="en-US" sz="1200" i="1" dirty="0">
                <a:solidFill>
                  <a:schemeClr val="bg1"/>
                </a:solidFill>
                <a:latin typeface="Calibri" panose="020F0502020204030204" pitchFamily="34" charset="0"/>
                <a:cs typeface="Calibri" panose="020F0502020204030204" pitchFamily="34" charset="0"/>
              </a:rPr>
              <a:t>Substance abuse treatment for persons with co-occurring disorders.</a:t>
            </a:r>
            <a:r>
              <a:rPr lang="en-US" sz="1200" dirty="0">
                <a:solidFill>
                  <a:schemeClr val="bg1"/>
                </a:solidFill>
                <a:latin typeface="Calibri" panose="020F0502020204030204" pitchFamily="34" charset="0"/>
                <a:cs typeface="Calibri" panose="020F0502020204030204" pitchFamily="34" charset="0"/>
              </a:rPr>
              <a:t> Treatment Improvement Protocol (TIP) Series 42 (HHS Publication No. (SMA) 13-3992). Rockville, MD: Substance Abuse and Mental Health Services Administration. </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46</a:t>
            </a:fld>
            <a:endParaRPr lang="en-US" dirty="0"/>
          </a:p>
        </p:txBody>
      </p:sp>
    </p:spTree>
    <p:extLst>
      <p:ext uri="{BB962C8B-B14F-4D97-AF65-F5344CB8AC3E}">
        <p14:creationId xmlns:p14="http://schemas.microsoft.com/office/powerpoint/2010/main" val="324488126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a:t>
            </a:r>
            <a:r>
              <a:rPr lang="en-US" dirty="0" smtClean="0"/>
              <a:t>Assessment </a:t>
            </a:r>
            <a:r>
              <a:rPr lang="en-US" dirty="0"/>
              <a:t>D</a:t>
            </a:r>
            <a:r>
              <a:rPr lang="en-US" dirty="0" smtClean="0"/>
              <a:t>omains</a:t>
            </a:r>
            <a:endParaRPr lang="en-US" dirty="0"/>
          </a:p>
        </p:txBody>
      </p:sp>
      <p:sp>
        <p:nvSpPr>
          <p:cNvPr id="3" name="Content Placeholder 2"/>
          <p:cNvSpPr>
            <a:spLocks noGrp="1"/>
          </p:cNvSpPr>
          <p:nvPr>
            <p:ph idx="1"/>
          </p:nvPr>
        </p:nvSpPr>
        <p:spPr>
          <a:xfrm>
            <a:off x="255430" y="935962"/>
            <a:ext cx="8686800" cy="3026438"/>
          </a:xfrm>
        </p:spPr>
        <p:txBody>
          <a:bodyPr/>
          <a:lstStyle/>
          <a:p>
            <a:r>
              <a:rPr lang="en-US" kern="1200" dirty="0">
                <a:latin typeface="Calibri"/>
                <a:cs typeface="Calibri"/>
              </a:rPr>
              <a:t>History (comprehensive and longitudinal) and current use of substances</a:t>
            </a:r>
          </a:p>
          <a:p>
            <a:r>
              <a:rPr lang="en-US" kern="1200" dirty="0"/>
              <a:t>SUD treatment history </a:t>
            </a:r>
            <a:endParaRPr lang="en-US" kern="1200" dirty="0">
              <a:solidFill>
                <a:srgbClr val="FFFF00"/>
              </a:solidFill>
            </a:endParaRPr>
          </a:p>
          <a:p>
            <a:r>
              <a:rPr lang="en-US" kern="1200" dirty="0"/>
              <a:t>Acute safety risk related to intoxication or withdrawal</a:t>
            </a:r>
          </a:p>
          <a:p>
            <a:r>
              <a:rPr lang="en-US" kern="1200" dirty="0"/>
              <a:t>Sociocultural history</a:t>
            </a:r>
          </a:p>
          <a:p>
            <a:r>
              <a:rPr lang="en-US" kern="1200" dirty="0"/>
              <a:t>Interpersonal and family history, including parenting and caregiver history </a:t>
            </a:r>
          </a:p>
          <a:p>
            <a:pPr marL="0" indent="0">
              <a:buNone/>
            </a:pPr>
            <a:endParaRPr lang="en-US" kern="1200" dirty="0"/>
          </a:p>
        </p:txBody>
      </p:sp>
      <p:sp>
        <p:nvSpPr>
          <p:cNvPr id="6" name="TextBox 5">
            <a:extLst>
              <a:ext uri="{FF2B5EF4-FFF2-40B4-BE49-F238E27FC236}">
                <a16:creationId xmlns:a16="http://schemas.microsoft.com/office/drawing/2014/main" id="{DCA02CD0-B7C5-7E4B-9F3E-CCB7FFF6158E}"/>
              </a:ext>
            </a:extLst>
          </p:cNvPr>
          <p:cNvSpPr txBox="1"/>
          <p:nvPr/>
        </p:nvSpPr>
        <p:spPr>
          <a:xfrm>
            <a:off x="255430" y="4153552"/>
            <a:ext cx="8077200" cy="2308324"/>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endParaRPr lang="en-US" sz="1200" dirty="0">
              <a:solidFill>
                <a:schemeClr val="bg1"/>
              </a:solidFill>
              <a:latin typeface="Calibri" panose="020F0502020204030204" pitchFamily="34" charset="0"/>
              <a:cs typeface="Calibri" panose="020F0502020204030204" pitchFamily="34" charset="0"/>
            </a:endParaRPr>
          </a:p>
          <a:p>
            <a:r>
              <a:rPr lang="en-US" sz="1200" dirty="0">
                <a:solidFill>
                  <a:schemeClr val="bg1"/>
                </a:solidFill>
                <a:latin typeface="Calibri" panose="020F0502020204030204" pitchFamily="34" charset="0"/>
                <a:cs typeface="Calibri" panose="020F0502020204030204" pitchFamily="34" charset="0"/>
              </a:rPr>
              <a:t>Center for Substance Abuse Treatment. (2009). </a:t>
            </a:r>
            <a:r>
              <a:rPr lang="en-US" sz="1200" i="1" dirty="0">
                <a:solidFill>
                  <a:schemeClr val="bg1"/>
                </a:solidFill>
                <a:latin typeface="Calibri" panose="020F0502020204030204" pitchFamily="34" charset="0"/>
                <a:cs typeface="Calibri" panose="020F0502020204030204" pitchFamily="34" charset="0"/>
              </a:rPr>
              <a:t>Substance abuse treatment: addressing the specific behavioral health needs of women.</a:t>
            </a:r>
            <a:r>
              <a:rPr lang="en-US" sz="1200" dirty="0">
                <a:solidFill>
                  <a:schemeClr val="bg1"/>
                </a:solidFill>
                <a:latin typeface="Calibri" panose="020F0502020204030204" pitchFamily="34" charset="0"/>
                <a:cs typeface="Calibri" panose="020F0502020204030204" pitchFamily="34" charset="0"/>
              </a:rPr>
              <a:t> Treatment Improvement Protocol (TIP) Series 55 (HHS Publication No. (SMA) 09-4426). Rockville, MD: Substance Abuse and Mental Health Services Administration. </a:t>
            </a:r>
          </a:p>
          <a:p>
            <a:endParaRPr lang="en-US" sz="1200" dirty="0">
              <a:solidFill>
                <a:schemeClr val="bg1"/>
              </a:solidFill>
              <a:latin typeface="Calibri" panose="020F0502020204030204" pitchFamily="34" charset="0"/>
              <a:cs typeface="Calibri" panose="020F0502020204030204" pitchFamily="34" charset="0"/>
            </a:endParaRPr>
          </a:p>
          <a:p>
            <a:r>
              <a:rPr lang="en-US" sz="1200" dirty="0">
                <a:solidFill>
                  <a:schemeClr val="bg1"/>
                </a:solidFill>
                <a:latin typeface="Calibri" panose="020F0502020204030204" pitchFamily="34" charset="0"/>
                <a:cs typeface="Calibri" panose="020F0502020204030204" pitchFamily="34" charset="0"/>
              </a:rPr>
              <a:t>Substance Abuse and Mental Health Services Administration. (2013). </a:t>
            </a:r>
            <a:r>
              <a:rPr lang="en-US" sz="1200" i="1" dirty="0">
                <a:solidFill>
                  <a:schemeClr val="bg1"/>
                </a:solidFill>
                <a:latin typeface="Calibri" panose="020F0502020204030204" pitchFamily="34" charset="0"/>
                <a:cs typeface="Calibri" panose="020F0502020204030204" pitchFamily="34" charset="0"/>
              </a:rPr>
              <a:t>Addressing the specific behavioral health needs of men.</a:t>
            </a:r>
            <a:r>
              <a:rPr lang="en-US" sz="1200" dirty="0">
                <a:solidFill>
                  <a:schemeClr val="bg1"/>
                </a:solidFill>
                <a:latin typeface="Calibri" panose="020F0502020204030204" pitchFamily="34" charset="0"/>
                <a:cs typeface="Calibri" panose="020F0502020204030204" pitchFamily="34" charset="0"/>
              </a:rPr>
              <a:t> Treatment Improvement Protocol (TIP) Series 55 (HHS Publication No. (SMA) 13-4736). Rockville, MD: Substance Abuse and Mental Health Services Administration. </a:t>
            </a:r>
          </a:p>
          <a:p>
            <a:endParaRPr lang="en-US" sz="1200" dirty="0">
              <a:solidFill>
                <a:schemeClr val="bg1"/>
              </a:solidFill>
              <a:latin typeface="Calibri" panose="020F0502020204030204" pitchFamily="34" charset="0"/>
              <a:cs typeface="Calibri" panose="020F0502020204030204" pitchFamily="34" charset="0"/>
            </a:endParaRPr>
          </a:p>
          <a:p>
            <a:r>
              <a:rPr lang="en-US" sz="1200" dirty="0">
                <a:solidFill>
                  <a:schemeClr val="bg1"/>
                </a:solidFill>
                <a:latin typeface="Calibri" panose="020F0502020204030204" pitchFamily="34" charset="0"/>
                <a:cs typeface="Calibri" panose="020F0502020204030204" pitchFamily="34" charset="0"/>
              </a:rPr>
              <a:t>Substance Abuse and Mental Health Services Administration. (2005). </a:t>
            </a:r>
            <a:r>
              <a:rPr lang="en-US" sz="1200" i="1" dirty="0">
                <a:solidFill>
                  <a:schemeClr val="bg1"/>
                </a:solidFill>
                <a:latin typeface="Calibri" panose="020F0502020204030204" pitchFamily="34" charset="0"/>
                <a:cs typeface="Calibri" panose="020F0502020204030204" pitchFamily="34" charset="0"/>
              </a:rPr>
              <a:t>Substance abuse treatment for persons with co-occurring disorders.</a:t>
            </a:r>
            <a:r>
              <a:rPr lang="en-US" sz="1200" dirty="0">
                <a:solidFill>
                  <a:schemeClr val="bg1"/>
                </a:solidFill>
                <a:latin typeface="Calibri" panose="020F0502020204030204" pitchFamily="34" charset="0"/>
                <a:cs typeface="Calibri" panose="020F0502020204030204" pitchFamily="34" charset="0"/>
              </a:rPr>
              <a:t> Treatment Improvement Protocol (TIP) Series 42 (HHS Publication No. (SMA) 13-3992). Rockville, MD: Substance Abuse and Mental Health Services Administration. </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47</a:t>
            </a:fld>
            <a:endParaRPr lang="en-US" dirty="0"/>
          </a:p>
        </p:txBody>
      </p:sp>
    </p:spTree>
    <p:extLst>
      <p:ext uri="{BB962C8B-B14F-4D97-AF65-F5344CB8AC3E}">
        <p14:creationId xmlns:p14="http://schemas.microsoft.com/office/powerpoint/2010/main" val="387653232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a:t>
            </a:r>
            <a:r>
              <a:rPr lang="en-US" dirty="0" smtClean="0"/>
              <a:t>Domains </a:t>
            </a:r>
            <a:r>
              <a:rPr lang="en-US" dirty="0"/>
              <a:t>(continued)</a:t>
            </a:r>
          </a:p>
        </p:txBody>
      </p:sp>
      <p:sp>
        <p:nvSpPr>
          <p:cNvPr id="3" name="Content Placeholder 2"/>
          <p:cNvSpPr>
            <a:spLocks noGrp="1"/>
          </p:cNvSpPr>
          <p:nvPr>
            <p:ph idx="1"/>
          </p:nvPr>
        </p:nvSpPr>
        <p:spPr>
          <a:xfrm>
            <a:off x="228600" y="990600"/>
            <a:ext cx="8686800" cy="3962400"/>
          </a:xfrm>
        </p:spPr>
        <p:txBody>
          <a:bodyPr/>
          <a:lstStyle/>
          <a:p>
            <a:r>
              <a:rPr lang="en-US" kern="1200" dirty="0"/>
              <a:t>Educational, vocational, and military history</a:t>
            </a:r>
          </a:p>
          <a:p>
            <a:r>
              <a:rPr lang="en-US" kern="1200" dirty="0"/>
              <a:t>Legal history </a:t>
            </a:r>
          </a:p>
          <a:p>
            <a:r>
              <a:rPr lang="en-US" kern="1200" dirty="0"/>
              <a:t>Housing status</a:t>
            </a:r>
          </a:p>
          <a:p>
            <a:r>
              <a:rPr lang="en-US" kern="1200" dirty="0"/>
              <a:t>Spirituality and religiousness </a:t>
            </a:r>
          </a:p>
          <a:p>
            <a:r>
              <a:rPr lang="en-US" kern="1200" dirty="0"/>
              <a:t>Medical history and physical health</a:t>
            </a:r>
          </a:p>
          <a:p>
            <a:r>
              <a:rPr lang="en-US" kern="1200" dirty="0"/>
              <a:t>Mental health and treatment history</a:t>
            </a:r>
          </a:p>
          <a:p>
            <a:r>
              <a:rPr lang="en-US" kern="1200" dirty="0"/>
              <a:t>Motivation </a:t>
            </a:r>
          </a:p>
          <a:p>
            <a:r>
              <a:rPr lang="en-US" kern="1200" dirty="0"/>
              <a:t>Strengths and coping skills</a:t>
            </a:r>
          </a:p>
          <a:p>
            <a:endParaRPr lang="en-US" kern="1200" dirty="0"/>
          </a:p>
        </p:txBody>
      </p:sp>
      <p:sp>
        <p:nvSpPr>
          <p:cNvPr id="6" name="TextBox 5">
            <a:extLst>
              <a:ext uri="{FF2B5EF4-FFF2-40B4-BE49-F238E27FC236}">
                <a16:creationId xmlns:a16="http://schemas.microsoft.com/office/drawing/2014/main" id="{CD3A5B81-B323-4241-8689-4D57F05EB544}"/>
              </a:ext>
            </a:extLst>
          </p:cNvPr>
          <p:cNvSpPr txBox="1"/>
          <p:nvPr/>
        </p:nvSpPr>
        <p:spPr>
          <a:xfrm>
            <a:off x="228600" y="5097038"/>
            <a:ext cx="8077200" cy="1569660"/>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(2009). </a:t>
            </a:r>
            <a:r>
              <a:rPr lang="en-US" sz="1200" i="1" dirty="0">
                <a:solidFill>
                  <a:schemeClr val="bg1"/>
                </a:solidFill>
                <a:latin typeface="Calibri" panose="020F0502020204030204" pitchFamily="34" charset="0"/>
                <a:cs typeface="Calibri" panose="020F0502020204030204" pitchFamily="34" charset="0"/>
              </a:rPr>
              <a:t>Substance abuse treatment: addressing the specific behavioral health needs of women.</a:t>
            </a:r>
            <a:r>
              <a:rPr lang="en-US" sz="1200" dirty="0">
                <a:solidFill>
                  <a:schemeClr val="bg1"/>
                </a:solidFill>
                <a:latin typeface="Calibri" panose="020F0502020204030204" pitchFamily="34" charset="0"/>
                <a:cs typeface="Calibri" panose="020F0502020204030204" pitchFamily="34" charset="0"/>
              </a:rPr>
              <a:t> Treatment Improvement Protocol (TIP) Series 55 (HHS Publication No. (SMA) 09-4426). Rockville, MD: Substance Abuse and Mental Health Services Administration. </a:t>
            </a:r>
          </a:p>
          <a:p>
            <a:endParaRPr lang="en-US" sz="1200" dirty="0">
              <a:solidFill>
                <a:schemeClr val="bg1"/>
              </a:solidFill>
              <a:latin typeface="Calibri" panose="020F0502020204030204" pitchFamily="34" charset="0"/>
              <a:cs typeface="Calibri" panose="020F0502020204030204" pitchFamily="34" charset="0"/>
            </a:endParaRPr>
          </a:p>
          <a:p>
            <a:r>
              <a:rPr lang="en-US" sz="1200" dirty="0">
                <a:solidFill>
                  <a:schemeClr val="bg1"/>
                </a:solidFill>
                <a:latin typeface="Calibri" panose="020F0502020204030204" pitchFamily="34" charset="0"/>
                <a:cs typeface="Calibri" panose="020F0502020204030204" pitchFamily="34" charset="0"/>
              </a:rPr>
              <a:t>Substance Abuse and Mental Health Services Administration. (2013). </a:t>
            </a:r>
            <a:r>
              <a:rPr lang="en-US" sz="1200" i="1" dirty="0">
                <a:solidFill>
                  <a:schemeClr val="bg1"/>
                </a:solidFill>
                <a:latin typeface="Calibri" panose="020F0502020204030204" pitchFamily="34" charset="0"/>
                <a:cs typeface="Calibri" panose="020F0502020204030204" pitchFamily="34" charset="0"/>
              </a:rPr>
              <a:t>Addressing the specific behavioral health needs of men.</a:t>
            </a:r>
            <a:r>
              <a:rPr lang="en-US" sz="1200" dirty="0">
                <a:solidFill>
                  <a:schemeClr val="bg1"/>
                </a:solidFill>
                <a:latin typeface="Calibri" panose="020F0502020204030204" pitchFamily="34" charset="0"/>
                <a:cs typeface="Calibri" panose="020F0502020204030204" pitchFamily="34" charset="0"/>
              </a:rPr>
              <a:t> Treatment Improvement Protocol (TIP) Series 55 (HHS Publication No. (SMA) 13-4736). Rockville, MD: Substance Abuse and Mental Health Services Administration. </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48</a:t>
            </a:fld>
            <a:endParaRPr lang="en-US" dirty="0"/>
          </a:p>
        </p:txBody>
      </p:sp>
    </p:spTree>
    <p:extLst>
      <p:ext uri="{BB962C8B-B14F-4D97-AF65-F5344CB8AC3E}">
        <p14:creationId xmlns:p14="http://schemas.microsoft.com/office/powerpoint/2010/main" val="112771333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663" y="342942"/>
            <a:ext cx="8686800" cy="761996"/>
          </a:xfrm>
        </p:spPr>
        <p:txBody>
          <a:bodyPr/>
          <a:lstStyle/>
          <a:p>
            <a:r>
              <a:rPr lang="en-US" dirty="0"/>
              <a:t>Assessment and </a:t>
            </a:r>
            <a:r>
              <a:rPr lang="en-US" dirty="0" smtClean="0"/>
              <a:t>Matching </a:t>
            </a:r>
            <a:br>
              <a:rPr lang="en-US" dirty="0" smtClean="0"/>
            </a:br>
            <a:r>
              <a:rPr lang="en-US" dirty="0" smtClean="0"/>
              <a:t>Clients </a:t>
            </a:r>
            <a:r>
              <a:rPr lang="en-US" dirty="0"/>
              <a:t>U</a:t>
            </a:r>
            <a:r>
              <a:rPr lang="en-US" dirty="0" smtClean="0"/>
              <a:t>sing ASAM </a:t>
            </a:r>
            <a:r>
              <a:rPr lang="en-US" dirty="0"/>
              <a:t>Criteria</a:t>
            </a:r>
          </a:p>
        </p:txBody>
      </p:sp>
      <p:sp>
        <p:nvSpPr>
          <p:cNvPr id="3" name="Content Placeholder 2"/>
          <p:cNvSpPr>
            <a:spLocks noGrp="1"/>
          </p:cNvSpPr>
          <p:nvPr>
            <p:ph idx="1"/>
          </p:nvPr>
        </p:nvSpPr>
        <p:spPr>
          <a:xfrm>
            <a:off x="228600" y="1524000"/>
            <a:ext cx="8686800" cy="4572000"/>
          </a:xfrm>
        </p:spPr>
        <p:txBody>
          <a:bodyPr/>
          <a:lstStyle/>
          <a:p>
            <a:pPr>
              <a:lnSpc>
                <a:spcPct val="90000"/>
              </a:lnSpc>
            </a:pPr>
            <a:r>
              <a:rPr lang="en-US" altLang="en-US" b="1" dirty="0"/>
              <a:t>Dimension I</a:t>
            </a:r>
            <a:endParaRPr lang="en-US" altLang="en-US" dirty="0"/>
          </a:p>
          <a:p>
            <a:pPr lvl="1">
              <a:lnSpc>
                <a:spcPct val="90000"/>
              </a:lnSpc>
            </a:pPr>
            <a:r>
              <a:rPr lang="en-US" altLang="en-US" dirty="0"/>
              <a:t>Acute Intoxication and/or Withdrawal Potential (withdrawal management services) </a:t>
            </a:r>
          </a:p>
          <a:p>
            <a:pPr>
              <a:lnSpc>
                <a:spcPct val="90000"/>
              </a:lnSpc>
            </a:pPr>
            <a:r>
              <a:rPr lang="en-US" altLang="en-US" b="1" dirty="0"/>
              <a:t>Dimension II</a:t>
            </a:r>
            <a:endParaRPr lang="en-US" altLang="en-US" dirty="0"/>
          </a:p>
          <a:p>
            <a:pPr lvl="1">
              <a:lnSpc>
                <a:spcPct val="90000"/>
              </a:lnSpc>
            </a:pPr>
            <a:r>
              <a:rPr lang="en-US" altLang="en-US" dirty="0"/>
              <a:t>Bio-Medical Conditions &amp; Complications (physical health services)</a:t>
            </a:r>
          </a:p>
          <a:p>
            <a:pPr>
              <a:lnSpc>
                <a:spcPct val="90000"/>
              </a:lnSpc>
            </a:pPr>
            <a:r>
              <a:rPr lang="en-US" altLang="en-US" b="1" dirty="0"/>
              <a:t>Dimension III</a:t>
            </a:r>
            <a:endParaRPr lang="en-US" altLang="en-US" dirty="0"/>
          </a:p>
          <a:p>
            <a:pPr lvl="1">
              <a:lnSpc>
                <a:spcPct val="90000"/>
              </a:lnSpc>
            </a:pPr>
            <a:r>
              <a:rPr lang="en-US" altLang="en-US" dirty="0"/>
              <a:t>Emotional, Behavioral or Cognitive Conditions &amp; Complications (mental health services)</a:t>
            </a:r>
          </a:p>
        </p:txBody>
      </p:sp>
      <p:sp>
        <p:nvSpPr>
          <p:cNvPr id="5" name="TextBox 4">
            <a:extLst>
              <a:ext uri="{FF2B5EF4-FFF2-40B4-BE49-F238E27FC236}">
                <a16:creationId xmlns:a16="http://schemas.microsoft.com/office/drawing/2014/main" id="{CD3A5B81-B323-4241-8689-4D57F05EB544}"/>
              </a:ext>
            </a:extLst>
          </p:cNvPr>
          <p:cNvSpPr txBox="1"/>
          <p:nvPr/>
        </p:nvSpPr>
        <p:spPr>
          <a:xfrm>
            <a:off x="228600" y="5868731"/>
            <a:ext cx="80772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endParaRPr lang="en-US" sz="1200" dirty="0">
              <a:solidFill>
                <a:schemeClr val="bg1"/>
              </a:solidFill>
              <a:latin typeface="Calibri" panose="020F0502020204030204" pitchFamily="34" charset="0"/>
              <a:cs typeface="Calibri" panose="020F0502020204030204" pitchFamily="34" charset="0"/>
            </a:endParaRPr>
          </a:p>
          <a:p>
            <a:r>
              <a:rPr lang="en-US" sz="1200" dirty="0">
                <a:solidFill>
                  <a:schemeClr val="bg1"/>
                </a:solidFill>
              </a:rPr>
              <a:t>Mee-Lee, David. (Eds.) (2013) </a:t>
            </a:r>
            <a:r>
              <a:rPr lang="en-US" sz="1200" i="1" dirty="0">
                <a:solidFill>
                  <a:schemeClr val="bg1"/>
                </a:solidFill>
              </a:rPr>
              <a:t>The ASAM criteria: treatment for addictive, substance-related, and co-occurring conditions. </a:t>
            </a:r>
            <a:r>
              <a:rPr lang="en-US" sz="1200" dirty="0">
                <a:solidFill>
                  <a:schemeClr val="bg1"/>
                </a:solidFill>
              </a:rPr>
              <a:t>Chevy Chase, MD: American Society of Addiction Medicine</a:t>
            </a:r>
            <a:r>
              <a:rPr lang="en-US" sz="1200" dirty="0">
                <a:solidFill>
                  <a:schemeClr val="bg1"/>
                </a:solidFill>
                <a:latin typeface="Calibri" panose="020F0502020204030204" pitchFamily="34" charset="0"/>
                <a:cs typeface="Calibri" panose="020F0502020204030204" pitchFamily="34" charset="0"/>
              </a:rPr>
              <a:t> </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49</a:t>
            </a:fld>
            <a:endParaRPr lang="en-US" dirty="0"/>
          </a:p>
        </p:txBody>
      </p:sp>
    </p:spTree>
    <p:extLst>
      <p:ext uri="{BB962C8B-B14F-4D97-AF65-F5344CB8AC3E}">
        <p14:creationId xmlns:p14="http://schemas.microsoft.com/office/powerpoint/2010/main" val="36803675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1013E-7181-1049-84C4-C5F6E22ECA45}"/>
              </a:ext>
            </a:extLst>
          </p:cNvPr>
          <p:cNvSpPr>
            <a:spLocks noGrp="1"/>
          </p:cNvSpPr>
          <p:nvPr>
            <p:ph type="title"/>
          </p:nvPr>
        </p:nvSpPr>
        <p:spPr>
          <a:xfrm>
            <a:off x="228600" y="363089"/>
            <a:ext cx="8686800" cy="761996"/>
          </a:xfrm>
        </p:spPr>
        <p:txBody>
          <a:bodyPr/>
          <a:lstStyle/>
          <a:p>
            <a:r>
              <a:rPr lang="en-US" dirty="0" smtClean="0"/>
              <a:t>Agenda</a:t>
            </a:r>
            <a:r>
              <a:rPr lang="en-US" dirty="0"/>
              <a:t> </a:t>
            </a:r>
            <a:r>
              <a:rPr lang="en-US" dirty="0" smtClean="0"/>
              <a:t>for Screening</a:t>
            </a:r>
            <a:endParaRPr lang="en-US" dirty="0"/>
          </a:p>
        </p:txBody>
      </p:sp>
      <p:sp>
        <p:nvSpPr>
          <p:cNvPr id="3" name="Content Placeholder 2">
            <a:extLst>
              <a:ext uri="{FF2B5EF4-FFF2-40B4-BE49-F238E27FC236}">
                <a16:creationId xmlns:a16="http://schemas.microsoft.com/office/drawing/2014/main" id="{EF6851A3-B039-BE45-9293-7EEE63E6804A}"/>
              </a:ext>
            </a:extLst>
          </p:cNvPr>
          <p:cNvSpPr>
            <a:spLocks noGrp="1"/>
          </p:cNvSpPr>
          <p:nvPr>
            <p:ph idx="1"/>
          </p:nvPr>
        </p:nvSpPr>
        <p:spPr>
          <a:xfrm>
            <a:off x="228600" y="1676400"/>
            <a:ext cx="8686800" cy="3048000"/>
          </a:xfrm>
        </p:spPr>
        <p:txBody>
          <a:bodyPr/>
          <a:lstStyle/>
          <a:p>
            <a:r>
              <a:rPr lang="en-US" dirty="0"/>
              <a:t>Definition of screening</a:t>
            </a:r>
          </a:p>
          <a:p>
            <a:r>
              <a:rPr lang="en-US" dirty="0"/>
              <a:t>Importance of establishing rapport</a:t>
            </a:r>
          </a:p>
          <a:p>
            <a:r>
              <a:rPr lang="en-US" dirty="0"/>
              <a:t>Importance of using diagnostic criteria</a:t>
            </a:r>
          </a:p>
          <a:p>
            <a:r>
              <a:rPr lang="en-US" dirty="0"/>
              <a:t>DSM-5 Criteria for Substance Use Disorders </a:t>
            </a:r>
          </a:p>
          <a:p>
            <a:r>
              <a:rPr lang="en-US" dirty="0"/>
              <a:t>Context of treatment settings</a:t>
            </a:r>
          </a:p>
          <a:p>
            <a:r>
              <a:rPr lang="en-US" dirty="0"/>
              <a:t>Common screening tasks</a:t>
            </a:r>
          </a:p>
          <a:p>
            <a:r>
              <a:rPr lang="en-US" dirty="0"/>
              <a:t>Global Criteria</a:t>
            </a:r>
          </a:p>
          <a:p>
            <a:endParaRPr lang="en-US" dirty="0"/>
          </a:p>
        </p:txBody>
      </p:sp>
      <p:sp>
        <p:nvSpPr>
          <p:cNvPr id="4" name="Slide Number Placeholder 3">
            <a:extLst>
              <a:ext uri="{FF2B5EF4-FFF2-40B4-BE49-F238E27FC236}">
                <a16:creationId xmlns:a16="http://schemas.microsoft.com/office/drawing/2014/main" id="{375FE9A3-9C52-F64C-9635-7D576540471B}"/>
              </a:ext>
            </a:extLst>
          </p:cNvPr>
          <p:cNvSpPr>
            <a:spLocks noGrp="1"/>
          </p:cNvSpPr>
          <p:nvPr>
            <p:ph type="sldNum" sz="quarter" idx="10"/>
          </p:nvPr>
        </p:nvSpPr>
        <p:spPr>
          <a:xfrm>
            <a:off x="8534399" y="6284231"/>
            <a:ext cx="407831" cy="345170"/>
          </a:xfrm>
        </p:spPr>
        <p:txBody>
          <a:bodyPr/>
          <a:lstStyle/>
          <a:p>
            <a:fld id="{3E17F1FD-29C3-4220-915C-9C71059786D3}" type="slidenum">
              <a:rPr lang="en-US" smtClean="0"/>
              <a:pPr/>
              <a:t>5</a:t>
            </a:fld>
            <a:endParaRPr lang="en-US" dirty="0"/>
          </a:p>
        </p:txBody>
      </p:sp>
    </p:spTree>
    <p:extLst>
      <p:ext uri="{BB962C8B-B14F-4D97-AF65-F5344CB8AC3E}">
        <p14:creationId xmlns:p14="http://schemas.microsoft.com/office/powerpoint/2010/main" val="129643513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53" y="377839"/>
            <a:ext cx="8686800" cy="761996"/>
          </a:xfrm>
        </p:spPr>
        <p:txBody>
          <a:bodyPr/>
          <a:lstStyle/>
          <a:p>
            <a:r>
              <a:rPr lang="en-US" dirty="0"/>
              <a:t>Assessment and </a:t>
            </a:r>
            <a:r>
              <a:rPr lang="en-US" dirty="0" smtClean="0"/>
              <a:t>Matching </a:t>
            </a:r>
            <a:r>
              <a:rPr lang="en-US" dirty="0"/>
              <a:t>C</a:t>
            </a:r>
            <a:r>
              <a:rPr lang="en-US" dirty="0" smtClean="0"/>
              <a:t>lients </a:t>
            </a:r>
            <a:r>
              <a:rPr lang="en-US" dirty="0"/>
              <a:t>(continued) </a:t>
            </a:r>
          </a:p>
        </p:txBody>
      </p:sp>
      <p:sp>
        <p:nvSpPr>
          <p:cNvPr id="3" name="Content Placeholder 2"/>
          <p:cNvSpPr>
            <a:spLocks noGrp="1"/>
          </p:cNvSpPr>
          <p:nvPr>
            <p:ph idx="1"/>
          </p:nvPr>
        </p:nvSpPr>
        <p:spPr>
          <a:xfrm>
            <a:off x="228600" y="1524000"/>
            <a:ext cx="8686800" cy="4572000"/>
          </a:xfrm>
        </p:spPr>
        <p:txBody>
          <a:bodyPr/>
          <a:lstStyle/>
          <a:p>
            <a:pPr>
              <a:lnSpc>
                <a:spcPct val="90000"/>
              </a:lnSpc>
            </a:pPr>
            <a:r>
              <a:rPr lang="en-US" altLang="en-US" b="1" dirty="0"/>
              <a:t>Dimension IV</a:t>
            </a:r>
            <a:endParaRPr lang="en-US" altLang="en-US" dirty="0"/>
          </a:p>
          <a:p>
            <a:pPr lvl="1">
              <a:lnSpc>
                <a:spcPct val="90000"/>
              </a:lnSpc>
            </a:pPr>
            <a:r>
              <a:rPr lang="en-US" altLang="en-US" dirty="0"/>
              <a:t>Readiness to Change (motivational services) </a:t>
            </a:r>
          </a:p>
          <a:p>
            <a:pPr>
              <a:lnSpc>
                <a:spcPct val="90000"/>
              </a:lnSpc>
            </a:pPr>
            <a:r>
              <a:rPr lang="en-US" altLang="en-US" b="1" dirty="0"/>
              <a:t>Dimension V</a:t>
            </a:r>
            <a:endParaRPr lang="en-US" altLang="en-US" dirty="0"/>
          </a:p>
          <a:p>
            <a:pPr lvl="1">
              <a:lnSpc>
                <a:spcPct val="90000"/>
              </a:lnSpc>
            </a:pPr>
            <a:r>
              <a:rPr lang="en-US" altLang="en-US" dirty="0"/>
              <a:t>Relapse, Continued Use, Continued Problems Potential (relapse and prevention services)</a:t>
            </a:r>
          </a:p>
          <a:p>
            <a:pPr>
              <a:lnSpc>
                <a:spcPct val="90000"/>
              </a:lnSpc>
            </a:pPr>
            <a:r>
              <a:rPr lang="en-US" altLang="en-US" b="1" dirty="0"/>
              <a:t>Dimension VI</a:t>
            </a:r>
            <a:endParaRPr lang="en-US" altLang="en-US" dirty="0"/>
          </a:p>
          <a:p>
            <a:pPr lvl="1">
              <a:lnSpc>
                <a:spcPct val="90000"/>
              </a:lnSpc>
            </a:pPr>
            <a:r>
              <a:rPr lang="en-US" altLang="en-US" dirty="0"/>
              <a:t>Recovery and Living Environment (recovery support services)</a:t>
            </a:r>
          </a:p>
          <a:p>
            <a:pPr marL="0" indent="0">
              <a:buNone/>
            </a:pPr>
            <a:endParaRPr lang="en-US" kern="1200" dirty="0"/>
          </a:p>
        </p:txBody>
      </p:sp>
      <p:sp>
        <p:nvSpPr>
          <p:cNvPr id="5" name="TextBox 4">
            <a:extLst>
              <a:ext uri="{FF2B5EF4-FFF2-40B4-BE49-F238E27FC236}">
                <a16:creationId xmlns:a16="http://schemas.microsoft.com/office/drawing/2014/main" id="{CD3A5B81-B323-4241-8689-4D57F05EB544}"/>
              </a:ext>
            </a:extLst>
          </p:cNvPr>
          <p:cNvSpPr txBox="1"/>
          <p:nvPr/>
        </p:nvSpPr>
        <p:spPr>
          <a:xfrm>
            <a:off x="228600" y="5868731"/>
            <a:ext cx="80772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endParaRPr lang="en-US" sz="1200" dirty="0">
              <a:solidFill>
                <a:schemeClr val="bg1"/>
              </a:solidFill>
              <a:latin typeface="Calibri" panose="020F0502020204030204" pitchFamily="34" charset="0"/>
              <a:cs typeface="Calibri" panose="020F0502020204030204" pitchFamily="34" charset="0"/>
            </a:endParaRPr>
          </a:p>
          <a:p>
            <a:r>
              <a:rPr lang="en-US" sz="1200" dirty="0">
                <a:solidFill>
                  <a:schemeClr val="bg1"/>
                </a:solidFill>
                <a:latin typeface="Calibri" panose="020F0502020204030204" pitchFamily="34" charset="0"/>
                <a:cs typeface="Calibri" panose="020F0502020204030204" pitchFamily="34" charset="0"/>
              </a:rPr>
              <a:t>Mee-Lee, David. (Eds.) (2013) </a:t>
            </a:r>
            <a:r>
              <a:rPr lang="en-US" sz="1200" i="1" dirty="0">
                <a:solidFill>
                  <a:schemeClr val="bg1"/>
                </a:solidFill>
                <a:latin typeface="Calibri" panose="020F0502020204030204" pitchFamily="34" charset="0"/>
                <a:cs typeface="Calibri" panose="020F0502020204030204" pitchFamily="34" charset="0"/>
              </a:rPr>
              <a:t>The ASAM criteria: treatment for addictive, substance-related, and co-occurring conditions. </a:t>
            </a:r>
            <a:r>
              <a:rPr lang="en-US" sz="1200" dirty="0">
                <a:solidFill>
                  <a:schemeClr val="bg1"/>
                </a:solidFill>
                <a:latin typeface="Calibri" panose="020F0502020204030204" pitchFamily="34" charset="0"/>
                <a:cs typeface="Calibri" panose="020F0502020204030204" pitchFamily="34" charset="0"/>
              </a:rPr>
              <a:t>Chevy Chase, MD: American Society of Addiction Medicine </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50</a:t>
            </a:fld>
            <a:endParaRPr lang="en-US" dirty="0"/>
          </a:p>
        </p:txBody>
      </p:sp>
    </p:spTree>
    <p:extLst>
      <p:ext uri="{BB962C8B-B14F-4D97-AF65-F5344CB8AC3E}">
        <p14:creationId xmlns:p14="http://schemas.microsoft.com/office/powerpoint/2010/main" val="195539407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684" y="12290"/>
            <a:ext cx="8686800" cy="761996"/>
          </a:xfrm>
        </p:spPr>
        <p:txBody>
          <a:bodyPr/>
          <a:lstStyle/>
          <a:p>
            <a:r>
              <a:rPr lang="en-US" dirty="0"/>
              <a:t>Assessing Risk for Each Dimension</a:t>
            </a:r>
          </a:p>
        </p:txBody>
      </p:sp>
      <p:sp>
        <p:nvSpPr>
          <p:cNvPr id="3" name="Content Placeholder 2"/>
          <p:cNvSpPr>
            <a:spLocks noGrp="1"/>
          </p:cNvSpPr>
          <p:nvPr>
            <p:ph idx="1"/>
          </p:nvPr>
        </p:nvSpPr>
        <p:spPr>
          <a:xfrm>
            <a:off x="228600" y="774286"/>
            <a:ext cx="8686800" cy="4635914"/>
          </a:xfrm>
        </p:spPr>
        <p:txBody>
          <a:bodyPr/>
          <a:lstStyle/>
          <a:p>
            <a:pPr marL="0" indent="0">
              <a:lnSpc>
                <a:spcPct val="90000"/>
              </a:lnSpc>
              <a:buNone/>
            </a:pPr>
            <a:r>
              <a:rPr lang="en-US" altLang="en-US" b="1" dirty="0"/>
              <a:t>Severity and Level of Functioning Profile </a:t>
            </a:r>
            <a:endParaRPr lang="en-US" altLang="en-US" b="1" dirty="0">
              <a:solidFill>
                <a:srgbClr val="FFFF00"/>
              </a:solidFill>
            </a:endParaRPr>
          </a:p>
          <a:p>
            <a:pPr>
              <a:lnSpc>
                <a:spcPct val="90000"/>
              </a:lnSpc>
            </a:pPr>
            <a:r>
              <a:rPr lang="en-US" altLang="en-US" b="1" dirty="0">
                <a:solidFill>
                  <a:srgbClr val="FFFF00"/>
                </a:solidFill>
              </a:rPr>
              <a:t>Four:</a:t>
            </a:r>
            <a:r>
              <a:rPr lang="en-US" altLang="en-US" b="1" dirty="0"/>
              <a:t> </a:t>
            </a:r>
            <a:r>
              <a:rPr lang="en-US" altLang="en-US" dirty="0"/>
              <a:t>U</a:t>
            </a:r>
            <a:r>
              <a:rPr lang="en-US" kern="1200" dirty="0"/>
              <a:t>tmost severity. Critical impairments/symptoms indicating imminent danger</a:t>
            </a:r>
          </a:p>
          <a:p>
            <a:pPr>
              <a:lnSpc>
                <a:spcPct val="90000"/>
              </a:lnSpc>
            </a:pPr>
            <a:r>
              <a:rPr lang="en-US" altLang="en-US" b="1" dirty="0">
                <a:solidFill>
                  <a:srgbClr val="FFFF00"/>
                </a:solidFill>
              </a:rPr>
              <a:t>Three</a:t>
            </a:r>
            <a:r>
              <a:rPr lang="en-US" altLang="en-US" b="1" dirty="0"/>
              <a:t>: </a:t>
            </a:r>
            <a:r>
              <a:rPr lang="en-US" kern="1200" dirty="0"/>
              <a:t>Serious issue or difficulty coping. High risk or near imminent danger </a:t>
            </a:r>
          </a:p>
          <a:p>
            <a:pPr>
              <a:lnSpc>
                <a:spcPct val="90000"/>
              </a:lnSpc>
            </a:pPr>
            <a:r>
              <a:rPr lang="en-US" altLang="en-US" b="1" dirty="0">
                <a:solidFill>
                  <a:srgbClr val="FFFF00"/>
                </a:solidFill>
              </a:rPr>
              <a:t>Two: </a:t>
            </a:r>
            <a:r>
              <a:rPr lang="en-US" kern="1200" dirty="0"/>
              <a:t>Moderate difficulty in functioning with some   persistent chronic Issues</a:t>
            </a:r>
          </a:p>
          <a:p>
            <a:pPr>
              <a:lnSpc>
                <a:spcPct val="90000"/>
              </a:lnSpc>
            </a:pPr>
            <a:r>
              <a:rPr lang="en-US" b="1" kern="1200" dirty="0">
                <a:solidFill>
                  <a:srgbClr val="FFFF00"/>
                </a:solidFill>
              </a:rPr>
              <a:t>One: </a:t>
            </a:r>
            <a:r>
              <a:rPr lang="en-US" kern="1200" dirty="0"/>
              <a:t>Mild difficulty, signs, or symptoms. Any chronic issue likely to resolve soon</a:t>
            </a:r>
          </a:p>
          <a:p>
            <a:pPr>
              <a:lnSpc>
                <a:spcPct val="90000"/>
              </a:lnSpc>
            </a:pPr>
            <a:r>
              <a:rPr lang="en-US" b="1" kern="1200" dirty="0">
                <a:solidFill>
                  <a:srgbClr val="FFFF00"/>
                </a:solidFill>
              </a:rPr>
              <a:t>Zero: </a:t>
            </a:r>
            <a:r>
              <a:rPr lang="en-US" kern="1200" dirty="0"/>
              <a:t>Non-issue, or very low-risk issue. No current risk and any chronic issues likely to be mostly or entirely resolved</a:t>
            </a:r>
          </a:p>
          <a:p>
            <a:pPr marL="0" indent="0">
              <a:buNone/>
            </a:pPr>
            <a:endParaRPr lang="en-US" kern="1200" dirty="0"/>
          </a:p>
        </p:txBody>
      </p:sp>
      <p:sp>
        <p:nvSpPr>
          <p:cNvPr id="5" name="TextBox 4">
            <a:extLst>
              <a:ext uri="{FF2B5EF4-FFF2-40B4-BE49-F238E27FC236}">
                <a16:creationId xmlns:a16="http://schemas.microsoft.com/office/drawing/2014/main" id="{CD3A5B81-B323-4241-8689-4D57F05EB544}"/>
              </a:ext>
            </a:extLst>
          </p:cNvPr>
          <p:cNvSpPr txBox="1"/>
          <p:nvPr/>
        </p:nvSpPr>
        <p:spPr>
          <a:xfrm>
            <a:off x="228600" y="5868731"/>
            <a:ext cx="80772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endParaRPr lang="en-US" sz="1200" dirty="0">
              <a:solidFill>
                <a:schemeClr val="bg1"/>
              </a:solidFill>
              <a:latin typeface="Calibri" panose="020F0502020204030204" pitchFamily="34" charset="0"/>
              <a:cs typeface="Calibri" panose="020F0502020204030204" pitchFamily="34" charset="0"/>
            </a:endParaRPr>
          </a:p>
          <a:p>
            <a:r>
              <a:rPr lang="en-US" sz="1200" dirty="0">
                <a:solidFill>
                  <a:schemeClr val="bg1"/>
                </a:solidFill>
                <a:latin typeface="Calibri" panose="020F0502020204030204" pitchFamily="34" charset="0"/>
                <a:cs typeface="Calibri" panose="020F0502020204030204" pitchFamily="34" charset="0"/>
              </a:rPr>
              <a:t>Mee-Lee, David. (Eds.) (2013) </a:t>
            </a:r>
            <a:r>
              <a:rPr lang="en-US" sz="1200" i="1" dirty="0">
                <a:solidFill>
                  <a:schemeClr val="bg1"/>
                </a:solidFill>
                <a:latin typeface="Calibri" panose="020F0502020204030204" pitchFamily="34" charset="0"/>
                <a:cs typeface="Calibri" panose="020F0502020204030204" pitchFamily="34" charset="0"/>
              </a:rPr>
              <a:t>The ASAM criteria: treatment for addictive, substance-related, and co-occurring conditions. </a:t>
            </a:r>
            <a:r>
              <a:rPr lang="en-US" sz="1200" dirty="0">
                <a:solidFill>
                  <a:schemeClr val="bg1"/>
                </a:solidFill>
                <a:latin typeface="Calibri" panose="020F0502020204030204" pitchFamily="34" charset="0"/>
                <a:cs typeface="Calibri" panose="020F0502020204030204" pitchFamily="34" charset="0"/>
              </a:rPr>
              <a:t>Chevy Chase, MD: American Society of Addiction Medicine </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51</a:t>
            </a:fld>
            <a:endParaRPr lang="en-US" dirty="0"/>
          </a:p>
        </p:txBody>
      </p:sp>
    </p:spTree>
    <p:extLst>
      <p:ext uri="{BB962C8B-B14F-4D97-AF65-F5344CB8AC3E}">
        <p14:creationId xmlns:p14="http://schemas.microsoft.com/office/powerpoint/2010/main" val="284452493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649970"/>
          </a:xfrm>
        </p:spPr>
        <p:txBody>
          <a:bodyPr/>
          <a:lstStyle/>
          <a:p>
            <a:r>
              <a:rPr lang="en-US" dirty="0"/>
              <a:t>Assessing Imminent Danger</a:t>
            </a:r>
          </a:p>
        </p:txBody>
      </p:sp>
      <p:sp>
        <p:nvSpPr>
          <p:cNvPr id="3" name="Content Placeholder 2"/>
          <p:cNvSpPr>
            <a:spLocks noGrp="1"/>
          </p:cNvSpPr>
          <p:nvPr>
            <p:ph idx="1"/>
          </p:nvPr>
        </p:nvSpPr>
        <p:spPr>
          <a:xfrm>
            <a:off x="228600" y="914400"/>
            <a:ext cx="8686800" cy="4572000"/>
          </a:xfrm>
        </p:spPr>
        <p:txBody>
          <a:bodyPr/>
          <a:lstStyle/>
          <a:p>
            <a:r>
              <a:rPr lang="en-US" dirty="0"/>
              <a:t>The strong probability that certain behaviors will occur (e.g., continued alcohol or drug use),</a:t>
            </a:r>
          </a:p>
          <a:p>
            <a:r>
              <a:rPr lang="en-US" dirty="0"/>
              <a:t>That such behaviors will present a significant risk of serious adverse consequences to individual and/or others (e.g., driving while intoxicated, neglect of child), and</a:t>
            </a:r>
          </a:p>
          <a:p>
            <a:r>
              <a:rPr lang="en-US" dirty="0"/>
              <a:t>The likelihood that adverse events will occur in the very near future (within hours or days, </a:t>
            </a:r>
            <a:r>
              <a:rPr lang="en-US" b="1" dirty="0">
                <a:solidFill>
                  <a:srgbClr val="C1EEFF"/>
                </a:solidFill>
              </a:rPr>
              <a:t>not</a:t>
            </a:r>
            <a:r>
              <a:rPr lang="en-US" b="1" dirty="0"/>
              <a:t> </a:t>
            </a:r>
            <a:r>
              <a:rPr lang="en-US" dirty="0"/>
              <a:t>weeks or months).</a:t>
            </a:r>
          </a:p>
          <a:p>
            <a:pPr marL="0" indent="0">
              <a:buNone/>
            </a:pPr>
            <a:endParaRPr lang="en-US" kern="1200" dirty="0"/>
          </a:p>
        </p:txBody>
      </p:sp>
      <p:sp>
        <p:nvSpPr>
          <p:cNvPr id="5" name="TextBox 4">
            <a:extLst>
              <a:ext uri="{FF2B5EF4-FFF2-40B4-BE49-F238E27FC236}">
                <a16:creationId xmlns:a16="http://schemas.microsoft.com/office/drawing/2014/main" id="{CD3A5B81-B323-4241-8689-4D57F05EB544}"/>
              </a:ext>
            </a:extLst>
          </p:cNvPr>
          <p:cNvSpPr txBox="1"/>
          <p:nvPr/>
        </p:nvSpPr>
        <p:spPr>
          <a:xfrm>
            <a:off x="228600" y="5868731"/>
            <a:ext cx="80772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endParaRPr lang="en-US" sz="1200" dirty="0">
              <a:solidFill>
                <a:schemeClr val="bg1"/>
              </a:solidFill>
              <a:latin typeface="Calibri" panose="020F0502020204030204" pitchFamily="34" charset="0"/>
              <a:cs typeface="Calibri" panose="020F0502020204030204" pitchFamily="34" charset="0"/>
            </a:endParaRPr>
          </a:p>
          <a:p>
            <a:r>
              <a:rPr lang="en-US" sz="1200" dirty="0">
                <a:solidFill>
                  <a:schemeClr val="bg1"/>
                </a:solidFill>
                <a:latin typeface="Calibri" panose="020F0502020204030204" pitchFamily="34" charset="0"/>
                <a:cs typeface="Calibri" panose="020F0502020204030204" pitchFamily="34" charset="0"/>
              </a:rPr>
              <a:t>Mee-Lee, David. (Eds.) (2013) </a:t>
            </a:r>
            <a:r>
              <a:rPr lang="en-US" sz="1200" i="1" dirty="0">
                <a:solidFill>
                  <a:schemeClr val="bg1"/>
                </a:solidFill>
                <a:latin typeface="Calibri" panose="020F0502020204030204" pitchFamily="34" charset="0"/>
                <a:cs typeface="Calibri" panose="020F0502020204030204" pitchFamily="34" charset="0"/>
              </a:rPr>
              <a:t>The ASAM criteria: treatment for addictive, substance-related, and co-occurring conditions. </a:t>
            </a:r>
            <a:r>
              <a:rPr lang="en-US" sz="1200" dirty="0">
                <a:solidFill>
                  <a:schemeClr val="bg1"/>
                </a:solidFill>
                <a:latin typeface="Calibri" panose="020F0502020204030204" pitchFamily="34" charset="0"/>
                <a:cs typeface="Calibri" panose="020F0502020204030204" pitchFamily="34" charset="0"/>
              </a:rPr>
              <a:t>Chevy Chase, MD: American Society of Addiction Medicine </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52</a:t>
            </a:fld>
            <a:endParaRPr lang="en-US" dirty="0"/>
          </a:p>
        </p:txBody>
      </p:sp>
    </p:spTree>
    <p:extLst>
      <p:ext uri="{BB962C8B-B14F-4D97-AF65-F5344CB8AC3E}">
        <p14:creationId xmlns:p14="http://schemas.microsoft.com/office/powerpoint/2010/main" val="166400571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53" y="377839"/>
            <a:ext cx="8686800" cy="761996"/>
          </a:xfrm>
        </p:spPr>
        <p:txBody>
          <a:bodyPr/>
          <a:lstStyle/>
          <a:p>
            <a:r>
              <a:rPr lang="en-US" dirty="0"/>
              <a:t>Assessment and M</a:t>
            </a:r>
            <a:r>
              <a:rPr lang="en-US" dirty="0" smtClean="0"/>
              <a:t>atching </a:t>
            </a:r>
            <a:r>
              <a:rPr lang="en-US" dirty="0"/>
              <a:t>C</a:t>
            </a:r>
            <a:r>
              <a:rPr lang="en-US" dirty="0" smtClean="0"/>
              <a:t>lients </a:t>
            </a:r>
            <a:r>
              <a:rPr lang="en-US" dirty="0"/>
              <a:t>with </a:t>
            </a:r>
            <a:r>
              <a:rPr lang="en-US" dirty="0" smtClean="0"/>
              <a:t>Appropriate </a:t>
            </a:r>
            <a:r>
              <a:rPr lang="en-US" dirty="0"/>
              <a:t>T</a:t>
            </a:r>
            <a:r>
              <a:rPr lang="en-US" dirty="0" smtClean="0"/>
              <a:t>reatment </a:t>
            </a:r>
            <a:endParaRPr lang="en-US" dirty="0"/>
          </a:p>
        </p:txBody>
      </p:sp>
      <p:sp>
        <p:nvSpPr>
          <p:cNvPr id="3" name="Content Placeholder 2"/>
          <p:cNvSpPr>
            <a:spLocks noGrp="1"/>
          </p:cNvSpPr>
          <p:nvPr>
            <p:ph idx="1"/>
          </p:nvPr>
        </p:nvSpPr>
        <p:spPr>
          <a:xfrm>
            <a:off x="228600" y="1524000"/>
            <a:ext cx="8686800" cy="4572000"/>
          </a:xfrm>
        </p:spPr>
        <p:txBody>
          <a:bodyPr/>
          <a:lstStyle/>
          <a:p>
            <a:pPr marL="0" indent="0">
              <a:lnSpc>
                <a:spcPct val="90000"/>
              </a:lnSpc>
              <a:buNone/>
            </a:pPr>
            <a:r>
              <a:rPr lang="en-US" b="1" kern="1200" dirty="0">
                <a:solidFill>
                  <a:srgbClr val="FFFF00"/>
                </a:solidFill>
              </a:rPr>
              <a:t>American Society for Addiction Medicine (ASAM) Criteria</a:t>
            </a:r>
            <a:endParaRPr lang="en-US" altLang="en-US" dirty="0"/>
          </a:p>
          <a:p>
            <a:pPr marL="858838" indent="-790575">
              <a:buNone/>
            </a:pPr>
            <a:r>
              <a:rPr lang="en-US" dirty="0"/>
              <a:t>0.5	Early Intervention</a:t>
            </a:r>
          </a:p>
          <a:p>
            <a:pPr marL="858838" indent="-790575">
              <a:buFont typeface="+mj-lt"/>
              <a:buAutoNum type="arabicPeriod"/>
            </a:pPr>
            <a:r>
              <a:rPr lang="en-US" dirty="0"/>
              <a:t>Outpatient Treatment</a:t>
            </a:r>
          </a:p>
          <a:p>
            <a:pPr marL="858838" indent="-790575">
              <a:buFont typeface="+mj-lt"/>
              <a:buAutoNum type="arabicPeriod"/>
            </a:pPr>
            <a:r>
              <a:rPr lang="en-US" dirty="0"/>
              <a:t>Intensive Outpatient and Partial Hospitalization</a:t>
            </a:r>
          </a:p>
          <a:p>
            <a:pPr marL="858838" indent="-790575">
              <a:buFont typeface="+mj-lt"/>
              <a:buAutoNum type="arabicPeriod"/>
            </a:pPr>
            <a:r>
              <a:rPr lang="en-US" dirty="0"/>
              <a:t>Residential/Inpatient Treatment</a:t>
            </a:r>
          </a:p>
          <a:p>
            <a:pPr marL="858838" indent="-790575">
              <a:buFont typeface="+mj-lt"/>
              <a:buAutoNum type="arabicPeriod"/>
            </a:pPr>
            <a:r>
              <a:rPr lang="en-US" dirty="0"/>
              <a:t>Medically-Managed Intensive Inpatient Treatment</a:t>
            </a:r>
          </a:p>
          <a:p>
            <a:pPr marL="0" indent="0">
              <a:buNone/>
            </a:pPr>
            <a:endParaRPr lang="en-US" kern="1200" dirty="0"/>
          </a:p>
        </p:txBody>
      </p:sp>
      <p:sp>
        <p:nvSpPr>
          <p:cNvPr id="5" name="TextBox 4">
            <a:extLst>
              <a:ext uri="{FF2B5EF4-FFF2-40B4-BE49-F238E27FC236}">
                <a16:creationId xmlns:a16="http://schemas.microsoft.com/office/drawing/2014/main" id="{CD3A5B81-B323-4241-8689-4D57F05EB544}"/>
              </a:ext>
            </a:extLst>
          </p:cNvPr>
          <p:cNvSpPr txBox="1"/>
          <p:nvPr/>
        </p:nvSpPr>
        <p:spPr>
          <a:xfrm>
            <a:off x="228600" y="5868731"/>
            <a:ext cx="80772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endParaRPr lang="en-US" sz="1200" dirty="0">
              <a:solidFill>
                <a:schemeClr val="bg1"/>
              </a:solidFill>
              <a:latin typeface="Calibri" panose="020F0502020204030204" pitchFamily="34" charset="0"/>
              <a:cs typeface="Calibri" panose="020F0502020204030204" pitchFamily="34" charset="0"/>
            </a:endParaRPr>
          </a:p>
          <a:p>
            <a:r>
              <a:rPr lang="en-US" sz="1200" dirty="0">
                <a:solidFill>
                  <a:schemeClr val="bg1"/>
                </a:solidFill>
                <a:latin typeface="Calibri" panose="020F0502020204030204" pitchFamily="34" charset="0"/>
                <a:cs typeface="Calibri" panose="020F0502020204030204" pitchFamily="34" charset="0"/>
              </a:rPr>
              <a:t>Mee-Lee, David. (Eds.) (2013) </a:t>
            </a:r>
            <a:r>
              <a:rPr lang="en-US" sz="1200" i="1" dirty="0">
                <a:solidFill>
                  <a:schemeClr val="bg1"/>
                </a:solidFill>
                <a:latin typeface="Calibri" panose="020F0502020204030204" pitchFamily="34" charset="0"/>
                <a:cs typeface="Calibri" panose="020F0502020204030204" pitchFamily="34" charset="0"/>
              </a:rPr>
              <a:t>The ASAM criteria: treatment for addictive, substance-related, and co-occurring conditions. </a:t>
            </a:r>
            <a:r>
              <a:rPr lang="en-US" sz="1200" dirty="0">
                <a:solidFill>
                  <a:schemeClr val="bg1"/>
                </a:solidFill>
                <a:latin typeface="Calibri" panose="020F0502020204030204" pitchFamily="34" charset="0"/>
                <a:cs typeface="Calibri" panose="020F0502020204030204" pitchFamily="34" charset="0"/>
              </a:rPr>
              <a:t>Chevy Chase, MD: American Society of Addiction Medicine </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53</a:t>
            </a:fld>
            <a:endParaRPr lang="en-US" dirty="0"/>
          </a:p>
        </p:txBody>
      </p:sp>
    </p:spTree>
    <p:extLst>
      <p:ext uri="{BB962C8B-B14F-4D97-AF65-F5344CB8AC3E}">
        <p14:creationId xmlns:p14="http://schemas.microsoft.com/office/powerpoint/2010/main" val="219886370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219200"/>
          </a:xfrm>
        </p:spPr>
        <p:txBody>
          <a:bodyPr/>
          <a:lstStyle/>
          <a:p>
            <a:r>
              <a:rPr lang="en-US" dirty="0"/>
              <a:t>Decisional Flow to Match Assessment and Treatment Placement</a:t>
            </a:r>
          </a:p>
        </p:txBody>
      </p:sp>
      <p:sp>
        <p:nvSpPr>
          <p:cNvPr id="3" name="Content Placeholder 2"/>
          <p:cNvSpPr>
            <a:spLocks noGrp="1"/>
          </p:cNvSpPr>
          <p:nvPr>
            <p:ph idx="1"/>
          </p:nvPr>
        </p:nvSpPr>
        <p:spPr>
          <a:xfrm>
            <a:off x="228600" y="1600200"/>
            <a:ext cx="8686800" cy="3886200"/>
          </a:xfrm>
        </p:spPr>
        <p:txBody>
          <a:bodyPr/>
          <a:lstStyle/>
          <a:p>
            <a:r>
              <a:rPr lang="en-US" dirty="0"/>
              <a:t>What does the client want and why now?</a:t>
            </a:r>
          </a:p>
          <a:p>
            <a:r>
              <a:rPr lang="en-US" dirty="0"/>
              <a:t>What are the client’s immediate needs or imminent risk in each of the dimensions?</a:t>
            </a:r>
          </a:p>
          <a:p>
            <a:r>
              <a:rPr lang="en-US" dirty="0"/>
              <a:t>What is the DMS-5 SUD diagnosis?</a:t>
            </a:r>
          </a:p>
          <a:p>
            <a:r>
              <a:rPr lang="en-US" dirty="0"/>
              <a:t>What is the client’s severity and level of functioning profile? </a:t>
            </a:r>
          </a:p>
          <a:p>
            <a:r>
              <a:rPr lang="en-US" dirty="0"/>
              <a:t>Which dimensions are most important? </a:t>
            </a:r>
          </a:p>
          <a:p>
            <a:r>
              <a:rPr lang="en-US" dirty="0"/>
              <a:t>What are the targets for each priority? </a:t>
            </a:r>
          </a:p>
          <a:p>
            <a:r>
              <a:rPr lang="en-US" dirty="0"/>
              <a:t>What services are needed? </a:t>
            </a:r>
          </a:p>
          <a:p>
            <a:pPr marL="0" indent="0">
              <a:buNone/>
            </a:pPr>
            <a:endParaRPr lang="en-US" kern="1200" dirty="0"/>
          </a:p>
        </p:txBody>
      </p:sp>
      <p:sp>
        <p:nvSpPr>
          <p:cNvPr id="5" name="TextBox 4">
            <a:extLst>
              <a:ext uri="{FF2B5EF4-FFF2-40B4-BE49-F238E27FC236}">
                <a16:creationId xmlns:a16="http://schemas.microsoft.com/office/drawing/2014/main" id="{CD3A5B81-B323-4241-8689-4D57F05EB544}"/>
              </a:ext>
            </a:extLst>
          </p:cNvPr>
          <p:cNvSpPr txBox="1"/>
          <p:nvPr/>
        </p:nvSpPr>
        <p:spPr>
          <a:xfrm>
            <a:off x="228600" y="5868731"/>
            <a:ext cx="80772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endParaRPr lang="en-US" sz="1200" dirty="0">
              <a:solidFill>
                <a:schemeClr val="bg1"/>
              </a:solidFill>
              <a:latin typeface="Calibri" panose="020F0502020204030204" pitchFamily="34" charset="0"/>
              <a:cs typeface="Calibri" panose="020F0502020204030204" pitchFamily="34" charset="0"/>
            </a:endParaRPr>
          </a:p>
          <a:p>
            <a:r>
              <a:rPr lang="en-US" sz="1200" dirty="0">
                <a:solidFill>
                  <a:schemeClr val="bg1"/>
                </a:solidFill>
                <a:latin typeface="Calibri" panose="020F0502020204030204" pitchFamily="34" charset="0"/>
                <a:cs typeface="Calibri" panose="020F0502020204030204" pitchFamily="34" charset="0"/>
              </a:rPr>
              <a:t>Mee-Lee, David. (Eds.) (2013) </a:t>
            </a:r>
            <a:r>
              <a:rPr lang="en-US" sz="1200" i="1" dirty="0">
                <a:solidFill>
                  <a:schemeClr val="bg1"/>
                </a:solidFill>
                <a:latin typeface="Calibri" panose="020F0502020204030204" pitchFamily="34" charset="0"/>
                <a:cs typeface="Calibri" panose="020F0502020204030204" pitchFamily="34" charset="0"/>
              </a:rPr>
              <a:t>The ASAM criteria: treatment for addictive, substance-related, and co-occurring conditions. </a:t>
            </a:r>
            <a:r>
              <a:rPr lang="en-US" sz="1200" dirty="0">
                <a:solidFill>
                  <a:schemeClr val="bg1"/>
                </a:solidFill>
                <a:latin typeface="Calibri" panose="020F0502020204030204" pitchFamily="34" charset="0"/>
                <a:cs typeface="Calibri" panose="020F0502020204030204" pitchFamily="34" charset="0"/>
              </a:rPr>
              <a:t>Chevy Chase, MD: American Society of Addiction Medicine </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54</a:t>
            </a:fld>
            <a:endParaRPr lang="en-US" dirty="0"/>
          </a:p>
        </p:txBody>
      </p:sp>
    </p:spTree>
    <p:extLst>
      <p:ext uri="{BB962C8B-B14F-4D97-AF65-F5344CB8AC3E}">
        <p14:creationId xmlns:p14="http://schemas.microsoft.com/office/powerpoint/2010/main" val="266689112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219200"/>
          </a:xfrm>
        </p:spPr>
        <p:txBody>
          <a:bodyPr/>
          <a:lstStyle/>
          <a:p>
            <a:r>
              <a:rPr lang="en-US" dirty="0"/>
              <a:t>Decisional Flow to Match Assessment and Treatment Placement (continued)</a:t>
            </a:r>
          </a:p>
        </p:txBody>
      </p:sp>
      <p:sp>
        <p:nvSpPr>
          <p:cNvPr id="3" name="Content Placeholder 2"/>
          <p:cNvSpPr>
            <a:spLocks noGrp="1"/>
          </p:cNvSpPr>
          <p:nvPr>
            <p:ph idx="1"/>
          </p:nvPr>
        </p:nvSpPr>
        <p:spPr>
          <a:xfrm>
            <a:off x="228600" y="1600200"/>
            <a:ext cx="8686800" cy="3886200"/>
          </a:xfrm>
        </p:spPr>
        <p:txBody>
          <a:bodyPr/>
          <a:lstStyle/>
          <a:p>
            <a:r>
              <a:rPr lang="en-US" dirty="0"/>
              <a:t>What intensity of services is needed?</a:t>
            </a:r>
          </a:p>
          <a:p>
            <a:r>
              <a:rPr lang="en-US" dirty="0"/>
              <a:t>Where are these services located (least intensive, but appropriate level of care)?</a:t>
            </a:r>
          </a:p>
          <a:p>
            <a:r>
              <a:rPr lang="en-US" dirty="0"/>
              <a:t>What is the client’s progress regarding the established treatment plan and placement decision?</a:t>
            </a:r>
          </a:p>
          <a:p>
            <a:pPr marL="0" indent="0">
              <a:buNone/>
            </a:pPr>
            <a:endParaRPr lang="en-US" kern="1200" dirty="0"/>
          </a:p>
        </p:txBody>
      </p:sp>
      <p:sp>
        <p:nvSpPr>
          <p:cNvPr id="5" name="TextBox 4">
            <a:extLst>
              <a:ext uri="{FF2B5EF4-FFF2-40B4-BE49-F238E27FC236}">
                <a16:creationId xmlns:a16="http://schemas.microsoft.com/office/drawing/2014/main" id="{CD3A5B81-B323-4241-8689-4D57F05EB544}"/>
              </a:ext>
            </a:extLst>
          </p:cNvPr>
          <p:cNvSpPr txBox="1"/>
          <p:nvPr/>
        </p:nvSpPr>
        <p:spPr>
          <a:xfrm>
            <a:off x="228600" y="5868731"/>
            <a:ext cx="80772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endParaRPr lang="en-US" sz="1200" dirty="0">
              <a:solidFill>
                <a:schemeClr val="bg1"/>
              </a:solidFill>
              <a:latin typeface="Calibri" panose="020F0502020204030204" pitchFamily="34" charset="0"/>
              <a:cs typeface="Calibri" panose="020F0502020204030204" pitchFamily="34" charset="0"/>
            </a:endParaRPr>
          </a:p>
          <a:p>
            <a:r>
              <a:rPr lang="en-US" sz="1200" dirty="0">
                <a:solidFill>
                  <a:schemeClr val="bg1"/>
                </a:solidFill>
                <a:latin typeface="Calibri" panose="020F0502020204030204" pitchFamily="34" charset="0"/>
                <a:cs typeface="Calibri" panose="020F0502020204030204" pitchFamily="34" charset="0"/>
              </a:rPr>
              <a:t>Mee-Lee, David. (Eds.) (2013) </a:t>
            </a:r>
            <a:r>
              <a:rPr lang="en-US" sz="1200" i="1" dirty="0">
                <a:solidFill>
                  <a:schemeClr val="bg1"/>
                </a:solidFill>
                <a:latin typeface="Calibri" panose="020F0502020204030204" pitchFamily="34" charset="0"/>
                <a:cs typeface="Calibri" panose="020F0502020204030204" pitchFamily="34" charset="0"/>
              </a:rPr>
              <a:t>The ASAM criteria: treatment for addictive, substance-related, and co-occurring conditions. </a:t>
            </a:r>
            <a:r>
              <a:rPr lang="en-US" sz="1200" dirty="0">
                <a:solidFill>
                  <a:schemeClr val="bg1"/>
                </a:solidFill>
                <a:latin typeface="Calibri" panose="020F0502020204030204" pitchFamily="34" charset="0"/>
                <a:cs typeface="Calibri" panose="020F0502020204030204" pitchFamily="34" charset="0"/>
              </a:rPr>
              <a:t>Chevy Chase, MD: American Society of Addiction Medicine </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55</a:t>
            </a:fld>
            <a:endParaRPr lang="en-US" dirty="0"/>
          </a:p>
        </p:txBody>
      </p:sp>
    </p:spTree>
    <p:extLst>
      <p:ext uri="{BB962C8B-B14F-4D97-AF65-F5344CB8AC3E}">
        <p14:creationId xmlns:p14="http://schemas.microsoft.com/office/powerpoint/2010/main" val="212980667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 C</a:t>
            </a:r>
            <a:r>
              <a:rPr lang="en-US" dirty="0" smtClean="0"/>
              <a:t>riteria for Assessment</a:t>
            </a:r>
            <a:endParaRPr lang="en-US" dirty="0"/>
          </a:p>
        </p:txBody>
      </p:sp>
      <p:sp>
        <p:nvSpPr>
          <p:cNvPr id="3" name="Content Placeholder 2"/>
          <p:cNvSpPr>
            <a:spLocks noGrp="1"/>
          </p:cNvSpPr>
          <p:nvPr>
            <p:ph idx="1"/>
          </p:nvPr>
        </p:nvSpPr>
        <p:spPr>
          <a:xfrm>
            <a:off x="228600" y="990600"/>
            <a:ext cx="8686800" cy="4495800"/>
          </a:xfrm>
        </p:spPr>
        <p:txBody>
          <a:bodyPr/>
          <a:lstStyle/>
          <a:p>
            <a:pPr marL="514350" indent="-514350">
              <a:buFont typeface="+mj-lt"/>
              <a:buAutoNum type="arabicPeriod" startAt="12"/>
            </a:pPr>
            <a:r>
              <a:rPr lang="en-US" sz="2400" kern="1200" dirty="0"/>
              <a:t>Explain the rationale for the use of assessment techniques in order to facilitate understanding.</a:t>
            </a:r>
          </a:p>
          <a:p>
            <a:pPr marL="514350" indent="-514350">
              <a:buFont typeface="+mj-lt"/>
              <a:buAutoNum type="arabicPeriod" startAt="12"/>
            </a:pPr>
            <a:r>
              <a:rPr lang="en-US" sz="2400" kern="1200" dirty="0"/>
              <a:t>Gather relevant history, including alcohol and other drug abuse using appropriate interview techniques.</a:t>
            </a:r>
          </a:p>
          <a:p>
            <a:pPr marL="514350" indent="-514350">
              <a:buFont typeface="+mj-lt"/>
              <a:buAutoNum type="arabicPeriod" startAt="12"/>
            </a:pPr>
            <a:r>
              <a:rPr lang="en-US" sz="2400" kern="1200" dirty="0"/>
              <a:t>Identify methods and procedures for obtaining corroborative information from significant secondary sources regarding client’s alcohol and other drug abuse and psychosocial history.</a:t>
            </a:r>
          </a:p>
          <a:p>
            <a:pPr marL="514350" indent="-514350">
              <a:buFont typeface="+mj-lt"/>
              <a:buAutoNum type="arabicPeriod" startAt="12"/>
            </a:pPr>
            <a:r>
              <a:rPr lang="en-US" sz="2400" kern="1200" dirty="0"/>
              <a:t>Identify appropriate assessment tools.</a:t>
            </a:r>
          </a:p>
          <a:p>
            <a:pPr marL="514350" indent="-514350">
              <a:buFont typeface="+mj-lt"/>
              <a:buAutoNum type="arabicPeriod" startAt="12"/>
            </a:pPr>
            <a:r>
              <a:rPr lang="en-US" sz="2400" kern="1200" dirty="0"/>
              <a:t>Develop a diagnostic evaluation of the client’s substance abuse and coexisting conditions based on the results of all assessments in order to provide and integrated approach to treatment planning based on the client’s strengths, weaknesses, and identified problems and needs.</a:t>
            </a:r>
          </a:p>
          <a:p>
            <a:pPr marL="0" indent="0">
              <a:buNone/>
            </a:pPr>
            <a:endParaRPr lang="en-US" sz="2400" kern="1200" dirty="0"/>
          </a:p>
        </p:txBody>
      </p:sp>
      <p:sp>
        <p:nvSpPr>
          <p:cNvPr id="5" name="TextBox 4">
            <a:extLst>
              <a:ext uri="{FF2B5EF4-FFF2-40B4-BE49-F238E27FC236}">
                <a16:creationId xmlns:a16="http://schemas.microsoft.com/office/drawing/2014/main" id="{021221A3-DA02-504C-9F48-0EDDA26B07E5}"/>
              </a:ext>
            </a:extLst>
          </p:cNvPr>
          <p:cNvSpPr txBox="1"/>
          <p:nvPr/>
        </p:nvSpPr>
        <p:spPr>
          <a:xfrm>
            <a:off x="228600" y="5961064"/>
            <a:ext cx="74676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Herdman, J. W. (2018). </a:t>
            </a:r>
            <a:r>
              <a:rPr lang="en-US" sz="1200" i="1" dirty="0">
                <a:solidFill>
                  <a:schemeClr val="bg1"/>
                </a:solidFill>
                <a:latin typeface="Calibri" panose="020F0502020204030204" pitchFamily="34" charset="0"/>
                <a:cs typeface="Calibri" panose="020F0502020204030204" pitchFamily="34" charset="0"/>
              </a:rPr>
              <a:t>Global criteria: the 12 core functions of the substance abuse counselor </a:t>
            </a:r>
            <a:r>
              <a:rPr lang="en-US" sz="1200" dirty="0">
                <a:solidFill>
                  <a:schemeClr val="bg1"/>
                </a:solidFill>
                <a:latin typeface="Calibri" panose="020F0502020204030204" pitchFamily="34" charset="0"/>
                <a:cs typeface="Calibri" panose="020F0502020204030204" pitchFamily="34" charset="0"/>
              </a:rPr>
              <a:t>(7</a:t>
            </a:r>
            <a:r>
              <a:rPr lang="en-US" sz="1200" baseline="30000" dirty="0">
                <a:solidFill>
                  <a:schemeClr val="bg1"/>
                </a:solidFill>
                <a:latin typeface="Calibri" panose="020F0502020204030204" pitchFamily="34" charset="0"/>
                <a:cs typeface="Calibri" panose="020F0502020204030204" pitchFamily="34" charset="0"/>
              </a:rPr>
              <a:t>th</a:t>
            </a:r>
            <a:r>
              <a:rPr lang="en-US" sz="1200" dirty="0">
                <a:solidFill>
                  <a:schemeClr val="bg1"/>
                </a:solidFill>
                <a:latin typeface="Calibri" panose="020F0502020204030204" pitchFamily="34" charset="0"/>
                <a:cs typeface="Calibri" panose="020F0502020204030204" pitchFamily="34" charset="0"/>
              </a:rPr>
              <a:t> ed.). Lincoln, NE: Parallels: Pathways to Change. </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56</a:t>
            </a:fld>
            <a:endParaRPr lang="en-US" dirty="0"/>
          </a:p>
        </p:txBody>
      </p:sp>
    </p:spTree>
    <p:extLst>
      <p:ext uri="{BB962C8B-B14F-4D97-AF65-F5344CB8AC3E}">
        <p14:creationId xmlns:p14="http://schemas.microsoft.com/office/powerpoint/2010/main" val="237030822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Activity for Assessment</a:t>
            </a:r>
            <a:endParaRPr lang="en-US" dirty="0"/>
          </a:p>
        </p:txBody>
      </p:sp>
      <p:sp>
        <p:nvSpPr>
          <p:cNvPr id="3" name="Content Placeholder 2"/>
          <p:cNvSpPr>
            <a:spLocks noGrp="1"/>
          </p:cNvSpPr>
          <p:nvPr>
            <p:ph idx="1"/>
          </p:nvPr>
        </p:nvSpPr>
        <p:spPr>
          <a:xfrm>
            <a:off x="228600" y="990600"/>
            <a:ext cx="8686800" cy="4495800"/>
          </a:xfrm>
        </p:spPr>
        <p:txBody>
          <a:bodyPr/>
          <a:lstStyle/>
          <a:p>
            <a:r>
              <a:rPr lang="en-US" kern="1200" dirty="0"/>
              <a:t>What would you include in your initial assessment?</a:t>
            </a:r>
          </a:p>
          <a:p>
            <a:r>
              <a:rPr lang="en-US" kern="1200" dirty="0"/>
              <a:t>What assessment domains would be included? </a:t>
            </a:r>
          </a:p>
          <a:p>
            <a:r>
              <a:rPr lang="en-US" kern="1200" dirty="0"/>
              <a:t>What would you prioritize? </a:t>
            </a:r>
          </a:p>
          <a:p>
            <a:r>
              <a:rPr lang="en-US" kern="1200" dirty="0"/>
              <a:t>If time allows, what assessment tools would you incorporate into your assessment </a:t>
            </a:r>
            <a:r>
              <a:rPr lang="en-US" b="1" kern="1200" dirty="0"/>
              <a:t>OR</a:t>
            </a:r>
            <a:r>
              <a:rPr lang="en-US" kern="1200" dirty="0"/>
              <a:t> how would you go about finding a valid and reliable assessment tool for your agency? </a:t>
            </a:r>
          </a:p>
          <a:p>
            <a:r>
              <a:rPr lang="en-US" kern="1200" dirty="0">
                <a:latin typeface="Calibri"/>
                <a:cs typeface="Calibri"/>
              </a:rPr>
              <a:t>Be prepared to report out.</a:t>
            </a:r>
            <a:endParaRPr lang="en-US" kern="1200" dirty="0"/>
          </a:p>
          <a:p>
            <a:r>
              <a:rPr lang="en-US" kern="1200" dirty="0">
                <a:latin typeface="Calibri"/>
                <a:cs typeface="Calibri"/>
              </a:rPr>
              <a:t>Be prepared to ask questions and  offer suggestions to support your colleagues.</a:t>
            </a:r>
            <a:endParaRPr lang="en-US" kern="1200" dirty="0"/>
          </a:p>
          <a:p>
            <a:pPr marL="0" indent="0">
              <a:buNone/>
            </a:pPr>
            <a:endParaRPr lang="en-US" kern="1200" dirty="0"/>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57</a:t>
            </a:fld>
            <a:endParaRPr lang="en-US" dirty="0"/>
          </a:p>
        </p:txBody>
      </p:sp>
    </p:spTree>
    <p:extLst>
      <p:ext uri="{BB962C8B-B14F-4D97-AF65-F5344CB8AC3E}">
        <p14:creationId xmlns:p14="http://schemas.microsoft.com/office/powerpoint/2010/main" val="85326200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Agenda (5)</a:t>
            </a:r>
            <a:endParaRPr lang="en-US" dirty="0"/>
          </a:p>
        </p:txBody>
      </p:sp>
      <p:sp>
        <p:nvSpPr>
          <p:cNvPr id="3" name="Content Placeholder 2"/>
          <p:cNvSpPr>
            <a:spLocks noGrp="1"/>
          </p:cNvSpPr>
          <p:nvPr>
            <p:ph idx="1"/>
          </p:nvPr>
        </p:nvSpPr>
        <p:spPr>
          <a:xfrm>
            <a:off x="228600" y="1066800"/>
            <a:ext cx="8686800" cy="4419600"/>
          </a:xfrm>
        </p:spPr>
        <p:txBody>
          <a:bodyPr/>
          <a:lstStyle/>
          <a:p>
            <a:pPr>
              <a:spcBef>
                <a:spcPts val="0"/>
              </a:spcBef>
            </a:pPr>
            <a:r>
              <a:rPr lang="en-US" dirty="0"/>
              <a:t>Review and check-in</a:t>
            </a:r>
          </a:p>
          <a:p>
            <a:pPr>
              <a:spcBef>
                <a:spcPts val="0"/>
              </a:spcBef>
            </a:pPr>
            <a:r>
              <a:rPr lang="en-US" dirty="0"/>
              <a:t>Twelve Core Functions </a:t>
            </a:r>
          </a:p>
          <a:p>
            <a:pPr lvl="1"/>
            <a:r>
              <a:rPr lang="en-US" dirty="0"/>
              <a:t>Screening</a:t>
            </a:r>
            <a:endParaRPr lang="en-US" b="1" dirty="0">
              <a:solidFill>
                <a:srgbClr val="FFFF00"/>
              </a:solidFill>
            </a:endParaRPr>
          </a:p>
          <a:p>
            <a:pPr lvl="1"/>
            <a:r>
              <a:rPr lang="en-US" dirty="0"/>
              <a:t>Intake</a:t>
            </a:r>
          </a:p>
          <a:p>
            <a:pPr lvl="1"/>
            <a:r>
              <a:rPr lang="en-US" dirty="0"/>
              <a:t>Orientation </a:t>
            </a:r>
          </a:p>
          <a:p>
            <a:pPr lvl="1"/>
            <a:r>
              <a:rPr lang="en-US" dirty="0"/>
              <a:t>Assessment </a:t>
            </a:r>
          </a:p>
          <a:p>
            <a:pPr lvl="1"/>
            <a:r>
              <a:rPr lang="en-US" b="1" dirty="0">
                <a:solidFill>
                  <a:srgbClr val="FFFF00"/>
                </a:solidFill>
              </a:rPr>
              <a:t>Treatment Planning</a:t>
            </a:r>
          </a:p>
          <a:p>
            <a:pPr lvl="1"/>
            <a:r>
              <a:rPr lang="en-US" dirty="0"/>
              <a:t>Counseling</a:t>
            </a:r>
          </a:p>
        </p:txBody>
      </p:sp>
      <p:sp>
        <p:nvSpPr>
          <p:cNvPr id="4" name="Slide Number Placeholder 3"/>
          <p:cNvSpPr>
            <a:spLocks noGrp="1"/>
          </p:cNvSpPr>
          <p:nvPr>
            <p:ph type="sldNum" sz="quarter" idx="10"/>
          </p:nvPr>
        </p:nvSpPr>
        <p:spPr/>
        <p:txBody>
          <a:bodyPr/>
          <a:lstStyle/>
          <a:p>
            <a:fld id="{3E17F1FD-29C3-4220-915C-9C71059786D3}" type="slidenum">
              <a:rPr lang="en-US" smtClean="0"/>
              <a:pPr/>
              <a:t>58</a:t>
            </a:fld>
            <a:endParaRPr lang="en-US" dirty="0"/>
          </a:p>
        </p:txBody>
      </p:sp>
    </p:spTree>
    <p:extLst>
      <p:ext uri="{BB962C8B-B14F-4D97-AF65-F5344CB8AC3E}">
        <p14:creationId xmlns:p14="http://schemas.microsoft.com/office/powerpoint/2010/main" val="9717435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1013E-7181-1049-84C4-C5F6E22ECA45}"/>
              </a:ext>
            </a:extLst>
          </p:cNvPr>
          <p:cNvSpPr>
            <a:spLocks noGrp="1"/>
          </p:cNvSpPr>
          <p:nvPr>
            <p:ph type="title"/>
          </p:nvPr>
        </p:nvSpPr>
        <p:spPr>
          <a:xfrm>
            <a:off x="224118" y="381000"/>
            <a:ext cx="8686800" cy="761996"/>
          </a:xfrm>
        </p:spPr>
        <p:txBody>
          <a:bodyPr/>
          <a:lstStyle/>
          <a:p>
            <a:r>
              <a:rPr lang="en-US" dirty="0" smtClean="0"/>
              <a:t>Agenda for Treatment </a:t>
            </a:r>
            <a:r>
              <a:rPr lang="en-US" dirty="0"/>
              <a:t>Planning</a:t>
            </a:r>
          </a:p>
        </p:txBody>
      </p:sp>
      <p:sp>
        <p:nvSpPr>
          <p:cNvPr id="3" name="Content Placeholder 2">
            <a:extLst>
              <a:ext uri="{FF2B5EF4-FFF2-40B4-BE49-F238E27FC236}">
                <a16:creationId xmlns:a16="http://schemas.microsoft.com/office/drawing/2014/main" id="{EF6851A3-B039-BE45-9293-7EEE63E6804A}"/>
              </a:ext>
            </a:extLst>
          </p:cNvPr>
          <p:cNvSpPr>
            <a:spLocks noGrp="1"/>
          </p:cNvSpPr>
          <p:nvPr>
            <p:ph idx="1"/>
          </p:nvPr>
        </p:nvSpPr>
        <p:spPr>
          <a:xfrm>
            <a:off x="224118" y="1799648"/>
            <a:ext cx="8686800" cy="3810000"/>
          </a:xfrm>
        </p:spPr>
        <p:txBody>
          <a:bodyPr/>
          <a:lstStyle/>
          <a:p>
            <a:r>
              <a:rPr lang="en-US" dirty="0"/>
              <a:t>Definition </a:t>
            </a:r>
          </a:p>
          <a:p>
            <a:r>
              <a:rPr lang="en-US" dirty="0"/>
              <a:t>Developing client-centered, collaborative service (i.e.,, treatment) plans</a:t>
            </a:r>
          </a:p>
          <a:p>
            <a:r>
              <a:rPr lang="en-US" dirty="0"/>
              <a:t>Goals, objectives, interventions</a:t>
            </a:r>
          </a:p>
          <a:p>
            <a:r>
              <a:rPr lang="en-US" dirty="0"/>
              <a:t>Global Criteria</a:t>
            </a:r>
          </a:p>
        </p:txBody>
      </p:sp>
      <p:sp>
        <p:nvSpPr>
          <p:cNvPr id="4" name="Slide Number Placeholder 3">
            <a:extLst>
              <a:ext uri="{FF2B5EF4-FFF2-40B4-BE49-F238E27FC236}">
                <a16:creationId xmlns:a16="http://schemas.microsoft.com/office/drawing/2014/main" id="{375FE9A3-9C52-F64C-9635-7D576540471B}"/>
              </a:ext>
            </a:extLst>
          </p:cNvPr>
          <p:cNvSpPr>
            <a:spLocks noGrp="1"/>
          </p:cNvSpPr>
          <p:nvPr>
            <p:ph type="sldNum" sz="quarter" idx="10"/>
          </p:nvPr>
        </p:nvSpPr>
        <p:spPr/>
        <p:txBody>
          <a:bodyPr/>
          <a:lstStyle/>
          <a:p>
            <a:fld id="{3E17F1FD-29C3-4220-915C-9C71059786D3}" type="slidenum">
              <a:rPr lang="en-US" smtClean="0"/>
              <a:pPr/>
              <a:t>59</a:t>
            </a:fld>
            <a:endParaRPr lang="en-US" dirty="0"/>
          </a:p>
        </p:txBody>
      </p:sp>
    </p:spTree>
    <p:extLst>
      <p:ext uri="{BB962C8B-B14F-4D97-AF65-F5344CB8AC3E}">
        <p14:creationId xmlns:p14="http://schemas.microsoft.com/office/powerpoint/2010/main" val="4251649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of </a:t>
            </a:r>
            <a:r>
              <a:rPr lang="en-US" dirty="0" smtClean="0"/>
              <a:t>Screening</a:t>
            </a:r>
            <a:endParaRPr lang="en-US" dirty="0"/>
          </a:p>
        </p:txBody>
      </p:sp>
      <p:sp>
        <p:nvSpPr>
          <p:cNvPr id="3" name="Content Placeholder 2"/>
          <p:cNvSpPr>
            <a:spLocks noGrp="1"/>
          </p:cNvSpPr>
          <p:nvPr>
            <p:ph idx="1"/>
          </p:nvPr>
        </p:nvSpPr>
        <p:spPr>
          <a:xfrm>
            <a:off x="228600" y="1066800"/>
            <a:ext cx="8686800" cy="4495800"/>
          </a:xfrm>
        </p:spPr>
        <p:txBody>
          <a:bodyPr/>
          <a:lstStyle/>
          <a:p>
            <a:r>
              <a:rPr lang="en-US" sz="2700" kern="1200" dirty="0"/>
              <a:t>“Screening is the process by which the counselor, the client, and available significant others review the current situation, symptoms, and other available information to determine the most appropriate initial course of action, given the clients needs and characteristics and the available resources within the community” (CSAT, 2006, p.39).</a:t>
            </a:r>
          </a:p>
          <a:p>
            <a:r>
              <a:rPr lang="en-US" sz="2700" dirty="0"/>
              <a:t>“The process by which a client is determined to be appropriate and eligible for admission to a particular  program” (IC&amp;RC)</a:t>
            </a:r>
            <a:endParaRPr lang="en-US" sz="2700" kern="1200" dirty="0"/>
          </a:p>
          <a:p>
            <a:pPr marL="0" indent="0">
              <a:buNone/>
            </a:pPr>
            <a:endParaRPr lang="en-US" sz="2700" kern="1200" dirty="0"/>
          </a:p>
        </p:txBody>
      </p:sp>
      <p:sp>
        <p:nvSpPr>
          <p:cNvPr id="5" name="TextBox 4"/>
          <p:cNvSpPr txBox="1"/>
          <p:nvPr/>
        </p:nvSpPr>
        <p:spPr>
          <a:xfrm>
            <a:off x="228600" y="5320997"/>
            <a:ext cx="8077200" cy="1384995"/>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(2006). </a:t>
            </a:r>
            <a:r>
              <a:rPr lang="en-US" sz="1200" i="1" dirty="0">
                <a:solidFill>
                  <a:schemeClr val="bg1"/>
                </a:solidFill>
                <a:latin typeface="Calibri" panose="020F0502020204030204" pitchFamily="34" charset="0"/>
                <a:cs typeface="Calibri" panose="020F0502020204030204" pitchFamily="34" charset="0"/>
              </a:rPr>
              <a:t>Addiction counseling competencies: the knowledge, skills, and attitudes of professional practice</a:t>
            </a:r>
            <a:r>
              <a:rPr lang="en-US" sz="1200" dirty="0">
                <a:solidFill>
                  <a:schemeClr val="bg1"/>
                </a:solidFill>
                <a:latin typeface="Calibri" panose="020F0502020204030204" pitchFamily="34" charset="0"/>
                <a:cs typeface="Calibri" panose="020F0502020204030204" pitchFamily="34" charset="0"/>
              </a:rPr>
              <a:t>. Technical Assistance Publication (TAP) Series 21 (HHS Publication No. (SMA) 15-4171). Rockville, MD: Substance Abuse and Mental Health Services Administration.</a:t>
            </a:r>
          </a:p>
          <a:p>
            <a:endParaRPr lang="en-US" sz="1200" dirty="0">
              <a:solidFill>
                <a:schemeClr val="bg1"/>
              </a:solidFill>
              <a:latin typeface="Calibri" panose="020F0502020204030204" pitchFamily="34" charset="0"/>
              <a:cs typeface="Calibri" panose="020F0502020204030204" pitchFamily="34" charset="0"/>
            </a:endParaRPr>
          </a:p>
          <a:p>
            <a:r>
              <a:rPr lang="en-US" sz="1200" dirty="0">
                <a:solidFill>
                  <a:schemeClr val="bg1"/>
                </a:solidFill>
                <a:latin typeface="Calibri" panose="020F0502020204030204" pitchFamily="34" charset="0"/>
                <a:cs typeface="Calibri" panose="020F0502020204030204" pitchFamily="34" charset="0"/>
              </a:rPr>
              <a:t>Herdman, J. W. (2018). </a:t>
            </a:r>
            <a:r>
              <a:rPr lang="en-US" sz="1200" i="1" dirty="0">
                <a:solidFill>
                  <a:schemeClr val="bg1"/>
                </a:solidFill>
                <a:latin typeface="Calibri" panose="020F0502020204030204" pitchFamily="34" charset="0"/>
                <a:cs typeface="Calibri" panose="020F0502020204030204" pitchFamily="34" charset="0"/>
              </a:rPr>
              <a:t>Global criteria: the 12 core functions of the substance abuse counselor </a:t>
            </a:r>
            <a:r>
              <a:rPr lang="en-US" sz="1200" dirty="0">
                <a:solidFill>
                  <a:schemeClr val="bg1"/>
                </a:solidFill>
                <a:latin typeface="Calibri" panose="020F0502020204030204" pitchFamily="34" charset="0"/>
                <a:cs typeface="Calibri" panose="020F0502020204030204" pitchFamily="34" charset="0"/>
              </a:rPr>
              <a:t>(7</a:t>
            </a:r>
            <a:r>
              <a:rPr lang="en-US" sz="1200" baseline="30000" dirty="0">
                <a:solidFill>
                  <a:schemeClr val="bg1"/>
                </a:solidFill>
                <a:latin typeface="Calibri" panose="020F0502020204030204" pitchFamily="34" charset="0"/>
                <a:cs typeface="Calibri" panose="020F0502020204030204" pitchFamily="34" charset="0"/>
              </a:rPr>
              <a:t>th</a:t>
            </a:r>
            <a:r>
              <a:rPr lang="en-US" sz="1200" dirty="0">
                <a:solidFill>
                  <a:schemeClr val="bg1"/>
                </a:solidFill>
                <a:latin typeface="Calibri" panose="020F0502020204030204" pitchFamily="34" charset="0"/>
                <a:cs typeface="Calibri" panose="020F0502020204030204" pitchFamily="34" charset="0"/>
              </a:rPr>
              <a:t> ed.). Lincoln, NE: Parallels: Pathways to Change. </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6</a:t>
            </a:fld>
            <a:endParaRPr lang="en-US" dirty="0"/>
          </a:p>
        </p:txBody>
      </p:sp>
    </p:spTree>
    <p:extLst>
      <p:ext uri="{BB962C8B-B14F-4D97-AF65-F5344CB8AC3E}">
        <p14:creationId xmlns:p14="http://schemas.microsoft.com/office/powerpoint/2010/main" val="26015876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Treatment Planning</a:t>
            </a:r>
            <a:endParaRPr lang="en-US" dirty="0"/>
          </a:p>
        </p:txBody>
      </p:sp>
      <p:sp>
        <p:nvSpPr>
          <p:cNvPr id="3" name="Content Placeholder 2"/>
          <p:cNvSpPr>
            <a:spLocks noGrp="1"/>
          </p:cNvSpPr>
          <p:nvPr>
            <p:ph idx="1"/>
          </p:nvPr>
        </p:nvSpPr>
        <p:spPr>
          <a:xfrm>
            <a:off x="182859" y="954308"/>
            <a:ext cx="8686800" cy="4953000"/>
          </a:xfrm>
        </p:spPr>
        <p:txBody>
          <a:bodyPr/>
          <a:lstStyle/>
          <a:p>
            <a:r>
              <a:rPr lang="en-US" sz="2500" kern="1200" dirty="0"/>
              <a:t>“A collaborative process in which professionals and the client develop a written document that identifies important treatment goals; describes measurable, time-sensitive action steps toward achieving these goals with expected outcomes; and reflects a verbal agreement between a counselor and client” (CSAT, 2006, p. 55)</a:t>
            </a:r>
          </a:p>
          <a:p>
            <a:r>
              <a:rPr lang="en-US" sz="2500" kern="1200" dirty="0"/>
              <a:t>The IC&amp;RC defines treatment planning as “the process in which the counselor and the client identify and rank problems needing resolution, establish agreed upon immediate and long-term goals, and decide on the treatment methods and resources to be used” </a:t>
            </a:r>
          </a:p>
          <a:p>
            <a:pPr marL="0" indent="0">
              <a:buNone/>
            </a:pPr>
            <a:endParaRPr lang="en-US" sz="2500" kern="1200" dirty="0"/>
          </a:p>
          <a:p>
            <a:endParaRPr lang="en-US" sz="2500" dirty="0"/>
          </a:p>
        </p:txBody>
      </p:sp>
      <p:sp>
        <p:nvSpPr>
          <p:cNvPr id="6" name="TextBox 5"/>
          <p:cNvSpPr txBox="1"/>
          <p:nvPr/>
        </p:nvSpPr>
        <p:spPr>
          <a:xfrm>
            <a:off x="228600" y="5320997"/>
            <a:ext cx="8077200" cy="1384995"/>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(2006). </a:t>
            </a:r>
            <a:r>
              <a:rPr lang="en-US" sz="1200" i="1" dirty="0">
                <a:solidFill>
                  <a:schemeClr val="bg1"/>
                </a:solidFill>
                <a:latin typeface="Calibri" panose="020F0502020204030204" pitchFamily="34" charset="0"/>
                <a:cs typeface="Calibri" panose="020F0502020204030204" pitchFamily="34" charset="0"/>
              </a:rPr>
              <a:t>Addiction counseling competencies: the knowledge, skills, and attitudes of professional practice</a:t>
            </a:r>
            <a:r>
              <a:rPr lang="en-US" sz="1200" dirty="0">
                <a:solidFill>
                  <a:schemeClr val="bg1"/>
                </a:solidFill>
                <a:latin typeface="Calibri" panose="020F0502020204030204" pitchFamily="34" charset="0"/>
                <a:cs typeface="Calibri" panose="020F0502020204030204" pitchFamily="34" charset="0"/>
              </a:rPr>
              <a:t>. Technical Assistance Publication (TAP) Series 21 (HHS Publication No. (SMA) 15-4171). Rockville, MD: Substance Abuse and Mental Health Services Administration.</a:t>
            </a:r>
          </a:p>
          <a:p>
            <a:endParaRPr lang="en-US" sz="1200" dirty="0">
              <a:solidFill>
                <a:schemeClr val="bg1"/>
              </a:solidFill>
              <a:latin typeface="Calibri" panose="020F0502020204030204" pitchFamily="34" charset="0"/>
              <a:cs typeface="Calibri" panose="020F0502020204030204" pitchFamily="34" charset="0"/>
            </a:endParaRPr>
          </a:p>
          <a:p>
            <a:r>
              <a:rPr lang="en-US" sz="1200" dirty="0">
                <a:solidFill>
                  <a:schemeClr val="bg1"/>
                </a:solidFill>
                <a:latin typeface="Calibri" panose="020F0502020204030204" pitchFamily="34" charset="0"/>
                <a:cs typeface="Calibri" panose="020F0502020204030204" pitchFamily="34" charset="0"/>
              </a:rPr>
              <a:t>Herdman, J. W. (2018). </a:t>
            </a:r>
            <a:r>
              <a:rPr lang="en-US" sz="1200" i="1" dirty="0">
                <a:solidFill>
                  <a:schemeClr val="bg1"/>
                </a:solidFill>
                <a:latin typeface="Calibri" panose="020F0502020204030204" pitchFamily="34" charset="0"/>
                <a:cs typeface="Calibri" panose="020F0502020204030204" pitchFamily="34" charset="0"/>
              </a:rPr>
              <a:t>Global criteria: the 12 core functions of the substance abuse counselor </a:t>
            </a:r>
            <a:r>
              <a:rPr lang="en-US" sz="1200" dirty="0">
                <a:solidFill>
                  <a:schemeClr val="bg1"/>
                </a:solidFill>
                <a:latin typeface="Calibri" panose="020F0502020204030204" pitchFamily="34" charset="0"/>
                <a:cs typeface="Calibri" panose="020F0502020204030204" pitchFamily="34" charset="0"/>
              </a:rPr>
              <a:t>(7</a:t>
            </a:r>
            <a:r>
              <a:rPr lang="en-US" sz="1200" baseline="30000" dirty="0">
                <a:solidFill>
                  <a:schemeClr val="bg1"/>
                </a:solidFill>
                <a:latin typeface="Calibri" panose="020F0502020204030204" pitchFamily="34" charset="0"/>
                <a:cs typeface="Calibri" panose="020F0502020204030204" pitchFamily="34" charset="0"/>
              </a:rPr>
              <a:t>th</a:t>
            </a:r>
            <a:r>
              <a:rPr lang="en-US" sz="1200" dirty="0">
                <a:solidFill>
                  <a:schemeClr val="bg1"/>
                </a:solidFill>
                <a:latin typeface="Calibri" panose="020F0502020204030204" pitchFamily="34" charset="0"/>
                <a:cs typeface="Calibri" panose="020F0502020204030204" pitchFamily="34" charset="0"/>
              </a:rPr>
              <a:t> ed.). Lincoln, NE: Parallels: Pathways to Change. </a:t>
            </a:r>
          </a:p>
        </p:txBody>
      </p:sp>
      <p:sp>
        <p:nvSpPr>
          <p:cNvPr id="4" name="Slide Number Placeholder 3"/>
          <p:cNvSpPr>
            <a:spLocks noGrp="1"/>
          </p:cNvSpPr>
          <p:nvPr>
            <p:ph type="sldNum" sz="quarter" idx="10"/>
          </p:nvPr>
        </p:nvSpPr>
        <p:spPr>
          <a:xfrm>
            <a:off x="8458199" y="6324600"/>
            <a:ext cx="484031" cy="345170"/>
          </a:xfrm>
        </p:spPr>
        <p:txBody>
          <a:bodyPr/>
          <a:lstStyle/>
          <a:p>
            <a:fld id="{3E17F1FD-29C3-4220-915C-9C71059786D3}" type="slidenum">
              <a:rPr lang="en-US" smtClean="0"/>
              <a:pPr/>
              <a:t>60</a:t>
            </a:fld>
            <a:endParaRPr lang="en-US" dirty="0"/>
          </a:p>
        </p:txBody>
      </p:sp>
    </p:spTree>
    <p:extLst>
      <p:ext uri="{BB962C8B-B14F-4D97-AF65-F5344CB8AC3E}">
        <p14:creationId xmlns:p14="http://schemas.microsoft.com/office/powerpoint/2010/main" val="224457724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287" y="381000"/>
            <a:ext cx="8686800" cy="761996"/>
          </a:xfrm>
        </p:spPr>
        <p:txBody>
          <a:bodyPr/>
          <a:lstStyle/>
          <a:p>
            <a:r>
              <a:rPr lang="en-US" dirty="0"/>
              <a:t>Developing </a:t>
            </a:r>
            <a:r>
              <a:rPr lang="en-US" dirty="0" smtClean="0"/>
              <a:t>Client-Centered</a:t>
            </a:r>
            <a:r>
              <a:rPr lang="en-US" dirty="0"/>
              <a:t>, </a:t>
            </a:r>
            <a:r>
              <a:rPr lang="en-US" dirty="0" smtClean="0"/>
              <a:t>Collaborative </a:t>
            </a:r>
            <a:r>
              <a:rPr lang="en-US" dirty="0"/>
              <a:t>S</a:t>
            </a:r>
            <a:r>
              <a:rPr lang="en-US" dirty="0" smtClean="0"/>
              <a:t>ervice </a:t>
            </a:r>
            <a:r>
              <a:rPr lang="en-US" dirty="0"/>
              <a:t>P</a:t>
            </a:r>
            <a:r>
              <a:rPr lang="en-US" dirty="0" smtClean="0"/>
              <a:t>lans</a:t>
            </a:r>
            <a:endParaRPr lang="en-US" dirty="0"/>
          </a:p>
        </p:txBody>
      </p:sp>
      <p:sp>
        <p:nvSpPr>
          <p:cNvPr id="3" name="Content Placeholder 2"/>
          <p:cNvSpPr>
            <a:spLocks noGrp="1"/>
          </p:cNvSpPr>
          <p:nvPr>
            <p:ph idx="1"/>
          </p:nvPr>
        </p:nvSpPr>
        <p:spPr>
          <a:xfrm>
            <a:off x="255430" y="1524000"/>
            <a:ext cx="8686800" cy="3810000"/>
          </a:xfrm>
        </p:spPr>
        <p:txBody>
          <a:bodyPr/>
          <a:lstStyle/>
          <a:p>
            <a:r>
              <a:rPr lang="en-US" sz="2600" kern="1200" dirty="0"/>
              <a:t>The counselor reviews assessment findings, insights, and interpretations with the client.</a:t>
            </a:r>
          </a:p>
          <a:p>
            <a:r>
              <a:rPr lang="en-US" sz="2600" kern="1200" dirty="0"/>
              <a:t>The client and counselor develop a service plan by:	</a:t>
            </a:r>
          </a:p>
          <a:p>
            <a:pPr lvl="1"/>
            <a:r>
              <a:rPr lang="en-US" sz="2600" kern="1200" dirty="0"/>
              <a:t>rank ordering and prioritizing needs and problems;  </a:t>
            </a:r>
          </a:p>
          <a:p>
            <a:pPr lvl="1"/>
            <a:r>
              <a:rPr lang="en-US" sz="2600" kern="1200" dirty="0"/>
              <a:t>negotiating short and long-term goals that are directly linked to the problem list generated by the client and counselor through the assessment process; </a:t>
            </a:r>
          </a:p>
          <a:p>
            <a:pPr lvl="1"/>
            <a:r>
              <a:rPr lang="en-US" sz="2600" kern="1200" dirty="0"/>
              <a:t>incorporating client strengths, skills, and resources into the service plan; and </a:t>
            </a:r>
          </a:p>
          <a:p>
            <a:pPr lvl="1"/>
            <a:r>
              <a:rPr lang="en-US" sz="2600" kern="1200" dirty="0"/>
              <a:t>agreeing on methods and resources to be used. </a:t>
            </a:r>
          </a:p>
          <a:p>
            <a:endParaRPr lang="en-US" sz="2600" kern="1200" dirty="0"/>
          </a:p>
        </p:txBody>
      </p:sp>
      <p:sp>
        <p:nvSpPr>
          <p:cNvPr id="5" name="TextBox 4">
            <a:extLst>
              <a:ext uri="{FF2B5EF4-FFF2-40B4-BE49-F238E27FC236}">
                <a16:creationId xmlns:a16="http://schemas.microsoft.com/office/drawing/2014/main" id="{223CAF33-10C4-5144-ACAA-1752E28C8E47}"/>
              </a:ext>
            </a:extLst>
          </p:cNvPr>
          <p:cNvSpPr txBox="1"/>
          <p:nvPr/>
        </p:nvSpPr>
        <p:spPr>
          <a:xfrm>
            <a:off x="226401" y="5961064"/>
            <a:ext cx="77724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Adams, N. &amp; Grieder, D. M. (2014). </a:t>
            </a:r>
            <a:r>
              <a:rPr lang="en-US" sz="1200" i="1" dirty="0">
                <a:solidFill>
                  <a:schemeClr val="bg1"/>
                </a:solidFill>
                <a:latin typeface="Calibri" panose="020F0502020204030204" pitchFamily="34" charset="0"/>
                <a:cs typeface="Calibri" panose="020F0502020204030204" pitchFamily="34" charset="0"/>
              </a:rPr>
              <a:t>Treatment planning for person-centered care: shared decision making for whole health </a:t>
            </a:r>
            <a:r>
              <a:rPr lang="en-US" sz="1200" dirty="0">
                <a:solidFill>
                  <a:schemeClr val="bg1"/>
                </a:solidFill>
                <a:latin typeface="Calibri" panose="020F0502020204030204" pitchFamily="34" charset="0"/>
                <a:cs typeface="Calibri" panose="020F0502020204030204" pitchFamily="34" charset="0"/>
              </a:rPr>
              <a:t>(2</a:t>
            </a:r>
            <a:r>
              <a:rPr lang="en-US" sz="1200" baseline="30000" dirty="0">
                <a:solidFill>
                  <a:schemeClr val="bg1"/>
                </a:solidFill>
                <a:latin typeface="Calibri" panose="020F0502020204030204" pitchFamily="34" charset="0"/>
                <a:cs typeface="Calibri" panose="020F0502020204030204" pitchFamily="34" charset="0"/>
              </a:rPr>
              <a:t>nd</a:t>
            </a:r>
            <a:r>
              <a:rPr lang="en-US" sz="1200" dirty="0">
                <a:solidFill>
                  <a:schemeClr val="bg1"/>
                </a:solidFill>
                <a:latin typeface="Calibri" panose="020F0502020204030204" pitchFamily="34" charset="0"/>
                <a:cs typeface="Calibri" panose="020F0502020204030204" pitchFamily="34" charset="0"/>
              </a:rPr>
              <a:t> ed.). Waltham, MA: Elsevier Inc. </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61</a:t>
            </a:fld>
            <a:endParaRPr lang="en-US" dirty="0"/>
          </a:p>
        </p:txBody>
      </p:sp>
    </p:spTree>
    <p:extLst>
      <p:ext uri="{BB962C8B-B14F-4D97-AF65-F5344CB8AC3E}">
        <p14:creationId xmlns:p14="http://schemas.microsoft.com/office/powerpoint/2010/main" val="428575582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287" y="381000"/>
            <a:ext cx="8686800" cy="761996"/>
          </a:xfrm>
        </p:spPr>
        <p:txBody>
          <a:bodyPr/>
          <a:lstStyle/>
          <a:p>
            <a:r>
              <a:rPr lang="en-US" dirty="0"/>
              <a:t>Developing </a:t>
            </a:r>
            <a:r>
              <a:rPr lang="en-US" dirty="0" smtClean="0"/>
              <a:t>Client-Centered</a:t>
            </a:r>
            <a:r>
              <a:rPr lang="en-US" dirty="0"/>
              <a:t>, </a:t>
            </a:r>
            <a:r>
              <a:rPr lang="en-US" dirty="0" smtClean="0"/>
              <a:t>Collaborative </a:t>
            </a:r>
            <a:r>
              <a:rPr lang="en-US" dirty="0"/>
              <a:t>S</a:t>
            </a:r>
            <a:r>
              <a:rPr lang="en-US" dirty="0" smtClean="0"/>
              <a:t>ervice </a:t>
            </a:r>
            <a:r>
              <a:rPr lang="en-US" dirty="0"/>
              <a:t>P</a:t>
            </a:r>
            <a:r>
              <a:rPr lang="en-US" dirty="0" smtClean="0"/>
              <a:t>lans </a:t>
            </a:r>
            <a:r>
              <a:rPr lang="en-US" dirty="0"/>
              <a:t>(continued)</a:t>
            </a:r>
          </a:p>
        </p:txBody>
      </p:sp>
      <p:sp>
        <p:nvSpPr>
          <p:cNvPr id="3" name="Content Placeholder 2"/>
          <p:cNvSpPr>
            <a:spLocks noGrp="1"/>
          </p:cNvSpPr>
          <p:nvPr>
            <p:ph idx="1"/>
          </p:nvPr>
        </p:nvSpPr>
        <p:spPr>
          <a:xfrm>
            <a:off x="255430" y="1524000"/>
            <a:ext cx="8686800" cy="3810000"/>
          </a:xfrm>
        </p:spPr>
        <p:txBody>
          <a:bodyPr/>
          <a:lstStyle/>
          <a:p>
            <a:r>
              <a:rPr lang="en-US" sz="2600" kern="1200" dirty="0"/>
              <a:t>Service plans should be regularly reviewed and updated. </a:t>
            </a:r>
          </a:p>
          <a:p>
            <a:r>
              <a:rPr lang="en-US" sz="2600" kern="1200" dirty="0"/>
              <a:t>Service plans should be flexible.</a:t>
            </a:r>
          </a:p>
          <a:p>
            <a:r>
              <a:rPr lang="en-US" sz="2600" kern="1200" dirty="0"/>
              <a:t>Service plans should include agreed-upon end points.</a:t>
            </a:r>
          </a:p>
        </p:txBody>
      </p:sp>
      <p:sp>
        <p:nvSpPr>
          <p:cNvPr id="5" name="TextBox 4">
            <a:extLst>
              <a:ext uri="{FF2B5EF4-FFF2-40B4-BE49-F238E27FC236}">
                <a16:creationId xmlns:a16="http://schemas.microsoft.com/office/drawing/2014/main" id="{223CAF33-10C4-5144-ACAA-1752E28C8E47}"/>
              </a:ext>
            </a:extLst>
          </p:cNvPr>
          <p:cNvSpPr txBox="1"/>
          <p:nvPr/>
        </p:nvSpPr>
        <p:spPr>
          <a:xfrm>
            <a:off x="226401" y="5961064"/>
            <a:ext cx="77724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Adams, N. &amp; Grieder, D. M. (2014). </a:t>
            </a:r>
            <a:r>
              <a:rPr lang="en-US" sz="1200" i="1" dirty="0">
                <a:solidFill>
                  <a:schemeClr val="bg1"/>
                </a:solidFill>
                <a:latin typeface="Calibri" panose="020F0502020204030204" pitchFamily="34" charset="0"/>
                <a:cs typeface="Calibri" panose="020F0502020204030204" pitchFamily="34" charset="0"/>
              </a:rPr>
              <a:t>Treatment planning for person-centered care: shared decision making for whole health </a:t>
            </a:r>
            <a:r>
              <a:rPr lang="en-US" sz="1200" dirty="0">
                <a:solidFill>
                  <a:schemeClr val="bg1"/>
                </a:solidFill>
                <a:latin typeface="Calibri" panose="020F0502020204030204" pitchFamily="34" charset="0"/>
                <a:cs typeface="Calibri" panose="020F0502020204030204" pitchFamily="34" charset="0"/>
              </a:rPr>
              <a:t>(2</a:t>
            </a:r>
            <a:r>
              <a:rPr lang="en-US" sz="1200" baseline="30000" dirty="0">
                <a:solidFill>
                  <a:schemeClr val="bg1"/>
                </a:solidFill>
                <a:latin typeface="Calibri" panose="020F0502020204030204" pitchFamily="34" charset="0"/>
                <a:cs typeface="Calibri" panose="020F0502020204030204" pitchFamily="34" charset="0"/>
              </a:rPr>
              <a:t>nd</a:t>
            </a:r>
            <a:r>
              <a:rPr lang="en-US" sz="1200" dirty="0">
                <a:solidFill>
                  <a:schemeClr val="bg1"/>
                </a:solidFill>
                <a:latin typeface="Calibri" panose="020F0502020204030204" pitchFamily="34" charset="0"/>
                <a:cs typeface="Calibri" panose="020F0502020204030204" pitchFamily="34" charset="0"/>
              </a:rPr>
              <a:t> ed.). Waltham, MA: Elsevier Inc. </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62</a:t>
            </a:fld>
            <a:endParaRPr lang="en-US" dirty="0"/>
          </a:p>
        </p:txBody>
      </p:sp>
    </p:spTree>
    <p:extLst>
      <p:ext uri="{BB962C8B-B14F-4D97-AF65-F5344CB8AC3E}">
        <p14:creationId xmlns:p14="http://schemas.microsoft.com/office/powerpoint/2010/main" val="397280024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a:t>
            </a:r>
            <a:r>
              <a:rPr lang="en-US" dirty="0" smtClean="0"/>
              <a:t>Goals</a:t>
            </a:r>
            <a:r>
              <a:rPr lang="en-US" dirty="0"/>
              <a:t>? </a:t>
            </a:r>
          </a:p>
        </p:txBody>
      </p:sp>
      <p:sp>
        <p:nvSpPr>
          <p:cNvPr id="3" name="Content Placeholder 2"/>
          <p:cNvSpPr>
            <a:spLocks noGrp="1"/>
          </p:cNvSpPr>
          <p:nvPr>
            <p:ph idx="1"/>
          </p:nvPr>
        </p:nvSpPr>
        <p:spPr>
          <a:xfrm>
            <a:off x="228600" y="990600"/>
            <a:ext cx="8686800" cy="4495800"/>
          </a:xfrm>
        </p:spPr>
        <p:txBody>
          <a:bodyPr/>
          <a:lstStyle/>
          <a:p>
            <a:r>
              <a:rPr lang="en-US" kern="1200" dirty="0"/>
              <a:t>Goals capture the essence of the client’s desire for change. </a:t>
            </a:r>
          </a:p>
          <a:p>
            <a:r>
              <a:rPr lang="en-US" kern="1200" dirty="0"/>
              <a:t>Two types of goals: life goals and service goals.</a:t>
            </a:r>
          </a:p>
          <a:p>
            <a:r>
              <a:rPr lang="en-US" kern="1200" dirty="0"/>
              <a:t>Service goals reflect resolution of a problem.</a:t>
            </a:r>
          </a:p>
          <a:p>
            <a:r>
              <a:rPr lang="en-US" kern="1200" dirty="0">
                <a:latin typeface="Calibri"/>
                <a:cs typeface="Calibri"/>
              </a:rPr>
              <a:t>Service goals s</a:t>
            </a:r>
            <a:r>
              <a:rPr lang="en-US" dirty="0">
                <a:latin typeface="Calibri"/>
                <a:cs typeface="Calibri"/>
              </a:rPr>
              <a:t>hould be used as a measure for determining readiness for discharge or transition.</a:t>
            </a:r>
            <a:endParaRPr lang="en-US" dirty="0"/>
          </a:p>
          <a:p>
            <a:r>
              <a:rPr lang="en-US" kern="1200" dirty="0"/>
              <a:t>Goals should be written in the client’s own words, but understood by all those involved in their care. </a:t>
            </a:r>
          </a:p>
          <a:p>
            <a:r>
              <a:rPr lang="en-US" kern="1200" dirty="0"/>
              <a:t>Strive for parsimony.</a:t>
            </a:r>
          </a:p>
          <a:p>
            <a:r>
              <a:rPr lang="en-US" kern="1200" dirty="0"/>
              <a:t>Goals are often comprised of specific objectives.</a:t>
            </a:r>
          </a:p>
        </p:txBody>
      </p:sp>
      <p:sp>
        <p:nvSpPr>
          <p:cNvPr id="5" name="TextBox 4">
            <a:extLst>
              <a:ext uri="{FF2B5EF4-FFF2-40B4-BE49-F238E27FC236}">
                <a16:creationId xmlns:a16="http://schemas.microsoft.com/office/drawing/2014/main" id="{223CAF33-10C4-5144-ACAA-1752E28C8E47}"/>
              </a:ext>
            </a:extLst>
          </p:cNvPr>
          <p:cNvSpPr txBox="1"/>
          <p:nvPr/>
        </p:nvSpPr>
        <p:spPr>
          <a:xfrm>
            <a:off x="228600" y="5820461"/>
            <a:ext cx="77724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Adams, N. &amp; Grieder, D. M. (2014). </a:t>
            </a:r>
            <a:r>
              <a:rPr lang="en-US" sz="1200" i="1" dirty="0">
                <a:solidFill>
                  <a:schemeClr val="bg1"/>
                </a:solidFill>
                <a:latin typeface="Calibri" panose="020F0502020204030204" pitchFamily="34" charset="0"/>
                <a:cs typeface="Calibri" panose="020F0502020204030204" pitchFamily="34" charset="0"/>
              </a:rPr>
              <a:t>Treatment planning for person-centered care: shared decision making for whole health </a:t>
            </a:r>
            <a:r>
              <a:rPr lang="en-US" sz="1200" dirty="0">
                <a:solidFill>
                  <a:schemeClr val="bg1"/>
                </a:solidFill>
                <a:latin typeface="Calibri" panose="020F0502020204030204" pitchFamily="34" charset="0"/>
                <a:cs typeface="Calibri" panose="020F0502020204030204" pitchFamily="34" charset="0"/>
              </a:rPr>
              <a:t>(2</a:t>
            </a:r>
            <a:r>
              <a:rPr lang="en-US" sz="1200" baseline="30000" dirty="0">
                <a:solidFill>
                  <a:schemeClr val="bg1"/>
                </a:solidFill>
                <a:latin typeface="Calibri" panose="020F0502020204030204" pitchFamily="34" charset="0"/>
                <a:cs typeface="Calibri" panose="020F0502020204030204" pitchFamily="34" charset="0"/>
              </a:rPr>
              <a:t>nd</a:t>
            </a:r>
            <a:r>
              <a:rPr lang="en-US" sz="1200" dirty="0">
                <a:solidFill>
                  <a:schemeClr val="bg1"/>
                </a:solidFill>
                <a:latin typeface="Calibri" panose="020F0502020204030204" pitchFamily="34" charset="0"/>
                <a:cs typeface="Calibri" panose="020F0502020204030204" pitchFamily="34" charset="0"/>
              </a:rPr>
              <a:t> ed.). Waltham, MA: Elsevier Inc. </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63</a:t>
            </a:fld>
            <a:endParaRPr lang="en-US" dirty="0"/>
          </a:p>
        </p:txBody>
      </p:sp>
    </p:spTree>
    <p:extLst>
      <p:ext uri="{BB962C8B-B14F-4D97-AF65-F5344CB8AC3E}">
        <p14:creationId xmlns:p14="http://schemas.microsoft.com/office/powerpoint/2010/main" val="43418483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a:t>
            </a:r>
            <a:r>
              <a:rPr lang="en-US" dirty="0" smtClean="0"/>
              <a:t>Objectives</a:t>
            </a:r>
            <a:r>
              <a:rPr lang="en-US" dirty="0"/>
              <a:t>? </a:t>
            </a:r>
          </a:p>
        </p:txBody>
      </p:sp>
      <p:sp>
        <p:nvSpPr>
          <p:cNvPr id="3" name="Content Placeholder 2"/>
          <p:cNvSpPr>
            <a:spLocks noGrp="1"/>
          </p:cNvSpPr>
          <p:nvPr>
            <p:ph idx="1"/>
          </p:nvPr>
        </p:nvSpPr>
        <p:spPr>
          <a:xfrm>
            <a:off x="228600" y="990600"/>
            <a:ext cx="8686800" cy="4495800"/>
          </a:xfrm>
        </p:spPr>
        <p:txBody>
          <a:bodyPr/>
          <a:lstStyle/>
          <a:p>
            <a:r>
              <a:rPr lang="en-US" sz="2600" kern="1200" dirty="0"/>
              <a:t>Objectives are focused, specific, incremental changes or manageable tasks that support clients with moving forward towards attaining or accomplishing specific goal(s). </a:t>
            </a:r>
          </a:p>
          <a:p>
            <a:r>
              <a:rPr lang="en-US" sz="2600" kern="1200" dirty="0"/>
              <a:t>Objectives use action words.</a:t>
            </a:r>
          </a:p>
          <a:p>
            <a:r>
              <a:rPr lang="en-US" sz="2600" kern="1200" dirty="0"/>
              <a:t>Objectives are time-specific.</a:t>
            </a:r>
          </a:p>
          <a:p>
            <a:r>
              <a:rPr lang="en-US" sz="2600" kern="1200" dirty="0"/>
              <a:t>Objectives aim to organize a client’s  goal into smaller manageable steps.</a:t>
            </a:r>
          </a:p>
          <a:p>
            <a:r>
              <a:rPr lang="en-US" sz="2600" kern="1200" dirty="0"/>
              <a:t>Objectives are </a:t>
            </a:r>
            <a:r>
              <a:rPr lang="en-US" sz="2600" b="1" kern="1200" dirty="0"/>
              <a:t>NOT</a:t>
            </a:r>
            <a:r>
              <a:rPr lang="en-US" sz="2600" kern="1200" dirty="0"/>
              <a:t> services, intervention, or action steps.</a:t>
            </a:r>
          </a:p>
          <a:p>
            <a:r>
              <a:rPr lang="en-US" sz="2600" kern="1200" dirty="0"/>
              <a:t>Objective describe the meaningful change in behavior, status or function that is recognized as a step towards reaching a larger goal.</a:t>
            </a:r>
            <a:endParaRPr lang="en-US" kern="1200" dirty="0"/>
          </a:p>
          <a:p>
            <a:pPr marL="0" indent="0">
              <a:buNone/>
            </a:pPr>
            <a:endParaRPr lang="en-US" kern="1200" dirty="0"/>
          </a:p>
        </p:txBody>
      </p:sp>
      <p:sp>
        <p:nvSpPr>
          <p:cNvPr id="5" name="TextBox 4">
            <a:extLst>
              <a:ext uri="{FF2B5EF4-FFF2-40B4-BE49-F238E27FC236}">
                <a16:creationId xmlns:a16="http://schemas.microsoft.com/office/drawing/2014/main" id="{76735B8B-BAF0-064D-B195-A865FDEDF8B9}"/>
              </a:ext>
            </a:extLst>
          </p:cNvPr>
          <p:cNvSpPr txBox="1"/>
          <p:nvPr/>
        </p:nvSpPr>
        <p:spPr>
          <a:xfrm>
            <a:off x="228600" y="5820461"/>
            <a:ext cx="77724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Adams, N. &amp; Grieder, D. M. (2014). </a:t>
            </a:r>
            <a:r>
              <a:rPr lang="en-US" sz="1200" i="1" dirty="0">
                <a:solidFill>
                  <a:schemeClr val="bg1"/>
                </a:solidFill>
                <a:latin typeface="Calibri" panose="020F0502020204030204" pitchFamily="34" charset="0"/>
                <a:cs typeface="Calibri" panose="020F0502020204030204" pitchFamily="34" charset="0"/>
              </a:rPr>
              <a:t>Treatment planning for person-centered care: shared decision making for whole health </a:t>
            </a:r>
            <a:r>
              <a:rPr lang="en-US" sz="1200" dirty="0">
                <a:solidFill>
                  <a:schemeClr val="bg1"/>
                </a:solidFill>
                <a:latin typeface="Calibri" panose="020F0502020204030204" pitchFamily="34" charset="0"/>
                <a:cs typeface="Calibri" panose="020F0502020204030204" pitchFamily="34" charset="0"/>
              </a:rPr>
              <a:t>(2</a:t>
            </a:r>
            <a:r>
              <a:rPr lang="en-US" sz="1200" baseline="30000" dirty="0">
                <a:solidFill>
                  <a:schemeClr val="bg1"/>
                </a:solidFill>
                <a:latin typeface="Calibri" panose="020F0502020204030204" pitchFamily="34" charset="0"/>
                <a:cs typeface="Calibri" panose="020F0502020204030204" pitchFamily="34" charset="0"/>
              </a:rPr>
              <a:t>nd</a:t>
            </a:r>
            <a:r>
              <a:rPr lang="en-US" sz="1200" dirty="0">
                <a:solidFill>
                  <a:schemeClr val="bg1"/>
                </a:solidFill>
                <a:latin typeface="Calibri" panose="020F0502020204030204" pitchFamily="34" charset="0"/>
                <a:cs typeface="Calibri" panose="020F0502020204030204" pitchFamily="34" charset="0"/>
              </a:rPr>
              <a:t> ed.). Waltham, MA: Elsevier Inc. </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64</a:t>
            </a:fld>
            <a:endParaRPr lang="en-US" dirty="0"/>
          </a:p>
        </p:txBody>
      </p:sp>
    </p:spTree>
    <p:extLst>
      <p:ext uri="{BB962C8B-B14F-4D97-AF65-F5344CB8AC3E}">
        <p14:creationId xmlns:p14="http://schemas.microsoft.com/office/powerpoint/2010/main" val="88336460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SMART Objectives?</a:t>
            </a:r>
            <a:endParaRPr lang="en-US" dirty="0"/>
          </a:p>
        </p:txBody>
      </p:sp>
      <p:sp>
        <p:nvSpPr>
          <p:cNvPr id="3" name="Content Placeholder 2"/>
          <p:cNvSpPr>
            <a:spLocks noGrp="1"/>
          </p:cNvSpPr>
          <p:nvPr>
            <p:ph idx="1"/>
          </p:nvPr>
        </p:nvSpPr>
        <p:spPr>
          <a:xfrm>
            <a:off x="228600" y="990600"/>
            <a:ext cx="8686800" cy="4495800"/>
          </a:xfrm>
        </p:spPr>
        <p:txBody>
          <a:bodyPr/>
          <a:lstStyle/>
          <a:p>
            <a:r>
              <a:rPr lang="en-US" altLang="en-US" sz="2600" b="1" dirty="0">
                <a:solidFill>
                  <a:srgbClr val="FFFF00"/>
                </a:solidFill>
              </a:rPr>
              <a:t>S</a:t>
            </a:r>
            <a:r>
              <a:rPr lang="en-US" altLang="en-US" sz="2600" dirty="0"/>
              <a:t>imple, straightforward, and stage-appropriate </a:t>
            </a:r>
          </a:p>
          <a:p>
            <a:r>
              <a:rPr lang="en-US" altLang="en-US" sz="2600" b="1" dirty="0">
                <a:solidFill>
                  <a:srgbClr val="FFFF00"/>
                </a:solidFill>
              </a:rPr>
              <a:t>M</a:t>
            </a:r>
            <a:r>
              <a:rPr lang="en-US" altLang="en-US" sz="2600" dirty="0"/>
              <a:t>easurable</a:t>
            </a:r>
          </a:p>
          <a:p>
            <a:r>
              <a:rPr lang="en-US" altLang="en-US" sz="2600" b="1" dirty="0">
                <a:solidFill>
                  <a:srgbClr val="FFFF00"/>
                </a:solidFill>
              </a:rPr>
              <a:t>A</a:t>
            </a:r>
            <a:r>
              <a:rPr lang="en-US" altLang="en-US" sz="2600" dirty="0"/>
              <a:t>ttainable</a:t>
            </a:r>
          </a:p>
          <a:p>
            <a:r>
              <a:rPr lang="en-US" altLang="en-US" sz="2600" b="1" dirty="0">
                <a:solidFill>
                  <a:srgbClr val="FFFF00"/>
                </a:solidFill>
              </a:rPr>
              <a:t>R</a:t>
            </a:r>
            <a:r>
              <a:rPr lang="en-US" altLang="en-US" sz="2600" dirty="0"/>
              <a:t>ealistic</a:t>
            </a:r>
          </a:p>
          <a:p>
            <a:r>
              <a:rPr lang="en-US" altLang="en-US" sz="2600" b="1" dirty="0">
                <a:solidFill>
                  <a:srgbClr val="FFFF00"/>
                </a:solidFill>
              </a:rPr>
              <a:t>T</a:t>
            </a:r>
            <a:r>
              <a:rPr lang="en-US" altLang="en-US" sz="2600" dirty="0"/>
              <a:t>ime-specific (change is expected)</a:t>
            </a:r>
          </a:p>
          <a:p>
            <a:pPr lvl="1"/>
            <a:endParaRPr lang="en-US" kern="1200" dirty="0"/>
          </a:p>
          <a:p>
            <a:pPr marL="0" indent="0">
              <a:buNone/>
            </a:pPr>
            <a:endParaRPr lang="en-US" kern="1200" dirty="0"/>
          </a:p>
        </p:txBody>
      </p:sp>
      <p:sp>
        <p:nvSpPr>
          <p:cNvPr id="5" name="TextBox 4">
            <a:extLst>
              <a:ext uri="{FF2B5EF4-FFF2-40B4-BE49-F238E27FC236}">
                <a16:creationId xmlns:a16="http://schemas.microsoft.com/office/drawing/2014/main" id="{76735B8B-BAF0-064D-B195-A865FDEDF8B9}"/>
              </a:ext>
            </a:extLst>
          </p:cNvPr>
          <p:cNvSpPr txBox="1"/>
          <p:nvPr/>
        </p:nvSpPr>
        <p:spPr>
          <a:xfrm>
            <a:off x="228600" y="5820461"/>
            <a:ext cx="77724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Adams, N. &amp; Grieder, D. M. (2014). </a:t>
            </a:r>
            <a:r>
              <a:rPr lang="en-US" sz="1200" i="1" dirty="0">
                <a:solidFill>
                  <a:schemeClr val="bg1"/>
                </a:solidFill>
                <a:latin typeface="Calibri" panose="020F0502020204030204" pitchFamily="34" charset="0"/>
                <a:cs typeface="Calibri" panose="020F0502020204030204" pitchFamily="34" charset="0"/>
              </a:rPr>
              <a:t>Treatment planning for person-centered care: shared decision making for whole health </a:t>
            </a:r>
            <a:r>
              <a:rPr lang="en-US" sz="1200" dirty="0">
                <a:solidFill>
                  <a:schemeClr val="bg1"/>
                </a:solidFill>
                <a:latin typeface="Calibri" panose="020F0502020204030204" pitchFamily="34" charset="0"/>
                <a:cs typeface="Calibri" panose="020F0502020204030204" pitchFamily="34" charset="0"/>
              </a:rPr>
              <a:t>(2</a:t>
            </a:r>
            <a:r>
              <a:rPr lang="en-US" sz="1200" baseline="30000" dirty="0">
                <a:solidFill>
                  <a:schemeClr val="bg1"/>
                </a:solidFill>
                <a:latin typeface="Calibri" panose="020F0502020204030204" pitchFamily="34" charset="0"/>
                <a:cs typeface="Calibri" panose="020F0502020204030204" pitchFamily="34" charset="0"/>
              </a:rPr>
              <a:t>nd</a:t>
            </a:r>
            <a:r>
              <a:rPr lang="en-US" sz="1200" dirty="0">
                <a:solidFill>
                  <a:schemeClr val="bg1"/>
                </a:solidFill>
                <a:latin typeface="Calibri" panose="020F0502020204030204" pitchFamily="34" charset="0"/>
                <a:cs typeface="Calibri" panose="020F0502020204030204" pitchFamily="34" charset="0"/>
              </a:rPr>
              <a:t> ed.). Waltham, MA: Elsevier Inc. </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65</a:t>
            </a:fld>
            <a:endParaRPr lang="en-US" dirty="0"/>
          </a:p>
        </p:txBody>
      </p:sp>
    </p:spTree>
    <p:extLst>
      <p:ext uri="{BB962C8B-B14F-4D97-AF65-F5344CB8AC3E}">
        <p14:creationId xmlns:p14="http://schemas.microsoft.com/office/powerpoint/2010/main" val="28643617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a:t>
            </a:r>
            <a:r>
              <a:rPr lang="en-US" dirty="0" smtClean="0"/>
              <a:t>Interventions</a:t>
            </a:r>
            <a:r>
              <a:rPr lang="en-US" dirty="0"/>
              <a:t>?</a:t>
            </a:r>
          </a:p>
        </p:txBody>
      </p:sp>
      <p:sp>
        <p:nvSpPr>
          <p:cNvPr id="3" name="Content Placeholder 2"/>
          <p:cNvSpPr>
            <a:spLocks noGrp="1"/>
          </p:cNvSpPr>
          <p:nvPr>
            <p:ph idx="1"/>
          </p:nvPr>
        </p:nvSpPr>
        <p:spPr>
          <a:xfrm>
            <a:off x="228600" y="990600"/>
            <a:ext cx="8686800" cy="4495800"/>
          </a:xfrm>
        </p:spPr>
        <p:txBody>
          <a:bodyPr/>
          <a:lstStyle/>
          <a:p>
            <a:r>
              <a:rPr lang="en-US" altLang="en-US" b="1" dirty="0">
                <a:solidFill>
                  <a:srgbClr val="FFFF00"/>
                </a:solidFill>
              </a:rPr>
              <a:t>WHO</a:t>
            </a:r>
            <a:r>
              <a:rPr lang="en-US" altLang="en-US" dirty="0"/>
              <a:t> (internal to organization: specify name, credential, title; external: association, other provider or natural supports) </a:t>
            </a:r>
          </a:p>
          <a:p>
            <a:r>
              <a:rPr lang="en-US" altLang="en-US" b="1" dirty="0">
                <a:solidFill>
                  <a:srgbClr val="FFFF00"/>
                </a:solidFill>
              </a:rPr>
              <a:t>will do WHAT </a:t>
            </a:r>
            <a:r>
              <a:rPr lang="en-US" altLang="en-US" dirty="0"/>
              <a:t>(specify the activity or service) by</a:t>
            </a:r>
          </a:p>
          <a:p>
            <a:r>
              <a:rPr lang="en-US" altLang="en-US" b="1" dirty="0">
                <a:solidFill>
                  <a:srgbClr val="FFFF00"/>
                </a:solidFill>
              </a:rPr>
              <a:t>WHEN </a:t>
            </a:r>
            <a:r>
              <a:rPr lang="en-US" altLang="en-US" dirty="0"/>
              <a:t>(specify frequency [how often], intensity [how  much], and duration [how long]), </a:t>
            </a:r>
          </a:p>
          <a:p>
            <a:r>
              <a:rPr lang="en-US" altLang="en-US" b="1" dirty="0">
                <a:solidFill>
                  <a:srgbClr val="FFFF00"/>
                </a:solidFill>
                <a:latin typeface="Calibri"/>
                <a:cs typeface="Calibri"/>
              </a:rPr>
              <a:t>WHERE </a:t>
            </a:r>
            <a:r>
              <a:rPr lang="en-US" altLang="en-US" dirty="0">
                <a:latin typeface="Calibri"/>
                <a:cs typeface="Calibri"/>
              </a:rPr>
              <a:t>(specify the location),  </a:t>
            </a:r>
            <a:endParaRPr lang="en-US" altLang="en-US" dirty="0"/>
          </a:p>
          <a:p>
            <a:r>
              <a:rPr lang="en-US" altLang="en-US" b="1" dirty="0">
                <a:solidFill>
                  <a:srgbClr val="FFFF00"/>
                </a:solidFill>
              </a:rPr>
              <a:t>and WHY </a:t>
            </a:r>
            <a:r>
              <a:rPr lang="en-US" altLang="en-US" dirty="0"/>
              <a:t>(specify the intended purpose, outcome or impact; how will the intervention support the desired change)? </a:t>
            </a:r>
          </a:p>
        </p:txBody>
      </p:sp>
      <p:sp>
        <p:nvSpPr>
          <p:cNvPr id="5" name="TextBox 4">
            <a:extLst>
              <a:ext uri="{FF2B5EF4-FFF2-40B4-BE49-F238E27FC236}">
                <a16:creationId xmlns:a16="http://schemas.microsoft.com/office/drawing/2014/main" id="{42E2C8E0-3119-E149-837C-8F250AA4EBCE}"/>
              </a:ext>
            </a:extLst>
          </p:cNvPr>
          <p:cNvSpPr txBox="1"/>
          <p:nvPr/>
        </p:nvSpPr>
        <p:spPr>
          <a:xfrm>
            <a:off x="228600" y="5820461"/>
            <a:ext cx="77724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Adams, N. &amp; Grieder, D. M. (2014). </a:t>
            </a:r>
            <a:r>
              <a:rPr lang="en-US" sz="1200" i="1" dirty="0">
                <a:solidFill>
                  <a:schemeClr val="bg1"/>
                </a:solidFill>
                <a:latin typeface="Calibri" panose="020F0502020204030204" pitchFamily="34" charset="0"/>
                <a:cs typeface="Calibri" panose="020F0502020204030204" pitchFamily="34" charset="0"/>
              </a:rPr>
              <a:t>Treatment planning for person-centered care: shared decision making for whole health </a:t>
            </a:r>
            <a:r>
              <a:rPr lang="en-US" sz="1200" dirty="0">
                <a:solidFill>
                  <a:schemeClr val="bg1"/>
                </a:solidFill>
                <a:latin typeface="Calibri" panose="020F0502020204030204" pitchFamily="34" charset="0"/>
                <a:cs typeface="Calibri" panose="020F0502020204030204" pitchFamily="34" charset="0"/>
              </a:rPr>
              <a:t>(2</a:t>
            </a:r>
            <a:r>
              <a:rPr lang="en-US" sz="1200" baseline="30000" dirty="0">
                <a:solidFill>
                  <a:schemeClr val="bg1"/>
                </a:solidFill>
                <a:latin typeface="Calibri" panose="020F0502020204030204" pitchFamily="34" charset="0"/>
                <a:cs typeface="Calibri" panose="020F0502020204030204" pitchFamily="34" charset="0"/>
              </a:rPr>
              <a:t>nd</a:t>
            </a:r>
            <a:r>
              <a:rPr lang="en-US" sz="1200" dirty="0">
                <a:solidFill>
                  <a:schemeClr val="bg1"/>
                </a:solidFill>
                <a:latin typeface="Calibri" panose="020F0502020204030204" pitchFamily="34" charset="0"/>
                <a:cs typeface="Calibri" panose="020F0502020204030204" pitchFamily="34" charset="0"/>
              </a:rPr>
              <a:t> ed.). Waltham, MA: Elsevier Inc. </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66</a:t>
            </a:fld>
            <a:endParaRPr lang="en-US" dirty="0"/>
          </a:p>
        </p:txBody>
      </p:sp>
    </p:spTree>
    <p:extLst>
      <p:ext uri="{BB962C8B-B14F-4D97-AF65-F5344CB8AC3E}">
        <p14:creationId xmlns:p14="http://schemas.microsoft.com/office/powerpoint/2010/main" val="324610469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 C</a:t>
            </a:r>
            <a:r>
              <a:rPr lang="en-US" dirty="0" smtClean="0"/>
              <a:t>riteria for Treatment Planning</a:t>
            </a:r>
            <a:endParaRPr lang="en-US" dirty="0"/>
          </a:p>
        </p:txBody>
      </p:sp>
      <p:sp>
        <p:nvSpPr>
          <p:cNvPr id="3" name="Content Placeholder 2"/>
          <p:cNvSpPr>
            <a:spLocks noGrp="1"/>
          </p:cNvSpPr>
          <p:nvPr>
            <p:ph idx="1"/>
          </p:nvPr>
        </p:nvSpPr>
        <p:spPr>
          <a:xfrm>
            <a:off x="228600" y="990600"/>
            <a:ext cx="8686800" cy="4495800"/>
          </a:xfrm>
        </p:spPr>
        <p:txBody>
          <a:bodyPr/>
          <a:lstStyle/>
          <a:p>
            <a:pPr marL="514350" indent="-514350">
              <a:buFont typeface="+mj-lt"/>
              <a:buAutoNum type="arabicPeriod" startAt="17"/>
            </a:pPr>
            <a:r>
              <a:rPr lang="en-US" kern="1200" dirty="0"/>
              <a:t>Explain assessment results to the client in an understandable manner.</a:t>
            </a:r>
          </a:p>
          <a:p>
            <a:pPr marL="514350" indent="-514350">
              <a:buFont typeface="+mj-lt"/>
              <a:buAutoNum type="arabicPeriod" startAt="17"/>
            </a:pPr>
            <a:r>
              <a:rPr lang="en-US" kern="1200" dirty="0"/>
              <a:t>Identify and rank problems based in individual client needs in the written treatment plan.</a:t>
            </a:r>
          </a:p>
          <a:p>
            <a:pPr marL="514350" indent="-514350">
              <a:buFont typeface="+mj-lt"/>
              <a:buAutoNum type="arabicPeriod" startAt="17"/>
            </a:pPr>
            <a:r>
              <a:rPr lang="en-US" kern="1200" dirty="0"/>
              <a:t>Formulate agreed upon immediate &amp; long-term goals using behavioral terms in the written plan.</a:t>
            </a:r>
          </a:p>
          <a:p>
            <a:pPr marL="514350" indent="-514350">
              <a:buFont typeface="+mj-lt"/>
              <a:buAutoNum type="arabicPeriod" startAt="17"/>
            </a:pPr>
            <a:r>
              <a:rPr lang="en-US" kern="1200" dirty="0"/>
              <a:t>Identify the treatment methods and resources to be utilized as appropriate for the individual client.</a:t>
            </a:r>
          </a:p>
          <a:p>
            <a:pPr marL="0" indent="0">
              <a:buNone/>
            </a:pPr>
            <a:endParaRPr lang="en-US" kern="1200" dirty="0"/>
          </a:p>
        </p:txBody>
      </p:sp>
      <p:sp>
        <p:nvSpPr>
          <p:cNvPr id="5" name="TextBox 4">
            <a:extLst>
              <a:ext uri="{FF2B5EF4-FFF2-40B4-BE49-F238E27FC236}">
                <a16:creationId xmlns:a16="http://schemas.microsoft.com/office/drawing/2014/main" id="{021221A3-DA02-504C-9F48-0EDDA26B07E5}"/>
              </a:ext>
            </a:extLst>
          </p:cNvPr>
          <p:cNvSpPr txBox="1"/>
          <p:nvPr/>
        </p:nvSpPr>
        <p:spPr>
          <a:xfrm>
            <a:off x="228600" y="5820461"/>
            <a:ext cx="74676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Herdman, J. W. (2018). </a:t>
            </a:r>
            <a:r>
              <a:rPr lang="en-US" sz="1200" i="1" dirty="0">
                <a:solidFill>
                  <a:schemeClr val="bg1"/>
                </a:solidFill>
                <a:latin typeface="Calibri" panose="020F0502020204030204" pitchFamily="34" charset="0"/>
                <a:cs typeface="Calibri" panose="020F0502020204030204" pitchFamily="34" charset="0"/>
              </a:rPr>
              <a:t>Global criteria: the 12 core functions of the substance abuse counselor </a:t>
            </a:r>
            <a:r>
              <a:rPr lang="en-US" sz="1200" dirty="0">
                <a:solidFill>
                  <a:schemeClr val="bg1"/>
                </a:solidFill>
                <a:latin typeface="Calibri" panose="020F0502020204030204" pitchFamily="34" charset="0"/>
                <a:cs typeface="Calibri" panose="020F0502020204030204" pitchFamily="34" charset="0"/>
              </a:rPr>
              <a:t>(7</a:t>
            </a:r>
            <a:r>
              <a:rPr lang="en-US" sz="1200" baseline="30000" dirty="0">
                <a:solidFill>
                  <a:schemeClr val="bg1"/>
                </a:solidFill>
                <a:latin typeface="Calibri" panose="020F0502020204030204" pitchFamily="34" charset="0"/>
                <a:cs typeface="Calibri" panose="020F0502020204030204" pitchFamily="34" charset="0"/>
              </a:rPr>
              <a:t>th</a:t>
            </a:r>
            <a:r>
              <a:rPr lang="en-US" sz="1200" dirty="0">
                <a:solidFill>
                  <a:schemeClr val="bg1"/>
                </a:solidFill>
                <a:latin typeface="Calibri" panose="020F0502020204030204" pitchFamily="34" charset="0"/>
                <a:cs typeface="Calibri" panose="020F0502020204030204" pitchFamily="34" charset="0"/>
              </a:rPr>
              <a:t> ed.). Lincoln, NE: Parallels: Pathways to Change. </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67</a:t>
            </a:fld>
            <a:endParaRPr lang="en-US" dirty="0"/>
          </a:p>
        </p:txBody>
      </p:sp>
    </p:spTree>
    <p:extLst>
      <p:ext uri="{BB962C8B-B14F-4D97-AF65-F5344CB8AC3E}">
        <p14:creationId xmlns:p14="http://schemas.microsoft.com/office/powerpoint/2010/main" val="80158024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Activity for Treatment Planning </a:t>
            </a:r>
            <a:endParaRPr lang="en-US" dirty="0"/>
          </a:p>
        </p:txBody>
      </p:sp>
      <p:sp>
        <p:nvSpPr>
          <p:cNvPr id="3" name="Content Placeholder 2"/>
          <p:cNvSpPr>
            <a:spLocks noGrp="1"/>
          </p:cNvSpPr>
          <p:nvPr>
            <p:ph idx="1"/>
          </p:nvPr>
        </p:nvSpPr>
        <p:spPr>
          <a:xfrm>
            <a:off x="228600" y="990600"/>
            <a:ext cx="8686800" cy="4495800"/>
          </a:xfrm>
        </p:spPr>
        <p:txBody>
          <a:bodyPr/>
          <a:lstStyle/>
          <a:p>
            <a:r>
              <a:rPr lang="en-US" kern="1200" dirty="0"/>
              <a:t>Create a checklist or outline to guide you and others in your agency to create client-centered, collaborative service plans.</a:t>
            </a:r>
          </a:p>
          <a:p>
            <a:r>
              <a:rPr lang="en-US" kern="1200" dirty="0"/>
              <a:t>Be prepared to report out.</a:t>
            </a:r>
          </a:p>
          <a:p>
            <a:r>
              <a:rPr lang="en-US" kern="1200" dirty="0"/>
              <a:t>Be prepared to ask questions and  offer suggestions to support your colleagues.</a:t>
            </a:r>
          </a:p>
          <a:p>
            <a:endParaRPr lang="en-US" kern="1200" dirty="0"/>
          </a:p>
          <a:p>
            <a:pPr marL="0" indent="0">
              <a:buNone/>
            </a:pPr>
            <a:endParaRPr lang="en-US" kern="1200" dirty="0"/>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68</a:t>
            </a:fld>
            <a:endParaRPr lang="en-US" dirty="0"/>
          </a:p>
        </p:txBody>
      </p:sp>
    </p:spTree>
    <p:extLst>
      <p:ext uri="{BB962C8B-B14F-4D97-AF65-F5344CB8AC3E}">
        <p14:creationId xmlns:p14="http://schemas.microsoft.com/office/powerpoint/2010/main" val="98216220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Agenda (6)</a:t>
            </a:r>
            <a:endParaRPr lang="en-US" dirty="0"/>
          </a:p>
        </p:txBody>
      </p:sp>
      <p:sp>
        <p:nvSpPr>
          <p:cNvPr id="3" name="Content Placeholder 2"/>
          <p:cNvSpPr>
            <a:spLocks noGrp="1"/>
          </p:cNvSpPr>
          <p:nvPr>
            <p:ph idx="1"/>
          </p:nvPr>
        </p:nvSpPr>
        <p:spPr>
          <a:xfrm>
            <a:off x="228600" y="1066800"/>
            <a:ext cx="8686800" cy="4419600"/>
          </a:xfrm>
        </p:spPr>
        <p:txBody>
          <a:bodyPr/>
          <a:lstStyle/>
          <a:p>
            <a:pPr>
              <a:spcBef>
                <a:spcPts val="0"/>
              </a:spcBef>
            </a:pPr>
            <a:r>
              <a:rPr lang="en-US" dirty="0"/>
              <a:t>Review and check-in</a:t>
            </a:r>
          </a:p>
          <a:p>
            <a:pPr>
              <a:spcBef>
                <a:spcPts val="0"/>
              </a:spcBef>
            </a:pPr>
            <a:r>
              <a:rPr lang="en-US" dirty="0"/>
              <a:t>Twelve Core Functions </a:t>
            </a:r>
          </a:p>
          <a:p>
            <a:pPr lvl="1"/>
            <a:r>
              <a:rPr lang="en-US" dirty="0"/>
              <a:t>Screening</a:t>
            </a:r>
            <a:endParaRPr lang="en-US" b="1" dirty="0">
              <a:solidFill>
                <a:srgbClr val="FFFF00"/>
              </a:solidFill>
            </a:endParaRPr>
          </a:p>
          <a:p>
            <a:pPr lvl="1"/>
            <a:r>
              <a:rPr lang="en-US" dirty="0"/>
              <a:t>Intake</a:t>
            </a:r>
          </a:p>
          <a:p>
            <a:pPr lvl="1"/>
            <a:r>
              <a:rPr lang="en-US" dirty="0"/>
              <a:t>Orientation </a:t>
            </a:r>
          </a:p>
          <a:p>
            <a:pPr lvl="1"/>
            <a:r>
              <a:rPr lang="en-US" dirty="0"/>
              <a:t>Assessment </a:t>
            </a:r>
          </a:p>
          <a:p>
            <a:pPr lvl="1"/>
            <a:r>
              <a:rPr lang="en-US" dirty="0"/>
              <a:t>Treatment Planning</a:t>
            </a:r>
          </a:p>
          <a:p>
            <a:pPr lvl="1"/>
            <a:r>
              <a:rPr lang="en-US" b="1" dirty="0">
                <a:solidFill>
                  <a:srgbClr val="FFFF00"/>
                </a:solidFill>
              </a:rPr>
              <a:t>Counseling</a:t>
            </a:r>
          </a:p>
        </p:txBody>
      </p:sp>
      <p:sp>
        <p:nvSpPr>
          <p:cNvPr id="4" name="Slide Number Placeholder 3"/>
          <p:cNvSpPr>
            <a:spLocks noGrp="1"/>
          </p:cNvSpPr>
          <p:nvPr>
            <p:ph type="sldNum" sz="quarter" idx="10"/>
          </p:nvPr>
        </p:nvSpPr>
        <p:spPr/>
        <p:txBody>
          <a:bodyPr/>
          <a:lstStyle/>
          <a:p>
            <a:fld id="{3E17F1FD-29C3-4220-915C-9C71059786D3}" type="slidenum">
              <a:rPr lang="en-US" smtClean="0"/>
              <a:pPr/>
              <a:t>69</a:t>
            </a:fld>
            <a:endParaRPr lang="en-US" dirty="0"/>
          </a:p>
        </p:txBody>
      </p:sp>
    </p:spTree>
    <p:extLst>
      <p:ext uri="{BB962C8B-B14F-4D97-AF65-F5344CB8AC3E}">
        <p14:creationId xmlns:p14="http://schemas.microsoft.com/office/powerpoint/2010/main" val="19036211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Importance of </a:t>
            </a:r>
            <a:r>
              <a:rPr lang="en-US" dirty="0" smtClean="0"/>
              <a:t>Establishing </a:t>
            </a:r>
            <a:r>
              <a:rPr lang="en-US" dirty="0"/>
              <a:t>R</a:t>
            </a:r>
            <a:r>
              <a:rPr lang="en-US" dirty="0" smtClean="0"/>
              <a:t>apport</a:t>
            </a:r>
            <a:endParaRPr lang="en-US" dirty="0"/>
          </a:p>
        </p:txBody>
      </p:sp>
      <p:sp>
        <p:nvSpPr>
          <p:cNvPr id="3" name="Content Placeholder 2"/>
          <p:cNvSpPr>
            <a:spLocks noGrp="1"/>
          </p:cNvSpPr>
          <p:nvPr>
            <p:ph idx="1"/>
          </p:nvPr>
        </p:nvSpPr>
        <p:spPr>
          <a:xfrm>
            <a:off x="228600" y="990600"/>
            <a:ext cx="8686800" cy="4495800"/>
          </a:xfrm>
        </p:spPr>
        <p:txBody>
          <a:bodyPr/>
          <a:lstStyle/>
          <a:p>
            <a:r>
              <a:rPr lang="en-US" kern="1200" dirty="0">
                <a:latin typeface="Calibri"/>
                <a:cs typeface="Calibri"/>
              </a:rPr>
              <a:t>Consider the different pathways the client has arrived in your agency.</a:t>
            </a:r>
          </a:p>
          <a:p>
            <a:r>
              <a:rPr lang="en-US" kern="1200" dirty="0">
                <a:latin typeface="Calibri"/>
                <a:cs typeface="Calibri"/>
              </a:rPr>
              <a:t>Screening presents hope.</a:t>
            </a:r>
            <a:endParaRPr lang="en-US" dirty="0">
              <a:latin typeface="Calibri"/>
              <a:cs typeface="Calibri"/>
            </a:endParaRPr>
          </a:p>
          <a:p>
            <a:r>
              <a:rPr lang="en-US" kern="1200" dirty="0">
                <a:latin typeface="Calibri"/>
                <a:cs typeface="Calibri"/>
              </a:rPr>
              <a:t>Screening provides an opportunity to establish rapport.</a:t>
            </a:r>
          </a:p>
          <a:p>
            <a:r>
              <a:rPr lang="en-US" dirty="0">
                <a:latin typeface="Calibri"/>
                <a:cs typeface="Calibri"/>
              </a:rPr>
              <a:t>Screening may influence how the individual engages the SUD system of care. </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7</a:t>
            </a:fld>
            <a:endParaRPr lang="en-US" dirty="0"/>
          </a:p>
        </p:txBody>
      </p:sp>
    </p:spTree>
    <p:extLst>
      <p:ext uri="{BB962C8B-B14F-4D97-AF65-F5344CB8AC3E}">
        <p14:creationId xmlns:p14="http://schemas.microsoft.com/office/powerpoint/2010/main" val="4941983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188" y="401191"/>
            <a:ext cx="8686800" cy="761996"/>
          </a:xfrm>
        </p:spPr>
        <p:txBody>
          <a:bodyPr/>
          <a:lstStyle/>
          <a:p>
            <a:r>
              <a:rPr lang="en-US" dirty="0" smtClean="0"/>
              <a:t>Agenda for Counseling</a:t>
            </a:r>
            <a:endParaRPr lang="en-US" dirty="0"/>
          </a:p>
        </p:txBody>
      </p:sp>
      <p:sp>
        <p:nvSpPr>
          <p:cNvPr id="3" name="Content Placeholder 2"/>
          <p:cNvSpPr>
            <a:spLocks noGrp="1"/>
          </p:cNvSpPr>
          <p:nvPr>
            <p:ph idx="1"/>
          </p:nvPr>
        </p:nvSpPr>
        <p:spPr>
          <a:xfrm>
            <a:off x="228600" y="1676400"/>
            <a:ext cx="8686800" cy="4343400"/>
          </a:xfrm>
        </p:spPr>
        <p:txBody>
          <a:bodyPr/>
          <a:lstStyle/>
          <a:p>
            <a:r>
              <a:rPr lang="en-US" dirty="0"/>
              <a:t>Definition</a:t>
            </a:r>
          </a:p>
          <a:p>
            <a:r>
              <a:rPr lang="en-US" dirty="0"/>
              <a:t>Influence of models and use of theory</a:t>
            </a:r>
          </a:p>
          <a:p>
            <a:r>
              <a:rPr lang="en-US" dirty="0"/>
              <a:t>Counseling models</a:t>
            </a:r>
          </a:p>
          <a:p>
            <a:r>
              <a:rPr lang="en-US" dirty="0"/>
              <a:t>General counseling guidelines </a:t>
            </a:r>
          </a:p>
          <a:p>
            <a:r>
              <a:rPr lang="en-US" dirty="0"/>
              <a:t>Global criteria</a:t>
            </a:r>
          </a:p>
          <a:p>
            <a:endParaRPr lang="en-US" dirty="0"/>
          </a:p>
        </p:txBody>
      </p:sp>
      <p:sp>
        <p:nvSpPr>
          <p:cNvPr id="4" name="Slide Number Placeholder 3"/>
          <p:cNvSpPr>
            <a:spLocks noGrp="1"/>
          </p:cNvSpPr>
          <p:nvPr>
            <p:ph type="sldNum" sz="quarter" idx="10"/>
          </p:nvPr>
        </p:nvSpPr>
        <p:spPr>
          <a:xfrm>
            <a:off x="8382001" y="6284231"/>
            <a:ext cx="560230" cy="248782"/>
          </a:xfrm>
        </p:spPr>
        <p:txBody>
          <a:bodyPr/>
          <a:lstStyle/>
          <a:p>
            <a:fld id="{3E17F1FD-29C3-4220-915C-9C71059786D3}" type="slidenum">
              <a:rPr lang="en-US" smtClean="0"/>
              <a:pPr/>
              <a:t>70</a:t>
            </a:fld>
            <a:endParaRPr lang="en-US" dirty="0"/>
          </a:p>
        </p:txBody>
      </p:sp>
    </p:spTree>
    <p:extLst>
      <p:ext uri="{BB962C8B-B14F-4D97-AF65-F5344CB8AC3E}">
        <p14:creationId xmlns:p14="http://schemas.microsoft.com/office/powerpoint/2010/main" val="244195926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Counseling</a:t>
            </a:r>
            <a:endParaRPr lang="en-US" dirty="0"/>
          </a:p>
        </p:txBody>
      </p:sp>
      <p:sp>
        <p:nvSpPr>
          <p:cNvPr id="3" name="Content Placeholder 2"/>
          <p:cNvSpPr>
            <a:spLocks noGrp="1"/>
          </p:cNvSpPr>
          <p:nvPr>
            <p:ph idx="1"/>
          </p:nvPr>
        </p:nvSpPr>
        <p:spPr>
          <a:xfrm>
            <a:off x="228600" y="1066800"/>
            <a:ext cx="8686800" cy="3505200"/>
          </a:xfrm>
        </p:spPr>
        <p:txBody>
          <a:bodyPr/>
          <a:lstStyle/>
          <a:p>
            <a:r>
              <a:rPr lang="en-US" kern="1200" dirty="0"/>
              <a:t>The IC&amp;RC defines counseling as “the utilization of special skills to assist individuals, families, or group in achieving objectives through exploration of a problem and its ramifications; examination of attitudes and feelings; consideration of alternative solutions; and decision making”</a:t>
            </a:r>
          </a:p>
          <a:p>
            <a:r>
              <a:rPr lang="en-US" kern="1200" dirty="0"/>
              <a:t>The CSAT defines counseling as, “a collaborative process that facilitates the client’s progress toward mutually determined treatment goals and objectives” </a:t>
            </a:r>
          </a:p>
        </p:txBody>
      </p:sp>
      <p:sp>
        <p:nvSpPr>
          <p:cNvPr id="5" name="TextBox 4"/>
          <p:cNvSpPr txBox="1"/>
          <p:nvPr/>
        </p:nvSpPr>
        <p:spPr>
          <a:xfrm>
            <a:off x="228600" y="5320997"/>
            <a:ext cx="8077200" cy="1384995"/>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(2006). </a:t>
            </a:r>
            <a:r>
              <a:rPr lang="en-US" sz="1200" i="1" dirty="0">
                <a:solidFill>
                  <a:schemeClr val="bg1"/>
                </a:solidFill>
                <a:latin typeface="Calibri" panose="020F0502020204030204" pitchFamily="34" charset="0"/>
                <a:cs typeface="Calibri" panose="020F0502020204030204" pitchFamily="34" charset="0"/>
              </a:rPr>
              <a:t>Addiction counseling competencies: the knowledge, skills, and attitudes of professional practice</a:t>
            </a:r>
            <a:r>
              <a:rPr lang="en-US" sz="1200" dirty="0">
                <a:solidFill>
                  <a:schemeClr val="bg1"/>
                </a:solidFill>
                <a:latin typeface="Calibri" panose="020F0502020204030204" pitchFamily="34" charset="0"/>
                <a:cs typeface="Calibri" panose="020F0502020204030204" pitchFamily="34" charset="0"/>
              </a:rPr>
              <a:t>. Technical Assistance Publication (TAP) Series 21 (HHS Publication No. (SMA) 15-4171). Rockville, MD: Substance Abuse and Mental Health Services Administration.</a:t>
            </a:r>
          </a:p>
          <a:p>
            <a:endParaRPr lang="en-US" sz="1200" dirty="0">
              <a:solidFill>
                <a:schemeClr val="bg1"/>
              </a:solidFill>
              <a:latin typeface="Calibri" panose="020F0502020204030204" pitchFamily="34" charset="0"/>
              <a:cs typeface="Calibri" panose="020F0502020204030204" pitchFamily="34" charset="0"/>
            </a:endParaRPr>
          </a:p>
          <a:p>
            <a:r>
              <a:rPr lang="en-US" sz="1200" dirty="0">
                <a:solidFill>
                  <a:schemeClr val="bg1"/>
                </a:solidFill>
                <a:latin typeface="Calibri" panose="020F0502020204030204" pitchFamily="34" charset="0"/>
                <a:cs typeface="Calibri" panose="020F0502020204030204" pitchFamily="34" charset="0"/>
              </a:rPr>
              <a:t>Herdman, J. W. (2018). </a:t>
            </a:r>
            <a:r>
              <a:rPr lang="en-US" sz="1200" i="1" dirty="0">
                <a:solidFill>
                  <a:schemeClr val="bg1"/>
                </a:solidFill>
                <a:latin typeface="Calibri" panose="020F0502020204030204" pitchFamily="34" charset="0"/>
                <a:cs typeface="Calibri" panose="020F0502020204030204" pitchFamily="34" charset="0"/>
              </a:rPr>
              <a:t>Global criteria: the 12 core functions of the substance abuse counselor </a:t>
            </a:r>
            <a:r>
              <a:rPr lang="en-US" sz="1200" dirty="0">
                <a:solidFill>
                  <a:schemeClr val="bg1"/>
                </a:solidFill>
                <a:latin typeface="Calibri" panose="020F0502020204030204" pitchFamily="34" charset="0"/>
                <a:cs typeface="Calibri" panose="020F0502020204030204" pitchFamily="34" charset="0"/>
              </a:rPr>
              <a:t>(7</a:t>
            </a:r>
            <a:r>
              <a:rPr lang="en-US" sz="1200" baseline="30000" dirty="0">
                <a:solidFill>
                  <a:schemeClr val="bg1"/>
                </a:solidFill>
                <a:latin typeface="Calibri" panose="020F0502020204030204" pitchFamily="34" charset="0"/>
                <a:cs typeface="Calibri" panose="020F0502020204030204" pitchFamily="34" charset="0"/>
              </a:rPr>
              <a:t>th</a:t>
            </a:r>
            <a:r>
              <a:rPr lang="en-US" sz="1200" dirty="0">
                <a:solidFill>
                  <a:schemeClr val="bg1"/>
                </a:solidFill>
                <a:latin typeface="Calibri" panose="020F0502020204030204" pitchFamily="34" charset="0"/>
                <a:cs typeface="Calibri" panose="020F0502020204030204" pitchFamily="34" charset="0"/>
              </a:rPr>
              <a:t> ed.). Lincoln, NE: Parallels: Pathways to Change. </a:t>
            </a:r>
          </a:p>
        </p:txBody>
      </p:sp>
      <p:sp>
        <p:nvSpPr>
          <p:cNvPr id="4" name="Slide Number Placeholder 3"/>
          <p:cNvSpPr>
            <a:spLocks noGrp="1"/>
          </p:cNvSpPr>
          <p:nvPr>
            <p:ph type="sldNum" sz="quarter" idx="10"/>
          </p:nvPr>
        </p:nvSpPr>
        <p:spPr>
          <a:xfrm>
            <a:off x="8458199" y="6284230"/>
            <a:ext cx="484031" cy="367228"/>
          </a:xfrm>
        </p:spPr>
        <p:txBody>
          <a:bodyPr/>
          <a:lstStyle/>
          <a:p>
            <a:fld id="{3E17F1FD-29C3-4220-915C-9C71059786D3}" type="slidenum">
              <a:rPr lang="en-US" smtClean="0"/>
              <a:pPr/>
              <a:t>71</a:t>
            </a:fld>
            <a:endParaRPr lang="en-US" dirty="0"/>
          </a:p>
        </p:txBody>
      </p:sp>
    </p:spTree>
    <p:extLst>
      <p:ext uri="{BB962C8B-B14F-4D97-AF65-F5344CB8AC3E}">
        <p14:creationId xmlns:p14="http://schemas.microsoft.com/office/powerpoint/2010/main" val="296647947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Influence of Models and Use of Theory</a:t>
            </a:r>
          </a:p>
        </p:txBody>
      </p:sp>
      <p:sp>
        <p:nvSpPr>
          <p:cNvPr id="3" name="Content Placeholder 2"/>
          <p:cNvSpPr>
            <a:spLocks noGrp="1"/>
          </p:cNvSpPr>
          <p:nvPr>
            <p:ph idx="1"/>
          </p:nvPr>
        </p:nvSpPr>
        <p:spPr>
          <a:xfrm>
            <a:off x="228600" y="990600"/>
            <a:ext cx="8686800" cy="4495800"/>
          </a:xfrm>
        </p:spPr>
        <p:txBody>
          <a:bodyPr/>
          <a:lstStyle/>
          <a:p>
            <a:r>
              <a:rPr lang="en-US" kern="1200" dirty="0"/>
              <a:t>Models of addiction influence how counselors view their clients; the cause of their client’s substance use disorders; and the approaches, modalities, and perspectives they endorse/utilize for treating substance use disorders.  </a:t>
            </a:r>
          </a:p>
          <a:p>
            <a:r>
              <a:rPr lang="en-US" kern="1200" dirty="0"/>
              <a:t>“Models impact our selection of theories and techniques used in treating” substance use disorders (Miller, 2015, p.34). </a:t>
            </a:r>
          </a:p>
          <a:p>
            <a:r>
              <a:rPr lang="en-US" kern="1200" dirty="0"/>
              <a:t>Theories help us to understand, explain, and predict phenomena.</a:t>
            </a:r>
          </a:p>
          <a:p>
            <a:pPr marL="0" indent="0">
              <a:buNone/>
            </a:pPr>
            <a:endParaRPr lang="en-US" kern="1200" dirty="0"/>
          </a:p>
        </p:txBody>
      </p:sp>
      <p:sp>
        <p:nvSpPr>
          <p:cNvPr id="5" name="TextBox 4">
            <a:extLst>
              <a:ext uri="{FF2B5EF4-FFF2-40B4-BE49-F238E27FC236}">
                <a16:creationId xmlns:a16="http://schemas.microsoft.com/office/drawing/2014/main" id="{021221A3-DA02-504C-9F48-0EDDA26B07E5}"/>
              </a:ext>
            </a:extLst>
          </p:cNvPr>
          <p:cNvSpPr txBox="1"/>
          <p:nvPr/>
        </p:nvSpPr>
        <p:spPr>
          <a:xfrm>
            <a:off x="228600" y="5489782"/>
            <a:ext cx="7467600" cy="830997"/>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Corey, G. (2017). Theory and practice of counseling and psychotherapy (10</a:t>
            </a:r>
            <a:r>
              <a:rPr lang="en-US" sz="1200" baseline="30000" dirty="0">
                <a:solidFill>
                  <a:schemeClr val="bg1"/>
                </a:solidFill>
                <a:latin typeface="Calibri" panose="020F0502020204030204" pitchFamily="34" charset="0"/>
                <a:cs typeface="Calibri" panose="020F0502020204030204" pitchFamily="34" charset="0"/>
              </a:rPr>
              <a:t>th</a:t>
            </a:r>
            <a:r>
              <a:rPr lang="en-US" sz="1200" dirty="0">
                <a:solidFill>
                  <a:schemeClr val="bg1"/>
                </a:solidFill>
                <a:latin typeface="Calibri" panose="020F0502020204030204" pitchFamily="34" charset="0"/>
                <a:cs typeface="Calibri" panose="020F0502020204030204" pitchFamily="34" charset="0"/>
              </a:rPr>
              <a:t> ed). Boston, MA: Cengage. </a:t>
            </a:r>
          </a:p>
          <a:p>
            <a:endParaRPr lang="en-US" sz="1200" dirty="0">
              <a:solidFill>
                <a:schemeClr val="bg1"/>
              </a:solidFill>
              <a:latin typeface="Calibri" panose="020F0502020204030204" pitchFamily="34" charset="0"/>
              <a:cs typeface="Calibri" panose="020F0502020204030204" pitchFamily="34" charset="0"/>
            </a:endParaRPr>
          </a:p>
          <a:p>
            <a:r>
              <a:rPr lang="en-US" sz="1200" dirty="0">
                <a:solidFill>
                  <a:schemeClr val="bg1"/>
                </a:solidFill>
                <a:latin typeface="Calibri" panose="020F0502020204030204" pitchFamily="34" charset="0"/>
                <a:cs typeface="Calibri" panose="020F0502020204030204" pitchFamily="34" charset="0"/>
              </a:rPr>
              <a:t>Miller, G. (2015). </a:t>
            </a:r>
            <a:r>
              <a:rPr lang="en-US" sz="1200" i="1" dirty="0">
                <a:solidFill>
                  <a:schemeClr val="bg1"/>
                </a:solidFill>
                <a:latin typeface="Calibri" panose="020F0502020204030204" pitchFamily="34" charset="0"/>
                <a:cs typeface="Calibri" panose="020F0502020204030204" pitchFamily="34" charset="0"/>
              </a:rPr>
              <a:t>Learning the language of addiction counseling </a:t>
            </a:r>
            <a:r>
              <a:rPr lang="en-US" sz="1200" dirty="0">
                <a:solidFill>
                  <a:schemeClr val="bg1"/>
                </a:solidFill>
                <a:latin typeface="Calibri" panose="020F0502020204030204" pitchFamily="34" charset="0"/>
                <a:cs typeface="Calibri" panose="020F0502020204030204" pitchFamily="34" charset="0"/>
              </a:rPr>
              <a:t>(4</a:t>
            </a:r>
            <a:r>
              <a:rPr lang="en-US" sz="1200" baseline="30000" dirty="0">
                <a:solidFill>
                  <a:schemeClr val="bg1"/>
                </a:solidFill>
                <a:latin typeface="Calibri" panose="020F0502020204030204" pitchFamily="34" charset="0"/>
                <a:cs typeface="Calibri" panose="020F0502020204030204" pitchFamily="34" charset="0"/>
              </a:rPr>
              <a:t>th</a:t>
            </a:r>
            <a:r>
              <a:rPr lang="en-US" sz="1200" dirty="0">
                <a:solidFill>
                  <a:schemeClr val="bg1"/>
                </a:solidFill>
                <a:latin typeface="Calibri" panose="020F0502020204030204" pitchFamily="34" charset="0"/>
                <a:cs typeface="Calibri" panose="020F0502020204030204" pitchFamily="34" charset="0"/>
              </a:rPr>
              <a:t> ed.). Hoboken, NJ: John Wiley &amp; Sons, Inc.  </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72</a:t>
            </a:fld>
            <a:endParaRPr lang="en-US" dirty="0"/>
          </a:p>
        </p:txBody>
      </p:sp>
    </p:spTree>
    <p:extLst>
      <p:ext uri="{BB962C8B-B14F-4D97-AF65-F5344CB8AC3E}">
        <p14:creationId xmlns:p14="http://schemas.microsoft.com/office/powerpoint/2010/main" val="281321138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21372"/>
            <a:ext cx="8686800" cy="761996"/>
          </a:xfrm>
        </p:spPr>
        <p:txBody>
          <a:bodyPr/>
          <a:lstStyle/>
          <a:p>
            <a:r>
              <a:rPr lang="en-US" dirty="0" smtClean="0"/>
              <a:t>Three Contemporary Counseling </a:t>
            </a:r>
            <a:r>
              <a:rPr lang="en-US" dirty="0"/>
              <a:t>Models </a:t>
            </a:r>
          </a:p>
        </p:txBody>
      </p:sp>
      <p:sp>
        <p:nvSpPr>
          <p:cNvPr id="3" name="Content Placeholder 2"/>
          <p:cNvSpPr>
            <a:spLocks noGrp="1"/>
          </p:cNvSpPr>
          <p:nvPr>
            <p:ph idx="1"/>
          </p:nvPr>
        </p:nvSpPr>
        <p:spPr>
          <a:xfrm>
            <a:off x="228600" y="1600200"/>
            <a:ext cx="8686800" cy="3886200"/>
          </a:xfrm>
        </p:spPr>
        <p:txBody>
          <a:bodyPr/>
          <a:lstStyle/>
          <a:p>
            <a:r>
              <a:rPr lang="en-US" kern="1200" dirty="0"/>
              <a:t>Psychodynamic Approaches</a:t>
            </a:r>
          </a:p>
          <a:p>
            <a:r>
              <a:rPr lang="en-US" kern="1200" dirty="0"/>
              <a:t>Humanistic, Experiential and Existential Therapies</a:t>
            </a:r>
          </a:p>
          <a:p>
            <a:r>
              <a:rPr lang="en-US" kern="1200" dirty="0"/>
              <a:t>Cognitive Behavioral Approaches</a:t>
            </a:r>
          </a:p>
          <a:p>
            <a:endParaRPr lang="en-US" kern="1200" dirty="0"/>
          </a:p>
          <a:p>
            <a:endParaRPr lang="en-US" kern="1200" dirty="0"/>
          </a:p>
          <a:p>
            <a:pPr marL="0" indent="0">
              <a:buNone/>
            </a:pPr>
            <a:endParaRPr lang="en-US" kern="1200" dirty="0"/>
          </a:p>
        </p:txBody>
      </p:sp>
      <p:sp>
        <p:nvSpPr>
          <p:cNvPr id="5" name="TextBox 4">
            <a:extLst>
              <a:ext uri="{FF2B5EF4-FFF2-40B4-BE49-F238E27FC236}">
                <a16:creationId xmlns:a16="http://schemas.microsoft.com/office/drawing/2014/main" id="{021221A3-DA02-504C-9F48-0EDDA26B07E5}"/>
              </a:ext>
            </a:extLst>
          </p:cNvPr>
          <p:cNvSpPr txBox="1"/>
          <p:nvPr/>
        </p:nvSpPr>
        <p:spPr>
          <a:xfrm>
            <a:off x="228600" y="5821513"/>
            <a:ext cx="74676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endParaRPr lang="en-US" sz="1200" dirty="0">
              <a:solidFill>
                <a:schemeClr val="bg1"/>
              </a:solidFill>
              <a:latin typeface="Calibri" panose="020F0502020204030204" pitchFamily="34" charset="0"/>
              <a:cs typeface="Calibri" panose="020F0502020204030204" pitchFamily="34" charset="0"/>
            </a:endParaRPr>
          </a:p>
          <a:p>
            <a:r>
              <a:rPr lang="en-US" sz="1200" dirty="0">
                <a:solidFill>
                  <a:schemeClr val="bg1"/>
                </a:solidFill>
                <a:latin typeface="Calibri" panose="020F0502020204030204" pitchFamily="34" charset="0"/>
                <a:cs typeface="Calibri" panose="020F0502020204030204" pitchFamily="34" charset="0"/>
              </a:rPr>
              <a:t>Corey, G. (2017). Theory and practice of counseling and psychotherapy (10</a:t>
            </a:r>
            <a:r>
              <a:rPr lang="en-US" sz="1200" baseline="30000" dirty="0">
                <a:solidFill>
                  <a:schemeClr val="bg1"/>
                </a:solidFill>
                <a:latin typeface="Calibri" panose="020F0502020204030204" pitchFamily="34" charset="0"/>
                <a:cs typeface="Calibri" panose="020F0502020204030204" pitchFamily="34" charset="0"/>
              </a:rPr>
              <a:t>th</a:t>
            </a:r>
            <a:r>
              <a:rPr lang="en-US" sz="1200" dirty="0">
                <a:solidFill>
                  <a:schemeClr val="bg1"/>
                </a:solidFill>
                <a:latin typeface="Calibri" panose="020F0502020204030204" pitchFamily="34" charset="0"/>
                <a:cs typeface="Calibri" panose="020F0502020204030204" pitchFamily="34" charset="0"/>
              </a:rPr>
              <a:t> ed). Boston, MA: Cengage. </a:t>
            </a:r>
          </a:p>
          <a:p>
            <a:r>
              <a:rPr lang="en-US" sz="1200" dirty="0">
                <a:solidFill>
                  <a:schemeClr val="bg1"/>
                </a:solidFill>
                <a:latin typeface="Calibri" panose="020F0502020204030204" pitchFamily="34" charset="0"/>
                <a:cs typeface="Calibri" panose="020F0502020204030204" pitchFamily="34" charset="0"/>
              </a:rPr>
              <a:t>Miller, G. (2015). </a:t>
            </a:r>
            <a:r>
              <a:rPr lang="en-US" sz="1200" i="1" dirty="0">
                <a:solidFill>
                  <a:schemeClr val="bg1"/>
                </a:solidFill>
                <a:latin typeface="Calibri" panose="020F0502020204030204" pitchFamily="34" charset="0"/>
                <a:cs typeface="Calibri" panose="020F0502020204030204" pitchFamily="34" charset="0"/>
              </a:rPr>
              <a:t>Learning the language of addiction counseling </a:t>
            </a:r>
            <a:r>
              <a:rPr lang="en-US" sz="1200" dirty="0">
                <a:solidFill>
                  <a:schemeClr val="bg1"/>
                </a:solidFill>
                <a:latin typeface="Calibri" panose="020F0502020204030204" pitchFamily="34" charset="0"/>
                <a:cs typeface="Calibri" panose="020F0502020204030204" pitchFamily="34" charset="0"/>
              </a:rPr>
              <a:t>(4</a:t>
            </a:r>
            <a:r>
              <a:rPr lang="en-US" sz="1200" baseline="30000" dirty="0">
                <a:solidFill>
                  <a:schemeClr val="bg1"/>
                </a:solidFill>
                <a:latin typeface="Calibri" panose="020F0502020204030204" pitchFamily="34" charset="0"/>
                <a:cs typeface="Calibri" panose="020F0502020204030204" pitchFamily="34" charset="0"/>
              </a:rPr>
              <a:t>th</a:t>
            </a:r>
            <a:r>
              <a:rPr lang="en-US" sz="1200" dirty="0">
                <a:solidFill>
                  <a:schemeClr val="bg1"/>
                </a:solidFill>
                <a:latin typeface="Calibri" panose="020F0502020204030204" pitchFamily="34" charset="0"/>
                <a:cs typeface="Calibri" panose="020F0502020204030204" pitchFamily="34" charset="0"/>
              </a:rPr>
              <a:t> ed.). Hoboken, NJ: John Wiley &amp; Sons, Inc.  </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73</a:t>
            </a:fld>
            <a:endParaRPr lang="en-US" dirty="0"/>
          </a:p>
        </p:txBody>
      </p:sp>
    </p:spTree>
    <p:extLst>
      <p:ext uri="{BB962C8B-B14F-4D97-AF65-F5344CB8AC3E}">
        <p14:creationId xmlns:p14="http://schemas.microsoft.com/office/powerpoint/2010/main" val="92049331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Psychodynamic Approaches</a:t>
            </a:r>
          </a:p>
        </p:txBody>
      </p:sp>
      <p:sp>
        <p:nvSpPr>
          <p:cNvPr id="3" name="Content Placeholder 2"/>
          <p:cNvSpPr>
            <a:spLocks noGrp="1"/>
          </p:cNvSpPr>
          <p:nvPr>
            <p:ph idx="1"/>
          </p:nvPr>
        </p:nvSpPr>
        <p:spPr>
          <a:xfrm>
            <a:off x="228600" y="990600"/>
            <a:ext cx="8686800" cy="4495800"/>
          </a:xfrm>
        </p:spPr>
        <p:txBody>
          <a:bodyPr/>
          <a:lstStyle/>
          <a:p>
            <a:r>
              <a:rPr lang="en-US" kern="1200" dirty="0"/>
              <a:t>Psychodynamic theories posit different explanations of personality formation, psychopathology, and techniques to use in SUD counseling. </a:t>
            </a:r>
          </a:p>
          <a:p>
            <a:r>
              <a:rPr lang="en-US" kern="1200" dirty="0"/>
              <a:t>Unconscious motives and unresolved past conflicts are central in present behavior.</a:t>
            </a:r>
          </a:p>
          <a:p>
            <a:r>
              <a:rPr lang="en-US" kern="1200" dirty="0"/>
              <a:t>Key concepts include: </a:t>
            </a:r>
            <a:r>
              <a:rPr lang="en-US" dirty="0"/>
              <a:t>(1) the therapeutic alliance, (2) developmental stages and personality structure, (3) insight, (4) transference and countertransference, and (5) defense mechanisms.</a:t>
            </a:r>
            <a:r>
              <a:rPr lang="en-US" kern="1200" dirty="0"/>
              <a:t/>
            </a:r>
            <a:br>
              <a:rPr lang="en-US" kern="1200" dirty="0"/>
            </a:br>
            <a:r>
              <a:rPr lang="en-US" kern="1200" dirty="0"/>
              <a:t>	 </a:t>
            </a:r>
          </a:p>
          <a:p>
            <a:endParaRPr lang="en-US" kern="1200" dirty="0"/>
          </a:p>
          <a:p>
            <a:endParaRPr lang="en-US" kern="1200" dirty="0"/>
          </a:p>
          <a:p>
            <a:pPr marL="0" indent="0">
              <a:buNone/>
            </a:pPr>
            <a:endParaRPr lang="en-US" kern="1200" dirty="0"/>
          </a:p>
        </p:txBody>
      </p:sp>
      <p:sp>
        <p:nvSpPr>
          <p:cNvPr id="5" name="TextBox 4">
            <a:extLst>
              <a:ext uri="{FF2B5EF4-FFF2-40B4-BE49-F238E27FC236}">
                <a16:creationId xmlns:a16="http://schemas.microsoft.com/office/drawing/2014/main" id="{021221A3-DA02-504C-9F48-0EDDA26B07E5}"/>
              </a:ext>
            </a:extLst>
          </p:cNvPr>
          <p:cNvSpPr txBox="1"/>
          <p:nvPr/>
        </p:nvSpPr>
        <p:spPr>
          <a:xfrm>
            <a:off x="228600" y="5100485"/>
            <a:ext cx="7467600" cy="1569660"/>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(2012). </a:t>
            </a:r>
            <a:r>
              <a:rPr lang="en-US" sz="1200" i="1" dirty="0">
                <a:solidFill>
                  <a:schemeClr val="bg1"/>
                </a:solidFill>
                <a:latin typeface="Calibri" panose="020F0502020204030204" pitchFamily="34" charset="0"/>
                <a:cs typeface="Calibri" panose="020F0502020204030204" pitchFamily="34" charset="0"/>
              </a:rPr>
              <a:t>Brief interventions and brief therapies for substance abuse. Treatment Improvement Protocol </a:t>
            </a:r>
            <a:r>
              <a:rPr lang="en-US" sz="1200" dirty="0">
                <a:solidFill>
                  <a:schemeClr val="bg1"/>
                </a:solidFill>
                <a:latin typeface="Calibri" panose="020F0502020204030204" pitchFamily="34" charset="0"/>
                <a:cs typeface="Calibri" panose="020F0502020204030204" pitchFamily="34" charset="0"/>
              </a:rPr>
              <a:t>(TIP) Series No. 34 HHS Publication No. (SMA) 12-3952. Rockville, MD: Substance Abuse and Mental Health Services Administration</a:t>
            </a:r>
          </a:p>
          <a:p>
            <a:endParaRPr lang="en-US" sz="1200" dirty="0">
              <a:solidFill>
                <a:schemeClr val="bg1"/>
              </a:solidFill>
              <a:latin typeface="Calibri" panose="020F0502020204030204" pitchFamily="34" charset="0"/>
              <a:cs typeface="Calibri" panose="020F0502020204030204" pitchFamily="34" charset="0"/>
            </a:endParaRPr>
          </a:p>
          <a:p>
            <a:r>
              <a:rPr lang="en-US" sz="1200" dirty="0">
                <a:solidFill>
                  <a:schemeClr val="bg1"/>
                </a:solidFill>
                <a:latin typeface="Calibri" panose="020F0502020204030204" pitchFamily="34" charset="0"/>
                <a:cs typeface="Calibri" panose="020F0502020204030204" pitchFamily="34" charset="0"/>
              </a:rPr>
              <a:t>Corey, G. (2017). Theory and practice of counseling and psychotherapy (10</a:t>
            </a:r>
            <a:r>
              <a:rPr lang="en-US" sz="1200" baseline="30000" dirty="0">
                <a:solidFill>
                  <a:schemeClr val="bg1"/>
                </a:solidFill>
                <a:latin typeface="Calibri" panose="020F0502020204030204" pitchFamily="34" charset="0"/>
                <a:cs typeface="Calibri" panose="020F0502020204030204" pitchFamily="34" charset="0"/>
              </a:rPr>
              <a:t>th</a:t>
            </a:r>
            <a:r>
              <a:rPr lang="en-US" sz="1200" dirty="0">
                <a:solidFill>
                  <a:schemeClr val="bg1"/>
                </a:solidFill>
                <a:latin typeface="Calibri" panose="020F0502020204030204" pitchFamily="34" charset="0"/>
                <a:cs typeface="Calibri" panose="020F0502020204030204" pitchFamily="34" charset="0"/>
              </a:rPr>
              <a:t> ed). Boston, MA: Cengage. </a:t>
            </a:r>
          </a:p>
          <a:p>
            <a:endParaRPr lang="en-US" sz="1200" dirty="0">
              <a:solidFill>
                <a:schemeClr val="bg1"/>
              </a:solidFill>
              <a:latin typeface="Calibri" panose="020F0502020204030204" pitchFamily="34" charset="0"/>
              <a:cs typeface="Calibri" panose="020F0502020204030204" pitchFamily="34" charset="0"/>
            </a:endParaRPr>
          </a:p>
          <a:p>
            <a:r>
              <a:rPr lang="en-US" sz="1200" dirty="0">
                <a:solidFill>
                  <a:schemeClr val="bg1"/>
                </a:solidFill>
                <a:latin typeface="Calibri" panose="020F0502020204030204" pitchFamily="34" charset="0"/>
                <a:cs typeface="Calibri" panose="020F0502020204030204" pitchFamily="34" charset="0"/>
              </a:rPr>
              <a:t>Miller, G. (2015). </a:t>
            </a:r>
            <a:r>
              <a:rPr lang="en-US" sz="1200" i="1" dirty="0">
                <a:solidFill>
                  <a:schemeClr val="bg1"/>
                </a:solidFill>
                <a:latin typeface="Calibri" panose="020F0502020204030204" pitchFamily="34" charset="0"/>
                <a:cs typeface="Calibri" panose="020F0502020204030204" pitchFamily="34" charset="0"/>
              </a:rPr>
              <a:t>Learning the language of addiction counseling </a:t>
            </a:r>
            <a:r>
              <a:rPr lang="en-US" sz="1200" dirty="0">
                <a:solidFill>
                  <a:schemeClr val="bg1"/>
                </a:solidFill>
                <a:latin typeface="Calibri" panose="020F0502020204030204" pitchFamily="34" charset="0"/>
                <a:cs typeface="Calibri" panose="020F0502020204030204" pitchFamily="34" charset="0"/>
              </a:rPr>
              <a:t>(4</a:t>
            </a:r>
            <a:r>
              <a:rPr lang="en-US" sz="1200" baseline="30000" dirty="0">
                <a:solidFill>
                  <a:schemeClr val="bg1"/>
                </a:solidFill>
                <a:latin typeface="Calibri" panose="020F0502020204030204" pitchFamily="34" charset="0"/>
                <a:cs typeface="Calibri" panose="020F0502020204030204" pitchFamily="34" charset="0"/>
              </a:rPr>
              <a:t>th</a:t>
            </a:r>
            <a:r>
              <a:rPr lang="en-US" sz="1200" dirty="0">
                <a:solidFill>
                  <a:schemeClr val="bg1"/>
                </a:solidFill>
                <a:latin typeface="Calibri" panose="020F0502020204030204" pitchFamily="34" charset="0"/>
                <a:cs typeface="Calibri" panose="020F0502020204030204" pitchFamily="34" charset="0"/>
              </a:rPr>
              <a:t> ed.). Hoboken, NJ: John Wiley &amp; Sons, Inc.  </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74</a:t>
            </a:fld>
            <a:endParaRPr lang="en-US" dirty="0"/>
          </a:p>
        </p:txBody>
      </p:sp>
    </p:spTree>
    <p:extLst>
      <p:ext uri="{BB962C8B-B14F-4D97-AF65-F5344CB8AC3E}">
        <p14:creationId xmlns:p14="http://schemas.microsoft.com/office/powerpoint/2010/main" val="309424027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Defense Mechanisms </a:t>
            </a:r>
          </a:p>
        </p:txBody>
      </p:sp>
      <p:sp>
        <p:nvSpPr>
          <p:cNvPr id="3" name="Content Placeholder 2"/>
          <p:cNvSpPr>
            <a:spLocks noGrp="1"/>
          </p:cNvSpPr>
          <p:nvPr>
            <p:ph idx="1"/>
          </p:nvPr>
        </p:nvSpPr>
        <p:spPr>
          <a:xfrm>
            <a:off x="228600" y="990600"/>
            <a:ext cx="8686800" cy="4495800"/>
          </a:xfrm>
        </p:spPr>
        <p:txBody>
          <a:bodyPr/>
          <a:lstStyle/>
          <a:p>
            <a:r>
              <a:rPr lang="en-US" sz="2700" kern="1200" dirty="0"/>
              <a:t>Compensation</a:t>
            </a:r>
          </a:p>
          <a:p>
            <a:r>
              <a:rPr lang="en-US" sz="2700" kern="1200" dirty="0"/>
              <a:t>Denial </a:t>
            </a:r>
          </a:p>
          <a:p>
            <a:r>
              <a:rPr lang="en-US" sz="2700" kern="1200" dirty="0"/>
              <a:t>Displacement </a:t>
            </a:r>
          </a:p>
          <a:p>
            <a:r>
              <a:rPr lang="en-US" sz="2700" kern="1200" dirty="0"/>
              <a:t>Identification</a:t>
            </a:r>
          </a:p>
          <a:p>
            <a:r>
              <a:rPr lang="en-US" sz="2700" kern="1200" dirty="0"/>
              <a:t>Projection</a:t>
            </a:r>
          </a:p>
          <a:p>
            <a:r>
              <a:rPr lang="en-US" sz="2700" kern="1200" dirty="0"/>
              <a:t>Rationalization</a:t>
            </a:r>
          </a:p>
          <a:p>
            <a:r>
              <a:rPr lang="en-US" sz="2700" kern="1200" dirty="0"/>
              <a:t>Reaction formation</a:t>
            </a:r>
          </a:p>
          <a:p>
            <a:r>
              <a:rPr lang="en-US" sz="2700" kern="1200" dirty="0"/>
              <a:t>Regression</a:t>
            </a:r>
          </a:p>
          <a:p>
            <a:r>
              <a:rPr lang="en-US" sz="2700" kern="1200" dirty="0"/>
              <a:t>Repression</a:t>
            </a:r>
          </a:p>
          <a:p>
            <a:r>
              <a:rPr lang="en-US" sz="2700" kern="1200" dirty="0"/>
              <a:t>Sublimation</a:t>
            </a:r>
            <a:br>
              <a:rPr lang="en-US" sz="2700" kern="1200" dirty="0"/>
            </a:br>
            <a:r>
              <a:rPr lang="en-US" sz="2700" kern="1200" dirty="0"/>
              <a:t>	 </a:t>
            </a:r>
          </a:p>
          <a:p>
            <a:endParaRPr lang="en-US" sz="2700" kern="1200" dirty="0"/>
          </a:p>
          <a:p>
            <a:endParaRPr lang="en-US" sz="2700" kern="1200" dirty="0"/>
          </a:p>
          <a:p>
            <a:pPr marL="0" indent="0">
              <a:buNone/>
            </a:pPr>
            <a:endParaRPr lang="en-US" sz="2700" kern="1200" dirty="0"/>
          </a:p>
        </p:txBody>
      </p:sp>
      <p:sp>
        <p:nvSpPr>
          <p:cNvPr id="5" name="TextBox 4">
            <a:extLst>
              <a:ext uri="{FF2B5EF4-FFF2-40B4-BE49-F238E27FC236}">
                <a16:creationId xmlns:a16="http://schemas.microsoft.com/office/drawing/2014/main" id="{021221A3-DA02-504C-9F48-0EDDA26B07E5}"/>
              </a:ext>
            </a:extLst>
          </p:cNvPr>
          <p:cNvSpPr txBox="1"/>
          <p:nvPr/>
        </p:nvSpPr>
        <p:spPr>
          <a:xfrm>
            <a:off x="234043" y="5232122"/>
            <a:ext cx="7467600" cy="1446550"/>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(2012). </a:t>
            </a:r>
            <a:r>
              <a:rPr lang="en-US" sz="1200" i="1" dirty="0">
                <a:solidFill>
                  <a:schemeClr val="bg1"/>
                </a:solidFill>
                <a:latin typeface="Calibri" panose="020F0502020204030204" pitchFamily="34" charset="0"/>
                <a:cs typeface="Calibri" panose="020F0502020204030204" pitchFamily="34" charset="0"/>
              </a:rPr>
              <a:t>Brief interventions and brief therapies for substance abuse. Treatment Improvement Protocol </a:t>
            </a:r>
            <a:r>
              <a:rPr lang="en-US" sz="1200" dirty="0">
                <a:solidFill>
                  <a:schemeClr val="bg1"/>
                </a:solidFill>
                <a:latin typeface="Calibri" panose="020F0502020204030204" pitchFamily="34" charset="0"/>
                <a:cs typeface="Calibri" panose="020F0502020204030204" pitchFamily="34" charset="0"/>
              </a:rPr>
              <a:t>(TIP) Series No. 34 HHS Publication No. (SMA) 12-3952. Rockville, MD: Substance Abuse and Mental Health Services Administration</a:t>
            </a:r>
          </a:p>
          <a:p>
            <a:endParaRPr lang="en-US" sz="800" dirty="0">
              <a:solidFill>
                <a:schemeClr val="bg1"/>
              </a:solidFill>
              <a:latin typeface="Calibri" panose="020F0502020204030204" pitchFamily="34" charset="0"/>
              <a:cs typeface="Calibri" panose="020F0502020204030204" pitchFamily="34" charset="0"/>
            </a:endParaRPr>
          </a:p>
          <a:p>
            <a:r>
              <a:rPr lang="en-US" sz="1200" dirty="0">
                <a:solidFill>
                  <a:schemeClr val="bg1"/>
                </a:solidFill>
                <a:latin typeface="Calibri" panose="020F0502020204030204" pitchFamily="34" charset="0"/>
                <a:cs typeface="Calibri" panose="020F0502020204030204" pitchFamily="34" charset="0"/>
              </a:rPr>
              <a:t>Corey, G. (2017). Theory and practice of counseling and psychotherapy (10</a:t>
            </a:r>
            <a:r>
              <a:rPr lang="en-US" sz="1200" baseline="30000" dirty="0">
                <a:solidFill>
                  <a:schemeClr val="bg1"/>
                </a:solidFill>
                <a:latin typeface="Calibri" panose="020F0502020204030204" pitchFamily="34" charset="0"/>
                <a:cs typeface="Calibri" panose="020F0502020204030204" pitchFamily="34" charset="0"/>
              </a:rPr>
              <a:t>th</a:t>
            </a:r>
            <a:r>
              <a:rPr lang="en-US" sz="1200" dirty="0">
                <a:solidFill>
                  <a:schemeClr val="bg1"/>
                </a:solidFill>
                <a:latin typeface="Calibri" panose="020F0502020204030204" pitchFamily="34" charset="0"/>
                <a:cs typeface="Calibri" panose="020F0502020204030204" pitchFamily="34" charset="0"/>
              </a:rPr>
              <a:t> ed). Boston, MA: Cengage. </a:t>
            </a:r>
          </a:p>
          <a:p>
            <a:endParaRPr lang="en-US" sz="800" dirty="0">
              <a:solidFill>
                <a:schemeClr val="bg1"/>
              </a:solidFill>
              <a:latin typeface="Calibri" panose="020F0502020204030204" pitchFamily="34" charset="0"/>
              <a:cs typeface="Calibri" panose="020F0502020204030204" pitchFamily="34" charset="0"/>
            </a:endParaRPr>
          </a:p>
          <a:p>
            <a:r>
              <a:rPr lang="en-US" sz="1200" dirty="0">
                <a:solidFill>
                  <a:schemeClr val="bg1"/>
                </a:solidFill>
                <a:latin typeface="Calibri" panose="020F0502020204030204" pitchFamily="34" charset="0"/>
                <a:cs typeface="Calibri" panose="020F0502020204030204" pitchFamily="34" charset="0"/>
              </a:rPr>
              <a:t>Miller, G. (2015). </a:t>
            </a:r>
            <a:r>
              <a:rPr lang="en-US" sz="1200" i="1" dirty="0">
                <a:solidFill>
                  <a:schemeClr val="bg1"/>
                </a:solidFill>
                <a:latin typeface="Calibri" panose="020F0502020204030204" pitchFamily="34" charset="0"/>
                <a:cs typeface="Calibri" panose="020F0502020204030204" pitchFamily="34" charset="0"/>
              </a:rPr>
              <a:t>Learning the language of addiction counseling </a:t>
            </a:r>
            <a:r>
              <a:rPr lang="en-US" sz="1200" dirty="0">
                <a:solidFill>
                  <a:schemeClr val="bg1"/>
                </a:solidFill>
                <a:latin typeface="Calibri" panose="020F0502020204030204" pitchFamily="34" charset="0"/>
                <a:cs typeface="Calibri" panose="020F0502020204030204" pitchFamily="34" charset="0"/>
              </a:rPr>
              <a:t>(4</a:t>
            </a:r>
            <a:r>
              <a:rPr lang="en-US" sz="1200" baseline="30000" dirty="0">
                <a:solidFill>
                  <a:schemeClr val="bg1"/>
                </a:solidFill>
                <a:latin typeface="Calibri" panose="020F0502020204030204" pitchFamily="34" charset="0"/>
                <a:cs typeface="Calibri" panose="020F0502020204030204" pitchFamily="34" charset="0"/>
              </a:rPr>
              <a:t>th</a:t>
            </a:r>
            <a:r>
              <a:rPr lang="en-US" sz="1200" dirty="0">
                <a:solidFill>
                  <a:schemeClr val="bg1"/>
                </a:solidFill>
                <a:latin typeface="Calibri" panose="020F0502020204030204" pitchFamily="34" charset="0"/>
                <a:cs typeface="Calibri" panose="020F0502020204030204" pitchFamily="34" charset="0"/>
              </a:rPr>
              <a:t> ed.). Hoboken, NJ: John Wiley &amp; Sons, Inc.  </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75</a:t>
            </a:fld>
            <a:endParaRPr lang="en-US" dirty="0"/>
          </a:p>
        </p:txBody>
      </p:sp>
    </p:spTree>
    <p:extLst>
      <p:ext uri="{BB962C8B-B14F-4D97-AF65-F5344CB8AC3E}">
        <p14:creationId xmlns:p14="http://schemas.microsoft.com/office/powerpoint/2010/main" val="255953307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066800"/>
          </a:xfrm>
        </p:spPr>
        <p:txBody>
          <a:bodyPr/>
          <a:lstStyle/>
          <a:p>
            <a:r>
              <a:rPr lang="en-US" dirty="0"/>
              <a:t>Application of Psychodynamic Approaches in Counseling</a:t>
            </a:r>
          </a:p>
        </p:txBody>
      </p:sp>
      <p:sp>
        <p:nvSpPr>
          <p:cNvPr id="3" name="Content Placeholder 2"/>
          <p:cNvSpPr>
            <a:spLocks noGrp="1"/>
          </p:cNvSpPr>
          <p:nvPr>
            <p:ph idx="1"/>
          </p:nvPr>
        </p:nvSpPr>
        <p:spPr>
          <a:xfrm>
            <a:off x="228600" y="1371600"/>
            <a:ext cx="8686800" cy="4114800"/>
          </a:xfrm>
        </p:spPr>
        <p:txBody>
          <a:bodyPr/>
          <a:lstStyle/>
          <a:p>
            <a:r>
              <a:rPr lang="en-US" sz="2700" kern="1200" dirty="0"/>
              <a:t>Invest in the therapeutic relationship.</a:t>
            </a:r>
          </a:p>
          <a:p>
            <a:r>
              <a:rPr lang="en-US" sz="2700" dirty="0"/>
              <a:t>Examine and explore culturally-appropriate/sanctioned developmental tasks at each stage of life. </a:t>
            </a:r>
            <a:endParaRPr lang="en-US" sz="2700" kern="1200" dirty="0"/>
          </a:p>
          <a:p>
            <a:r>
              <a:rPr lang="en-US" sz="2700" kern="1200" dirty="0"/>
              <a:t>Offer psychoeducation and behavioral interventions. </a:t>
            </a:r>
          </a:p>
          <a:p>
            <a:r>
              <a:rPr lang="en-US" sz="2700" dirty="0"/>
              <a:t>Examine the possibility of transference and countertransference.</a:t>
            </a:r>
          </a:p>
          <a:p>
            <a:r>
              <a:rPr lang="en-US" sz="2700" kern="1200" dirty="0"/>
              <a:t>Help clients discern and recognize how defense mechanisms inhibit recovery. </a:t>
            </a:r>
          </a:p>
          <a:p>
            <a:pPr marL="0" indent="0">
              <a:buNone/>
            </a:pPr>
            <a:endParaRPr lang="en-US" sz="2700" kern="1200" dirty="0"/>
          </a:p>
        </p:txBody>
      </p:sp>
      <p:sp>
        <p:nvSpPr>
          <p:cNvPr id="5" name="TextBox 4">
            <a:extLst>
              <a:ext uri="{FF2B5EF4-FFF2-40B4-BE49-F238E27FC236}">
                <a16:creationId xmlns:a16="http://schemas.microsoft.com/office/drawing/2014/main" id="{021221A3-DA02-504C-9F48-0EDDA26B07E5}"/>
              </a:ext>
            </a:extLst>
          </p:cNvPr>
          <p:cNvSpPr txBox="1"/>
          <p:nvPr/>
        </p:nvSpPr>
        <p:spPr>
          <a:xfrm>
            <a:off x="234043" y="5232122"/>
            <a:ext cx="7467600" cy="1446550"/>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(2012). </a:t>
            </a:r>
            <a:r>
              <a:rPr lang="en-US" sz="1200" i="1" dirty="0">
                <a:solidFill>
                  <a:schemeClr val="bg1"/>
                </a:solidFill>
                <a:latin typeface="Calibri" panose="020F0502020204030204" pitchFamily="34" charset="0"/>
                <a:cs typeface="Calibri" panose="020F0502020204030204" pitchFamily="34" charset="0"/>
              </a:rPr>
              <a:t>Brief interventions and brief therapies for substance abuse. Treatment Improvement Protocol </a:t>
            </a:r>
            <a:r>
              <a:rPr lang="en-US" sz="1200" dirty="0">
                <a:solidFill>
                  <a:schemeClr val="bg1"/>
                </a:solidFill>
                <a:latin typeface="Calibri" panose="020F0502020204030204" pitchFamily="34" charset="0"/>
                <a:cs typeface="Calibri" panose="020F0502020204030204" pitchFamily="34" charset="0"/>
              </a:rPr>
              <a:t>(TIP) Series No. 34 HHS Publication No. (SMA) 12-3952. Rockville, MD: Substance Abuse and Mental Health Services Administration</a:t>
            </a:r>
          </a:p>
          <a:p>
            <a:endParaRPr lang="en-US" sz="800" dirty="0">
              <a:solidFill>
                <a:schemeClr val="bg1"/>
              </a:solidFill>
              <a:latin typeface="Calibri" panose="020F0502020204030204" pitchFamily="34" charset="0"/>
              <a:cs typeface="Calibri" panose="020F0502020204030204" pitchFamily="34" charset="0"/>
            </a:endParaRPr>
          </a:p>
          <a:p>
            <a:r>
              <a:rPr lang="en-US" sz="1200" dirty="0">
                <a:solidFill>
                  <a:schemeClr val="bg1"/>
                </a:solidFill>
                <a:latin typeface="Calibri" panose="020F0502020204030204" pitchFamily="34" charset="0"/>
                <a:cs typeface="Calibri" panose="020F0502020204030204" pitchFamily="34" charset="0"/>
              </a:rPr>
              <a:t>Corey, G. (2017). Theory and practice of counseling and psychotherapy (10</a:t>
            </a:r>
            <a:r>
              <a:rPr lang="en-US" sz="1200" baseline="30000" dirty="0">
                <a:solidFill>
                  <a:schemeClr val="bg1"/>
                </a:solidFill>
                <a:latin typeface="Calibri" panose="020F0502020204030204" pitchFamily="34" charset="0"/>
                <a:cs typeface="Calibri" panose="020F0502020204030204" pitchFamily="34" charset="0"/>
              </a:rPr>
              <a:t>th</a:t>
            </a:r>
            <a:r>
              <a:rPr lang="en-US" sz="1200" dirty="0">
                <a:solidFill>
                  <a:schemeClr val="bg1"/>
                </a:solidFill>
                <a:latin typeface="Calibri" panose="020F0502020204030204" pitchFamily="34" charset="0"/>
                <a:cs typeface="Calibri" panose="020F0502020204030204" pitchFamily="34" charset="0"/>
              </a:rPr>
              <a:t> ed). Boston, MA: Cengage. </a:t>
            </a:r>
          </a:p>
          <a:p>
            <a:endParaRPr lang="en-US" sz="800" dirty="0">
              <a:solidFill>
                <a:schemeClr val="bg1"/>
              </a:solidFill>
              <a:latin typeface="Calibri" panose="020F0502020204030204" pitchFamily="34" charset="0"/>
              <a:cs typeface="Calibri" panose="020F0502020204030204" pitchFamily="34" charset="0"/>
            </a:endParaRPr>
          </a:p>
          <a:p>
            <a:r>
              <a:rPr lang="en-US" sz="1200" dirty="0">
                <a:solidFill>
                  <a:schemeClr val="bg1"/>
                </a:solidFill>
                <a:latin typeface="Calibri" panose="020F0502020204030204" pitchFamily="34" charset="0"/>
                <a:cs typeface="Calibri" panose="020F0502020204030204" pitchFamily="34" charset="0"/>
              </a:rPr>
              <a:t>Miller, G. (2015). </a:t>
            </a:r>
            <a:r>
              <a:rPr lang="en-US" sz="1200" i="1" dirty="0">
                <a:solidFill>
                  <a:schemeClr val="bg1"/>
                </a:solidFill>
                <a:latin typeface="Calibri" panose="020F0502020204030204" pitchFamily="34" charset="0"/>
                <a:cs typeface="Calibri" panose="020F0502020204030204" pitchFamily="34" charset="0"/>
              </a:rPr>
              <a:t>Learning the language of addiction counseling </a:t>
            </a:r>
            <a:r>
              <a:rPr lang="en-US" sz="1200" dirty="0">
                <a:solidFill>
                  <a:schemeClr val="bg1"/>
                </a:solidFill>
                <a:latin typeface="Calibri" panose="020F0502020204030204" pitchFamily="34" charset="0"/>
                <a:cs typeface="Calibri" panose="020F0502020204030204" pitchFamily="34" charset="0"/>
              </a:rPr>
              <a:t>(4</a:t>
            </a:r>
            <a:r>
              <a:rPr lang="en-US" sz="1200" baseline="30000" dirty="0">
                <a:solidFill>
                  <a:schemeClr val="bg1"/>
                </a:solidFill>
                <a:latin typeface="Calibri" panose="020F0502020204030204" pitchFamily="34" charset="0"/>
                <a:cs typeface="Calibri" panose="020F0502020204030204" pitchFamily="34" charset="0"/>
              </a:rPr>
              <a:t>th</a:t>
            </a:r>
            <a:r>
              <a:rPr lang="en-US" sz="1200" dirty="0">
                <a:solidFill>
                  <a:schemeClr val="bg1"/>
                </a:solidFill>
                <a:latin typeface="Calibri" panose="020F0502020204030204" pitchFamily="34" charset="0"/>
                <a:cs typeface="Calibri" panose="020F0502020204030204" pitchFamily="34" charset="0"/>
              </a:rPr>
              <a:t> ed.). Hoboken, NJ: John Wiley &amp; Sons, Inc.  </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76</a:t>
            </a:fld>
            <a:endParaRPr lang="en-US" dirty="0"/>
          </a:p>
        </p:txBody>
      </p:sp>
    </p:spTree>
    <p:extLst>
      <p:ext uri="{BB962C8B-B14F-4D97-AF65-F5344CB8AC3E}">
        <p14:creationId xmlns:p14="http://schemas.microsoft.com/office/powerpoint/2010/main" val="269047031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907" y="271120"/>
            <a:ext cx="8686800" cy="1024279"/>
          </a:xfrm>
        </p:spPr>
        <p:txBody>
          <a:bodyPr/>
          <a:lstStyle/>
          <a:p>
            <a:r>
              <a:rPr lang="en-US" kern="1200" dirty="0"/>
              <a:t>Humanistic, Experiential and </a:t>
            </a:r>
            <a:br>
              <a:rPr lang="en-US" kern="1200" dirty="0"/>
            </a:br>
            <a:r>
              <a:rPr lang="en-US" kern="1200" dirty="0"/>
              <a:t>Existential Therapies</a:t>
            </a:r>
          </a:p>
        </p:txBody>
      </p:sp>
      <p:sp>
        <p:nvSpPr>
          <p:cNvPr id="3" name="Content Placeholder 2"/>
          <p:cNvSpPr>
            <a:spLocks noGrp="1"/>
          </p:cNvSpPr>
          <p:nvPr>
            <p:ph idx="1"/>
          </p:nvPr>
        </p:nvSpPr>
        <p:spPr>
          <a:xfrm>
            <a:off x="228600" y="1600200"/>
            <a:ext cx="8686800" cy="3886200"/>
          </a:xfrm>
        </p:spPr>
        <p:txBody>
          <a:bodyPr/>
          <a:lstStyle/>
          <a:p>
            <a:r>
              <a:rPr lang="en-US" kern="1200" dirty="0"/>
              <a:t>Person-centered Therapy</a:t>
            </a:r>
          </a:p>
          <a:p>
            <a:pPr lvl="1"/>
            <a:r>
              <a:rPr lang="en-US" kern="1200" dirty="0"/>
              <a:t>Unconditional positive regard, accurate empathy, and genuineness </a:t>
            </a:r>
          </a:p>
          <a:p>
            <a:pPr lvl="1"/>
            <a:r>
              <a:rPr lang="en-US" kern="1200" dirty="0"/>
              <a:t>Actualizing tendency </a:t>
            </a:r>
          </a:p>
          <a:p>
            <a:r>
              <a:rPr lang="en-US" kern="1200" dirty="0"/>
              <a:t>Existential Therapy </a:t>
            </a:r>
          </a:p>
          <a:p>
            <a:pPr lvl="1"/>
            <a:r>
              <a:rPr lang="en-US" kern="1200" dirty="0"/>
              <a:t>Emphasis on freedom and choice </a:t>
            </a:r>
          </a:p>
          <a:p>
            <a:r>
              <a:rPr lang="en-US" kern="1200" dirty="0"/>
              <a:t>Gestalt Therapy </a:t>
            </a:r>
          </a:p>
          <a:p>
            <a:pPr lvl="1"/>
            <a:r>
              <a:rPr lang="en-US" kern="1200" dirty="0"/>
              <a:t>Emphasis on the present - the here and now</a:t>
            </a:r>
            <a:br>
              <a:rPr lang="en-US" kern="1200" dirty="0"/>
            </a:br>
            <a:r>
              <a:rPr lang="en-US" kern="1200" dirty="0"/>
              <a:t>	 </a:t>
            </a:r>
          </a:p>
          <a:p>
            <a:endParaRPr lang="en-US" kern="1200" dirty="0"/>
          </a:p>
          <a:p>
            <a:endParaRPr lang="en-US" kern="1200" dirty="0"/>
          </a:p>
          <a:p>
            <a:pPr marL="0" indent="0">
              <a:buNone/>
            </a:pPr>
            <a:endParaRPr lang="en-US" kern="1200" dirty="0"/>
          </a:p>
        </p:txBody>
      </p:sp>
      <p:sp>
        <p:nvSpPr>
          <p:cNvPr id="5" name="TextBox 4">
            <a:extLst>
              <a:ext uri="{FF2B5EF4-FFF2-40B4-BE49-F238E27FC236}">
                <a16:creationId xmlns:a16="http://schemas.microsoft.com/office/drawing/2014/main" id="{021221A3-DA02-504C-9F48-0EDDA26B07E5}"/>
              </a:ext>
            </a:extLst>
          </p:cNvPr>
          <p:cNvSpPr txBox="1"/>
          <p:nvPr/>
        </p:nvSpPr>
        <p:spPr>
          <a:xfrm>
            <a:off x="228600" y="5100485"/>
            <a:ext cx="7467600" cy="1569660"/>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(2012). </a:t>
            </a:r>
            <a:r>
              <a:rPr lang="en-US" sz="1200" i="1" dirty="0">
                <a:solidFill>
                  <a:schemeClr val="bg1"/>
                </a:solidFill>
                <a:latin typeface="Calibri" panose="020F0502020204030204" pitchFamily="34" charset="0"/>
                <a:cs typeface="Calibri" panose="020F0502020204030204" pitchFamily="34" charset="0"/>
              </a:rPr>
              <a:t>Brief interventions and brief therapies for substance abuse. Treatment Improvement Protocol </a:t>
            </a:r>
            <a:r>
              <a:rPr lang="en-US" sz="1200" dirty="0">
                <a:solidFill>
                  <a:schemeClr val="bg1"/>
                </a:solidFill>
                <a:latin typeface="Calibri" panose="020F0502020204030204" pitchFamily="34" charset="0"/>
                <a:cs typeface="Calibri" panose="020F0502020204030204" pitchFamily="34" charset="0"/>
              </a:rPr>
              <a:t>(TIP) Series No. 34 HHS Publication No. (SMA) 12-3952. Rockville, MD: Substance Abuse and Mental Health Services Administration</a:t>
            </a:r>
          </a:p>
          <a:p>
            <a:endParaRPr lang="en-US" sz="1200" dirty="0">
              <a:solidFill>
                <a:schemeClr val="bg1"/>
              </a:solidFill>
              <a:latin typeface="Calibri" panose="020F0502020204030204" pitchFamily="34" charset="0"/>
              <a:cs typeface="Calibri" panose="020F0502020204030204" pitchFamily="34" charset="0"/>
            </a:endParaRPr>
          </a:p>
          <a:p>
            <a:r>
              <a:rPr lang="en-US" sz="1200" dirty="0">
                <a:solidFill>
                  <a:schemeClr val="bg1"/>
                </a:solidFill>
                <a:latin typeface="Calibri" panose="020F0502020204030204" pitchFamily="34" charset="0"/>
                <a:cs typeface="Calibri" panose="020F0502020204030204" pitchFamily="34" charset="0"/>
              </a:rPr>
              <a:t>Corey, G. (2017). Theory and practice of counseling and psychotherapy (10</a:t>
            </a:r>
            <a:r>
              <a:rPr lang="en-US" sz="1200" baseline="30000" dirty="0">
                <a:solidFill>
                  <a:schemeClr val="bg1"/>
                </a:solidFill>
                <a:latin typeface="Calibri" panose="020F0502020204030204" pitchFamily="34" charset="0"/>
                <a:cs typeface="Calibri" panose="020F0502020204030204" pitchFamily="34" charset="0"/>
              </a:rPr>
              <a:t>th</a:t>
            </a:r>
            <a:r>
              <a:rPr lang="en-US" sz="1200" dirty="0">
                <a:solidFill>
                  <a:schemeClr val="bg1"/>
                </a:solidFill>
                <a:latin typeface="Calibri" panose="020F0502020204030204" pitchFamily="34" charset="0"/>
                <a:cs typeface="Calibri" panose="020F0502020204030204" pitchFamily="34" charset="0"/>
              </a:rPr>
              <a:t> ed). Boston, MA: Cengage. </a:t>
            </a:r>
          </a:p>
          <a:p>
            <a:endParaRPr lang="en-US" sz="1200" dirty="0">
              <a:solidFill>
                <a:schemeClr val="bg1"/>
              </a:solidFill>
              <a:latin typeface="Calibri" panose="020F0502020204030204" pitchFamily="34" charset="0"/>
              <a:cs typeface="Calibri" panose="020F0502020204030204" pitchFamily="34" charset="0"/>
            </a:endParaRPr>
          </a:p>
          <a:p>
            <a:r>
              <a:rPr lang="en-US" sz="1200" dirty="0">
                <a:solidFill>
                  <a:schemeClr val="bg1"/>
                </a:solidFill>
                <a:latin typeface="Calibri" panose="020F0502020204030204" pitchFamily="34" charset="0"/>
                <a:cs typeface="Calibri" panose="020F0502020204030204" pitchFamily="34" charset="0"/>
              </a:rPr>
              <a:t>Miller, G. (2015). </a:t>
            </a:r>
            <a:r>
              <a:rPr lang="en-US" sz="1200" i="1" dirty="0">
                <a:solidFill>
                  <a:schemeClr val="bg1"/>
                </a:solidFill>
                <a:latin typeface="Calibri" panose="020F0502020204030204" pitchFamily="34" charset="0"/>
                <a:cs typeface="Calibri" panose="020F0502020204030204" pitchFamily="34" charset="0"/>
              </a:rPr>
              <a:t>Learning the language of addiction counseling </a:t>
            </a:r>
            <a:r>
              <a:rPr lang="en-US" sz="1200" dirty="0">
                <a:solidFill>
                  <a:schemeClr val="bg1"/>
                </a:solidFill>
                <a:latin typeface="Calibri" panose="020F0502020204030204" pitchFamily="34" charset="0"/>
                <a:cs typeface="Calibri" panose="020F0502020204030204" pitchFamily="34" charset="0"/>
              </a:rPr>
              <a:t>(4</a:t>
            </a:r>
            <a:r>
              <a:rPr lang="en-US" sz="1200" baseline="30000" dirty="0">
                <a:solidFill>
                  <a:schemeClr val="bg1"/>
                </a:solidFill>
                <a:latin typeface="Calibri" panose="020F0502020204030204" pitchFamily="34" charset="0"/>
                <a:cs typeface="Calibri" panose="020F0502020204030204" pitchFamily="34" charset="0"/>
              </a:rPr>
              <a:t>th</a:t>
            </a:r>
            <a:r>
              <a:rPr lang="en-US" sz="1200" dirty="0">
                <a:solidFill>
                  <a:schemeClr val="bg1"/>
                </a:solidFill>
                <a:latin typeface="Calibri" panose="020F0502020204030204" pitchFamily="34" charset="0"/>
                <a:cs typeface="Calibri" panose="020F0502020204030204" pitchFamily="34" charset="0"/>
              </a:rPr>
              <a:t> ed.). Hoboken, NJ: John Wiley &amp; Sons, Inc.  </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77</a:t>
            </a:fld>
            <a:endParaRPr lang="en-US" dirty="0"/>
          </a:p>
        </p:txBody>
      </p:sp>
    </p:spTree>
    <p:extLst>
      <p:ext uri="{BB962C8B-B14F-4D97-AF65-F5344CB8AC3E}">
        <p14:creationId xmlns:p14="http://schemas.microsoft.com/office/powerpoint/2010/main" val="2500813112"/>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907" y="271120"/>
            <a:ext cx="8686800" cy="1024279"/>
          </a:xfrm>
        </p:spPr>
        <p:txBody>
          <a:bodyPr/>
          <a:lstStyle/>
          <a:p>
            <a:r>
              <a:rPr lang="en-US" kern="1200" dirty="0"/>
              <a:t>Application Humanistic, Experiential and Existential Therapies</a:t>
            </a:r>
          </a:p>
        </p:txBody>
      </p:sp>
      <p:sp>
        <p:nvSpPr>
          <p:cNvPr id="3" name="Content Placeholder 2"/>
          <p:cNvSpPr>
            <a:spLocks noGrp="1"/>
          </p:cNvSpPr>
          <p:nvPr>
            <p:ph idx="1"/>
          </p:nvPr>
        </p:nvSpPr>
        <p:spPr>
          <a:xfrm>
            <a:off x="228600" y="1600200"/>
            <a:ext cx="8686800" cy="3886200"/>
          </a:xfrm>
        </p:spPr>
        <p:txBody>
          <a:bodyPr/>
          <a:lstStyle/>
          <a:p>
            <a:r>
              <a:rPr lang="en-US" kern="1200" dirty="0"/>
              <a:t>Accept clients for who they are and where they are in their recovery process.</a:t>
            </a:r>
          </a:p>
          <a:p>
            <a:r>
              <a:rPr lang="en-US" kern="1200" dirty="0"/>
              <a:t>Believe that clients are their own experts and that they have the innate capacity for change.</a:t>
            </a:r>
          </a:p>
          <a:p>
            <a:r>
              <a:rPr lang="en-US" kern="1200" dirty="0"/>
              <a:t>Focus on the present.</a:t>
            </a:r>
          </a:p>
          <a:p>
            <a:r>
              <a:rPr lang="en-US" kern="1200" dirty="0"/>
              <a:t>Be fully present.</a:t>
            </a:r>
            <a:br>
              <a:rPr lang="en-US" kern="1200" dirty="0"/>
            </a:br>
            <a:r>
              <a:rPr lang="en-US" kern="1200" dirty="0"/>
              <a:t>	 </a:t>
            </a:r>
          </a:p>
          <a:p>
            <a:endParaRPr lang="en-US" kern="1200" dirty="0"/>
          </a:p>
          <a:p>
            <a:endParaRPr lang="en-US" kern="1200" dirty="0"/>
          </a:p>
          <a:p>
            <a:pPr marL="0" indent="0">
              <a:buNone/>
            </a:pPr>
            <a:endParaRPr lang="en-US" kern="1200" dirty="0"/>
          </a:p>
        </p:txBody>
      </p:sp>
      <p:sp>
        <p:nvSpPr>
          <p:cNvPr id="5" name="TextBox 4">
            <a:extLst>
              <a:ext uri="{FF2B5EF4-FFF2-40B4-BE49-F238E27FC236}">
                <a16:creationId xmlns:a16="http://schemas.microsoft.com/office/drawing/2014/main" id="{021221A3-DA02-504C-9F48-0EDDA26B07E5}"/>
              </a:ext>
            </a:extLst>
          </p:cNvPr>
          <p:cNvSpPr txBox="1"/>
          <p:nvPr/>
        </p:nvSpPr>
        <p:spPr>
          <a:xfrm>
            <a:off x="228600" y="5100485"/>
            <a:ext cx="7467600" cy="1569660"/>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(2012). </a:t>
            </a:r>
            <a:r>
              <a:rPr lang="en-US" sz="1200" i="1" dirty="0">
                <a:solidFill>
                  <a:schemeClr val="bg1"/>
                </a:solidFill>
                <a:latin typeface="Calibri" panose="020F0502020204030204" pitchFamily="34" charset="0"/>
                <a:cs typeface="Calibri" panose="020F0502020204030204" pitchFamily="34" charset="0"/>
              </a:rPr>
              <a:t>Brief interventions and brief therapies for substance abuse. Treatment Improvement Protocol </a:t>
            </a:r>
            <a:r>
              <a:rPr lang="en-US" sz="1200" dirty="0">
                <a:solidFill>
                  <a:schemeClr val="bg1"/>
                </a:solidFill>
                <a:latin typeface="Calibri" panose="020F0502020204030204" pitchFamily="34" charset="0"/>
                <a:cs typeface="Calibri" panose="020F0502020204030204" pitchFamily="34" charset="0"/>
              </a:rPr>
              <a:t>(TIP) Series No. 34 HHS Publication No. (SMA) 12-3952. Rockville, MD: Substance Abuse and Mental Health Services Administration</a:t>
            </a:r>
          </a:p>
          <a:p>
            <a:endParaRPr lang="en-US" sz="1200" dirty="0">
              <a:solidFill>
                <a:schemeClr val="bg1"/>
              </a:solidFill>
              <a:latin typeface="Calibri" panose="020F0502020204030204" pitchFamily="34" charset="0"/>
              <a:cs typeface="Calibri" panose="020F0502020204030204" pitchFamily="34" charset="0"/>
            </a:endParaRPr>
          </a:p>
          <a:p>
            <a:r>
              <a:rPr lang="en-US" sz="1200" dirty="0">
                <a:solidFill>
                  <a:schemeClr val="bg1"/>
                </a:solidFill>
                <a:latin typeface="Calibri" panose="020F0502020204030204" pitchFamily="34" charset="0"/>
                <a:cs typeface="Calibri" panose="020F0502020204030204" pitchFamily="34" charset="0"/>
              </a:rPr>
              <a:t>Corey, G. (2017). Theory and practice of counseling and psychotherapy (10</a:t>
            </a:r>
            <a:r>
              <a:rPr lang="en-US" sz="1200" baseline="30000" dirty="0">
                <a:solidFill>
                  <a:schemeClr val="bg1"/>
                </a:solidFill>
                <a:latin typeface="Calibri" panose="020F0502020204030204" pitchFamily="34" charset="0"/>
                <a:cs typeface="Calibri" panose="020F0502020204030204" pitchFamily="34" charset="0"/>
              </a:rPr>
              <a:t>th</a:t>
            </a:r>
            <a:r>
              <a:rPr lang="en-US" sz="1200" dirty="0">
                <a:solidFill>
                  <a:schemeClr val="bg1"/>
                </a:solidFill>
                <a:latin typeface="Calibri" panose="020F0502020204030204" pitchFamily="34" charset="0"/>
                <a:cs typeface="Calibri" panose="020F0502020204030204" pitchFamily="34" charset="0"/>
              </a:rPr>
              <a:t> ed). Boston, MA: Cengage. </a:t>
            </a:r>
          </a:p>
          <a:p>
            <a:endParaRPr lang="en-US" sz="1200" dirty="0">
              <a:solidFill>
                <a:schemeClr val="bg1"/>
              </a:solidFill>
              <a:latin typeface="Calibri" panose="020F0502020204030204" pitchFamily="34" charset="0"/>
              <a:cs typeface="Calibri" panose="020F0502020204030204" pitchFamily="34" charset="0"/>
            </a:endParaRPr>
          </a:p>
          <a:p>
            <a:r>
              <a:rPr lang="en-US" sz="1200" dirty="0">
                <a:solidFill>
                  <a:schemeClr val="bg1"/>
                </a:solidFill>
                <a:latin typeface="Calibri" panose="020F0502020204030204" pitchFamily="34" charset="0"/>
                <a:cs typeface="Calibri" panose="020F0502020204030204" pitchFamily="34" charset="0"/>
              </a:rPr>
              <a:t>Miller, G. (2015). </a:t>
            </a:r>
            <a:r>
              <a:rPr lang="en-US" sz="1200" i="1" dirty="0">
                <a:solidFill>
                  <a:schemeClr val="bg1"/>
                </a:solidFill>
                <a:latin typeface="Calibri" panose="020F0502020204030204" pitchFamily="34" charset="0"/>
                <a:cs typeface="Calibri" panose="020F0502020204030204" pitchFamily="34" charset="0"/>
              </a:rPr>
              <a:t>Learning the language of addiction counseling </a:t>
            </a:r>
            <a:r>
              <a:rPr lang="en-US" sz="1200" dirty="0">
                <a:solidFill>
                  <a:schemeClr val="bg1"/>
                </a:solidFill>
                <a:latin typeface="Calibri" panose="020F0502020204030204" pitchFamily="34" charset="0"/>
                <a:cs typeface="Calibri" panose="020F0502020204030204" pitchFamily="34" charset="0"/>
              </a:rPr>
              <a:t>(4</a:t>
            </a:r>
            <a:r>
              <a:rPr lang="en-US" sz="1200" baseline="30000" dirty="0">
                <a:solidFill>
                  <a:schemeClr val="bg1"/>
                </a:solidFill>
                <a:latin typeface="Calibri" panose="020F0502020204030204" pitchFamily="34" charset="0"/>
                <a:cs typeface="Calibri" panose="020F0502020204030204" pitchFamily="34" charset="0"/>
              </a:rPr>
              <a:t>th</a:t>
            </a:r>
            <a:r>
              <a:rPr lang="en-US" sz="1200" dirty="0">
                <a:solidFill>
                  <a:schemeClr val="bg1"/>
                </a:solidFill>
                <a:latin typeface="Calibri" panose="020F0502020204030204" pitchFamily="34" charset="0"/>
                <a:cs typeface="Calibri" panose="020F0502020204030204" pitchFamily="34" charset="0"/>
              </a:rPr>
              <a:t> ed.). Hoboken, NJ: John Wiley &amp; Sons, Inc.  </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78</a:t>
            </a:fld>
            <a:endParaRPr lang="en-US" dirty="0"/>
          </a:p>
        </p:txBody>
      </p:sp>
    </p:spTree>
    <p:extLst>
      <p:ext uri="{BB962C8B-B14F-4D97-AF65-F5344CB8AC3E}">
        <p14:creationId xmlns:p14="http://schemas.microsoft.com/office/powerpoint/2010/main" val="13901139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93" y="82890"/>
            <a:ext cx="9074093" cy="719480"/>
          </a:xfrm>
        </p:spPr>
        <p:txBody>
          <a:bodyPr/>
          <a:lstStyle/>
          <a:p>
            <a:r>
              <a:rPr lang="en-US" kern="1200" dirty="0"/>
              <a:t>Cognitive Behavioral Approaches</a:t>
            </a:r>
          </a:p>
        </p:txBody>
      </p:sp>
      <p:sp>
        <p:nvSpPr>
          <p:cNvPr id="3" name="Content Placeholder 2"/>
          <p:cNvSpPr>
            <a:spLocks noGrp="1"/>
          </p:cNvSpPr>
          <p:nvPr>
            <p:ph idx="1"/>
          </p:nvPr>
        </p:nvSpPr>
        <p:spPr>
          <a:xfrm>
            <a:off x="228600" y="914400"/>
            <a:ext cx="8686800" cy="4572000"/>
          </a:xfrm>
        </p:spPr>
        <p:txBody>
          <a:bodyPr/>
          <a:lstStyle/>
          <a:p>
            <a:r>
              <a:rPr lang="en-US" kern="1200" dirty="0"/>
              <a:t>Cognitive behavioral approaches posit that cognitions (thoughts, beliefs, attitudes, assumptions), behaviors, feelings/emotions, and physical reactions are reciprocally linked.</a:t>
            </a:r>
          </a:p>
          <a:p>
            <a:r>
              <a:rPr lang="en-US" kern="1200" dirty="0"/>
              <a:t>Behavior Therapy</a:t>
            </a:r>
          </a:p>
          <a:p>
            <a:r>
              <a:rPr lang="en-US" kern="1200" dirty="0"/>
              <a:t>Cognitive Therapy </a:t>
            </a:r>
          </a:p>
          <a:p>
            <a:r>
              <a:rPr lang="en-US" kern="1200" dirty="0"/>
              <a:t>Cognitive Behavioral Therapy </a:t>
            </a:r>
          </a:p>
          <a:p>
            <a:pPr lvl="1"/>
            <a:r>
              <a:rPr lang="en-US" kern="1200" dirty="0"/>
              <a:t>Key concepts include: attributions, cognitive appraisals, and self-efficacy expectancies</a:t>
            </a:r>
            <a:br>
              <a:rPr lang="en-US" kern="1200" dirty="0"/>
            </a:br>
            <a:r>
              <a:rPr lang="en-US" kern="1200" dirty="0"/>
              <a:t>	 </a:t>
            </a:r>
          </a:p>
          <a:p>
            <a:endParaRPr lang="en-US" kern="1200" dirty="0"/>
          </a:p>
          <a:p>
            <a:endParaRPr lang="en-US" kern="1200" dirty="0"/>
          </a:p>
          <a:p>
            <a:pPr marL="0" indent="0">
              <a:buNone/>
            </a:pPr>
            <a:endParaRPr lang="en-US" kern="1200" dirty="0"/>
          </a:p>
        </p:txBody>
      </p:sp>
      <p:sp>
        <p:nvSpPr>
          <p:cNvPr id="5" name="TextBox 4">
            <a:extLst>
              <a:ext uri="{FF2B5EF4-FFF2-40B4-BE49-F238E27FC236}">
                <a16:creationId xmlns:a16="http://schemas.microsoft.com/office/drawing/2014/main" id="{021221A3-DA02-504C-9F48-0EDDA26B07E5}"/>
              </a:ext>
            </a:extLst>
          </p:cNvPr>
          <p:cNvSpPr txBox="1"/>
          <p:nvPr/>
        </p:nvSpPr>
        <p:spPr>
          <a:xfrm>
            <a:off x="228600" y="5100485"/>
            <a:ext cx="7467600" cy="1569660"/>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(2012). </a:t>
            </a:r>
            <a:r>
              <a:rPr lang="en-US" sz="1200" i="1" dirty="0">
                <a:solidFill>
                  <a:schemeClr val="bg1"/>
                </a:solidFill>
                <a:latin typeface="Calibri" panose="020F0502020204030204" pitchFamily="34" charset="0"/>
                <a:cs typeface="Calibri" panose="020F0502020204030204" pitchFamily="34" charset="0"/>
              </a:rPr>
              <a:t>Brief interventions and brief therapies for substance abuse. Treatment Improvement Protocol </a:t>
            </a:r>
            <a:r>
              <a:rPr lang="en-US" sz="1200" dirty="0">
                <a:solidFill>
                  <a:schemeClr val="bg1"/>
                </a:solidFill>
                <a:latin typeface="Calibri" panose="020F0502020204030204" pitchFamily="34" charset="0"/>
                <a:cs typeface="Calibri" panose="020F0502020204030204" pitchFamily="34" charset="0"/>
              </a:rPr>
              <a:t>(TIP) Series No. 34 HHS Publication No. (SMA) 12-3952. Rockville, MD: Substance Abuse and Mental Health Services Administration</a:t>
            </a:r>
          </a:p>
          <a:p>
            <a:endParaRPr lang="en-US" sz="1200" dirty="0">
              <a:solidFill>
                <a:schemeClr val="bg1"/>
              </a:solidFill>
              <a:latin typeface="Calibri" panose="020F0502020204030204" pitchFamily="34" charset="0"/>
              <a:cs typeface="Calibri" panose="020F0502020204030204" pitchFamily="34" charset="0"/>
            </a:endParaRPr>
          </a:p>
          <a:p>
            <a:r>
              <a:rPr lang="en-US" sz="1200" dirty="0">
                <a:solidFill>
                  <a:schemeClr val="bg1"/>
                </a:solidFill>
                <a:latin typeface="Calibri" panose="020F0502020204030204" pitchFamily="34" charset="0"/>
                <a:cs typeface="Calibri" panose="020F0502020204030204" pitchFamily="34" charset="0"/>
              </a:rPr>
              <a:t>Corey, G. (2017). Theory and practice of counseling and psychotherapy (10</a:t>
            </a:r>
            <a:r>
              <a:rPr lang="en-US" sz="1200" baseline="30000" dirty="0">
                <a:solidFill>
                  <a:schemeClr val="bg1"/>
                </a:solidFill>
                <a:latin typeface="Calibri" panose="020F0502020204030204" pitchFamily="34" charset="0"/>
                <a:cs typeface="Calibri" panose="020F0502020204030204" pitchFamily="34" charset="0"/>
              </a:rPr>
              <a:t>th</a:t>
            </a:r>
            <a:r>
              <a:rPr lang="en-US" sz="1200" dirty="0">
                <a:solidFill>
                  <a:schemeClr val="bg1"/>
                </a:solidFill>
                <a:latin typeface="Calibri" panose="020F0502020204030204" pitchFamily="34" charset="0"/>
                <a:cs typeface="Calibri" panose="020F0502020204030204" pitchFamily="34" charset="0"/>
              </a:rPr>
              <a:t> ed). Boston, MA: Cengage. </a:t>
            </a:r>
          </a:p>
          <a:p>
            <a:endParaRPr lang="en-US" sz="1200" dirty="0">
              <a:solidFill>
                <a:schemeClr val="bg1"/>
              </a:solidFill>
              <a:latin typeface="Calibri" panose="020F0502020204030204" pitchFamily="34" charset="0"/>
              <a:cs typeface="Calibri" panose="020F0502020204030204" pitchFamily="34" charset="0"/>
            </a:endParaRPr>
          </a:p>
          <a:p>
            <a:r>
              <a:rPr lang="en-US" sz="1200" dirty="0">
                <a:solidFill>
                  <a:schemeClr val="bg1"/>
                </a:solidFill>
                <a:latin typeface="Calibri" panose="020F0502020204030204" pitchFamily="34" charset="0"/>
                <a:cs typeface="Calibri" panose="020F0502020204030204" pitchFamily="34" charset="0"/>
              </a:rPr>
              <a:t>Miller, G. (2015). </a:t>
            </a:r>
            <a:r>
              <a:rPr lang="en-US" sz="1200" i="1" dirty="0">
                <a:solidFill>
                  <a:schemeClr val="bg1"/>
                </a:solidFill>
                <a:latin typeface="Calibri" panose="020F0502020204030204" pitchFamily="34" charset="0"/>
                <a:cs typeface="Calibri" panose="020F0502020204030204" pitchFamily="34" charset="0"/>
              </a:rPr>
              <a:t>Learning the language of addiction counseling </a:t>
            </a:r>
            <a:r>
              <a:rPr lang="en-US" sz="1200" dirty="0">
                <a:solidFill>
                  <a:schemeClr val="bg1"/>
                </a:solidFill>
                <a:latin typeface="Calibri" panose="020F0502020204030204" pitchFamily="34" charset="0"/>
                <a:cs typeface="Calibri" panose="020F0502020204030204" pitchFamily="34" charset="0"/>
              </a:rPr>
              <a:t>(4</a:t>
            </a:r>
            <a:r>
              <a:rPr lang="en-US" sz="1200" baseline="30000" dirty="0">
                <a:solidFill>
                  <a:schemeClr val="bg1"/>
                </a:solidFill>
                <a:latin typeface="Calibri" panose="020F0502020204030204" pitchFamily="34" charset="0"/>
                <a:cs typeface="Calibri" panose="020F0502020204030204" pitchFamily="34" charset="0"/>
              </a:rPr>
              <a:t>th</a:t>
            </a:r>
            <a:r>
              <a:rPr lang="en-US" sz="1200" dirty="0">
                <a:solidFill>
                  <a:schemeClr val="bg1"/>
                </a:solidFill>
                <a:latin typeface="Calibri" panose="020F0502020204030204" pitchFamily="34" charset="0"/>
                <a:cs typeface="Calibri" panose="020F0502020204030204" pitchFamily="34" charset="0"/>
              </a:rPr>
              <a:t> ed.). Hoboken, NJ: John Wiley &amp; Sons, Inc.  </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79</a:t>
            </a:fld>
            <a:endParaRPr lang="en-US" dirty="0"/>
          </a:p>
        </p:txBody>
      </p:sp>
    </p:spTree>
    <p:extLst>
      <p:ext uri="{BB962C8B-B14F-4D97-AF65-F5344CB8AC3E}">
        <p14:creationId xmlns:p14="http://schemas.microsoft.com/office/powerpoint/2010/main" val="13341705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Establishing </a:t>
            </a:r>
            <a:r>
              <a:rPr lang="en-US" dirty="0" smtClean="0">
                <a:latin typeface="Calibri"/>
                <a:cs typeface="Calibri"/>
              </a:rPr>
              <a:t>Rapport </a:t>
            </a:r>
            <a:r>
              <a:rPr lang="en-US" dirty="0">
                <a:latin typeface="Calibri"/>
                <a:cs typeface="Calibri"/>
              </a:rPr>
              <a:t>(continued)</a:t>
            </a:r>
          </a:p>
        </p:txBody>
      </p:sp>
      <p:sp>
        <p:nvSpPr>
          <p:cNvPr id="3" name="Content Placeholder 2"/>
          <p:cNvSpPr>
            <a:spLocks noGrp="1"/>
          </p:cNvSpPr>
          <p:nvPr>
            <p:ph idx="1"/>
          </p:nvPr>
        </p:nvSpPr>
        <p:spPr>
          <a:xfrm>
            <a:off x="228600" y="990600"/>
            <a:ext cx="8686800" cy="4495800"/>
          </a:xfrm>
        </p:spPr>
        <p:txBody>
          <a:bodyPr/>
          <a:lstStyle/>
          <a:p>
            <a:r>
              <a:rPr lang="en-US" kern="1200" dirty="0"/>
              <a:t>Orient the client to the meeting/screening agenda</a:t>
            </a:r>
            <a:endParaRPr lang="en-US"/>
          </a:p>
          <a:p>
            <a:r>
              <a:rPr lang="en-US" kern="1200" dirty="0"/>
              <a:t>Listen to understand: use active listening</a:t>
            </a:r>
          </a:p>
          <a:p>
            <a:pPr lvl="1"/>
            <a:r>
              <a:rPr lang="en-US" kern="1200" dirty="0"/>
              <a:t>Use open, non-threatening and non-judgmental questions </a:t>
            </a:r>
          </a:p>
          <a:p>
            <a:pPr lvl="1"/>
            <a:r>
              <a:rPr lang="en-US" kern="1200" dirty="0"/>
              <a:t>Use simple reflections</a:t>
            </a:r>
          </a:p>
          <a:p>
            <a:pPr lvl="1"/>
            <a:r>
              <a:rPr lang="en-US" kern="1200" dirty="0"/>
              <a:t>Use encouraging prompts (e.g., tell me more about that)</a:t>
            </a:r>
          </a:p>
          <a:p>
            <a:pPr lvl="1"/>
            <a:r>
              <a:rPr lang="en-US" kern="1200" dirty="0">
                <a:latin typeface="Calibri"/>
                <a:cs typeface="Calibri"/>
              </a:rPr>
              <a:t>Use a warm tone of voice</a:t>
            </a:r>
          </a:p>
          <a:p>
            <a:pPr lvl="1"/>
            <a:r>
              <a:rPr lang="en-US" kern="1200" dirty="0"/>
              <a:t>Ask clarifying or follow-up questions </a:t>
            </a:r>
          </a:p>
          <a:p>
            <a:endParaRPr lang="en-US" kern="1200" dirty="0"/>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8</a:t>
            </a:fld>
            <a:endParaRPr lang="en-US" dirty="0"/>
          </a:p>
        </p:txBody>
      </p:sp>
    </p:spTree>
    <p:extLst>
      <p:ext uri="{BB962C8B-B14F-4D97-AF65-F5344CB8AC3E}">
        <p14:creationId xmlns:p14="http://schemas.microsoft.com/office/powerpoint/2010/main" val="335445801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93" y="82890"/>
            <a:ext cx="9074093" cy="1288710"/>
          </a:xfrm>
        </p:spPr>
        <p:txBody>
          <a:bodyPr/>
          <a:lstStyle/>
          <a:p>
            <a:r>
              <a:rPr lang="en-US" kern="1200" dirty="0"/>
              <a:t>Application of</a:t>
            </a:r>
            <a:br>
              <a:rPr lang="en-US" kern="1200" dirty="0"/>
            </a:br>
            <a:r>
              <a:rPr lang="en-US" kern="1200" dirty="0"/>
              <a:t>Cognitive Behavioral Approaches</a:t>
            </a:r>
          </a:p>
        </p:txBody>
      </p:sp>
      <p:sp>
        <p:nvSpPr>
          <p:cNvPr id="3" name="Content Placeholder 2"/>
          <p:cNvSpPr>
            <a:spLocks noGrp="1"/>
          </p:cNvSpPr>
          <p:nvPr>
            <p:ph idx="1"/>
          </p:nvPr>
        </p:nvSpPr>
        <p:spPr>
          <a:xfrm>
            <a:off x="228600" y="1524000"/>
            <a:ext cx="8686800" cy="3962400"/>
          </a:xfrm>
        </p:spPr>
        <p:txBody>
          <a:bodyPr/>
          <a:lstStyle/>
          <a:p>
            <a:r>
              <a:rPr lang="en-US" kern="1200" dirty="0"/>
              <a:t>Negotiate and establish agreed-upon goals.</a:t>
            </a:r>
          </a:p>
          <a:p>
            <a:r>
              <a:rPr lang="en-US" kern="1200" dirty="0">
                <a:latin typeface="Calibri"/>
                <a:cs typeface="Calibri"/>
              </a:rPr>
              <a:t>Determine which behaviors are the targets of change. </a:t>
            </a:r>
            <a:endParaRPr lang="en-US" kern="1200" dirty="0"/>
          </a:p>
          <a:p>
            <a:r>
              <a:rPr lang="en-US" kern="1200" dirty="0"/>
              <a:t>Identify triggers.</a:t>
            </a:r>
          </a:p>
          <a:p>
            <a:r>
              <a:rPr lang="en-US" kern="1200" dirty="0"/>
              <a:t>Individualize and introduce a variety of behavioral and cognitive coping strategies.</a:t>
            </a:r>
          </a:p>
          <a:p>
            <a:r>
              <a:rPr lang="en-US" kern="1200" dirty="0"/>
              <a:t>Focus on relapse prevention.</a:t>
            </a:r>
          </a:p>
          <a:p>
            <a:endParaRPr lang="en-US" kern="1200" dirty="0"/>
          </a:p>
          <a:p>
            <a:pPr marL="0" indent="0">
              <a:buNone/>
            </a:pPr>
            <a:endParaRPr lang="en-US" kern="1200" dirty="0"/>
          </a:p>
        </p:txBody>
      </p:sp>
      <p:sp>
        <p:nvSpPr>
          <p:cNvPr id="5" name="TextBox 4">
            <a:extLst>
              <a:ext uri="{FF2B5EF4-FFF2-40B4-BE49-F238E27FC236}">
                <a16:creationId xmlns:a16="http://schemas.microsoft.com/office/drawing/2014/main" id="{021221A3-DA02-504C-9F48-0EDDA26B07E5}"/>
              </a:ext>
            </a:extLst>
          </p:cNvPr>
          <p:cNvSpPr txBox="1"/>
          <p:nvPr/>
        </p:nvSpPr>
        <p:spPr>
          <a:xfrm>
            <a:off x="228600" y="5100485"/>
            <a:ext cx="7467600" cy="1569660"/>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Center for Substance Abuse Treatment (2012). </a:t>
            </a:r>
            <a:r>
              <a:rPr lang="en-US" sz="1200" i="1" dirty="0">
                <a:solidFill>
                  <a:schemeClr val="bg1"/>
                </a:solidFill>
                <a:latin typeface="Calibri" panose="020F0502020204030204" pitchFamily="34" charset="0"/>
                <a:cs typeface="Calibri" panose="020F0502020204030204" pitchFamily="34" charset="0"/>
              </a:rPr>
              <a:t>Brief interventions and brief therapies for substance abuse. Treatment Improvement Protocol </a:t>
            </a:r>
            <a:r>
              <a:rPr lang="en-US" sz="1200" dirty="0">
                <a:solidFill>
                  <a:schemeClr val="bg1"/>
                </a:solidFill>
                <a:latin typeface="Calibri" panose="020F0502020204030204" pitchFamily="34" charset="0"/>
                <a:cs typeface="Calibri" panose="020F0502020204030204" pitchFamily="34" charset="0"/>
              </a:rPr>
              <a:t>(TIP) Series No. 34 HHS Publication No. (SMA) 12-3952. Rockville, MD: Substance Abuse and Mental Health Services Administration</a:t>
            </a:r>
          </a:p>
          <a:p>
            <a:endParaRPr lang="en-US" sz="1200" dirty="0">
              <a:solidFill>
                <a:schemeClr val="bg1"/>
              </a:solidFill>
              <a:latin typeface="Calibri" panose="020F0502020204030204" pitchFamily="34" charset="0"/>
              <a:cs typeface="Calibri" panose="020F0502020204030204" pitchFamily="34" charset="0"/>
            </a:endParaRPr>
          </a:p>
          <a:p>
            <a:r>
              <a:rPr lang="en-US" sz="1200" dirty="0">
                <a:solidFill>
                  <a:schemeClr val="bg1"/>
                </a:solidFill>
                <a:latin typeface="Calibri" panose="020F0502020204030204" pitchFamily="34" charset="0"/>
                <a:cs typeface="Calibri" panose="020F0502020204030204" pitchFamily="34" charset="0"/>
              </a:rPr>
              <a:t>Corey, G. (2017). Theory and practice of counseling and psychotherapy (10</a:t>
            </a:r>
            <a:r>
              <a:rPr lang="en-US" sz="1200" baseline="30000" dirty="0">
                <a:solidFill>
                  <a:schemeClr val="bg1"/>
                </a:solidFill>
                <a:latin typeface="Calibri" panose="020F0502020204030204" pitchFamily="34" charset="0"/>
                <a:cs typeface="Calibri" panose="020F0502020204030204" pitchFamily="34" charset="0"/>
              </a:rPr>
              <a:t>th</a:t>
            </a:r>
            <a:r>
              <a:rPr lang="en-US" sz="1200" dirty="0">
                <a:solidFill>
                  <a:schemeClr val="bg1"/>
                </a:solidFill>
                <a:latin typeface="Calibri" panose="020F0502020204030204" pitchFamily="34" charset="0"/>
                <a:cs typeface="Calibri" panose="020F0502020204030204" pitchFamily="34" charset="0"/>
              </a:rPr>
              <a:t> ed). Boston, MA: Cengage. </a:t>
            </a:r>
          </a:p>
          <a:p>
            <a:endParaRPr lang="en-US" sz="1200" dirty="0">
              <a:solidFill>
                <a:schemeClr val="bg1"/>
              </a:solidFill>
              <a:latin typeface="Calibri" panose="020F0502020204030204" pitchFamily="34" charset="0"/>
              <a:cs typeface="Calibri" panose="020F0502020204030204" pitchFamily="34" charset="0"/>
            </a:endParaRPr>
          </a:p>
          <a:p>
            <a:r>
              <a:rPr lang="en-US" sz="1200" dirty="0">
                <a:solidFill>
                  <a:schemeClr val="bg1"/>
                </a:solidFill>
                <a:latin typeface="Calibri" panose="020F0502020204030204" pitchFamily="34" charset="0"/>
                <a:cs typeface="Calibri" panose="020F0502020204030204" pitchFamily="34" charset="0"/>
              </a:rPr>
              <a:t>Miller, G. (2015). </a:t>
            </a:r>
            <a:r>
              <a:rPr lang="en-US" sz="1200" i="1" dirty="0">
                <a:solidFill>
                  <a:schemeClr val="bg1"/>
                </a:solidFill>
                <a:latin typeface="Calibri" panose="020F0502020204030204" pitchFamily="34" charset="0"/>
                <a:cs typeface="Calibri" panose="020F0502020204030204" pitchFamily="34" charset="0"/>
              </a:rPr>
              <a:t>Learning the language of addiction counseling </a:t>
            </a:r>
            <a:r>
              <a:rPr lang="en-US" sz="1200" dirty="0">
                <a:solidFill>
                  <a:schemeClr val="bg1"/>
                </a:solidFill>
                <a:latin typeface="Calibri" panose="020F0502020204030204" pitchFamily="34" charset="0"/>
                <a:cs typeface="Calibri" panose="020F0502020204030204" pitchFamily="34" charset="0"/>
              </a:rPr>
              <a:t>(4</a:t>
            </a:r>
            <a:r>
              <a:rPr lang="en-US" sz="1200" baseline="30000" dirty="0">
                <a:solidFill>
                  <a:schemeClr val="bg1"/>
                </a:solidFill>
                <a:latin typeface="Calibri" panose="020F0502020204030204" pitchFamily="34" charset="0"/>
                <a:cs typeface="Calibri" panose="020F0502020204030204" pitchFamily="34" charset="0"/>
              </a:rPr>
              <a:t>th</a:t>
            </a:r>
            <a:r>
              <a:rPr lang="en-US" sz="1200" dirty="0">
                <a:solidFill>
                  <a:schemeClr val="bg1"/>
                </a:solidFill>
                <a:latin typeface="Calibri" panose="020F0502020204030204" pitchFamily="34" charset="0"/>
                <a:cs typeface="Calibri" panose="020F0502020204030204" pitchFamily="34" charset="0"/>
              </a:rPr>
              <a:t> ed.). Hoboken, NJ: John Wiley &amp; Sons, Inc.  </a:t>
            </a:r>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80</a:t>
            </a:fld>
            <a:endParaRPr lang="en-US" dirty="0"/>
          </a:p>
        </p:txBody>
      </p:sp>
    </p:spTree>
    <p:extLst>
      <p:ext uri="{BB962C8B-B14F-4D97-AF65-F5344CB8AC3E}">
        <p14:creationId xmlns:p14="http://schemas.microsoft.com/office/powerpoint/2010/main" val="3406043193"/>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a:t>
            </a:r>
            <a:r>
              <a:rPr lang="en-US" dirty="0" smtClean="0"/>
              <a:t>Counseling </a:t>
            </a:r>
            <a:r>
              <a:rPr lang="en-US" dirty="0"/>
              <a:t>G</a:t>
            </a:r>
            <a:r>
              <a:rPr lang="en-US" dirty="0" smtClean="0"/>
              <a:t>uidelines</a:t>
            </a:r>
            <a:endParaRPr lang="en-US" dirty="0"/>
          </a:p>
        </p:txBody>
      </p:sp>
      <p:sp>
        <p:nvSpPr>
          <p:cNvPr id="3" name="Content Placeholder 2"/>
          <p:cNvSpPr>
            <a:spLocks noGrp="1"/>
          </p:cNvSpPr>
          <p:nvPr>
            <p:ph idx="1"/>
          </p:nvPr>
        </p:nvSpPr>
        <p:spPr>
          <a:xfrm>
            <a:off x="228600" y="990600"/>
            <a:ext cx="8686800" cy="4495800"/>
          </a:xfrm>
        </p:spPr>
        <p:txBody>
          <a:bodyPr/>
          <a:lstStyle/>
          <a:p>
            <a:r>
              <a:rPr lang="en-US" kern="1200" dirty="0"/>
              <a:t>Ask open questions</a:t>
            </a:r>
          </a:p>
          <a:p>
            <a:r>
              <a:rPr lang="en-US" kern="1200" dirty="0"/>
              <a:t>Offer reflections</a:t>
            </a:r>
          </a:p>
          <a:p>
            <a:r>
              <a:rPr lang="en-US" kern="1200" dirty="0"/>
              <a:t>Avoid the question-answer trap</a:t>
            </a:r>
          </a:p>
          <a:p>
            <a:r>
              <a:rPr lang="en-US" kern="1200" dirty="0"/>
              <a:t>Refrain from making assumptions – listen to understand rather than be understood </a:t>
            </a:r>
          </a:p>
          <a:p>
            <a:r>
              <a:rPr lang="en-US" kern="1200" dirty="0"/>
              <a:t>Be yourself</a:t>
            </a:r>
          </a:p>
          <a:p>
            <a:r>
              <a:rPr lang="en-US" kern="1200" dirty="0"/>
              <a:t>Refrain from using professional jargon and acronyms</a:t>
            </a:r>
          </a:p>
          <a:p>
            <a:r>
              <a:rPr lang="en-US" kern="1200" dirty="0"/>
              <a:t>Ask permission before giving information or advice</a:t>
            </a:r>
          </a:p>
          <a:p>
            <a:r>
              <a:rPr lang="en-US" kern="1200" dirty="0"/>
              <a:t>Our nonverbal behaviors are as important, if not important, than our verbal behaviors</a:t>
            </a:r>
          </a:p>
          <a:p>
            <a:r>
              <a:rPr lang="en-US" kern="1200" dirty="0">
                <a:latin typeface="Calibri"/>
                <a:cs typeface="Calibri"/>
              </a:rPr>
              <a:t>If and when you choose to self-disclose or share an aspect of yourself with the client, ask yourself whether  it is benefiting you or the client? </a:t>
            </a:r>
            <a:endParaRPr lang="en-US" kern="1200" dirty="0"/>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81</a:t>
            </a:fld>
            <a:endParaRPr lang="en-US" dirty="0"/>
          </a:p>
        </p:txBody>
      </p:sp>
    </p:spTree>
    <p:extLst>
      <p:ext uri="{BB962C8B-B14F-4D97-AF65-F5344CB8AC3E}">
        <p14:creationId xmlns:p14="http://schemas.microsoft.com/office/powerpoint/2010/main" val="370684214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 </a:t>
            </a:r>
            <a:r>
              <a:rPr lang="en-US" dirty="0" smtClean="0"/>
              <a:t>Criteria for Counseling</a:t>
            </a:r>
            <a:endParaRPr lang="en-US" dirty="0"/>
          </a:p>
        </p:txBody>
      </p:sp>
      <p:sp>
        <p:nvSpPr>
          <p:cNvPr id="3" name="Content Placeholder 2"/>
          <p:cNvSpPr>
            <a:spLocks noGrp="1"/>
          </p:cNvSpPr>
          <p:nvPr>
            <p:ph idx="1"/>
          </p:nvPr>
        </p:nvSpPr>
        <p:spPr>
          <a:xfrm>
            <a:off x="228600" y="990600"/>
            <a:ext cx="8686800" cy="4280140"/>
          </a:xfrm>
        </p:spPr>
        <p:txBody>
          <a:bodyPr/>
          <a:lstStyle/>
          <a:p>
            <a:pPr marL="514350" indent="-514350">
              <a:buFont typeface="+mj-lt"/>
              <a:buAutoNum type="arabicPeriod" startAt="21"/>
            </a:pPr>
            <a:r>
              <a:rPr lang="en-US" sz="2500" kern="1200" dirty="0"/>
              <a:t>Select the counseling theory(ies) that apply(</a:t>
            </a:r>
            <a:r>
              <a:rPr lang="en-US" sz="2500" kern="1200" dirty="0" err="1"/>
              <a:t>ies</a:t>
            </a:r>
            <a:r>
              <a:rPr lang="en-US" sz="2500" kern="1200" dirty="0"/>
              <a:t>).</a:t>
            </a:r>
          </a:p>
          <a:p>
            <a:pPr marL="514350" indent="-514350">
              <a:buFont typeface="+mj-lt"/>
              <a:buAutoNum type="arabicPeriod" startAt="21"/>
            </a:pPr>
            <a:r>
              <a:rPr lang="en-US" sz="2500" kern="1200" dirty="0"/>
              <a:t>Apply techniques to assist the client, group, and/or family in exploring problems and ramifications.</a:t>
            </a:r>
          </a:p>
          <a:p>
            <a:pPr marL="514350" indent="-514350">
              <a:buFont typeface="+mj-lt"/>
              <a:buAutoNum type="arabicPeriod" startAt="21"/>
            </a:pPr>
            <a:r>
              <a:rPr lang="en-US" sz="2500" kern="1200" dirty="0"/>
              <a:t>Apply techniques to assist the client, group, and/or family in examining the client’s behaviors, attitudes, and/or feelings in the treatment setting.</a:t>
            </a:r>
          </a:p>
          <a:p>
            <a:pPr marL="514350" indent="-514350">
              <a:buFont typeface="+mj-lt"/>
              <a:buAutoNum type="arabicPeriod" startAt="21"/>
            </a:pPr>
            <a:r>
              <a:rPr lang="en-US" sz="2500" kern="1200" dirty="0"/>
              <a:t>Individualize counseling in accordance with cultural, gender, and lifestyle differences.</a:t>
            </a:r>
          </a:p>
          <a:p>
            <a:pPr marL="514350" indent="-514350">
              <a:buFont typeface="+mj-lt"/>
              <a:buAutoNum type="arabicPeriod" startAt="21"/>
            </a:pPr>
            <a:r>
              <a:rPr lang="en-US" sz="2500" kern="1200" dirty="0"/>
              <a:t>Interact with the client in a therapeutic manner.</a:t>
            </a:r>
          </a:p>
          <a:p>
            <a:pPr marL="514350" indent="-514350">
              <a:buFont typeface="+mj-lt"/>
              <a:buAutoNum type="arabicPeriod" startAt="21"/>
            </a:pPr>
            <a:r>
              <a:rPr lang="en-US" sz="2500" kern="1200" dirty="0"/>
              <a:t>Elicit alternative solutions and decisions from the client.</a:t>
            </a:r>
          </a:p>
          <a:p>
            <a:pPr marL="514350" indent="-514350">
              <a:buFont typeface="+mj-lt"/>
              <a:buAutoNum type="arabicPeriod" startAt="21"/>
            </a:pPr>
            <a:r>
              <a:rPr lang="en-US" sz="2500" kern="1200" dirty="0"/>
              <a:t>Implement the treatment plan.</a:t>
            </a:r>
          </a:p>
          <a:p>
            <a:pPr marL="0" indent="0">
              <a:buNone/>
            </a:pPr>
            <a:endParaRPr lang="en-US" sz="2500" kern="1200" dirty="0"/>
          </a:p>
        </p:txBody>
      </p:sp>
      <p:sp>
        <p:nvSpPr>
          <p:cNvPr id="4" name="Slide Number Placeholder 3"/>
          <p:cNvSpPr>
            <a:spLocks noGrp="1"/>
          </p:cNvSpPr>
          <p:nvPr>
            <p:ph type="sldNum" sz="quarter" idx="10"/>
          </p:nvPr>
        </p:nvSpPr>
        <p:spPr>
          <a:xfrm>
            <a:off x="8001001" y="6284230"/>
            <a:ext cx="941230" cy="421370"/>
          </a:xfrm>
        </p:spPr>
        <p:txBody>
          <a:bodyPr/>
          <a:lstStyle/>
          <a:p>
            <a:fld id="{3E17F1FD-29C3-4220-915C-9C71059786D3}" type="slidenum">
              <a:rPr lang="en-US" smtClean="0"/>
              <a:pPr/>
              <a:t>82</a:t>
            </a:fld>
            <a:endParaRPr lang="en-US" dirty="0"/>
          </a:p>
        </p:txBody>
      </p:sp>
      <p:sp>
        <p:nvSpPr>
          <p:cNvPr id="5" name="TextBox 4">
            <a:extLst>
              <a:ext uri="{FF2B5EF4-FFF2-40B4-BE49-F238E27FC236}">
                <a16:creationId xmlns:a16="http://schemas.microsoft.com/office/drawing/2014/main" id="{021221A3-DA02-504C-9F48-0EDDA26B07E5}"/>
              </a:ext>
            </a:extLst>
          </p:cNvPr>
          <p:cNvSpPr txBox="1"/>
          <p:nvPr/>
        </p:nvSpPr>
        <p:spPr>
          <a:xfrm>
            <a:off x="228600" y="5820461"/>
            <a:ext cx="7467600" cy="646331"/>
          </a:xfrm>
          <a:prstGeom prst="rect">
            <a:avLst/>
          </a:prstGeom>
          <a:noFill/>
        </p:spPr>
        <p:txBody>
          <a:bodyPr wrap="square" rtlCol="0">
            <a:spAutoFit/>
          </a:bodyPr>
          <a:lstStyle/>
          <a:p>
            <a:r>
              <a:rPr lang="en-US" sz="1200" b="1" dirty="0">
                <a:solidFill>
                  <a:schemeClr val="bg1"/>
                </a:solidFill>
                <a:latin typeface="Calibri" panose="020F0502020204030204" pitchFamily="34" charset="0"/>
                <a:cs typeface="Calibri" panose="020F0502020204030204" pitchFamily="34" charset="0"/>
              </a:rPr>
              <a:t>Reference</a:t>
            </a:r>
          </a:p>
          <a:p>
            <a:r>
              <a:rPr lang="en-US" sz="1200" dirty="0">
                <a:solidFill>
                  <a:schemeClr val="bg1"/>
                </a:solidFill>
                <a:latin typeface="Calibri" panose="020F0502020204030204" pitchFamily="34" charset="0"/>
                <a:cs typeface="Calibri" panose="020F0502020204030204" pitchFamily="34" charset="0"/>
              </a:rPr>
              <a:t>Herdman, J. W. (2018). </a:t>
            </a:r>
            <a:r>
              <a:rPr lang="en-US" sz="1200" i="1" dirty="0">
                <a:solidFill>
                  <a:schemeClr val="bg1"/>
                </a:solidFill>
                <a:latin typeface="Calibri" panose="020F0502020204030204" pitchFamily="34" charset="0"/>
                <a:cs typeface="Calibri" panose="020F0502020204030204" pitchFamily="34" charset="0"/>
              </a:rPr>
              <a:t>Global criteria: the 12 core functions of the substance abuse counselor </a:t>
            </a:r>
            <a:r>
              <a:rPr lang="en-US" sz="1200" dirty="0">
                <a:solidFill>
                  <a:schemeClr val="bg1"/>
                </a:solidFill>
                <a:latin typeface="Calibri" panose="020F0502020204030204" pitchFamily="34" charset="0"/>
                <a:cs typeface="Calibri" panose="020F0502020204030204" pitchFamily="34" charset="0"/>
              </a:rPr>
              <a:t>(7</a:t>
            </a:r>
            <a:r>
              <a:rPr lang="en-US" sz="1200" baseline="30000" dirty="0">
                <a:solidFill>
                  <a:schemeClr val="bg1"/>
                </a:solidFill>
                <a:latin typeface="Calibri" panose="020F0502020204030204" pitchFamily="34" charset="0"/>
                <a:cs typeface="Calibri" panose="020F0502020204030204" pitchFamily="34" charset="0"/>
              </a:rPr>
              <a:t>th</a:t>
            </a:r>
            <a:r>
              <a:rPr lang="en-US" sz="1200" dirty="0">
                <a:solidFill>
                  <a:schemeClr val="bg1"/>
                </a:solidFill>
                <a:latin typeface="Calibri" panose="020F0502020204030204" pitchFamily="34" charset="0"/>
                <a:cs typeface="Calibri" panose="020F0502020204030204" pitchFamily="34" charset="0"/>
              </a:rPr>
              <a:t> ed.). Lincoln, NE: Parallels: Pathways to Change. </a:t>
            </a:r>
          </a:p>
        </p:txBody>
      </p:sp>
    </p:spTree>
    <p:extLst>
      <p:ext uri="{BB962C8B-B14F-4D97-AF65-F5344CB8AC3E}">
        <p14:creationId xmlns:p14="http://schemas.microsoft.com/office/powerpoint/2010/main" val="60689420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Activity for Counseling</a:t>
            </a:r>
            <a:endParaRPr lang="en-US" dirty="0"/>
          </a:p>
        </p:txBody>
      </p:sp>
      <p:sp>
        <p:nvSpPr>
          <p:cNvPr id="3" name="Content Placeholder 2"/>
          <p:cNvSpPr>
            <a:spLocks noGrp="1"/>
          </p:cNvSpPr>
          <p:nvPr>
            <p:ph idx="1"/>
          </p:nvPr>
        </p:nvSpPr>
        <p:spPr>
          <a:xfrm>
            <a:off x="228600" y="990600"/>
            <a:ext cx="8686800" cy="4495800"/>
          </a:xfrm>
        </p:spPr>
        <p:txBody>
          <a:bodyPr/>
          <a:lstStyle/>
          <a:p>
            <a:r>
              <a:rPr lang="en-US" kern="1200" dirty="0"/>
              <a:t>What prevents us from actively listening to our clients?</a:t>
            </a:r>
          </a:p>
          <a:p>
            <a:r>
              <a:rPr lang="en-US" kern="1200" dirty="0"/>
              <a:t>What are different roadblocks to active listening? </a:t>
            </a:r>
          </a:p>
          <a:p>
            <a:r>
              <a:rPr lang="en-US" kern="1200" dirty="0"/>
              <a:t>Write down your list on the paper provided to you. </a:t>
            </a:r>
          </a:p>
          <a:p>
            <a:r>
              <a:rPr lang="en-US" kern="1200" dirty="0">
                <a:latin typeface="Calibri"/>
                <a:cs typeface="Calibri"/>
              </a:rPr>
              <a:t>All groups will report out.</a:t>
            </a:r>
          </a:p>
          <a:p>
            <a:endParaRPr lang="en-US" kern="1200" dirty="0"/>
          </a:p>
          <a:p>
            <a:pPr marL="0" indent="0">
              <a:buNone/>
            </a:pPr>
            <a:endParaRPr lang="en-US" kern="1200" dirty="0"/>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83</a:t>
            </a:fld>
            <a:endParaRPr lang="en-US" dirty="0"/>
          </a:p>
        </p:txBody>
      </p:sp>
    </p:spTree>
    <p:extLst>
      <p:ext uri="{BB962C8B-B14F-4D97-AF65-F5344CB8AC3E}">
        <p14:creationId xmlns:p14="http://schemas.microsoft.com/office/powerpoint/2010/main" val="5108976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7CE3A-400D-4F1C-AA0D-E8817F6F2AF1}"/>
              </a:ext>
            </a:extLst>
          </p:cNvPr>
          <p:cNvSpPr>
            <a:spLocks noGrp="1"/>
          </p:cNvSpPr>
          <p:nvPr>
            <p:ph type="title"/>
          </p:nvPr>
        </p:nvSpPr>
        <p:spPr>
          <a:xfrm>
            <a:off x="257355" y="2668438"/>
            <a:ext cx="8686800" cy="761996"/>
          </a:xfrm>
        </p:spPr>
        <p:txBody>
          <a:bodyPr/>
          <a:lstStyle/>
          <a:p>
            <a:r>
              <a:rPr lang="en-US" dirty="0">
                <a:latin typeface="Calibri"/>
                <a:cs typeface="Calibri"/>
              </a:rPr>
              <a:t>Questions</a:t>
            </a:r>
            <a:endParaRPr lang="en-US" dirty="0"/>
          </a:p>
        </p:txBody>
      </p:sp>
      <p:sp>
        <p:nvSpPr>
          <p:cNvPr id="4" name="Slide Number Placeholder 3">
            <a:extLst>
              <a:ext uri="{FF2B5EF4-FFF2-40B4-BE49-F238E27FC236}">
                <a16:creationId xmlns:a16="http://schemas.microsoft.com/office/drawing/2014/main" id="{99680630-8C55-43D2-83CC-DB3B3163FE9D}"/>
              </a:ext>
            </a:extLst>
          </p:cNvPr>
          <p:cNvSpPr>
            <a:spLocks noGrp="1"/>
          </p:cNvSpPr>
          <p:nvPr>
            <p:ph type="sldNum" sz="quarter" idx="10"/>
          </p:nvPr>
        </p:nvSpPr>
        <p:spPr/>
        <p:txBody>
          <a:bodyPr/>
          <a:lstStyle/>
          <a:p>
            <a:fld id="{3E17F1FD-29C3-4220-915C-9C71059786D3}" type="slidenum">
              <a:rPr lang="en-US" smtClean="0"/>
              <a:pPr/>
              <a:t>84</a:t>
            </a:fld>
            <a:endParaRPr lang="en-US" dirty="0"/>
          </a:p>
        </p:txBody>
      </p:sp>
    </p:spTree>
    <p:extLst>
      <p:ext uri="{BB962C8B-B14F-4D97-AF65-F5344CB8AC3E}">
        <p14:creationId xmlns:p14="http://schemas.microsoft.com/office/powerpoint/2010/main" val="33158306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Importance of </a:t>
            </a:r>
            <a:r>
              <a:rPr lang="en-US" dirty="0" smtClean="0"/>
              <a:t>Using </a:t>
            </a:r>
            <a:r>
              <a:rPr lang="en-US" dirty="0"/>
              <a:t>D</a:t>
            </a:r>
            <a:r>
              <a:rPr lang="en-US" dirty="0" smtClean="0"/>
              <a:t>iagnostic </a:t>
            </a:r>
            <a:r>
              <a:rPr lang="en-US" dirty="0"/>
              <a:t>C</a:t>
            </a:r>
            <a:r>
              <a:rPr lang="en-US" dirty="0" smtClean="0"/>
              <a:t>riteria</a:t>
            </a:r>
            <a:endParaRPr lang="en-US" dirty="0"/>
          </a:p>
        </p:txBody>
      </p:sp>
      <p:sp>
        <p:nvSpPr>
          <p:cNvPr id="3" name="Content Placeholder 2"/>
          <p:cNvSpPr>
            <a:spLocks noGrp="1"/>
          </p:cNvSpPr>
          <p:nvPr>
            <p:ph idx="1"/>
          </p:nvPr>
        </p:nvSpPr>
        <p:spPr>
          <a:xfrm>
            <a:off x="228600" y="990600"/>
            <a:ext cx="8686800" cy="4495800"/>
          </a:xfrm>
        </p:spPr>
        <p:txBody>
          <a:bodyPr/>
          <a:lstStyle/>
          <a:p>
            <a:r>
              <a:rPr lang="en-US" altLang="en-US" dirty="0"/>
              <a:t>All counselors must use objective criteria to determine whether the applicant’s alcohol and drug use constitutes a substance use disorder (SUD).</a:t>
            </a:r>
          </a:p>
          <a:p>
            <a:r>
              <a:rPr lang="en-US" dirty="0"/>
              <a:t>All counselors must be familiar with and recognize specific examples of the various psychological, physiological, and social signs and symptoms of SUDs. </a:t>
            </a:r>
          </a:p>
          <a:p>
            <a:endParaRPr lang="en-US" dirty="0"/>
          </a:p>
          <a:p>
            <a:pPr marL="0" indent="0">
              <a:buNone/>
            </a:pPr>
            <a:endParaRPr lang="en-US" kern="1200" dirty="0"/>
          </a:p>
        </p:txBody>
      </p:sp>
      <p:sp>
        <p:nvSpPr>
          <p:cNvPr id="4" name="Slide Number Placeholder 3"/>
          <p:cNvSpPr>
            <a:spLocks noGrp="1"/>
          </p:cNvSpPr>
          <p:nvPr>
            <p:ph type="sldNum" sz="quarter" idx="10"/>
          </p:nvPr>
        </p:nvSpPr>
        <p:spPr>
          <a:xfrm>
            <a:off x="8534399" y="6284230"/>
            <a:ext cx="407831" cy="367228"/>
          </a:xfrm>
        </p:spPr>
        <p:txBody>
          <a:bodyPr/>
          <a:lstStyle/>
          <a:p>
            <a:fld id="{3E17F1FD-29C3-4220-915C-9C71059786D3}" type="slidenum">
              <a:rPr lang="en-US" smtClean="0"/>
              <a:pPr/>
              <a:t>9</a:t>
            </a:fld>
            <a:endParaRPr lang="en-US" dirty="0"/>
          </a:p>
        </p:txBody>
      </p:sp>
    </p:spTree>
    <p:extLst>
      <p:ext uri="{BB962C8B-B14F-4D97-AF65-F5344CB8AC3E}">
        <p14:creationId xmlns:p14="http://schemas.microsoft.com/office/powerpoint/2010/main" val="1188361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flat" cmpd="sng" algn="ctr">
          <a:noFill/>
          <a:prstDash val="solid"/>
          <a:round/>
          <a:headEnd type="none" w="med" len="med"/>
          <a:tailEnd type="none" w="med" len="med"/>
        </a:ln>
        <a:effectLst>
          <a:outerShdw dist="56796" dir="3806097" algn="ctr" rotWithShape="0">
            <a:srgbClr val="000000"/>
          </a:outerShdw>
        </a:effec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80000"/>
          </a:lnSpc>
          <a:spcBef>
            <a:spcPct val="0"/>
          </a:spcBef>
          <a:spcAft>
            <a:spcPct val="0"/>
          </a:spcAft>
          <a:buClrTx/>
          <a:buSzTx/>
          <a:buFontTx/>
          <a:buNone/>
          <a:tabLst/>
          <a:defRPr kumimoji="0" lang="en-US" sz="4400" b="1" i="0" u="none" strike="noStrike" cap="none" normalizeH="0" baseline="0" smtClean="0">
            <a:ln>
              <a:noFill/>
            </a:ln>
            <a:solidFill>
              <a:srgbClr val="FFCC00"/>
            </a:solidFill>
            <a:effectLst/>
            <a:latin typeface="Arial" charset="0"/>
          </a:defRPr>
        </a:defPPr>
      </a:lstStyle>
    </a:spDef>
    <a:lnDef>
      <a:spPr bwMode="auto">
        <a:xfrm>
          <a:off x="0" y="0"/>
          <a:ext cx="1" cy="1"/>
        </a:xfrm>
        <a:custGeom>
          <a:avLst/>
          <a:gdLst/>
          <a:ahLst/>
          <a:cxnLst/>
          <a:rect l="0" t="0" r="0" b="0"/>
          <a:pathLst/>
        </a:custGeom>
        <a:noFill/>
        <a:ln w="38100" cap="flat" cmpd="sng" algn="ctr">
          <a:noFill/>
          <a:prstDash val="solid"/>
          <a:round/>
          <a:headEnd type="none" w="med" len="med"/>
          <a:tailEnd type="none" w="med" len="med"/>
        </a:ln>
        <a:effectLst>
          <a:outerShdw dist="56796" dir="3806097" algn="ctr" rotWithShape="0">
            <a:srgbClr val="000000"/>
          </a:outerShdw>
        </a:effec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80000"/>
          </a:lnSpc>
          <a:spcBef>
            <a:spcPct val="0"/>
          </a:spcBef>
          <a:spcAft>
            <a:spcPct val="0"/>
          </a:spcAft>
          <a:buClrTx/>
          <a:buSzTx/>
          <a:buFontTx/>
          <a:buNone/>
          <a:tabLst/>
          <a:defRPr kumimoji="0" lang="en-US" sz="4400" b="1" i="0" u="none" strike="noStrike" cap="none" normalizeH="0" baseline="0" smtClean="0">
            <a:ln>
              <a:noFill/>
            </a:ln>
            <a:solidFill>
              <a:srgbClr val="FFCC00"/>
            </a:solidFill>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13288</TotalTime>
  <Words>26245</Words>
  <Application>Microsoft Office PowerPoint</Application>
  <PresentationFormat>On-screen Show (4:3)</PresentationFormat>
  <Paragraphs>1572</Paragraphs>
  <Slides>84</Slides>
  <Notes>84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84</vt:i4>
      </vt:variant>
    </vt:vector>
  </HeadingPairs>
  <TitlesOfParts>
    <vt:vector size="89" baseType="lpstr">
      <vt:lpstr>ＭＳ Ｐゴシック</vt:lpstr>
      <vt:lpstr>Arial</vt:lpstr>
      <vt:lpstr>Calibri</vt:lpstr>
      <vt:lpstr>Times New Roman</vt:lpstr>
      <vt:lpstr>1_Default Design</vt:lpstr>
      <vt:lpstr>Pacific Behavioral Health Collaborating Council Alcohol and Drug Counselor (ADC) Academy, Day 2 Core Competencies of Addiction Counselors: Knowledge and Skill Acquisition of Screening, Intake, Orientation, Assessment, Treatment Planning, and Counseling  Enter location here Enter dates here</vt:lpstr>
      <vt:lpstr>Acknowledgements</vt:lpstr>
      <vt:lpstr>Disclaimer for Training</vt:lpstr>
      <vt:lpstr>Today’s Agenda (1)</vt:lpstr>
      <vt:lpstr>Agenda for Screening</vt:lpstr>
      <vt:lpstr>Definition of Screening</vt:lpstr>
      <vt:lpstr>Importance of Establishing Rapport</vt:lpstr>
      <vt:lpstr>Establishing Rapport (continued)</vt:lpstr>
      <vt:lpstr>Importance of Using Diagnostic Criteria</vt:lpstr>
      <vt:lpstr>DSM-5 Criteria and  Substance Use Disorders</vt:lpstr>
      <vt:lpstr>DSM-5 Criteria (continued)</vt:lpstr>
      <vt:lpstr>Impaired Control / Loss of Control</vt:lpstr>
      <vt:lpstr>Social Impairment</vt:lpstr>
      <vt:lpstr>Risky Use</vt:lpstr>
      <vt:lpstr>Pharmacological Criteria</vt:lpstr>
      <vt:lpstr>Pharmacological Criteria (continued)</vt:lpstr>
      <vt:lpstr>Severity and Specifiers</vt:lpstr>
      <vt:lpstr>Recording Procedures and the DSM-5</vt:lpstr>
      <vt:lpstr>Context of Treatment Setting</vt:lpstr>
      <vt:lpstr>Context (continued)</vt:lpstr>
      <vt:lpstr>Common Screening Tasks</vt:lpstr>
      <vt:lpstr>Global Criteria for Screening</vt:lpstr>
      <vt:lpstr>Group Activity for Screening</vt:lpstr>
      <vt:lpstr>Today’s Agenda (2)</vt:lpstr>
      <vt:lpstr>Agenda for Intake</vt:lpstr>
      <vt:lpstr>Definition of Intake</vt:lpstr>
      <vt:lpstr>Common Tasks at Intake</vt:lpstr>
      <vt:lpstr>Importance of Confidentiality and Intake</vt:lpstr>
      <vt:lpstr>Global Criteria for Intake</vt:lpstr>
      <vt:lpstr>Group Activity for Intake</vt:lpstr>
      <vt:lpstr>Today’s Agenda (3)</vt:lpstr>
      <vt:lpstr>Agenda for Orientation</vt:lpstr>
      <vt:lpstr>Definition of Orientation</vt:lpstr>
      <vt:lpstr>Designing an Orientation Process</vt:lpstr>
      <vt:lpstr>Designing a Process (continued) </vt:lpstr>
      <vt:lpstr>Common Orientation Tasks</vt:lpstr>
      <vt:lpstr>Common Orientation Tasks (continued)</vt:lpstr>
      <vt:lpstr>Global Criteria for Orientation</vt:lpstr>
      <vt:lpstr>Group Activity for Orientation</vt:lpstr>
      <vt:lpstr>Today’s Agenda (4)</vt:lpstr>
      <vt:lpstr>Agenda for Assessment</vt:lpstr>
      <vt:lpstr>Definition of Assessment</vt:lpstr>
      <vt:lpstr>Goals of Assessment</vt:lpstr>
      <vt:lpstr>Goals of Assessment (continued)</vt:lpstr>
      <vt:lpstr>Orienting and Preparing the Client for the Assessment </vt:lpstr>
      <vt:lpstr>Best Practices in Assessment</vt:lpstr>
      <vt:lpstr>Common Assessment Domains</vt:lpstr>
      <vt:lpstr>Assessment Domains (continued)</vt:lpstr>
      <vt:lpstr>Assessment and Matching  Clients Using ASAM Criteria</vt:lpstr>
      <vt:lpstr>Assessment and Matching Clients (continued) </vt:lpstr>
      <vt:lpstr>Assessing Risk for Each Dimension</vt:lpstr>
      <vt:lpstr>Assessing Imminent Danger</vt:lpstr>
      <vt:lpstr>Assessment and Matching Clients with Appropriate Treatment </vt:lpstr>
      <vt:lpstr>Decisional Flow to Match Assessment and Treatment Placement</vt:lpstr>
      <vt:lpstr>Decisional Flow to Match Assessment and Treatment Placement (continued)</vt:lpstr>
      <vt:lpstr>Global Criteria for Assessment</vt:lpstr>
      <vt:lpstr>Group Activity for Assessment</vt:lpstr>
      <vt:lpstr>Today’s Agenda (5)</vt:lpstr>
      <vt:lpstr>Agenda for Treatment Planning</vt:lpstr>
      <vt:lpstr>Definition of Treatment Planning</vt:lpstr>
      <vt:lpstr>Developing Client-Centered, Collaborative Service Plans</vt:lpstr>
      <vt:lpstr>Developing Client-Centered, Collaborative Service Plans (continued)</vt:lpstr>
      <vt:lpstr>What are Goals? </vt:lpstr>
      <vt:lpstr>What are Objectives? </vt:lpstr>
      <vt:lpstr>What are SMART Objectives?</vt:lpstr>
      <vt:lpstr>What are Interventions?</vt:lpstr>
      <vt:lpstr>Global Criteria for Treatment Planning</vt:lpstr>
      <vt:lpstr>Group Activity for Treatment Planning </vt:lpstr>
      <vt:lpstr>Today’s Agenda (6)</vt:lpstr>
      <vt:lpstr>Agenda for Counseling</vt:lpstr>
      <vt:lpstr>Definition of Counseling</vt:lpstr>
      <vt:lpstr>Influence of Models and Use of Theory</vt:lpstr>
      <vt:lpstr>Three Contemporary Counseling Models </vt:lpstr>
      <vt:lpstr>Psychodynamic Approaches</vt:lpstr>
      <vt:lpstr>Defense Mechanisms </vt:lpstr>
      <vt:lpstr>Application of Psychodynamic Approaches in Counseling</vt:lpstr>
      <vt:lpstr>Humanistic, Experiential and  Existential Therapies</vt:lpstr>
      <vt:lpstr>Application Humanistic, Experiential and Existential Therapies</vt:lpstr>
      <vt:lpstr>Cognitive Behavioral Approaches</vt:lpstr>
      <vt:lpstr>Application of Cognitive Behavioral Approaches</vt:lpstr>
      <vt:lpstr>General Counseling Guidelines</vt:lpstr>
      <vt:lpstr>Global Criteria for Counseling</vt:lpstr>
      <vt:lpstr>Group Activity for Counseling</vt:lpstr>
      <vt:lpstr>Questions</vt:lpstr>
    </vt:vector>
  </TitlesOfParts>
  <Manager>Pacific Southwest Addiction Technology Transfer Center</Manager>
  <Company>UCLA Integrated Susbtance Abuse Programs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Pacific Behavioral Health Coordinating Council Alcohol and Drug Counselor (ADC) Academy</dc:title>
  <dc:subject>ADC training for entry-level counselors to prepare for the  IC&amp;RC ADC exam</dc:subject>
  <dc:creator>University of Califonia, Los Angeles (UCLA)</dc:creator>
  <cp:keywords>ADC, PBHCC, IC&amp;RC</cp:keywords>
  <dc:description>This training was prepared in August of 2018 under contract number 2018-002 by the University of California Los Angeles, Integrated Substance Abuse Programs (UCLA ISAP) and the Pacific Southwest Addiction Technology Center (PSATTC) for the Pacific Behavioral Health Collaborating Council (PBHCC).</dc:description>
  <cp:lastModifiedBy>Beth A Rutkowski</cp:lastModifiedBy>
  <cp:revision>1647</cp:revision>
  <cp:lastPrinted>2018-11-30T17:12:28Z</cp:lastPrinted>
  <dcterms:created xsi:type="dcterms:W3CDTF">2016-02-10T22:43:00Z</dcterms:created>
  <dcterms:modified xsi:type="dcterms:W3CDTF">2020-04-01T19:41:43Z</dcterms:modified>
  <cp:category>Training</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pyright">
    <vt:lpwstr>20180802</vt:lpwstr>
  </property>
</Properties>
</file>