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4"/>
  </p:notesMasterIdLst>
  <p:handoutMasterIdLst>
    <p:handoutMasterId r:id="rId135"/>
  </p:handoutMasterIdLst>
  <p:sldIdLst>
    <p:sldId id="709" r:id="rId2"/>
    <p:sldId id="710" r:id="rId3"/>
    <p:sldId id="711" r:id="rId4"/>
    <p:sldId id="695" r:id="rId5"/>
    <p:sldId id="480" r:id="rId6"/>
    <p:sldId id="463" r:id="rId7"/>
    <p:sldId id="548" r:id="rId8"/>
    <p:sldId id="493" r:id="rId9"/>
    <p:sldId id="501" r:id="rId10"/>
    <p:sldId id="519" r:id="rId11"/>
    <p:sldId id="520" r:id="rId12"/>
    <p:sldId id="505" r:id="rId13"/>
    <p:sldId id="596" r:id="rId14"/>
    <p:sldId id="597" r:id="rId15"/>
    <p:sldId id="595" r:id="rId16"/>
    <p:sldId id="504" r:id="rId17"/>
    <p:sldId id="620" r:id="rId18"/>
    <p:sldId id="508" r:id="rId19"/>
    <p:sldId id="509" r:id="rId20"/>
    <p:sldId id="512" r:id="rId21"/>
    <p:sldId id="521" r:id="rId22"/>
    <p:sldId id="506" r:id="rId23"/>
    <p:sldId id="513" r:id="rId24"/>
    <p:sldId id="515" r:id="rId25"/>
    <p:sldId id="516" r:id="rId26"/>
    <p:sldId id="517" r:id="rId27"/>
    <p:sldId id="522" r:id="rId28"/>
    <p:sldId id="507" r:id="rId29"/>
    <p:sldId id="518" r:id="rId30"/>
    <p:sldId id="523" r:id="rId31"/>
    <p:sldId id="686" r:id="rId32"/>
    <p:sldId id="703" r:id="rId33"/>
    <p:sldId id="495" r:id="rId34"/>
    <p:sldId id="554" r:id="rId35"/>
    <p:sldId id="545" r:id="rId36"/>
    <p:sldId id="712" r:id="rId37"/>
    <p:sldId id="549" r:id="rId38"/>
    <p:sldId id="551" r:id="rId39"/>
    <p:sldId id="547" r:id="rId40"/>
    <p:sldId id="552" r:id="rId41"/>
    <p:sldId id="557" r:id="rId42"/>
    <p:sldId id="565" r:id="rId43"/>
    <p:sldId id="566" r:id="rId44"/>
    <p:sldId id="567" r:id="rId45"/>
    <p:sldId id="568" r:id="rId46"/>
    <p:sldId id="569" r:id="rId47"/>
    <p:sldId id="570" r:id="rId48"/>
    <p:sldId id="571" r:id="rId49"/>
    <p:sldId id="572" r:id="rId50"/>
    <p:sldId id="546" r:id="rId51"/>
    <p:sldId id="614" r:id="rId52"/>
    <p:sldId id="621" r:id="rId53"/>
    <p:sldId id="613" r:id="rId54"/>
    <p:sldId id="618" r:id="rId55"/>
    <p:sldId id="615" r:id="rId56"/>
    <p:sldId id="624" r:id="rId57"/>
    <p:sldId id="623" r:id="rId58"/>
    <p:sldId id="616" r:id="rId59"/>
    <p:sldId id="617" r:id="rId60"/>
    <p:sldId id="626" r:id="rId61"/>
    <p:sldId id="627" r:id="rId62"/>
    <p:sldId id="635" r:id="rId63"/>
    <p:sldId id="629" r:id="rId64"/>
    <p:sldId id="630" r:id="rId65"/>
    <p:sldId id="632" r:id="rId66"/>
    <p:sldId id="634" r:id="rId67"/>
    <p:sldId id="631" r:id="rId68"/>
    <p:sldId id="687" r:id="rId69"/>
    <p:sldId id="704" r:id="rId70"/>
    <p:sldId id="496" r:id="rId71"/>
    <p:sldId id="467" r:id="rId72"/>
    <p:sldId id="492" r:id="rId73"/>
    <p:sldId id="583" r:id="rId74"/>
    <p:sldId id="590" r:id="rId75"/>
    <p:sldId id="588" r:id="rId76"/>
    <p:sldId id="586" r:id="rId77"/>
    <p:sldId id="587" r:id="rId78"/>
    <p:sldId id="592" r:id="rId79"/>
    <p:sldId id="705" r:id="rId80"/>
    <p:sldId id="497" r:id="rId81"/>
    <p:sldId id="465" r:id="rId82"/>
    <p:sldId id="526" r:id="rId83"/>
    <p:sldId id="598" r:id="rId84"/>
    <p:sldId id="601" r:id="rId85"/>
    <p:sldId id="609" r:id="rId86"/>
    <p:sldId id="603" r:id="rId87"/>
    <p:sldId id="608" r:id="rId88"/>
    <p:sldId id="604" r:id="rId89"/>
    <p:sldId id="690" r:id="rId90"/>
    <p:sldId id="706" r:id="rId91"/>
    <p:sldId id="498" r:id="rId92"/>
    <p:sldId id="494" r:id="rId93"/>
    <p:sldId id="468" r:id="rId94"/>
    <p:sldId id="499" r:id="rId95"/>
    <p:sldId id="481" r:id="rId96"/>
    <p:sldId id="612" r:id="rId97"/>
    <p:sldId id="610" r:id="rId98"/>
    <p:sldId id="483" r:id="rId99"/>
    <p:sldId id="482" r:id="rId100"/>
    <p:sldId id="490" r:id="rId101"/>
    <p:sldId id="491" r:id="rId102"/>
    <p:sldId id="489" r:id="rId103"/>
    <p:sldId id="528" r:id="rId104"/>
    <p:sldId id="529" r:id="rId105"/>
    <p:sldId id="531" r:id="rId106"/>
    <p:sldId id="696" r:id="rId107"/>
    <p:sldId id="697" r:id="rId108"/>
    <p:sldId id="698" r:id="rId109"/>
    <p:sldId id="699" r:id="rId110"/>
    <p:sldId id="700" r:id="rId111"/>
    <p:sldId id="701" r:id="rId112"/>
    <p:sldId id="533" r:id="rId113"/>
    <p:sldId id="702" r:id="rId114"/>
    <p:sldId id="542" r:id="rId115"/>
    <p:sldId id="543" r:id="rId116"/>
    <p:sldId id="544" r:id="rId117"/>
    <p:sldId id="535" r:id="rId118"/>
    <p:sldId id="539" r:id="rId119"/>
    <p:sldId id="689" r:id="rId120"/>
    <p:sldId id="707" r:id="rId121"/>
    <p:sldId id="500" r:id="rId122"/>
    <p:sldId id="469" r:id="rId123"/>
    <p:sldId id="525" r:id="rId124"/>
    <p:sldId id="636" r:id="rId125"/>
    <p:sldId id="637" r:id="rId126"/>
    <p:sldId id="638" r:id="rId127"/>
    <p:sldId id="641" r:id="rId128"/>
    <p:sldId id="640" r:id="rId129"/>
    <p:sldId id="643" r:id="rId130"/>
    <p:sldId id="688" r:id="rId131"/>
    <p:sldId id="708" r:id="rId132"/>
    <p:sldId id="713" r:id="rId133"/>
  </p:sldIdLst>
  <p:sldSz cx="9144000" cy="6858000" type="screen4x3"/>
  <p:notesSz cx="6858000" cy="2819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ing participants to Day 3" id="{C98D0F85-E9E9-4B7B-B6B8-C677DDAFF4C3}">
          <p14:sldIdLst>
            <p14:sldId id="709"/>
            <p14:sldId id="710"/>
            <p14:sldId id="711"/>
          </p14:sldIdLst>
        </p14:section>
        <p14:section name="Reviewing the seventh core function: case management" id="{87E67BB8-C252-490B-8D56-64398C217021}">
          <p14:sldIdLst>
            <p14:sldId id="695"/>
            <p14:sldId id="480"/>
            <p14:sldId id="463"/>
            <p14:sldId id="548"/>
            <p14:sldId id="493"/>
            <p14:sldId id="501"/>
            <p14:sldId id="519"/>
            <p14:sldId id="520"/>
            <p14:sldId id="505"/>
            <p14:sldId id="596"/>
            <p14:sldId id="597"/>
            <p14:sldId id="595"/>
            <p14:sldId id="504"/>
            <p14:sldId id="620"/>
            <p14:sldId id="508"/>
            <p14:sldId id="509"/>
            <p14:sldId id="512"/>
            <p14:sldId id="521"/>
            <p14:sldId id="506"/>
            <p14:sldId id="513"/>
            <p14:sldId id="515"/>
            <p14:sldId id="516"/>
            <p14:sldId id="517"/>
            <p14:sldId id="522"/>
            <p14:sldId id="507"/>
            <p14:sldId id="518"/>
            <p14:sldId id="523"/>
            <p14:sldId id="686"/>
            <p14:sldId id="703"/>
          </p14:sldIdLst>
        </p14:section>
        <p14:section name="Reviewing the eighth core function: crisis intervention" id="{EBFAF16A-FE7D-4A1B-AEC8-EFAA13F21BB8}">
          <p14:sldIdLst>
            <p14:sldId id="495"/>
            <p14:sldId id="554"/>
            <p14:sldId id="545"/>
            <p14:sldId id="712"/>
            <p14:sldId id="549"/>
            <p14:sldId id="551"/>
            <p14:sldId id="547"/>
            <p14:sldId id="552"/>
            <p14:sldId id="557"/>
            <p14:sldId id="565"/>
            <p14:sldId id="566"/>
            <p14:sldId id="567"/>
            <p14:sldId id="568"/>
            <p14:sldId id="569"/>
            <p14:sldId id="570"/>
            <p14:sldId id="571"/>
            <p14:sldId id="572"/>
            <p14:sldId id="546"/>
            <p14:sldId id="614"/>
            <p14:sldId id="621"/>
            <p14:sldId id="613"/>
            <p14:sldId id="618"/>
            <p14:sldId id="615"/>
            <p14:sldId id="624"/>
            <p14:sldId id="623"/>
            <p14:sldId id="616"/>
            <p14:sldId id="617"/>
            <p14:sldId id="626"/>
            <p14:sldId id="627"/>
            <p14:sldId id="635"/>
            <p14:sldId id="629"/>
            <p14:sldId id="630"/>
            <p14:sldId id="632"/>
            <p14:sldId id="634"/>
            <p14:sldId id="631"/>
            <p14:sldId id="687"/>
            <p14:sldId id="704"/>
          </p14:sldIdLst>
        </p14:section>
        <p14:section name="Reviewing the ninth core function: client and family education" id="{11A7F12E-8A27-47DC-AD13-EB692ABA6B40}">
          <p14:sldIdLst>
            <p14:sldId id="496"/>
            <p14:sldId id="467"/>
            <p14:sldId id="492"/>
            <p14:sldId id="583"/>
            <p14:sldId id="590"/>
            <p14:sldId id="588"/>
            <p14:sldId id="586"/>
            <p14:sldId id="587"/>
            <p14:sldId id="592"/>
            <p14:sldId id="705"/>
          </p14:sldIdLst>
        </p14:section>
        <p14:section name="Reviewing the tenth core function: referral" id="{9D08CF98-BCF4-48B8-9F7B-7AC24A6357FB}">
          <p14:sldIdLst>
            <p14:sldId id="497"/>
            <p14:sldId id="465"/>
            <p14:sldId id="526"/>
            <p14:sldId id="598"/>
            <p14:sldId id="601"/>
            <p14:sldId id="609"/>
            <p14:sldId id="603"/>
            <p14:sldId id="608"/>
            <p14:sldId id="604"/>
            <p14:sldId id="690"/>
            <p14:sldId id="706"/>
          </p14:sldIdLst>
        </p14:section>
        <p14:section name="Reviewing the eleventh core function: report and record keeping" id="{86F94705-6634-49CB-B530-F028F616BAC6}">
          <p14:sldIdLst>
            <p14:sldId id="498"/>
            <p14:sldId id="494"/>
            <p14:sldId id="468"/>
            <p14:sldId id="499"/>
            <p14:sldId id="481"/>
            <p14:sldId id="612"/>
            <p14:sldId id="610"/>
            <p14:sldId id="483"/>
            <p14:sldId id="482"/>
            <p14:sldId id="490"/>
            <p14:sldId id="491"/>
            <p14:sldId id="489"/>
            <p14:sldId id="528"/>
            <p14:sldId id="529"/>
            <p14:sldId id="531"/>
            <p14:sldId id="696"/>
            <p14:sldId id="697"/>
            <p14:sldId id="698"/>
            <p14:sldId id="699"/>
            <p14:sldId id="700"/>
            <p14:sldId id="701"/>
            <p14:sldId id="533"/>
            <p14:sldId id="702"/>
            <p14:sldId id="542"/>
            <p14:sldId id="543"/>
            <p14:sldId id="544"/>
            <p14:sldId id="535"/>
            <p14:sldId id="539"/>
            <p14:sldId id="689"/>
            <p14:sldId id="707"/>
          </p14:sldIdLst>
        </p14:section>
        <p14:section name="Reviewing the twelth core function: consultation" id="{DD4C4832-6562-4C29-91F2-D9478223384C}">
          <p14:sldIdLst>
            <p14:sldId id="500"/>
            <p14:sldId id="469"/>
            <p14:sldId id="525"/>
            <p14:sldId id="636"/>
            <p14:sldId id="637"/>
            <p14:sldId id="638"/>
            <p14:sldId id="641"/>
            <p14:sldId id="640"/>
            <p14:sldId id="643"/>
            <p14:sldId id="688"/>
            <p14:sldId id="708"/>
            <p14:sldId id="71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43431" autoAdjust="0"/>
  </p:normalViewPr>
  <p:slideViewPr>
    <p:cSldViewPr>
      <p:cViewPr varScale="1">
        <p:scale>
          <a:sx n="50" d="100"/>
          <a:sy n="50" d="100"/>
        </p:scale>
        <p:origin x="2952" y="4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8475198-2D53-44B1-A0E6-DE7B0184DB68}"/>
    <pc:docChg chg="modSld">
      <pc:chgData name="" userId="" providerId="" clId="Web-{78475198-2D53-44B1-A0E6-DE7B0184DB68}" dt="2019-04-06T01:28:41.902" v="149" actId="20577"/>
      <pc:docMkLst>
        <pc:docMk/>
      </pc:docMkLst>
      <pc:sldChg chg="modSp modNotes">
        <pc:chgData name="" userId="" providerId="" clId="Web-{78475198-2D53-44B1-A0E6-DE7B0184DB68}" dt="2019-04-06T01:28:41.902" v="149" actId="20577"/>
        <pc:sldMkLst>
          <pc:docMk/>
          <pc:sldMk cId="3249143118" sldId="493"/>
        </pc:sldMkLst>
        <pc:spChg chg="mod">
          <ac:chgData name="" userId="" providerId="" clId="Web-{78475198-2D53-44B1-A0E6-DE7B0184DB68}" dt="2019-04-06T01:21:03.321" v="10" actId="20577"/>
          <ac:spMkLst>
            <pc:docMk/>
            <pc:sldMk cId="3249143118" sldId="493"/>
            <ac:spMk id="2" creationId="{00000000-0000-0000-0000-000000000000}"/>
          </ac:spMkLst>
        </pc:spChg>
        <pc:spChg chg="mod">
          <ac:chgData name="" userId="" providerId="" clId="Web-{78475198-2D53-44B1-A0E6-DE7B0184DB68}" dt="2019-04-06T01:28:41.902" v="149" actId="20577"/>
          <ac:spMkLst>
            <pc:docMk/>
            <pc:sldMk cId="3249143118" sldId="493"/>
            <ac:spMk id="3" creationId="{00000000-0000-0000-0000-000000000000}"/>
          </ac:spMkLst>
        </pc:spChg>
      </pc:sldChg>
      <pc:sldChg chg="modSp modNotes">
        <pc:chgData name="" userId="" providerId="" clId="Web-{78475198-2D53-44B1-A0E6-DE7B0184DB68}" dt="2019-04-06T01:25:24.197" v="99" actId="20577"/>
        <pc:sldMkLst>
          <pc:docMk/>
          <pc:sldMk cId="858471351" sldId="548"/>
        </pc:sldMkLst>
        <pc:spChg chg="mod">
          <ac:chgData name="" userId="" providerId="" clId="Web-{78475198-2D53-44B1-A0E6-DE7B0184DB68}" dt="2019-04-06T01:21:15.649" v="14" actId="20577"/>
          <ac:spMkLst>
            <pc:docMk/>
            <pc:sldMk cId="858471351" sldId="548"/>
            <ac:spMk id="2" creationId="{00000000-0000-0000-0000-000000000000}"/>
          </ac:spMkLst>
        </pc:spChg>
        <pc:spChg chg="mod">
          <ac:chgData name="" userId="" providerId="" clId="Web-{78475198-2D53-44B1-A0E6-DE7B0184DB68}" dt="2019-04-06T01:25:24.197" v="99" actId="20577"/>
          <ac:spMkLst>
            <pc:docMk/>
            <pc:sldMk cId="858471351" sldId="548"/>
            <ac:spMk id="3" creationId="{00000000-0000-0000-0000-000000000000}"/>
          </ac:spMkLst>
        </pc:spChg>
      </pc:sldChg>
    </pc:docChg>
  </pc:docChgLst>
  <pc:docChgLst>
    <pc:chgData clId="Web-{8003F731-9552-4719-A1FA-7241415F9B3E}"/>
    <pc:docChg chg="modSld">
      <pc:chgData name="" userId="" providerId="" clId="Web-{8003F731-9552-4719-A1FA-7241415F9B3E}" dt="2019-04-06T01:53:05.294" v="108"/>
      <pc:docMkLst>
        <pc:docMk/>
      </pc:docMkLst>
      <pc:sldChg chg="modSp modNotes">
        <pc:chgData name="" userId="" providerId="" clId="Web-{8003F731-9552-4719-A1FA-7241415F9B3E}" dt="2019-04-06T01:47:40.104" v="56"/>
        <pc:sldMkLst>
          <pc:docMk/>
          <pc:sldMk cId="3249143118" sldId="493"/>
        </pc:sldMkLst>
        <pc:spChg chg="mod">
          <ac:chgData name="" userId="" providerId="" clId="Web-{8003F731-9552-4719-A1FA-7241415F9B3E}" dt="2019-04-06T01:46:44.354" v="41" actId="20577"/>
          <ac:spMkLst>
            <pc:docMk/>
            <pc:sldMk cId="3249143118" sldId="493"/>
            <ac:spMk id="3" creationId="{00000000-0000-0000-0000-000000000000}"/>
          </ac:spMkLst>
        </pc:spChg>
      </pc:sldChg>
      <pc:sldChg chg="modSp modNotes">
        <pc:chgData name="" userId="" providerId="" clId="Web-{8003F731-9552-4719-A1FA-7241415F9B3E}" dt="2019-04-06T01:52:12.872" v="103"/>
        <pc:sldMkLst>
          <pc:docMk/>
          <pc:sldMk cId="945306216" sldId="505"/>
        </pc:sldMkLst>
        <pc:spChg chg="mod">
          <ac:chgData name="" userId="" providerId="" clId="Web-{8003F731-9552-4719-A1FA-7241415F9B3E}" dt="2019-04-06T01:49:41.292" v="83" actId="20577"/>
          <ac:spMkLst>
            <pc:docMk/>
            <pc:sldMk cId="945306216" sldId="505"/>
            <ac:spMk id="3" creationId="{00000000-0000-0000-0000-000000000000}"/>
          </ac:spMkLst>
        </pc:spChg>
      </pc:sldChg>
      <pc:sldChg chg="modNotes">
        <pc:chgData name="" userId="" providerId="" clId="Web-{8003F731-9552-4719-A1FA-7241415F9B3E}" dt="2019-04-06T01:48:45.198" v="66"/>
        <pc:sldMkLst>
          <pc:docMk/>
          <pc:sldMk cId="459465438" sldId="519"/>
        </pc:sldMkLst>
      </pc:sldChg>
      <pc:sldChg chg="modSp">
        <pc:chgData name="" userId="" providerId="" clId="Web-{8003F731-9552-4719-A1FA-7241415F9B3E}" dt="2019-04-06T01:48:23.854" v="59" actId="20577"/>
        <pc:sldMkLst>
          <pc:docMk/>
          <pc:sldMk cId="3873201916" sldId="520"/>
        </pc:sldMkLst>
        <pc:spChg chg="mod">
          <ac:chgData name="" userId="" providerId="" clId="Web-{8003F731-9552-4719-A1FA-7241415F9B3E}" dt="2019-04-06T01:48:23.854" v="59" actId="20577"/>
          <ac:spMkLst>
            <pc:docMk/>
            <pc:sldMk cId="3873201916" sldId="520"/>
            <ac:spMk id="5" creationId="{43EF4981-BCE6-7746-B6C8-926F05474155}"/>
          </ac:spMkLst>
        </pc:spChg>
      </pc:sldChg>
      <pc:sldChg chg="modNotes">
        <pc:chgData name="" userId="" providerId="" clId="Web-{8003F731-9552-4719-A1FA-7241415F9B3E}" dt="2019-04-06T01:53:05.294" v="108"/>
        <pc:sldMkLst>
          <pc:docMk/>
          <pc:sldMk cId="2143386450" sldId="596"/>
        </pc:sldMkLst>
      </pc:sldChg>
    </pc:docChg>
  </pc:docChgLst>
  <pc:docChgLst>
    <pc:chgData clId="Web-{F951D2AE-E67D-450A-97F7-1C453276B934}"/>
    <pc:docChg chg="modSld">
      <pc:chgData name="" userId="" providerId="" clId="Web-{F951D2AE-E67D-450A-97F7-1C453276B934}" dt="2019-04-05T23:12:42.547" v="66"/>
      <pc:docMkLst>
        <pc:docMk/>
      </pc:docMkLst>
      <pc:sldChg chg="modSp">
        <pc:chgData name="" userId="" providerId="" clId="Web-{F951D2AE-E67D-450A-97F7-1C453276B934}" dt="2019-04-05T23:10:58.187" v="51" actId="20577"/>
        <pc:sldMkLst>
          <pc:docMk/>
          <pc:sldMk cId="260158764" sldId="463"/>
        </pc:sldMkLst>
        <pc:spChg chg="mod">
          <ac:chgData name="" userId="" providerId="" clId="Web-{F951D2AE-E67D-450A-97F7-1C453276B934}" dt="2019-04-05T23:10:58.187" v="51" actId="20577"/>
          <ac:spMkLst>
            <pc:docMk/>
            <pc:sldMk cId="260158764" sldId="463"/>
            <ac:spMk id="2" creationId="{00000000-0000-0000-0000-000000000000}"/>
          </ac:spMkLst>
        </pc:spChg>
      </pc:sldChg>
      <pc:sldChg chg="modSp modNotes">
        <pc:chgData name="" userId="" providerId="" clId="Web-{F951D2AE-E67D-450A-97F7-1C453276B934}" dt="2019-04-05T23:10:45.359" v="46"/>
        <pc:sldMkLst>
          <pc:docMk/>
          <pc:sldMk cId="1296435138" sldId="480"/>
        </pc:sldMkLst>
        <pc:spChg chg="mod">
          <ac:chgData name="" userId="" providerId="" clId="Web-{F951D2AE-E67D-450A-97F7-1C453276B934}" dt="2019-04-05T23:10:14.703" v="38" actId="20577"/>
          <ac:spMkLst>
            <pc:docMk/>
            <pc:sldMk cId="1296435138" sldId="480"/>
            <ac:spMk id="2" creationId="{5651013E-7181-1049-84C4-C5F6E22ECA45}"/>
          </ac:spMkLst>
        </pc:spChg>
      </pc:sldChg>
      <pc:sldChg chg="modSp modNotes">
        <pc:chgData name="" userId="" providerId="" clId="Web-{F951D2AE-E67D-450A-97F7-1C453276B934}" dt="2019-04-05T23:12:42.547" v="66"/>
        <pc:sldMkLst>
          <pc:docMk/>
          <pc:sldMk cId="858471351" sldId="548"/>
        </pc:sldMkLst>
        <pc:spChg chg="mod">
          <ac:chgData name="" userId="" providerId="" clId="Web-{F951D2AE-E67D-450A-97F7-1C453276B934}" dt="2019-04-05T23:11:35.015" v="58" actId="20577"/>
          <ac:spMkLst>
            <pc:docMk/>
            <pc:sldMk cId="858471351" sldId="548"/>
            <ac:spMk id="2" creationId="{00000000-0000-0000-0000-000000000000}"/>
          </ac:spMkLst>
        </pc:spChg>
        <pc:spChg chg="mod">
          <ac:chgData name="" userId="" providerId="" clId="Web-{F951D2AE-E67D-450A-97F7-1C453276B934}" dt="2019-04-05T23:11:23.562" v="56" actId="14100"/>
          <ac:spMkLst>
            <pc:docMk/>
            <pc:sldMk cId="858471351" sldId="548"/>
            <ac:spMk id="3" creationId="{00000000-0000-0000-0000-000000000000}"/>
          </ac:spMkLst>
        </pc:spChg>
      </pc:sldChg>
      <pc:sldChg chg="modSp modNotes">
        <pc:chgData name="" userId="" providerId="" clId="Web-{F951D2AE-E67D-450A-97F7-1C453276B934}" dt="2019-04-05T23:09:49.968" v="34"/>
        <pc:sldMkLst>
          <pc:docMk/>
          <pc:sldMk cId="2367501605" sldId="695"/>
        </pc:sldMkLst>
        <pc:spChg chg="mod">
          <ac:chgData name="" userId="" providerId="" clId="Web-{F951D2AE-E67D-450A-97F7-1C453276B934}" dt="2019-04-05T23:07:33.124" v="8" actId="20577"/>
          <ac:spMkLst>
            <pc:docMk/>
            <pc:sldMk cId="2367501605" sldId="695"/>
            <ac:spMk id="2" creationId="{00000000-0000-0000-0000-000000000000}"/>
          </ac:spMkLst>
        </pc:spChg>
      </pc:sldChg>
      <pc:sldChg chg="modSp">
        <pc:chgData name="" userId="" providerId="" clId="Web-{F951D2AE-E67D-450A-97F7-1C453276B934}" dt="2019-04-05T23:06:59.139" v="3" actId="20577"/>
        <pc:sldMkLst>
          <pc:docMk/>
          <pc:sldMk cId="1425261858" sldId="711"/>
        </pc:sldMkLst>
        <pc:spChg chg="mod">
          <ac:chgData name="" userId="" providerId="" clId="Web-{F951D2AE-E67D-450A-97F7-1C453276B934}" dt="2019-04-05T23:06:59.139" v="3" actId="20577"/>
          <ac:spMkLst>
            <pc:docMk/>
            <pc:sldMk cId="1425261858" sldId="711"/>
            <ac:spMk id="2" creationId="{00000000-0000-0000-0000-000000000000}"/>
          </ac:spMkLst>
        </pc:spChg>
      </pc:sldChg>
    </pc:docChg>
  </pc:docChgLst>
  <pc:docChgLst>
    <pc:chgData clId="Web-{329D46EA-BA95-4F83-90F4-DD6B752B3CCF}"/>
    <pc:docChg chg="modSld">
      <pc:chgData name="" userId="" providerId="" clId="Web-{329D46EA-BA95-4F83-90F4-DD6B752B3CCF}" dt="2019-04-06T04:03:39.644" v="246"/>
      <pc:docMkLst>
        <pc:docMk/>
      </pc:docMkLst>
      <pc:sldChg chg="modNotes">
        <pc:chgData name="" userId="" providerId="" clId="Web-{329D46EA-BA95-4F83-90F4-DD6B752B3CCF}" dt="2019-04-06T03:33:51.446" v="65"/>
        <pc:sldMkLst>
          <pc:docMk/>
          <pc:sldMk cId="3249143118" sldId="493"/>
        </pc:sldMkLst>
      </pc:sldChg>
      <pc:sldChg chg="modNotes">
        <pc:chgData name="" userId="" providerId="" clId="Web-{329D46EA-BA95-4F83-90F4-DD6B752B3CCF}" dt="2019-04-06T03:39:21.447" v="138"/>
        <pc:sldMkLst>
          <pc:docMk/>
          <pc:sldMk cId="133847354" sldId="504"/>
        </pc:sldMkLst>
      </pc:sldChg>
      <pc:sldChg chg="modSp">
        <pc:chgData name="" userId="" providerId="" clId="Web-{329D46EA-BA95-4F83-90F4-DD6B752B3CCF}" dt="2019-04-06T03:34:30.664" v="73" actId="1076"/>
        <pc:sldMkLst>
          <pc:docMk/>
          <pc:sldMk cId="459465438" sldId="519"/>
        </pc:sldMkLst>
        <pc:spChg chg="mod">
          <ac:chgData name="" userId="" providerId="" clId="Web-{329D46EA-BA95-4F83-90F4-DD6B752B3CCF}" dt="2019-04-06T03:34:30.664" v="73" actId="1076"/>
          <ac:spMkLst>
            <pc:docMk/>
            <pc:sldMk cId="459465438" sldId="519"/>
            <ac:spMk id="2" creationId="{13A57C79-D1B6-1E43-BE12-49229FB9C512}"/>
          </ac:spMkLst>
        </pc:spChg>
        <pc:spChg chg="mod">
          <ac:chgData name="" userId="" providerId="" clId="Web-{329D46EA-BA95-4F83-90F4-DD6B752B3CCF}" dt="2019-04-06T03:34:19.633" v="70" actId="1076"/>
          <ac:spMkLst>
            <pc:docMk/>
            <pc:sldMk cId="459465438" sldId="519"/>
            <ac:spMk id="3" creationId="{3F5C63D2-0566-F44A-BB28-545ECA9A6CEB}"/>
          </ac:spMkLst>
        </pc:spChg>
        <pc:spChg chg="mod">
          <ac:chgData name="" userId="" providerId="" clId="Web-{329D46EA-BA95-4F83-90F4-DD6B752B3CCF}" dt="2019-04-06T03:34:25.227" v="72" actId="1076"/>
          <ac:spMkLst>
            <pc:docMk/>
            <pc:sldMk cId="459465438" sldId="519"/>
            <ac:spMk id="4" creationId="{B70E29AB-83FB-1C4B-AF03-3E0D63704C5C}"/>
          </ac:spMkLst>
        </pc:spChg>
      </pc:sldChg>
      <pc:sldChg chg="modNotes">
        <pc:chgData name="" userId="" providerId="" clId="Web-{329D46EA-BA95-4F83-90F4-DD6B752B3CCF}" dt="2019-04-06T03:30:59.148" v="5"/>
        <pc:sldMkLst>
          <pc:docMk/>
          <pc:sldMk cId="858471351" sldId="548"/>
        </pc:sldMkLst>
      </pc:sldChg>
      <pc:sldChg chg="modNotes">
        <pc:chgData name="" userId="" providerId="" clId="Web-{329D46EA-BA95-4F83-90F4-DD6B752B3CCF}" dt="2019-04-06T03:38:13.119" v="127"/>
        <pc:sldMkLst>
          <pc:docMk/>
          <pc:sldMk cId="33432542" sldId="595"/>
        </pc:sldMkLst>
      </pc:sldChg>
      <pc:sldChg chg="modNotes">
        <pc:chgData name="" userId="" providerId="" clId="Web-{329D46EA-BA95-4F83-90F4-DD6B752B3CCF}" dt="2019-04-06T03:36:42.728" v="111"/>
        <pc:sldMkLst>
          <pc:docMk/>
          <pc:sldMk cId="2143386450" sldId="596"/>
        </pc:sldMkLst>
      </pc:sldChg>
      <pc:sldChg chg="modNotes">
        <pc:chgData name="" userId="" providerId="" clId="Web-{329D46EA-BA95-4F83-90F4-DD6B752B3CCF}" dt="2019-04-06T03:37:29.368" v="124"/>
        <pc:sldMkLst>
          <pc:docMk/>
          <pc:sldMk cId="3869209397" sldId="597"/>
        </pc:sldMkLst>
      </pc:sldChg>
      <pc:sldChg chg="modSp modNotes">
        <pc:chgData name="" userId="" providerId="" clId="Web-{329D46EA-BA95-4F83-90F4-DD6B752B3CCF}" dt="2019-04-06T04:03:39.644" v="246"/>
        <pc:sldMkLst>
          <pc:docMk/>
          <pc:sldMk cId="656164903" sldId="620"/>
        </pc:sldMkLst>
        <pc:spChg chg="mod">
          <ac:chgData name="" userId="" providerId="" clId="Web-{329D46EA-BA95-4F83-90F4-DD6B752B3CCF}" dt="2019-04-06T03:45:46.529" v="192" actId="20577"/>
          <ac:spMkLst>
            <pc:docMk/>
            <pc:sldMk cId="656164903" sldId="620"/>
            <ac:spMk id="3" creationId="{00000000-0000-0000-0000-000000000000}"/>
          </ac:spMkLst>
        </pc:spChg>
      </pc:sldChg>
    </pc:docChg>
  </pc:docChgLst>
  <pc:docChgLst>
    <pc:chgData clId="Web-{CD10F072-96FD-4368-AA0F-C9EAA125BD14}"/>
    <pc:docChg chg="addSld modSld modSection">
      <pc:chgData name="" userId="" providerId="" clId="Web-{CD10F072-96FD-4368-AA0F-C9EAA125BD14}" dt="2019-04-08T00:41:21.454" v="1243" actId="1076"/>
      <pc:docMkLst>
        <pc:docMk/>
      </pc:docMkLst>
      <pc:sldChg chg="modSp">
        <pc:chgData name="" userId="" providerId="" clId="Web-{CD10F072-96FD-4368-AA0F-C9EAA125BD14}" dt="2019-04-08T00:04:00.008" v="738" actId="20577"/>
        <pc:sldMkLst>
          <pc:docMk/>
          <pc:sldMk cId="3618528624" sldId="465"/>
        </pc:sldMkLst>
        <pc:spChg chg="mod">
          <ac:chgData name="" userId="" providerId="" clId="Web-{CD10F072-96FD-4368-AA0F-C9EAA125BD14}" dt="2019-04-08T00:04:00.008" v="738" actId="20577"/>
          <ac:spMkLst>
            <pc:docMk/>
            <pc:sldMk cId="3618528624" sldId="465"/>
            <ac:spMk id="2" creationId="{00000000-0000-0000-0000-000000000000}"/>
          </ac:spMkLst>
        </pc:spChg>
      </pc:sldChg>
      <pc:sldChg chg="modSp">
        <pc:chgData name="" userId="" providerId="" clId="Web-{CD10F072-96FD-4368-AA0F-C9EAA125BD14}" dt="2019-04-07T23:56:07.769" v="642" actId="20577"/>
        <pc:sldMkLst>
          <pc:docMk/>
          <pc:sldMk cId="890284160" sldId="467"/>
        </pc:sldMkLst>
        <pc:spChg chg="mod">
          <ac:chgData name="" userId="" providerId="" clId="Web-{CD10F072-96FD-4368-AA0F-C9EAA125BD14}" dt="2019-04-07T23:56:07.769" v="642" actId="20577"/>
          <ac:spMkLst>
            <pc:docMk/>
            <pc:sldMk cId="890284160" sldId="467"/>
            <ac:spMk id="2" creationId="{00000000-0000-0000-0000-000000000000}"/>
          </ac:spMkLst>
        </pc:spChg>
      </pc:sldChg>
      <pc:sldChg chg="modSp">
        <pc:chgData name="" userId="" providerId="" clId="Web-{CD10F072-96FD-4368-AA0F-C9EAA125BD14}" dt="2019-04-08T00:22:02.365" v="879" actId="20577"/>
        <pc:sldMkLst>
          <pc:docMk/>
          <pc:sldMk cId="2244577244" sldId="468"/>
        </pc:sldMkLst>
        <pc:spChg chg="mod">
          <ac:chgData name="" userId="" providerId="" clId="Web-{CD10F072-96FD-4368-AA0F-C9EAA125BD14}" dt="2019-04-08T00:22:02.365" v="879" actId="20577"/>
          <ac:spMkLst>
            <pc:docMk/>
            <pc:sldMk cId="2244577244" sldId="468"/>
            <ac:spMk id="2" creationId="{00000000-0000-0000-0000-000000000000}"/>
          </ac:spMkLst>
        </pc:spChg>
      </pc:sldChg>
      <pc:sldChg chg="modSp">
        <pc:chgData name="" userId="" providerId="" clId="Web-{CD10F072-96FD-4368-AA0F-C9EAA125BD14}" dt="2019-04-08T00:36:21.515" v="1166" actId="20577"/>
        <pc:sldMkLst>
          <pc:docMk/>
          <pc:sldMk cId="2441959264" sldId="469"/>
        </pc:sldMkLst>
        <pc:spChg chg="mod">
          <ac:chgData name="" userId="" providerId="" clId="Web-{CD10F072-96FD-4368-AA0F-C9EAA125BD14}" dt="2019-04-08T00:36:21.515" v="1166" actId="20577"/>
          <ac:spMkLst>
            <pc:docMk/>
            <pc:sldMk cId="2441959264" sldId="469"/>
            <ac:spMk id="2" creationId="{00000000-0000-0000-0000-000000000000}"/>
          </ac:spMkLst>
        </pc:spChg>
      </pc:sldChg>
      <pc:sldChg chg="modSp modNotes">
        <pc:chgData name="" userId="" providerId="" clId="Web-{CD10F072-96FD-4368-AA0F-C9EAA125BD14}" dt="2019-04-08T00:23:38.949" v="905"/>
        <pc:sldMkLst>
          <pc:docMk/>
          <pc:sldMk cId="1089353041" sldId="481"/>
        </pc:sldMkLst>
        <pc:spChg chg="mod">
          <ac:chgData name="" userId="" providerId="" clId="Web-{CD10F072-96FD-4368-AA0F-C9EAA125BD14}" dt="2019-04-08T00:23:30.542" v="902" actId="20577"/>
          <ac:spMkLst>
            <pc:docMk/>
            <pc:sldMk cId="1089353041" sldId="481"/>
            <ac:spMk id="2" creationId="{5651013E-7181-1049-84C4-C5F6E22ECA45}"/>
          </ac:spMkLst>
        </pc:spChg>
      </pc:sldChg>
      <pc:sldChg chg="modSp modNotes">
        <pc:chgData name="" userId="" providerId="" clId="Web-{CD10F072-96FD-4368-AA0F-C9EAA125BD14}" dt="2019-04-08T00:25:02.840" v="931"/>
        <pc:sldMkLst>
          <pc:docMk/>
          <pc:sldMk cId="2723790738" sldId="482"/>
        </pc:sldMkLst>
        <pc:spChg chg="mod">
          <ac:chgData name="" userId="" providerId="" clId="Web-{CD10F072-96FD-4368-AA0F-C9EAA125BD14}" dt="2019-04-08T00:24:52.652" v="928" actId="20577"/>
          <ac:spMkLst>
            <pc:docMk/>
            <pc:sldMk cId="2723790738" sldId="482"/>
            <ac:spMk id="2" creationId="{5651013E-7181-1049-84C4-C5F6E22ECA45}"/>
          </ac:spMkLst>
        </pc:spChg>
      </pc:sldChg>
      <pc:sldChg chg="modNotes">
        <pc:chgData name="" userId="" providerId="" clId="Web-{CD10F072-96FD-4368-AA0F-C9EAA125BD14}" dt="2019-04-08T00:24:40.277" v="921"/>
        <pc:sldMkLst>
          <pc:docMk/>
          <pc:sldMk cId="394167561" sldId="483"/>
        </pc:sldMkLst>
      </pc:sldChg>
      <pc:sldChg chg="modNotes">
        <pc:chgData name="" userId="" providerId="" clId="Web-{CD10F072-96FD-4368-AA0F-C9EAA125BD14}" dt="2019-04-08T00:27:31.638" v="966"/>
        <pc:sldMkLst>
          <pc:docMk/>
          <pc:sldMk cId="3889358302" sldId="489"/>
        </pc:sldMkLst>
      </pc:sldChg>
      <pc:sldChg chg="modSp">
        <pc:chgData name="" userId="" providerId="" clId="Web-{CD10F072-96FD-4368-AA0F-C9EAA125BD14}" dt="2019-04-08T00:25:56.215" v="945" actId="20577"/>
        <pc:sldMkLst>
          <pc:docMk/>
          <pc:sldMk cId="477608985" sldId="490"/>
        </pc:sldMkLst>
        <pc:spChg chg="mod">
          <ac:chgData name="" userId="" providerId="" clId="Web-{CD10F072-96FD-4368-AA0F-C9EAA125BD14}" dt="2019-04-08T00:25:56.215" v="945" actId="20577"/>
          <ac:spMkLst>
            <pc:docMk/>
            <pc:sldMk cId="477608985" sldId="490"/>
            <ac:spMk id="2" creationId="{5651013E-7181-1049-84C4-C5F6E22ECA45}"/>
          </ac:spMkLst>
        </pc:spChg>
        <pc:spChg chg="mod">
          <ac:chgData name="" userId="" providerId="" clId="Web-{CD10F072-96FD-4368-AA0F-C9EAA125BD14}" dt="2019-04-08T00:25:29.934" v="939" actId="20577"/>
          <ac:spMkLst>
            <pc:docMk/>
            <pc:sldMk cId="477608985" sldId="490"/>
            <ac:spMk id="3" creationId="{EF6851A3-B039-BE45-9293-7EEE63E6804A}"/>
          </ac:spMkLst>
        </pc:spChg>
      </pc:sldChg>
      <pc:sldChg chg="modSp modNotes">
        <pc:chgData name="" userId="" providerId="" clId="Web-{CD10F072-96FD-4368-AA0F-C9EAA125BD14}" dt="2019-04-08T00:27:39.325" v="968" actId="20577"/>
        <pc:sldMkLst>
          <pc:docMk/>
          <pc:sldMk cId="3101829441" sldId="491"/>
        </pc:sldMkLst>
        <pc:spChg chg="mod">
          <ac:chgData name="" userId="" providerId="" clId="Web-{CD10F072-96FD-4368-AA0F-C9EAA125BD14}" dt="2019-04-08T00:27:39.325" v="968" actId="20577"/>
          <ac:spMkLst>
            <pc:docMk/>
            <pc:sldMk cId="3101829441" sldId="491"/>
            <ac:spMk id="2" creationId="{5651013E-7181-1049-84C4-C5F6E22ECA45}"/>
          </ac:spMkLst>
        </pc:spChg>
      </pc:sldChg>
      <pc:sldChg chg="modSp">
        <pc:chgData name="" userId="" providerId="" clId="Web-{CD10F072-96FD-4368-AA0F-C9EAA125BD14}" dt="2019-04-07T23:58:31.035" v="682" actId="20577"/>
        <pc:sldMkLst>
          <pc:docMk/>
          <pc:sldMk cId="1705693854" sldId="492"/>
        </pc:sldMkLst>
        <pc:spChg chg="mod">
          <ac:chgData name="" userId="" providerId="" clId="Web-{CD10F072-96FD-4368-AA0F-C9EAA125BD14}" dt="2019-04-07T23:58:31.035" v="682" actId="20577"/>
          <ac:spMkLst>
            <pc:docMk/>
            <pc:sldMk cId="1705693854" sldId="492"/>
            <ac:spMk id="2" creationId="{00000000-0000-0000-0000-000000000000}"/>
          </ac:spMkLst>
        </pc:spChg>
        <pc:spChg chg="mod">
          <ac:chgData name="" userId="" providerId="" clId="Web-{CD10F072-96FD-4368-AA0F-C9EAA125BD14}" dt="2019-04-07T23:56:39.456" v="651" actId="14100"/>
          <ac:spMkLst>
            <pc:docMk/>
            <pc:sldMk cId="1705693854" sldId="492"/>
            <ac:spMk id="3" creationId="{00000000-0000-0000-0000-000000000000}"/>
          </ac:spMkLst>
        </pc:spChg>
      </pc:sldChg>
      <pc:sldChg chg="modSp modNotes">
        <pc:chgData name="" userId="" providerId="" clId="Web-{CD10F072-96FD-4368-AA0F-C9EAA125BD14}" dt="2019-04-08T00:21:47.568" v="877"/>
        <pc:sldMkLst>
          <pc:docMk/>
          <pc:sldMk cId="425164920" sldId="494"/>
        </pc:sldMkLst>
        <pc:spChg chg="mod">
          <ac:chgData name="" userId="" providerId="" clId="Web-{CD10F072-96FD-4368-AA0F-C9EAA125BD14}" dt="2019-04-08T00:21:40.928" v="875" actId="20577"/>
          <ac:spMkLst>
            <pc:docMk/>
            <pc:sldMk cId="425164920" sldId="494"/>
            <ac:spMk id="2" creationId="{5651013E-7181-1049-84C4-C5F6E22ECA45}"/>
          </ac:spMkLst>
        </pc:spChg>
      </pc:sldChg>
      <pc:sldChg chg="modSp">
        <pc:chgData name="" userId="" providerId="" clId="Web-{CD10F072-96FD-4368-AA0F-C9EAA125BD14}" dt="2019-04-07T23:55:09.222" v="634" actId="20577"/>
        <pc:sldMkLst>
          <pc:docMk/>
          <pc:sldMk cId="3600039355" sldId="495"/>
        </pc:sldMkLst>
        <pc:spChg chg="mod">
          <ac:chgData name="" userId="" providerId="" clId="Web-{CD10F072-96FD-4368-AA0F-C9EAA125BD14}" dt="2019-04-07T23:55:09.222" v="634" actId="20577"/>
          <ac:spMkLst>
            <pc:docMk/>
            <pc:sldMk cId="3600039355" sldId="495"/>
            <ac:spMk id="2" creationId="{00000000-0000-0000-0000-000000000000}"/>
          </ac:spMkLst>
        </pc:spChg>
      </pc:sldChg>
      <pc:sldChg chg="modSp">
        <pc:chgData name="" userId="" providerId="" clId="Web-{CD10F072-96FD-4368-AA0F-C9EAA125BD14}" dt="2019-04-07T23:55:56.315" v="639" actId="20577"/>
        <pc:sldMkLst>
          <pc:docMk/>
          <pc:sldMk cId="2500111374" sldId="496"/>
        </pc:sldMkLst>
        <pc:spChg chg="mod">
          <ac:chgData name="" userId="" providerId="" clId="Web-{CD10F072-96FD-4368-AA0F-C9EAA125BD14}" dt="2019-04-07T23:55:56.315" v="639" actId="20577"/>
          <ac:spMkLst>
            <pc:docMk/>
            <pc:sldMk cId="2500111374" sldId="496"/>
            <ac:spMk id="2" creationId="{00000000-0000-0000-0000-000000000000}"/>
          </ac:spMkLst>
        </pc:spChg>
      </pc:sldChg>
      <pc:sldChg chg="modSp">
        <pc:chgData name="" userId="" providerId="" clId="Web-{CD10F072-96FD-4368-AA0F-C9EAA125BD14}" dt="2019-04-08T00:03:48.711" v="735" actId="20577"/>
        <pc:sldMkLst>
          <pc:docMk/>
          <pc:sldMk cId="757910312" sldId="497"/>
        </pc:sldMkLst>
        <pc:spChg chg="mod">
          <ac:chgData name="" userId="" providerId="" clId="Web-{CD10F072-96FD-4368-AA0F-C9EAA125BD14}" dt="2019-04-08T00:03:48.711" v="735" actId="20577"/>
          <ac:spMkLst>
            <pc:docMk/>
            <pc:sldMk cId="757910312" sldId="497"/>
            <ac:spMk id="2" creationId="{00000000-0000-0000-0000-000000000000}"/>
          </ac:spMkLst>
        </pc:spChg>
      </pc:sldChg>
      <pc:sldChg chg="modSp">
        <pc:chgData name="" userId="" providerId="" clId="Web-{CD10F072-96FD-4368-AA0F-C9EAA125BD14}" dt="2019-04-08T00:21:29.881" v="868" actId="20577"/>
        <pc:sldMkLst>
          <pc:docMk/>
          <pc:sldMk cId="3016274555" sldId="498"/>
        </pc:sldMkLst>
        <pc:spChg chg="mod">
          <ac:chgData name="" userId="" providerId="" clId="Web-{CD10F072-96FD-4368-AA0F-C9EAA125BD14}" dt="2019-04-08T00:21:29.881" v="868" actId="20577"/>
          <ac:spMkLst>
            <pc:docMk/>
            <pc:sldMk cId="3016274555" sldId="498"/>
            <ac:spMk id="2" creationId="{00000000-0000-0000-0000-000000000000}"/>
          </ac:spMkLst>
        </pc:spChg>
      </pc:sldChg>
      <pc:sldChg chg="modSp modNotes">
        <pc:chgData name="" userId="" providerId="" clId="Web-{CD10F072-96FD-4368-AA0F-C9EAA125BD14}" dt="2019-04-08T00:23:17.089" v="894"/>
        <pc:sldMkLst>
          <pc:docMk/>
          <pc:sldMk cId="3887203095" sldId="499"/>
        </pc:sldMkLst>
        <pc:spChg chg="mod">
          <ac:chgData name="" userId="" providerId="" clId="Web-{CD10F072-96FD-4368-AA0F-C9EAA125BD14}" dt="2019-04-08T00:22:17.448" v="884" actId="20577"/>
          <ac:spMkLst>
            <pc:docMk/>
            <pc:sldMk cId="3887203095" sldId="499"/>
            <ac:spMk id="2" creationId="{00000000-0000-0000-0000-000000000000}"/>
          </ac:spMkLst>
        </pc:spChg>
        <pc:spChg chg="mod">
          <ac:chgData name="" userId="" providerId="" clId="Web-{CD10F072-96FD-4368-AA0F-C9EAA125BD14}" dt="2019-04-08T00:22:28.308" v="886" actId="20577"/>
          <ac:spMkLst>
            <pc:docMk/>
            <pc:sldMk cId="3887203095" sldId="499"/>
            <ac:spMk id="3" creationId="{00000000-0000-0000-0000-000000000000}"/>
          </ac:spMkLst>
        </pc:spChg>
      </pc:sldChg>
      <pc:sldChg chg="modSp modNotes">
        <pc:chgData name="" userId="" providerId="" clId="Web-{CD10F072-96FD-4368-AA0F-C9EAA125BD14}" dt="2019-04-08T00:36:11.124" v="1163"/>
        <pc:sldMkLst>
          <pc:docMk/>
          <pc:sldMk cId="1224368906" sldId="500"/>
        </pc:sldMkLst>
        <pc:spChg chg="mod">
          <ac:chgData name="" userId="" providerId="" clId="Web-{CD10F072-96FD-4368-AA0F-C9EAA125BD14}" dt="2019-04-08T00:36:02.781" v="1158" actId="20577"/>
          <ac:spMkLst>
            <pc:docMk/>
            <pc:sldMk cId="1224368906" sldId="500"/>
            <ac:spMk id="2" creationId="{00000000-0000-0000-0000-000000000000}"/>
          </ac:spMkLst>
        </pc:spChg>
      </pc:sldChg>
      <pc:sldChg chg="modSp">
        <pc:chgData name="" userId="" providerId="" clId="Web-{CD10F072-96FD-4368-AA0F-C9EAA125BD14}" dt="2019-04-07T23:01:18.861" v="0" actId="20577"/>
        <pc:sldMkLst>
          <pc:docMk/>
          <pc:sldMk cId="133847354" sldId="504"/>
        </pc:sldMkLst>
        <pc:spChg chg="mod">
          <ac:chgData name="" userId="" providerId="" clId="Web-{CD10F072-96FD-4368-AA0F-C9EAA125BD14}" dt="2019-04-07T23:01:18.861" v="0" actId="20577"/>
          <ac:spMkLst>
            <pc:docMk/>
            <pc:sldMk cId="133847354" sldId="504"/>
            <ac:spMk id="3" creationId="{00000000-0000-0000-0000-000000000000}"/>
          </ac:spMkLst>
        </pc:spChg>
      </pc:sldChg>
      <pc:sldChg chg="modNotes">
        <pc:chgData name="" userId="" providerId="" clId="Web-{CD10F072-96FD-4368-AA0F-C9EAA125BD14}" dt="2019-04-07T23:15:20.677" v="195"/>
        <pc:sldMkLst>
          <pc:docMk/>
          <pc:sldMk cId="101306952" sldId="506"/>
        </pc:sldMkLst>
      </pc:sldChg>
      <pc:sldChg chg="modNotes">
        <pc:chgData name="" userId="" providerId="" clId="Web-{CD10F072-96FD-4368-AA0F-C9EAA125BD14}" dt="2019-04-07T23:20:13.210" v="261"/>
        <pc:sldMkLst>
          <pc:docMk/>
          <pc:sldMk cId="1488188566" sldId="507"/>
        </pc:sldMkLst>
      </pc:sldChg>
      <pc:sldChg chg="modNotes">
        <pc:chgData name="" userId="" providerId="" clId="Web-{CD10F072-96FD-4368-AA0F-C9EAA125BD14}" dt="2019-04-07T23:11:42.941" v="159"/>
        <pc:sldMkLst>
          <pc:docMk/>
          <pc:sldMk cId="2851995033" sldId="508"/>
        </pc:sldMkLst>
      </pc:sldChg>
      <pc:sldChg chg="modNotes">
        <pc:chgData name="" userId="" providerId="" clId="Web-{CD10F072-96FD-4368-AA0F-C9EAA125BD14}" dt="2019-04-07T23:13:17.520" v="179"/>
        <pc:sldMkLst>
          <pc:docMk/>
          <pc:sldMk cId="2883690962" sldId="509"/>
        </pc:sldMkLst>
      </pc:sldChg>
      <pc:sldChg chg="modNotes">
        <pc:chgData name="" userId="" providerId="" clId="Web-{CD10F072-96FD-4368-AA0F-C9EAA125BD14}" dt="2019-04-07T23:14:13.911" v="188"/>
        <pc:sldMkLst>
          <pc:docMk/>
          <pc:sldMk cId="879276299" sldId="512"/>
        </pc:sldMkLst>
      </pc:sldChg>
      <pc:sldChg chg="modNotes">
        <pc:chgData name="" userId="" providerId="" clId="Web-{CD10F072-96FD-4368-AA0F-C9EAA125BD14}" dt="2019-04-07T23:16:38.412" v="204"/>
        <pc:sldMkLst>
          <pc:docMk/>
          <pc:sldMk cId="3509537129" sldId="513"/>
        </pc:sldMkLst>
      </pc:sldChg>
      <pc:sldChg chg="modSp modNotes">
        <pc:chgData name="" userId="" providerId="" clId="Web-{CD10F072-96FD-4368-AA0F-C9EAA125BD14}" dt="2019-04-07T23:18:53.944" v="248"/>
        <pc:sldMkLst>
          <pc:docMk/>
          <pc:sldMk cId="2907525927" sldId="515"/>
        </pc:sldMkLst>
        <pc:spChg chg="mod">
          <ac:chgData name="" userId="" providerId="" clId="Web-{CD10F072-96FD-4368-AA0F-C9EAA125BD14}" dt="2019-04-07T23:17:27.849" v="219" actId="20577"/>
          <ac:spMkLst>
            <pc:docMk/>
            <pc:sldMk cId="2907525927" sldId="515"/>
            <ac:spMk id="3" creationId="{00000000-0000-0000-0000-000000000000}"/>
          </ac:spMkLst>
        </pc:spChg>
      </pc:sldChg>
      <pc:sldChg chg="modSp modNotes">
        <pc:chgData name="" userId="" providerId="" clId="Web-{CD10F072-96FD-4368-AA0F-C9EAA125BD14}" dt="2019-04-07T23:19:12.803" v="255"/>
        <pc:sldMkLst>
          <pc:docMk/>
          <pc:sldMk cId="968783154" sldId="516"/>
        </pc:sldMkLst>
        <pc:spChg chg="mod">
          <ac:chgData name="" userId="" providerId="" clId="Web-{CD10F072-96FD-4368-AA0F-C9EAA125BD14}" dt="2019-04-07T23:19:07.678" v="252" actId="20577"/>
          <ac:spMkLst>
            <pc:docMk/>
            <pc:sldMk cId="968783154" sldId="516"/>
            <ac:spMk id="3" creationId="{00000000-0000-0000-0000-000000000000}"/>
          </ac:spMkLst>
        </pc:spChg>
      </pc:sldChg>
      <pc:sldChg chg="modNotes">
        <pc:chgData name="" userId="" providerId="" clId="Web-{CD10F072-96FD-4368-AA0F-C9EAA125BD14}" dt="2019-04-07T23:19:32.975" v="258"/>
        <pc:sldMkLst>
          <pc:docMk/>
          <pc:sldMk cId="2475843094" sldId="517"/>
        </pc:sldMkLst>
      </pc:sldChg>
      <pc:sldChg chg="modNotes">
        <pc:chgData name="" userId="" providerId="" clId="Web-{CD10F072-96FD-4368-AA0F-C9EAA125BD14}" dt="2019-04-07T23:21:09.460" v="270"/>
        <pc:sldMkLst>
          <pc:docMk/>
          <pc:sldMk cId="3185174243" sldId="518"/>
        </pc:sldMkLst>
      </pc:sldChg>
      <pc:sldChg chg="modSp">
        <pc:chgData name="" userId="" providerId="" clId="Web-{CD10F072-96FD-4368-AA0F-C9EAA125BD14}" dt="2019-04-07T23:55:22.034" v="635" actId="20577"/>
        <pc:sldMkLst>
          <pc:docMk/>
          <pc:sldMk cId="459465438" sldId="519"/>
        </pc:sldMkLst>
        <pc:spChg chg="mod">
          <ac:chgData name="" userId="" providerId="" clId="Web-{CD10F072-96FD-4368-AA0F-C9EAA125BD14}" dt="2019-04-07T23:55:22.034" v="635" actId="20577"/>
          <ac:spMkLst>
            <pc:docMk/>
            <pc:sldMk cId="459465438" sldId="519"/>
            <ac:spMk id="2" creationId="{13A57C79-D1B6-1E43-BE12-49229FB9C512}"/>
          </ac:spMkLst>
        </pc:spChg>
      </pc:sldChg>
      <pc:sldChg chg="modNotes">
        <pc:chgData name="" userId="" providerId="" clId="Web-{CD10F072-96FD-4368-AA0F-C9EAA125BD14}" dt="2019-04-07T23:14:37.708" v="190"/>
        <pc:sldMkLst>
          <pc:docMk/>
          <pc:sldMk cId="3658701354" sldId="521"/>
        </pc:sldMkLst>
      </pc:sldChg>
      <pc:sldChg chg="modNotes">
        <pc:chgData name="" userId="" providerId="" clId="Web-{CD10F072-96FD-4368-AA0F-C9EAA125BD14}" dt="2019-04-07T23:22:50.491" v="274"/>
        <pc:sldMkLst>
          <pc:docMk/>
          <pc:sldMk cId="1872695501" sldId="523"/>
        </pc:sldMkLst>
      </pc:sldChg>
      <pc:sldChg chg="modSp">
        <pc:chgData name="" userId="" providerId="" clId="Web-{CD10F072-96FD-4368-AA0F-C9EAA125BD14}" dt="2019-04-08T00:04:11.868" v="742" actId="20577"/>
        <pc:sldMkLst>
          <pc:docMk/>
          <pc:sldMk cId="4147167758" sldId="526"/>
        </pc:sldMkLst>
        <pc:spChg chg="mod">
          <ac:chgData name="" userId="" providerId="" clId="Web-{CD10F072-96FD-4368-AA0F-C9EAA125BD14}" dt="2019-04-08T00:04:11.868" v="742" actId="20577"/>
          <ac:spMkLst>
            <pc:docMk/>
            <pc:sldMk cId="4147167758" sldId="526"/>
            <ac:spMk id="2" creationId="{00000000-0000-0000-0000-000000000000}"/>
          </ac:spMkLst>
        </pc:spChg>
      </pc:sldChg>
      <pc:sldChg chg="modSp modNotes">
        <pc:chgData name="" userId="" providerId="" clId="Web-{CD10F072-96FD-4368-AA0F-C9EAA125BD14}" dt="2019-04-08T00:28:14.997" v="985"/>
        <pc:sldMkLst>
          <pc:docMk/>
          <pc:sldMk cId="2652218614" sldId="528"/>
        </pc:sldMkLst>
        <pc:spChg chg="mod">
          <ac:chgData name="" userId="" providerId="" clId="Web-{CD10F072-96FD-4368-AA0F-C9EAA125BD14}" dt="2019-04-08T00:28:04.888" v="982" actId="20577"/>
          <ac:spMkLst>
            <pc:docMk/>
            <pc:sldMk cId="2652218614" sldId="528"/>
            <ac:spMk id="2" creationId="{58624096-35F7-B04A-84FC-54ABA76146EF}"/>
          </ac:spMkLst>
        </pc:spChg>
      </pc:sldChg>
      <pc:sldChg chg="modSp modNotes">
        <pc:chgData name="" userId="" providerId="" clId="Web-{CD10F072-96FD-4368-AA0F-C9EAA125BD14}" dt="2019-04-08T00:28:49.888" v="994" actId="20577"/>
        <pc:sldMkLst>
          <pc:docMk/>
          <pc:sldMk cId="2733591377" sldId="529"/>
        </pc:sldMkLst>
        <pc:spChg chg="mod">
          <ac:chgData name="" userId="" providerId="" clId="Web-{CD10F072-96FD-4368-AA0F-C9EAA125BD14}" dt="2019-04-08T00:28:49.888" v="994" actId="20577"/>
          <ac:spMkLst>
            <pc:docMk/>
            <pc:sldMk cId="2733591377" sldId="529"/>
            <ac:spMk id="3" creationId="{706E4063-9AB6-CA46-A0FC-AE833F05C784}"/>
          </ac:spMkLst>
        </pc:spChg>
      </pc:sldChg>
      <pc:sldChg chg="modSp modNotes">
        <pc:chgData name="" userId="" providerId="" clId="Web-{CD10F072-96FD-4368-AA0F-C9EAA125BD14}" dt="2019-04-08T00:29:21.982" v="1007" actId="20577"/>
        <pc:sldMkLst>
          <pc:docMk/>
          <pc:sldMk cId="1560741134" sldId="531"/>
        </pc:sldMkLst>
        <pc:spChg chg="mod">
          <ac:chgData name="" userId="" providerId="" clId="Web-{CD10F072-96FD-4368-AA0F-C9EAA125BD14}" dt="2019-04-08T00:28:59.029" v="999" actId="20577"/>
          <ac:spMkLst>
            <pc:docMk/>
            <pc:sldMk cId="1560741134" sldId="531"/>
            <ac:spMk id="2" creationId="{58624096-35F7-B04A-84FC-54ABA76146EF}"/>
          </ac:spMkLst>
        </pc:spChg>
        <pc:spChg chg="mod">
          <ac:chgData name="" userId="" providerId="" clId="Web-{CD10F072-96FD-4368-AA0F-C9EAA125BD14}" dt="2019-04-08T00:29:21.982" v="1007" actId="20577"/>
          <ac:spMkLst>
            <pc:docMk/>
            <pc:sldMk cId="1560741134" sldId="531"/>
            <ac:spMk id="3" creationId="{706E4063-9AB6-CA46-A0FC-AE833F05C784}"/>
          </ac:spMkLst>
        </pc:spChg>
      </pc:sldChg>
      <pc:sldChg chg="modSp modNotes">
        <pc:chgData name="" userId="" providerId="" clId="Web-{CD10F072-96FD-4368-AA0F-C9EAA125BD14}" dt="2019-04-08T00:33:05.796" v="1099"/>
        <pc:sldMkLst>
          <pc:docMk/>
          <pc:sldMk cId="2948220783" sldId="533"/>
        </pc:sldMkLst>
        <pc:spChg chg="mod">
          <ac:chgData name="" userId="" providerId="" clId="Web-{CD10F072-96FD-4368-AA0F-C9EAA125BD14}" dt="2019-04-08T00:32:46.717" v="1095" actId="14100"/>
          <ac:spMkLst>
            <pc:docMk/>
            <pc:sldMk cId="2948220783" sldId="533"/>
            <ac:spMk id="2" creationId="{58624096-35F7-B04A-84FC-54ABA76146EF}"/>
          </ac:spMkLst>
        </pc:spChg>
        <pc:spChg chg="mod">
          <ac:chgData name="" userId="" providerId="" clId="Web-{CD10F072-96FD-4368-AA0F-C9EAA125BD14}" dt="2019-04-08T00:32:48.795" v="1096" actId="14100"/>
          <ac:spMkLst>
            <pc:docMk/>
            <pc:sldMk cId="2948220783" sldId="533"/>
            <ac:spMk id="3" creationId="{706E4063-9AB6-CA46-A0FC-AE833F05C784}"/>
          </ac:spMkLst>
        </pc:spChg>
      </pc:sldChg>
      <pc:sldChg chg="modSp">
        <pc:chgData name="" userId="" providerId="" clId="Web-{CD10F072-96FD-4368-AA0F-C9EAA125BD14}" dt="2019-04-08T00:34:38.030" v="1125" actId="20577"/>
        <pc:sldMkLst>
          <pc:docMk/>
          <pc:sldMk cId="1476946246" sldId="535"/>
        </pc:sldMkLst>
        <pc:spChg chg="mod">
          <ac:chgData name="" userId="" providerId="" clId="Web-{CD10F072-96FD-4368-AA0F-C9EAA125BD14}" dt="2019-04-08T00:34:38.030" v="1125" actId="20577"/>
          <ac:spMkLst>
            <pc:docMk/>
            <pc:sldMk cId="1476946246" sldId="535"/>
            <ac:spMk id="2" creationId="{58624096-35F7-B04A-84FC-54ABA76146EF}"/>
          </ac:spMkLst>
        </pc:spChg>
      </pc:sldChg>
      <pc:sldChg chg="modSp">
        <pc:chgData name="" userId="" providerId="" clId="Web-{CD10F072-96FD-4368-AA0F-C9EAA125BD14}" dt="2019-04-08T00:34:53.733" v="1130" actId="20577"/>
        <pc:sldMkLst>
          <pc:docMk/>
          <pc:sldMk cId="728693045" sldId="539"/>
        </pc:sldMkLst>
        <pc:spChg chg="mod">
          <ac:chgData name="" userId="" providerId="" clId="Web-{CD10F072-96FD-4368-AA0F-C9EAA125BD14}" dt="2019-04-08T00:34:53.733" v="1130" actId="20577"/>
          <ac:spMkLst>
            <pc:docMk/>
            <pc:sldMk cId="728693045" sldId="539"/>
            <ac:spMk id="2" creationId="{58624096-35F7-B04A-84FC-54ABA76146EF}"/>
          </ac:spMkLst>
        </pc:spChg>
      </pc:sldChg>
      <pc:sldChg chg="modSp modNotes">
        <pc:chgData name="" userId="" providerId="" clId="Web-{CD10F072-96FD-4368-AA0F-C9EAA125BD14}" dt="2019-04-08T00:33:47.374" v="1108"/>
        <pc:sldMkLst>
          <pc:docMk/>
          <pc:sldMk cId="848718506" sldId="542"/>
        </pc:sldMkLst>
        <pc:spChg chg="mod">
          <ac:chgData name="" userId="" providerId="" clId="Web-{CD10F072-96FD-4368-AA0F-C9EAA125BD14}" dt="2019-04-08T00:33:36.343" v="1104" actId="20577"/>
          <ac:spMkLst>
            <pc:docMk/>
            <pc:sldMk cId="848718506" sldId="542"/>
            <ac:spMk id="2" creationId="{58624096-35F7-B04A-84FC-54ABA76146EF}"/>
          </ac:spMkLst>
        </pc:spChg>
      </pc:sldChg>
      <pc:sldChg chg="modSp modNotes">
        <pc:chgData name="" userId="" providerId="" clId="Web-{CD10F072-96FD-4368-AA0F-C9EAA125BD14}" dt="2019-04-08T00:34:16.046" v="1117"/>
        <pc:sldMkLst>
          <pc:docMk/>
          <pc:sldMk cId="2545366646" sldId="543"/>
        </pc:sldMkLst>
        <pc:spChg chg="mod">
          <ac:chgData name="" userId="" providerId="" clId="Web-{CD10F072-96FD-4368-AA0F-C9EAA125BD14}" dt="2019-04-08T00:34:02.186" v="1112" actId="20577"/>
          <ac:spMkLst>
            <pc:docMk/>
            <pc:sldMk cId="2545366646" sldId="543"/>
            <ac:spMk id="2" creationId="{58624096-35F7-B04A-84FC-54ABA76146EF}"/>
          </ac:spMkLst>
        </pc:spChg>
      </pc:sldChg>
      <pc:sldChg chg="modSp">
        <pc:chgData name="" userId="" providerId="" clId="Web-{CD10F072-96FD-4368-AA0F-C9EAA125BD14}" dt="2019-04-08T00:34:30.437" v="1122" actId="20577"/>
        <pc:sldMkLst>
          <pc:docMk/>
          <pc:sldMk cId="3698132973" sldId="544"/>
        </pc:sldMkLst>
        <pc:spChg chg="mod">
          <ac:chgData name="" userId="" providerId="" clId="Web-{CD10F072-96FD-4368-AA0F-C9EAA125BD14}" dt="2019-04-08T00:34:30.437" v="1122" actId="20577"/>
          <ac:spMkLst>
            <pc:docMk/>
            <pc:sldMk cId="3698132973" sldId="544"/>
            <ac:spMk id="2" creationId="{58624096-35F7-B04A-84FC-54ABA76146EF}"/>
          </ac:spMkLst>
        </pc:spChg>
      </pc:sldChg>
      <pc:sldChg chg="modSp modNotes">
        <pc:chgData name="" userId="" providerId="" clId="Web-{CD10F072-96FD-4368-AA0F-C9EAA125BD14}" dt="2019-04-07T23:24:13.773" v="293"/>
        <pc:sldMkLst>
          <pc:docMk/>
          <pc:sldMk cId="2590073489" sldId="545"/>
        </pc:sldMkLst>
        <pc:spChg chg="mod">
          <ac:chgData name="" userId="" providerId="" clId="Web-{CD10F072-96FD-4368-AA0F-C9EAA125BD14}" dt="2019-04-07T23:24:08.695" v="291" actId="20577"/>
          <ac:spMkLst>
            <pc:docMk/>
            <pc:sldMk cId="2590073489" sldId="545"/>
            <ac:spMk id="2" creationId="{00000000-0000-0000-0000-000000000000}"/>
          </ac:spMkLst>
        </pc:spChg>
      </pc:sldChg>
      <pc:sldChg chg="modSp modNotes">
        <pc:chgData name="" userId="" providerId="" clId="Web-{CD10F072-96FD-4368-AA0F-C9EAA125BD14}" dt="2019-04-07T23:27:26.589" v="339"/>
        <pc:sldMkLst>
          <pc:docMk/>
          <pc:sldMk cId="2980530919" sldId="547"/>
        </pc:sldMkLst>
        <pc:spChg chg="mod">
          <ac:chgData name="" userId="" providerId="" clId="Web-{CD10F072-96FD-4368-AA0F-C9EAA125BD14}" dt="2019-04-07T23:26:29.527" v="320" actId="20577"/>
          <ac:spMkLst>
            <pc:docMk/>
            <pc:sldMk cId="2980530919" sldId="547"/>
            <ac:spMk id="2" creationId="{00000000-0000-0000-0000-000000000000}"/>
          </ac:spMkLst>
        </pc:spChg>
        <pc:spChg chg="mod">
          <ac:chgData name="" userId="" providerId="" clId="Web-{CD10F072-96FD-4368-AA0F-C9EAA125BD14}" dt="2019-04-07T23:26:31.823" v="321" actId="20577"/>
          <ac:spMkLst>
            <pc:docMk/>
            <pc:sldMk cId="2980530919" sldId="547"/>
            <ac:spMk id="3" creationId="{00000000-0000-0000-0000-000000000000}"/>
          </ac:spMkLst>
        </pc:spChg>
      </pc:sldChg>
      <pc:sldChg chg="modSp">
        <pc:chgData name="" userId="" providerId="" clId="Web-{CD10F072-96FD-4368-AA0F-C9EAA125BD14}" dt="2019-04-07T23:25:37.930" v="310" actId="20577"/>
        <pc:sldMkLst>
          <pc:docMk/>
          <pc:sldMk cId="3782899853" sldId="549"/>
        </pc:sldMkLst>
        <pc:spChg chg="mod">
          <ac:chgData name="" userId="" providerId="" clId="Web-{CD10F072-96FD-4368-AA0F-C9EAA125BD14}" dt="2019-04-07T23:25:37.930" v="310" actId="20577"/>
          <ac:spMkLst>
            <pc:docMk/>
            <pc:sldMk cId="3782899853" sldId="549"/>
            <ac:spMk id="2" creationId="{00000000-0000-0000-0000-000000000000}"/>
          </ac:spMkLst>
        </pc:spChg>
      </pc:sldChg>
      <pc:sldChg chg="modSp modNotes">
        <pc:chgData name="" userId="" providerId="" clId="Web-{CD10F072-96FD-4368-AA0F-C9EAA125BD14}" dt="2019-04-07T23:26:18.695" v="316"/>
        <pc:sldMkLst>
          <pc:docMk/>
          <pc:sldMk cId="3721809452" sldId="551"/>
        </pc:sldMkLst>
        <pc:spChg chg="mod">
          <ac:chgData name="" userId="" providerId="" clId="Web-{CD10F072-96FD-4368-AA0F-C9EAA125BD14}" dt="2019-04-07T23:25:43.414" v="313" actId="20577"/>
          <ac:spMkLst>
            <pc:docMk/>
            <pc:sldMk cId="3721809452" sldId="551"/>
            <ac:spMk id="2" creationId="{00000000-0000-0000-0000-000000000000}"/>
          </ac:spMkLst>
        </pc:spChg>
      </pc:sldChg>
      <pc:sldChg chg="modSp modNotes">
        <pc:chgData name="" userId="" providerId="" clId="Web-{CD10F072-96FD-4368-AA0F-C9EAA125BD14}" dt="2019-04-07T23:28:21.136" v="349"/>
        <pc:sldMkLst>
          <pc:docMk/>
          <pc:sldMk cId="2700073382" sldId="552"/>
        </pc:sldMkLst>
        <pc:spChg chg="mod">
          <ac:chgData name="" userId="" providerId="" clId="Web-{CD10F072-96FD-4368-AA0F-C9EAA125BD14}" dt="2019-04-07T23:27:43.761" v="343" actId="20577"/>
          <ac:spMkLst>
            <pc:docMk/>
            <pc:sldMk cId="2700073382" sldId="552"/>
            <ac:spMk id="2" creationId="{00000000-0000-0000-0000-000000000000}"/>
          </ac:spMkLst>
        </pc:spChg>
      </pc:sldChg>
      <pc:sldChg chg="modSp">
        <pc:chgData name="" userId="" providerId="" clId="Web-{CD10F072-96FD-4368-AA0F-C9EAA125BD14}" dt="2019-04-07T23:23:40.554" v="283" actId="20577"/>
        <pc:sldMkLst>
          <pc:docMk/>
          <pc:sldMk cId="920344796" sldId="554"/>
        </pc:sldMkLst>
        <pc:spChg chg="mod">
          <ac:chgData name="" userId="" providerId="" clId="Web-{CD10F072-96FD-4368-AA0F-C9EAA125BD14}" dt="2019-04-07T23:23:40.554" v="283" actId="20577"/>
          <ac:spMkLst>
            <pc:docMk/>
            <pc:sldMk cId="920344796" sldId="554"/>
            <ac:spMk id="2" creationId="{00000000-0000-0000-0000-000000000000}"/>
          </ac:spMkLst>
        </pc:spChg>
      </pc:sldChg>
      <pc:sldChg chg="modNotes">
        <pc:chgData name="" userId="" providerId="" clId="Web-{CD10F072-96FD-4368-AA0F-C9EAA125BD14}" dt="2019-04-07T23:29:16.918" v="355"/>
        <pc:sldMkLst>
          <pc:docMk/>
          <pc:sldMk cId="3368222077" sldId="565"/>
        </pc:sldMkLst>
      </pc:sldChg>
      <pc:sldChg chg="modSp modNotes">
        <pc:chgData name="" userId="" providerId="" clId="Web-{CD10F072-96FD-4368-AA0F-C9EAA125BD14}" dt="2019-04-07T23:31:48.950" v="378" actId="20577"/>
        <pc:sldMkLst>
          <pc:docMk/>
          <pc:sldMk cId="2120863702" sldId="566"/>
        </pc:sldMkLst>
        <pc:spChg chg="mod">
          <ac:chgData name="" userId="" providerId="" clId="Web-{CD10F072-96FD-4368-AA0F-C9EAA125BD14}" dt="2019-04-07T23:31:48.950" v="378" actId="20577"/>
          <ac:spMkLst>
            <pc:docMk/>
            <pc:sldMk cId="2120863702" sldId="566"/>
            <ac:spMk id="2" creationId="{00000000-0000-0000-0000-000000000000}"/>
          </ac:spMkLst>
        </pc:spChg>
      </pc:sldChg>
      <pc:sldChg chg="modSp">
        <pc:chgData name="" userId="" providerId="" clId="Web-{CD10F072-96FD-4368-AA0F-C9EAA125BD14}" dt="2019-04-07T23:31:56.028" v="381" actId="20577"/>
        <pc:sldMkLst>
          <pc:docMk/>
          <pc:sldMk cId="3100337802" sldId="567"/>
        </pc:sldMkLst>
        <pc:spChg chg="mod">
          <ac:chgData name="" userId="" providerId="" clId="Web-{CD10F072-96FD-4368-AA0F-C9EAA125BD14}" dt="2019-04-07T23:31:56.028" v="381" actId="20577"/>
          <ac:spMkLst>
            <pc:docMk/>
            <pc:sldMk cId="3100337802" sldId="567"/>
            <ac:spMk id="2" creationId="{00000000-0000-0000-0000-000000000000}"/>
          </ac:spMkLst>
        </pc:spChg>
      </pc:sldChg>
      <pc:sldChg chg="modSp modNotes">
        <pc:chgData name="" userId="" providerId="" clId="Web-{CD10F072-96FD-4368-AA0F-C9EAA125BD14}" dt="2019-04-07T23:33:00.575" v="399"/>
        <pc:sldMkLst>
          <pc:docMk/>
          <pc:sldMk cId="3175706578" sldId="568"/>
        </pc:sldMkLst>
        <pc:spChg chg="mod">
          <ac:chgData name="" userId="" providerId="" clId="Web-{CD10F072-96FD-4368-AA0F-C9EAA125BD14}" dt="2019-04-07T23:32:09.653" v="386" actId="20577"/>
          <ac:spMkLst>
            <pc:docMk/>
            <pc:sldMk cId="3175706578" sldId="568"/>
            <ac:spMk id="2" creationId="{00000000-0000-0000-0000-000000000000}"/>
          </ac:spMkLst>
        </pc:spChg>
      </pc:sldChg>
      <pc:sldChg chg="modSp modNotes">
        <pc:chgData name="" userId="" providerId="" clId="Web-{CD10F072-96FD-4368-AA0F-C9EAA125BD14}" dt="2019-04-07T23:33:49.888" v="405"/>
        <pc:sldMkLst>
          <pc:docMk/>
          <pc:sldMk cId="3041244192" sldId="569"/>
        </pc:sldMkLst>
        <pc:spChg chg="mod">
          <ac:chgData name="" userId="" providerId="" clId="Web-{CD10F072-96FD-4368-AA0F-C9EAA125BD14}" dt="2019-04-07T23:33:10.388" v="402" actId="20577"/>
          <ac:spMkLst>
            <pc:docMk/>
            <pc:sldMk cId="3041244192" sldId="569"/>
            <ac:spMk id="2" creationId="{00000000-0000-0000-0000-000000000000}"/>
          </ac:spMkLst>
        </pc:spChg>
      </pc:sldChg>
      <pc:sldChg chg="modSp">
        <pc:chgData name="" userId="" providerId="" clId="Web-{CD10F072-96FD-4368-AA0F-C9EAA125BD14}" dt="2019-04-07T23:34:11.122" v="408" actId="20577"/>
        <pc:sldMkLst>
          <pc:docMk/>
          <pc:sldMk cId="3044293357" sldId="570"/>
        </pc:sldMkLst>
        <pc:spChg chg="mod">
          <ac:chgData name="" userId="" providerId="" clId="Web-{CD10F072-96FD-4368-AA0F-C9EAA125BD14}" dt="2019-04-07T23:34:11.122" v="408" actId="20577"/>
          <ac:spMkLst>
            <pc:docMk/>
            <pc:sldMk cId="3044293357" sldId="570"/>
            <ac:spMk id="2" creationId="{00000000-0000-0000-0000-000000000000}"/>
          </ac:spMkLst>
        </pc:spChg>
      </pc:sldChg>
      <pc:sldChg chg="modSp modNotes">
        <pc:chgData name="" userId="" providerId="" clId="Web-{CD10F072-96FD-4368-AA0F-C9EAA125BD14}" dt="2019-04-07T23:35:08.232" v="416" actId="20577"/>
        <pc:sldMkLst>
          <pc:docMk/>
          <pc:sldMk cId="3414533439" sldId="571"/>
        </pc:sldMkLst>
        <pc:spChg chg="mod">
          <ac:chgData name="" userId="" providerId="" clId="Web-{CD10F072-96FD-4368-AA0F-C9EAA125BD14}" dt="2019-04-07T23:34:44.279" v="414" actId="20577"/>
          <ac:spMkLst>
            <pc:docMk/>
            <pc:sldMk cId="3414533439" sldId="571"/>
            <ac:spMk id="2" creationId="{00000000-0000-0000-0000-000000000000}"/>
          </ac:spMkLst>
        </pc:spChg>
        <pc:spChg chg="mod">
          <ac:chgData name="" userId="" providerId="" clId="Web-{CD10F072-96FD-4368-AA0F-C9EAA125BD14}" dt="2019-04-07T23:35:08.232" v="416" actId="20577"/>
          <ac:spMkLst>
            <pc:docMk/>
            <pc:sldMk cId="3414533439" sldId="571"/>
            <ac:spMk id="3" creationId="{00000000-0000-0000-0000-000000000000}"/>
          </ac:spMkLst>
        </pc:spChg>
      </pc:sldChg>
      <pc:sldChg chg="modSp modNotes">
        <pc:chgData name="" userId="" providerId="" clId="Web-{CD10F072-96FD-4368-AA0F-C9EAA125BD14}" dt="2019-04-07T23:36:02.076" v="428"/>
        <pc:sldMkLst>
          <pc:docMk/>
          <pc:sldMk cId="2556472822" sldId="572"/>
        </pc:sldMkLst>
        <pc:spChg chg="mod">
          <ac:chgData name="" userId="" providerId="" clId="Web-{CD10F072-96FD-4368-AA0F-C9EAA125BD14}" dt="2019-04-07T23:35:42.951" v="421" actId="20577"/>
          <ac:spMkLst>
            <pc:docMk/>
            <pc:sldMk cId="2556472822" sldId="572"/>
            <ac:spMk id="2" creationId="{00000000-0000-0000-0000-000000000000}"/>
          </ac:spMkLst>
        </pc:spChg>
      </pc:sldChg>
      <pc:sldChg chg="modSp modNotes">
        <pc:chgData name="" userId="" providerId="" clId="Web-{CD10F072-96FD-4368-AA0F-C9EAA125BD14}" dt="2019-04-07T23:58:28.488" v="681"/>
        <pc:sldMkLst>
          <pc:docMk/>
          <pc:sldMk cId="1946222719" sldId="583"/>
        </pc:sldMkLst>
        <pc:spChg chg="mod">
          <ac:chgData name="" userId="" providerId="" clId="Web-{CD10F072-96FD-4368-AA0F-C9EAA125BD14}" dt="2019-04-07T23:57:01.113" v="656" actId="20577"/>
          <ac:spMkLst>
            <pc:docMk/>
            <pc:sldMk cId="1946222719" sldId="583"/>
            <ac:spMk id="2" creationId="{00000000-0000-0000-0000-000000000000}"/>
          </ac:spMkLst>
        </pc:spChg>
      </pc:sldChg>
      <pc:sldChg chg="modSp modNotes">
        <pc:chgData name="" userId="" providerId="" clId="Web-{CD10F072-96FD-4368-AA0F-C9EAA125BD14}" dt="2019-04-08T00:00:11.973" v="696"/>
        <pc:sldMkLst>
          <pc:docMk/>
          <pc:sldMk cId="3644076082" sldId="586"/>
        </pc:sldMkLst>
        <pc:spChg chg="mod">
          <ac:chgData name="" userId="" providerId="" clId="Web-{CD10F072-96FD-4368-AA0F-C9EAA125BD14}" dt="2019-04-07T23:59:49.285" v="693" actId="14100"/>
          <ac:spMkLst>
            <pc:docMk/>
            <pc:sldMk cId="3644076082" sldId="586"/>
            <ac:spMk id="2" creationId="{00000000-0000-0000-0000-000000000000}"/>
          </ac:spMkLst>
        </pc:spChg>
        <pc:spChg chg="mod">
          <ac:chgData name="" userId="" providerId="" clId="Web-{CD10F072-96FD-4368-AA0F-C9EAA125BD14}" dt="2019-04-07T23:59:43.129" v="692" actId="14100"/>
          <ac:spMkLst>
            <pc:docMk/>
            <pc:sldMk cId="3644076082" sldId="586"/>
            <ac:spMk id="3" creationId="{00000000-0000-0000-0000-000000000000}"/>
          </ac:spMkLst>
        </pc:spChg>
      </pc:sldChg>
      <pc:sldChg chg="modSp modNotes">
        <pc:chgData name="" userId="" providerId="" clId="Web-{CD10F072-96FD-4368-AA0F-C9EAA125BD14}" dt="2019-04-08T00:02:42.352" v="719"/>
        <pc:sldMkLst>
          <pc:docMk/>
          <pc:sldMk cId="3249091795" sldId="587"/>
        </pc:sldMkLst>
        <pc:spChg chg="mod">
          <ac:chgData name="" userId="" providerId="" clId="Web-{CD10F072-96FD-4368-AA0F-C9EAA125BD14}" dt="2019-04-08T00:01:17.617" v="700" actId="20577"/>
          <ac:spMkLst>
            <pc:docMk/>
            <pc:sldMk cId="3249091795" sldId="587"/>
            <ac:spMk id="2" creationId="{00000000-0000-0000-0000-000000000000}"/>
          </ac:spMkLst>
        </pc:spChg>
      </pc:sldChg>
      <pc:sldChg chg="modSp">
        <pc:chgData name="" userId="" providerId="" clId="Web-{CD10F072-96FD-4368-AA0F-C9EAA125BD14}" dt="2019-04-07T23:59:29.473" v="686" actId="20577"/>
        <pc:sldMkLst>
          <pc:docMk/>
          <pc:sldMk cId="3261468421" sldId="588"/>
        </pc:sldMkLst>
        <pc:spChg chg="mod">
          <ac:chgData name="" userId="" providerId="" clId="Web-{CD10F072-96FD-4368-AA0F-C9EAA125BD14}" dt="2019-04-07T23:59:29.473" v="686" actId="20577"/>
          <ac:spMkLst>
            <pc:docMk/>
            <pc:sldMk cId="3261468421" sldId="588"/>
            <ac:spMk id="2" creationId="{00000000-0000-0000-0000-000000000000}"/>
          </ac:spMkLst>
        </pc:spChg>
      </pc:sldChg>
      <pc:sldChg chg="modSp">
        <pc:chgData name="" userId="" providerId="" clId="Web-{CD10F072-96FD-4368-AA0F-C9EAA125BD14}" dt="2019-04-07T23:58:54.067" v="683" actId="20577"/>
        <pc:sldMkLst>
          <pc:docMk/>
          <pc:sldMk cId="1311865524" sldId="590"/>
        </pc:sldMkLst>
        <pc:spChg chg="mod">
          <ac:chgData name="" userId="" providerId="" clId="Web-{CD10F072-96FD-4368-AA0F-C9EAA125BD14}" dt="2019-04-07T23:58:54.067" v="683" actId="20577"/>
          <ac:spMkLst>
            <pc:docMk/>
            <pc:sldMk cId="1311865524" sldId="590"/>
            <ac:spMk id="3" creationId="{00000000-0000-0000-0000-000000000000}"/>
          </ac:spMkLst>
        </pc:spChg>
      </pc:sldChg>
      <pc:sldChg chg="modNotes">
        <pc:chgData name="" userId="" providerId="" clId="Web-{CD10F072-96FD-4368-AA0F-C9EAA125BD14}" dt="2019-04-08T00:03:07.977" v="721"/>
        <pc:sldMkLst>
          <pc:docMk/>
          <pc:sldMk cId="1276328901" sldId="592"/>
        </pc:sldMkLst>
      </pc:sldChg>
      <pc:sldChg chg="modSp modNotes">
        <pc:chgData name="" userId="" providerId="" clId="Web-{CD10F072-96FD-4368-AA0F-C9EAA125BD14}" dt="2019-04-08T00:04:57.790" v="747"/>
        <pc:sldMkLst>
          <pc:docMk/>
          <pc:sldMk cId="696149761" sldId="598"/>
        </pc:sldMkLst>
        <pc:spChg chg="mod">
          <ac:chgData name="" userId="" providerId="" clId="Web-{CD10F072-96FD-4368-AA0F-C9EAA125BD14}" dt="2019-04-08T00:04:55.149" v="746" actId="20577"/>
          <ac:spMkLst>
            <pc:docMk/>
            <pc:sldMk cId="696149761" sldId="598"/>
            <ac:spMk id="2" creationId="{00000000-0000-0000-0000-000000000000}"/>
          </ac:spMkLst>
        </pc:spChg>
      </pc:sldChg>
      <pc:sldChg chg="modSp modNotes">
        <pc:chgData name="" userId="" providerId="" clId="Web-{CD10F072-96FD-4368-AA0F-C9EAA125BD14}" dt="2019-04-08T00:05:38.790" v="757"/>
        <pc:sldMkLst>
          <pc:docMk/>
          <pc:sldMk cId="2713872943" sldId="601"/>
        </pc:sldMkLst>
        <pc:spChg chg="mod">
          <ac:chgData name="" userId="" providerId="" clId="Web-{CD10F072-96FD-4368-AA0F-C9EAA125BD14}" dt="2019-04-08T00:05:13.868" v="752" actId="20577"/>
          <ac:spMkLst>
            <pc:docMk/>
            <pc:sldMk cId="2713872943" sldId="601"/>
            <ac:spMk id="2" creationId="{00000000-0000-0000-0000-000000000000}"/>
          </ac:spMkLst>
        </pc:spChg>
      </pc:sldChg>
      <pc:sldChg chg="modSp modNotes">
        <pc:chgData name="" userId="" providerId="" clId="Web-{CD10F072-96FD-4368-AA0F-C9EAA125BD14}" dt="2019-04-08T00:16:47.348" v="785"/>
        <pc:sldMkLst>
          <pc:docMk/>
          <pc:sldMk cId="2272701045" sldId="603"/>
        </pc:sldMkLst>
        <pc:spChg chg="mod">
          <ac:chgData name="" userId="" providerId="" clId="Web-{CD10F072-96FD-4368-AA0F-C9EAA125BD14}" dt="2019-04-08T00:16:36.458" v="780" actId="20577"/>
          <ac:spMkLst>
            <pc:docMk/>
            <pc:sldMk cId="2272701045" sldId="603"/>
            <ac:spMk id="2" creationId="{00000000-0000-0000-0000-000000000000}"/>
          </ac:spMkLst>
        </pc:spChg>
      </pc:sldChg>
      <pc:sldChg chg="modSp modNotes">
        <pc:chgData name="" userId="" providerId="" clId="Web-{CD10F072-96FD-4368-AA0F-C9EAA125BD14}" dt="2019-04-08T00:19:33.302" v="831"/>
        <pc:sldMkLst>
          <pc:docMk/>
          <pc:sldMk cId="434819923" sldId="604"/>
        </pc:sldMkLst>
        <pc:spChg chg="mod">
          <ac:chgData name="" userId="" providerId="" clId="Web-{CD10F072-96FD-4368-AA0F-C9EAA125BD14}" dt="2019-04-08T00:19:11.630" v="825" actId="20577"/>
          <ac:spMkLst>
            <pc:docMk/>
            <pc:sldMk cId="434819923" sldId="604"/>
            <ac:spMk id="2" creationId="{00000000-0000-0000-0000-000000000000}"/>
          </ac:spMkLst>
        </pc:spChg>
        <pc:spChg chg="mod">
          <ac:chgData name="" userId="" providerId="" clId="Web-{CD10F072-96FD-4368-AA0F-C9EAA125BD14}" dt="2019-04-08T00:19:18.849" v="828" actId="20577"/>
          <ac:spMkLst>
            <pc:docMk/>
            <pc:sldMk cId="434819923" sldId="604"/>
            <ac:spMk id="3" creationId="{00000000-0000-0000-0000-000000000000}"/>
          </ac:spMkLst>
        </pc:spChg>
      </pc:sldChg>
      <pc:sldChg chg="modSp modNotes">
        <pc:chgData name="" userId="" providerId="" clId="Web-{CD10F072-96FD-4368-AA0F-C9EAA125BD14}" dt="2019-04-08T00:19:05.614" v="823"/>
        <pc:sldMkLst>
          <pc:docMk/>
          <pc:sldMk cId="3855477328" sldId="608"/>
        </pc:sldMkLst>
        <pc:spChg chg="mod">
          <ac:chgData name="" userId="" providerId="" clId="Web-{CD10F072-96FD-4368-AA0F-C9EAA125BD14}" dt="2019-04-08T00:17:13.098" v="788" actId="20577"/>
          <ac:spMkLst>
            <pc:docMk/>
            <pc:sldMk cId="3855477328" sldId="608"/>
            <ac:spMk id="2" creationId="{00000000-0000-0000-0000-000000000000}"/>
          </ac:spMkLst>
        </pc:spChg>
        <pc:spChg chg="mod">
          <ac:chgData name="" userId="" providerId="" clId="Web-{CD10F072-96FD-4368-AA0F-C9EAA125BD14}" dt="2019-04-08T00:17:43.583" v="796"/>
          <ac:spMkLst>
            <pc:docMk/>
            <pc:sldMk cId="3855477328" sldId="608"/>
            <ac:spMk id="3" creationId="{00000000-0000-0000-0000-000000000000}"/>
          </ac:spMkLst>
        </pc:spChg>
      </pc:sldChg>
      <pc:sldChg chg="modSp modNotes">
        <pc:chgData name="" userId="" providerId="" clId="Web-{CD10F072-96FD-4368-AA0F-C9EAA125BD14}" dt="2019-04-08T00:16:25.833" v="777"/>
        <pc:sldMkLst>
          <pc:docMk/>
          <pc:sldMk cId="4130597260" sldId="609"/>
        </pc:sldMkLst>
        <pc:spChg chg="mod">
          <ac:chgData name="" userId="" providerId="" clId="Web-{CD10F072-96FD-4368-AA0F-C9EAA125BD14}" dt="2019-04-08T00:06:00.790" v="764" actId="20577"/>
          <ac:spMkLst>
            <pc:docMk/>
            <pc:sldMk cId="4130597260" sldId="609"/>
            <ac:spMk id="2" creationId="{00000000-0000-0000-0000-000000000000}"/>
          </ac:spMkLst>
        </pc:spChg>
        <pc:spChg chg="mod">
          <ac:chgData name="" userId="" providerId="" clId="Web-{CD10F072-96FD-4368-AA0F-C9EAA125BD14}" dt="2019-04-08T00:06:34.134" v="767" actId="20577"/>
          <ac:spMkLst>
            <pc:docMk/>
            <pc:sldMk cId="4130597260" sldId="609"/>
            <ac:spMk id="3" creationId="{00000000-0000-0000-0000-000000000000}"/>
          </ac:spMkLst>
        </pc:spChg>
      </pc:sldChg>
      <pc:sldChg chg="modSp modNotes">
        <pc:chgData name="" userId="" providerId="" clId="Web-{CD10F072-96FD-4368-AA0F-C9EAA125BD14}" dt="2019-04-08T00:24:28.402" v="919"/>
        <pc:sldMkLst>
          <pc:docMk/>
          <pc:sldMk cId="4025571608" sldId="610"/>
        </pc:sldMkLst>
        <pc:spChg chg="mod">
          <ac:chgData name="" userId="" providerId="" clId="Web-{CD10F072-96FD-4368-AA0F-C9EAA125BD14}" dt="2019-04-08T00:24:15.496" v="913" actId="20577"/>
          <ac:spMkLst>
            <pc:docMk/>
            <pc:sldMk cId="4025571608" sldId="610"/>
            <ac:spMk id="2" creationId="{5651013E-7181-1049-84C4-C5F6E22ECA45}"/>
          </ac:spMkLst>
        </pc:spChg>
      </pc:sldChg>
      <pc:sldChg chg="modSp">
        <pc:chgData name="" userId="" providerId="" clId="Web-{CD10F072-96FD-4368-AA0F-C9EAA125BD14}" dt="2019-04-08T00:23:57.527" v="910" actId="20577"/>
        <pc:sldMkLst>
          <pc:docMk/>
          <pc:sldMk cId="1890861214" sldId="612"/>
        </pc:sldMkLst>
        <pc:spChg chg="mod">
          <ac:chgData name="" userId="" providerId="" clId="Web-{CD10F072-96FD-4368-AA0F-C9EAA125BD14}" dt="2019-04-08T00:23:57.527" v="910" actId="20577"/>
          <ac:spMkLst>
            <pc:docMk/>
            <pc:sldMk cId="1890861214" sldId="612"/>
            <ac:spMk id="2" creationId="{5651013E-7181-1049-84C4-C5F6E22ECA45}"/>
          </ac:spMkLst>
        </pc:spChg>
      </pc:sldChg>
      <pc:sldChg chg="modSp modNotes">
        <pc:chgData name="" userId="" providerId="" clId="Web-{CD10F072-96FD-4368-AA0F-C9EAA125BD14}" dt="2019-04-07T23:39:16.202" v="480"/>
        <pc:sldMkLst>
          <pc:docMk/>
          <pc:sldMk cId="1257043273" sldId="613"/>
        </pc:sldMkLst>
        <pc:spChg chg="mod">
          <ac:chgData name="" userId="" providerId="" clId="Web-{CD10F072-96FD-4368-AA0F-C9EAA125BD14}" dt="2019-04-07T23:38:14.014" v="463" actId="20577"/>
          <ac:spMkLst>
            <pc:docMk/>
            <pc:sldMk cId="1257043273" sldId="613"/>
            <ac:spMk id="2" creationId="{00000000-0000-0000-0000-000000000000}"/>
          </ac:spMkLst>
        </pc:spChg>
      </pc:sldChg>
      <pc:sldChg chg="modSp modNotes">
        <pc:chgData name="" userId="" providerId="" clId="Web-{CD10F072-96FD-4368-AA0F-C9EAA125BD14}" dt="2019-04-07T23:36:44.295" v="436"/>
        <pc:sldMkLst>
          <pc:docMk/>
          <pc:sldMk cId="160220137" sldId="614"/>
        </pc:sldMkLst>
        <pc:spChg chg="mod">
          <ac:chgData name="" userId="" providerId="" clId="Web-{CD10F072-96FD-4368-AA0F-C9EAA125BD14}" dt="2019-04-07T23:36:30.967" v="432" actId="20577"/>
          <ac:spMkLst>
            <pc:docMk/>
            <pc:sldMk cId="160220137" sldId="614"/>
            <ac:spMk id="2" creationId="{00000000-0000-0000-0000-000000000000}"/>
          </ac:spMkLst>
        </pc:spChg>
      </pc:sldChg>
      <pc:sldChg chg="modSp modNotes">
        <pc:chgData name="" userId="" providerId="" clId="Web-{CD10F072-96FD-4368-AA0F-C9EAA125BD14}" dt="2019-04-07T23:41:21.859" v="503" actId="20577"/>
        <pc:sldMkLst>
          <pc:docMk/>
          <pc:sldMk cId="2027386103" sldId="615"/>
        </pc:sldMkLst>
        <pc:spChg chg="mod">
          <ac:chgData name="" userId="" providerId="" clId="Web-{CD10F072-96FD-4368-AA0F-C9EAA125BD14}" dt="2019-04-07T23:41:21.859" v="503" actId="20577"/>
          <ac:spMkLst>
            <pc:docMk/>
            <pc:sldMk cId="2027386103" sldId="615"/>
            <ac:spMk id="2" creationId="{00000000-0000-0000-0000-000000000000}"/>
          </ac:spMkLst>
        </pc:spChg>
      </pc:sldChg>
      <pc:sldChg chg="modSp">
        <pc:chgData name="" userId="" providerId="" clId="Web-{CD10F072-96FD-4368-AA0F-C9EAA125BD14}" dt="2019-04-07T23:42:35.078" v="526" actId="20577"/>
        <pc:sldMkLst>
          <pc:docMk/>
          <pc:sldMk cId="246389904" sldId="616"/>
        </pc:sldMkLst>
        <pc:spChg chg="mod">
          <ac:chgData name="" userId="" providerId="" clId="Web-{CD10F072-96FD-4368-AA0F-C9EAA125BD14}" dt="2019-04-07T23:42:35.078" v="526" actId="20577"/>
          <ac:spMkLst>
            <pc:docMk/>
            <pc:sldMk cId="246389904" sldId="616"/>
            <ac:spMk id="2" creationId="{00000000-0000-0000-0000-000000000000}"/>
          </ac:spMkLst>
        </pc:spChg>
      </pc:sldChg>
      <pc:sldChg chg="modSp">
        <pc:chgData name="" userId="" providerId="" clId="Web-{CD10F072-96FD-4368-AA0F-C9EAA125BD14}" dt="2019-04-07T23:42:42.375" v="528" actId="20577"/>
        <pc:sldMkLst>
          <pc:docMk/>
          <pc:sldMk cId="445385201" sldId="617"/>
        </pc:sldMkLst>
        <pc:spChg chg="mod">
          <ac:chgData name="" userId="" providerId="" clId="Web-{CD10F072-96FD-4368-AA0F-C9EAA125BD14}" dt="2019-04-07T23:42:42.375" v="528" actId="20577"/>
          <ac:spMkLst>
            <pc:docMk/>
            <pc:sldMk cId="445385201" sldId="617"/>
            <ac:spMk id="2" creationId="{00000000-0000-0000-0000-000000000000}"/>
          </ac:spMkLst>
        </pc:spChg>
      </pc:sldChg>
      <pc:sldChg chg="modSp modNotes">
        <pc:chgData name="" userId="" providerId="" clId="Web-{CD10F072-96FD-4368-AA0F-C9EAA125BD14}" dt="2019-04-07T23:40:14.108" v="493" actId="20577"/>
        <pc:sldMkLst>
          <pc:docMk/>
          <pc:sldMk cId="470828293" sldId="618"/>
        </pc:sldMkLst>
        <pc:spChg chg="mod">
          <ac:chgData name="" userId="" providerId="" clId="Web-{CD10F072-96FD-4368-AA0F-C9EAA125BD14}" dt="2019-04-07T23:40:14.108" v="493" actId="20577"/>
          <ac:spMkLst>
            <pc:docMk/>
            <pc:sldMk cId="470828293" sldId="618"/>
            <ac:spMk id="2" creationId="{00000000-0000-0000-0000-000000000000}"/>
          </ac:spMkLst>
        </pc:spChg>
      </pc:sldChg>
      <pc:sldChg chg="modNotes">
        <pc:chgData name="" userId="" providerId="" clId="Web-{CD10F072-96FD-4368-AA0F-C9EAA125BD14}" dt="2019-04-07T23:08:39.156" v="135"/>
        <pc:sldMkLst>
          <pc:docMk/>
          <pc:sldMk cId="656164903" sldId="620"/>
        </pc:sldMkLst>
      </pc:sldChg>
      <pc:sldChg chg="modSp modNotes">
        <pc:chgData name="" userId="" providerId="" clId="Web-{CD10F072-96FD-4368-AA0F-C9EAA125BD14}" dt="2019-04-07T23:37:59.608" v="454"/>
        <pc:sldMkLst>
          <pc:docMk/>
          <pc:sldMk cId="3877559065" sldId="621"/>
        </pc:sldMkLst>
        <pc:spChg chg="mod">
          <ac:chgData name="" userId="" providerId="" clId="Web-{CD10F072-96FD-4368-AA0F-C9EAA125BD14}" dt="2019-04-07T23:36:55.607" v="441" actId="20577"/>
          <ac:spMkLst>
            <pc:docMk/>
            <pc:sldMk cId="3877559065" sldId="621"/>
            <ac:spMk id="2" creationId="{00000000-0000-0000-0000-000000000000}"/>
          </ac:spMkLst>
        </pc:spChg>
      </pc:sldChg>
      <pc:sldChg chg="modSp modNotes">
        <pc:chgData name="" userId="" providerId="" clId="Web-{CD10F072-96FD-4368-AA0F-C9EAA125BD14}" dt="2019-04-07T23:42:20.203" v="523"/>
        <pc:sldMkLst>
          <pc:docMk/>
          <pc:sldMk cId="2840472869" sldId="623"/>
        </pc:sldMkLst>
        <pc:spChg chg="mod">
          <ac:chgData name="" userId="" providerId="" clId="Web-{CD10F072-96FD-4368-AA0F-C9EAA125BD14}" dt="2019-04-07T23:41:43.578" v="512" actId="20577"/>
          <ac:spMkLst>
            <pc:docMk/>
            <pc:sldMk cId="2840472869" sldId="623"/>
            <ac:spMk id="2" creationId="{00000000-0000-0000-0000-000000000000}"/>
          </ac:spMkLst>
        </pc:spChg>
      </pc:sldChg>
      <pc:sldChg chg="modSp modNotes">
        <pc:chgData name="" userId="" providerId="" clId="Web-{CD10F072-96FD-4368-AA0F-C9EAA125BD14}" dt="2019-04-07T23:41:32.703" v="508" actId="20577"/>
        <pc:sldMkLst>
          <pc:docMk/>
          <pc:sldMk cId="2810370419" sldId="624"/>
        </pc:sldMkLst>
        <pc:spChg chg="mod">
          <ac:chgData name="" userId="" providerId="" clId="Web-{CD10F072-96FD-4368-AA0F-C9EAA125BD14}" dt="2019-04-07T23:41:32.703" v="508" actId="20577"/>
          <ac:spMkLst>
            <pc:docMk/>
            <pc:sldMk cId="2810370419" sldId="624"/>
            <ac:spMk id="2" creationId="{00000000-0000-0000-0000-000000000000}"/>
          </ac:spMkLst>
        </pc:spChg>
        <pc:spChg chg="mod">
          <ac:chgData name="" userId="" providerId="" clId="Web-{CD10F072-96FD-4368-AA0F-C9EAA125BD14}" dt="2019-04-07T23:41:02.437" v="501" actId="20577"/>
          <ac:spMkLst>
            <pc:docMk/>
            <pc:sldMk cId="2810370419" sldId="624"/>
            <ac:spMk id="3" creationId="{00000000-0000-0000-0000-000000000000}"/>
          </ac:spMkLst>
        </pc:spChg>
      </pc:sldChg>
      <pc:sldChg chg="modSp modNotes">
        <pc:chgData name="" userId="" providerId="" clId="Web-{CD10F072-96FD-4368-AA0F-C9EAA125BD14}" dt="2019-04-07T23:43:22.687" v="537"/>
        <pc:sldMkLst>
          <pc:docMk/>
          <pc:sldMk cId="661474593" sldId="626"/>
        </pc:sldMkLst>
        <pc:spChg chg="mod">
          <ac:chgData name="" userId="" providerId="" clId="Web-{CD10F072-96FD-4368-AA0F-C9EAA125BD14}" dt="2019-04-07T23:43:11.640" v="533" actId="20577"/>
          <ac:spMkLst>
            <pc:docMk/>
            <pc:sldMk cId="661474593" sldId="626"/>
            <ac:spMk id="2" creationId="{00000000-0000-0000-0000-000000000000}"/>
          </ac:spMkLst>
        </pc:spChg>
      </pc:sldChg>
      <pc:sldChg chg="modSp modNotes">
        <pc:chgData name="" userId="" providerId="" clId="Web-{CD10F072-96FD-4368-AA0F-C9EAA125BD14}" dt="2019-04-07T23:45:39.360" v="561"/>
        <pc:sldMkLst>
          <pc:docMk/>
          <pc:sldMk cId="2639558531" sldId="629"/>
        </pc:sldMkLst>
        <pc:spChg chg="mod">
          <ac:chgData name="" userId="" providerId="" clId="Web-{CD10F072-96FD-4368-AA0F-C9EAA125BD14}" dt="2019-04-07T23:44:52.860" v="556" actId="20577"/>
          <ac:spMkLst>
            <pc:docMk/>
            <pc:sldMk cId="2639558531" sldId="629"/>
            <ac:spMk id="2" creationId="{00000000-0000-0000-0000-000000000000}"/>
          </ac:spMkLst>
        </pc:spChg>
      </pc:sldChg>
      <pc:sldChg chg="modSp modNotes">
        <pc:chgData name="" userId="" providerId="" clId="Web-{CD10F072-96FD-4368-AA0F-C9EAA125BD14}" dt="2019-04-07T23:46:59.345" v="571"/>
        <pc:sldMkLst>
          <pc:docMk/>
          <pc:sldMk cId="1190243184" sldId="630"/>
        </pc:sldMkLst>
        <pc:spChg chg="mod">
          <ac:chgData name="" userId="" providerId="" clId="Web-{CD10F072-96FD-4368-AA0F-C9EAA125BD14}" dt="2019-04-07T23:45:52.047" v="564" actId="20577"/>
          <ac:spMkLst>
            <pc:docMk/>
            <pc:sldMk cId="1190243184" sldId="630"/>
            <ac:spMk id="2" creationId="{00000000-0000-0000-0000-000000000000}"/>
          </ac:spMkLst>
        </pc:spChg>
      </pc:sldChg>
      <pc:sldChg chg="modSp modNotes">
        <pc:chgData name="" userId="" providerId="" clId="Web-{CD10F072-96FD-4368-AA0F-C9EAA125BD14}" dt="2019-04-07T23:54:06.784" v="616"/>
        <pc:sldMkLst>
          <pc:docMk/>
          <pc:sldMk cId="3286523411" sldId="631"/>
        </pc:sldMkLst>
        <pc:spChg chg="mod">
          <ac:chgData name="" userId="" providerId="" clId="Web-{CD10F072-96FD-4368-AA0F-C9EAA125BD14}" dt="2019-04-07T23:52:37.721" v="591" actId="20577"/>
          <ac:spMkLst>
            <pc:docMk/>
            <pc:sldMk cId="3286523411" sldId="631"/>
            <ac:spMk id="2" creationId="{00000000-0000-0000-0000-000000000000}"/>
          </ac:spMkLst>
        </pc:spChg>
        <pc:spChg chg="mod">
          <ac:chgData name="" userId="" providerId="" clId="Web-{CD10F072-96FD-4368-AA0F-C9EAA125BD14}" dt="2019-04-07T23:53:03.018" v="596" actId="20577"/>
          <ac:spMkLst>
            <pc:docMk/>
            <pc:sldMk cId="3286523411" sldId="631"/>
            <ac:spMk id="3" creationId="{00000000-0000-0000-0000-000000000000}"/>
          </ac:spMkLst>
        </pc:spChg>
      </pc:sldChg>
      <pc:sldChg chg="modSp modNotes">
        <pc:chgData name="" userId="" providerId="" clId="Web-{CD10F072-96FD-4368-AA0F-C9EAA125BD14}" dt="2019-04-07T23:47:31.032" v="576"/>
        <pc:sldMkLst>
          <pc:docMk/>
          <pc:sldMk cId="1143005439" sldId="632"/>
        </pc:sldMkLst>
        <pc:spChg chg="mod">
          <ac:chgData name="" userId="" providerId="" clId="Web-{CD10F072-96FD-4368-AA0F-C9EAA125BD14}" dt="2019-04-07T23:47:05.860" v="574" actId="20577"/>
          <ac:spMkLst>
            <pc:docMk/>
            <pc:sldMk cId="1143005439" sldId="632"/>
            <ac:spMk id="2" creationId="{00000000-0000-0000-0000-000000000000}"/>
          </ac:spMkLst>
        </pc:spChg>
      </pc:sldChg>
      <pc:sldChg chg="modNotes">
        <pc:chgData name="" userId="" providerId="" clId="Web-{CD10F072-96FD-4368-AA0F-C9EAA125BD14}" dt="2019-04-07T23:48:08.798" v="586"/>
        <pc:sldMkLst>
          <pc:docMk/>
          <pc:sldMk cId="971106144" sldId="634"/>
        </pc:sldMkLst>
      </pc:sldChg>
      <pc:sldChg chg="modSp modNotes">
        <pc:chgData name="" userId="" providerId="" clId="Web-{CD10F072-96FD-4368-AA0F-C9EAA125BD14}" dt="2019-04-07T23:44:42.297" v="553"/>
        <pc:sldMkLst>
          <pc:docMk/>
          <pc:sldMk cId="939692648" sldId="635"/>
        </pc:sldMkLst>
        <pc:spChg chg="mod">
          <ac:chgData name="" userId="" providerId="" clId="Web-{CD10F072-96FD-4368-AA0F-C9EAA125BD14}" dt="2019-04-07T23:43:50.859" v="539" actId="20577"/>
          <ac:spMkLst>
            <pc:docMk/>
            <pc:sldMk cId="939692648" sldId="635"/>
            <ac:spMk id="2" creationId="{00000000-0000-0000-0000-000000000000}"/>
          </ac:spMkLst>
        </pc:spChg>
      </pc:sldChg>
      <pc:sldChg chg="modSp modNotes">
        <pc:chgData name="" userId="" providerId="" clId="Web-{CD10F072-96FD-4368-AA0F-C9EAA125BD14}" dt="2019-04-08T00:37:07.172" v="1170" actId="20577"/>
        <pc:sldMkLst>
          <pc:docMk/>
          <pc:sldMk cId="2291114890" sldId="636"/>
        </pc:sldMkLst>
        <pc:spChg chg="mod">
          <ac:chgData name="" userId="" providerId="" clId="Web-{CD10F072-96FD-4368-AA0F-C9EAA125BD14}" dt="2019-04-08T00:37:07.172" v="1170" actId="20577"/>
          <ac:spMkLst>
            <pc:docMk/>
            <pc:sldMk cId="2291114890" sldId="636"/>
            <ac:spMk id="2" creationId="{00000000-0000-0000-0000-000000000000}"/>
          </ac:spMkLst>
        </pc:spChg>
      </pc:sldChg>
      <pc:sldChg chg="modSp">
        <pc:chgData name="" userId="" providerId="" clId="Web-{CD10F072-96FD-4368-AA0F-C9EAA125BD14}" dt="2019-04-08T00:37:16.953" v="1175" actId="20577"/>
        <pc:sldMkLst>
          <pc:docMk/>
          <pc:sldMk cId="3156973008" sldId="637"/>
        </pc:sldMkLst>
        <pc:spChg chg="mod">
          <ac:chgData name="" userId="" providerId="" clId="Web-{CD10F072-96FD-4368-AA0F-C9EAA125BD14}" dt="2019-04-08T00:37:16.953" v="1175" actId="20577"/>
          <ac:spMkLst>
            <pc:docMk/>
            <pc:sldMk cId="3156973008" sldId="637"/>
            <ac:spMk id="2" creationId="{00000000-0000-0000-0000-000000000000}"/>
          </ac:spMkLst>
        </pc:spChg>
      </pc:sldChg>
      <pc:sldChg chg="modSp modNotes">
        <pc:chgData name="" userId="" providerId="" clId="Web-{CD10F072-96FD-4368-AA0F-C9EAA125BD14}" dt="2019-04-08T00:37:52.031" v="1183"/>
        <pc:sldMkLst>
          <pc:docMk/>
          <pc:sldMk cId="1836151114" sldId="638"/>
        </pc:sldMkLst>
        <pc:spChg chg="mod">
          <ac:chgData name="" userId="" providerId="" clId="Web-{CD10F072-96FD-4368-AA0F-C9EAA125BD14}" dt="2019-04-08T00:37:40.781" v="1181" actId="20577"/>
          <ac:spMkLst>
            <pc:docMk/>
            <pc:sldMk cId="1836151114" sldId="638"/>
            <ac:spMk id="2" creationId="{00000000-0000-0000-0000-000000000000}"/>
          </ac:spMkLst>
        </pc:spChg>
      </pc:sldChg>
      <pc:sldChg chg="modSp modNotes">
        <pc:chgData name="" userId="" providerId="" clId="Web-{CD10F072-96FD-4368-AA0F-C9EAA125BD14}" dt="2019-04-08T00:39:07.875" v="1209"/>
        <pc:sldMkLst>
          <pc:docMk/>
          <pc:sldMk cId="3665493820" sldId="640"/>
        </pc:sldMkLst>
        <pc:spChg chg="mod">
          <ac:chgData name="" userId="" providerId="" clId="Web-{CD10F072-96FD-4368-AA0F-C9EAA125BD14}" dt="2019-04-08T00:38:36.063" v="1201" actId="20577"/>
          <ac:spMkLst>
            <pc:docMk/>
            <pc:sldMk cId="3665493820" sldId="640"/>
            <ac:spMk id="2" creationId="{00000000-0000-0000-0000-000000000000}"/>
          </ac:spMkLst>
        </pc:spChg>
      </pc:sldChg>
      <pc:sldChg chg="modSp">
        <pc:chgData name="" userId="" providerId="" clId="Web-{CD10F072-96FD-4368-AA0F-C9EAA125BD14}" dt="2019-04-08T00:38:16.188" v="1197" actId="14100"/>
        <pc:sldMkLst>
          <pc:docMk/>
          <pc:sldMk cId="1835679326" sldId="641"/>
        </pc:sldMkLst>
        <pc:spChg chg="mod">
          <ac:chgData name="" userId="" providerId="" clId="Web-{CD10F072-96FD-4368-AA0F-C9EAA125BD14}" dt="2019-04-08T00:38:14.344" v="1196" actId="14100"/>
          <ac:spMkLst>
            <pc:docMk/>
            <pc:sldMk cId="1835679326" sldId="641"/>
            <ac:spMk id="2" creationId="{00000000-0000-0000-0000-000000000000}"/>
          </ac:spMkLst>
        </pc:spChg>
        <pc:spChg chg="mod">
          <ac:chgData name="" userId="" providerId="" clId="Web-{CD10F072-96FD-4368-AA0F-C9EAA125BD14}" dt="2019-04-08T00:38:16.188" v="1197" actId="14100"/>
          <ac:spMkLst>
            <pc:docMk/>
            <pc:sldMk cId="1835679326" sldId="641"/>
            <ac:spMk id="3" creationId="{00000000-0000-0000-0000-000000000000}"/>
          </ac:spMkLst>
        </pc:spChg>
      </pc:sldChg>
      <pc:sldChg chg="modSp">
        <pc:chgData name="" userId="" providerId="" clId="Web-{CD10F072-96FD-4368-AA0F-C9EAA125BD14}" dt="2019-04-08T00:39:20.266" v="1212" actId="20577"/>
        <pc:sldMkLst>
          <pc:docMk/>
          <pc:sldMk cId="1156428107" sldId="643"/>
        </pc:sldMkLst>
        <pc:spChg chg="mod">
          <ac:chgData name="" userId="" providerId="" clId="Web-{CD10F072-96FD-4368-AA0F-C9EAA125BD14}" dt="2019-04-08T00:39:20.266" v="1212" actId="20577"/>
          <ac:spMkLst>
            <pc:docMk/>
            <pc:sldMk cId="1156428107" sldId="643"/>
            <ac:spMk id="2" creationId="{00000000-0000-0000-0000-000000000000}"/>
          </ac:spMkLst>
        </pc:spChg>
      </pc:sldChg>
      <pc:sldChg chg="modSp modNotes">
        <pc:chgData name="" userId="" providerId="" clId="Web-{CD10F072-96FD-4368-AA0F-C9EAA125BD14}" dt="2019-04-08T00:20:25.474" v="845"/>
        <pc:sldMkLst>
          <pc:docMk/>
          <pc:sldMk cId="3863469277" sldId="687"/>
        </pc:sldMkLst>
        <pc:spChg chg="mod">
          <ac:chgData name="" userId="" providerId="" clId="Web-{CD10F072-96FD-4368-AA0F-C9EAA125BD14}" dt="2019-04-07T23:54:18.299" v="622" actId="20577"/>
          <ac:spMkLst>
            <pc:docMk/>
            <pc:sldMk cId="3863469277" sldId="687"/>
            <ac:spMk id="2" creationId="{00000000-0000-0000-0000-000000000000}"/>
          </ac:spMkLst>
        </pc:spChg>
      </pc:sldChg>
      <pc:sldChg chg="modNotes">
        <pc:chgData name="" userId="" providerId="" clId="Web-{CD10F072-96FD-4368-AA0F-C9EAA125BD14}" dt="2019-04-08T00:39:37" v="1219"/>
        <pc:sldMkLst>
          <pc:docMk/>
          <pc:sldMk cId="657824857" sldId="688"/>
        </pc:sldMkLst>
      </pc:sldChg>
      <pc:sldChg chg="modNotes">
        <pc:chgData name="" userId="" providerId="" clId="Web-{CD10F072-96FD-4368-AA0F-C9EAA125BD14}" dt="2019-04-08T00:35:22.468" v="1138"/>
        <pc:sldMkLst>
          <pc:docMk/>
          <pc:sldMk cId="2255830843" sldId="689"/>
        </pc:sldMkLst>
      </pc:sldChg>
      <pc:sldChg chg="modSp modNotes">
        <pc:chgData name="" userId="" providerId="" clId="Web-{CD10F072-96FD-4368-AA0F-C9EAA125BD14}" dt="2019-04-08T00:20:59.818" v="855"/>
        <pc:sldMkLst>
          <pc:docMk/>
          <pc:sldMk cId="3764844114" sldId="690"/>
        </pc:sldMkLst>
        <pc:spChg chg="mod">
          <ac:chgData name="" userId="" providerId="" clId="Web-{CD10F072-96FD-4368-AA0F-C9EAA125BD14}" dt="2019-04-08T00:19:55.818" v="840" actId="20577"/>
          <ac:spMkLst>
            <pc:docMk/>
            <pc:sldMk cId="3764844114" sldId="690"/>
            <ac:spMk id="3" creationId="{00000000-0000-0000-0000-000000000000}"/>
          </ac:spMkLst>
        </pc:spChg>
      </pc:sldChg>
      <pc:sldChg chg="modSp modNotes">
        <pc:chgData name="" userId="" providerId="" clId="Web-{CD10F072-96FD-4368-AA0F-C9EAA125BD14}" dt="2019-04-08T00:30:38.826" v="1056"/>
        <pc:sldMkLst>
          <pc:docMk/>
          <pc:sldMk cId="3224636909" sldId="696"/>
        </pc:sldMkLst>
        <pc:spChg chg="mod">
          <ac:chgData name="" userId="" providerId="" clId="Web-{CD10F072-96FD-4368-AA0F-C9EAA125BD14}" dt="2019-04-08T00:29:37.201" v="1013" actId="20577"/>
          <ac:spMkLst>
            <pc:docMk/>
            <pc:sldMk cId="3224636909" sldId="696"/>
            <ac:spMk id="2" creationId="{58624096-35F7-B04A-84FC-54ABA76146EF}"/>
          </ac:spMkLst>
        </pc:spChg>
      </pc:sldChg>
      <pc:sldChg chg="modSp">
        <pc:chgData name="" userId="" providerId="" clId="Web-{CD10F072-96FD-4368-AA0F-C9EAA125BD14}" dt="2019-04-08T00:29:51.873" v="1017" actId="20577"/>
        <pc:sldMkLst>
          <pc:docMk/>
          <pc:sldMk cId="1445559348" sldId="697"/>
        </pc:sldMkLst>
        <pc:spChg chg="mod">
          <ac:chgData name="" userId="" providerId="" clId="Web-{CD10F072-96FD-4368-AA0F-C9EAA125BD14}" dt="2019-04-08T00:29:51.873" v="1017" actId="20577"/>
          <ac:spMkLst>
            <pc:docMk/>
            <pc:sldMk cId="1445559348" sldId="697"/>
            <ac:spMk id="2" creationId="{58624096-35F7-B04A-84FC-54ABA76146EF}"/>
          </ac:spMkLst>
        </pc:spChg>
      </pc:sldChg>
      <pc:sldChg chg="modSp modNotes">
        <pc:chgData name="" userId="" providerId="" clId="Web-{CD10F072-96FD-4368-AA0F-C9EAA125BD14}" dt="2019-04-08T00:31:08.545" v="1064" actId="20577"/>
        <pc:sldMkLst>
          <pc:docMk/>
          <pc:sldMk cId="1932076950" sldId="699"/>
        </pc:sldMkLst>
        <pc:spChg chg="mod">
          <ac:chgData name="" userId="" providerId="" clId="Web-{CD10F072-96FD-4368-AA0F-C9EAA125BD14}" dt="2019-04-08T00:31:08.545" v="1064" actId="20577"/>
          <ac:spMkLst>
            <pc:docMk/>
            <pc:sldMk cId="1932076950" sldId="699"/>
            <ac:spMk id="3" creationId="{706E4063-9AB6-CA46-A0FC-AE833F05C784}"/>
          </ac:spMkLst>
        </pc:spChg>
      </pc:sldChg>
      <pc:sldChg chg="modSp modNotes">
        <pc:chgData name="" userId="" providerId="" clId="Web-{CD10F072-96FD-4368-AA0F-C9EAA125BD14}" dt="2019-04-08T00:31:31.889" v="1070" actId="20577"/>
        <pc:sldMkLst>
          <pc:docMk/>
          <pc:sldMk cId="738386280" sldId="700"/>
        </pc:sldMkLst>
        <pc:spChg chg="mod">
          <ac:chgData name="" userId="" providerId="" clId="Web-{CD10F072-96FD-4368-AA0F-C9EAA125BD14}" dt="2019-04-08T00:31:31.889" v="1070" actId="20577"/>
          <ac:spMkLst>
            <pc:docMk/>
            <pc:sldMk cId="738386280" sldId="700"/>
            <ac:spMk id="3" creationId="{706E4063-9AB6-CA46-A0FC-AE833F05C784}"/>
          </ac:spMkLst>
        </pc:spChg>
      </pc:sldChg>
      <pc:sldChg chg="modSp">
        <pc:chgData name="" userId="" providerId="" clId="Web-{CD10F072-96FD-4368-AA0F-C9EAA125BD14}" dt="2019-04-08T00:32:18.452" v="1086" actId="20577"/>
        <pc:sldMkLst>
          <pc:docMk/>
          <pc:sldMk cId="1093379969" sldId="701"/>
        </pc:sldMkLst>
        <pc:spChg chg="mod">
          <ac:chgData name="" userId="" providerId="" clId="Web-{CD10F072-96FD-4368-AA0F-C9EAA125BD14}" dt="2019-04-08T00:32:18.452" v="1086" actId="20577"/>
          <ac:spMkLst>
            <pc:docMk/>
            <pc:sldMk cId="1093379969" sldId="701"/>
            <ac:spMk id="3" creationId="{706E4063-9AB6-CA46-A0FC-AE833F05C784}"/>
          </ac:spMkLst>
        </pc:spChg>
      </pc:sldChg>
      <pc:sldChg chg="modNotes">
        <pc:chgData name="" userId="" providerId="" clId="Web-{CD10F072-96FD-4368-AA0F-C9EAA125BD14}" dt="2019-04-08T00:33:21.764" v="1102"/>
        <pc:sldMkLst>
          <pc:docMk/>
          <pc:sldMk cId="2005738905" sldId="702"/>
        </pc:sldMkLst>
      </pc:sldChg>
      <pc:sldChg chg="modSp">
        <pc:chgData name="" userId="" providerId="" clId="Web-{CD10F072-96FD-4368-AA0F-C9EAA125BD14}" dt="2019-04-07T23:23:11.242" v="281" actId="20577"/>
        <pc:sldMkLst>
          <pc:docMk/>
          <pc:sldMk cId="3750586265" sldId="703"/>
        </pc:sldMkLst>
        <pc:spChg chg="mod">
          <ac:chgData name="" userId="" providerId="" clId="Web-{CD10F072-96FD-4368-AA0F-C9EAA125BD14}" dt="2019-04-07T23:23:11.242" v="281" actId="20577"/>
          <ac:spMkLst>
            <pc:docMk/>
            <pc:sldMk cId="3750586265" sldId="703"/>
            <ac:spMk id="2" creationId="{00000000-0000-0000-0000-000000000000}"/>
          </ac:spMkLst>
        </pc:spChg>
      </pc:sldChg>
      <pc:sldChg chg="modSp modNotes">
        <pc:chgData name="" userId="" providerId="" clId="Web-{CD10F072-96FD-4368-AA0F-C9EAA125BD14}" dt="2019-04-07T23:54:46.987" v="630" actId="20577"/>
        <pc:sldMkLst>
          <pc:docMk/>
          <pc:sldMk cId="2283567272" sldId="704"/>
        </pc:sldMkLst>
        <pc:spChg chg="mod">
          <ac:chgData name="" userId="" providerId="" clId="Web-{CD10F072-96FD-4368-AA0F-C9EAA125BD14}" dt="2019-04-07T23:54:31.143" v="628" actId="20577"/>
          <ac:spMkLst>
            <pc:docMk/>
            <pc:sldMk cId="2283567272" sldId="704"/>
            <ac:spMk id="2" creationId="{00000000-0000-0000-0000-000000000000}"/>
          </ac:spMkLst>
        </pc:spChg>
        <pc:spChg chg="mod">
          <ac:chgData name="" userId="" providerId="" clId="Web-{CD10F072-96FD-4368-AA0F-C9EAA125BD14}" dt="2019-04-07T23:54:46.987" v="630" actId="20577"/>
          <ac:spMkLst>
            <pc:docMk/>
            <pc:sldMk cId="2283567272" sldId="704"/>
            <ac:spMk id="3" creationId="{00000000-0000-0000-0000-000000000000}"/>
          </ac:spMkLst>
        </pc:spChg>
      </pc:sldChg>
      <pc:sldChg chg="modSp">
        <pc:chgData name="" userId="" providerId="" clId="Web-{CD10F072-96FD-4368-AA0F-C9EAA125BD14}" dt="2019-04-08T00:03:28.930" v="731" actId="14100"/>
        <pc:sldMkLst>
          <pc:docMk/>
          <pc:sldMk cId="2021442567" sldId="705"/>
        </pc:sldMkLst>
        <pc:spChg chg="mod">
          <ac:chgData name="" userId="" providerId="" clId="Web-{CD10F072-96FD-4368-AA0F-C9EAA125BD14}" dt="2019-04-08T00:03:26.383" v="730" actId="14100"/>
          <ac:spMkLst>
            <pc:docMk/>
            <pc:sldMk cId="2021442567" sldId="705"/>
            <ac:spMk id="2" creationId="{00000000-0000-0000-0000-000000000000}"/>
          </ac:spMkLst>
        </pc:spChg>
        <pc:spChg chg="mod">
          <ac:chgData name="" userId="" providerId="" clId="Web-{CD10F072-96FD-4368-AA0F-C9EAA125BD14}" dt="2019-04-08T00:03:28.930" v="731" actId="14100"/>
          <ac:spMkLst>
            <pc:docMk/>
            <pc:sldMk cId="2021442567" sldId="705"/>
            <ac:spMk id="3" creationId="{00000000-0000-0000-0000-000000000000}"/>
          </ac:spMkLst>
        </pc:spChg>
      </pc:sldChg>
      <pc:sldChg chg="modSp modNotes">
        <pc:chgData name="" userId="" providerId="" clId="Web-{CD10F072-96FD-4368-AA0F-C9EAA125BD14}" dt="2019-04-08T00:21:21.724" v="866"/>
        <pc:sldMkLst>
          <pc:docMk/>
          <pc:sldMk cId="1618120165" sldId="706"/>
        </pc:sldMkLst>
        <pc:spChg chg="mod">
          <ac:chgData name="" userId="" providerId="" clId="Web-{CD10F072-96FD-4368-AA0F-C9EAA125BD14}" dt="2019-04-08T00:21:15.178" v="862" actId="20577"/>
          <ac:spMkLst>
            <pc:docMk/>
            <pc:sldMk cId="1618120165" sldId="706"/>
            <ac:spMk id="2" creationId="{00000000-0000-0000-0000-000000000000}"/>
          </ac:spMkLst>
        </pc:spChg>
      </pc:sldChg>
      <pc:sldChg chg="modSp">
        <pc:chgData name="" userId="" providerId="" clId="Web-{CD10F072-96FD-4368-AA0F-C9EAA125BD14}" dt="2019-04-08T00:35:55.984" v="1153" actId="20577"/>
        <pc:sldMkLst>
          <pc:docMk/>
          <pc:sldMk cId="2956420274" sldId="707"/>
        </pc:sldMkLst>
        <pc:spChg chg="mod">
          <ac:chgData name="" userId="" providerId="" clId="Web-{CD10F072-96FD-4368-AA0F-C9EAA125BD14}" dt="2019-04-08T00:35:43.624" v="1150" actId="20577"/>
          <ac:spMkLst>
            <pc:docMk/>
            <pc:sldMk cId="2956420274" sldId="707"/>
            <ac:spMk id="2" creationId="{00000000-0000-0000-0000-000000000000}"/>
          </ac:spMkLst>
        </pc:spChg>
        <pc:spChg chg="mod">
          <ac:chgData name="" userId="" providerId="" clId="Web-{CD10F072-96FD-4368-AA0F-C9EAA125BD14}" dt="2019-04-08T00:35:55.984" v="1153" actId="20577"/>
          <ac:spMkLst>
            <pc:docMk/>
            <pc:sldMk cId="2956420274" sldId="707"/>
            <ac:spMk id="3" creationId="{00000000-0000-0000-0000-000000000000}"/>
          </ac:spMkLst>
        </pc:spChg>
      </pc:sldChg>
      <pc:sldChg chg="modSp">
        <pc:chgData name="" userId="" providerId="" clId="Web-{CD10F072-96FD-4368-AA0F-C9EAA125BD14}" dt="2019-04-08T00:40:03.313" v="1232" actId="20577"/>
        <pc:sldMkLst>
          <pc:docMk/>
          <pc:sldMk cId="3927188337" sldId="708"/>
        </pc:sldMkLst>
        <pc:spChg chg="mod">
          <ac:chgData name="" userId="" providerId="" clId="Web-{CD10F072-96FD-4368-AA0F-C9EAA125BD14}" dt="2019-04-08T00:40:03.313" v="1232" actId="20577"/>
          <ac:spMkLst>
            <pc:docMk/>
            <pc:sldMk cId="3927188337" sldId="708"/>
            <ac:spMk id="2" creationId="{00000000-0000-0000-0000-000000000000}"/>
          </ac:spMkLst>
        </pc:spChg>
      </pc:sldChg>
      <pc:sldChg chg="modSp modNotes">
        <pc:chgData name="" userId="" providerId="" clId="Web-{CD10F072-96FD-4368-AA0F-C9EAA125BD14}" dt="2019-04-07T23:24:56.445" v="302" actId="20577"/>
        <pc:sldMkLst>
          <pc:docMk/>
          <pc:sldMk cId="4132274371" sldId="712"/>
        </pc:sldMkLst>
        <pc:spChg chg="mod">
          <ac:chgData name="" userId="" providerId="" clId="Web-{CD10F072-96FD-4368-AA0F-C9EAA125BD14}" dt="2019-04-07T23:24:56.445" v="302" actId="20577"/>
          <ac:spMkLst>
            <pc:docMk/>
            <pc:sldMk cId="4132274371" sldId="712"/>
            <ac:spMk id="3" creationId="{00000000-0000-0000-0000-000000000000}"/>
          </ac:spMkLst>
        </pc:spChg>
      </pc:sldChg>
      <pc:sldChg chg="addSp delSp modSp add replId modNotes">
        <pc:chgData name="" userId="" providerId="" clId="Web-{CD10F072-96FD-4368-AA0F-C9EAA125BD14}" dt="2019-04-08T00:41:21.454" v="1243" actId="1076"/>
        <pc:sldMkLst>
          <pc:docMk/>
          <pc:sldMk cId="962429086" sldId="713"/>
        </pc:sldMkLst>
        <pc:spChg chg="mod">
          <ac:chgData name="" userId="" providerId="" clId="Web-{CD10F072-96FD-4368-AA0F-C9EAA125BD14}" dt="2019-04-08T00:41:21.454" v="1243" actId="1076"/>
          <ac:spMkLst>
            <pc:docMk/>
            <pc:sldMk cId="962429086" sldId="713"/>
            <ac:spMk id="2" creationId="{00000000-0000-0000-0000-000000000000}"/>
          </ac:spMkLst>
        </pc:spChg>
        <pc:spChg chg="del">
          <ac:chgData name="" userId="" providerId="" clId="Web-{CD10F072-96FD-4368-AA0F-C9EAA125BD14}" dt="2019-04-08T00:41:03.391" v="1235"/>
          <ac:spMkLst>
            <pc:docMk/>
            <pc:sldMk cId="962429086" sldId="713"/>
            <ac:spMk id="3" creationId="{00000000-0000-0000-0000-000000000000}"/>
          </ac:spMkLst>
        </pc:spChg>
        <pc:spChg chg="add del mod">
          <ac:chgData name="" userId="" providerId="" clId="Web-{CD10F072-96FD-4368-AA0F-C9EAA125BD14}" dt="2019-04-08T00:41:06.579" v="1236"/>
          <ac:spMkLst>
            <pc:docMk/>
            <pc:sldMk cId="962429086" sldId="713"/>
            <ac:spMk id="6" creationId="{F3CE4D79-57F1-421D-B061-0739084E0A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7DF89D5F-4AA9-4878-B119-DE9764785AB6}" type="datetimeFigureOut">
              <a:rPr lang="en-US" smtClean="0"/>
              <a:t>4/1/2020</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D3109DB-2FE1-40D0-84B6-D79A527A33F2}" type="slidenum">
              <a:rPr lang="en-US" smtClean="0"/>
              <a:t>‹#›</a:t>
            </a:fld>
            <a:endParaRPr lang="en-US"/>
          </a:p>
        </p:txBody>
      </p:sp>
    </p:spTree>
    <p:extLst>
      <p:ext uri="{BB962C8B-B14F-4D97-AF65-F5344CB8AC3E}">
        <p14:creationId xmlns:p14="http://schemas.microsoft.com/office/powerpoint/2010/main" val="3631241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4FD8F13-ABF8-4ED9-B75B-7F68854F2530}" type="datetimeFigureOut">
              <a:rPr lang="en-US" smtClean="0"/>
              <a:t>4/1/2020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4ADE49C-AECB-4B8E-AB86-9FE486226B9C}" type="slidenum">
              <a:rPr lang="en-US" smtClean="0"/>
              <a:t>‹#›</a:t>
            </a:fld>
            <a:endParaRPr lang="en-US"/>
          </a:p>
        </p:txBody>
      </p:sp>
    </p:spTree>
    <p:extLst>
      <p:ext uri="{BB962C8B-B14F-4D97-AF65-F5344CB8AC3E}">
        <p14:creationId xmlns:p14="http://schemas.microsoft.com/office/powerpoint/2010/main" val="172068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C49B4-96A9-4EF7-9A69-E942AAEE2469}" type="slidenum">
              <a:rPr lang="en-US">
                <a:solidFill>
                  <a:prstClr val="black"/>
                </a:solidFill>
              </a:rPr>
              <a:pPr/>
              <a:t>1</a:t>
            </a:fld>
            <a:endParaRPr lang="en-US" dirty="0">
              <a:solidFill>
                <a:prstClr val="black"/>
              </a:solidFill>
            </a:endParaRPr>
          </a:p>
        </p:txBody>
      </p:sp>
      <p:sp>
        <p:nvSpPr>
          <p:cNvPr id="202754" name="Rectangle 2"/>
          <p:cNvSpPr>
            <a:spLocks noGrp="1" noRot="1" noChangeAspect="1" noChangeArrowheads="1" noTextEdit="1"/>
          </p:cNvSpPr>
          <p:nvPr>
            <p:ph type="sldImg"/>
          </p:nvPr>
        </p:nvSpPr>
        <p:spPr>
          <a:xfrm>
            <a:off x="1381125" y="757238"/>
            <a:ext cx="5040313" cy="3779837"/>
          </a:xfrm>
          <a:ln/>
        </p:spPr>
      </p:sp>
      <p:sp>
        <p:nvSpPr>
          <p:cNvPr id="202755" name="Rectangle 3"/>
          <p:cNvSpPr>
            <a:spLocks noGrp="1" noChangeArrowheads="1"/>
          </p:cNvSpPr>
          <p:nvPr>
            <p:ph type="body" idx="1"/>
          </p:nvPr>
        </p:nvSpPr>
        <p:spPr/>
        <p:txBody>
          <a:bodyPr/>
          <a:lstStyle/>
          <a:p>
            <a:r>
              <a:rPr lang="en-US" sz="1300" b="1" dirty="0"/>
              <a:t>INSTRUCTIONS</a:t>
            </a:r>
          </a:p>
          <a:p>
            <a:pPr marL="191589" indent="-191589">
              <a:buFont typeface="Arial" panose="020B0604020202020204" pitchFamily="34" charset="0"/>
              <a:buChar char="•"/>
            </a:pPr>
            <a:r>
              <a:rPr lang="en-US" sz="1300" dirty="0"/>
              <a:t>Welcome participants to </a:t>
            </a:r>
            <a:r>
              <a:rPr lang="en-US" sz="1300" dirty="0" smtClean="0"/>
              <a:t>day </a:t>
            </a:r>
            <a:r>
              <a:rPr lang="en-US" sz="1300" dirty="0"/>
              <a:t>3.</a:t>
            </a:r>
          </a:p>
          <a:p>
            <a:pPr marL="191589" indent="-191589" defTabSz="966612">
              <a:buFont typeface="Arial" panose="020B0604020202020204" pitchFamily="34" charset="0"/>
              <a:buChar char="•"/>
              <a:defRPr/>
            </a:pPr>
            <a:r>
              <a:rPr lang="en-US" baseline="0" dirty="0"/>
              <a:t>Ask participants if they have any questions from </a:t>
            </a:r>
            <a:r>
              <a:rPr lang="en-US" baseline="0" dirty="0" smtClean="0"/>
              <a:t>day </a:t>
            </a:r>
            <a:r>
              <a:rPr lang="en-US" baseline="0" dirty="0"/>
              <a:t>2. </a:t>
            </a:r>
            <a:endParaRPr lang="en-US" sz="1300" dirty="0"/>
          </a:p>
        </p:txBody>
      </p:sp>
    </p:spTree>
    <p:extLst>
      <p:ext uri="{BB962C8B-B14F-4D97-AF65-F5344CB8AC3E}">
        <p14:creationId xmlns:p14="http://schemas.microsoft.com/office/powerpoint/2010/main" val="227864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The CSAT</a:t>
            </a:r>
            <a:r>
              <a:rPr lang="en-US" baseline="0" dirty="0">
                <a:solidFill>
                  <a:schemeClr val="tx1"/>
                </a:solidFill>
                <a:latin typeface="+mn-lt"/>
              </a:rPr>
              <a:t>’s </a:t>
            </a:r>
            <a:r>
              <a:rPr lang="en-US" dirty="0">
                <a:solidFill>
                  <a:schemeClr val="tx1"/>
                </a:solidFill>
                <a:latin typeface="+mn-lt"/>
              </a:rPr>
              <a:t>TAP 27 outlines</a:t>
            </a:r>
            <a:r>
              <a:rPr lang="en-US" baseline="0" dirty="0">
                <a:solidFill>
                  <a:schemeClr val="tx1"/>
                </a:solidFill>
                <a:latin typeface="+mn-lt"/>
              </a:rPr>
              <a:t> the various core functions of case management across the continuum of care for treating substance use disorders. We will go through each phase of treatment and highlight </a:t>
            </a:r>
            <a:r>
              <a:rPr lang="en-US" dirty="0"/>
              <a:t>specific examples </a:t>
            </a:r>
            <a:r>
              <a:rPr lang="en-US" baseline="0" dirty="0">
                <a:solidFill>
                  <a:schemeClr val="tx1"/>
                </a:solidFill>
                <a:latin typeface="+mn-lt"/>
              </a:rPr>
              <a:t>of </a:t>
            </a:r>
            <a:r>
              <a:rPr lang="en-US" dirty="0"/>
              <a:t>common case</a:t>
            </a:r>
            <a:r>
              <a:rPr lang="en-US" baseline="0" dirty="0">
                <a:solidFill>
                  <a:schemeClr val="tx1"/>
                </a:solidFill>
                <a:latin typeface="+mn-lt"/>
              </a:rPr>
              <a:t> management activities.</a:t>
            </a:r>
            <a:r>
              <a:rPr lang="en-US" dirty="0"/>
              <a:t> </a:t>
            </a:r>
            <a:endParaRPr lang="en-US" baseline="0" dirty="0">
              <a:solidFill>
                <a:schemeClr val="tx1"/>
              </a:solidFill>
              <a:latin typeface="+mn-lt"/>
              <a:cs typeface="Calibri"/>
            </a:endParaRPr>
          </a:p>
          <a:p>
            <a:pPr marL="181240" indent="-181240">
              <a:buFont typeface="Arial" panose="020B0604020202020204" pitchFamily="34" charset="0"/>
              <a:buChar cha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10</a:t>
            </a:fld>
            <a:endParaRPr lang="en-US"/>
          </a:p>
        </p:txBody>
      </p:sp>
    </p:spTree>
    <p:extLst>
      <p:ext uri="{BB962C8B-B14F-4D97-AF65-F5344CB8AC3E}">
        <p14:creationId xmlns:p14="http://schemas.microsoft.com/office/powerpoint/2010/main" val="27265727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solidFill>
                  <a:schemeClr val="tx1"/>
                </a:solidFill>
                <a:latin typeface="+mn-lt"/>
              </a:rPr>
              <a:t>TRAINER NOTES </a:t>
            </a:r>
          </a:p>
          <a:p>
            <a:pPr marL="181240" indent="-181240" defTabSz="966612">
              <a:buFont typeface="Arial" panose="020B0604020202020204" pitchFamily="34" charset="0"/>
              <a:buChar char="•"/>
              <a:defRPr/>
            </a:pPr>
            <a:r>
              <a:rPr lang="en-US" sz="1200" dirty="0">
                <a:solidFill>
                  <a:schemeClr val="tx1"/>
                </a:solidFill>
              </a:rPr>
              <a:t>The following information will most likely not be on the ADC IC&amp;RC exam; however, these standards can be used as a checklist for quality.</a:t>
            </a:r>
          </a:p>
          <a:p>
            <a:pPr marL="181240" indent="-181240" defTabSz="966612">
              <a:buFont typeface="Arial" panose="020B0604020202020204" pitchFamily="34" charset="0"/>
              <a:buChar char="•"/>
              <a:defRPr/>
            </a:pPr>
            <a:r>
              <a:rPr lang="en-US" sz="1200" b="1" dirty="0">
                <a:solidFill>
                  <a:schemeClr val="tx1"/>
                </a:solidFill>
              </a:rPr>
              <a:t>[READ THE BULLETED LIST ON THE SLIDE]</a:t>
            </a:r>
          </a:p>
          <a:p>
            <a:endParaRPr lang="en-US" sz="1200" b="1" dirty="0">
              <a:solidFill>
                <a:schemeClr val="tx1"/>
              </a:solidFill>
            </a:endParaRPr>
          </a:p>
          <a:p>
            <a:pPr defTabSz="966612">
              <a:defRPr/>
            </a:pPr>
            <a:r>
              <a:rPr lang="en-US" sz="1200" b="1" i="0" baseline="0" dirty="0">
                <a:solidFill>
                  <a:schemeClr val="tx1"/>
                </a:solidFill>
                <a:latin typeface="+mn-lt"/>
              </a:rPr>
              <a:t>REFERENCE</a:t>
            </a:r>
            <a:endParaRPr lang="en-US" sz="1200" dirty="0">
              <a:solidFill>
                <a:schemeClr val="tx1"/>
              </a:solidFill>
              <a:cs typeface="Calibri" panose="020F0502020204030204" pitchFamily="34" charset="0"/>
            </a:endParaRPr>
          </a:p>
          <a:p>
            <a:pPr defTabSz="966612">
              <a:defRPr/>
            </a:pPr>
            <a:r>
              <a:rPr lang="en-US" sz="1200" dirty="0">
                <a:solidFill>
                  <a:schemeClr val="tx1"/>
                </a:solidFill>
                <a:cs typeface="Calibri" panose="020F0502020204030204" pitchFamily="34" charset="0"/>
              </a:rPr>
              <a:t>Council on Accreditation. (2018). </a:t>
            </a:r>
            <a:r>
              <a:rPr lang="en-US" sz="1200" i="1" dirty="0">
                <a:solidFill>
                  <a:schemeClr val="tx1"/>
                </a:solidFill>
                <a:cs typeface="Calibri" panose="020F0502020204030204" pitchFamily="34" charset="0"/>
              </a:rPr>
              <a:t>Risk prevention and management (RPM): Case records</a:t>
            </a:r>
            <a:r>
              <a:rPr lang="en-US" sz="1200" dirty="0">
                <a:solidFill>
                  <a:schemeClr val="tx1"/>
                </a:solidFill>
                <a:cs typeface="Calibri" panose="020F0502020204030204" pitchFamily="34" charset="0"/>
              </a:rPr>
              <a:t>. Retrieved from http://</a:t>
            </a:r>
            <a:r>
              <a:rPr lang="en-US" sz="1200">
                <a:solidFill>
                  <a:schemeClr val="tx1"/>
                </a:solidFill>
                <a:cs typeface="Calibri" panose="020F0502020204030204" pitchFamily="34" charset="0"/>
              </a:rPr>
              <a:t>coanet.org/standard/rpm/7</a:t>
            </a:r>
            <a:r>
              <a:rPr lang="en-US" sz="1200" smtClean="0">
                <a:solidFill>
                  <a:schemeClr val="tx1"/>
                </a:solidFill>
                <a:cs typeface="Calibri" panose="020F0502020204030204" pitchFamily="34" charset="0"/>
              </a:rPr>
              <a:t>/. </a:t>
            </a:r>
            <a:endParaRPr lang="en-US" sz="1200" dirty="0">
              <a:solidFill>
                <a:schemeClr val="tx1"/>
              </a:solidFill>
              <a:cs typeface="Calibri" panose="020F0502020204030204" pitchFamily="34" charset="0"/>
            </a:endParaRPr>
          </a:p>
          <a:p>
            <a:pPr defTabSz="966612">
              <a:defRPr/>
            </a:pPr>
            <a:endParaRPr lang="en-US" sz="1300" dirty="0">
              <a:cs typeface="Calibri" panose="020F0502020204030204" pitchFamily="34" charset="0"/>
            </a:endParaRPr>
          </a:p>
          <a:p>
            <a:endParaRPr lang="en-US" sz="1300" b="1" dirty="0"/>
          </a:p>
          <a:p>
            <a:endParaRPr lang="en-US" dirty="0">
              <a:solidFill>
                <a:schemeClr val="tx1"/>
              </a:solidFill>
              <a:latin typeface="+mn-lt"/>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100</a:t>
            </a:fld>
            <a:endParaRPr lang="en-US"/>
          </a:p>
        </p:txBody>
      </p:sp>
    </p:spTree>
    <p:extLst>
      <p:ext uri="{BB962C8B-B14F-4D97-AF65-F5344CB8AC3E}">
        <p14:creationId xmlns:p14="http://schemas.microsoft.com/office/powerpoint/2010/main" val="223906469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solidFill>
                  <a:schemeClr val="tx1"/>
                </a:solidFill>
                <a:latin typeface="+mn-lt"/>
              </a:rPr>
              <a:t>TRAINER NOTES </a:t>
            </a:r>
          </a:p>
          <a:p>
            <a:pPr marL="180975" indent="-180975">
              <a:buFont typeface="Arial" panose="020B0604020202020204" pitchFamily="34" charset="0"/>
              <a:buChar char="•"/>
            </a:pPr>
            <a:r>
              <a:rPr lang="en-US" sz="1200" b="0" baseline="0" dirty="0">
                <a:solidFill>
                  <a:schemeClr val="tx1"/>
                </a:solidFill>
                <a:latin typeface="+mn-lt"/>
              </a:rPr>
              <a:t>If and when possible, aim for specificity when describing behaviors and situations. We should avoid using vague and value-laden terms. For example, avoid using the term inappropriate. The term inappropriate is subjective and contextual. The question to ask ourselves is what about the situation or behavior of the client made it inappropriate. Describe the situation and behavior so that others would know what transpired rather than make assumptions or introduce their own biases to the encounter.</a:t>
            </a:r>
            <a:r>
              <a:rPr lang="en-US" dirty="0"/>
              <a:t> </a:t>
            </a:r>
            <a:r>
              <a:rPr lang="en-US" sz="1200" b="0" baseline="0" dirty="0">
                <a:solidFill>
                  <a:schemeClr val="tx1"/>
                </a:solidFill>
                <a:latin typeface="+mn-lt"/>
              </a:rPr>
              <a:t>Be clear to label your own impressions and consider using a checklist to conform to various quality standards and expectations.</a:t>
            </a:r>
            <a:r>
              <a:rPr lang="en-US" dirty="0"/>
              <a:t>    </a:t>
            </a:r>
            <a:endParaRPr lang="en-US" sz="1200" b="0" baseline="0" dirty="0">
              <a:solidFill>
                <a:schemeClr val="tx1"/>
              </a:solidFill>
              <a:latin typeface="+mn-lt"/>
              <a:cs typeface="Calibri"/>
            </a:endParaRPr>
          </a:p>
          <a:p>
            <a:endParaRPr lang="en-US" sz="1200" b="1" dirty="0">
              <a:solidFill>
                <a:schemeClr val="tx1"/>
              </a:solidFill>
            </a:endParaRPr>
          </a:p>
          <a:p>
            <a:pPr defTabSz="966612">
              <a:defRPr/>
            </a:pPr>
            <a:r>
              <a:rPr lang="en-US" sz="1200" b="1" i="0" baseline="0" dirty="0">
                <a:solidFill>
                  <a:schemeClr val="tx1"/>
                </a:solidFill>
                <a:latin typeface="+mn-lt"/>
              </a:rPr>
              <a:t>REFERENCE</a:t>
            </a:r>
          </a:p>
          <a:p>
            <a:pPr defTabSz="966612">
              <a:defRPr/>
            </a:pPr>
            <a:r>
              <a:rPr lang="en-US" sz="1200" dirty="0">
                <a:solidFill>
                  <a:schemeClr val="tx1"/>
                </a:solidFill>
                <a:cs typeface="Calibri" panose="020F0502020204030204" pitchFamily="34" charset="0"/>
              </a:rPr>
              <a:t>Council on Accreditation. (2018). </a:t>
            </a:r>
            <a:r>
              <a:rPr lang="en-US" sz="1200" i="1" dirty="0">
                <a:solidFill>
                  <a:schemeClr val="tx1"/>
                </a:solidFill>
                <a:cs typeface="Calibri" panose="020F0502020204030204" pitchFamily="34" charset="0"/>
              </a:rPr>
              <a:t>Risk prevention and management (RPM): Case records</a:t>
            </a:r>
            <a:r>
              <a:rPr lang="en-US" sz="1200" dirty="0">
                <a:solidFill>
                  <a:schemeClr val="tx1"/>
                </a:solidFill>
                <a:cs typeface="Calibri" panose="020F0502020204030204" pitchFamily="34" charset="0"/>
              </a:rPr>
              <a:t>. Retrieved from http://coanet.org/standard/rpm/7</a:t>
            </a:r>
            <a:r>
              <a:rPr lang="en-US" sz="1200" dirty="0" smtClean="0">
                <a:solidFill>
                  <a:schemeClr val="tx1"/>
                </a:solidFill>
                <a:cs typeface="Calibri" panose="020F0502020204030204" pitchFamily="34" charset="0"/>
              </a:rPr>
              <a:t>/. </a:t>
            </a:r>
            <a:endParaRPr lang="en-US" sz="1200" dirty="0">
              <a:solidFill>
                <a:schemeClr val="tx1"/>
              </a:solidFill>
              <a:cs typeface="Calibri" panose="020F0502020204030204" pitchFamily="34" charset="0"/>
            </a:endParaRPr>
          </a:p>
          <a:p>
            <a:pPr defTabSz="966612">
              <a:defRPr/>
            </a:pPr>
            <a:endParaRPr lang="en-US" sz="1300" dirty="0">
              <a:cs typeface="Calibri" panose="020F0502020204030204" pitchFamily="34" charset="0"/>
            </a:endParaRPr>
          </a:p>
          <a:p>
            <a:endParaRPr lang="en-US" sz="1300" b="1" dirty="0"/>
          </a:p>
          <a:p>
            <a:endParaRPr lang="en-US" dirty="0">
              <a:solidFill>
                <a:schemeClr val="tx1"/>
              </a:solidFill>
              <a:latin typeface="+mn-lt"/>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101</a:t>
            </a:fld>
            <a:endParaRPr lang="en-US"/>
          </a:p>
        </p:txBody>
      </p:sp>
    </p:spTree>
    <p:extLst>
      <p:ext uri="{BB962C8B-B14F-4D97-AF65-F5344CB8AC3E}">
        <p14:creationId xmlns:p14="http://schemas.microsoft.com/office/powerpoint/2010/main" val="122129562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a:t>
            </a:r>
            <a:r>
              <a:rPr lang="en-US" sz="1200" b="1" baseline="0" dirty="0">
                <a:solidFill>
                  <a:schemeClr val="tx1"/>
                </a:solidFill>
                <a:latin typeface="+mn-lt"/>
              </a:rPr>
              <a:t> NOTES</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Does your agency require you to use a structured format when documenting client encounters or progress notes? If so, please describe the format used?</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What is the benefit to using a structured format for documenting client encounters (e.g., visits) and client progress? </a:t>
            </a:r>
          </a:p>
          <a:p>
            <a:pPr marL="181240" indent="-181240">
              <a:buFont typeface="Arial" panose="020B0604020202020204" pitchFamily="34" charset="0"/>
              <a:buChar char="•"/>
            </a:pPr>
            <a:r>
              <a:rPr lang="en-US" sz="1200" baseline="0" dirty="0">
                <a:solidFill>
                  <a:schemeClr val="tx1"/>
                </a:solidFill>
                <a:latin typeface="+mn-lt"/>
              </a:rPr>
              <a:t>Here are four commonly used formats that healthcare and social service delivery settings often used to organize their progress notes to ensure consistency across providers within their agency.</a:t>
            </a:r>
          </a:p>
          <a:p>
            <a:pPr marL="180975" indent="-180975">
              <a:buFont typeface="Arial" panose="020B0604020202020204" pitchFamily="34" charset="0"/>
              <a:buChar char="•"/>
            </a:pPr>
            <a:r>
              <a:rPr lang="en-US" sz="1200" baseline="0" dirty="0">
                <a:solidFill>
                  <a:schemeClr val="tx1"/>
                </a:solidFill>
                <a:latin typeface="+mn-lt"/>
              </a:rPr>
              <a:t>The first is SOAP</a:t>
            </a:r>
            <a:r>
              <a:rPr lang="en-US" dirty="0"/>
              <a:t>. </a:t>
            </a:r>
            <a:r>
              <a:rPr lang="en-US" sz="1200" baseline="0" dirty="0">
                <a:solidFill>
                  <a:schemeClr val="tx1"/>
                </a:solidFill>
                <a:latin typeface="+mn-lt"/>
              </a:rPr>
              <a:t>SOAP is an acronym that refers </a:t>
            </a:r>
            <a:r>
              <a:rPr lang="en-US" sz="1200" dirty="0">
                <a:solidFill>
                  <a:schemeClr val="tx1"/>
                </a:solidFill>
                <a:latin typeface="+mn-lt"/>
              </a:rPr>
              <a:t>subjective,</a:t>
            </a:r>
            <a:r>
              <a:rPr lang="en-US" sz="1200" baseline="0" dirty="0">
                <a:solidFill>
                  <a:schemeClr val="tx1"/>
                </a:solidFill>
                <a:latin typeface="+mn-lt"/>
              </a:rPr>
              <a:t> objective, assessment and plan. Progress notes are organized into the following four sections</a:t>
            </a:r>
            <a:r>
              <a:rPr lang="en-US" dirty="0"/>
              <a:t>: </a:t>
            </a:r>
            <a:endParaRPr lang="en-US" sz="1200" dirty="0">
              <a:solidFill>
                <a:schemeClr val="tx1"/>
              </a:solidFill>
              <a:latin typeface="+mn-lt"/>
              <a:cs typeface="Calibri"/>
            </a:endParaRPr>
          </a:p>
          <a:p>
            <a:pPr marL="664210" lvl="1" indent="-180975">
              <a:buFont typeface="Arial" panose="020B0604020202020204" pitchFamily="34" charset="0"/>
              <a:buChar char="•"/>
            </a:pPr>
            <a:r>
              <a:rPr lang="en-US" sz="1200" baseline="0" dirty="0">
                <a:solidFill>
                  <a:schemeClr val="tx1"/>
                </a:solidFill>
                <a:latin typeface="+mn-lt"/>
              </a:rPr>
              <a:t>The subjective section of the note includes all c</a:t>
            </a:r>
            <a:r>
              <a:rPr lang="en-US" sz="1200" dirty="0">
                <a:solidFill>
                  <a:schemeClr val="tx1"/>
                </a:solidFill>
                <a:latin typeface="+mn-lt"/>
              </a:rPr>
              <a:t>lient observations, thoughts, and</a:t>
            </a:r>
            <a:r>
              <a:rPr lang="en-US" sz="1200" baseline="0" dirty="0">
                <a:solidFill>
                  <a:schemeClr val="tx1"/>
                </a:solidFill>
                <a:latin typeface="+mn-lt"/>
              </a:rPr>
              <a:t> statements. </a:t>
            </a:r>
            <a:endParaRPr lang="en-US" sz="1200" baseline="0" dirty="0">
              <a:solidFill>
                <a:schemeClr val="tx1"/>
              </a:solidFill>
              <a:latin typeface="+mn-lt"/>
              <a:cs typeface="Calibri"/>
            </a:endParaRPr>
          </a:p>
          <a:p>
            <a:pPr marL="664210" lvl="1" indent="-180975">
              <a:buFont typeface="Arial" panose="020B0604020202020204" pitchFamily="34" charset="0"/>
              <a:buChar char="•"/>
            </a:pPr>
            <a:r>
              <a:rPr lang="en-US" sz="1200" baseline="0" dirty="0">
                <a:solidFill>
                  <a:schemeClr val="tx1"/>
                </a:solidFill>
                <a:latin typeface="+mn-lt"/>
              </a:rPr>
              <a:t>The objective section of the note includes c</a:t>
            </a:r>
            <a:r>
              <a:rPr lang="en-US" sz="1200" dirty="0">
                <a:solidFill>
                  <a:schemeClr val="tx1"/>
                </a:solidFill>
                <a:latin typeface="+mn-lt"/>
              </a:rPr>
              <a:t>ounselor </a:t>
            </a:r>
            <a:r>
              <a:rPr lang="en-US" sz="1200" dirty="0" smtClean="0">
                <a:solidFill>
                  <a:schemeClr val="tx1"/>
                </a:solidFill>
                <a:latin typeface="+mn-lt"/>
              </a:rPr>
              <a:t>observations.</a:t>
            </a:r>
            <a:endParaRPr lang="en-US" sz="1200" dirty="0">
              <a:solidFill>
                <a:schemeClr val="tx1"/>
              </a:solidFill>
              <a:latin typeface="+mn-lt"/>
              <a:cs typeface="Calibri"/>
            </a:endParaRPr>
          </a:p>
          <a:p>
            <a:pPr marL="664210" lvl="1" indent="-180975">
              <a:buFont typeface="Arial" panose="020B0604020202020204" pitchFamily="34" charset="0"/>
              <a:buChar char="•"/>
            </a:pPr>
            <a:r>
              <a:rPr lang="en-US" sz="1200" dirty="0">
                <a:solidFill>
                  <a:schemeClr val="tx1"/>
                </a:solidFill>
                <a:latin typeface="+mn-lt"/>
              </a:rPr>
              <a:t>The assessment section</a:t>
            </a:r>
            <a:r>
              <a:rPr lang="en-US" sz="1200" baseline="0" dirty="0">
                <a:solidFill>
                  <a:schemeClr val="tx1"/>
                </a:solidFill>
                <a:latin typeface="+mn-lt"/>
              </a:rPr>
              <a:t> of the note includes the </a:t>
            </a:r>
            <a:r>
              <a:rPr lang="en-US" sz="1200" dirty="0">
                <a:solidFill>
                  <a:schemeClr val="tx1"/>
                </a:solidFill>
                <a:latin typeface="+mn-lt"/>
              </a:rPr>
              <a:t>counselor’s understanding of the client’s problems and test results. </a:t>
            </a:r>
            <a:endParaRPr lang="en-US" sz="1200" dirty="0">
              <a:solidFill>
                <a:schemeClr val="tx1"/>
              </a:solidFill>
              <a:latin typeface="+mn-lt"/>
              <a:cs typeface="Calibri"/>
            </a:endParaRPr>
          </a:p>
          <a:p>
            <a:pPr marL="664210" lvl="1" indent="-180975">
              <a:buFont typeface="Arial" panose="020B0604020202020204" pitchFamily="34" charset="0"/>
              <a:buChar char="•"/>
            </a:pPr>
            <a:r>
              <a:rPr lang="en-US" sz="1200" dirty="0">
                <a:solidFill>
                  <a:schemeClr val="tx1"/>
                </a:solidFill>
                <a:latin typeface="+mn-lt"/>
              </a:rPr>
              <a:t>The last section,</a:t>
            </a:r>
            <a:r>
              <a:rPr lang="en-US" sz="1200" baseline="0" dirty="0">
                <a:solidFill>
                  <a:schemeClr val="tx1"/>
                </a:solidFill>
                <a:latin typeface="+mn-lt"/>
              </a:rPr>
              <a:t> or plan, refers to next steps to help the client with achieving their personal g</a:t>
            </a:r>
            <a:r>
              <a:rPr lang="en-US" sz="1200" dirty="0">
                <a:solidFill>
                  <a:schemeClr val="tx1"/>
                </a:solidFill>
                <a:latin typeface="+mn-lt"/>
              </a:rPr>
              <a:t>oals</a:t>
            </a:r>
            <a:r>
              <a:rPr lang="en-US" sz="1200" baseline="0" dirty="0">
                <a:solidFill>
                  <a:schemeClr val="tx1"/>
                </a:solidFill>
                <a:latin typeface="+mn-lt"/>
              </a:rPr>
              <a:t> and</a:t>
            </a:r>
            <a:r>
              <a:rPr lang="en-US" sz="1200" dirty="0">
                <a:solidFill>
                  <a:schemeClr val="tx1"/>
                </a:solidFill>
                <a:latin typeface="+mn-lt"/>
              </a:rPr>
              <a:t> objectives. This section highlights</a:t>
            </a:r>
            <a:r>
              <a:rPr lang="en-US" sz="1200" baseline="0" dirty="0">
                <a:solidFill>
                  <a:schemeClr val="tx1"/>
                </a:solidFill>
                <a:latin typeface="+mn-lt"/>
              </a:rPr>
              <a:t> which intervention will be employed in the future and should include a statement that describes how the intervention</a:t>
            </a:r>
            <a:r>
              <a:rPr lang="en-US" sz="1200" dirty="0">
                <a:solidFill>
                  <a:schemeClr val="tx1"/>
                </a:solidFill>
                <a:latin typeface="+mn-lt"/>
              </a:rPr>
              <a:t> reflects the client’s preferences and </a:t>
            </a:r>
            <a:r>
              <a:rPr lang="en-US" sz="1200" dirty="0" smtClean="0">
                <a:solidFill>
                  <a:schemeClr val="tx1"/>
                </a:solidFill>
                <a:latin typeface="+mn-lt"/>
              </a:rPr>
              <a:t>needs.</a:t>
            </a:r>
            <a:endParaRPr lang="en-US" sz="1200" dirty="0">
              <a:solidFill>
                <a:schemeClr val="tx1"/>
              </a:solidFill>
              <a:latin typeface="+mn-lt"/>
              <a:cs typeface="Calibri"/>
            </a:endParaRPr>
          </a:p>
          <a:p>
            <a:pPr marL="180975" indent="-180975">
              <a:buFont typeface="Arial" panose="020B0604020202020204" pitchFamily="34" charset="0"/>
              <a:buChar char="•"/>
            </a:pPr>
            <a:r>
              <a:rPr lang="en-US" sz="1200" dirty="0">
                <a:solidFill>
                  <a:schemeClr val="tx1"/>
                </a:solidFill>
                <a:latin typeface="+mn-lt"/>
              </a:rPr>
              <a:t>GIRP</a:t>
            </a:r>
            <a:r>
              <a:rPr lang="en-US" sz="1200" baseline="0" dirty="0">
                <a:solidFill>
                  <a:schemeClr val="tx1"/>
                </a:solidFill>
                <a:latin typeface="+mn-lt"/>
              </a:rPr>
              <a:t> refers to goal, intervention, response, and plan</a:t>
            </a:r>
            <a:r>
              <a:rPr lang="en-US" dirty="0"/>
              <a:t>.</a:t>
            </a:r>
            <a:endParaRPr lang="en-US" sz="1200" baseline="0" dirty="0">
              <a:solidFill>
                <a:schemeClr val="tx1"/>
              </a:solidFill>
              <a:latin typeface="+mn-lt"/>
              <a:cs typeface="Calibri"/>
            </a:endParaRPr>
          </a:p>
          <a:p>
            <a:pPr marL="664546" lvl="1" indent="-181240">
              <a:buFont typeface="Arial" panose="020B0604020202020204" pitchFamily="34" charset="0"/>
              <a:buChar char="•"/>
            </a:pPr>
            <a:r>
              <a:rPr lang="en-US" sz="1200" dirty="0">
                <a:solidFill>
                  <a:schemeClr val="tx1"/>
                </a:solidFill>
                <a:latin typeface="+mn-lt"/>
                <a:ea typeface="Calibri" panose="020F0502020204030204" pitchFamily="34" charset="0"/>
              </a:rPr>
              <a:t>Goal includes information regarding the client’s current focus and/or short-term goals.</a:t>
            </a:r>
            <a:endParaRPr lang="en-US" sz="1200" dirty="0">
              <a:solidFill>
                <a:schemeClr val="tx1"/>
              </a:solidFill>
              <a:latin typeface="+mn-lt"/>
            </a:endParaRPr>
          </a:p>
          <a:p>
            <a:pPr marL="664210" lvl="1" indent="-180975">
              <a:buFont typeface="Arial" panose="020B0604020202020204" pitchFamily="34" charset="0"/>
              <a:buChar char="•"/>
            </a:pPr>
            <a:r>
              <a:rPr lang="en-US" sz="1200" dirty="0">
                <a:solidFill>
                  <a:schemeClr val="tx1"/>
                </a:solidFill>
                <a:latin typeface="+mn-lt"/>
                <a:cs typeface="Calibri"/>
              </a:rPr>
              <a:t>Intervention includes all information regarding the m</a:t>
            </a:r>
            <a:r>
              <a:rPr lang="en-US" sz="1200" dirty="0">
                <a:solidFill>
                  <a:schemeClr val="tx1"/>
                </a:solidFill>
                <a:latin typeface="+mn-lt"/>
                <a:ea typeface="Calibri" panose="020F0502020204030204" pitchFamily="34" charset="0"/>
              </a:rPr>
              <a:t>ethods used to address the client’s goal</a:t>
            </a:r>
            <a:r>
              <a:rPr lang="en-US" dirty="0">
                <a:ea typeface="Calibri" panose="020F0502020204030204" pitchFamily="34" charset="0"/>
              </a:rPr>
              <a:t>.</a:t>
            </a:r>
            <a:endParaRPr lang="en-US" sz="1200" dirty="0">
              <a:solidFill>
                <a:schemeClr val="tx1"/>
              </a:solidFill>
              <a:latin typeface="+mn-lt"/>
              <a:ea typeface="Calibri" panose="020F0502020204030204" pitchFamily="34" charset="0"/>
              <a:cs typeface="Calibri"/>
            </a:endParaRPr>
          </a:p>
          <a:p>
            <a:pPr marL="664210" lvl="1" indent="-180975">
              <a:buFont typeface="Arial" panose="020B0604020202020204" pitchFamily="34" charset="0"/>
              <a:buChar char="•"/>
            </a:pPr>
            <a:r>
              <a:rPr lang="en-US" sz="1200" dirty="0">
                <a:solidFill>
                  <a:schemeClr val="tx1"/>
                </a:solidFill>
                <a:latin typeface="+mn-lt"/>
              </a:rPr>
              <a:t>Response includes all information regarding the client’s response to and progress made toward achieving their goals and objectives</a:t>
            </a:r>
            <a:r>
              <a:rPr lang="en-US" dirty="0"/>
              <a:t>.</a:t>
            </a:r>
            <a:endParaRPr lang="en-US" sz="1200" dirty="0">
              <a:solidFill>
                <a:schemeClr val="tx1"/>
              </a:solidFill>
              <a:latin typeface="+mn-lt"/>
              <a:cs typeface="Calibri"/>
            </a:endParaRPr>
          </a:p>
          <a:p>
            <a:pPr marL="664210" lvl="1" indent="-180975">
              <a:buFont typeface="Arial" panose="020B0604020202020204" pitchFamily="34" charset="0"/>
              <a:buChar char="•"/>
            </a:pPr>
            <a:r>
              <a:rPr lang="en-US" sz="1200" dirty="0">
                <a:solidFill>
                  <a:schemeClr val="tx1"/>
                </a:solidFill>
                <a:latin typeface="+mn-lt"/>
                <a:ea typeface="Calibri" panose="020F0502020204030204" pitchFamily="34" charset="0"/>
              </a:rPr>
              <a:t>Plan includes information regarding the treatment plan moving forward</a:t>
            </a:r>
            <a:r>
              <a:rPr lang="en-US" dirty="0">
                <a:ea typeface="Calibri" panose="020F0502020204030204" pitchFamily="34" charset="0"/>
              </a:rPr>
              <a:t>.</a:t>
            </a:r>
            <a:endParaRPr lang="en-US" sz="1200" dirty="0">
              <a:solidFill>
                <a:schemeClr val="tx1"/>
              </a:solidFill>
              <a:latin typeface="+mn-lt"/>
              <a:ea typeface="Calibri" panose="020F0502020204030204" pitchFamily="34" charset="0"/>
              <a:cs typeface="Calibri"/>
            </a:endParaRPr>
          </a:p>
          <a:p>
            <a:pPr marL="181240" indent="-181240">
              <a:buFont typeface="Arial" panose="020B0604020202020204" pitchFamily="34" charset="0"/>
              <a:buChar char="•"/>
            </a:pPr>
            <a:r>
              <a:rPr lang="en-US" sz="1200" dirty="0">
                <a:solidFill>
                  <a:schemeClr val="tx1"/>
                </a:solidFill>
                <a:latin typeface="+mn-lt"/>
              </a:rPr>
              <a:t>SIRP refers to situation, intervention, response, and plan. </a:t>
            </a:r>
          </a:p>
          <a:p>
            <a:pPr marL="664210" lvl="1" indent="-180975">
              <a:buFont typeface="Arial" panose="020B0604020202020204" pitchFamily="34" charset="0"/>
              <a:buChar char="•"/>
            </a:pPr>
            <a:r>
              <a:rPr lang="en-US" sz="1200" dirty="0">
                <a:solidFill>
                  <a:schemeClr val="tx1"/>
                </a:solidFill>
                <a:latin typeface="+mn-lt"/>
                <a:ea typeface="Times New Roman" panose="02020603050405020304" pitchFamily="18" charset="0"/>
                <a:cs typeface="Calibri"/>
              </a:rPr>
              <a:t>Situation includes information regarding the c</a:t>
            </a:r>
            <a:r>
              <a:rPr lang="en-US" sz="1200" dirty="0">
                <a:solidFill>
                  <a:schemeClr val="tx1"/>
                </a:solidFill>
                <a:latin typeface="+mn-lt"/>
                <a:ea typeface="Calibri" panose="020F0502020204030204" pitchFamily="34" charset="0"/>
              </a:rPr>
              <a:t>lient’s presenting situation at the beginning of intervention</a:t>
            </a:r>
            <a:r>
              <a:rPr lang="en-US" dirty="0">
                <a:ea typeface="Calibri" panose="020F0502020204030204" pitchFamily="34" charset="0"/>
              </a:rPr>
              <a:t>.</a:t>
            </a:r>
            <a:endParaRPr lang="en-US" sz="1200" dirty="0">
              <a:solidFill>
                <a:schemeClr val="tx1"/>
              </a:solidFill>
              <a:latin typeface="+mn-lt"/>
              <a:ea typeface="Calibri" panose="020F0502020204030204" pitchFamily="34" charset="0"/>
              <a:cs typeface="Calibri"/>
            </a:endParaRPr>
          </a:p>
          <a:p>
            <a:pPr marL="664210" lvl="1" indent="-180975">
              <a:buFont typeface="Arial" panose="020B0604020202020204" pitchFamily="34" charset="0"/>
              <a:buChar char="•"/>
            </a:pPr>
            <a:r>
              <a:rPr lang="en-US" sz="1200" dirty="0">
                <a:solidFill>
                  <a:schemeClr val="tx1"/>
                </a:solidFill>
                <a:latin typeface="+mn-lt"/>
                <a:ea typeface="Times New Roman" panose="02020603050405020304" pitchFamily="18" charset="0"/>
                <a:cs typeface="Calibri"/>
              </a:rPr>
              <a:t>Intervention includes all information regarding m</a:t>
            </a:r>
            <a:r>
              <a:rPr lang="en-US" sz="1200" dirty="0">
                <a:solidFill>
                  <a:schemeClr val="tx1"/>
                </a:solidFill>
                <a:latin typeface="+mn-lt"/>
                <a:ea typeface="Calibri" panose="020F0502020204030204" pitchFamily="34" charset="0"/>
              </a:rPr>
              <a:t>ethods used to address the client’s goal or presenting situation</a:t>
            </a:r>
            <a:r>
              <a:rPr lang="en-US" dirty="0">
                <a:ea typeface="Calibri" panose="020F0502020204030204" pitchFamily="34" charset="0"/>
              </a:rPr>
              <a:t>.</a:t>
            </a:r>
            <a:endParaRPr lang="en-US" sz="1200" dirty="0">
              <a:solidFill>
                <a:schemeClr val="tx1"/>
              </a:solidFill>
              <a:latin typeface="+mn-lt"/>
              <a:ea typeface="Calibri" panose="020F0502020204030204" pitchFamily="34" charset="0"/>
              <a:cs typeface="Calibri"/>
            </a:endParaRPr>
          </a:p>
          <a:p>
            <a:pPr marL="664546" lvl="1" indent="-181240">
              <a:buFont typeface="Arial" panose="020B0604020202020204" pitchFamily="34" charset="0"/>
              <a:buChar char="•"/>
            </a:pPr>
            <a:r>
              <a:rPr lang="en-US" sz="1200" dirty="0">
                <a:solidFill>
                  <a:schemeClr val="tx1"/>
                </a:solidFill>
                <a:latin typeface="+mn-lt"/>
              </a:rPr>
              <a:t>Response includes all information regarding the client’s response and progress made toward goals and objectives.</a:t>
            </a:r>
          </a:p>
          <a:p>
            <a:pPr marL="664210" lvl="1" indent="-180975">
              <a:buFont typeface="Arial" panose="020B0604020202020204" pitchFamily="34" charset="0"/>
              <a:buChar char="•"/>
            </a:pPr>
            <a:r>
              <a:rPr lang="en-US" sz="1200" dirty="0">
                <a:solidFill>
                  <a:schemeClr val="tx1"/>
                </a:solidFill>
                <a:latin typeface="+mn-lt"/>
              </a:rPr>
              <a:t>Plan refers to the </a:t>
            </a:r>
            <a:r>
              <a:rPr lang="en-US" sz="1200" dirty="0">
                <a:solidFill>
                  <a:schemeClr val="tx1"/>
                </a:solidFill>
                <a:latin typeface="+mn-lt"/>
                <a:ea typeface="Calibri" panose="020F0502020204030204" pitchFamily="34" charset="0"/>
              </a:rPr>
              <a:t>treatment plan moving forward, based on the clinical information acquired and the assessment</a:t>
            </a:r>
            <a:r>
              <a:rPr lang="en-US" dirty="0">
                <a:ea typeface="Calibri" panose="020F0502020204030204" pitchFamily="34" charset="0"/>
              </a:rPr>
              <a:t>.</a:t>
            </a:r>
            <a:endParaRPr lang="en-US" sz="1200" dirty="0">
              <a:solidFill>
                <a:schemeClr val="tx1"/>
              </a:solidFill>
              <a:latin typeface="+mn-lt"/>
              <a:cs typeface="Calibri"/>
            </a:endParaRPr>
          </a:p>
          <a:p>
            <a:pPr marL="180975" indent="-180975">
              <a:buFont typeface="Arial" panose="020B0604020202020204" pitchFamily="34" charset="0"/>
              <a:buChar char="•"/>
            </a:pPr>
            <a:r>
              <a:rPr lang="en-US" sz="1200" b="0" dirty="0">
                <a:solidFill>
                  <a:schemeClr val="tx1"/>
                </a:solidFill>
                <a:latin typeface="+mn-lt"/>
              </a:rPr>
              <a:t>BIRP refers to behavior,</a:t>
            </a:r>
            <a:r>
              <a:rPr lang="en-US" sz="1200" b="0" baseline="0" dirty="0">
                <a:solidFill>
                  <a:schemeClr val="tx1"/>
                </a:solidFill>
                <a:latin typeface="+mn-lt"/>
              </a:rPr>
              <a:t> intervention, response, and plan</a:t>
            </a:r>
            <a:r>
              <a:rPr lang="en-US" dirty="0"/>
              <a:t>.</a:t>
            </a:r>
            <a:endParaRPr lang="en-US" sz="1200" b="0" baseline="0" dirty="0">
              <a:solidFill>
                <a:schemeClr val="tx1"/>
              </a:solidFill>
              <a:latin typeface="+mn-lt"/>
              <a:cs typeface="Calibri"/>
            </a:endParaRPr>
          </a:p>
          <a:p>
            <a:pPr marL="664210" lvl="1" indent="-180975">
              <a:buFont typeface="Arial" panose="020B0604020202020204" pitchFamily="34" charset="0"/>
              <a:buChar char="•"/>
            </a:pPr>
            <a:r>
              <a:rPr lang="en-US" sz="1200" dirty="0">
                <a:solidFill>
                  <a:schemeClr val="tx1"/>
                </a:solidFill>
                <a:latin typeface="+mn-lt"/>
                <a:ea typeface="Times New Roman" panose="02020603050405020304" pitchFamily="18" charset="0"/>
                <a:cs typeface="Calibri"/>
              </a:rPr>
              <a:t>Behavior includes information regarding c</a:t>
            </a:r>
            <a:r>
              <a:rPr lang="en-US" sz="1200" dirty="0">
                <a:solidFill>
                  <a:schemeClr val="tx1"/>
                </a:solidFill>
                <a:latin typeface="+mn-lt"/>
                <a:ea typeface="Calibri" panose="020F0502020204030204" pitchFamily="34" charset="0"/>
              </a:rPr>
              <a:t>lient statements that capture the theme of the session and provider observations</a:t>
            </a:r>
            <a:r>
              <a:rPr lang="en-US" dirty="0">
                <a:ea typeface="Calibri" panose="020F0502020204030204" pitchFamily="34" charset="0"/>
              </a:rPr>
              <a:t>.</a:t>
            </a:r>
            <a:endParaRPr lang="en-US" sz="1200" dirty="0">
              <a:solidFill>
                <a:schemeClr val="tx1"/>
              </a:solidFill>
              <a:latin typeface="+mn-lt"/>
              <a:ea typeface="Calibri" panose="020F0502020204030204" pitchFamily="34" charset="0"/>
              <a:cs typeface="Calibri"/>
            </a:endParaRPr>
          </a:p>
          <a:p>
            <a:pPr marL="664546" lvl="1" indent="-181240">
              <a:buFont typeface="Arial" panose="020B0604020202020204" pitchFamily="34" charset="0"/>
              <a:buChar char="•"/>
            </a:pPr>
            <a:r>
              <a:rPr lang="en-US" sz="1200" dirty="0">
                <a:solidFill>
                  <a:schemeClr val="tx1"/>
                </a:solidFill>
                <a:latin typeface="+mn-lt"/>
                <a:ea typeface="Times New Roman" panose="02020603050405020304" pitchFamily="18" charset="0"/>
                <a:cs typeface="Times New Roman" panose="02020603050405020304" pitchFamily="18" charset="0"/>
              </a:rPr>
              <a:t>Intervention includes information regarding m</a:t>
            </a:r>
            <a:r>
              <a:rPr lang="en-US" sz="1200" dirty="0">
                <a:solidFill>
                  <a:schemeClr val="tx1"/>
                </a:solidFill>
                <a:latin typeface="+mn-lt"/>
                <a:ea typeface="Calibri" panose="020F0502020204030204" pitchFamily="34" charset="0"/>
              </a:rPr>
              <a:t>ethods used.</a:t>
            </a:r>
          </a:p>
          <a:p>
            <a:pPr marL="664546" lvl="1" indent="-181240">
              <a:buFont typeface="Arial" panose="020B0604020202020204" pitchFamily="34" charset="0"/>
              <a:buChar char="•"/>
            </a:pPr>
            <a:r>
              <a:rPr lang="en-US" sz="1200" dirty="0">
                <a:solidFill>
                  <a:schemeClr val="tx1"/>
                </a:solidFill>
                <a:latin typeface="+mn-lt"/>
              </a:rPr>
              <a:t>Response incudes information regarding the client’s response to and progress made toward their goals and objectives.</a:t>
            </a:r>
          </a:p>
          <a:p>
            <a:pPr marL="664210" lvl="1" indent="-180975">
              <a:buFont typeface="Arial" panose="020B0604020202020204" pitchFamily="34" charset="0"/>
              <a:buChar char="•"/>
            </a:pPr>
            <a:r>
              <a:rPr lang="en-US" sz="1200" dirty="0">
                <a:solidFill>
                  <a:schemeClr val="tx1"/>
                </a:solidFill>
                <a:latin typeface="+mn-lt"/>
              </a:rPr>
              <a:t>Plan refers to t</a:t>
            </a:r>
            <a:r>
              <a:rPr lang="en-US" sz="1200" dirty="0">
                <a:solidFill>
                  <a:schemeClr val="tx1"/>
                </a:solidFill>
                <a:latin typeface="+mn-lt"/>
                <a:ea typeface="Calibri" panose="020F0502020204030204" pitchFamily="34" charset="0"/>
              </a:rPr>
              <a:t>he treatment plan moving forward</a:t>
            </a:r>
            <a:r>
              <a:rPr lang="en-US" dirty="0">
                <a:ea typeface="Calibri" panose="020F0502020204030204" pitchFamily="34" charset="0"/>
              </a:rPr>
              <a:t>.</a:t>
            </a:r>
            <a:endParaRPr lang="en-US" sz="1200" b="0" dirty="0">
              <a:solidFill>
                <a:schemeClr val="tx1"/>
              </a:solidFill>
              <a:latin typeface="+mn-lt"/>
              <a:cs typeface="Calibri"/>
            </a:endParaRPr>
          </a:p>
          <a:p>
            <a:pPr marL="664546" lvl="1" indent="-181240">
              <a:buFont typeface="Arial" panose="020B0604020202020204" pitchFamily="34" charset="0"/>
              <a:buChar char="•"/>
            </a:pPr>
            <a:endParaRPr lang="en-US" sz="1200" b="0" baseline="0"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102</a:t>
            </a:fld>
            <a:endParaRPr lang="en-US"/>
          </a:p>
        </p:txBody>
      </p:sp>
    </p:spTree>
    <p:extLst>
      <p:ext uri="{BB962C8B-B14F-4D97-AF65-F5344CB8AC3E}">
        <p14:creationId xmlns:p14="http://schemas.microsoft.com/office/powerpoint/2010/main" val="117013196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rPr>
              <a:t>TRAINER NOTES </a:t>
            </a:r>
          </a:p>
          <a:p>
            <a:pPr marL="180975" indent="-180975">
              <a:buFont typeface="Arial" panose="020B0604020202020204" pitchFamily="34" charset="0"/>
              <a:buChar char="•"/>
            </a:pPr>
            <a:r>
              <a:rPr lang="en-US" b="0" baseline="0" dirty="0">
                <a:solidFill>
                  <a:schemeClr val="tx1"/>
                </a:solidFill>
              </a:rPr>
              <a:t>As stated throughout this section, counselors are expected to know, understand, honor, and apply all applicable local, state, and federal confidentiality rules, regulations, policies, and practice standards.</a:t>
            </a:r>
            <a:r>
              <a:rPr lang="en-US" dirty="0"/>
              <a:t> </a:t>
            </a:r>
            <a:r>
              <a:rPr lang="en-US" b="0" baseline="0" dirty="0">
                <a:solidFill>
                  <a:schemeClr val="tx1"/>
                </a:solidFill>
              </a:rPr>
              <a:t>Here, we focus primarily on 2 federal laws governing confidentiality for individuals seeking,</a:t>
            </a:r>
            <a:r>
              <a:rPr lang="en-US" dirty="0"/>
              <a:t> </a:t>
            </a:r>
            <a:r>
              <a:rPr lang="en-US" b="0" baseline="0" dirty="0">
                <a:solidFill>
                  <a:schemeClr val="tx1"/>
                </a:solidFill>
              </a:rPr>
              <a:t> receiving,</a:t>
            </a:r>
            <a:r>
              <a:rPr lang="en-US" dirty="0"/>
              <a:t> </a:t>
            </a:r>
            <a:r>
              <a:rPr lang="en-US" b="0" baseline="0" dirty="0">
                <a:solidFill>
                  <a:schemeClr val="tx1"/>
                </a:solidFill>
              </a:rPr>
              <a:t> or having received treatment for substance use disorders.</a:t>
            </a:r>
            <a:r>
              <a:rPr lang="en-US" dirty="0"/>
              <a:t> </a:t>
            </a:r>
            <a:r>
              <a:rPr lang="en-US" b="0" baseline="0" dirty="0">
                <a:solidFill>
                  <a:schemeClr val="tx1"/>
                </a:solidFill>
              </a:rPr>
              <a:t>We strongly recommend and advise you to take time to review all local and state laws that apply to your community.</a:t>
            </a:r>
            <a:r>
              <a:rPr lang="en-US" dirty="0"/>
              <a:t> </a:t>
            </a:r>
            <a:endParaRPr lang="en-US" b="0" baseline="0" dirty="0">
              <a:solidFill>
                <a:schemeClr val="tx1"/>
              </a:solidFill>
              <a:cs typeface="Calibri"/>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103</a:t>
            </a:fld>
            <a:endParaRPr lang="en-US"/>
          </a:p>
        </p:txBody>
      </p:sp>
    </p:spTree>
    <p:extLst>
      <p:ext uri="{BB962C8B-B14F-4D97-AF65-F5344CB8AC3E}">
        <p14:creationId xmlns:p14="http://schemas.microsoft.com/office/powerpoint/2010/main" val="194053381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altLang="en-US" dirty="0">
                <a:solidFill>
                  <a:schemeClr val="tx1"/>
                </a:solidFill>
                <a:latin typeface="+mn-lt"/>
                <a:cs typeface="Calibri"/>
              </a:rPr>
              <a:t>The first</a:t>
            </a:r>
            <a:r>
              <a:rPr lang="en-US" altLang="en-US" baseline="0" dirty="0">
                <a:solidFill>
                  <a:schemeClr val="tx1"/>
                </a:solidFill>
                <a:latin typeface="+mn-lt"/>
                <a:cs typeface="Calibri"/>
              </a:rPr>
              <a:t> of the two federal laws that we will discuss is HIPAA.</a:t>
            </a:r>
            <a:r>
              <a:rPr lang="en-US" altLang="en-US" dirty="0">
                <a:cs typeface="Calibri"/>
              </a:rPr>
              <a:t> </a:t>
            </a:r>
            <a:r>
              <a:rPr lang="en-US" altLang="en-US" dirty="0">
                <a:solidFill>
                  <a:schemeClr val="tx1"/>
                </a:solidFill>
                <a:latin typeface="+mn-lt"/>
                <a:cs typeface="Calibri"/>
              </a:rPr>
              <a:t>HIPAA, </a:t>
            </a:r>
            <a:r>
              <a:rPr lang="en-US" altLang="en-US" dirty="0">
                <a:cs typeface="Calibri"/>
              </a:rPr>
              <a:t>or the</a:t>
            </a:r>
            <a:r>
              <a:rPr lang="en-US" altLang="en-US" dirty="0">
                <a:solidFill>
                  <a:schemeClr val="tx1"/>
                </a:solidFill>
                <a:latin typeface="+mn-lt"/>
                <a:cs typeface="Calibri"/>
              </a:rPr>
              <a:t> Health Insurance Portability and Accountability Act of 1996, established regulations</a:t>
            </a:r>
            <a:r>
              <a:rPr lang="en-US" altLang="en-US" baseline="0" dirty="0">
                <a:solidFill>
                  <a:schemeClr val="tx1"/>
                </a:solidFill>
                <a:latin typeface="+mn-lt"/>
                <a:cs typeface="Calibri"/>
              </a:rPr>
              <a:t> and </a:t>
            </a:r>
            <a:r>
              <a:rPr lang="en-US" altLang="en-US" dirty="0">
                <a:solidFill>
                  <a:schemeClr val="tx1"/>
                </a:solidFill>
                <a:latin typeface="+mn-lt"/>
                <a:cs typeface="Calibri"/>
              </a:rPr>
              <a:t>standards for the protection</a:t>
            </a:r>
            <a:r>
              <a:rPr lang="en-US" altLang="en-US" baseline="0" dirty="0">
                <a:solidFill>
                  <a:schemeClr val="tx1"/>
                </a:solidFill>
                <a:latin typeface="+mn-lt"/>
                <a:cs typeface="Calibri"/>
              </a:rPr>
              <a:t> of individually identifiable health information otherwise referred to as protected health information or PHI. We will not discuss all aspects of the law in its entirety; however, we will highlight specific aspects of the law that address the use and disclosure of PHI.</a:t>
            </a:r>
          </a:p>
          <a:p>
            <a:pPr marL="181240" indent="-181240">
              <a:buFont typeface="Arial" panose="020B0604020202020204" pitchFamily="34" charset="0"/>
              <a:buChar char="•"/>
            </a:pPr>
            <a:r>
              <a:rPr lang="en-US" b="1" baseline="0" dirty="0">
                <a:solidFill>
                  <a:schemeClr val="tx1"/>
                </a:solidFill>
                <a:latin typeface="+mn-lt"/>
              </a:rPr>
              <a:t>[ASK PARTICIPANTS] </a:t>
            </a:r>
            <a:r>
              <a:rPr lang="en-US" altLang="en-US" baseline="0" dirty="0">
                <a:solidFill>
                  <a:schemeClr val="tx1"/>
                </a:solidFill>
                <a:latin typeface="+mn-lt"/>
                <a:cs typeface="Arial" panose="020B0604020202020204" pitchFamily="34" charset="0"/>
              </a:rPr>
              <a:t>What is individually identifiable health information or PHI? </a:t>
            </a:r>
          </a:p>
          <a:p>
            <a:pPr marL="664546" lvl="1" indent="-181240">
              <a:buFont typeface="Arial" panose="020B0604020202020204" pitchFamily="34" charset="0"/>
              <a:buChar char="•"/>
            </a:pPr>
            <a:r>
              <a:rPr lang="en-US" altLang="en-US" baseline="0" dirty="0">
                <a:solidFill>
                  <a:schemeClr val="tx1"/>
                </a:solidFill>
                <a:latin typeface="+mn-lt"/>
                <a:cs typeface="Arial" panose="020B0604020202020204" pitchFamily="34" charset="0"/>
              </a:rPr>
              <a:t>Listen for information that relates to: </a:t>
            </a:r>
          </a:p>
          <a:p>
            <a:pPr marL="1147852" lvl="2" indent="-181240">
              <a:buFont typeface="Arial" panose="020B0604020202020204" pitchFamily="34" charset="0"/>
              <a:buChar char="•"/>
            </a:pPr>
            <a:r>
              <a:rPr lang="en-US" altLang="en-US" baseline="0" dirty="0">
                <a:solidFill>
                  <a:schemeClr val="tx1"/>
                </a:solidFill>
                <a:latin typeface="+mn-lt"/>
                <a:cs typeface="Arial" panose="020B0604020202020204" pitchFamily="34" charset="0"/>
              </a:rPr>
              <a:t>“An individual’s past, present, or future physical or mental health condition,</a:t>
            </a:r>
          </a:p>
          <a:p>
            <a:pPr marL="1147852" lvl="2" indent="-181240">
              <a:buFont typeface="Arial" panose="020B0604020202020204" pitchFamily="34" charset="0"/>
              <a:buChar char="•"/>
            </a:pPr>
            <a:r>
              <a:rPr lang="en-US" altLang="en-US" baseline="0" dirty="0">
                <a:solidFill>
                  <a:schemeClr val="tx1"/>
                </a:solidFill>
                <a:latin typeface="+mn-lt"/>
                <a:cs typeface="Arial" panose="020B0604020202020204" pitchFamily="34" charset="0"/>
              </a:rPr>
              <a:t>The provision of health care to the individual.</a:t>
            </a:r>
          </a:p>
          <a:p>
            <a:pPr marL="1147852" lvl="2" indent="-181240">
              <a:buFont typeface="Arial" panose="020B0604020202020204" pitchFamily="34" charset="0"/>
              <a:buChar char="•"/>
            </a:pPr>
            <a:r>
              <a:rPr lang="en-US" altLang="en-US" baseline="0" dirty="0">
                <a:solidFill>
                  <a:schemeClr val="tx1"/>
                </a:solidFill>
                <a:latin typeface="+mn-lt"/>
                <a:cs typeface="Arial" panose="020B0604020202020204" pitchFamily="34" charset="0"/>
              </a:rPr>
              <a:t>The past, present, or future payment for the provision of health care to the individual”</a:t>
            </a:r>
          </a:p>
          <a:p>
            <a:endParaRPr lang="en-US" altLang="en-US" baseline="0" dirty="0">
              <a:solidFill>
                <a:schemeClr val="tx1"/>
              </a:solidFill>
              <a:latin typeface="+mn-lt"/>
              <a:cs typeface="Arial" panose="020B0604020202020204" pitchFamily="34" charset="0"/>
            </a:endParaRPr>
          </a:p>
          <a:p>
            <a:r>
              <a:rPr lang="en-US" altLang="en-US" b="1" baseline="0" dirty="0">
                <a:solidFill>
                  <a:schemeClr val="tx1"/>
                </a:solidFill>
                <a:latin typeface="+mn-lt"/>
                <a:cs typeface="Arial" panose="020B0604020202020204" pitchFamily="34" charset="0"/>
              </a:rPr>
              <a:t>REFERENCE </a:t>
            </a:r>
          </a:p>
          <a:p>
            <a:pPr defTabSz="966612">
              <a:defRPr/>
            </a:pPr>
            <a:r>
              <a:rPr lang="en-US" sz="1300" dirty="0">
                <a:cs typeface="Calibri" panose="020F0502020204030204" pitchFamily="34" charset="0"/>
              </a:rPr>
              <a:t>US Department of Health and Human Services. (2016). </a:t>
            </a:r>
            <a:r>
              <a:rPr lang="en-US" sz="1300" i="1" dirty="0">
                <a:cs typeface="Calibri" panose="020F0502020204030204" pitchFamily="34" charset="0"/>
              </a:rPr>
              <a:t>Summary of the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www.hhs.gov/hipaa/for-professionals/privacy/laws-regulations/index.html. </a:t>
            </a:r>
            <a:endParaRPr lang="en-US" sz="1300" dirty="0">
              <a:cs typeface="Calibri" panose="020F0502020204030204" pitchFamily="34" charset="0"/>
            </a:endParaRPr>
          </a:p>
          <a:p>
            <a:endParaRPr lang="en-US" altLang="en-US" baseline="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104</a:t>
            </a:fld>
            <a:endParaRPr lang="en-US"/>
          </a:p>
        </p:txBody>
      </p:sp>
    </p:spTree>
    <p:extLst>
      <p:ext uri="{BB962C8B-B14F-4D97-AF65-F5344CB8AC3E}">
        <p14:creationId xmlns:p14="http://schemas.microsoft.com/office/powerpoint/2010/main" val="85525199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altLang="en-US" baseline="0" dirty="0">
                <a:solidFill>
                  <a:schemeClr val="tx1"/>
                </a:solidFill>
                <a:latin typeface="+mn-lt"/>
                <a:cs typeface="Calibri"/>
              </a:rPr>
              <a:t>PHI includes any data which there is a reasonable basis to believe that it can be used to identify an individual.</a:t>
            </a:r>
            <a:r>
              <a:rPr lang="en-US" altLang="en-US" dirty="0">
                <a:cs typeface="Calibri"/>
              </a:rPr>
              <a:t> </a:t>
            </a:r>
            <a:r>
              <a:rPr lang="en-US" altLang="en-US" baseline="0" dirty="0">
                <a:solidFill>
                  <a:schemeClr val="tx1"/>
                </a:solidFill>
                <a:latin typeface="+mn-lt"/>
                <a:cs typeface="Calibri"/>
              </a:rPr>
              <a:t>There are 2 components to PHI: information that can identify the individual and information that (1) relates to “an individual’s past, present, or future physical or mental health condition, the provision of health care to the individual, and the past, present, or future payment for the provision of health care to the individual” (HHS</a:t>
            </a:r>
            <a:r>
              <a:rPr lang="en-US" altLang="en-US" baseline="0" dirty="0" smtClean="0">
                <a:solidFill>
                  <a:schemeClr val="tx1"/>
                </a:solidFill>
                <a:latin typeface="+mn-lt"/>
                <a:cs typeface="Calibri"/>
              </a:rPr>
              <a:t>).</a:t>
            </a:r>
            <a:endParaRPr lang="en-US" altLang="en-US" baseline="0" dirty="0">
              <a:solidFill>
                <a:schemeClr val="tx1"/>
              </a:solidFill>
              <a:latin typeface="+mn-lt"/>
              <a:cs typeface="Calibri"/>
            </a:endParaRPr>
          </a:p>
          <a:p>
            <a:pPr marL="181240" indent="-181240">
              <a:buFont typeface="Arial" panose="020B0604020202020204" pitchFamily="34" charset="0"/>
              <a:buChar char="•"/>
            </a:pPr>
            <a:r>
              <a:rPr lang="en-US" b="1" baseline="0" dirty="0">
                <a:solidFill>
                  <a:schemeClr val="tx1"/>
                </a:solidFill>
                <a:latin typeface="+mn-lt"/>
              </a:rPr>
              <a:t>[ASK PARTICIPANTS] </a:t>
            </a:r>
            <a:r>
              <a:rPr lang="en-US" altLang="en-US" baseline="0" dirty="0">
                <a:solidFill>
                  <a:schemeClr val="tx1"/>
                </a:solidFill>
                <a:latin typeface="+mn-lt"/>
                <a:cs typeface="Arial" panose="020B0604020202020204" pitchFamily="34" charset="0"/>
              </a:rPr>
              <a:t>What are common identifiers?</a:t>
            </a:r>
          </a:p>
          <a:p>
            <a:endParaRPr lang="en-US" baseline="0" dirty="0">
              <a:solidFill>
                <a:schemeClr val="tx1"/>
              </a:solidFill>
              <a:latin typeface="+mn-lt"/>
              <a:cs typeface="+mn-cs"/>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(2016). </a:t>
            </a:r>
            <a:r>
              <a:rPr lang="en-US" sz="1300" i="1" dirty="0">
                <a:cs typeface="Calibri" panose="020F0502020204030204" pitchFamily="34" charset="0"/>
              </a:rPr>
              <a:t>Summary of the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www.hhs.gov/hipaa/for-professionals/privacy/laws-regulations/index.html. </a:t>
            </a:r>
            <a:endParaRPr lang="en-US" sz="1300" dirty="0">
              <a:cs typeface="Calibri" panose="020F0502020204030204" pitchFamily="34" charset="0"/>
            </a:endParaRPr>
          </a:p>
          <a:p>
            <a:endParaRPr lang="en-US" baseline="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105</a:t>
            </a:fld>
            <a:endParaRPr lang="en-US"/>
          </a:p>
        </p:txBody>
      </p:sp>
    </p:spTree>
    <p:extLst>
      <p:ext uri="{BB962C8B-B14F-4D97-AF65-F5344CB8AC3E}">
        <p14:creationId xmlns:p14="http://schemas.microsoft.com/office/powerpoint/2010/main" val="3351247289"/>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0975" indent="-180975">
              <a:buFont typeface="Arial" panose="020B0604020202020204" pitchFamily="34" charset="0"/>
              <a:buChar char="•"/>
            </a:pPr>
            <a:r>
              <a:rPr lang="en-US" dirty="0">
                <a:cs typeface="Calibri"/>
              </a:rPr>
              <a:t>Here are the 18 identifiers identified by the federal government and referenced in the law. </a:t>
            </a:r>
          </a:p>
          <a:p>
            <a:pPr marL="180975" indent="-180975">
              <a:buFont typeface="Arial" panose="020B0604020202020204" pitchFamily="34" charset="0"/>
              <a:buChar char="•"/>
            </a:pPr>
            <a:r>
              <a:rPr lang="en-US" b="1" baseline="0" dirty="0">
                <a:solidFill>
                  <a:schemeClr val="tx1"/>
                </a:solidFill>
                <a:latin typeface="+mn-lt"/>
                <a:cs typeface="Calibri"/>
              </a:rPr>
              <a:t>[READ THE BULLETED LIST ON THE SLIDE]</a:t>
            </a:r>
            <a:endParaRPr lang="en-US" dirty="0">
              <a:cs typeface="Calibri"/>
            </a:endParaRPr>
          </a:p>
          <a:p>
            <a:endParaRPr lang="en-US" baseline="0" dirty="0">
              <a:solidFill>
                <a:schemeClr val="tx1"/>
              </a:solidFill>
              <a:latin typeface="+mn-lt"/>
              <a:cs typeface="Arial" panose="020B0604020202020204" pitchFamily="34" charset="0"/>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(2015). </a:t>
            </a:r>
            <a:r>
              <a:rPr lang="en-US" sz="1300" i="1" dirty="0">
                <a:cs typeface="Calibri" panose="020F0502020204030204" pitchFamily="34" charset="0"/>
              </a:rPr>
              <a:t>Guidance regarding methods for de-identification of protected heath information in accordance with the Health Insurance Portability and Accountability Act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www.hhs.gov/hipaa/for-professionals/privacy/special-topics/de-identification/index.html?language=es.</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106</a:t>
            </a:fld>
            <a:endParaRPr lang="en-US"/>
          </a:p>
        </p:txBody>
      </p:sp>
    </p:spTree>
    <p:extLst>
      <p:ext uri="{BB962C8B-B14F-4D97-AF65-F5344CB8AC3E}">
        <p14:creationId xmlns:p14="http://schemas.microsoft.com/office/powerpoint/2010/main" val="102159910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1240" indent="-181240">
              <a:buFont typeface="Arial" panose="020B0604020202020204" pitchFamily="34" charset="0"/>
              <a:buChar char="•"/>
            </a:pPr>
            <a:r>
              <a:rPr lang="en-US" b="1" baseline="0" dirty="0">
                <a:solidFill>
                  <a:schemeClr val="tx1"/>
                </a:solidFill>
                <a:latin typeface="+mn-lt"/>
                <a:cs typeface="Arial" panose="020B0604020202020204" pitchFamily="34" charset="0"/>
              </a:rPr>
              <a:t>[READ THE BULLETED LIST ON THE SLIDE]</a:t>
            </a:r>
          </a:p>
          <a:p>
            <a:endParaRPr lang="en-US" baseline="0" dirty="0">
              <a:solidFill>
                <a:schemeClr val="tx1"/>
              </a:solidFill>
              <a:latin typeface="+mn-lt"/>
              <a:cs typeface="Arial" panose="020B0604020202020204" pitchFamily="34" charset="0"/>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(2015). </a:t>
            </a:r>
            <a:r>
              <a:rPr lang="en-US" sz="1300" i="1" dirty="0">
                <a:cs typeface="Calibri" panose="020F0502020204030204" pitchFamily="34" charset="0"/>
              </a:rPr>
              <a:t>Guidance regarding methods for de-identification of protected heath information in accordance with the Health Insurance Portability and Accountability Act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www.hhs.gov/hipaa/for-professionals/privacy/special-topics/de-identification/index.html?language=es.</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107</a:t>
            </a:fld>
            <a:endParaRPr lang="en-US"/>
          </a:p>
        </p:txBody>
      </p:sp>
    </p:spTree>
    <p:extLst>
      <p:ext uri="{BB962C8B-B14F-4D97-AF65-F5344CB8AC3E}">
        <p14:creationId xmlns:p14="http://schemas.microsoft.com/office/powerpoint/2010/main" val="38489717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1240" indent="-181240">
              <a:buFont typeface="Arial" panose="020B0604020202020204" pitchFamily="34" charset="0"/>
              <a:buChar char="•"/>
            </a:pPr>
            <a:r>
              <a:rPr lang="en-US" b="1" baseline="0" dirty="0">
                <a:solidFill>
                  <a:schemeClr val="tx1"/>
                </a:solidFill>
                <a:latin typeface="+mn-lt"/>
                <a:cs typeface="Arial" panose="020B0604020202020204" pitchFamily="34" charset="0"/>
              </a:rPr>
              <a:t>[READ THE BULLETED LIST ON THE SLIDE]</a:t>
            </a:r>
          </a:p>
          <a:p>
            <a:endParaRPr lang="en-US" baseline="0" dirty="0">
              <a:solidFill>
                <a:schemeClr val="tx1"/>
              </a:solidFill>
              <a:latin typeface="+mn-lt"/>
              <a:cs typeface="Arial" panose="020B0604020202020204" pitchFamily="34" charset="0"/>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(2015). </a:t>
            </a:r>
            <a:r>
              <a:rPr lang="en-US" sz="1300" i="1" dirty="0">
                <a:cs typeface="Calibri" panose="020F0502020204030204" pitchFamily="34" charset="0"/>
              </a:rPr>
              <a:t>Guidance regarding methods for de-identification of protected heath information in accordance with the Health Insurance Portability and Accountability Act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www.hhs.gov/hipaa/for-professionals/privacy/special-topics/de-identification/index.html?language=es.</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108</a:t>
            </a:fld>
            <a:endParaRPr lang="en-US"/>
          </a:p>
        </p:txBody>
      </p:sp>
    </p:spTree>
    <p:extLst>
      <p:ext uri="{BB962C8B-B14F-4D97-AF65-F5344CB8AC3E}">
        <p14:creationId xmlns:p14="http://schemas.microsoft.com/office/powerpoint/2010/main" val="2810840155"/>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defTabSz="966612">
              <a:buFont typeface="Arial" panose="020B0604020202020204" pitchFamily="34" charset="0"/>
              <a:buChar char="•"/>
              <a:defRPr/>
            </a:pPr>
            <a:r>
              <a:rPr lang="en-US" altLang="en-US" baseline="0" dirty="0">
                <a:solidFill>
                  <a:schemeClr val="tx1"/>
                </a:solidFill>
                <a:latin typeface="+mn-lt"/>
                <a:cs typeface="Calibri"/>
              </a:rPr>
              <a:t>All covered entities must </a:t>
            </a:r>
            <a:r>
              <a:rPr lang="en-US" dirty="0">
                <a:solidFill>
                  <a:schemeClr val="tx1"/>
                </a:solidFill>
                <a:latin typeface="+mn-lt"/>
              </a:rPr>
              <a:t>obtain an individual’s written authorization for any use or disclosure of PHI that is not for treatment,</a:t>
            </a:r>
            <a:r>
              <a:rPr lang="en-US" dirty="0"/>
              <a:t> </a:t>
            </a:r>
            <a:r>
              <a:rPr lang="en-US" dirty="0">
                <a:solidFill>
                  <a:schemeClr val="tx1"/>
                </a:solidFill>
                <a:latin typeface="+mn-lt"/>
              </a:rPr>
              <a:t> payment, or otherwise permitted or required by the Privacy Rule</a:t>
            </a:r>
            <a:r>
              <a:rPr lang="en-US" dirty="0">
                <a:cs typeface="Calibri"/>
              </a:rPr>
              <a:t>. “</a:t>
            </a:r>
            <a:r>
              <a:rPr lang="en-US" b="0" baseline="0" dirty="0">
                <a:solidFill>
                  <a:schemeClr val="tx1"/>
                </a:solidFill>
                <a:latin typeface="+mn-lt"/>
                <a:cs typeface="Calibri"/>
              </a:rPr>
              <a:t>All authorizations</a:t>
            </a:r>
            <a:r>
              <a:rPr lang="en-US" dirty="0">
                <a:cs typeface="Calibri"/>
              </a:rPr>
              <a:t> </a:t>
            </a:r>
            <a:r>
              <a:rPr lang="en-US" b="0" baseline="0" dirty="0">
                <a:solidFill>
                  <a:schemeClr val="tx1"/>
                </a:solidFill>
                <a:latin typeface="+mn-lt"/>
                <a:cs typeface="Calibri"/>
              </a:rPr>
              <a:t> must be in plain language, and contain specific information regarding the information to be used or disclosed, the person(s) disclosing and receiving the information, expiration,</a:t>
            </a:r>
            <a:r>
              <a:rPr lang="en-US" dirty="0">
                <a:cs typeface="Calibri"/>
              </a:rPr>
              <a:t> </a:t>
            </a:r>
            <a:r>
              <a:rPr lang="en-US" b="0" baseline="0" dirty="0">
                <a:solidFill>
                  <a:schemeClr val="tx1"/>
                </a:solidFill>
                <a:latin typeface="+mn-lt"/>
                <a:cs typeface="Calibri"/>
              </a:rPr>
              <a:t> right to revoke writing and other data” (HHS, 2015).</a:t>
            </a:r>
            <a:r>
              <a:rPr lang="en-US" dirty="0">
                <a:cs typeface="Calibri"/>
              </a:rPr>
              <a:t> </a:t>
            </a:r>
            <a:endParaRPr lang="en-US" b="0" baseline="0" dirty="0">
              <a:solidFill>
                <a:schemeClr val="tx1"/>
              </a:solidFill>
              <a:latin typeface="+mn-lt"/>
              <a:cs typeface="Calibri"/>
            </a:endParaRPr>
          </a:p>
          <a:p>
            <a:pPr marL="181240" indent="-181240">
              <a:buFont typeface="Arial" panose="020B0604020202020204" pitchFamily="34" charset="0"/>
              <a:buChar char="•"/>
            </a:pPr>
            <a:endParaRPr lang="en-US" b="0" baseline="0" dirty="0">
              <a:solidFill>
                <a:schemeClr val="tx1"/>
              </a:solidFill>
              <a:latin typeface="+mn-lt"/>
              <a:cs typeface="Arial" panose="020B0604020202020204" pitchFamily="34" charset="0"/>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(2016</a:t>
            </a:r>
            <a:r>
              <a:rPr lang="en-US" sz="1300" dirty="0" smtClean="0">
                <a:cs typeface="Calibri" panose="020F0502020204030204" pitchFamily="34" charset="0"/>
              </a:rPr>
              <a:t>). </a:t>
            </a:r>
            <a:r>
              <a:rPr lang="en-US" sz="1300" i="1" dirty="0" smtClean="0">
                <a:cs typeface="Calibri" panose="020F0502020204030204" pitchFamily="34" charset="0"/>
              </a:rPr>
              <a:t>Summary of the HIPAA Privacy Rule</a:t>
            </a:r>
            <a:r>
              <a:rPr lang="en-US" sz="1300" dirty="0" smtClean="0">
                <a:cs typeface="Calibri" panose="020F0502020204030204" pitchFamily="34" charset="0"/>
              </a:rPr>
              <a:t>. </a:t>
            </a:r>
            <a:r>
              <a:rPr lang="en-US" sz="1300" dirty="0">
                <a:cs typeface="Calibri" panose="020F0502020204030204" pitchFamily="34" charset="0"/>
              </a:rPr>
              <a:t>Retrieved from https://</a:t>
            </a:r>
            <a:r>
              <a:rPr lang="en-US" sz="1300" dirty="0" smtClean="0">
                <a:cs typeface="Calibri" panose="020F0502020204030204" pitchFamily="34" charset="0"/>
              </a:rPr>
              <a:t>www.hhs.gov/hipaa/for-professionals/privacy/laws-regulations/index.html. </a:t>
            </a:r>
            <a:endParaRPr lang="en-US" sz="1300" dirty="0">
              <a:cs typeface="Calibri" panose="020F0502020204030204" pitchFamily="34" charset="0"/>
            </a:endParaRPr>
          </a:p>
          <a:p>
            <a:endParaRPr lang="en-US" baseline="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109</a:t>
            </a:fld>
            <a:endParaRPr lang="en-US"/>
          </a:p>
        </p:txBody>
      </p:sp>
    </p:spTree>
    <p:extLst>
      <p:ext uri="{BB962C8B-B14F-4D97-AF65-F5344CB8AC3E}">
        <p14:creationId xmlns:p14="http://schemas.microsoft.com/office/powerpoint/2010/main" val="2352831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defTabSz="966612">
              <a:buFont typeface="Arial" panose="020B0604020202020204" pitchFamily="34" charset="0"/>
              <a:buChar char="•"/>
              <a:defRPr/>
            </a:pPr>
            <a:r>
              <a:rPr lang="en-US" dirty="0">
                <a:solidFill>
                  <a:schemeClr val="tx1"/>
                </a:solidFill>
              </a:rPr>
              <a:t>First, we begin with</a:t>
            </a:r>
            <a:r>
              <a:rPr lang="en-US" baseline="0" dirty="0">
                <a:solidFill>
                  <a:schemeClr val="tx1"/>
                </a:solidFill>
              </a:rPr>
              <a:t> pre-treatment. </a:t>
            </a:r>
            <a:r>
              <a:rPr lang="en-US" dirty="0">
                <a:solidFill>
                  <a:schemeClr val="tx1"/>
                </a:solidFill>
              </a:rPr>
              <a:t>Essentially</a:t>
            </a:r>
            <a:r>
              <a:rPr lang="en-US" baseline="0" dirty="0">
                <a:solidFill>
                  <a:schemeClr val="tx1"/>
                </a:solidFill>
              </a:rPr>
              <a:t>, t</a:t>
            </a:r>
            <a:r>
              <a:rPr lang="en-US" dirty="0">
                <a:solidFill>
                  <a:schemeClr val="tx1"/>
                </a:solidFill>
              </a:rPr>
              <a:t>he goal at this stage in the continuum</a:t>
            </a:r>
            <a:r>
              <a:rPr lang="en-US" baseline="0" dirty="0">
                <a:solidFill>
                  <a:schemeClr val="tx1"/>
                </a:solidFill>
              </a:rPr>
              <a:t> of care </a:t>
            </a:r>
            <a:r>
              <a:rPr lang="en-US" dirty="0">
                <a:solidFill>
                  <a:schemeClr val="tx1"/>
                </a:solidFill>
              </a:rPr>
              <a:t>is to reduce barriers that prevent an individual with a SUD from accessing </a:t>
            </a:r>
            <a:r>
              <a:rPr lang="en-US" dirty="0" smtClean="0">
                <a:solidFill>
                  <a:schemeClr val="tx1"/>
                </a:solidFill>
              </a:rPr>
              <a:t>treatment.</a:t>
            </a:r>
            <a:endParaRPr lang="en-US" dirty="0">
              <a:solidFill>
                <a:schemeClr val="tx1"/>
              </a:solidFill>
            </a:endParaRPr>
          </a:p>
          <a:p>
            <a:pPr marL="664546" lvl="1" indent="-181240" defTabSz="966612">
              <a:buFont typeface="Arial" panose="020B0604020202020204" pitchFamily="34" charset="0"/>
              <a:buChar char="•"/>
              <a:defRPr/>
            </a:pPr>
            <a:endParaRPr lang="en-US"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a:t>
            </a:fld>
            <a:endParaRPr lang="en-US"/>
          </a:p>
        </p:txBody>
      </p:sp>
    </p:spTree>
    <p:extLst>
      <p:ext uri="{BB962C8B-B14F-4D97-AF65-F5344CB8AC3E}">
        <p14:creationId xmlns:p14="http://schemas.microsoft.com/office/powerpoint/2010/main" val="271127978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defTabSz="966612">
              <a:buFont typeface="Arial" panose="020B0604020202020204" pitchFamily="34" charset="0"/>
              <a:buChar char="•"/>
              <a:defRPr/>
            </a:pPr>
            <a:r>
              <a:rPr lang="en-US" altLang="en-US" baseline="0" dirty="0">
                <a:solidFill>
                  <a:schemeClr val="tx1"/>
                </a:solidFill>
                <a:latin typeface="+mn-lt"/>
                <a:cs typeface="Calibri"/>
              </a:rPr>
              <a:t>One of the central aspects of the privacy rules in ensuring covered entities only request and/or release the minimum amount of PHI needed to accomplish the intended purpose of the use, disclosure or request</a:t>
            </a:r>
            <a:r>
              <a:rPr lang="en-US" altLang="en-US" dirty="0">
                <a:cs typeface="Calibri"/>
              </a:rPr>
              <a:t>. </a:t>
            </a:r>
            <a:endParaRPr lang="en-US" alt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cs typeface="Arial" panose="020B0604020202020204" pitchFamily="34" charset="0"/>
              </a:rPr>
              <a:t>[ASK PARTICIPANTS] </a:t>
            </a:r>
            <a:r>
              <a:rPr lang="en-US" b="0" baseline="0" dirty="0">
                <a:solidFill>
                  <a:schemeClr val="tx1"/>
                </a:solidFill>
                <a:latin typeface="+mn-lt"/>
                <a:cs typeface="Arial" panose="020B0604020202020204" pitchFamily="34" charset="0"/>
              </a:rPr>
              <a:t>When is a covered entity not required to acquire consent from an individual to use and disclose their PHI?</a:t>
            </a:r>
          </a:p>
          <a:p>
            <a:pPr marL="181240" indent="-181240">
              <a:buFont typeface="Arial" panose="020B0604020202020204" pitchFamily="34" charset="0"/>
              <a:buChar char="•"/>
            </a:pPr>
            <a:endParaRPr lang="en-US" b="0" baseline="0" dirty="0">
              <a:solidFill>
                <a:schemeClr val="tx1"/>
              </a:solidFill>
              <a:latin typeface="+mn-lt"/>
              <a:cs typeface="Arial" panose="020B0604020202020204" pitchFamily="34" charset="0"/>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(2016). </a:t>
            </a:r>
            <a:r>
              <a:rPr lang="en-US" sz="1300" i="1" dirty="0">
                <a:cs typeface="Calibri" panose="020F0502020204030204" pitchFamily="34" charset="0"/>
              </a:rPr>
              <a:t>Summary of the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www.hhs.gov/hipaa/for-professionals/privacy/laws-regulations/index.html. </a:t>
            </a:r>
            <a:endParaRPr lang="en-US" sz="1300" dirty="0">
              <a:cs typeface="Calibri" panose="020F0502020204030204" pitchFamily="34" charset="0"/>
            </a:endParaRPr>
          </a:p>
          <a:p>
            <a:endParaRPr lang="en-US" baseline="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110</a:t>
            </a:fld>
            <a:endParaRPr lang="en-US"/>
          </a:p>
        </p:txBody>
      </p:sp>
    </p:spTree>
    <p:extLst>
      <p:ext uri="{BB962C8B-B14F-4D97-AF65-F5344CB8AC3E}">
        <p14:creationId xmlns:p14="http://schemas.microsoft.com/office/powerpoint/2010/main" val="403529888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1240"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Here, we briefly describe a few situations and instances when covered entities are not required to receive an individual’s authorization permitting the entity from using or releasing its PHI.  Authorization for using or releasing PHI is not needed:</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is the subject of information;  </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health information is being used internally for the provision, coordination, and management of health care and related services;</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obtaining  payment or reimbursement of the provision of healthcare to an individual;</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entity is engaged in quality assessment and improvement activities, compliance activities, and competency assurance activities; </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agrees to the release outright; </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is in an emergency situation or incapacitated;</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required by the law, such as in cases there are court orders or administrative tribunal;</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has been identified by law enforcement as a suspects, fugitive, witness or missing person;</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has contracted or been exposed to a communicable disease and the covered entity is required by law to report the incident;</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has experienced an adverse event for an FDA regulated product or activity;</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 individual is a victim of abuse, neglect or domestic violence; and </a:t>
            </a:r>
          </a:p>
          <a:p>
            <a:pPr marL="664546" lvl="1"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When there is belief that an individual is a serious and imminent threat to the health and safety of themselves or someone else. </a:t>
            </a:r>
          </a:p>
          <a:p>
            <a:pPr marL="181240" indent="-181240" defTabSz="966612">
              <a:buFont typeface="Arial" panose="020B0604020202020204" pitchFamily="34" charset="0"/>
              <a:buChar char="•"/>
              <a:defRPr/>
            </a:pPr>
            <a:r>
              <a:rPr lang="en-US" b="0" baseline="0" dirty="0">
                <a:solidFill>
                  <a:schemeClr val="tx1"/>
                </a:solidFill>
                <a:latin typeface="+mn-lt"/>
                <a:cs typeface="Arial" panose="020B0604020202020204" pitchFamily="34" charset="0"/>
              </a:rPr>
              <a:t>Please closely review the Privacy Rule for other situations and circumstances when authorization is not needed.</a:t>
            </a:r>
          </a:p>
          <a:p>
            <a:pPr defTabSz="966612">
              <a:defRPr/>
            </a:pPr>
            <a:endParaRPr lang="en-US" b="0" baseline="0" dirty="0">
              <a:solidFill>
                <a:schemeClr val="tx1"/>
              </a:solidFill>
              <a:latin typeface="+mn-lt"/>
              <a:cs typeface="Arial" panose="020B0604020202020204" pitchFamily="34" charset="0"/>
            </a:endParaRPr>
          </a:p>
          <a:p>
            <a:r>
              <a:rPr lang="en-US" b="1" baseline="0" dirty="0">
                <a:solidFill>
                  <a:schemeClr val="tx1"/>
                </a:solidFill>
                <a:latin typeface="+mn-lt"/>
                <a:cs typeface="+mn-cs"/>
              </a:rPr>
              <a:t>REFERENCE</a:t>
            </a:r>
          </a:p>
          <a:p>
            <a:pPr defTabSz="966612">
              <a:defRPr/>
            </a:pPr>
            <a:r>
              <a:rPr lang="en-US" sz="1300" dirty="0">
                <a:cs typeface="Calibri" panose="020F0502020204030204" pitchFamily="34" charset="0"/>
              </a:rPr>
              <a:t>US Department of Health and Human Services. (2016). </a:t>
            </a:r>
            <a:r>
              <a:rPr lang="en-US" sz="1300" i="1" dirty="0">
                <a:cs typeface="Calibri" panose="020F0502020204030204" pitchFamily="34" charset="0"/>
              </a:rPr>
              <a:t>Summary of the HIPAA Privacy Rule</a:t>
            </a:r>
            <a:r>
              <a:rPr lang="en-US" sz="1300" dirty="0">
                <a:cs typeface="Calibri" panose="020F0502020204030204" pitchFamily="34" charset="0"/>
              </a:rPr>
              <a:t>. Retrieved from https://</a:t>
            </a:r>
            <a:r>
              <a:rPr lang="en-US" sz="1300" dirty="0" smtClean="0">
                <a:cs typeface="Calibri" panose="020F0502020204030204" pitchFamily="34" charset="0"/>
              </a:rPr>
              <a:t>www.hhs.gov/hipaa/for-professionals/privacy/laws-regulations/index.html. </a:t>
            </a:r>
            <a:endParaRPr lang="en-US" sz="1300" dirty="0">
              <a:cs typeface="Calibri" panose="020F0502020204030204" pitchFamily="34" charset="0"/>
            </a:endParaRPr>
          </a:p>
          <a:p>
            <a:endParaRPr lang="en-US" baseline="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111</a:t>
            </a:fld>
            <a:endParaRPr lang="en-US"/>
          </a:p>
        </p:txBody>
      </p:sp>
    </p:spTree>
    <p:extLst>
      <p:ext uri="{BB962C8B-B14F-4D97-AF65-F5344CB8AC3E}">
        <p14:creationId xmlns:p14="http://schemas.microsoft.com/office/powerpoint/2010/main" val="2687476706"/>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b="0" baseline="0" dirty="0">
                <a:solidFill>
                  <a:schemeClr val="tx1"/>
                </a:solidFill>
                <a:latin typeface="+mn-lt"/>
              </a:rPr>
              <a:t>The second of the two federal laws is Title 42 Part 2 of the United States Code, otherwise known as 42 CFR Part 2. This law includes special privacy protections for the confidentiality of substance use disorder patient records.</a:t>
            </a:r>
            <a:r>
              <a:rPr lang="en-US" dirty="0"/>
              <a:t>  </a:t>
            </a:r>
            <a:r>
              <a:rPr lang="en-US" b="0" baseline="0" dirty="0">
                <a:solidFill>
                  <a:schemeClr val="tx1"/>
                </a:solidFill>
                <a:latin typeface="+mn-lt"/>
              </a:rPr>
              <a:t>42 CFR Part 2 applies to all individuals and entities that receive or have received federal funds in any form, directly or indirectly, is assisted by the IRS through tax exemption status, or is authorized to conduct business with the federal government (e.g., Medicare) to prevent,</a:t>
            </a:r>
            <a:r>
              <a:rPr lang="en-US" dirty="0"/>
              <a:t> </a:t>
            </a:r>
            <a:r>
              <a:rPr lang="en-US" b="0" baseline="0" dirty="0">
                <a:solidFill>
                  <a:schemeClr val="tx1"/>
                </a:solidFill>
                <a:latin typeface="+mn-lt"/>
              </a:rPr>
              <a:t> diagnose, treat, or refer to treat an individual with substance use disorders.</a:t>
            </a:r>
            <a:r>
              <a:rPr lang="en-US" dirty="0"/>
              <a:t> </a:t>
            </a:r>
            <a:endParaRPr lang="en-US" b="0" baseline="0" dirty="0">
              <a:solidFill>
                <a:schemeClr val="tx1"/>
              </a:solidFill>
              <a:latin typeface="+mn-lt"/>
              <a:cs typeface="Calibri"/>
            </a:endParaRP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112</a:t>
            </a:fld>
            <a:endParaRPr lang="en-US"/>
          </a:p>
        </p:txBody>
      </p:sp>
    </p:spTree>
    <p:extLst>
      <p:ext uri="{BB962C8B-B14F-4D97-AF65-F5344CB8AC3E}">
        <p14:creationId xmlns:p14="http://schemas.microsoft.com/office/powerpoint/2010/main" val="233851785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b="0" baseline="0" dirty="0">
                <a:solidFill>
                  <a:schemeClr val="tx1"/>
                </a:solidFill>
                <a:latin typeface="+mn-lt"/>
              </a:rPr>
              <a:t>42 CFR Part 2 allows programs to disclose PHI when reporting suspected child abuse or neglect, when reporting a death, or with the existence of a valid court order. Program may also disclose PHI in medical emergencies, in reporting crimes that occur on program premises or against</a:t>
            </a:r>
            <a:r>
              <a:rPr lang="en-US" dirty="0"/>
              <a:t> </a:t>
            </a:r>
            <a:r>
              <a:rPr lang="en-US" b="0" baseline="0" dirty="0">
                <a:solidFill>
                  <a:schemeClr val="tx1"/>
                </a:solidFill>
                <a:latin typeface="+mn-lt"/>
              </a:rPr>
              <a:t> staff, to qualified service organizations, and to external auditors, evaluators, registries, and researchers.</a:t>
            </a:r>
            <a:r>
              <a:rPr lang="en-US" dirty="0"/>
              <a:t> </a:t>
            </a:r>
            <a:r>
              <a:rPr lang="en-US" b="0" baseline="0" dirty="0">
                <a:solidFill>
                  <a:schemeClr val="tx1"/>
                </a:solidFill>
                <a:latin typeface="+mn-lt"/>
              </a:rPr>
              <a:t>Qualified service organizations are</a:t>
            </a:r>
            <a:r>
              <a:rPr lang="en-US" dirty="0"/>
              <a:t> </a:t>
            </a:r>
            <a:r>
              <a:rPr lang="en-US" b="0" baseline="0" dirty="0">
                <a:solidFill>
                  <a:schemeClr val="tx1"/>
                </a:solidFill>
                <a:latin typeface="+mn-lt"/>
              </a:rPr>
              <a:t>individuals and entities that provide services to the program or have</a:t>
            </a:r>
            <a:r>
              <a:rPr lang="en-US" dirty="0"/>
              <a:t> </a:t>
            </a:r>
            <a:r>
              <a:rPr lang="en-US" b="0" baseline="0" dirty="0">
                <a:solidFill>
                  <a:schemeClr val="tx1"/>
                </a:solidFill>
                <a:latin typeface="+mn-lt"/>
              </a:rPr>
              <a:t> entered into a written agreement under which the individual or entity acknowledges and agrees to regulations set forth in the regulations when receiving, storing, processing, or dealing with client records.</a:t>
            </a:r>
            <a:r>
              <a:rPr lang="en-US" dirty="0"/>
              <a:t>  </a:t>
            </a:r>
            <a:endParaRPr lang="en-US" b="0" baseline="0" dirty="0">
              <a:solidFill>
                <a:schemeClr val="tx1"/>
              </a:solidFill>
              <a:latin typeface="+mn-lt"/>
              <a:cs typeface="Calibri"/>
            </a:endParaRPr>
          </a:p>
          <a:p>
            <a:endParaRPr lang="en-US" b="0" baseline="0" dirty="0">
              <a:solidFill>
                <a:schemeClr val="tx1"/>
              </a:solidFill>
              <a:latin typeface="+mn-lt"/>
            </a:endParaRP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113</a:t>
            </a:fld>
            <a:endParaRPr lang="en-US"/>
          </a:p>
        </p:txBody>
      </p:sp>
    </p:spTree>
    <p:extLst>
      <p:ext uri="{BB962C8B-B14F-4D97-AF65-F5344CB8AC3E}">
        <p14:creationId xmlns:p14="http://schemas.microsoft.com/office/powerpoint/2010/main" val="2966433062"/>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b="0" baseline="0" dirty="0">
                <a:solidFill>
                  <a:schemeClr val="tx1"/>
                </a:solidFill>
                <a:latin typeface="+mn-lt"/>
              </a:rPr>
              <a:t>All covered entities may release PHI without prior consent in the event of an emergency to medical personnel, but not to family, unless the individual signed a consent form authorizing the entity to contact authorized family members and the consent specifies what the program can disclose.</a:t>
            </a:r>
            <a:r>
              <a:rPr lang="en-US" dirty="0"/>
              <a:t> </a:t>
            </a:r>
            <a:r>
              <a:rPr lang="en-US" b="0" baseline="0" dirty="0">
                <a:solidFill>
                  <a:schemeClr val="tx1"/>
                </a:solidFill>
                <a:latin typeface="+mn-lt"/>
              </a:rPr>
              <a:t>If and when an entity releases PHI to medical personnel, it must document the names of medical personnel</a:t>
            </a:r>
            <a:r>
              <a:rPr lang="en-US" dirty="0"/>
              <a:t> </a:t>
            </a:r>
            <a:r>
              <a:rPr lang="en-US" b="0" baseline="0" dirty="0">
                <a:solidFill>
                  <a:schemeClr val="tx1"/>
                </a:solidFill>
                <a:latin typeface="+mn-lt"/>
              </a:rPr>
              <a:t> and the healthcare facility to which the disclose was made, the individual’s name, title, date and time of when the disclosure was made, and the nature of the medical emergency</a:t>
            </a:r>
            <a:r>
              <a:rPr lang="en-US" dirty="0"/>
              <a:t>. </a:t>
            </a:r>
            <a:endParaRPr lang="en-US" b="0" baseline="0" dirty="0">
              <a:solidFill>
                <a:schemeClr val="tx1"/>
              </a:solidFill>
              <a:latin typeface="+mn-lt"/>
              <a:cs typeface="Calibri"/>
            </a:endParaRPr>
          </a:p>
          <a:p>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a:p>
            <a:endParaRPr lang="en-US" dirty="0">
              <a:solidFill>
                <a:schemeClr val="tx1"/>
              </a:solidFill>
              <a:latin typeface="+mn-lt"/>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114</a:t>
            </a:fld>
            <a:endParaRPr lang="en-US"/>
          </a:p>
        </p:txBody>
      </p:sp>
    </p:spTree>
    <p:extLst>
      <p:ext uri="{BB962C8B-B14F-4D97-AF65-F5344CB8AC3E}">
        <p14:creationId xmlns:p14="http://schemas.microsoft.com/office/powerpoint/2010/main" val="2500902470"/>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b="0" baseline="0" dirty="0">
                <a:solidFill>
                  <a:schemeClr val="tx1"/>
                </a:solidFill>
                <a:latin typeface="+mn-lt"/>
              </a:rPr>
              <a:t>All covered entities may release PHI without prior consent in the event that a crime was committed on site or against </a:t>
            </a:r>
            <a:r>
              <a:rPr lang="en-US" dirty="0"/>
              <a:t>personnel. Also</a:t>
            </a:r>
            <a:r>
              <a:rPr lang="en-US" b="0" baseline="0" dirty="0">
                <a:solidFill>
                  <a:schemeClr val="tx1"/>
                </a:solidFill>
                <a:latin typeface="+mn-lt"/>
              </a:rPr>
              <a:t>, all covered entities must notify the authorities if there is reason to believe the client is a danger to themselves or others.</a:t>
            </a:r>
            <a:r>
              <a:rPr lang="en-US" dirty="0"/>
              <a:t> </a:t>
            </a:r>
            <a:endParaRPr lang="en-US" b="0" baseline="0" dirty="0">
              <a:solidFill>
                <a:schemeClr val="tx1"/>
              </a:solidFill>
              <a:latin typeface="+mn-lt"/>
              <a:cs typeface="Calibri"/>
            </a:endParaRP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do you do if a client articulates their plan to kill another person?   </a:t>
            </a: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115</a:t>
            </a:fld>
            <a:endParaRPr lang="en-US"/>
          </a:p>
        </p:txBody>
      </p:sp>
    </p:spTree>
    <p:extLst>
      <p:ext uri="{BB962C8B-B14F-4D97-AF65-F5344CB8AC3E}">
        <p14:creationId xmlns:p14="http://schemas.microsoft.com/office/powerpoint/2010/main" val="98989578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1240" indent="-181240">
              <a:buFont typeface="Arial" panose="020B0604020202020204" pitchFamily="34" charset="0"/>
              <a:buChar char="•"/>
            </a:pPr>
            <a:r>
              <a:rPr lang="en-US" b="0" baseline="0" dirty="0">
                <a:solidFill>
                  <a:schemeClr val="tx1"/>
                </a:solidFill>
                <a:latin typeface="+mn-lt"/>
              </a:rPr>
              <a:t>All covered entities may release PHI without prior consent in the event of that there is reason to believe that a child or older adult is being abused or neglected. Almost all states have mandatory reporting laws; however, the laws vary.</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are the laws here regarding mandatory reporting of child abuse and neglect? </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about laws regarding mandatory reporting of elder abuse and neglect? </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are the required elements for written consent? </a:t>
            </a:r>
          </a:p>
          <a:p>
            <a:pPr marL="181240" indent="-181240">
              <a:buFont typeface="Arial" panose="020B0604020202020204" pitchFamily="34" charset="0"/>
              <a:buChar char="•"/>
            </a:pPr>
            <a:endParaRPr lang="en-US" b="0" baseline="0" dirty="0">
              <a:solidFill>
                <a:schemeClr val="tx1"/>
              </a:solidFill>
              <a:latin typeface="+mn-lt"/>
            </a:endParaRPr>
          </a:p>
          <a:p>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116</a:t>
            </a:fld>
            <a:endParaRPr lang="en-US"/>
          </a:p>
        </p:txBody>
      </p:sp>
    </p:spTree>
    <p:extLst>
      <p:ext uri="{BB962C8B-B14F-4D97-AF65-F5344CB8AC3E}">
        <p14:creationId xmlns:p14="http://schemas.microsoft.com/office/powerpoint/2010/main" val="389524837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1240" indent="-181240">
              <a:buFont typeface="Arial" panose="020B0604020202020204" pitchFamily="34" charset="0"/>
              <a:buChar char="•"/>
            </a:pPr>
            <a:r>
              <a:rPr lang="en-US" b="1" baseline="0" dirty="0">
                <a:solidFill>
                  <a:schemeClr val="tx1"/>
                </a:solidFill>
                <a:latin typeface="+mn-lt"/>
              </a:rPr>
              <a:t>[READ THE BULLETED LIST ON THE SLIDE]</a:t>
            </a: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117</a:t>
            </a:fld>
            <a:endParaRPr lang="en-US"/>
          </a:p>
        </p:txBody>
      </p:sp>
    </p:spTree>
    <p:extLst>
      <p:ext uri="{BB962C8B-B14F-4D97-AF65-F5344CB8AC3E}">
        <p14:creationId xmlns:p14="http://schemas.microsoft.com/office/powerpoint/2010/main" val="3420571616"/>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1240" indent="-181240">
              <a:buFont typeface="Arial" panose="020B0604020202020204" pitchFamily="34" charset="0"/>
              <a:buChar char="•"/>
            </a:pPr>
            <a:r>
              <a:rPr lang="en-US" b="1" baseline="0" dirty="0">
                <a:solidFill>
                  <a:schemeClr val="tx1"/>
                </a:solidFill>
                <a:latin typeface="+mn-lt"/>
              </a:rPr>
              <a:t>[READ THE BULLETED LIST ON THE SLIDE]</a:t>
            </a: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REFERENCE</a:t>
            </a:r>
            <a:r>
              <a:rPr lang="en-US" baseline="0" dirty="0">
                <a:solidFill>
                  <a:schemeClr val="tx1"/>
                </a:solidFill>
                <a:latin typeface="+mn-lt"/>
              </a:rPr>
              <a:t> </a:t>
            </a:r>
          </a:p>
          <a:p>
            <a:pPr defTabSz="966612">
              <a:defRPr/>
            </a:pPr>
            <a:r>
              <a:rPr lang="en-US" sz="1300" dirty="0">
                <a:cs typeface="Calibri" panose="020F0502020204030204" pitchFamily="34" charset="0"/>
              </a:rPr>
              <a:t>US Government Publishing Office. (2006). </a:t>
            </a:r>
            <a:r>
              <a:rPr lang="en-US" sz="1300" i="1" dirty="0">
                <a:cs typeface="Calibri" panose="020F0502020204030204" pitchFamily="34" charset="0"/>
              </a:rPr>
              <a:t>Electronic code of federal regulations: Title 42, Chapter 1, Subchapter A, Part 2: Confidentiality of substance use disorder patient records</a:t>
            </a:r>
            <a:r>
              <a:rPr lang="en-US" sz="1300" dirty="0">
                <a:cs typeface="Calibri" panose="020F0502020204030204" pitchFamily="34" charset="0"/>
              </a:rPr>
              <a:t>. Retrieved from https://</a:t>
            </a:r>
            <a:r>
              <a:rPr lang="en-US" sz="1300" dirty="0" smtClean="0">
                <a:cs typeface="Calibri" panose="020F0502020204030204" pitchFamily="34" charset="0"/>
              </a:rPr>
              <a:t>www.ecfr.gov/cgi-bin/text-idx?SID=0f9b2a146b539944f00b5ec90117d296&amp;mc=true&amp;node=pt42.1.2&amp;rgn=div5.</a:t>
            </a:r>
            <a:endParaRPr lang="en-US" sz="1300" dirty="0">
              <a:cs typeface="Calibri" panose="020F0502020204030204" pitchFamily="34" charset="0"/>
            </a:endParaRPr>
          </a:p>
          <a:p>
            <a:endParaRPr lang="en-US" dirty="0">
              <a:solidFill>
                <a:schemeClr val="tx1"/>
              </a:solidFill>
              <a:latin typeface="+mn-lt"/>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118</a:t>
            </a:fld>
            <a:endParaRPr lang="en-US"/>
          </a:p>
        </p:txBody>
      </p:sp>
    </p:spTree>
    <p:extLst>
      <p:ext uri="{BB962C8B-B14F-4D97-AF65-F5344CB8AC3E}">
        <p14:creationId xmlns:p14="http://schemas.microsoft.com/office/powerpoint/2010/main" val="4264930531"/>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dirty="0">
                <a:solidFill>
                  <a:schemeClr val="tx1"/>
                </a:solidFill>
                <a:latin typeface="+mn-lt"/>
              </a:rPr>
              <a:t>The IC&amp;</a:t>
            </a:r>
            <a:r>
              <a:rPr lang="en-US" baseline="0" dirty="0">
                <a:solidFill>
                  <a:schemeClr val="tx1"/>
                </a:solidFill>
                <a:latin typeface="+mn-lt"/>
              </a:rPr>
              <a:t>RC have identified three global criteria for reports and record keeping. </a:t>
            </a:r>
          </a:p>
          <a:p>
            <a:pPr marL="181240" indent="-181240">
              <a:buFont typeface="Arial" panose="020B0604020202020204" pitchFamily="34" charset="0"/>
              <a:buChar char="•"/>
            </a:pPr>
            <a:r>
              <a:rPr lang="en-US" b="1" baseline="0" dirty="0">
                <a:solidFill>
                  <a:schemeClr val="tx1"/>
                </a:solidFill>
                <a:latin typeface="+mn-lt"/>
              </a:rPr>
              <a:t>[READ THE BULLETED LIST ON THE SLIDE] </a:t>
            </a:r>
          </a:p>
          <a:p>
            <a:pPr marL="180975" indent="-180975">
              <a:buFont typeface="Arial" panose="020B0604020202020204" pitchFamily="34" charset="0"/>
              <a:buChar char="•"/>
            </a:pPr>
            <a:r>
              <a:rPr lang="en-US" baseline="0" dirty="0">
                <a:solidFill>
                  <a:schemeClr val="tx1"/>
                </a:solidFill>
                <a:latin typeface="+mn-lt"/>
              </a:rPr>
              <a:t>There are various types of reports commonly used to support clients as they enter, move through, and eventually are discharged at different points throughout the continuum of care. Criterion 40 highlights the expectation that counselors should be familiar with and demonstrate the ability to prepare these reports, how these reports are integrated and used to facilitate care, especially in treatment and transition/discharge planning, and the types of information that should and should not be included (Herdman, 2018</a:t>
            </a:r>
            <a:r>
              <a:rPr lang="en-US" dirty="0"/>
              <a:t>). </a:t>
            </a:r>
            <a:r>
              <a:rPr lang="en-US" baseline="0" dirty="0">
                <a:solidFill>
                  <a:schemeClr val="tx1"/>
                </a:solidFill>
                <a:latin typeface="+mn-lt"/>
              </a:rPr>
              <a:t>Criterion 41, according to Herdman (2008), emphasizes the need for counselors to demonstrate the ability to document pertinent information in the client’s chart. Counselors should be familiar with and demonstrate the ability to document relevant information according to agency-specific formats or practices</a:t>
            </a:r>
            <a:r>
              <a:rPr lang="en-US" dirty="0"/>
              <a:t>. </a:t>
            </a:r>
            <a:r>
              <a:rPr lang="en-US" baseline="0" dirty="0">
                <a:solidFill>
                  <a:schemeClr val="tx1"/>
                </a:solidFill>
                <a:latin typeface="+mn-lt"/>
              </a:rPr>
              <a:t>Lastly, counselors should understand “how information from written documents is used to benefit the client” (Herdman, 2018, p. 101). If and when information from other reports are used in treatment plans or assessments, counselors should document the source of data, including information regarding the author(s) and date(s</a:t>
            </a:r>
            <a:r>
              <a:rPr lang="en-US" dirty="0"/>
              <a:t>).</a:t>
            </a:r>
            <a:endParaRPr lang="en-US" baseline="0" dirty="0">
              <a:solidFill>
                <a:schemeClr val="tx1"/>
              </a:solidFill>
              <a:latin typeface="+mn-lt"/>
              <a:cs typeface="Calibri"/>
            </a:endParaRPr>
          </a:p>
          <a:p>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a:rPr>
              <a:t>Herdman, </a:t>
            </a:r>
            <a:r>
              <a:rPr lang="en-US" sz="1300" dirty="0" smtClean="0">
                <a:cs typeface="Calibri"/>
              </a:rPr>
              <a:t>J.W</a:t>
            </a:r>
            <a:r>
              <a:rPr lang="en-US" sz="1300" dirty="0">
                <a:cs typeface="Calibri"/>
              </a:rPr>
              <a:t>. (2018). </a:t>
            </a:r>
            <a:r>
              <a:rPr lang="en-US" sz="1300" i="1" dirty="0">
                <a:cs typeface="Calibri"/>
              </a:rPr>
              <a:t>Global criteria: </a:t>
            </a:r>
            <a:r>
              <a:rPr lang="en-US" sz="1300" i="1" dirty="0" smtClean="0">
                <a:cs typeface="Calibri"/>
              </a:rPr>
              <a:t>The </a:t>
            </a:r>
            <a:r>
              <a:rPr lang="en-US" sz="1300" i="1" dirty="0">
                <a:cs typeface="Calibri"/>
              </a:rPr>
              <a:t>12 core functions of the substance abuse counselor </a:t>
            </a:r>
            <a:r>
              <a:rPr lang="en-US" sz="1300" dirty="0">
                <a:cs typeface="Calibri"/>
              </a:rPr>
              <a:t>(7</a:t>
            </a:r>
            <a:r>
              <a:rPr lang="en-US" sz="1300" baseline="30000" dirty="0">
                <a:cs typeface="Calibri"/>
              </a:rPr>
              <a:t>th</a:t>
            </a:r>
            <a:r>
              <a:rPr lang="en-US" sz="1300" dirty="0">
                <a:cs typeface="Calibri"/>
              </a:rPr>
              <a:t> ed.). Lincoln, NE: Parallels</a:t>
            </a:r>
            <a:r>
              <a:rPr lang="en-US" sz="1300" dirty="0">
                <a:solidFill>
                  <a:schemeClr val="bg1"/>
                </a:solidFill>
                <a:latin typeface="Calibri"/>
                <a:cs typeface="Calibri"/>
              </a:rPr>
              <a:t>: Pathways to Change. </a:t>
            </a: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119</a:t>
            </a:fld>
            <a:endParaRPr lang="en-US"/>
          </a:p>
        </p:txBody>
      </p:sp>
    </p:spTree>
    <p:extLst>
      <p:ext uri="{BB962C8B-B14F-4D97-AF65-F5344CB8AC3E}">
        <p14:creationId xmlns:p14="http://schemas.microsoft.com/office/powerpoint/2010/main" val="1144390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PEDAGOLOGICAL</a:t>
            </a:r>
            <a:r>
              <a:rPr lang="en-US" b="1" baseline="0" dirty="0">
                <a:solidFill>
                  <a:schemeClr val="tx1"/>
                </a:solidFill>
                <a:latin typeface="+mn-lt"/>
              </a:rPr>
              <a:t> SUGGESTION</a:t>
            </a:r>
            <a:endParaRPr lang="en-US" b="1" dirty="0">
              <a:solidFill>
                <a:schemeClr val="tx1"/>
              </a:solidFill>
              <a:latin typeface="+mn-lt"/>
            </a:endParaRPr>
          </a:p>
          <a:p>
            <a:pPr marL="181240" indent="-181240">
              <a:buFont typeface="Arial" panose="020B0604020202020204" pitchFamily="34" charset="0"/>
              <a:buChar char="•"/>
            </a:pPr>
            <a:r>
              <a:rPr lang="en-US" b="0" baseline="0" dirty="0">
                <a:solidFill>
                  <a:schemeClr val="tx1"/>
                </a:solidFill>
                <a:latin typeface="+mn-lt"/>
              </a:rPr>
              <a:t>If time permits, ask for examples for each stage of change to help other participants better understand and distinguish them apart.  </a:t>
            </a:r>
            <a:endParaRPr lang="en-US" b="0" dirty="0">
              <a:solidFill>
                <a:schemeClr val="tx1"/>
              </a:solidFill>
              <a:latin typeface="+mn-lt"/>
            </a:endParaRPr>
          </a:p>
          <a:p>
            <a:endParaRPr lang="en-US" b="1" dirty="0">
              <a:solidFill>
                <a:schemeClr val="tx1"/>
              </a:solidFill>
              <a:latin typeface="+mn-lt"/>
            </a:endParaRPr>
          </a:p>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solidFill>
                  <a:schemeClr val="tx1"/>
                </a:solidFill>
                <a:latin typeface="+mn-lt"/>
              </a:rPr>
              <a:t>All client</a:t>
            </a:r>
            <a:r>
              <a:rPr lang="en-US" baseline="0" dirty="0">
                <a:solidFill>
                  <a:schemeClr val="tx1"/>
                </a:solidFill>
                <a:latin typeface="+mn-lt"/>
              </a:rPr>
              <a:t> </a:t>
            </a:r>
            <a:r>
              <a:rPr lang="en-US" dirty="0">
                <a:solidFill>
                  <a:schemeClr val="tx1"/>
                </a:solidFill>
                <a:latin typeface="+mn-lt"/>
              </a:rPr>
              <a:t>encounters</a:t>
            </a:r>
            <a:r>
              <a:rPr lang="en-US" baseline="0" dirty="0">
                <a:solidFill>
                  <a:schemeClr val="tx1"/>
                </a:solidFill>
                <a:latin typeface="+mn-lt"/>
              </a:rPr>
              <a:t> should begin with a brief orientation and review of the meeting agenda. Many individuals, regardless of whether they are in recovery from substance use disorders, benefit from structure, predictability, and safety. Clients often don’t know what to expect when they walk into an office or meet with a counselor, especially if this is their first time in the organization. Individuals will present different feelings about their first encounter. Some may feel anxious, concerned, frustrated or angry. Others may feel delighted, relieved, or hopeful. Reviewing, and whenever possible, negotiating the meeting agenda helps to build </a:t>
            </a:r>
            <a:r>
              <a:rPr lang="en-US" dirty="0"/>
              <a:t>client rapport</a:t>
            </a:r>
            <a:r>
              <a:rPr lang="en-US" baseline="0" dirty="0">
                <a:solidFill>
                  <a:schemeClr val="tx1"/>
                </a:solidFill>
                <a:latin typeface="+mn-lt"/>
              </a:rPr>
              <a:t>.</a:t>
            </a:r>
            <a:r>
              <a:rPr lang="en-US" dirty="0"/>
              <a:t>  </a:t>
            </a:r>
            <a:r>
              <a:rPr lang="en-US" dirty="0">
                <a:solidFill>
                  <a:schemeClr val="tx1"/>
                </a:solidFill>
                <a:latin typeface="+mn-lt"/>
              </a:rPr>
              <a:t>We want to begin with where the client is. What are they bringing</a:t>
            </a:r>
            <a:r>
              <a:rPr lang="en-US" baseline="0" dirty="0">
                <a:solidFill>
                  <a:schemeClr val="tx1"/>
                </a:solidFill>
                <a:latin typeface="+mn-lt"/>
              </a:rPr>
              <a:t> to the encounter or visit? Many individuals in early recovery are ambivalent about treatment or may be faced with external pressures to stop using alcohol or drugs. We want to listen. We want to take the time to understand from their perspective the impact addiction is having on their lives and the impact </a:t>
            </a:r>
            <a:r>
              <a:rPr lang="en-US" dirty="0"/>
              <a:t>addiction </a:t>
            </a:r>
            <a:r>
              <a:rPr lang="en-US" baseline="0" dirty="0">
                <a:solidFill>
                  <a:schemeClr val="tx1"/>
                </a:solidFill>
                <a:latin typeface="+mn-lt"/>
              </a:rPr>
              <a:t>is having on the lives of their loved ones. Use of motivational interviewing or motivational enhancement techniques is helpful in guiding counselors to understand their client’s needs, preferences, and priorities.</a:t>
            </a:r>
            <a:r>
              <a:rPr lang="en-US" dirty="0"/>
              <a:t> </a:t>
            </a:r>
            <a:r>
              <a:rPr lang="en-US" baseline="0" dirty="0">
                <a:solidFill>
                  <a:schemeClr val="tx1"/>
                </a:solidFill>
                <a:latin typeface="+mn-lt"/>
              </a:rPr>
              <a:t>O</a:t>
            </a:r>
            <a:r>
              <a:rPr lang="en-US" dirty="0">
                <a:solidFill>
                  <a:schemeClr val="tx1"/>
                </a:solidFill>
                <a:latin typeface="+mn-lt"/>
              </a:rPr>
              <a:t>ur</a:t>
            </a:r>
            <a:r>
              <a:rPr lang="en-US" baseline="0" dirty="0">
                <a:solidFill>
                  <a:schemeClr val="tx1"/>
                </a:solidFill>
                <a:latin typeface="+mn-lt"/>
              </a:rPr>
              <a:t> efforts to </a:t>
            </a:r>
            <a:r>
              <a:rPr lang="en-US" dirty="0">
                <a:solidFill>
                  <a:schemeClr val="tx1"/>
                </a:solidFill>
                <a:latin typeface="+mn-lt"/>
              </a:rPr>
              <a:t>engage clients</a:t>
            </a:r>
            <a:r>
              <a:rPr lang="en-US" baseline="0" dirty="0">
                <a:solidFill>
                  <a:schemeClr val="tx1"/>
                </a:solidFill>
                <a:latin typeface="+mn-lt"/>
              </a:rPr>
              <a:t> should focus on using stage-appropriate services. </a:t>
            </a:r>
            <a:r>
              <a:rPr lang="en-US" dirty="0">
                <a:solidFill>
                  <a:schemeClr val="tx1"/>
                </a:solidFill>
                <a:latin typeface="+mn-lt"/>
              </a:rPr>
              <a:t>A best</a:t>
            </a:r>
            <a:r>
              <a:rPr lang="en-US" baseline="0" dirty="0">
                <a:solidFill>
                  <a:schemeClr val="tx1"/>
                </a:solidFill>
                <a:latin typeface="+mn-lt"/>
              </a:rPr>
              <a:t> practice to engage </a:t>
            </a:r>
            <a:r>
              <a:rPr lang="en-US" dirty="0">
                <a:solidFill>
                  <a:schemeClr val="tx1"/>
                </a:solidFill>
                <a:latin typeface="+mn-lt"/>
              </a:rPr>
              <a:t>individuals with SUDs</a:t>
            </a:r>
            <a:r>
              <a:rPr lang="en-US" baseline="0" dirty="0">
                <a:solidFill>
                  <a:schemeClr val="tx1"/>
                </a:solidFill>
                <a:latin typeface="+mn-lt"/>
              </a:rPr>
              <a:t> is to match i</a:t>
            </a:r>
            <a:r>
              <a:rPr lang="en-US" dirty="0">
                <a:solidFill>
                  <a:schemeClr val="tx1"/>
                </a:solidFill>
                <a:latin typeface="+mn-lt"/>
              </a:rPr>
              <a:t>nterventions to their stage of change for each</a:t>
            </a:r>
            <a:r>
              <a:rPr lang="en-US" baseline="0" dirty="0">
                <a:solidFill>
                  <a:schemeClr val="tx1"/>
                </a:solidFill>
                <a:latin typeface="+mn-lt"/>
              </a:rPr>
              <a:t> substance used</a:t>
            </a:r>
            <a:r>
              <a:rPr lang="en-US" dirty="0">
                <a:solidFill>
                  <a:schemeClr val="tx1"/>
                </a:solidFill>
                <a:latin typeface="+mn-lt"/>
              </a:rPr>
              <a:t>. Interventions</a:t>
            </a:r>
            <a:r>
              <a:rPr lang="en-US" baseline="0" dirty="0">
                <a:solidFill>
                  <a:schemeClr val="tx1"/>
                </a:solidFill>
                <a:latin typeface="+mn-lt"/>
              </a:rPr>
              <a:t> should be consistent with the client’s view of the problem and/or their stage of change for that specific substance. Before we continue on and discuss engagement</a:t>
            </a:r>
            <a:r>
              <a:rPr lang="en-US" dirty="0"/>
              <a:t> and the role of case management</a:t>
            </a:r>
            <a:r>
              <a:rPr lang="en-US" baseline="0" dirty="0">
                <a:solidFill>
                  <a:schemeClr val="tx1"/>
                </a:solidFill>
                <a:latin typeface="+mn-lt"/>
              </a:rPr>
              <a:t>, let’s take a few minutes and </a:t>
            </a:r>
            <a:r>
              <a:rPr lang="en-US" dirty="0"/>
              <a:t>discuss</a:t>
            </a:r>
            <a:r>
              <a:rPr lang="en-US" baseline="0" dirty="0">
                <a:solidFill>
                  <a:schemeClr val="tx1"/>
                </a:solidFill>
                <a:latin typeface="+mn-lt"/>
              </a:rPr>
              <a:t> state-appropriate services as people move through the stages of change.</a:t>
            </a:r>
            <a:r>
              <a:rPr lang="en-US" dirty="0"/>
              <a:t> </a:t>
            </a:r>
            <a:r>
              <a:rPr lang="en-US" baseline="0" dirty="0">
                <a:solidFill>
                  <a:schemeClr val="tx1"/>
                </a:solidFill>
                <a:latin typeface="+mn-lt"/>
              </a:rPr>
              <a:t>So, what are stage-appropriate services? These are directly related to the Transtheoretical Model of Change, otherwise known as the stages of change.</a:t>
            </a:r>
            <a:r>
              <a:rPr lang="en-US" dirty="0"/>
              <a:t> </a:t>
            </a:r>
            <a:endParaRPr lang="en-US" baseline="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are the stages of change? </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are the differences between each stage?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12</a:t>
            </a:fld>
            <a:endParaRPr lang="en-US"/>
          </a:p>
        </p:txBody>
      </p:sp>
    </p:spTree>
    <p:extLst>
      <p:ext uri="{BB962C8B-B14F-4D97-AF65-F5344CB8AC3E}">
        <p14:creationId xmlns:p14="http://schemas.microsoft.com/office/powerpoint/2010/main" val="299362943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81240" indent="-181240" defTabSz="966612">
              <a:buFont typeface="Arial" panose="020B0604020202020204" pitchFamily="34" charset="0"/>
              <a:buChar char="•"/>
              <a:defRPr/>
            </a:pPr>
            <a:r>
              <a:rPr lang="en-US" baseline="0" dirty="0">
                <a:solidFill>
                  <a:schemeClr val="tx1"/>
                </a:solidFill>
                <a:latin typeface="+mn-lt"/>
              </a:rPr>
              <a:t>Ask participants to gather into their small groups. </a:t>
            </a:r>
          </a:p>
          <a:p>
            <a:pPr marL="181240" indent="-181240">
              <a:buFont typeface="Arial" panose="020B0604020202020204" pitchFamily="34" charset="0"/>
              <a:buChar char="•"/>
            </a:pPr>
            <a:r>
              <a:rPr lang="en-US" baseline="0" dirty="0">
                <a:solidFill>
                  <a:schemeClr val="tx1"/>
                </a:solidFill>
                <a:latin typeface="+mn-lt"/>
              </a:rPr>
              <a:t>Instruct participants to outline the specific elements that should be included in their progress notes template. </a:t>
            </a:r>
          </a:p>
          <a:p>
            <a:pPr marL="181240" indent="-181240">
              <a:buFont typeface="Arial" panose="020B0604020202020204" pitchFamily="34" charset="0"/>
              <a:buChar char="•"/>
            </a:pPr>
            <a:r>
              <a:rPr lang="en-US" baseline="0" dirty="0">
                <a:solidFill>
                  <a:schemeClr val="tx1"/>
                </a:solidFill>
                <a:latin typeface="+mn-lt"/>
              </a:rPr>
              <a:t>Allow 20 minutes for participants to complete the activity. </a:t>
            </a:r>
          </a:p>
          <a:p>
            <a:pPr marL="181240" indent="-181240">
              <a:buFont typeface="Arial" panose="020B0604020202020204" pitchFamily="34" charset="0"/>
              <a:buChar char="•"/>
            </a:pPr>
            <a:r>
              <a:rPr lang="en-US" baseline="0" dirty="0">
                <a:solidFill>
                  <a:schemeClr val="tx1"/>
                </a:solidFill>
                <a:latin typeface="+mn-lt"/>
              </a:rPr>
              <a:t>Randomly select one or two groups to review their template. </a:t>
            </a:r>
          </a:p>
          <a:p>
            <a:pPr marL="181240" indent="-181240" defTabSz="966612">
              <a:buFont typeface="Arial" panose="020B0604020202020204" pitchFamily="34" charset="0"/>
              <a:buChar char="•"/>
              <a:defRPr/>
            </a:pPr>
            <a:r>
              <a:rPr lang="en-US" baseline="0" dirty="0">
                <a:solidFill>
                  <a:schemeClr val="tx1"/>
                </a:solidFill>
                <a:latin typeface="+mn-lt"/>
              </a:rPr>
              <a:t>After each group presents, </a:t>
            </a:r>
            <a:r>
              <a:rPr lang="en-US" b="1" baseline="0" dirty="0">
                <a:solidFill>
                  <a:schemeClr val="tx1"/>
                </a:solidFill>
                <a:latin typeface="+mn-lt"/>
              </a:rPr>
              <a:t>[ASK PARTICIPANTS] </a:t>
            </a:r>
            <a:r>
              <a:rPr lang="en-US" baseline="0" dirty="0">
                <a:solidFill>
                  <a:schemeClr val="tx1"/>
                </a:solidFill>
                <a:latin typeface="+mn-lt"/>
              </a:rPr>
              <a:t>Do you have any recommendations or comments to share with this group?</a:t>
            </a:r>
            <a:endParaRPr lang="en-US" sz="1300" dirty="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endParaRPr lang="en-US" sz="1300" dirty="0">
              <a:solidFill>
                <a:schemeClr val="bg1"/>
              </a:solidFill>
              <a:latin typeface="Calibri" panose="020F0502020204030204" pitchFamily="34" charset="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120</a:t>
            </a:fld>
            <a:endParaRPr lang="en-US"/>
          </a:p>
        </p:txBody>
      </p:sp>
    </p:spTree>
    <p:extLst>
      <p:ext uri="{BB962C8B-B14F-4D97-AF65-F5344CB8AC3E}">
        <p14:creationId xmlns:p14="http://schemas.microsoft.com/office/powerpoint/2010/main" val="2043613574"/>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0975" indent="-180975">
              <a:buFont typeface="Arial" panose="020B0604020202020204" pitchFamily="34" charset="0"/>
              <a:buChar char="•"/>
            </a:pPr>
            <a:r>
              <a:rPr lang="en-US" baseline="0" dirty="0"/>
              <a:t>Check-in with participants to see if they have any questions regarding report and record keeping before moving on to the last core function</a:t>
            </a:r>
            <a:r>
              <a:rPr lang="en-US" dirty="0"/>
              <a:t> of consultation</a:t>
            </a:r>
            <a:r>
              <a:rPr lang="en-US" baseline="0" dirty="0"/>
              <a:t>.</a:t>
            </a:r>
            <a:r>
              <a:rPr lang="en-US" dirty="0"/>
              <a:t>  </a:t>
            </a:r>
            <a:endParaRPr lang="en-US" b="1" dirty="0">
              <a:cs typeface="Calibri"/>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121</a:t>
            </a:fld>
            <a:endParaRPr lang="en-US"/>
          </a:p>
        </p:txBody>
      </p:sp>
    </p:spTree>
    <p:extLst>
      <p:ext uri="{BB962C8B-B14F-4D97-AF65-F5344CB8AC3E}">
        <p14:creationId xmlns:p14="http://schemas.microsoft.com/office/powerpoint/2010/main" val="2206592091"/>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the participants to the agenda. </a:t>
            </a:r>
          </a:p>
          <a:p>
            <a:endParaRPr lang="en-US" b="1" baseline="0" dirty="0">
              <a:solidFill>
                <a:schemeClr val="tx1"/>
              </a:solidFill>
            </a:endParaRPr>
          </a:p>
          <a:p>
            <a:r>
              <a:rPr lang="en-US" b="1" baseline="0" dirty="0">
                <a:solidFill>
                  <a:schemeClr val="tx1"/>
                </a:solidFill>
              </a:rPr>
              <a:t>PEDAGOLOGICAL SUGGESTIONS</a:t>
            </a:r>
          </a:p>
          <a:p>
            <a:pPr marL="181240" indent="-181240">
              <a:buFont typeface="Arial" panose="020B0604020202020204" pitchFamily="34" charset="0"/>
              <a:buChar char="•"/>
            </a:pPr>
            <a:r>
              <a:rPr lang="en-US" baseline="0" dirty="0">
                <a:solidFill>
                  <a:schemeClr val="tx1"/>
                </a:solidFill>
              </a:rPr>
              <a:t>Facilitate and invite participants to discuss how and when they use consultation? </a:t>
            </a:r>
          </a:p>
          <a:p>
            <a:pPr marL="181240" indent="-181240">
              <a:buFont typeface="Arial" panose="020B0604020202020204" pitchFamily="34" charset="0"/>
              <a:buChar char="•"/>
            </a:pPr>
            <a:r>
              <a:rPr lang="en-US" baseline="0" dirty="0">
                <a:solidFill>
                  <a:schemeClr val="tx1"/>
                </a:solidFill>
              </a:rPr>
              <a:t>Invite feedback on what participants believe makes a good consultant?</a:t>
            </a:r>
          </a:p>
          <a:p>
            <a:pPr marL="181240" indent="-181240">
              <a:buFont typeface="Arial" panose="020B0604020202020204" pitchFamily="34" charset="0"/>
              <a:buChar char="•"/>
            </a:pPr>
            <a:r>
              <a:rPr lang="en-US" baseline="0" dirty="0">
                <a:solidFill>
                  <a:schemeClr val="tx1"/>
                </a:solidFill>
              </a:rPr>
              <a:t>Facilitate a conversation on what makes a consultee</a:t>
            </a:r>
          </a:p>
          <a:p>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122</a:t>
            </a:fld>
            <a:endParaRPr lang="en-US"/>
          </a:p>
        </p:txBody>
      </p:sp>
    </p:spTree>
    <p:extLst>
      <p:ext uri="{BB962C8B-B14F-4D97-AF65-F5344CB8AC3E}">
        <p14:creationId xmlns:p14="http://schemas.microsoft.com/office/powerpoint/2010/main" val="638919256"/>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1240" indent="-181240">
              <a:buFont typeface="Arial" panose="020B0604020202020204" pitchFamily="34" charset="0"/>
              <a:buChar char="•"/>
            </a:pPr>
            <a:r>
              <a:rPr lang="en-US" b="0" baseline="0" dirty="0">
                <a:solidFill>
                  <a:schemeClr val="tx1"/>
                </a:solidFill>
                <a:latin typeface="+mn-lt"/>
              </a:rPr>
              <a:t>The CSAT and IC&amp;RC offers the following definitions for consultation. </a:t>
            </a:r>
          </a:p>
          <a:p>
            <a:pPr marL="181240" indent="-181240">
              <a:buFont typeface="Arial" panose="020B0604020202020204" pitchFamily="34" charset="0"/>
              <a:buChar char="•"/>
            </a:pPr>
            <a:r>
              <a:rPr lang="en-US" b="1" baseline="0" dirty="0">
                <a:solidFill>
                  <a:schemeClr val="tx1"/>
                </a:solidFill>
                <a:latin typeface="+mn-lt"/>
              </a:rPr>
              <a:t>[READ THE BULLETED LIST ON THE SLIDE] </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is the difference between a referral and consultation? </a:t>
            </a:r>
          </a:p>
          <a:p>
            <a:pPr marL="181240" indent="-181240">
              <a:buFont typeface="Arial" panose="020B0604020202020204" pitchFamily="34" charset="0"/>
              <a:buChar char="•"/>
            </a:pPr>
            <a:endParaRPr lang="en-US" b="0" baseline="0" dirty="0">
              <a:solidFill>
                <a:schemeClr val="tx1"/>
              </a:solidFill>
              <a:latin typeface="+mn-lt"/>
            </a:endParaRPr>
          </a:p>
          <a:p>
            <a:r>
              <a:rPr lang="en-US" b="1" baseline="0" dirty="0" smtClean="0">
                <a:solidFill>
                  <a:schemeClr val="tx1"/>
                </a:solidFill>
                <a:latin typeface="+mn-lt"/>
              </a:rPr>
              <a:t>REFERENCES</a:t>
            </a:r>
            <a:endParaRPr lang="en-US" b="1" baseline="0" dirty="0">
              <a:solidFill>
                <a:schemeClr val="tx1"/>
              </a:solidFill>
              <a:latin typeface="+mn-lt"/>
            </a:endParaRPr>
          </a:p>
          <a:p>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endParaRPr lang="en-US" sz="1300" dirty="0">
              <a:cs typeface="Calibri" panose="020F0502020204030204" pitchFamily="34" charset="0"/>
            </a:endParaRPr>
          </a:p>
          <a:p>
            <a:r>
              <a:rPr lang="en-US" sz="1300" dirty="0">
                <a:cs typeface="Calibri" panose="020F0502020204030204" pitchFamily="34" charset="0"/>
              </a:rPr>
              <a:t>Substance Abuse and Mental Health Services Administration. (2013). </a:t>
            </a:r>
            <a:r>
              <a:rPr lang="en-US" sz="1300" i="1" dirty="0">
                <a:cs typeface="Calibri" panose="020F0502020204030204" pitchFamily="34" charset="0"/>
              </a:rPr>
              <a:t>Substance abuse treatment for persons with co-occurring </a:t>
            </a:r>
            <a:r>
              <a:rPr lang="en-US" sz="1300" i="1" dirty="0" smtClean="0">
                <a:cs typeface="Calibri" panose="020F0502020204030204" pitchFamily="34" charset="0"/>
              </a:rPr>
              <a:t>disorders.</a:t>
            </a:r>
            <a:r>
              <a:rPr lang="en-US" sz="1300" dirty="0" smtClean="0">
                <a:cs typeface="Calibri" panose="020F0502020204030204" pitchFamily="34" charset="0"/>
              </a:rPr>
              <a:t> </a:t>
            </a:r>
            <a:r>
              <a:rPr lang="en-US" sz="1300" dirty="0">
                <a:cs typeface="Calibri" panose="020F0502020204030204" pitchFamily="34" charset="0"/>
              </a:rPr>
              <a:t>Treatment Improvement Protocol (TIP) Series 42 (HHS Publication No. (SMA) 13-3992). Rockville, MD. Substance Abuse and Mental Health Services Administration. </a:t>
            </a:r>
          </a:p>
          <a:p>
            <a:endParaRPr lang="en-US" b="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123</a:t>
            </a:fld>
            <a:endParaRPr lang="en-US"/>
          </a:p>
        </p:txBody>
      </p:sp>
    </p:spTree>
    <p:extLst>
      <p:ext uri="{BB962C8B-B14F-4D97-AF65-F5344CB8AC3E}">
        <p14:creationId xmlns:p14="http://schemas.microsoft.com/office/powerpoint/2010/main" val="56737889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b="0" baseline="0" dirty="0">
                <a:solidFill>
                  <a:schemeClr val="tx1"/>
                </a:solidFill>
                <a:latin typeface="+mn-lt"/>
              </a:rPr>
              <a:t>Essentially, we make referrals to other professionals or programs when the requests or needs of our clients are outside our scope, education, or expertise.</a:t>
            </a:r>
            <a:r>
              <a:rPr lang="en-US" dirty="0"/>
              <a:t> </a:t>
            </a:r>
            <a:r>
              <a:rPr lang="en-US" b="0" baseline="0" dirty="0">
                <a:solidFill>
                  <a:schemeClr val="tx1"/>
                </a:solidFill>
                <a:latin typeface="+mn-lt"/>
              </a:rPr>
              <a:t>We seek consultation when we believe that we can adequately and safely address the need or request made by a client.</a:t>
            </a:r>
            <a:r>
              <a:rPr lang="en-US" dirty="0"/>
              <a:t> </a:t>
            </a:r>
            <a:endParaRPr lang="en-US" b="0" baseline="0" dirty="0">
              <a:solidFill>
                <a:schemeClr val="tx1"/>
              </a:solidFill>
              <a:latin typeface="+mn-lt"/>
              <a:cs typeface="Calibri"/>
            </a:endParaRP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When have you sought consult from another helping professional? Why was it helpful or not helpful?  </a:t>
            </a:r>
          </a:p>
          <a:p>
            <a:pPr marL="181240" indent="-181240" defTabSz="966612">
              <a:buFont typeface="Arial" panose="020B0604020202020204" pitchFamily="34" charset="0"/>
              <a:buChar char="•"/>
              <a:defRPr/>
            </a:pPr>
            <a:r>
              <a:rPr lang="en-US" b="0" dirty="0">
                <a:solidFill>
                  <a:schemeClr val="tx1"/>
                </a:solidFill>
                <a:latin typeface="+mn-lt"/>
              </a:rPr>
              <a:t>Forma</a:t>
            </a:r>
            <a:r>
              <a:rPr lang="en-US" b="0" baseline="0" dirty="0">
                <a:solidFill>
                  <a:schemeClr val="tx1"/>
                </a:solidFill>
                <a:latin typeface="+mn-lt"/>
              </a:rPr>
              <a:t>l c</a:t>
            </a:r>
            <a:r>
              <a:rPr lang="en-US" b="0" dirty="0">
                <a:solidFill>
                  <a:schemeClr val="tx1"/>
                </a:solidFill>
                <a:latin typeface="+mn-lt"/>
              </a:rPr>
              <a:t>onsultation</a:t>
            </a:r>
            <a:r>
              <a:rPr lang="en-US" b="0" baseline="0" dirty="0">
                <a:solidFill>
                  <a:schemeClr val="tx1"/>
                </a:solidFill>
                <a:latin typeface="+mn-lt"/>
              </a:rPr>
              <a:t> is often sought when counselors and other healthcare professionals encounter a difficult case or challenge. Often, consultation is confused with supervision. Consultants, unlike supervisors, do not hold power and control over the consultee. Further, the relationship between a consultant and consultee, unlike supervisors, tends to be nonhierarchical, temporary,  and non-evaluative</a:t>
            </a:r>
            <a:endParaRPr lang="en-US" b="0" dirty="0">
              <a:solidFill>
                <a:schemeClr val="tx1"/>
              </a:solidFill>
              <a:latin typeface="+mn-lt"/>
            </a:endParaRPr>
          </a:p>
          <a:p>
            <a:endParaRPr lang="en-US" b="0" baseline="0" dirty="0">
              <a:solidFill>
                <a:schemeClr val="tx1"/>
              </a:solidFill>
              <a:latin typeface="+mn-lt"/>
            </a:endParaRPr>
          </a:p>
          <a:p>
            <a:r>
              <a:rPr lang="en-US" b="1" baseline="0" dirty="0">
                <a:solidFill>
                  <a:schemeClr val="tx1"/>
                </a:solidFill>
                <a:latin typeface="+mn-lt"/>
              </a:rPr>
              <a:t>REFERENCE</a:t>
            </a:r>
          </a:p>
          <a:p>
            <a:r>
              <a:rPr lang="en-US" sz="1300" dirty="0">
                <a:cs typeface="Calibri" panose="020F0502020204030204" pitchFamily="34" charset="0"/>
              </a:rPr>
              <a:t>Carney, </a:t>
            </a:r>
            <a:r>
              <a:rPr lang="en-US" sz="1300" dirty="0" smtClean="0">
                <a:cs typeface="Calibri" panose="020F0502020204030204" pitchFamily="34" charset="0"/>
              </a:rPr>
              <a:t>J.M</a:t>
            </a:r>
            <a:r>
              <a:rPr lang="en-US" sz="1300" dirty="0">
                <a:cs typeface="Calibri" panose="020F0502020204030204" pitchFamily="34" charset="0"/>
              </a:rPr>
              <a:t>. &amp; Jefferson, </a:t>
            </a:r>
            <a:r>
              <a:rPr lang="en-US" sz="1300" dirty="0" smtClean="0">
                <a:cs typeface="Calibri" panose="020F0502020204030204" pitchFamily="34" charset="0"/>
              </a:rPr>
              <a:t>J.F</a:t>
            </a:r>
            <a:r>
              <a:rPr lang="en-US" sz="1300" dirty="0">
                <a:cs typeface="Calibri" panose="020F0502020204030204" pitchFamily="34" charset="0"/>
              </a:rPr>
              <a:t>. (2014). Consultation for mental health counselors: opportunities and guidelines for private practice.</a:t>
            </a:r>
            <a:r>
              <a:rPr lang="en-US" sz="1300" i="1" dirty="0">
                <a:cs typeface="Calibri" panose="020F0502020204030204" pitchFamily="34" charset="0"/>
              </a:rPr>
              <a:t> Journal of Mental Health Counseling, 36(4</a:t>
            </a:r>
            <a:r>
              <a:rPr lang="en-US" sz="1300" dirty="0">
                <a:cs typeface="Calibri" panose="020F0502020204030204" pitchFamily="34" charset="0"/>
              </a:rPr>
              <a:t>), 302 – </a:t>
            </a:r>
            <a:r>
              <a:rPr lang="en-US" sz="1300" dirty="0" smtClean="0">
                <a:cs typeface="Calibri" panose="020F0502020204030204" pitchFamily="34" charset="0"/>
              </a:rPr>
              <a:t>314.</a:t>
            </a:r>
            <a:endParaRPr lang="en-US" b="0" baseline="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124</a:t>
            </a:fld>
            <a:endParaRPr lang="en-US"/>
          </a:p>
        </p:txBody>
      </p:sp>
    </p:spTree>
    <p:extLst>
      <p:ext uri="{BB962C8B-B14F-4D97-AF65-F5344CB8AC3E}">
        <p14:creationId xmlns:p14="http://schemas.microsoft.com/office/powerpoint/2010/main" val="4123169636"/>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b="0" baseline="0" dirty="0">
                <a:solidFill>
                  <a:schemeClr val="tx1"/>
                </a:solidFill>
                <a:latin typeface="+mn-lt"/>
              </a:rPr>
              <a:t>The aim of consultation is to empower the consultee, the person(s) receiving consultation services, to help them function more independently and to improve their overall job effectiveness.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When should you seek formal consultation?</a:t>
            </a:r>
          </a:p>
          <a:p>
            <a:pPr marL="181240" indent="-181240" defTabSz="966612">
              <a:buFont typeface="Arial" panose="020B0604020202020204" pitchFamily="34" charset="0"/>
              <a:buChar char="•"/>
              <a:defRPr/>
            </a:pPr>
            <a:endParaRPr lang="en-US" baseline="0" dirty="0">
              <a:solidFill>
                <a:schemeClr val="tx1"/>
              </a:solidFill>
              <a:latin typeface="+mn-lt"/>
            </a:endParaRPr>
          </a:p>
          <a:p>
            <a:pPr defTabSz="966612">
              <a:defRPr/>
            </a:pPr>
            <a:r>
              <a:rPr lang="en-US" b="1" baseline="0" dirty="0">
                <a:solidFill>
                  <a:schemeClr val="tx1"/>
                </a:solidFill>
                <a:latin typeface="+mn-lt"/>
              </a:rPr>
              <a:t>REFERENCE</a:t>
            </a:r>
            <a:r>
              <a:rPr lang="en-US" b="0" baseline="0" dirty="0">
                <a:solidFill>
                  <a:schemeClr val="tx1"/>
                </a:solidFill>
                <a:latin typeface="+mn-lt"/>
              </a:rPr>
              <a:t> </a:t>
            </a:r>
          </a:p>
          <a:p>
            <a:pPr defTabSz="966612">
              <a:defRPr/>
            </a:pPr>
            <a:r>
              <a:rPr lang="en-US" sz="1300" dirty="0">
                <a:cs typeface="Calibri" panose="020F0502020204030204" pitchFamily="34" charset="0"/>
              </a:rPr>
              <a:t>Carney, J. M. &amp; Jefferson, J. F. (2014). Consultation for mental health counselors: opportunities and guidelines for private practice.</a:t>
            </a:r>
            <a:r>
              <a:rPr lang="en-US" sz="1300" i="1" dirty="0">
                <a:cs typeface="Calibri" panose="020F0502020204030204" pitchFamily="34" charset="0"/>
              </a:rPr>
              <a:t> Journal of Mental Health Counseling, 36(4</a:t>
            </a:r>
            <a:r>
              <a:rPr lang="en-US" sz="1300" dirty="0">
                <a:cs typeface="Calibri" panose="020F0502020204030204" pitchFamily="34" charset="0"/>
              </a:rPr>
              <a:t>), 302 – 314.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125</a:t>
            </a:fld>
            <a:endParaRPr lang="en-US"/>
          </a:p>
        </p:txBody>
      </p:sp>
    </p:spTree>
    <p:extLst>
      <p:ext uri="{BB962C8B-B14F-4D97-AF65-F5344CB8AC3E}">
        <p14:creationId xmlns:p14="http://schemas.microsoft.com/office/powerpoint/2010/main" val="28307681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j-lt"/>
              </a:rPr>
              <a:t>TRAINER NOTES</a:t>
            </a:r>
          </a:p>
          <a:p>
            <a:pPr marL="180975" indent="-180975" defTabSz="966612">
              <a:buFont typeface="Arial" panose="020B0604020202020204" pitchFamily="34" charset="0"/>
              <a:buChar char="•"/>
              <a:defRPr/>
            </a:pPr>
            <a:r>
              <a:rPr lang="en-US" baseline="0" dirty="0">
                <a:solidFill>
                  <a:schemeClr val="tx1"/>
                </a:solidFill>
                <a:latin typeface="+mj-lt"/>
              </a:rPr>
              <a:t>Counselors should consider seeking formal consultation with other professionals who have subject matter expertise when they</a:t>
            </a:r>
            <a:r>
              <a:rPr lang="en-US" dirty="0">
                <a:latin typeface="+mj-lt"/>
              </a:rPr>
              <a:t> </a:t>
            </a:r>
            <a:r>
              <a:rPr lang="en-US" baseline="0" dirty="0">
                <a:solidFill>
                  <a:schemeClr val="tx1"/>
                </a:solidFill>
                <a:latin typeface="+mj-lt"/>
              </a:rPr>
              <a:t> are confronted with a potentially unethical or high-risk situations that cannot be adequately addressed by resources within</a:t>
            </a:r>
            <a:r>
              <a:rPr lang="en-US" dirty="0">
                <a:latin typeface="+mj-lt"/>
              </a:rPr>
              <a:t> </a:t>
            </a:r>
            <a:r>
              <a:rPr lang="en-US" baseline="0" dirty="0">
                <a:solidFill>
                  <a:schemeClr val="tx1"/>
                </a:solidFill>
                <a:latin typeface="+mj-lt"/>
              </a:rPr>
              <a:t>your </a:t>
            </a:r>
            <a:r>
              <a:rPr lang="en-US" baseline="0" dirty="0" smtClean="0">
                <a:solidFill>
                  <a:schemeClr val="tx1"/>
                </a:solidFill>
                <a:latin typeface="+mj-lt"/>
              </a:rPr>
              <a:t>agency.</a:t>
            </a:r>
            <a:endParaRPr lang="en-US" baseline="0" dirty="0">
              <a:solidFill>
                <a:schemeClr val="tx1"/>
              </a:solidFill>
              <a:latin typeface="+mj-lt"/>
              <a:cs typeface="Calibri"/>
            </a:endParaRPr>
          </a:p>
          <a:p>
            <a:pPr marL="181240" indent="-181240" defTabSz="966612">
              <a:buFont typeface="Arial" panose="020B0604020202020204" pitchFamily="34" charset="0"/>
              <a:buChar char="•"/>
              <a:defRPr/>
            </a:pPr>
            <a:r>
              <a:rPr lang="en-US" baseline="0" dirty="0">
                <a:solidFill>
                  <a:schemeClr val="tx1"/>
                </a:solidFill>
                <a:latin typeface="+mj-lt"/>
              </a:rPr>
              <a:t>Here are three potential scenarios that you will face of have already faced that may benefit from seeking formal consultation. They are:</a:t>
            </a:r>
          </a:p>
          <a:p>
            <a:pPr marL="181240" indent="-181240" defTabSz="966612">
              <a:buFont typeface="Arial" panose="020B0604020202020204" pitchFamily="34" charset="0"/>
              <a:buChar char="•"/>
              <a:defRPr/>
            </a:pPr>
            <a:r>
              <a:rPr lang="en-US" b="1" baseline="0" dirty="0">
                <a:solidFill>
                  <a:schemeClr val="tx1"/>
                </a:solidFill>
                <a:latin typeface="+mj-lt"/>
              </a:rPr>
              <a:t>[READ THE BULLETED LIST ON THE SLIDE]</a:t>
            </a:r>
          </a:p>
          <a:p>
            <a:pPr marL="181240" indent="-181240" defTabSz="966612">
              <a:buFont typeface="Arial" panose="020B0604020202020204" pitchFamily="34" charset="0"/>
              <a:buChar char="•"/>
              <a:defRPr/>
            </a:pPr>
            <a:r>
              <a:rPr lang="en-US" b="1" baseline="0" dirty="0">
                <a:solidFill>
                  <a:schemeClr val="tx1"/>
                </a:solidFill>
                <a:latin typeface="+mj-lt"/>
              </a:rPr>
              <a:t>[ASK PARTICIPANTS] </a:t>
            </a:r>
            <a:r>
              <a:rPr lang="en-US" baseline="0" dirty="0">
                <a:solidFill>
                  <a:schemeClr val="tx1"/>
                </a:solidFill>
                <a:latin typeface="+mj-lt"/>
              </a:rPr>
              <a:t>What other types of scenarios would benefit from formal consultation? </a:t>
            </a:r>
          </a:p>
          <a:p>
            <a:pPr marL="181240" indent="-181240" defTabSz="966612">
              <a:buFont typeface="Arial" panose="020B0604020202020204" pitchFamily="34" charset="0"/>
              <a:buChar char="•"/>
              <a:defRPr/>
            </a:pPr>
            <a:r>
              <a:rPr lang="en-US" b="1" baseline="0" dirty="0">
                <a:solidFill>
                  <a:schemeClr val="tx1"/>
                </a:solidFill>
                <a:latin typeface="+mj-lt"/>
              </a:rPr>
              <a:t>[ASK PARTICIPANTS] </a:t>
            </a:r>
            <a:r>
              <a:rPr lang="en-US" sz="1300" dirty="0">
                <a:latin typeface="+mj-lt"/>
              </a:rPr>
              <a:t>What questions would you ask yourself or your supervisor before seeking formal consultation? </a:t>
            </a:r>
          </a:p>
          <a:p>
            <a:pPr marL="181240" indent="-181240" defTabSz="966612">
              <a:buFont typeface="Arial" panose="020B0604020202020204" pitchFamily="34" charset="0"/>
              <a:buChar char="•"/>
              <a:defRPr/>
            </a:pPr>
            <a:endParaRPr lang="en-US" baseline="0" dirty="0">
              <a:solidFill>
                <a:schemeClr val="tx1"/>
              </a:solidFill>
              <a:latin typeface="+mj-lt"/>
            </a:endParaRPr>
          </a:p>
          <a:p>
            <a:pPr marL="181240" indent="-181240" defTabSz="966612">
              <a:buFont typeface="Arial" panose="020B0604020202020204" pitchFamily="34" charset="0"/>
              <a:buChar char="•"/>
              <a:defRPr/>
            </a:pPr>
            <a:endParaRPr lang="en-US" baseline="0" dirty="0">
              <a:solidFill>
                <a:schemeClr val="tx1"/>
              </a:solidFill>
              <a:latin typeface="+mj-lt"/>
            </a:endParaRPr>
          </a:p>
          <a:p>
            <a:pPr defTabSz="966612">
              <a:defRPr/>
            </a:pPr>
            <a:r>
              <a:rPr lang="en-US" b="1" baseline="0" dirty="0">
                <a:solidFill>
                  <a:schemeClr val="tx1"/>
                </a:solidFill>
                <a:latin typeface="+mj-lt"/>
              </a:rPr>
              <a:t>REFERENCE</a:t>
            </a:r>
            <a:r>
              <a:rPr lang="en-US" b="0" baseline="0" dirty="0">
                <a:solidFill>
                  <a:schemeClr val="tx1"/>
                </a:solidFill>
                <a:latin typeface="+mj-lt"/>
              </a:rPr>
              <a:t> </a:t>
            </a:r>
          </a:p>
          <a:p>
            <a:pPr defTabSz="966612">
              <a:defRPr/>
            </a:pPr>
            <a:r>
              <a:rPr lang="en-US" sz="1300" dirty="0">
                <a:latin typeface="+mj-lt"/>
                <a:cs typeface="Calibri" panose="020F0502020204030204" pitchFamily="34" charset="0"/>
              </a:rPr>
              <a:t>Carney, J. M. &amp; Jefferson, J. F. (2014). Consultation for mental health counselors: opportunities and guidelines for private practice.</a:t>
            </a:r>
            <a:r>
              <a:rPr lang="en-US" sz="1300" i="1" dirty="0">
                <a:latin typeface="+mj-lt"/>
                <a:cs typeface="Calibri" panose="020F0502020204030204" pitchFamily="34" charset="0"/>
              </a:rPr>
              <a:t> Journal of Mental Health Counseling, 36(4</a:t>
            </a:r>
            <a:r>
              <a:rPr lang="en-US" sz="1300" dirty="0">
                <a:latin typeface="+mj-lt"/>
                <a:cs typeface="Calibri" panose="020F0502020204030204" pitchFamily="34" charset="0"/>
              </a:rPr>
              <a:t>), 302 – 314. </a:t>
            </a:r>
          </a:p>
        </p:txBody>
      </p:sp>
      <p:sp>
        <p:nvSpPr>
          <p:cNvPr id="4" name="Slide Number Placeholder 3"/>
          <p:cNvSpPr>
            <a:spLocks noGrp="1"/>
          </p:cNvSpPr>
          <p:nvPr>
            <p:ph type="sldNum" sz="quarter" idx="10"/>
          </p:nvPr>
        </p:nvSpPr>
        <p:spPr/>
        <p:txBody>
          <a:bodyPr/>
          <a:lstStyle/>
          <a:p>
            <a:fld id="{54ADE49C-AECB-4B8E-AB86-9FE486226B9C}" type="slidenum">
              <a:rPr lang="en-US" smtClean="0"/>
              <a:t>126</a:t>
            </a:fld>
            <a:endParaRPr lang="en-US"/>
          </a:p>
        </p:txBody>
      </p:sp>
    </p:spTree>
    <p:extLst>
      <p:ext uri="{BB962C8B-B14F-4D97-AF65-F5344CB8AC3E}">
        <p14:creationId xmlns:p14="http://schemas.microsoft.com/office/powerpoint/2010/main" val="392382204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sz="1300" dirty="0"/>
              <a:t>Carney and Jefferson (2014) recommend that consultees ask themselves the following questions before and during the consultation process: </a:t>
            </a:r>
          </a:p>
          <a:p>
            <a:pPr marL="181240" indent="-181240" defTabSz="966612">
              <a:buFont typeface="Arial" panose="020B0604020202020204" pitchFamily="34" charset="0"/>
              <a:buChar char="•"/>
              <a:defRPr/>
            </a:pPr>
            <a:r>
              <a:rPr lang="en-US" sz="1300" b="1" dirty="0"/>
              <a:t>[READ THE BULLETED LIST ON THE SLIDE]</a:t>
            </a:r>
          </a:p>
          <a:p>
            <a:pPr marL="181240" indent="-181240" defTabSz="966612">
              <a:buFont typeface="Arial" panose="020B0604020202020204" pitchFamily="34" charset="0"/>
              <a:buChar char="•"/>
              <a:defRPr/>
            </a:pPr>
            <a:r>
              <a:rPr lang="en-US" b="1" baseline="0" dirty="0">
                <a:solidFill>
                  <a:schemeClr val="tx1"/>
                </a:solidFill>
                <a:latin typeface="+mn-lt"/>
              </a:rPr>
              <a:t>[ASK PARTICPANTS] </a:t>
            </a:r>
            <a:r>
              <a:rPr lang="en-US" sz="1300" dirty="0"/>
              <a:t>What should you look for in a consultant? </a:t>
            </a:r>
          </a:p>
          <a:p>
            <a:pPr marL="181240" indent="-181240" defTabSz="966612">
              <a:buFont typeface="Arial" panose="020B0604020202020204" pitchFamily="34" charset="0"/>
              <a:buChar char="•"/>
              <a:defRPr/>
            </a:pPr>
            <a:r>
              <a:rPr lang="en-US" sz="1300" b="1" dirty="0"/>
              <a:t>[ASK PARTICPANTS] </a:t>
            </a:r>
            <a:r>
              <a:rPr lang="en-US" sz="1300" dirty="0"/>
              <a:t>What specific characteristics and competencies should consultants possess? </a:t>
            </a:r>
          </a:p>
          <a:p>
            <a:pPr marL="181240" indent="-181240" defTabSz="966612">
              <a:buFont typeface="Arial" panose="020B0604020202020204" pitchFamily="34" charset="0"/>
              <a:buChar char="•"/>
              <a:defRPr/>
            </a:pPr>
            <a:endParaRPr lang="en-US" baseline="0" dirty="0">
              <a:solidFill>
                <a:schemeClr val="tx1"/>
              </a:solidFill>
              <a:latin typeface="+mn-lt"/>
            </a:endParaRPr>
          </a:p>
          <a:p>
            <a:pPr defTabSz="966612">
              <a:defRPr/>
            </a:pPr>
            <a:r>
              <a:rPr lang="en-US" b="1" baseline="0" dirty="0">
                <a:solidFill>
                  <a:schemeClr val="tx1"/>
                </a:solidFill>
                <a:latin typeface="+mn-lt"/>
              </a:rPr>
              <a:t>REFERENCE</a:t>
            </a:r>
            <a:r>
              <a:rPr lang="en-US" b="0" baseline="0" dirty="0">
                <a:solidFill>
                  <a:schemeClr val="tx1"/>
                </a:solidFill>
                <a:latin typeface="+mn-lt"/>
              </a:rPr>
              <a:t> </a:t>
            </a:r>
          </a:p>
          <a:p>
            <a:pPr defTabSz="966612">
              <a:defRPr/>
            </a:pPr>
            <a:r>
              <a:rPr lang="en-US" sz="1300" dirty="0">
                <a:cs typeface="Calibri" panose="020F0502020204030204" pitchFamily="34" charset="0"/>
              </a:rPr>
              <a:t>Carney, </a:t>
            </a:r>
            <a:r>
              <a:rPr lang="en-US" sz="1300" dirty="0" smtClean="0">
                <a:cs typeface="Calibri" panose="020F0502020204030204" pitchFamily="34" charset="0"/>
              </a:rPr>
              <a:t>J.M</a:t>
            </a:r>
            <a:r>
              <a:rPr lang="en-US" sz="1300" dirty="0">
                <a:cs typeface="Calibri" panose="020F0502020204030204" pitchFamily="34" charset="0"/>
              </a:rPr>
              <a:t>. &amp; Jefferson, </a:t>
            </a:r>
            <a:r>
              <a:rPr lang="en-US" sz="1300" dirty="0" smtClean="0">
                <a:cs typeface="Calibri" panose="020F0502020204030204" pitchFamily="34" charset="0"/>
              </a:rPr>
              <a:t>J.F</a:t>
            </a:r>
            <a:r>
              <a:rPr lang="en-US" sz="1300" dirty="0">
                <a:cs typeface="Calibri" panose="020F0502020204030204" pitchFamily="34" charset="0"/>
              </a:rPr>
              <a:t>. (2014). Consultation for mental health counselors: opportunities and guidelines for private practice.</a:t>
            </a:r>
            <a:r>
              <a:rPr lang="en-US" sz="1300" i="1" dirty="0">
                <a:cs typeface="Calibri" panose="020F0502020204030204" pitchFamily="34" charset="0"/>
              </a:rPr>
              <a:t> Journal of Mental Health Counseling, 36(4</a:t>
            </a:r>
            <a:r>
              <a:rPr lang="en-US" sz="1300" dirty="0">
                <a:cs typeface="Calibri" panose="020F0502020204030204" pitchFamily="34" charset="0"/>
              </a:rPr>
              <a:t>), 302 – 314. </a:t>
            </a:r>
          </a:p>
          <a:p>
            <a:pPr defTabSz="966612">
              <a:defRPr/>
            </a:pPr>
            <a:endParaRPr lang="en-US" b="0" i="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127</a:t>
            </a:fld>
            <a:endParaRPr lang="en-US"/>
          </a:p>
        </p:txBody>
      </p:sp>
    </p:spTree>
    <p:extLst>
      <p:ext uri="{BB962C8B-B14F-4D97-AF65-F5344CB8AC3E}">
        <p14:creationId xmlns:p14="http://schemas.microsoft.com/office/powerpoint/2010/main" val="2388207850"/>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0975" indent="-180975" defTabSz="966612">
              <a:buFont typeface="Arial" panose="020B0604020202020204" pitchFamily="34" charset="0"/>
              <a:buChar char="•"/>
              <a:defRPr/>
            </a:pPr>
            <a:r>
              <a:rPr lang="en-US" b="0" baseline="0" dirty="0">
                <a:solidFill>
                  <a:schemeClr val="tx1"/>
                </a:solidFill>
                <a:latin typeface="+mn-lt"/>
              </a:rPr>
              <a:t>When choosing a consultant, ensure that they are culturally </a:t>
            </a:r>
            <a:r>
              <a:rPr lang="en-US" dirty="0"/>
              <a:t>intelligent – they are </a:t>
            </a:r>
            <a:r>
              <a:rPr lang="en-US" b="0" baseline="0" dirty="0">
                <a:solidFill>
                  <a:schemeClr val="tx1"/>
                </a:solidFill>
                <a:latin typeface="+mn-lt"/>
              </a:rPr>
              <a:t>self-aware, </a:t>
            </a:r>
            <a:r>
              <a:rPr lang="en-US" dirty="0"/>
              <a:t>culturally </a:t>
            </a:r>
            <a:r>
              <a:rPr lang="en-US" b="0" baseline="0" dirty="0">
                <a:solidFill>
                  <a:schemeClr val="tx1"/>
                </a:solidFill>
                <a:latin typeface="+mn-lt"/>
              </a:rPr>
              <a:t>anchored and informed. They should identify their subject matter expertise and provide evidence of how they acquired expertise in one or more areas. Consultants should have experience in planning and implementing change initiatives and interventions. Also, identify beforehand what interpersonal skills you are looking for in a consultant.</a:t>
            </a:r>
            <a:r>
              <a:rPr lang="en-US" dirty="0"/>
              <a:t> </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types of interpersonal skills are important to you? </a:t>
            </a:r>
          </a:p>
          <a:p>
            <a:pPr defTabSz="966612">
              <a:defRPr/>
            </a:pPr>
            <a:endParaRPr lang="en-US" baseline="0" dirty="0">
              <a:solidFill>
                <a:schemeClr val="tx1"/>
              </a:solidFill>
              <a:latin typeface="+mn-lt"/>
            </a:endParaRPr>
          </a:p>
          <a:p>
            <a:pPr defTabSz="966612">
              <a:defRPr/>
            </a:pPr>
            <a:r>
              <a:rPr lang="en-US" b="1" baseline="0" dirty="0">
                <a:solidFill>
                  <a:schemeClr val="tx1"/>
                </a:solidFill>
                <a:latin typeface="+mn-lt"/>
              </a:rPr>
              <a:t>REFERENCE</a:t>
            </a:r>
            <a:r>
              <a:rPr lang="en-US" b="0" baseline="0" dirty="0">
                <a:solidFill>
                  <a:schemeClr val="tx1"/>
                </a:solidFill>
                <a:latin typeface="+mn-lt"/>
              </a:rPr>
              <a:t> </a:t>
            </a:r>
          </a:p>
          <a:p>
            <a:pPr defTabSz="966612">
              <a:defRPr/>
            </a:pPr>
            <a:r>
              <a:rPr lang="en-US" sz="1300" dirty="0">
                <a:cs typeface="Calibri" panose="020F0502020204030204" pitchFamily="34" charset="0"/>
              </a:rPr>
              <a:t>Carney, </a:t>
            </a:r>
            <a:r>
              <a:rPr lang="en-US" sz="1300" dirty="0" smtClean="0">
                <a:cs typeface="Calibri" panose="020F0502020204030204" pitchFamily="34" charset="0"/>
              </a:rPr>
              <a:t>J.M</a:t>
            </a:r>
            <a:r>
              <a:rPr lang="en-US" sz="1300" dirty="0">
                <a:cs typeface="Calibri" panose="020F0502020204030204" pitchFamily="34" charset="0"/>
              </a:rPr>
              <a:t>. &amp; Jefferson, </a:t>
            </a:r>
            <a:r>
              <a:rPr lang="en-US" sz="1300" dirty="0" smtClean="0">
                <a:cs typeface="Calibri" panose="020F0502020204030204" pitchFamily="34" charset="0"/>
              </a:rPr>
              <a:t>J.F</a:t>
            </a:r>
            <a:r>
              <a:rPr lang="en-US" sz="1300" dirty="0">
                <a:cs typeface="Calibri" panose="020F0502020204030204" pitchFamily="34" charset="0"/>
              </a:rPr>
              <a:t>. (2014). Consultation for mental health counselors: opportunities and guidelines for private practice.</a:t>
            </a:r>
            <a:r>
              <a:rPr lang="en-US" sz="1300" i="1" dirty="0">
                <a:cs typeface="Calibri" panose="020F0502020204030204" pitchFamily="34" charset="0"/>
              </a:rPr>
              <a:t> Journal of Mental Health Counseling, 36(4</a:t>
            </a:r>
            <a:r>
              <a:rPr lang="en-US" sz="1300" dirty="0">
                <a:cs typeface="Calibri" panose="020F0502020204030204" pitchFamily="34" charset="0"/>
              </a:rPr>
              <a:t>), 302 – 314. </a:t>
            </a:r>
          </a:p>
        </p:txBody>
      </p:sp>
      <p:sp>
        <p:nvSpPr>
          <p:cNvPr id="4" name="Slide Number Placeholder 3"/>
          <p:cNvSpPr>
            <a:spLocks noGrp="1"/>
          </p:cNvSpPr>
          <p:nvPr>
            <p:ph type="sldNum" sz="quarter" idx="10"/>
          </p:nvPr>
        </p:nvSpPr>
        <p:spPr/>
        <p:txBody>
          <a:bodyPr/>
          <a:lstStyle/>
          <a:p>
            <a:fld id="{54ADE49C-AECB-4B8E-AB86-9FE486226B9C}" type="slidenum">
              <a:rPr lang="en-US" smtClean="0"/>
              <a:t>128</a:t>
            </a:fld>
            <a:endParaRPr lang="en-US"/>
          </a:p>
        </p:txBody>
      </p:sp>
    </p:spTree>
    <p:extLst>
      <p:ext uri="{BB962C8B-B14F-4D97-AF65-F5344CB8AC3E}">
        <p14:creationId xmlns:p14="http://schemas.microsoft.com/office/powerpoint/2010/main" val="33673642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b="0" baseline="0" dirty="0">
                <a:solidFill>
                  <a:schemeClr val="tx1"/>
                </a:solidFill>
                <a:latin typeface="+mn-lt"/>
              </a:rPr>
              <a:t>You as a consultee also have responsibilities. To facilitate the consultation process…</a:t>
            </a:r>
          </a:p>
          <a:p>
            <a:pPr marL="181240" indent="-181240" defTabSz="966612">
              <a:buFont typeface="Arial" panose="020B0604020202020204" pitchFamily="34" charset="0"/>
              <a:buChar char="•"/>
              <a:defRPr/>
            </a:pPr>
            <a:r>
              <a:rPr lang="en-US" b="1" baseline="0" dirty="0">
                <a:solidFill>
                  <a:schemeClr val="tx1"/>
                </a:solidFill>
                <a:latin typeface="+mn-lt"/>
              </a:rPr>
              <a:t>[READ THE BULLETED LIST ON THE SLIDE]</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other responsibility should you assume as a consultee? </a:t>
            </a:r>
          </a:p>
          <a:p>
            <a:pPr marL="181240" indent="-181240" defTabSz="966612">
              <a:buFont typeface="Arial" panose="020B0604020202020204" pitchFamily="34" charset="0"/>
              <a:buChar char="•"/>
              <a:defRPr/>
            </a:pPr>
            <a:endParaRPr lang="en-US" baseline="0" dirty="0">
              <a:solidFill>
                <a:schemeClr val="tx1"/>
              </a:solidFill>
              <a:latin typeface="+mn-lt"/>
            </a:endParaRPr>
          </a:p>
          <a:p>
            <a:pPr defTabSz="966612">
              <a:defRPr/>
            </a:pPr>
            <a:r>
              <a:rPr lang="en-US" b="1" baseline="0" dirty="0">
                <a:solidFill>
                  <a:schemeClr val="tx1"/>
                </a:solidFill>
                <a:latin typeface="+mn-lt"/>
              </a:rPr>
              <a:t>REFERENCE</a:t>
            </a:r>
            <a:r>
              <a:rPr lang="en-US" b="0" baseline="0" dirty="0">
                <a:solidFill>
                  <a:schemeClr val="tx1"/>
                </a:solidFill>
                <a:latin typeface="+mn-lt"/>
              </a:rPr>
              <a:t> </a:t>
            </a:r>
          </a:p>
          <a:p>
            <a:pPr defTabSz="966612">
              <a:defRPr/>
            </a:pPr>
            <a:r>
              <a:rPr lang="en-US" sz="1300" dirty="0">
                <a:cs typeface="Calibri" panose="020F0502020204030204" pitchFamily="34" charset="0"/>
              </a:rPr>
              <a:t>Carney, </a:t>
            </a:r>
            <a:r>
              <a:rPr lang="en-US" sz="1300" dirty="0" smtClean="0">
                <a:cs typeface="Calibri" panose="020F0502020204030204" pitchFamily="34" charset="0"/>
              </a:rPr>
              <a:t>J.M</a:t>
            </a:r>
            <a:r>
              <a:rPr lang="en-US" sz="1300" dirty="0">
                <a:cs typeface="Calibri" panose="020F0502020204030204" pitchFamily="34" charset="0"/>
              </a:rPr>
              <a:t>. &amp; Jefferson, </a:t>
            </a:r>
            <a:r>
              <a:rPr lang="en-US" sz="1300" dirty="0" smtClean="0">
                <a:cs typeface="Calibri" panose="020F0502020204030204" pitchFamily="34" charset="0"/>
              </a:rPr>
              <a:t>J.F</a:t>
            </a:r>
            <a:r>
              <a:rPr lang="en-US" sz="1300" dirty="0">
                <a:cs typeface="Calibri" panose="020F0502020204030204" pitchFamily="34" charset="0"/>
              </a:rPr>
              <a:t>. (2014). Consultation for mental health counselors: opportunities and guidelines for private practice.</a:t>
            </a:r>
            <a:r>
              <a:rPr lang="en-US" sz="1300" i="1" dirty="0">
                <a:cs typeface="Calibri" panose="020F0502020204030204" pitchFamily="34" charset="0"/>
              </a:rPr>
              <a:t> Journal of Mental Health Counseling, 36(4</a:t>
            </a:r>
            <a:r>
              <a:rPr lang="en-US" sz="1300" dirty="0">
                <a:cs typeface="Calibri" panose="020F0502020204030204" pitchFamily="34" charset="0"/>
              </a:rPr>
              <a:t>), 302 – 314. </a:t>
            </a:r>
          </a:p>
        </p:txBody>
      </p:sp>
      <p:sp>
        <p:nvSpPr>
          <p:cNvPr id="4" name="Slide Number Placeholder 3"/>
          <p:cNvSpPr>
            <a:spLocks noGrp="1"/>
          </p:cNvSpPr>
          <p:nvPr>
            <p:ph type="sldNum" sz="quarter" idx="10"/>
          </p:nvPr>
        </p:nvSpPr>
        <p:spPr/>
        <p:txBody>
          <a:bodyPr/>
          <a:lstStyle/>
          <a:p>
            <a:fld id="{54ADE49C-AECB-4B8E-AB86-9FE486226B9C}" type="slidenum">
              <a:rPr lang="en-US" smtClean="0"/>
              <a:t>129</a:t>
            </a:fld>
            <a:endParaRPr lang="en-US"/>
          </a:p>
        </p:txBody>
      </p:sp>
    </p:spTree>
    <p:extLst>
      <p:ext uri="{BB962C8B-B14F-4D97-AF65-F5344CB8AC3E}">
        <p14:creationId xmlns:p14="http://schemas.microsoft.com/office/powerpoint/2010/main" val="3450906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PEDAGOLOGICAL SUGGESTIONS</a:t>
            </a:r>
          </a:p>
          <a:p>
            <a:pPr marL="180975" indent="-180975">
              <a:buFont typeface="Arial" panose="020B0604020202020204" pitchFamily="34" charset="0"/>
              <a:buChar char="•"/>
            </a:pPr>
            <a:r>
              <a:rPr lang="en-US" baseline="0" dirty="0">
                <a:solidFill>
                  <a:schemeClr val="tx1"/>
                </a:solidFill>
                <a:latin typeface="+mn-lt"/>
              </a:rPr>
              <a:t>Offer personal examples that are not directly tied or related to use of psychoactive substances. The use of self and personal examples highlight that pre-contemplation is normal and that ambivalence to change is normal and expected in most change efforts.</a:t>
            </a:r>
            <a:r>
              <a:rPr lang="en-US" dirty="0"/>
              <a:t> </a:t>
            </a:r>
            <a:endParaRPr lang="en-US" baseline="0" dirty="0">
              <a:solidFill>
                <a:schemeClr val="tx1"/>
              </a:solidFill>
              <a:latin typeface="+mn-lt"/>
              <a:cs typeface="Calibri"/>
            </a:endParaRP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aseline="0" dirty="0">
                <a:solidFill>
                  <a:schemeClr val="tx1"/>
                </a:solidFill>
                <a:latin typeface="+mn-lt"/>
              </a:rPr>
              <a:t>According to the CSAT (2013), “The c</a:t>
            </a:r>
            <a:r>
              <a:rPr lang="en-US" dirty="0">
                <a:solidFill>
                  <a:schemeClr val="tx1"/>
                </a:solidFill>
                <a:latin typeface="+mn-lt"/>
              </a:rPr>
              <a:t>hange process has</a:t>
            </a:r>
            <a:r>
              <a:rPr lang="en-US" baseline="0" dirty="0">
                <a:solidFill>
                  <a:schemeClr val="tx1"/>
                </a:solidFill>
                <a:latin typeface="+mn-lt"/>
              </a:rPr>
              <a:t> </a:t>
            </a:r>
            <a:r>
              <a:rPr lang="en-US" dirty="0">
                <a:solidFill>
                  <a:schemeClr val="tx1"/>
                </a:solidFill>
                <a:latin typeface="+mn-lt"/>
              </a:rPr>
              <a:t>been conceptualized as a sequence of stages through which people typically progress as they think about, initiate, and maintain new behaviors. [Prochaska</a:t>
            </a:r>
            <a:r>
              <a:rPr lang="en-US" baseline="0" dirty="0">
                <a:solidFill>
                  <a:schemeClr val="tx1"/>
                </a:solidFill>
                <a:latin typeface="+mn-lt"/>
              </a:rPr>
              <a:t> and </a:t>
            </a:r>
            <a:r>
              <a:rPr lang="en-US" baseline="0" dirty="0" err="1">
                <a:solidFill>
                  <a:schemeClr val="tx1"/>
                </a:solidFill>
                <a:latin typeface="+mn-lt"/>
              </a:rPr>
              <a:t>Diclemente’s</a:t>
            </a:r>
            <a:r>
              <a:rPr lang="en-US" baseline="0" dirty="0">
                <a:solidFill>
                  <a:schemeClr val="tx1"/>
                </a:solidFill>
                <a:latin typeface="+mn-lt"/>
              </a:rPr>
              <a:t> Transtheoretical Model of Change] </a:t>
            </a:r>
            <a:r>
              <a:rPr lang="en-US" dirty="0">
                <a:solidFill>
                  <a:schemeClr val="tx1"/>
                </a:solidFill>
                <a:latin typeface="+mn-lt"/>
              </a:rPr>
              <a:t>emerged from an examination of 18 psychological and behavioral theories about how change occurs, including components that compose a biopsychosocial framework for understanding addiction. In this sense, the model is “transtheoretical” (p.16).</a:t>
            </a:r>
            <a:r>
              <a:rPr lang="en-US" dirty="0"/>
              <a:t> </a:t>
            </a:r>
            <a:r>
              <a:rPr lang="en-US" dirty="0">
                <a:solidFill>
                  <a:schemeClr val="tx1"/>
                </a:solidFill>
                <a:latin typeface="+mn-lt"/>
              </a:rPr>
              <a:t>The five</a:t>
            </a:r>
            <a:r>
              <a:rPr lang="en-US" baseline="0" dirty="0">
                <a:solidFill>
                  <a:schemeClr val="tx1"/>
                </a:solidFill>
                <a:latin typeface="+mn-lt"/>
              </a:rPr>
              <a:t> stages of change are precontemplation, contemplation, preparation, action and maintenance.</a:t>
            </a:r>
            <a:r>
              <a:rPr lang="en-US" dirty="0"/>
              <a:t> </a:t>
            </a:r>
            <a:r>
              <a:rPr lang="en-US" baseline="0" dirty="0">
                <a:solidFill>
                  <a:schemeClr val="tx1"/>
                </a:solidFill>
                <a:latin typeface="+mn-lt"/>
              </a:rPr>
              <a:t>It is important to emphasize that when we refer to each stage, especially in the context of SUDs, we are referring to the </a:t>
            </a:r>
            <a:r>
              <a:rPr lang="en-US" dirty="0"/>
              <a:t>drug</a:t>
            </a:r>
            <a:r>
              <a:rPr lang="en-US" baseline="0" dirty="0">
                <a:solidFill>
                  <a:schemeClr val="tx1"/>
                </a:solidFill>
                <a:latin typeface="+mn-lt"/>
              </a:rPr>
              <a:t> or </a:t>
            </a:r>
            <a:r>
              <a:rPr lang="en-US" dirty="0"/>
              <a:t>to a specific behavior</a:t>
            </a:r>
            <a:r>
              <a:rPr lang="en-US" baseline="0" dirty="0">
                <a:solidFill>
                  <a:schemeClr val="tx1"/>
                </a:solidFill>
                <a:latin typeface="+mn-lt"/>
              </a:rPr>
              <a:t>. We are not referring to the person in their entirety. For example, an individual may be in the maintenance stage of change for their opioid use disorder and in the preparation stage of change for their alcohol use disorder.</a:t>
            </a:r>
            <a:r>
              <a:rPr lang="en-US" dirty="0"/>
              <a:t> In the</a:t>
            </a:r>
            <a:r>
              <a:rPr lang="en-US" baseline="0" dirty="0">
                <a:solidFill>
                  <a:schemeClr val="tx1"/>
                </a:solidFill>
                <a:latin typeface="+mn-lt"/>
              </a:rPr>
              <a:t> precontemplation stage of change, individuals are not considering change and have no intention to change. They may be unaware or under-aware that a problem exists. Further, as TIP 35 points out, they may be unwilling or discouraged to change.</a:t>
            </a:r>
            <a:r>
              <a:rPr lang="en-US" dirty="0"/>
              <a:t> In</a:t>
            </a:r>
            <a:r>
              <a:rPr lang="en-US" baseline="0" dirty="0">
                <a:solidFill>
                  <a:schemeClr val="tx1"/>
                </a:solidFill>
                <a:latin typeface="+mn-lt"/>
              </a:rPr>
              <a:t> the contemplation stage, individuals become aware or recognize that a problem exists. They begin to consider and recognize that their use of</a:t>
            </a:r>
            <a:r>
              <a:rPr lang="en-US" dirty="0"/>
              <a:t> one or more</a:t>
            </a:r>
            <a:r>
              <a:rPr lang="en-US" baseline="0" dirty="0">
                <a:solidFill>
                  <a:schemeClr val="tx1"/>
                </a:solidFill>
                <a:latin typeface="+mn-lt"/>
              </a:rPr>
              <a:t> </a:t>
            </a:r>
            <a:r>
              <a:rPr lang="en-US" dirty="0"/>
              <a:t>substances</a:t>
            </a:r>
            <a:r>
              <a:rPr lang="en-US" baseline="0" dirty="0">
                <a:solidFill>
                  <a:schemeClr val="tx1"/>
                </a:solidFill>
                <a:latin typeface="+mn-lt"/>
              </a:rPr>
              <a:t> may be a cause for concern. Many remain ambivalent to change. They are vacillating between wanting to change and not wanting to change.</a:t>
            </a:r>
            <a:r>
              <a:rPr lang="en-US" dirty="0"/>
              <a:t> </a:t>
            </a:r>
            <a:endParaRPr lang="en-US" baseline="0"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smtClean="0">
                <a:solidFill>
                  <a:schemeClr val="tx1"/>
                </a:solidFill>
                <a:latin typeface="+mn-lt"/>
              </a:rPr>
              <a:t>REFERENCES</a:t>
            </a:r>
            <a:endParaRPr lang="en-US" b="1" dirty="0">
              <a:solidFill>
                <a:schemeClr val="tx1"/>
              </a:solidFill>
              <a:latin typeface="+mn-lt"/>
            </a:endParaRPr>
          </a:p>
          <a:p>
            <a:r>
              <a:rPr lang="en-US" sz="1300" dirty="0">
                <a:cs typeface="Calibri" panose="020F0502020204030204" pitchFamily="34" charset="0"/>
              </a:rPr>
              <a:t>Center for Substance Abuse Treatment (2013). </a:t>
            </a:r>
            <a:r>
              <a:rPr lang="en-US" sz="1300" i="1" dirty="0">
                <a:cs typeface="Calibri" panose="020F0502020204030204" pitchFamily="34" charset="0"/>
              </a:rPr>
              <a:t>Enhancing motivation for change in substance abuse treatment. </a:t>
            </a:r>
            <a:r>
              <a:rPr lang="en-US" sz="1300" dirty="0">
                <a:cs typeface="Calibri" panose="020F0502020204030204" pitchFamily="34" charset="0"/>
              </a:rPr>
              <a:t>Treatment Improvement Protocol (TIP) Series 35 </a:t>
            </a:r>
            <a:r>
              <a:rPr lang="en-US" sz="1300" dirty="0" smtClean="0">
                <a:cs typeface="Calibri" panose="020F0502020204030204" pitchFamily="34" charset="0"/>
              </a:rPr>
              <a:t>(HHS </a:t>
            </a:r>
            <a:r>
              <a:rPr lang="en-US" sz="1300" dirty="0">
                <a:cs typeface="Calibri" panose="020F0502020204030204" pitchFamily="34" charset="0"/>
              </a:rPr>
              <a:t>Publication No. (SMA) </a:t>
            </a:r>
            <a:r>
              <a:rPr lang="en-US" sz="1300" dirty="0" smtClean="0">
                <a:cs typeface="Calibri" panose="020F0502020204030204" pitchFamily="34" charset="0"/>
              </a:rPr>
              <a:t>13-4212). </a:t>
            </a:r>
            <a:r>
              <a:rPr lang="en-US" sz="1300" dirty="0">
                <a:cs typeface="Calibri" panose="020F0502020204030204" pitchFamily="34" charset="0"/>
              </a:rPr>
              <a:t>Rockville, MD: Substance Abuse and Mental Health Services Administration, </a:t>
            </a:r>
          </a:p>
          <a:p>
            <a:endParaRPr lang="en-US" sz="1300" dirty="0">
              <a:cs typeface="Calibri" panose="020F0502020204030204" pitchFamily="34" charset="0"/>
            </a:endParaRPr>
          </a:p>
          <a:p>
            <a:r>
              <a:rPr lang="en-US" sz="1300" dirty="0">
                <a:cs typeface="Calibri" panose="020F0502020204030204" pitchFamily="34" charset="0"/>
              </a:rPr>
              <a:t>Substance Abuse Mental Health Services Administration. (2015). </a:t>
            </a:r>
            <a:r>
              <a:rPr lang="en-US" sz="1300" i="1" dirty="0">
                <a:cs typeface="Calibri" panose="020F0502020204030204" pitchFamily="34" charset="0"/>
              </a:rPr>
              <a:t>Substance abuse treatment for persons with co-occurring disorders</a:t>
            </a:r>
            <a:r>
              <a:rPr lang="en-US" sz="1300" dirty="0">
                <a:cs typeface="Calibri" panose="020F0502020204030204" pitchFamily="34" charset="0"/>
              </a:rPr>
              <a:t>. Treatment Improvement Protocol (TIP) Series 42 (HHS Publication No. (SMA) 13-3992). Rockville, MD: Substance Abuse and Mental Health Services Administration.</a:t>
            </a:r>
          </a:p>
          <a:p>
            <a:pPr defTabSz="966612">
              <a:defRPr/>
            </a:pPr>
            <a:endParaRPr lang="en-US" sz="1300"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13</a:t>
            </a:fld>
            <a:endParaRPr lang="en-US"/>
          </a:p>
        </p:txBody>
      </p:sp>
    </p:spTree>
    <p:extLst>
      <p:ext uri="{BB962C8B-B14F-4D97-AF65-F5344CB8AC3E}">
        <p14:creationId xmlns:p14="http://schemas.microsoft.com/office/powerpoint/2010/main" val="44529026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dirty="0">
                <a:solidFill>
                  <a:schemeClr val="tx1"/>
                </a:solidFill>
                <a:latin typeface="+mn-lt"/>
              </a:rPr>
              <a:t>The IC&amp;</a:t>
            </a:r>
            <a:r>
              <a:rPr lang="en-US" baseline="0" dirty="0">
                <a:solidFill>
                  <a:schemeClr val="tx1"/>
                </a:solidFill>
                <a:latin typeface="+mn-lt"/>
              </a:rPr>
              <a:t>RC have identified four global criteria for consultation. </a:t>
            </a:r>
          </a:p>
          <a:p>
            <a:pPr marL="181240" indent="-181240">
              <a:buFont typeface="Arial" panose="020B0604020202020204" pitchFamily="34" charset="0"/>
              <a:buChar char="•"/>
            </a:pPr>
            <a:r>
              <a:rPr lang="en-US" b="1" baseline="0" dirty="0">
                <a:solidFill>
                  <a:schemeClr val="tx1"/>
                </a:solidFill>
                <a:latin typeface="+mn-lt"/>
              </a:rPr>
              <a:t>[READ THE BULLETED LIST ON THE SLIDE]</a:t>
            </a:r>
          </a:p>
          <a:p>
            <a:pPr marL="180975" indent="-180975">
              <a:buFont typeface="Arial" panose="020B0604020202020204" pitchFamily="34" charset="0"/>
              <a:buChar char="•"/>
            </a:pPr>
            <a:r>
              <a:rPr lang="en-US" baseline="0" dirty="0">
                <a:solidFill>
                  <a:schemeClr val="tx1"/>
                </a:solidFill>
                <a:latin typeface="+mn-lt"/>
              </a:rPr>
              <a:t>Herdman (2018) explains that counselors must practice within their scope of expertise and training. They should know and understand the limitations of their education, training and experience (p. 70).</a:t>
            </a:r>
            <a:r>
              <a:rPr lang="en-US" dirty="0"/>
              <a:t> </a:t>
            </a:r>
            <a:r>
              <a:rPr lang="en-US" baseline="0" dirty="0">
                <a:solidFill>
                  <a:schemeClr val="tx1"/>
                </a:solidFill>
                <a:latin typeface="+mn-lt"/>
              </a:rPr>
              <a:t>Criterion 44 reminds us the importance of being able to explain the rationale to a client when counselors are considering the need or desire to seek consultation, and criterion 45 brings attention to the need for counselors to know what specific resources are available and how and when they will be used.</a:t>
            </a:r>
            <a:r>
              <a:rPr lang="en-US" dirty="0"/>
              <a:t> </a:t>
            </a:r>
            <a:r>
              <a:rPr lang="en-US" baseline="0" dirty="0">
                <a:solidFill>
                  <a:schemeClr val="tx1"/>
                </a:solidFill>
                <a:latin typeface="+mn-lt"/>
              </a:rPr>
              <a:t>Lastly, Herdman (2018) highlights the importance of adhering to all applicable laws, regulations, and agency policies when seeking consultation internally or externally, paying particular attention to specific policies governing the disclosure and means used to disclose client-identifying information.</a:t>
            </a:r>
            <a:r>
              <a:rPr lang="en-US" dirty="0"/>
              <a:t>   </a:t>
            </a:r>
            <a:endParaRPr lang="en-US" baseline="0" dirty="0">
              <a:solidFill>
                <a:schemeClr val="tx1"/>
              </a:solidFill>
              <a:latin typeface="+mn-lt"/>
              <a:cs typeface="Calibri"/>
            </a:endParaRPr>
          </a:p>
          <a:p>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a:rPr>
              <a:t>Herdman, </a:t>
            </a:r>
            <a:r>
              <a:rPr lang="en-US" sz="1300" dirty="0" smtClean="0">
                <a:cs typeface="Calibri"/>
              </a:rPr>
              <a:t>J.W</a:t>
            </a:r>
            <a:r>
              <a:rPr lang="en-US" sz="1300" dirty="0">
                <a:cs typeface="Calibri"/>
              </a:rPr>
              <a:t>. (2018). </a:t>
            </a:r>
            <a:r>
              <a:rPr lang="en-US" sz="1300" i="1" dirty="0">
                <a:cs typeface="Calibri"/>
              </a:rPr>
              <a:t>Global criteria: </a:t>
            </a:r>
            <a:r>
              <a:rPr lang="en-US" sz="1300" i="1" dirty="0" smtClean="0">
                <a:cs typeface="Calibri"/>
              </a:rPr>
              <a:t>The </a:t>
            </a:r>
            <a:r>
              <a:rPr lang="en-US" sz="1300" i="1" dirty="0">
                <a:cs typeface="Calibri"/>
              </a:rPr>
              <a:t>12 core functions of the substance abuse counselor </a:t>
            </a:r>
            <a:r>
              <a:rPr lang="en-US" sz="1300" dirty="0">
                <a:cs typeface="Calibri"/>
              </a:rPr>
              <a:t>(7</a:t>
            </a:r>
            <a:r>
              <a:rPr lang="en-US" sz="1300" baseline="30000" dirty="0">
                <a:cs typeface="Calibri"/>
              </a:rPr>
              <a:t>th</a:t>
            </a:r>
            <a:r>
              <a:rPr lang="en-US" sz="1300" dirty="0">
                <a:cs typeface="Calibri"/>
              </a:rPr>
              <a:t> ed.). Lincoln NE: Parallels, Pathways to Change </a:t>
            </a:r>
            <a:endParaRPr lang="en-US" b="0" i="0" baseline="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130</a:t>
            </a:fld>
            <a:endParaRPr lang="en-US"/>
          </a:p>
        </p:txBody>
      </p:sp>
    </p:spTree>
    <p:extLst>
      <p:ext uri="{BB962C8B-B14F-4D97-AF65-F5344CB8AC3E}">
        <p14:creationId xmlns:p14="http://schemas.microsoft.com/office/powerpoint/2010/main" val="3293761054"/>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defTabSz="966612">
              <a:buFont typeface="Arial" panose="020B0604020202020204" pitchFamily="34" charset="0"/>
              <a:buChar char="•"/>
              <a:defRPr/>
            </a:pPr>
            <a:r>
              <a:rPr lang="en-US" baseline="0" dirty="0">
                <a:solidFill>
                  <a:schemeClr val="tx1"/>
                </a:solidFill>
                <a:latin typeface="+mn-lt"/>
              </a:rPr>
              <a:t>Ask participants to gather into their small groups. </a:t>
            </a:r>
          </a:p>
          <a:p>
            <a:pPr marL="181240" indent="-181240">
              <a:buFont typeface="Arial" panose="020B0604020202020204" pitchFamily="34" charset="0"/>
              <a:buChar char="•"/>
            </a:pPr>
            <a:r>
              <a:rPr lang="en-US" baseline="0" dirty="0">
                <a:solidFill>
                  <a:schemeClr val="tx1"/>
                </a:solidFill>
                <a:latin typeface="+mn-lt"/>
              </a:rPr>
              <a:t>Instruct participants to </a:t>
            </a:r>
            <a:r>
              <a:rPr lang="en-US" kern="1200" dirty="0">
                <a:solidFill>
                  <a:schemeClr val="tx1"/>
                </a:solidFill>
                <a:latin typeface="+mn-lt"/>
              </a:rPr>
              <a:t>outline the</a:t>
            </a:r>
            <a:r>
              <a:rPr lang="en-US" kern="1200" baseline="0" dirty="0">
                <a:solidFill>
                  <a:schemeClr val="tx1"/>
                </a:solidFill>
                <a:latin typeface="+mn-lt"/>
              </a:rPr>
              <a:t>ir </a:t>
            </a:r>
            <a:r>
              <a:rPr lang="en-US" kern="1200" dirty="0">
                <a:solidFill>
                  <a:schemeClr val="tx1"/>
                </a:solidFill>
                <a:latin typeface="+mn-lt"/>
              </a:rPr>
              <a:t>procedures for seeking</a:t>
            </a:r>
            <a:r>
              <a:rPr lang="en-US" kern="1200" baseline="0" dirty="0">
                <a:solidFill>
                  <a:schemeClr val="tx1"/>
                </a:solidFill>
                <a:latin typeface="+mn-lt"/>
              </a:rPr>
              <a:t> formal consultation. </a:t>
            </a:r>
          </a:p>
          <a:p>
            <a:pPr marL="181240" indent="-181240">
              <a:buFont typeface="Arial" panose="020B0604020202020204" pitchFamily="34" charset="0"/>
              <a:buChar char="•"/>
            </a:pPr>
            <a:r>
              <a:rPr lang="en-US" baseline="0" dirty="0">
                <a:solidFill>
                  <a:schemeClr val="tx1"/>
                </a:solidFill>
                <a:latin typeface="+mn-lt"/>
              </a:rPr>
              <a:t>Allow 20 minutes for participants to complete the activity. </a:t>
            </a:r>
          </a:p>
          <a:p>
            <a:pPr marL="181240" indent="-181240">
              <a:buFont typeface="Arial" panose="020B0604020202020204" pitchFamily="34" charset="0"/>
              <a:buChar char="•"/>
            </a:pPr>
            <a:r>
              <a:rPr lang="en-US" baseline="0" dirty="0">
                <a:solidFill>
                  <a:schemeClr val="tx1"/>
                </a:solidFill>
                <a:latin typeface="+mn-lt"/>
              </a:rPr>
              <a:t>Randomly select one or two groups to review their process.</a:t>
            </a:r>
          </a:p>
          <a:p>
            <a:pPr marL="181240" indent="-181240" defTabSz="966612">
              <a:buFont typeface="Arial" panose="020B0604020202020204" pitchFamily="34" charset="0"/>
              <a:buChar char="•"/>
              <a:defRPr/>
            </a:pPr>
            <a:r>
              <a:rPr lang="en-US" baseline="0" dirty="0">
                <a:solidFill>
                  <a:schemeClr val="tx1"/>
                </a:solidFill>
                <a:latin typeface="+mn-lt"/>
              </a:rPr>
              <a:t>After each group presents, </a:t>
            </a:r>
            <a:r>
              <a:rPr lang="en-US" b="1" baseline="0" dirty="0">
                <a:solidFill>
                  <a:schemeClr val="tx1"/>
                </a:solidFill>
                <a:latin typeface="+mn-lt"/>
              </a:rPr>
              <a:t>[ASK PARTICIPANTS] </a:t>
            </a:r>
            <a:r>
              <a:rPr lang="en-US" baseline="0" dirty="0">
                <a:solidFill>
                  <a:schemeClr val="tx1"/>
                </a:solidFill>
                <a:latin typeface="+mn-lt"/>
              </a:rPr>
              <a:t>Do you have any recommendations or comments to share with this group?</a:t>
            </a:r>
            <a:endParaRPr lang="en-US" sz="1300" dirty="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131</a:t>
            </a:fld>
            <a:endParaRPr lang="en-US"/>
          </a:p>
        </p:txBody>
      </p:sp>
    </p:spTree>
    <p:extLst>
      <p:ext uri="{BB962C8B-B14F-4D97-AF65-F5344CB8AC3E}">
        <p14:creationId xmlns:p14="http://schemas.microsoft.com/office/powerpoint/2010/main" val="4082431169"/>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000000"/>
              </a:solidFill>
              <a:latin typeface="Calibri" panose="020F0502020204030204" pitchFamily="34" charset="0"/>
              <a:cs typeface="Calibri" panose="020F0502020204030204" pitchFamily="34" charset="0"/>
            </a:endParaRPr>
          </a:p>
          <a:p>
            <a:pPr defTabSz="966612">
              <a:defRPr/>
            </a:pPr>
            <a:endParaRPr lang="en-US" dirty="0"/>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132</a:t>
            </a:fld>
            <a:endParaRPr lang="en-US"/>
          </a:p>
        </p:txBody>
      </p:sp>
    </p:spTree>
    <p:extLst>
      <p:ext uri="{BB962C8B-B14F-4D97-AF65-F5344CB8AC3E}">
        <p14:creationId xmlns:p14="http://schemas.microsoft.com/office/powerpoint/2010/main" val="271068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PEDAGOLOGICAL SUGGESTIONS</a:t>
            </a:r>
          </a:p>
          <a:p>
            <a:pPr marL="181240" indent="-181240">
              <a:buFont typeface="Arial" panose="020B0604020202020204" pitchFamily="34" charset="0"/>
              <a:buChar char="•"/>
            </a:pPr>
            <a:r>
              <a:rPr lang="en-US" baseline="0" dirty="0">
                <a:solidFill>
                  <a:schemeClr val="tx1"/>
                </a:solidFill>
                <a:latin typeface="+mn-lt"/>
              </a:rPr>
              <a:t>Offer personal examples that are not directly tied to substance use. Continue to use examples for preparation, action, and maintenance. The use of self and personal examples emphasizes that ambivalence to change is normal and expected. </a:t>
            </a: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Please identify stage-appropriate behaviors that you or your clients engaged in when moving between stages. Please first identify the behavior, the stage, and the intervention employed.  </a:t>
            </a:r>
          </a:p>
          <a:p>
            <a:endParaRPr lang="en-US" dirty="0">
              <a:solidFill>
                <a:schemeClr val="tx1"/>
              </a:solidFill>
              <a:latin typeface="+mn-lt"/>
            </a:endParaRPr>
          </a:p>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t>In the</a:t>
            </a:r>
            <a:r>
              <a:rPr lang="en-US" baseline="0" dirty="0">
                <a:solidFill>
                  <a:schemeClr val="tx1"/>
                </a:solidFill>
                <a:latin typeface="+mn-lt"/>
              </a:rPr>
              <a:t> preparation stage, individuals enter a stage where they begin planning for change. Their commitment to change strengthens. They begin to set goals for themselves.</a:t>
            </a:r>
            <a:r>
              <a:rPr lang="en-US" dirty="0"/>
              <a:t> In </a:t>
            </a:r>
            <a:r>
              <a:rPr lang="en-US" baseline="0" dirty="0">
                <a:solidFill>
                  <a:schemeClr val="tx1"/>
                </a:solidFill>
                <a:latin typeface="+mn-lt"/>
              </a:rPr>
              <a:t>the action stage of change and in the context of addiction, individuals are actively modifying habits and engaging in behaviors that are helping them to change their use of or relationship to one or more substances. This does not necessarily mean that individuals have chosen to be completely abstinent from one or more drugs. It is possible that they may not be engaged in a behavior that allows them to safely use the drug. In other cases, individuals may have stopped using one or more drugs and actively engaged in treatment, 12 step and other forms of peer support.</a:t>
            </a:r>
            <a:r>
              <a:rPr lang="en-US" dirty="0"/>
              <a:t> In</a:t>
            </a:r>
            <a:r>
              <a:rPr lang="en-US" baseline="0" dirty="0">
                <a:solidFill>
                  <a:schemeClr val="tx1"/>
                </a:solidFill>
                <a:latin typeface="+mn-lt"/>
              </a:rPr>
              <a:t> the maintenance stage of change and in the context of addictions, individuals are maintaining positive gains they made during the action stage using the same or new interventions.</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What are stage-appropriate interventions (e.g., providing food and shelter) and services (e.g., access to healthcare providers) for individuals during the engagement stage.</a:t>
            </a:r>
          </a:p>
          <a:p>
            <a:pPr defTabSz="966612">
              <a:defRPr/>
            </a:pPr>
            <a:endParaRPr lang="en-US" dirty="0">
              <a:solidFill>
                <a:schemeClr val="tx1"/>
              </a:solidFill>
              <a:latin typeface="+mn-lt"/>
            </a:endParaRPr>
          </a:p>
          <a:p>
            <a:pPr defTabSz="966612">
              <a:defRPr/>
            </a:pPr>
            <a:r>
              <a:rPr lang="en-US" b="1" dirty="0" smtClean="0">
                <a:solidFill>
                  <a:schemeClr val="tx1"/>
                </a:solidFill>
                <a:latin typeface="+mn-lt"/>
              </a:rPr>
              <a:t>REFERENCES</a:t>
            </a:r>
            <a:endParaRPr lang="en-US" sz="1300" dirty="0">
              <a:cs typeface="Calibri" panose="020F0502020204030204" pitchFamily="34" charset="0"/>
            </a:endParaRPr>
          </a:p>
          <a:p>
            <a:r>
              <a:rPr lang="en-US" sz="1300" dirty="0">
                <a:cs typeface="Calibri" panose="020F0502020204030204" pitchFamily="34" charset="0"/>
              </a:rPr>
              <a:t>Center for Substance Abuse Treatment (2013). </a:t>
            </a:r>
            <a:r>
              <a:rPr lang="en-US" sz="1300" i="1" dirty="0">
                <a:cs typeface="Calibri" panose="020F0502020204030204" pitchFamily="34" charset="0"/>
              </a:rPr>
              <a:t>Enhancing motivation for change in substance abuse treatment. </a:t>
            </a:r>
            <a:r>
              <a:rPr lang="en-US" sz="1300" dirty="0">
                <a:cs typeface="Calibri" panose="020F0502020204030204" pitchFamily="34" charset="0"/>
              </a:rPr>
              <a:t>Treatment Improvement Protocol (TIP) Series 35 </a:t>
            </a:r>
            <a:r>
              <a:rPr lang="en-US" sz="1300" dirty="0" smtClean="0">
                <a:cs typeface="Calibri" panose="020F0502020204030204" pitchFamily="34" charset="0"/>
              </a:rPr>
              <a:t>(HHS </a:t>
            </a:r>
            <a:r>
              <a:rPr lang="en-US" sz="1300" dirty="0">
                <a:cs typeface="Calibri" panose="020F0502020204030204" pitchFamily="34" charset="0"/>
              </a:rPr>
              <a:t>Publication No. (SMA) </a:t>
            </a:r>
            <a:r>
              <a:rPr lang="en-US" sz="1300" dirty="0" smtClean="0">
                <a:cs typeface="Calibri" panose="020F0502020204030204" pitchFamily="34" charset="0"/>
              </a:rPr>
              <a:t>13-4212). </a:t>
            </a:r>
            <a:r>
              <a:rPr lang="en-US" sz="1300" dirty="0">
                <a:cs typeface="Calibri" panose="020F0502020204030204" pitchFamily="34" charset="0"/>
              </a:rPr>
              <a:t>Rockville, MD: Substance Abuse and Mental Health Services </a:t>
            </a:r>
            <a:r>
              <a:rPr lang="en-US" sz="1300" dirty="0" smtClean="0">
                <a:cs typeface="Calibri" panose="020F0502020204030204" pitchFamily="34" charset="0"/>
              </a:rPr>
              <a:t>Administration. </a:t>
            </a:r>
            <a:endParaRPr lang="en-US" sz="1300" dirty="0">
              <a:cs typeface="Calibri" panose="020F0502020204030204" pitchFamily="34" charset="0"/>
            </a:endParaRPr>
          </a:p>
          <a:p>
            <a:endParaRPr lang="en-US" sz="1300" dirty="0">
              <a:cs typeface="Calibri" panose="020F0502020204030204" pitchFamily="34" charset="0"/>
            </a:endParaRPr>
          </a:p>
          <a:p>
            <a:r>
              <a:rPr lang="en-US" sz="1300" dirty="0">
                <a:cs typeface="Calibri" panose="020F0502020204030204" pitchFamily="34" charset="0"/>
              </a:rPr>
              <a:t>Substance Abuse Mental Health Services Administration. (2015). </a:t>
            </a:r>
            <a:r>
              <a:rPr lang="en-US" sz="1300" i="1" dirty="0">
                <a:cs typeface="Calibri" panose="020F0502020204030204" pitchFamily="34" charset="0"/>
              </a:rPr>
              <a:t>Substance abuse treatment for persons with co-occurring disorders</a:t>
            </a:r>
            <a:r>
              <a:rPr lang="en-US" sz="1300" dirty="0">
                <a:cs typeface="Calibri" panose="020F0502020204030204" pitchFamily="34" charset="0"/>
              </a:rPr>
              <a:t>. Treatment Improvement Protocol (TIP) Series 42 (HHS Publication No. (SMA) 13-3992).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14</a:t>
            </a:fld>
            <a:endParaRPr lang="en-US"/>
          </a:p>
        </p:txBody>
      </p:sp>
    </p:spTree>
    <p:extLst>
      <p:ext uri="{BB962C8B-B14F-4D97-AF65-F5344CB8AC3E}">
        <p14:creationId xmlns:p14="http://schemas.microsoft.com/office/powerpoint/2010/main" val="321716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solidFill>
                  <a:schemeClr val="tx1"/>
                </a:solidFill>
                <a:latin typeface="+mn-lt"/>
              </a:rPr>
              <a:t>There are</a:t>
            </a:r>
            <a:r>
              <a:rPr lang="en-US" baseline="0" dirty="0">
                <a:solidFill>
                  <a:schemeClr val="tx1"/>
                </a:solidFill>
                <a:latin typeface="+mn-lt"/>
              </a:rPr>
              <a:t> a number of stage-appropriate interventions that you may </a:t>
            </a:r>
            <a:r>
              <a:rPr lang="en-US" dirty="0"/>
              <a:t>want to consider </a:t>
            </a:r>
            <a:r>
              <a:rPr lang="en-US" baseline="0" dirty="0">
                <a:solidFill>
                  <a:schemeClr val="tx1"/>
                </a:solidFill>
                <a:latin typeface="+mn-lt"/>
              </a:rPr>
              <a:t>during the engagement stage. </a:t>
            </a:r>
            <a:r>
              <a:rPr lang="en-US" dirty="0">
                <a:solidFill>
                  <a:schemeClr val="tx1"/>
                </a:solidFill>
                <a:latin typeface="+mn-lt"/>
              </a:rPr>
              <a:t>During this stage, your aim </a:t>
            </a:r>
            <a:r>
              <a:rPr lang="en-US" baseline="0" dirty="0">
                <a:solidFill>
                  <a:schemeClr val="tx1"/>
                </a:solidFill>
                <a:latin typeface="+mn-lt"/>
              </a:rPr>
              <a:t>is to </a:t>
            </a:r>
            <a:r>
              <a:rPr lang="en-US" dirty="0">
                <a:solidFill>
                  <a:schemeClr val="tx1"/>
                </a:solidFill>
                <a:latin typeface="+mn-lt"/>
              </a:rPr>
              <a:t>reduce internal and external barriers that impede or prevent individuals with one</a:t>
            </a:r>
            <a:r>
              <a:rPr lang="en-US" baseline="0" dirty="0">
                <a:solidFill>
                  <a:schemeClr val="tx1"/>
                </a:solidFill>
                <a:latin typeface="+mn-lt"/>
              </a:rPr>
              <a:t> or more substance use disorders</a:t>
            </a:r>
            <a:r>
              <a:rPr lang="en-US" dirty="0">
                <a:solidFill>
                  <a:schemeClr val="tx1"/>
                </a:solidFill>
                <a:latin typeface="+mn-lt"/>
              </a:rPr>
              <a:t> from accessing treatment.</a:t>
            </a:r>
            <a:r>
              <a:rPr lang="en-US" dirty="0"/>
              <a:t> </a:t>
            </a:r>
            <a:r>
              <a:rPr lang="en-US" dirty="0">
                <a:solidFill>
                  <a:schemeClr val="tx1"/>
                </a:solidFill>
                <a:latin typeface="+mn-lt"/>
              </a:rPr>
              <a:t>There</a:t>
            </a:r>
            <a:r>
              <a:rPr lang="en-US" baseline="0" dirty="0">
                <a:solidFill>
                  <a:schemeClr val="tx1"/>
                </a:solidFill>
                <a:latin typeface="+mn-lt"/>
              </a:rPr>
              <a:t> are a number of different interventions that you could employ. Let’s review the list together.</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[READ THE BULLETED LIST ON THE SLIDE]</a:t>
            </a:r>
          </a:p>
          <a:p>
            <a:pPr marL="181240" indent="-181240">
              <a:buFont typeface="Arial" panose="020B0604020202020204" pitchFamily="34" charset="0"/>
              <a:buChar char="•"/>
            </a:pPr>
            <a:r>
              <a:rPr lang="en-US" dirty="0">
                <a:solidFill>
                  <a:schemeClr val="tx1"/>
                </a:solidFill>
                <a:latin typeface="+mn-lt"/>
              </a:rPr>
              <a:t>Remember</a:t>
            </a:r>
            <a:r>
              <a:rPr lang="en-US" baseline="0" dirty="0">
                <a:solidFill>
                  <a:schemeClr val="tx1"/>
                </a:solidFill>
                <a:latin typeface="+mn-lt"/>
              </a:rPr>
              <a:t> the importance of person-centered planning and listening. Emphasize choice. And remember that addiction is a brain disorder and that sustained use of one or more substances impacts abilities of individuals to make logical, rational decisions. Emphasize that the client’s health and safety are your primary concern.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15</a:t>
            </a:fld>
            <a:endParaRPr lang="en-US"/>
          </a:p>
        </p:txBody>
      </p:sp>
    </p:spTree>
    <p:extLst>
      <p:ext uri="{BB962C8B-B14F-4D97-AF65-F5344CB8AC3E}">
        <p14:creationId xmlns:p14="http://schemas.microsoft.com/office/powerpoint/2010/main" val="2759690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b="1" dirty="0">
                <a:solidFill>
                  <a:schemeClr val="tx1"/>
                </a:solidFill>
                <a:latin typeface="+mn-lt"/>
              </a:rPr>
              <a:t>[ASK PARTICIPANTS]</a:t>
            </a:r>
            <a:r>
              <a:rPr lang="en-US" baseline="0" dirty="0">
                <a:solidFill>
                  <a:schemeClr val="tx1"/>
                </a:solidFill>
                <a:latin typeface="+mn-lt"/>
              </a:rPr>
              <a:t> What standardized screening and assessment tools do you use in your agencies? </a:t>
            </a: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How do you orient your client to the assessment process? </a:t>
            </a: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What types of questions are asked and how do you manage participants who refuse to answer questions? </a:t>
            </a:r>
          </a:p>
          <a:p>
            <a:pPr marL="180975" indent="-180975">
              <a:buFont typeface="Arial" panose="020B0604020202020204" pitchFamily="34" charset="0"/>
              <a:buChar char="•"/>
            </a:pPr>
            <a:r>
              <a:rPr lang="en-US" dirty="0">
                <a:solidFill>
                  <a:schemeClr val="tx1"/>
                </a:solidFill>
                <a:latin typeface="+mn-lt"/>
              </a:rPr>
              <a:t>You </a:t>
            </a:r>
            <a:r>
              <a:rPr lang="en-US" baseline="0" dirty="0">
                <a:solidFill>
                  <a:schemeClr val="tx1"/>
                </a:solidFill>
                <a:latin typeface="+mn-lt"/>
              </a:rPr>
              <a:t>should aim to facilitate safe, private conversations that are non-judgmental. Your aim is to collect valid information. It is essential that counselors orient all individuals to screening and assessment processes, and orient prospective clients to the types of questions that they will be asked.</a:t>
            </a:r>
            <a:r>
              <a:rPr lang="en-US" dirty="0"/>
              <a:t> </a:t>
            </a:r>
            <a:r>
              <a:rPr lang="en-US" baseline="0" dirty="0">
                <a:solidFill>
                  <a:schemeClr val="tx1"/>
                </a:solidFill>
                <a:latin typeface="+mn-lt"/>
              </a:rPr>
              <a:t>You should only ask the questions that are necessary for determining eligibility and whatever is required by your funder and accreditation body.</a:t>
            </a:r>
            <a:r>
              <a:rPr lang="en-US" dirty="0"/>
              <a:t> </a:t>
            </a:r>
            <a:r>
              <a:rPr lang="en-US" baseline="0" dirty="0">
                <a:solidFill>
                  <a:schemeClr val="tx1"/>
                </a:solidFill>
                <a:latin typeface="+mn-lt"/>
              </a:rPr>
              <a:t>Assessments should not only assess for the use of substances, but also for other specific needs. For example, the client’s access to and use of primary care services. Also, you want to communicate your concern regarding their health and safety and inquire, if individuals are actively using, how do they use one or more drugs (e.g., route of administration)?</a:t>
            </a:r>
            <a:r>
              <a:rPr lang="en-US" dirty="0"/>
              <a:t> </a:t>
            </a:r>
            <a:r>
              <a:rPr lang="en-US" baseline="0" dirty="0">
                <a:solidFill>
                  <a:schemeClr val="tx1"/>
                </a:solidFill>
                <a:latin typeface="+mn-lt"/>
              </a:rPr>
              <a:t>It is important that all clients be screened for suicidal and homicidal ideation and intent at every encounter.</a:t>
            </a:r>
            <a:endParaRPr lang="en-US"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16</a:t>
            </a:fld>
            <a:endParaRPr lang="en-US"/>
          </a:p>
        </p:txBody>
      </p:sp>
    </p:spTree>
    <p:extLst>
      <p:ext uri="{BB962C8B-B14F-4D97-AF65-F5344CB8AC3E}">
        <p14:creationId xmlns:p14="http://schemas.microsoft.com/office/powerpoint/2010/main" val="1665143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INSTRUCTIONS</a:t>
            </a:r>
          </a:p>
          <a:p>
            <a:pPr marL="181240" indent="-181240">
              <a:buFont typeface="Arial" panose="020B0604020202020204" pitchFamily="34" charset="0"/>
              <a:buChar char="•"/>
            </a:pPr>
            <a:r>
              <a:rPr lang="en-US" dirty="0">
                <a:solidFill>
                  <a:schemeClr val="tx1"/>
                </a:solidFill>
                <a:latin typeface="+mn-lt"/>
              </a:rPr>
              <a:t>Before</a:t>
            </a:r>
            <a:r>
              <a:rPr lang="en-US" baseline="0" dirty="0">
                <a:solidFill>
                  <a:schemeClr val="tx1"/>
                </a:solidFill>
                <a:latin typeface="+mn-lt"/>
              </a:rPr>
              <a:t> reviewing the TRAINER NOTES, d</a:t>
            </a:r>
            <a:r>
              <a:rPr lang="en-US" dirty="0">
                <a:solidFill>
                  <a:schemeClr val="tx1"/>
                </a:solidFill>
                <a:latin typeface="+mn-lt"/>
              </a:rPr>
              <a:t>raw a 2x2 matrix</a:t>
            </a:r>
            <a:r>
              <a:rPr lang="en-US" baseline="0" dirty="0">
                <a:solidFill>
                  <a:schemeClr val="tx1"/>
                </a:solidFill>
                <a:latin typeface="+mn-lt"/>
              </a:rPr>
              <a:t> on a dry erase board. Label each quadrant the following: </a:t>
            </a:r>
          </a:p>
          <a:p>
            <a:pPr marL="664210" lvl="1" indent="-180975">
              <a:buFont typeface="Arial" panose="020B0604020202020204" pitchFamily="34" charset="0"/>
              <a:buChar char="•"/>
            </a:pPr>
            <a:r>
              <a:rPr lang="en-US" baseline="0" dirty="0">
                <a:solidFill>
                  <a:schemeClr val="tx1"/>
                </a:solidFill>
                <a:latin typeface="+mn-lt"/>
              </a:rPr>
              <a:t>First column, first row: </a:t>
            </a:r>
            <a:r>
              <a:rPr lang="en-US" dirty="0"/>
              <a:t>The good things about ___.</a:t>
            </a:r>
            <a:endParaRPr lang="en-US" dirty="0">
              <a:cs typeface="Calibri"/>
            </a:endParaRPr>
          </a:p>
          <a:p>
            <a:pPr marL="664210" lvl="1" indent="-180975">
              <a:buFont typeface="Arial" panose="020B0604020202020204" pitchFamily="34" charset="0"/>
              <a:buChar char="•"/>
            </a:pPr>
            <a:r>
              <a:rPr lang="en-US" baseline="0" dirty="0">
                <a:solidFill>
                  <a:schemeClr val="tx1"/>
                </a:solidFill>
                <a:latin typeface="+mn-lt"/>
              </a:rPr>
              <a:t>First column, second row: </a:t>
            </a:r>
            <a:r>
              <a:rPr lang="en-US" dirty="0"/>
              <a:t>The not-so-good things about ___.</a:t>
            </a:r>
            <a:endParaRPr lang="en-US" baseline="0" dirty="0">
              <a:solidFill>
                <a:schemeClr val="tx1"/>
              </a:solidFill>
              <a:latin typeface="+mn-lt"/>
              <a:cs typeface="Calibri"/>
            </a:endParaRPr>
          </a:p>
          <a:p>
            <a:pPr marL="664210" lvl="1" indent="-180975">
              <a:buFont typeface="Arial" panose="020B0604020202020204" pitchFamily="34" charset="0"/>
              <a:buChar char="•"/>
            </a:pPr>
            <a:r>
              <a:rPr lang="en-US" baseline="0" dirty="0">
                <a:solidFill>
                  <a:schemeClr val="tx1"/>
                </a:solidFill>
                <a:latin typeface="+mn-lt"/>
              </a:rPr>
              <a:t>Second column, first row: </a:t>
            </a:r>
            <a:r>
              <a:rPr lang="en-US" dirty="0"/>
              <a:t>The not-so-good things about changing ___. </a:t>
            </a:r>
            <a:endParaRPr lang="en-US" baseline="0" dirty="0">
              <a:solidFill>
                <a:schemeClr val="tx1"/>
              </a:solidFill>
              <a:latin typeface="+mn-lt"/>
              <a:cs typeface="Calibri"/>
            </a:endParaRPr>
          </a:p>
          <a:p>
            <a:pPr marL="664210" lvl="1" indent="-180975">
              <a:buFont typeface="Arial" panose="020B0604020202020204" pitchFamily="34" charset="0"/>
              <a:buChar char="•"/>
            </a:pPr>
            <a:r>
              <a:rPr lang="en-US" baseline="0" dirty="0">
                <a:solidFill>
                  <a:schemeClr val="tx1"/>
                </a:solidFill>
                <a:latin typeface="+mn-lt"/>
              </a:rPr>
              <a:t>Second column, second row: </a:t>
            </a:r>
            <a:r>
              <a:rPr lang="en-US" dirty="0"/>
              <a:t>The good things about changing ___. </a:t>
            </a:r>
            <a:endParaRPr lang="en-US" baseline="0" dirty="0">
              <a:solidFill>
                <a:schemeClr val="tx1"/>
              </a:solidFill>
              <a:latin typeface="+mn-lt"/>
              <a:cs typeface="Calibri"/>
            </a:endParaRPr>
          </a:p>
          <a:p>
            <a:pPr marL="181240" indent="-181240">
              <a:buFont typeface="Arial" panose="020B0604020202020204" pitchFamily="34" charset="0"/>
              <a:buChar char="•"/>
            </a:pPr>
            <a:r>
              <a:rPr lang="en-US" baseline="0" dirty="0">
                <a:solidFill>
                  <a:schemeClr val="tx1"/>
                </a:solidFill>
                <a:latin typeface="+mn-lt"/>
              </a:rPr>
              <a:t>After reviewing the TRAINER NOTES, ask participants to pair up and have one person interview the other and ask that they identify a behavior that they are ambivalent about changing. Remind participants to keep it light. The point of this exercise is to allow individuals to hear different arguments and to model what its like to facilitate nonjudgmental conservations about change and ambivalence to change. Encourage the participants being interviewed to document and list the pros and consequences to change and not change.</a:t>
            </a:r>
          </a:p>
          <a:p>
            <a:pPr marL="181240" indent="-181240">
              <a:buFont typeface="Arial" panose="020B0604020202020204" pitchFamily="34" charset="0"/>
              <a:buChar char="•"/>
            </a:pPr>
            <a:endParaRPr lang="en-US" dirty="0">
              <a:solidFill>
                <a:schemeClr val="tx1"/>
              </a:solidFill>
              <a:latin typeface="+mn-lt"/>
            </a:endParaRPr>
          </a:p>
          <a:p>
            <a:r>
              <a:rPr lang="en-US" b="1" dirty="0">
                <a:solidFill>
                  <a:schemeClr val="tx1"/>
                </a:solidFill>
                <a:latin typeface="+mn-lt"/>
              </a:rPr>
              <a:t>TRAINER NOTES</a:t>
            </a:r>
            <a:endParaRPr lang="en-US" b="1" baseline="0" dirty="0">
              <a:solidFill>
                <a:schemeClr val="tx1"/>
              </a:solidFill>
              <a:latin typeface="+mn-lt"/>
            </a:endParaRPr>
          </a:p>
          <a:p>
            <a:pPr marL="285750" indent="-285750">
              <a:buFont typeface="Arial"/>
              <a:buChar char="•"/>
            </a:pPr>
            <a:r>
              <a:rPr lang="en-US" b="0" baseline="0" dirty="0">
                <a:solidFill>
                  <a:schemeClr val="tx1"/>
                </a:solidFill>
                <a:latin typeface="+mn-lt"/>
              </a:rPr>
              <a:t>An effective and stage-appropriate strategy that is helpful to use when engaging and assessing individuals in recovery during the pre-treatment phase and as you are collecting information for your assessment, is use of a decisional balance matrix.</a:t>
            </a:r>
            <a:r>
              <a:rPr lang="en-US" dirty="0"/>
              <a:t> In moving toward any decision, most people weigh the costs and benefits of the action being contemplated. In behavioral change focused on alcohol and/or drug use, these considerations are known as decisional balancing, a process of cognitively appraising or evaluating the “good” aspects of substance use – the reasons not to change (what they get out of the targeted behavior and what the cost is of the targeted behavior), and the “not-so-good” aspects – the reasons to change. </a:t>
            </a:r>
            <a:r>
              <a:rPr lang="en-US" b="0" baseline="0" dirty="0">
                <a:solidFill>
                  <a:schemeClr val="tx1"/>
                </a:solidFill>
                <a:latin typeface="+mn-lt"/>
              </a:rPr>
              <a:t>It is best to remain nonjudgmental and allow the person enough time to describe all the reasons why they want and not want to change. You begin by drawing a 2X2 matrix or table consisting of two columns and two rows. You label at the top of each quadrant the pros and consequences to change and not change. Before asking individuals to complete the matrix with you, please be thoughtful and careful in determining whether the person can read or write. If persons are unable to read and/or write, document the statements made by individuals for your notes and verbally reiterate what was offered during the exercise. Your aim is to facilitate safe and supportive conversation about change. Starting with the </a:t>
            </a:r>
            <a:r>
              <a:rPr lang="en-US" dirty="0"/>
              <a:t>top left hand</a:t>
            </a:r>
            <a:r>
              <a:rPr lang="en-US" b="0" baseline="0" dirty="0">
                <a:solidFill>
                  <a:schemeClr val="tx1"/>
                </a:solidFill>
                <a:latin typeface="+mn-lt"/>
              </a:rPr>
              <a:t> </a:t>
            </a:r>
            <a:r>
              <a:rPr lang="en-US" dirty="0"/>
              <a:t>quadrant, we ask our clients "what are the good things about ___." Then, we move to the adjacent cell to the right</a:t>
            </a:r>
            <a:r>
              <a:rPr lang="en-US" b="0" baseline="0" dirty="0">
                <a:solidFill>
                  <a:schemeClr val="tx1"/>
                </a:solidFill>
                <a:latin typeface="+mn-lt"/>
              </a:rPr>
              <a:t> </a:t>
            </a:r>
            <a:r>
              <a:rPr lang="en-US" dirty="0"/>
              <a:t>and ask the client, "what are the not so good things about ___." We then move to the bottom right hand</a:t>
            </a:r>
            <a:r>
              <a:rPr lang="en-US" b="0" baseline="0" dirty="0">
                <a:solidFill>
                  <a:schemeClr val="tx1"/>
                </a:solidFill>
                <a:latin typeface="+mn-lt"/>
              </a:rPr>
              <a:t> </a:t>
            </a:r>
            <a:r>
              <a:rPr lang="en-US" dirty="0"/>
              <a:t>quadrant and ask, " what are the not-so-good things about changing ____. We end by asking the client, "what are the good things about changing?" After reviewing</a:t>
            </a:r>
            <a:r>
              <a:rPr lang="en-US" b="0" baseline="0" dirty="0">
                <a:solidFill>
                  <a:schemeClr val="tx1"/>
                </a:solidFill>
                <a:latin typeface="+mn-lt"/>
              </a:rPr>
              <a:t> all four quadrants with the client</a:t>
            </a:r>
            <a:r>
              <a:rPr lang="en-US" dirty="0"/>
              <a:t>, ask whether</a:t>
            </a:r>
            <a:r>
              <a:rPr lang="en-US" b="0" baseline="0" dirty="0">
                <a:solidFill>
                  <a:schemeClr val="tx1"/>
                </a:solidFill>
                <a:latin typeface="+mn-lt"/>
              </a:rPr>
              <a:t> there is anything missing. This process of guiding individuals to discuss the pros and consequences to change and </a:t>
            </a:r>
            <a:r>
              <a:rPr lang="en-US" dirty="0"/>
              <a:t>to </a:t>
            </a:r>
            <a:r>
              <a:rPr lang="en-US" b="0" baseline="0" dirty="0">
                <a:solidFill>
                  <a:schemeClr val="tx1"/>
                </a:solidFill>
                <a:latin typeface="+mn-lt"/>
              </a:rPr>
              <a:t>not change</a:t>
            </a:r>
            <a:r>
              <a:rPr lang="en-US" dirty="0"/>
              <a:t>. The</a:t>
            </a:r>
            <a:r>
              <a:rPr lang="en-US" b="0" baseline="0" dirty="0">
                <a:solidFill>
                  <a:schemeClr val="tx1"/>
                </a:solidFill>
                <a:latin typeface="+mn-lt"/>
              </a:rPr>
              <a:t> </a:t>
            </a:r>
            <a:r>
              <a:rPr lang="en-US" dirty="0"/>
              <a:t>exercise is</a:t>
            </a:r>
            <a:r>
              <a:rPr lang="en-US" b="0" baseline="0" dirty="0">
                <a:solidFill>
                  <a:schemeClr val="tx1"/>
                </a:solidFill>
                <a:latin typeface="+mn-lt"/>
              </a:rPr>
              <a:t> a person-centered approach to care that demonstrates your ability to listen and to understand the client’s perspective from a nonjudgmental and safe space.</a:t>
            </a:r>
            <a:r>
              <a:rPr lang="en-US" dirty="0"/>
              <a:t> The objective in moving a client toward positive change, of course, is to help that person recognize and weigh negative aspects of substance use so that the scale tips toward beneficial behavior change. This tool is particularly helpful with difficult-to-engage clients, especially if you begin with the functional elements of their substance use (“the good things about…”). Four overall objectives exist in using a decisional balance exercise with clients. The intent of such exercises, which weigh substance use and change separately, is to: (1) accentuate or in a subtle manner make salient from the client’s perspective the costs of the client’s substance use; (2) lessen, when possible, the perceived rewards of substance use; (3) make the benefits of change apparent; and (4) identify and accentuate, if possible, potential obstacles to change.</a:t>
            </a:r>
            <a:endParaRPr lang="en-US" dirty="0">
              <a:cs typeface="Calibri"/>
            </a:endParaRPr>
          </a:p>
          <a:p>
            <a:pPr defTabSz="966612">
              <a:defRPr/>
            </a:pPr>
            <a:endParaRPr lang="en-US" dirty="0">
              <a:cs typeface="Calibri"/>
            </a:endParaRPr>
          </a:p>
          <a:p>
            <a:pPr defTabSz="966612">
              <a:defRPr/>
            </a:pPr>
            <a:r>
              <a:rPr lang="en-US" b="1" dirty="0">
                <a:solidFill>
                  <a:schemeClr val="tx1"/>
                </a:solidFill>
                <a:latin typeface="+mn-lt"/>
              </a:rPr>
              <a:t>REFERENCE</a:t>
            </a:r>
            <a:endParaRPr lang="en-US" sz="1300" b="1" dirty="0">
              <a:cs typeface="Calibri" panose="020F0502020204030204" pitchFamily="34" charset="0"/>
            </a:endParaRPr>
          </a:p>
          <a:p>
            <a:pPr defTabSz="966612">
              <a:defRPr/>
            </a:pPr>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17</a:t>
            </a:fld>
            <a:endParaRPr lang="en-US"/>
          </a:p>
        </p:txBody>
      </p:sp>
    </p:spTree>
    <p:extLst>
      <p:ext uri="{BB962C8B-B14F-4D97-AF65-F5344CB8AC3E}">
        <p14:creationId xmlns:p14="http://schemas.microsoft.com/office/powerpoint/2010/main" val="3240948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dirty="0">
                <a:solidFill>
                  <a:schemeClr val="tx1"/>
                </a:solidFill>
                <a:latin typeface="+mn-lt"/>
              </a:rPr>
              <a:t>Your</a:t>
            </a:r>
            <a:r>
              <a:rPr lang="en-US" baseline="0" dirty="0">
                <a:solidFill>
                  <a:schemeClr val="tx1"/>
                </a:solidFill>
                <a:latin typeface="+mn-lt"/>
              </a:rPr>
              <a:t> aim in pre-treatment is to </a:t>
            </a:r>
            <a:r>
              <a:rPr lang="en-US" dirty="0">
                <a:solidFill>
                  <a:schemeClr val="tx1"/>
                </a:solidFill>
                <a:latin typeface="+mn-lt"/>
              </a:rPr>
              <a:t>reduce internal and external barriers that impede or prevent individuals with substance</a:t>
            </a:r>
            <a:r>
              <a:rPr lang="en-US" baseline="0" dirty="0">
                <a:solidFill>
                  <a:schemeClr val="tx1"/>
                </a:solidFill>
                <a:latin typeface="+mn-lt"/>
              </a:rPr>
              <a:t> use disorders</a:t>
            </a:r>
            <a:r>
              <a:rPr lang="en-US" dirty="0">
                <a:solidFill>
                  <a:schemeClr val="tx1"/>
                </a:solidFill>
                <a:latin typeface="+mn-lt"/>
              </a:rPr>
              <a:t> from accessing treatment. You</a:t>
            </a:r>
            <a:r>
              <a:rPr lang="en-US" baseline="0" dirty="0">
                <a:solidFill>
                  <a:schemeClr val="tx1"/>
                </a:solidFill>
                <a:latin typeface="+mn-lt"/>
              </a:rPr>
              <a:t>r assessment may identify specific needs that may or will need to be addressed for the individual to access treatment.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aseline="0" dirty="0">
                <a:solidFill>
                  <a:schemeClr val="tx1"/>
                </a:solidFill>
                <a:latin typeface="+mn-lt"/>
              </a:rPr>
              <a:t>What examples of immediate needs can you think of that may be external barriers to care?  </a:t>
            </a:r>
          </a:p>
          <a:p>
            <a:pPr marL="180975" indent="-180975" defTabSz="966612">
              <a:buFont typeface="Arial" panose="020B0604020202020204" pitchFamily="34" charset="0"/>
              <a:buChar char="•"/>
              <a:defRPr/>
            </a:pPr>
            <a:r>
              <a:rPr lang="en-US" baseline="0" dirty="0">
                <a:solidFill>
                  <a:schemeClr val="tx1"/>
                </a:solidFill>
                <a:latin typeface="+mn-lt"/>
              </a:rPr>
              <a:t>During pre-treatment, aim to establish agreed-upon goals outlined in an initial plan of care. </a:t>
            </a:r>
            <a:r>
              <a:rPr lang="en-US" dirty="0"/>
              <a:t>Acquire consents and</a:t>
            </a:r>
            <a:r>
              <a:rPr lang="en-US" baseline="0" dirty="0">
                <a:solidFill>
                  <a:schemeClr val="tx1"/>
                </a:solidFill>
                <a:latin typeface="+mn-lt"/>
              </a:rPr>
              <a:t> </a:t>
            </a:r>
            <a:r>
              <a:rPr lang="en-US" dirty="0"/>
              <a:t>the individual's service</a:t>
            </a:r>
            <a:r>
              <a:rPr lang="en-US" baseline="0" dirty="0">
                <a:solidFill>
                  <a:schemeClr val="tx1"/>
                </a:solidFill>
                <a:latin typeface="+mn-lt"/>
              </a:rPr>
              <a:t> plans from partnering agencies. It is possible and expected that there may be duplicative services, and it is also expected that there will be different expectations from each provider and that these expectations may conflict with yours and other program expectations. As a counselor, you may be called upon to advocate for your client and to hold your client and the programs, including your own, accountable for their actions.</a:t>
            </a:r>
            <a:r>
              <a:rPr lang="en-US" dirty="0"/>
              <a:t> </a:t>
            </a:r>
            <a:r>
              <a:rPr lang="en-US" baseline="0" dirty="0">
                <a:solidFill>
                  <a:schemeClr val="tx1"/>
                </a:solidFill>
                <a:latin typeface="+mn-lt"/>
              </a:rPr>
              <a:t> You may also be called upon to negotiate and find compromises</a:t>
            </a:r>
            <a:r>
              <a:rPr lang="en-US" dirty="0"/>
              <a:t> </a:t>
            </a:r>
            <a:r>
              <a:rPr lang="en-US" baseline="0" dirty="0">
                <a:solidFill>
                  <a:schemeClr val="tx1"/>
                </a:solidFill>
                <a:latin typeface="+mn-lt"/>
              </a:rPr>
              <a:t>with other programs.</a:t>
            </a:r>
            <a:r>
              <a:rPr lang="en-US" dirty="0"/>
              <a:t> </a:t>
            </a:r>
            <a:endParaRPr lang="en-US" baseline="0"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18</a:t>
            </a:fld>
            <a:endParaRPr lang="en-US"/>
          </a:p>
        </p:txBody>
      </p:sp>
    </p:spTree>
    <p:extLst>
      <p:ext uri="{BB962C8B-B14F-4D97-AF65-F5344CB8AC3E}">
        <p14:creationId xmlns:p14="http://schemas.microsoft.com/office/powerpoint/2010/main" val="3440964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baseline="0" dirty="0">
                <a:solidFill>
                  <a:schemeClr val="tx1"/>
                </a:solidFill>
                <a:latin typeface="+mn-lt"/>
              </a:rPr>
              <a:t>During the pre-treatment phase, individuals in recovery may be ambivalent from contacting or making their appointments to different agencies for a variety of reasons. It is important that you consider the various obstacles and barriers preventing them from moving forward.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aseline="0" dirty="0">
                <a:solidFill>
                  <a:schemeClr val="tx1"/>
                </a:solidFill>
                <a:latin typeface="+mn-lt"/>
              </a:rPr>
              <a:t>What could be potential barriers or obstacles?</a:t>
            </a:r>
          </a:p>
          <a:p>
            <a:pPr marL="664546" lvl="1" indent="-181240" defTabSz="966612">
              <a:buFont typeface="Arial" panose="020B0604020202020204" pitchFamily="34" charset="0"/>
              <a:buChar char="•"/>
              <a:defRPr/>
            </a:pPr>
            <a:r>
              <a:rPr lang="en-US" baseline="0" dirty="0">
                <a:solidFill>
                  <a:schemeClr val="tx1"/>
                </a:solidFill>
                <a:latin typeface="+mn-lt"/>
              </a:rPr>
              <a:t>Listen for:</a:t>
            </a:r>
          </a:p>
          <a:p>
            <a:pPr marL="1147852" lvl="2" indent="-181240" defTabSz="966612">
              <a:buFont typeface="Arial" panose="020B0604020202020204" pitchFamily="34" charset="0"/>
              <a:buChar char="•"/>
              <a:defRPr/>
            </a:pPr>
            <a:r>
              <a:rPr lang="en-US" baseline="0" dirty="0">
                <a:solidFill>
                  <a:schemeClr val="tx1"/>
                </a:solidFill>
                <a:latin typeface="+mn-lt"/>
              </a:rPr>
              <a:t>Lack of transportation to and from program.</a:t>
            </a:r>
          </a:p>
          <a:p>
            <a:pPr marL="1147852" lvl="2" indent="-181240" defTabSz="966612">
              <a:buFont typeface="Arial" panose="020B0604020202020204" pitchFamily="34" charset="0"/>
              <a:buChar char="•"/>
              <a:defRPr/>
            </a:pPr>
            <a:r>
              <a:rPr lang="en-US" baseline="0" dirty="0">
                <a:solidFill>
                  <a:schemeClr val="tx1"/>
                </a:solidFill>
                <a:latin typeface="+mn-lt"/>
              </a:rPr>
              <a:t>Lack of access to phone or internet. </a:t>
            </a:r>
          </a:p>
          <a:p>
            <a:pPr marL="1147852" lvl="2" indent="-181240" defTabSz="966612">
              <a:buFont typeface="Arial" panose="020B0604020202020204" pitchFamily="34" charset="0"/>
              <a:buChar char="•"/>
              <a:defRPr/>
            </a:pPr>
            <a:r>
              <a:rPr lang="en-US" baseline="0" dirty="0">
                <a:solidFill>
                  <a:schemeClr val="tx1"/>
                </a:solidFill>
                <a:latin typeface="+mn-lt"/>
              </a:rPr>
              <a:t>Idiosyncratic program rules and processes that make it difficult for individual to access treatment (e.g., you need to call between these times; attend X amount of AA or NA meetings). </a:t>
            </a:r>
          </a:p>
          <a:p>
            <a:pPr marL="1147852" lvl="2" indent="-181240" defTabSz="966612">
              <a:buFont typeface="Arial" panose="020B0604020202020204" pitchFamily="34" charset="0"/>
              <a:buChar char="•"/>
              <a:defRPr/>
            </a:pPr>
            <a:r>
              <a:rPr lang="en-US" baseline="0" dirty="0">
                <a:solidFill>
                  <a:schemeClr val="tx1"/>
                </a:solidFill>
                <a:latin typeface="+mn-lt"/>
              </a:rPr>
              <a:t>Programs that do not admit anyone using any medication, including psychotherapeutic medications for treating various mental disorders. </a:t>
            </a:r>
          </a:p>
          <a:p>
            <a:pPr marL="1147852" lvl="2" indent="-181240" defTabSz="966612">
              <a:buFont typeface="Arial" panose="020B0604020202020204" pitchFamily="34" charset="0"/>
              <a:buChar char="•"/>
              <a:defRPr/>
            </a:pPr>
            <a:r>
              <a:rPr lang="en-US" baseline="0" dirty="0">
                <a:solidFill>
                  <a:schemeClr val="tx1"/>
                </a:solidFill>
                <a:latin typeface="+mn-lt"/>
              </a:rPr>
              <a:t>Health insurance.</a:t>
            </a:r>
          </a:p>
          <a:p>
            <a:pPr marL="180975" indent="-180975" defTabSz="966612">
              <a:buFont typeface="Arial" panose="020B0604020202020204" pitchFamily="34" charset="0"/>
              <a:buChar char="•"/>
              <a:defRPr/>
            </a:pPr>
            <a:r>
              <a:rPr lang="en-US" baseline="0" dirty="0">
                <a:solidFill>
                  <a:schemeClr val="tx1"/>
                </a:solidFill>
                <a:latin typeface="+mn-lt"/>
              </a:rPr>
              <a:t>It is recommended that you review SAMHSA’s TIP 57 on trauma-informed care in behavioral health settings . This text provides context on the high prevalence of trauma among individuals served in behavioral health service systems and the need for human service systems to change how they interact with and treat their clients. Many of us have been</a:t>
            </a:r>
            <a:r>
              <a:rPr lang="en-US" dirty="0"/>
              <a:t> </a:t>
            </a:r>
            <a:r>
              <a:rPr lang="en-US" baseline="0" dirty="0">
                <a:solidFill>
                  <a:schemeClr val="tx1"/>
                </a:solidFill>
                <a:latin typeface="+mn-lt"/>
              </a:rPr>
              <a:t> trained to assess and emphasize </a:t>
            </a:r>
            <a:r>
              <a:rPr lang="en-US" dirty="0"/>
              <a:t>our client's pathology</a:t>
            </a:r>
            <a:r>
              <a:rPr lang="en-US" baseline="0" dirty="0">
                <a:solidFill>
                  <a:schemeClr val="tx1"/>
                </a:solidFill>
                <a:latin typeface="+mn-lt"/>
              </a:rPr>
              <a:t>. </a:t>
            </a:r>
            <a:r>
              <a:rPr lang="en-US" dirty="0"/>
              <a:t>We need</a:t>
            </a:r>
            <a:r>
              <a:rPr lang="en-US" baseline="0" dirty="0">
                <a:solidFill>
                  <a:schemeClr val="tx1"/>
                </a:solidFill>
                <a:latin typeface="+mn-lt"/>
              </a:rPr>
              <a:t> to move beyond asking others “what is wrong with them” and emphasize and prioritize asking service users “what has happened to them?”</a:t>
            </a:r>
            <a:r>
              <a:rPr lang="en-US" dirty="0"/>
              <a:t> </a:t>
            </a:r>
            <a:r>
              <a:rPr lang="en-US" baseline="0" dirty="0">
                <a:solidFill>
                  <a:schemeClr val="tx1"/>
                </a:solidFill>
                <a:latin typeface="+mn-lt"/>
              </a:rPr>
              <a:t>Once you have a better understanding of the client’s barriers and obstacles and potential strategies to overcome them, it is helpful to outline a plan that is understandable to both you and the client. The plan should outline clear steps for establishing and maintaining contact with your program and others involved in the client’s care. Normalize the use of checklists, and if possible, providing examples of your own or examples of flowcharts used by other organizations. This helps clients see the value of using these types of tools. The plan should outline strategies for anticipated barriers.</a:t>
            </a:r>
            <a:r>
              <a:rPr lang="en-US" dirty="0"/>
              <a:t> </a:t>
            </a:r>
            <a:r>
              <a:rPr lang="en-US" baseline="0" dirty="0">
                <a:solidFill>
                  <a:schemeClr val="tx1"/>
                </a:solidFill>
                <a:latin typeface="+mn-lt"/>
              </a:rPr>
              <a:t>It is sometimes helpful for some clients to engage in role playing activities where they can safely test the strategies outlined in the plan. Some counselors choose to model the behavior first.</a:t>
            </a:r>
            <a:r>
              <a:rPr lang="en-US" dirty="0"/>
              <a:t>  </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aseline="0" dirty="0">
                <a:solidFill>
                  <a:schemeClr val="tx1"/>
                </a:solidFill>
                <a:latin typeface="+mn-lt"/>
              </a:rPr>
              <a:t>Do any of you have examples of developing a plan in pre-treatment?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aseline="0" dirty="0">
                <a:solidFill>
                  <a:schemeClr val="tx1"/>
                </a:solidFill>
                <a:latin typeface="+mn-lt"/>
              </a:rPr>
              <a:t>Did the plan involve modeling and role playing, and if so, please describe what it looked like. </a:t>
            </a:r>
          </a:p>
          <a:p>
            <a:pPr marL="181240" indent="-181240" defTabSz="966612">
              <a:buFont typeface="Arial" panose="020B0604020202020204" pitchFamily="34" charset="0"/>
              <a:buChar char="•"/>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19</a:t>
            </a:fld>
            <a:endParaRPr lang="en-US"/>
          </a:p>
        </p:txBody>
      </p:sp>
    </p:spTree>
    <p:extLst>
      <p:ext uri="{BB962C8B-B14F-4D97-AF65-F5344CB8AC3E}">
        <p14:creationId xmlns:p14="http://schemas.microsoft.com/office/powerpoint/2010/main" val="3270771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TRAINER NOTES</a:t>
            </a:r>
          </a:p>
          <a:p>
            <a:pPr marL="181240" marR="0" lvl="0" indent="-181240" algn="l" defTabSz="9666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This training was developed by Drs.</a:t>
            </a:r>
            <a:r>
              <a:rPr lang="en-US" sz="1400" baseline="0" dirty="0" smtClean="0"/>
              <a:t> </a:t>
            </a:r>
            <a:r>
              <a:rPr lang="en-US" sz="1400" kern="1200" dirty="0" smtClean="0"/>
              <a:t>Thomas Freese and</a:t>
            </a:r>
            <a:r>
              <a:rPr lang="en-US" sz="1400" kern="1200" baseline="0" dirty="0" smtClean="0"/>
              <a:t> Christopher Rocchio from the </a:t>
            </a:r>
            <a:r>
              <a:rPr lang="en-US" sz="1400" dirty="0" smtClean="0"/>
              <a:t>University of California Los Angeles, Integrated Substance Abuse Programs (UCLA ISAP) and</a:t>
            </a:r>
            <a:r>
              <a:rPr lang="en-US" sz="1400" baseline="0" dirty="0" smtClean="0"/>
              <a:t> with Alex </a:t>
            </a:r>
            <a:r>
              <a:rPr lang="en-US" sz="1400" kern="1200" dirty="0" smtClean="0"/>
              <a:t>Ngiraingas, an</a:t>
            </a:r>
            <a:r>
              <a:rPr lang="en-US" sz="1400" kern="1200" baseline="0" dirty="0" smtClean="0"/>
              <a:t> addictions counselor and educator from the Republic of Palau. We would like to acknowledge and thank the </a:t>
            </a:r>
            <a:r>
              <a:rPr lang="en-US" sz="1400" dirty="0" smtClean="0"/>
              <a:t>Pacific Behavioral Health Collaborating Council (PBHCC)</a:t>
            </a:r>
            <a:r>
              <a:rPr lang="en-US" sz="1400" baseline="0" dirty="0" smtClean="0"/>
              <a:t> for their commitment to train individuals across the Pacific to effectively prevent, treat, and support individuals in their own recovery from substance use disorders, and for their financial support for the development and delivery of this curriculum. Additional resource provided by SAMHSA, grant number </a:t>
            </a:r>
            <a:r>
              <a:rPr lang="en-US" sz="1400" baseline="0" smtClean="0"/>
              <a:t>UR1TI080211.</a:t>
            </a:r>
            <a:endParaRPr lang="en-US" sz="1400" dirty="0" smtClean="0"/>
          </a:p>
        </p:txBody>
      </p:sp>
      <p:sp>
        <p:nvSpPr>
          <p:cNvPr id="4" name="Slide Number Placeholder 3"/>
          <p:cNvSpPr>
            <a:spLocks noGrp="1"/>
          </p:cNvSpPr>
          <p:nvPr>
            <p:ph type="sldNum" sz="quarter" idx="10"/>
          </p:nvPr>
        </p:nvSpPr>
        <p:spPr/>
        <p:txBody>
          <a:bodyPr/>
          <a:lstStyle/>
          <a:p>
            <a:fld id="{54ADE49C-AECB-4B8E-AB86-9FE486226B9C}" type="slidenum">
              <a:rPr lang="en-US" smtClean="0"/>
              <a:t>2</a:t>
            </a:fld>
            <a:endParaRPr lang="en-US"/>
          </a:p>
        </p:txBody>
      </p:sp>
    </p:spTree>
    <p:extLst>
      <p:ext uri="{BB962C8B-B14F-4D97-AF65-F5344CB8AC3E}">
        <p14:creationId xmlns:p14="http://schemas.microsoft.com/office/powerpoint/2010/main" val="595423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Termination</a:t>
            </a:r>
            <a:r>
              <a:rPr lang="en-US" baseline="0" dirty="0">
                <a:solidFill>
                  <a:schemeClr val="tx1"/>
                </a:solidFill>
                <a:latin typeface="+mn-lt"/>
              </a:rPr>
              <a:t> or disengagement should be planned and deliberate. As discussed earlier, we should orient individuals to each encounter, especially in pre-treatment. We should begin planning for termination or discharge from the </a:t>
            </a:r>
            <a:r>
              <a:rPr lang="en-US" dirty="0"/>
              <a:t>client's first </a:t>
            </a:r>
            <a:r>
              <a:rPr lang="en-US" baseline="0" dirty="0">
                <a:solidFill>
                  <a:schemeClr val="tx1"/>
                </a:solidFill>
                <a:latin typeface="+mn-lt"/>
              </a:rPr>
              <a:t>encounter.</a:t>
            </a:r>
            <a:r>
              <a:rPr lang="en-US" dirty="0"/>
              <a:t> </a:t>
            </a:r>
            <a:r>
              <a:rPr lang="en-US" baseline="0" dirty="0">
                <a:solidFill>
                  <a:schemeClr val="tx1"/>
                </a:solidFill>
                <a:latin typeface="+mn-lt"/>
              </a:rPr>
              <a:t>Always screen and a</a:t>
            </a:r>
            <a:r>
              <a:rPr lang="en-US" dirty="0">
                <a:solidFill>
                  <a:schemeClr val="tx1"/>
                </a:solidFill>
                <a:latin typeface="+mn-lt"/>
              </a:rPr>
              <a:t>ssess for suicidal ideation, harm to </a:t>
            </a:r>
            <a:r>
              <a:rPr lang="en-US" dirty="0" err="1">
                <a:solidFill>
                  <a:schemeClr val="tx1"/>
                </a:solidFill>
                <a:latin typeface="+mn-lt"/>
              </a:rPr>
              <a:t>self and/or</a:t>
            </a:r>
            <a:r>
              <a:rPr lang="en-US" dirty="0">
                <a:solidFill>
                  <a:schemeClr val="tx1"/>
                </a:solidFill>
                <a:latin typeface="+mn-lt"/>
              </a:rPr>
              <a:t> others.</a:t>
            </a:r>
            <a:r>
              <a:rPr lang="en-US" dirty="0"/>
              <a:t>  </a:t>
            </a:r>
            <a:endParaRPr lang="en-US"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20</a:t>
            </a:fld>
            <a:endParaRPr lang="en-US"/>
          </a:p>
        </p:txBody>
      </p:sp>
    </p:spTree>
    <p:extLst>
      <p:ext uri="{BB962C8B-B14F-4D97-AF65-F5344CB8AC3E}">
        <p14:creationId xmlns:p14="http://schemas.microsoft.com/office/powerpoint/2010/main" val="142709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solidFill>
                  <a:schemeClr val="tx1"/>
                </a:solidFill>
                <a:latin typeface="+mn-lt"/>
              </a:rPr>
              <a:t>The next</a:t>
            </a:r>
            <a:r>
              <a:rPr lang="en-US" baseline="0" dirty="0">
                <a:solidFill>
                  <a:schemeClr val="tx1"/>
                </a:solidFill>
                <a:latin typeface="+mn-lt"/>
              </a:rPr>
              <a:t> stage </a:t>
            </a:r>
            <a:r>
              <a:rPr lang="en-US" dirty="0">
                <a:solidFill>
                  <a:schemeClr val="tx1"/>
                </a:solidFill>
                <a:latin typeface="+mn-lt"/>
              </a:rPr>
              <a:t>in the continuum</a:t>
            </a:r>
            <a:r>
              <a:rPr lang="en-US" baseline="0" dirty="0">
                <a:solidFill>
                  <a:schemeClr val="tx1"/>
                </a:solidFill>
                <a:latin typeface="+mn-lt"/>
              </a:rPr>
              <a:t> of care </a:t>
            </a:r>
            <a:r>
              <a:rPr lang="en-US" dirty="0">
                <a:solidFill>
                  <a:schemeClr val="tx1"/>
                </a:solidFill>
                <a:latin typeface="+mn-lt"/>
              </a:rPr>
              <a:t>refers to</a:t>
            </a:r>
            <a:r>
              <a:rPr lang="en-US" baseline="0" dirty="0">
                <a:solidFill>
                  <a:schemeClr val="tx1"/>
                </a:solidFill>
                <a:latin typeface="+mn-lt"/>
              </a:rPr>
              <a:t> a broad term that encompasses different categories of treatment based on their frequency, intensity, and duration. These categories include </a:t>
            </a:r>
            <a:r>
              <a:rPr lang="en-US" dirty="0">
                <a:solidFill>
                  <a:schemeClr val="tx1"/>
                </a:solidFill>
                <a:latin typeface="+mn-lt"/>
              </a:rPr>
              <a:t>early intervention, outpatient services, intensive outpatient or partial hospitalization</a:t>
            </a:r>
            <a:r>
              <a:rPr lang="en-US" dirty="0"/>
              <a:t> services</a:t>
            </a:r>
            <a:r>
              <a:rPr lang="en-US" dirty="0">
                <a:solidFill>
                  <a:schemeClr val="tx1"/>
                </a:solidFill>
                <a:latin typeface="+mn-lt"/>
              </a:rPr>
              <a:t>, residential or inpatient services, and medically managed intensive inpatient services.</a:t>
            </a:r>
            <a:r>
              <a:rPr lang="en-US" dirty="0"/>
              <a:t> </a:t>
            </a:r>
            <a:endParaRPr lang="en-US" dirty="0">
              <a:solidFill>
                <a:schemeClr val="tx1"/>
              </a:solidFill>
              <a:latin typeface="+mn-lt"/>
              <a:cs typeface="Calibri"/>
            </a:endParaRPr>
          </a:p>
          <a:p>
            <a:pPr marL="181240" indent="-181240">
              <a:buFont typeface="Arial" panose="020B0604020202020204" pitchFamily="34" charset="0"/>
              <a:buChar cha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21</a:t>
            </a:fld>
            <a:endParaRPr lang="en-US"/>
          </a:p>
        </p:txBody>
      </p:sp>
    </p:spTree>
    <p:extLst>
      <p:ext uri="{BB962C8B-B14F-4D97-AF65-F5344CB8AC3E}">
        <p14:creationId xmlns:p14="http://schemas.microsoft.com/office/powerpoint/2010/main" val="697572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Across the different types</a:t>
            </a:r>
            <a:r>
              <a:rPr lang="en-US" baseline="0" dirty="0">
                <a:solidFill>
                  <a:schemeClr val="tx1"/>
                </a:solidFill>
                <a:latin typeface="+mn-lt"/>
              </a:rPr>
              <a:t> of treatment, it’s essential to orient the clients to the program and to provide them with an overview of what they can expect. Think about different medical procedures you or a loved one had been involved with in the past. Many </a:t>
            </a:r>
            <a:r>
              <a:rPr lang="en-US" dirty="0" err="1"/>
              <a:t>woudl</a:t>
            </a:r>
            <a:r>
              <a:rPr lang="en-US" dirty="0"/>
              <a:t> </a:t>
            </a:r>
            <a:r>
              <a:rPr lang="en-US" baseline="0" dirty="0">
                <a:solidFill>
                  <a:schemeClr val="tx1"/>
                </a:solidFill>
                <a:latin typeface="+mn-lt"/>
              </a:rPr>
              <a:t>agree that it is helpful when the medical team provides an overview of what to expect. Treatment in addiction settings should be no different. Orienting clients reduces anxiety and helps build therapeutic rapport.</a:t>
            </a:r>
            <a:r>
              <a:rPr lang="en-US" dirty="0"/>
              <a:t> </a:t>
            </a:r>
            <a:r>
              <a:rPr lang="en-US" baseline="0" dirty="0">
                <a:solidFill>
                  <a:schemeClr val="tx1"/>
                </a:solidFill>
                <a:latin typeface="+mn-lt"/>
              </a:rPr>
              <a:t>As a reminder, you should always screen for suicidal or homicidal ideation.</a:t>
            </a:r>
            <a:r>
              <a:rPr lang="en-US" dirty="0"/>
              <a:t> </a:t>
            </a:r>
            <a:endParaRPr lang="en-US"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22</a:t>
            </a:fld>
            <a:endParaRPr lang="en-US"/>
          </a:p>
        </p:txBody>
      </p:sp>
    </p:spTree>
    <p:extLst>
      <p:ext uri="{BB962C8B-B14F-4D97-AF65-F5344CB8AC3E}">
        <p14:creationId xmlns:p14="http://schemas.microsoft.com/office/powerpoint/2010/main" val="1601114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The focus of assessment</a:t>
            </a:r>
            <a:r>
              <a:rPr lang="en-US" baseline="0" dirty="0">
                <a:solidFill>
                  <a:schemeClr val="tx1"/>
                </a:solidFill>
                <a:latin typeface="+mn-lt"/>
              </a:rPr>
              <a:t> within the</a:t>
            </a:r>
            <a:r>
              <a:rPr lang="en-US" dirty="0"/>
              <a:t> context of</a:t>
            </a:r>
            <a:r>
              <a:rPr lang="en-US" baseline="0" dirty="0">
                <a:solidFill>
                  <a:schemeClr val="tx1"/>
                </a:solidFill>
                <a:latin typeface="+mn-lt"/>
              </a:rPr>
              <a:t> case management is on the acquisition and need of community resources. Case managers </a:t>
            </a:r>
            <a:r>
              <a:rPr lang="en-US" dirty="0">
                <a:solidFill>
                  <a:schemeClr val="tx1"/>
                </a:solidFill>
                <a:latin typeface="+mn-lt"/>
              </a:rPr>
              <a:t>look beyond</a:t>
            </a:r>
            <a:r>
              <a:rPr lang="en-US" baseline="0" dirty="0">
                <a:solidFill>
                  <a:schemeClr val="tx1"/>
                </a:solidFill>
                <a:latin typeface="+mn-lt"/>
              </a:rPr>
              <a:t> SUD services </a:t>
            </a:r>
            <a:r>
              <a:rPr lang="en-US" dirty="0">
                <a:solidFill>
                  <a:schemeClr val="tx1"/>
                </a:solidFill>
                <a:latin typeface="+mn-lt"/>
              </a:rPr>
              <a:t>to determine the impact of the client’s addiction in other life domains. At this</a:t>
            </a:r>
            <a:r>
              <a:rPr lang="en-US" baseline="0" dirty="0">
                <a:solidFill>
                  <a:schemeClr val="tx1"/>
                </a:solidFill>
                <a:latin typeface="+mn-lt"/>
              </a:rPr>
              <a:t> stage, a core function of c</a:t>
            </a:r>
            <a:r>
              <a:rPr lang="en-US" dirty="0">
                <a:solidFill>
                  <a:schemeClr val="tx1"/>
                </a:solidFill>
                <a:latin typeface="+mn-lt"/>
              </a:rPr>
              <a:t>ase management</a:t>
            </a:r>
            <a:r>
              <a:rPr lang="en-US" baseline="0" dirty="0">
                <a:solidFill>
                  <a:schemeClr val="tx1"/>
                </a:solidFill>
                <a:latin typeface="+mn-lt"/>
              </a:rPr>
              <a:t> is to assess </a:t>
            </a:r>
            <a:r>
              <a:rPr lang="en-US" dirty="0">
                <a:solidFill>
                  <a:schemeClr val="tx1"/>
                </a:solidFill>
                <a:latin typeface="+mn-lt"/>
              </a:rPr>
              <a:t>for functional skills deficits and strengths, “including personal living skills, social or interpersonal skills, service procurement skills, and vocational skills” (CSAT, 2015, p. 22).</a:t>
            </a:r>
            <a:r>
              <a:rPr lang="en-US" dirty="0"/>
              <a:t> </a:t>
            </a:r>
            <a:endParaRPr lang="en-US" dirty="0">
              <a:solidFill>
                <a:schemeClr val="tx1"/>
              </a:solidFill>
              <a:latin typeface="+mn-lt"/>
              <a:cs typeface="Calibri"/>
            </a:endParaRPr>
          </a:p>
          <a:p>
            <a:pPr marL="181240" indent="-181240">
              <a:buFont typeface="Arial" panose="020B0604020202020204" pitchFamily="34" charset="0"/>
              <a:buChar char="•"/>
            </a:pPr>
            <a:r>
              <a:rPr lang="en-US" b="1" dirty="0">
                <a:solidFill>
                  <a:schemeClr val="tx1"/>
                </a:solidFill>
                <a:latin typeface="+mn-lt"/>
              </a:rPr>
              <a:t>[ASK PARTICIPANTS] </a:t>
            </a:r>
            <a:r>
              <a:rPr lang="en-US" dirty="0">
                <a:solidFill>
                  <a:schemeClr val="tx1"/>
                </a:solidFill>
                <a:latin typeface="+mn-lt"/>
              </a:rPr>
              <a:t>What would</a:t>
            </a:r>
            <a:r>
              <a:rPr lang="en-US" baseline="0" dirty="0">
                <a:solidFill>
                  <a:schemeClr val="tx1"/>
                </a:solidFill>
                <a:latin typeface="+mn-lt"/>
              </a:rPr>
              <a:t> you consider to be service procurement skills? </a:t>
            </a:r>
            <a:endParaRPr lang="en-US" dirty="0">
              <a:solidFill>
                <a:schemeClr val="tx1"/>
              </a:solidFill>
              <a:latin typeface="+mn-lt"/>
            </a:endParaRPr>
          </a:p>
          <a:p>
            <a:pPr marL="181240" indent="-181240" defTabSz="966612">
              <a:buFont typeface="Arial" panose="020B0604020202020204" pitchFamily="34" charset="0"/>
              <a:buChar char="•"/>
              <a:defRPr/>
            </a:pPr>
            <a:r>
              <a:rPr lang="en-US" dirty="0">
                <a:solidFill>
                  <a:schemeClr val="tx1"/>
                </a:solidFill>
                <a:latin typeface="+mn-lt"/>
              </a:rPr>
              <a:t>Service</a:t>
            </a:r>
            <a:r>
              <a:rPr lang="en-US" baseline="0" dirty="0">
                <a:solidFill>
                  <a:schemeClr val="tx1"/>
                </a:solidFill>
                <a:latin typeface="+mn-lt"/>
              </a:rPr>
              <a:t> procurement skills refer to the ability to access and navigate different systems to acquire different resources and supports available through a variety of health and human services. </a:t>
            </a:r>
          </a:p>
          <a:p>
            <a:pPr marL="181240" indent="-181240" defTabSz="966612">
              <a:buFont typeface="Arial" panose="020B0604020202020204" pitchFamily="34" charset="0"/>
              <a:buChar char="•"/>
              <a:defRPr/>
            </a:pPr>
            <a:r>
              <a:rPr lang="en-US" baseline="0" dirty="0">
                <a:solidFill>
                  <a:schemeClr val="tx1"/>
                </a:solidFill>
                <a:latin typeface="+mn-lt"/>
              </a:rPr>
              <a:t>According to the CSAT (2015), clients should be assessed for:  </a:t>
            </a:r>
          </a:p>
          <a:p>
            <a:pPr marL="664546" lvl="1" indent="-181240" defTabSz="966612">
              <a:buFont typeface="Arial" panose="020B0604020202020204" pitchFamily="34" charset="0"/>
              <a:buChar char="•"/>
              <a:defRPr/>
            </a:pPr>
            <a:r>
              <a:rPr lang="en-US" baseline="0" dirty="0">
                <a:solidFill>
                  <a:schemeClr val="tx1"/>
                </a:solidFill>
                <a:latin typeface="+mn-lt"/>
              </a:rPr>
              <a:t>“</a:t>
            </a:r>
            <a:r>
              <a:rPr lang="en-US" dirty="0">
                <a:solidFill>
                  <a:schemeClr val="tx1"/>
                </a:solidFill>
                <a:latin typeface="+mn-lt"/>
              </a:rPr>
              <a:t>Ability</a:t>
            </a:r>
            <a:r>
              <a:rPr lang="en-US" baseline="0" dirty="0">
                <a:solidFill>
                  <a:schemeClr val="tx1"/>
                </a:solidFill>
                <a:latin typeface="+mn-lt"/>
              </a:rPr>
              <a:t> to obtain and follow through on </a:t>
            </a:r>
            <a:r>
              <a:rPr lang="en-US" baseline="0" dirty="0" smtClean="0">
                <a:solidFill>
                  <a:schemeClr val="tx1"/>
                </a:solidFill>
                <a:latin typeface="+mn-lt"/>
              </a:rPr>
              <a:t>medical </a:t>
            </a:r>
            <a:r>
              <a:rPr lang="en-US" baseline="0" dirty="0">
                <a:solidFill>
                  <a:schemeClr val="tx1"/>
                </a:solidFill>
                <a:latin typeface="+mn-lt"/>
              </a:rPr>
              <a:t>services </a:t>
            </a:r>
          </a:p>
          <a:p>
            <a:pPr marL="664546" lvl="1" indent="-181240" defTabSz="966612">
              <a:buFont typeface="Arial" panose="020B0604020202020204" pitchFamily="34" charset="0"/>
              <a:buChar char="•"/>
              <a:defRPr/>
            </a:pPr>
            <a:r>
              <a:rPr lang="en-US" baseline="0" dirty="0">
                <a:solidFill>
                  <a:schemeClr val="tx1"/>
                </a:solidFill>
                <a:latin typeface="+mn-lt"/>
              </a:rPr>
              <a:t>Ability to apply for benefits</a:t>
            </a:r>
            <a:endParaRPr lang="en-US" dirty="0">
              <a:solidFill>
                <a:schemeClr val="tx1"/>
              </a:solidFill>
              <a:latin typeface="+mn-lt"/>
            </a:endParaRPr>
          </a:p>
          <a:p>
            <a:pPr marL="664546" lvl="1" indent="-181240" defTabSz="966612">
              <a:buFont typeface="Arial" panose="020B0604020202020204" pitchFamily="34" charset="0"/>
              <a:buChar char="•"/>
              <a:defRPr/>
            </a:pPr>
            <a:r>
              <a:rPr lang="en-US" dirty="0">
                <a:solidFill>
                  <a:schemeClr val="tx1"/>
                </a:solidFill>
                <a:latin typeface="+mn-lt"/>
              </a:rPr>
              <a:t>Ability</a:t>
            </a:r>
            <a:r>
              <a:rPr lang="en-US" baseline="0" dirty="0">
                <a:solidFill>
                  <a:schemeClr val="tx1"/>
                </a:solidFill>
                <a:latin typeface="+mn-lt"/>
              </a:rPr>
              <a:t> to obtain and maintain safe housing </a:t>
            </a:r>
          </a:p>
          <a:p>
            <a:pPr marL="664546" lvl="1" indent="-181240" defTabSz="966612">
              <a:buFont typeface="Arial" panose="020B0604020202020204" pitchFamily="34" charset="0"/>
              <a:buChar char="•"/>
              <a:defRPr/>
            </a:pPr>
            <a:r>
              <a:rPr lang="en-US" baseline="0" dirty="0">
                <a:solidFill>
                  <a:schemeClr val="tx1"/>
                </a:solidFill>
                <a:latin typeface="+mn-lt"/>
              </a:rPr>
              <a:t>Skill in using social services agencies </a:t>
            </a:r>
          </a:p>
          <a:p>
            <a:pPr marL="664546" lvl="1" indent="-181240" defTabSz="966612">
              <a:buFont typeface="Arial" panose="020B0604020202020204" pitchFamily="34" charset="0"/>
              <a:buChar char="•"/>
              <a:defRPr/>
            </a:pPr>
            <a:r>
              <a:rPr lang="en-US" baseline="0" dirty="0">
                <a:solidFill>
                  <a:schemeClr val="tx1"/>
                </a:solidFill>
                <a:latin typeface="+mn-lt"/>
              </a:rPr>
              <a:t>Skill in accessing mental health and substance abuse treatment services” (p. 22)</a:t>
            </a:r>
          </a:p>
          <a:p>
            <a:pPr marL="181240" indent="-181240" defTabSz="966612">
              <a:buFont typeface="Arial" panose="020B0604020202020204" pitchFamily="34" charset="0"/>
              <a:buChar char="•"/>
              <a:defRPr/>
            </a:pPr>
            <a:r>
              <a:rPr lang="en-US" baseline="0" dirty="0">
                <a:solidFill>
                  <a:schemeClr val="tx1"/>
                </a:solidFill>
                <a:latin typeface="+mn-lt"/>
              </a:rPr>
              <a:t>In addition to assessing clients for service procurement skills, case managers should also assess their clients for prevocational and vocation-related skills.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aseline="0" dirty="0">
                <a:solidFill>
                  <a:schemeClr val="tx1"/>
                </a:solidFill>
                <a:latin typeface="+mn-lt"/>
              </a:rPr>
              <a:t>What would you consider to be pre-vocational and vocational related skills? </a:t>
            </a:r>
          </a:p>
          <a:p>
            <a:pPr marL="181240" indent="-181240" defTabSz="966612">
              <a:buFont typeface="Arial" panose="020B0604020202020204" pitchFamily="34" charset="0"/>
              <a:buChar char="•"/>
              <a:defRPr/>
            </a:pPr>
            <a:r>
              <a:rPr lang="en-US" baseline="0" dirty="0">
                <a:solidFill>
                  <a:schemeClr val="tx1"/>
                </a:solidFill>
                <a:latin typeface="+mn-lt"/>
              </a:rPr>
              <a:t>The CSAT (2015) recommends assessing clients for: </a:t>
            </a:r>
          </a:p>
          <a:p>
            <a:pPr marL="664546" lvl="1" indent="-181240" defTabSz="966612">
              <a:buFont typeface="Arial" panose="020B0604020202020204" pitchFamily="34" charset="0"/>
              <a:buChar char="•"/>
              <a:defRPr/>
            </a:pPr>
            <a:r>
              <a:rPr lang="en-US" baseline="0" dirty="0">
                <a:solidFill>
                  <a:schemeClr val="tx1"/>
                </a:solidFill>
                <a:latin typeface="+mn-lt"/>
              </a:rPr>
              <a:t>“Basic reading and writing skills</a:t>
            </a:r>
          </a:p>
          <a:p>
            <a:pPr marL="664546" lvl="1" indent="-181240" defTabSz="966612">
              <a:buFont typeface="Arial" panose="020B0604020202020204" pitchFamily="34" charset="0"/>
              <a:buChar char="•"/>
              <a:defRPr/>
            </a:pPr>
            <a:r>
              <a:rPr lang="en-US" baseline="0" dirty="0">
                <a:solidFill>
                  <a:schemeClr val="tx1"/>
                </a:solidFill>
                <a:latin typeface="+mn-lt"/>
              </a:rPr>
              <a:t>Skills in following instructions </a:t>
            </a:r>
          </a:p>
          <a:p>
            <a:pPr marL="664546" lvl="1" indent="-181240" defTabSz="966612">
              <a:buFont typeface="Arial" panose="020B0604020202020204" pitchFamily="34" charset="0"/>
              <a:buChar char="•"/>
              <a:defRPr/>
            </a:pPr>
            <a:r>
              <a:rPr lang="en-US" baseline="0" dirty="0">
                <a:solidFill>
                  <a:schemeClr val="tx1"/>
                </a:solidFill>
                <a:latin typeface="+mn-lt"/>
              </a:rPr>
              <a:t>Transportation skills</a:t>
            </a:r>
          </a:p>
          <a:p>
            <a:pPr marL="664546" lvl="1" indent="-181240" defTabSz="966612">
              <a:buFont typeface="Arial" panose="020B0604020202020204" pitchFamily="34" charset="0"/>
              <a:buChar char="•"/>
              <a:defRPr/>
            </a:pPr>
            <a:r>
              <a:rPr lang="en-US" baseline="0" dirty="0">
                <a:solidFill>
                  <a:schemeClr val="tx1"/>
                </a:solidFill>
                <a:latin typeface="+mn-lt"/>
              </a:rPr>
              <a:t>Manner of dealing with supervisors</a:t>
            </a:r>
          </a:p>
          <a:p>
            <a:pPr marL="664546" lvl="1" indent="-181240" defTabSz="966612">
              <a:buFont typeface="Arial" panose="020B0604020202020204" pitchFamily="34" charset="0"/>
              <a:buChar char="•"/>
              <a:defRPr/>
            </a:pPr>
            <a:r>
              <a:rPr lang="en-US" baseline="0" dirty="0">
                <a:solidFill>
                  <a:schemeClr val="tx1"/>
                </a:solidFill>
                <a:latin typeface="+mn-lt"/>
              </a:rPr>
              <a:t>Timeliness </a:t>
            </a:r>
          </a:p>
          <a:p>
            <a:pPr marL="664546" lvl="1" indent="-181240" defTabSz="966612">
              <a:buFont typeface="Arial" panose="020B0604020202020204" pitchFamily="34" charset="0"/>
              <a:buChar char="•"/>
              <a:defRPr/>
            </a:pPr>
            <a:r>
              <a:rPr lang="en-US" baseline="0" dirty="0">
                <a:solidFill>
                  <a:schemeClr val="tx1"/>
                </a:solidFill>
                <a:latin typeface="+mn-lt"/>
              </a:rPr>
              <a:t>Punctuality </a:t>
            </a:r>
          </a:p>
          <a:p>
            <a:pPr marL="664546" lvl="1" indent="-181240" defTabSz="966612">
              <a:buFont typeface="Arial" panose="020B0604020202020204" pitchFamily="34" charset="0"/>
              <a:buChar char="•"/>
              <a:defRPr/>
            </a:pPr>
            <a:r>
              <a:rPr lang="en-US" baseline="0" dirty="0">
                <a:solidFill>
                  <a:schemeClr val="tx1"/>
                </a:solidFill>
                <a:latin typeface="+mn-lt"/>
              </a:rPr>
              <a:t>Telephone skills” (p.22) </a:t>
            </a:r>
          </a:p>
          <a:p>
            <a:pPr marL="181240" indent="-181240" defTabSz="966612">
              <a:buFont typeface="Arial" panose="020B0604020202020204" pitchFamily="34" charset="0"/>
              <a:buChar char="•"/>
              <a:defRPr/>
            </a:pPr>
            <a:r>
              <a:rPr lang="en-US" baseline="0" dirty="0">
                <a:solidFill>
                  <a:schemeClr val="tx1"/>
                </a:solidFill>
                <a:latin typeface="+mn-lt"/>
              </a:rPr>
              <a:t>Again, it is critical that you screen clients for suicidal and homicidal ideation.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23</a:t>
            </a:fld>
            <a:endParaRPr lang="en-US"/>
          </a:p>
        </p:txBody>
      </p:sp>
    </p:spTree>
    <p:extLst>
      <p:ext uri="{BB962C8B-B14F-4D97-AF65-F5344CB8AC3E}">
        <p14:creationId xmlns:p14="http://schemas.microsoft.com/office/powerpoint/2010/main" val="699749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Planning,</a:t>
            </a:r>
            <a:r>
              <a:rPr lang="en-US" baseline="0" dirty="0">
                <a:solidFill>
                  <a:schemeClr val="tx1"/>
                </a:solidFill>
                <a:latin typeface="+mn-lt"/>
              </a:rPr>
              <a:t> goal setting, and implementation are considered core to case management.</a:t>
            </a:r>
            <a:r>
              <a:rPr lang="en-US" dirty="0"/>
              <a:t> </a:t>
            </a:r>
            <a:r>
              <a:rPr lang="en-US" baseline="0" dirty="0">
                <a:solidFill>
                  <a:schemeClr val="tx1"/>
                </a:solidFill>
                <a:latin typeface="+mn-lt"/>
              </a:rPr>
              <a:t>As reminders to what we have already discussed, the CSAT suggests:</a:t>
            </a:r>
            <a:r>
              <a:rPr lang="en-US" dirty="0"/>
              <a:t> </a:t>
            </a:r>
            <a:endParaRPr lang="en-US" baseline="0" dirty="0">
              <a:solidFill>
                <a:schemeClr val="tx1"/>
              </a:solidFill>
              <a:latin typeface="+mn-lt"/>
              <a:cs typeface="Calibri"/>
            </a:endParaRPr>
          </a:p>
          <a:p>
            <a:pPr marL="664210" lvl="1" indent="-180975">
              <a:buFont typeface="Arial" panose="020B0604020202020204" pitchFamily="34" charset="0"/>
              <a:buChar char="•"/>
            </a:pPr>
            <a:r>
              <a:rPr lang="en-US" dirty="0"/>
              <a:t>Goals</a:t>
            </a:r>
            <a:r>
              <a:rPr lang="en-US" baseline="0" dirty="0">
                <a:solidFill>
                  <a:schemeClr val="tx1"/>
                </a:solidFill>
                <a:latin typeface="+mn-lt"/>
              </a:rPr>
              <a:t>, objectives, and action steps (specific strategies/interventions or steps to help the client move forward with achieving objectives) should be developed in partnership with the client.</a:t>
            </a:r>
            <a:r>
              <a:rPr lang="en-US" dirty="0"/>
              <a:t> </a:t>
            </a:r>
            <a:endParaRPr lang="en-US" baseline="0" dirty="0">
              <a:solidFill>
                <a:schemeClr val="tx1"/>
              </a:solidFill>
              <a:latin typeface="+mn-lt"/>
              <a:cs typeface="Calibri"/>
            </a:endParaRPr>
          </a:p>
          <a:p>
            <a:pPr marL="664546" lvl="1" indent="-181240">
              <a:buFont typeface="Arial" panose="020B0604020202020204" pitchFamily="34" charset="0"/>
              <a:buChar char="•"/>
            </a:pPr>
            <a:r>
              <a:rPr lang="en-US" baseline="0" dirty="0">
                <a:solidFill>
                  <a:schemeClr val="tx1"/>
                </a:solidFill>
                <a:latin typeface="+mn-lt"/>
              </a:rPr>
              <a:t>Goals and objectives “should be framed in a positive context – as something to be achieved  rather than something to be avoided” (p. 23)</a:t>
            </a:r>
          </a:p>
          <a:p>
            <a:pPr marL="664546" lvl="1" indent="-181240">
              <a:buFont typeface="Arial" panose="020B0604020202020204" pitchFamily="34" charset="0"/>
              <a:buChar char="•"/>
            </a:pPr>
            <a:r>
              <a:rPr lang="en-US" baseline="0" dirty="0">
                <a:solidFill>
                  <a:schemeClr val="tx1"/>
                </a:solidFill>
                <a:latin typeface="+mn-lt"/>
              </a:rPr>
              <a:t>Objectives should be specific, measurable, achievable, realistic and time-specific. Timeframes should specify the completion of objectives and action steps. </a:t>
            </a: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Developing individualized person-centered plans also benefit clients in other ways. How?</a:t>
            </a:r>
          </a:p>
          <a:p>
            <a:pPr marL="180975" indent="-180975">
              <a:buFont typeface="Arial" panose="020B0604020202020204" pitchFamily="34" charset="0"/>
              <a:buChar char="•"/>
            </a:pPr>
            <a:r>
              <a:rPr lang="en-US" baseline="0" dirty="0">
                <a:solidFill>
                  <a:schemeClr val="tx1"/>
                </a:solidFill>
                <a:latin typeface="+mn-lt"/>
              </a:rPr>
              <a:t>The CSAT (2015) emphasizes that the careful and deliberate approach and task of guiding clients with developing goals goes beyond the benefits of achieving goals and objectives. The CSAT (2015) explains that clients benefit by:</a:t>
            </a:r>
            <a:r>
              <a:rPr lang="en-US" dirty="0"/>
              <a:t> </a:t>
            </a:r>
            <a:r>
              <a:rPr lang="en-US" baseline="0" dirty="0">
                <a:solidFill>
                  <a:schemeClr val="tx1"/>
                </a:solidFill>
                <a:latin typeface="+mn-lt"/>
              </a:rPr>
              <a:t>“</a:t>
            </a:r>
            <a:r>
              <a:rPr lang="en-US" dirty="0">
                <a:solidFill>
                  <a:schemeClr val="tx1"/>
                </a:solidFill>
                <a:latin typeface="+mn-lt"/>
              </a:rPr>
              <a:t>Learning a process for systematically setting goals</a:t>
            </a:r>
            <a:r>
              <a:rPr lang="en-US" dirty="0"/>
              <a:t>; understanding</a:t>
            </a:r>
            <a:r>
              <a:rPr lang="en-US" baseline="0" dirty="0">
                <a:solidFill>
                  <a:schemeClr val="tx1"/>
                </a:solidFill>
                <a:latin typeface="+mn-lt"/>
              </a:rPr>
              <a:t> how to achieve desired goals through the accomplishment of smaller </a:t>
            </a:r>
            <a:r>
              <a:rPr lang="en-US" dirty="0"/>
              <a:t>objectives; gaining </a:t>
            </a:r>
            <a:r>
              <a:rPr lang="en-US" baseline="0" dirty="0">
                <a:solidFill>
                  <a:schemeClr val="tx1"/>
                </a:solidFill>
                <a:latin typeface="+mn-lt"/>
              </a:rPr>
              <a:t> mastery of themselves and their environment through brainstorming ways around possible barriers to a particular goal or objective</a:t>
            </a:r>
            <a:r>
              <a:rPr lang="en-US" dirty="0"/>
              <a:t>, [and]; experiencing</a:t>
            </a:r>
            <a:r>
              <a:rPr lang="en-US" baseline="0" dirty="0">
                <a:solidFill>
                  <a:schemeClr val="tx1"/>
                </a:solidFill>
                <a:latin typeface="+mn-lt"/>
              </a:rPr>
              <a:t> the process of accessing and accepting from others in</a:t>
            </a:r>
            <a:r>
              <a:rPr lang="en-US" dirty="0"/>
              <a:t> </a:t>
            </a:r>
            <a:r>
              <a:rPr lang="en-US" baseline="0" dirty="0">
                <a:solidFill>
                  <a:schemeClr val="tx1"/>
                </a:solidFill>
                <a:latin typeface="+mn-lt"/>
              </a:rPr>
              <a:t> goal-setting and goal attainment.” (p.23).</a:t>
            </a:r>
            <a:r>
              <a:rPr lang="en-US" dirty="0"/>
              <a:t>  </a:t>
            </a:r>
            <a:r>
              <a:rPr lang="en-US" baseline="0" dirty="0">
                <a:solidFill>
                  <a:schemeClr val="tx1"/>
                </a:solidFill>
                <a:latin typeface="+mn-lt"/>
              </a:rPr>
              <a:t>The service plan at this stage should focus on addressing and prioritizing problems while the client is in treatment. The plan will need to be adjusted accordingly based on the type of treatment the client is receiving.</a:t>
            </a:r>
            <a:r>
              <a:rPr lang="en-US" dirty="0"/>
              <a:t> </a:t>
            </a:r>
            <a:r>
              <a:rPr lang="en-US" baseline="0" dirty="0">
                <a:solidFill>
                  <a:schemeClr val="tx1"/>
                </a:solidFill>
                <a:latin typeface="+mn-lt"/>
              </a:rPr>
              <a:t>SUD t</a:t>
            </a:r>
            <a:r>
              <a:rPr lang="en-US" dirty="0">
                <a:solidFill>
                  <a:schemeClr val="tx1"/>
                </a:solidFill>
                <a:latin typeface="+mn-lt"/>
              </a:rPr>
              <a:t>reatment may </a:t>
            </a:r>
            <a:r>
              <a:rPr lang="en-US" baseline="0" dirty="0">
                <a:solidFill>
                  <a:schemeClr val="tx1"/>
                </a:solidFill>
                <a:latin typeface="+mn-lt"/>
              </a:rPr>
              <a:t>be</a:t>
            </a:r>
            <a:r>
              <a:rPr lang="en-US" dirty="0">
                <a:solidFill>
                  <a:schemeClr val="tx1"/>
                </a:solidFill>
                <a:latin typeface="+mn-lt"/>
              </a:rPr>
              <a:t> difficult for some clients.</a:t>
            </a:r>
            <a:r>
              <a:rPr lang="en-US" baseline="0" dirty="0">
                <a:solidFill>
                  <a:schemeClr val="tx1"/>
                </a:solidFill>
                <a:latin typeface="+mn-lt"/>
              </a:rPr>
              <a:t> In fact, clients can feel discouraged and frustrated. Client may l</a:t>
            </a:r>
            <a:r>
              <a:rPr lang="en-US" dirty="0">
                <a:solidFill>
                  <a:schemeClr val="tx1"/>
                </a:solidFill>
                <a:latin typeface="+mn-lt"/>
              </a:rPr>
              <a:t>ack adaptive coping skills to manage the various stressors they will encounter during treatment.</a:t>
            </a:r>
            <a:r>
              <a:rPr lang="en-US" baseline="0" dirty="0">
                <a:solidFill>
                  <a:schemeClr val="tx1"/>
                </a:solidFill>
                <a:latin typeface="+mn-lt"/>
              </a:rPr>
              <a:t> Providing hope and encouragement throughout this stage may benefit clients to stay engaged. Others may benefit from being reminded of the disincentives of not continuing in treatment.</a:t>
            </a:r>
            <a:r>
              <a:rPr lang="en-US" dirty="0"/>
              <a:t> </a:t>
            </a:r>
            <a:r>
              <a:rPr lang="en-US" baseline="0" dirty="0">
                <a:solidFill>
                  <a:schemeClr val="tx1"/>
                </a:solidFill>
                <a:latin typeface="+mn-lt"/>
              </a:rPr>
              <a:t>As a case manager and in your role as an advocate, you may need to support clients with managing and coordinating service plans. In fact, some plans may contradict others and some goals and objectives may require staging and coordination.</a:t>
            </a:r>
            <a:r>
              <a:rPr lang="en-US" dirty="0"/>
              <a:t> </a:t>
            </a:r>
            <a:r>
              <a:rPr lang="en-US" baseline="0" dirty="0">
                <a:solidFill>
                  <a:schemeClr val="tx1"/>
                </a:solidFill>
                <a:latin typeface="+mn-lt"/>
              </a:rPr>
              <a:t>Later, we will describe the importance of establishing crisis plans. However, it is important to point out that development of a crisis plan should always be a priority.</a:t>
            </a:r>
            <a:r>
              <a:rPr lang="en-US" dirty="0"/>
              <a:t> </a:t>
            </a:r>
            <a:endParaRPr lang="en-US" baseline="0" dirty="0">
              <a:solidFill>
                <a:schemeClr val="tx1"/>
              </a:solidFill>
              <a:latin typeface="+mn-lt"/>
              <a:cs typeface="Calibri"/>
            </a:endParaRPr>
          </a:p>
          <a:p>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24</a:t>
            </a:fld>
            <a:endParaRPr lang="en-US"/>
          </a:p>
        </p:txBody>
      </p:sp>
    </p:spTree>
    <p:extLst>
      <p:ext uri="{BB962C8B-B14F-4D97-AF65-F5344CB8AC3E}">
        <p14:creationId xmlns:p14="http://schemas.microsoft.com/office/powerpoint/2010/main" val="1608028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p>
          <a:p>
            <a:pPr marL="180975" indent="-180975">
              <a:buFont typeface="Arial" panose="020B0604020202020204" pitchFamily="34" charset="0"/>
              <a:buChar char="•"/>
            </a:pPr>
            <a:r>
              <a:rPr lang="en-US" dirty="0">
                <a:solidFill>
                  <a:schemeClr val="tx1"/>
                </a:solidFill>
                <a:latin typeface="+mn-lt"/>
              </a:rPr>
              <a:t>As clients are actively</a:t>
            </a:r>
            <a:r>
              <a:rPr lang="en-US" baseline="0" dirty="0">
                <a:solidFill>
                  <a:schemeClr val="tx1"/>
                </a:solidFill>
                <a:latin typeface="+mn-lt"/>
              </a:rPr>
              <a:t> engaged in treatment, case managers (or those assuming the roles and responsibility of case management) should focus on monitoring client progress and adjusting service plans accordingly.</a:t>
            </a:r>
            <a:r>
              <a:rPr lang="en-US" dirty="0"/>
              <a:t> </a:t>
            </a:r>
            <a:r>
              <a:rPr lang="en-US" baseline="0" dirty="0">
                <a:solidFill>
                  <a:schemeClr val="tx1"/>
                </a:solidFill>
                <a:latin typeface="+mn-lt"/>
              </a:rPr>
              <a:t>Further, in your role as an advocate, you may need to support clients with managing and coordinating service plans.</a:t>
            </a:r>
            <a:r>
              <a:rPr lang="en-US" dirty="0"/>
              <a:t> </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25</a:t>
            </a:fld>
            <a:endParaRPr lang="en-US"/>
          </a:p>
        </p:txBody>
      </p:sp>
    </p:spTree>
    <p:extLst>
      <p:ext uri="{BB962C8B-B14F-4D97-AF65-F5344CB8AC3E}">
        <p14:creationId xmlns:p14="http://schemas.microsoft.com/office/powerpoint/2010/main" val="3149130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p>
          <a:p>
            <a:pPr marL="180975" indent="-180975" defTabSz="966612">
              <a:buFont typeface="Arial" panose="020B0604020202020204" pitchFamily="34" charset="0"/>
              <a:buChar char="•"/>
              <a:defRPr/>
            </a:pPr>
            <a:r>
              <a:rPr lang="en-US" dirty="0">
                <a:solidFill>
                  <a:schemeClr val="tx1"/>
                </a:solidFill>
                <a:latin typeface="+mn-lt"/>
              </a:rPr>
              <a:t>Like</a:t>
            </a:r>
            <a:r>
              <a:rPr lang="en-US" baseline="0" dirty="0">
                <a:solidFill>
                  <a:schemeClr val="tx1"/>
                </a:solidFill>
                <a:latin typeface="+mn-lt"/>
              </a:rPr>
              <a:t> pre-treatment, t</a:t>
            </a:r>
            <a:r>
              <a:rPr lang="en-US" dirty="0">
                <a:solidFill>
                  <a:schemeClr val="tx1"/>
                </a:solidFill>
                <a:latin typeface="+mn-lt"/>
              </a:rPr>
              <a:t>ermination</a:t>
            </a:r>
            <a:r>
              <a:rPr lang="en-US" baseline="0" dirty="0">
                <a:solidFill>
                  <a:schemeClr val="tx1"/>
                </a:solidFill>
                <a:latin typeface="+mn-lt"/>
              </a:rPr>
              <a:t> and transition planning at any level in treatment should be planned and deliberate.</a:t>
            </a:r>
            <a:r>
              <a:rPr lang="en-US" dirty="0"/>
              <a:t> </a:t>
            </a:r>
            <a:r>
              <a:rPr lang="en-US" baseline="0" dirty="0">
                <a:solidFill>
                  <a:schemeClr val="tx1"/>
                </a:solidFill>
                <a:latin typeface="+mn-lt"/>
              </a:rPr>
              <a:t>At this stage, it is recommended to facilitate conversations with clients and their supporters acknowledging gains, lessons learned, progress made and next steps. Here, we also recognize and acknowledge client strengths.</a:t>
            </a:r>
            <a:r>
              <a:rPr lang="en-US" dirty="0"/>
              <a:t> </a:t>
            </a:r>
            <a:r>
              <a:rPr lang="en-US" baseline="0" dirty="0">
                <a:solidFill>
                  <a:schemeClr val="tx1"/>
                </a:solidFill>
                <a:latin typeface="+mn-lt"/>
              </a:rPr>
              <a:t>Client strengths may include, but not be limited to: talents, skills, and abilities; environmental strengths; personal qualities and characteristics; and the client’s hopes, wishes, interests and aspirations.</a:t>
            </a:r>
            <a:r>
              <a:rPr lang="en-US" dirty="0"/>
              <a:t> </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26</a:t>
            </a:fld>
            <a:endParaRPr lang="en-US"/>
          </a:p>
        </p:txBody>
      </p:sp>
    </p:spTree>
    <p:extLst>
      <p:ext uri="{BB962C8B-B14F-4D97-AF65-F5344CB8AC3E}">
        <p14:creationId xmlns:p14="http://schemas.microsoft.com/office/powerpoint/2010/main" val="759488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dirty="0">
                <a:solidFill>
                  <a:schemeClr val="tx1"/>
                </a:solidFill>
                <a:latin typeface="+mn-lt"/>
              </a:rPr>
              <a:t>The next</a:t>
            </a:r>
            <a:r>
              <a:rPr lang="en-US" baseline="0" dirty="0">
                <a:solidFill>
                  <a:schemeClr val="tx1"/>
                </a:solidFill>
                <a:latin typeface="+mn-lt"/>
              </a:rPr>
              <a:t> stage </a:t>
            </a:r>
            <a:r>
              <a:rPr lang="en-US" dirty="0">
                <a:solidFill>
                  <a:schemeClr val="tx1"/>
                </a:solidFill>
                <a:latin typeface="+mn-lt"/>
              </a:rPr>
              <a:t>in the continuum</a:t>
            </a:r>
            <a:r>
              <a:rPr lang="en-US" baseline="0" dirty="0">
                <a:solidFill>
                  <a:schemeClr val="tx1"/>
                </a:solidFill>
                <a:latin typeface="+mn-lt"/>
              </a:rPr>
              <a:t> of care is aftercare, which also encompasses anticipatory roles of discharge and community reentry.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27</a:t>
            </a:fld>
            <a:endParaRPr lang="en-US"/>
          </a:p>
        </p:txBody>
      </p:sp>
    </p:spTree>
    <p:extLst>
      <p:ext uri="{BB962C8B-B14F-4D97-AF65-F5344CB8AC3E}">
        <p14:creationId xmlns:p14="http://schemas.microsoft.com/office/powerpoint/2010/main" val="1997376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CSAT (2015)</a:t>
            </a:r>
            <a:r>
              <a:rPr lang="en-US" baseline="0" dirty="0">
                <a:solidFill>
                  <a:schemeClr val="tx1"/>
                </a:solidFill>
                <a:latin typeface="+mn-lt"/>
              </a:rPr>
              <a:t> highlights and reminds us that “it is not until discharge that the day-to-day realities of living assume the most urgency” (p. 21).</a:t>
            </a:r>
            <a:r>
              <a:rPr lang="en-US" dirty="0"/>
              <a:t> </a:t>
            </a:r>
            <a:r>
              <a:rPr lang="en-US" baseline="0" dirty="0">
                <a:solidFill>
                  <a:schemeClr val="tx1"/>
                </a:solidFill>
                <a:latin typeface="+mn-lt"/>
              </a:rPr>
              <a:t>It is important to ensure there is continuity between providers and that case managers revisit the client’s real world needs to support clients in their own recovery from substance use </a:t>
            </a:r>
            <a:r>
              <a:rPr lang="en-US" baseline="0" dirty="0" smtClean="0">
                <a:solidFill>
                  <a:schemeClr val="tx1"/>
                </a:solidFill>
                <a:latin typeface="+mn-lt"/>
              </a:rPr>
              <a:t>disorders.</a:t>
            </a:r>
            <a:endParaRPr lang="en-US"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28</a:t>
            </a:fld>
            <a:endParaRPr lang="en-US"/>
          </a:p>
        </p:txBody>
      </p:sp>
    </p:spTree>
    <p:extLst>
      <p:ext uri="{BB962C8B-B14F-4D97-AF65-F5344CB8AC3E}">
        <p14:creationId xmlns:p14="http://schemas.microsoft.com/office/powerpoint/2010/main" val="21858545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The potential</a:t>
            </a:r>
            <a:r>
              <a:rPr lang="en-US" baseline="0" dirty="0">
                <a:solidFill>
                  <a:schemeClr val="tx1"/>
                </a:solidFill>
                <a:latin typeface="+mn-lt"/>
              </a:rPr>
              <a:t> for relapse is high immediately following completion of treatment. Case managers should continue to asses clients for new, recurring, or unresolved problems.</a:t>
            </a:r>
            <a:r>
              <a:rPr lang="en-US" dirty="0"/>
              <a:t> </a:t>
            </a:r>
            <a:r>
              <a:rPr lang="en-US" baseline="0" dirty="0">
                <a:solidFill>
                  <a:schemeClr val="tx1"/>
                </a:solidFill>
                <a:latin typeface="+mn-lt"/>
              </a:rPr>
              <a:t>Prior to aftercare, it is particularly helpful to help clients identify potential triggers and to outline adaptive and effective coping strategies endorsed and used by the client to prevent potential relapse. Again, emphasis on normalizing and endorsing the use of checklists and other tools are helpful.</a:t>
            </a:r>
            <a:r>
              <a:rPr lang="en-US" dirty="0"/>
              <a:t> </a:t>
            </a:r>
            <a:r>
              <a:rPr lang="en-US" baseline="0" dirty="0">
                <a:solidFill>
                  <a:schemeClr val="tx1"/>
                </a:solidFill>
                <a:latin typeface="+mn-lt"/>
              </a:rPr>
              <a:t>In aftercare, case managers can introduce, revisit, model and engage in role playing to reinforce the use of coping skills or strategies to manage </a:t>
            </a:r>
            <a:r>
              <a:rPr lang="en-US" dirty="0"/>
              <a:t>triggers</a:t>
            </a:r>
            <a:r>
              <a:rPr lang="en-US" baseline="0" dirty="0">
                <a:solidFill>
                  <a:schemeClr val="tx1"/>
                </a:solidFill>
                <a:latin typeface="+mn-lt"/>
              </a:rPr>
              <a:t>.</a:t>
            </a:r>
            <a:endParaRPr lang="en-US" baseline="0" dirty="0">
              <a:solidFill>
                <a:schemeClr val="tx1"/>
              </a:solidFill>
              <a:latin typeface="+mn-lt"/>
              <a:cs typeface="Calibri"/>
            </a:endParaRP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What types of strategies have you introduced to clients to support them with preventing or managing triggers? </a:t>
            </a: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PEDAGOLICAL SUGGESTION</a:t>
            </a:r>
          </a:p>
          <a:p>
            <a:pPr marL="181240" indent="-181240">
              <a:buFont typeface="Arial" panose="020B0604020202020204" pitchFamily="34" charset="0"/>
              <a:buChar char="•"/>
            </a:pPr>
            <a:r>
              <a:rPr lang="en-US" baseline="0" dirty="0">
                <a:solidFill>
                  <a:schemeClr val="tx1"/>
                </a:solidFill>
                <a:latin typeface="+mn-lt"/>
              </a:rPr>
              <a:t>Invite participants to model or role play strategies used to prevent or manage triggers.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29</a:t>
            </a:fld>
            <a:endParaRPr lang="en-US"/>
          </a:p>
        </p:txBody>
      </p:sp>
    </p:spTree>
    <p:extLst>
      <p:ext uri="{BB962C8B-B14F-4D97-AF65-F5344CB8AC3E}">
        <p14:creationId xmlns:p14="http://schemas.microsoft.com/office/powerpoint/2010/main" val="234140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91589" indent="-191589">
              <a:buFont typeface="Arial" panose="020B0604020202020204" pitchFamily="34" charset="0"/>
              <a:buChar char="•"/>
            </a:pPr>
            <a:r>
              <a:rPr lang="en-US" b="1" dirty="0">
                <a:solidFill>
                  <a:schemeClr val="tx1"/>
                </a:solidFill>
              </a:rPr>
              <a:t>[READ THE SLIDE]</a:t>
            </a:r>
            <a:endParaRPr lang="en-US" b="1" baseline="0"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3</a:t>
            </a:fld>
            <a:endParaRPr lang="en-US"/>
          </a:p>
        </p:txBody>
      </p:sp>
    </p:spTree>
    <p:extLst>
      <p:ext uri="{BB962C8B-B14F-4D97-AF65-F5344CB8AC3E}">
        <p14:creationId xmlns:p14="http://schemas.microsoft.com/office/powerpoint/2010/main" val="1911311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In</a:t>
            </a:r>
            <a:r>
              <a:rPr lang="en-US" baseline="0" dirty="0">
                <a:solidFill>
                  <a:schemeClr val="tx1"/>
                </a:solidFill>
                <a:latin typeface="+mn-lt"/>
              </a:rPr>
              <a:t> aftercare, case managers may introduce and support clients with learning basic skills needed to function independently. For example, you may offer supports and education on managing their budget. Again, normalize that many people, not just persons in recovery, have difficulty with managing their budgets and that many individuals would benefit from financial counseling.</a:t>
            </a:r>
            <a:r>
              <a:rPr lang="en-US" dirty="0"/>
              <a:t> </a:t>
            </a:r>
            <a:r>
              <a:rPr lang="en-US" baseline="0" dirty="0">
                <a:solidFill>
                  <a:schemeClr val="tx1"/>
                </a:solidFill>
                <a:latin typeface="+mn-lt"/>
              </a:rPr>
              <a:t>It is also helpful to facilitate conversations and guide clients with developing long-term goals that </a:t>
            </a:r>
            <a:r>
              <a:rPr lang="en-US" dirty="0"/>
              <a:t>complement</a:t>
            </a:r>
            <a:r>
              <a:rPr lang="en-US" baseline="0" dirty="0">
                <a:solidFill>
                  <a:schemeClr val="tx1"/>
                </a:solidFill>
                <a:latin typeface="+mn-lt"/>
              </a:rPr>
              <a:t> their commitment to recovery.</a:t>
            </a:r>
            <a:r>
              <a:rPr lang="en-US" dirty="0"/>
              <a:t> </a:t>
            </a:r>
            <a:endParaRPr lang="en-US" baseline="0" dirty="0">
              <a:solidFill>
                <a:schemeClr val="tx1"/>
              </a:solidFill>
              <a:latin typeface="+mn-lt"/>
              <a:cs typeface="Calibri"/>
            </a:endParaRP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What types of life goals have clients identified with you that compliment their recovery?</a:t>
            </a:r>
          </a:p>
          <a:p>
            <a:pPr marL="181240" indent="-181240">
              <a:buFont typeface="Arial" panose="020B0604020202020204" pitchFamily="34" charset="0"/>
              <a:buChar char="•"/>
            </a:pPr>
            <a:r>
              <a:rPr lang="en-US" baseline="0" dirty="0">
                <a:solidFill>
                  <a:schemeClr val="tx1"/>
                </a:solidFill>
                <a:latin typeface="+mn-lt"/>
              </a:rPr>
              <a:t>Identifying goals that help the client move forward in their own recovery also communicates and reflects their acceptance of taking greater responsibility for themselves.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30</a:t>
            </a:fld>
            <a:endParaRPr lang="en-US"/>
          </a:p>
        </p:txBody>
      </p:sp>
    </p:spTree>
    <p:extLst>
      <p:ext uri="{BB962C8B-B14F-4D97-AF65-F5344CB8AC3E}">
        <p14:creationId xmlns:p14="http://schemas.microsoft.com/office/powerpoint/2010/main" val="15463941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dirty="0">
                <a:solidFill>
                  <a:schemeClr val="tx1"/>
                </a:solidFill>
                <a:latin typeface="+mn-lt"/>
              </a:rPr>
              <a:t>The IC&amp;</a:t>
            </a:r>
            <a:r>
              <a:rPr lang="en-US" baseline="0" dirty="0">
                <a:solidFill>
                  <a:schemeClr val="tx1"/>
                </a:solidFill>
                <a:latin typeface="+mn-lt"/>
              </a:rPr>
              <a:t>RC have identified two criteria as necessary skills needed to perform the core function of case management. </a:t>
            </a:r>
          </a:p>
          <a:p>
            <a:pPr marL="181240" indent="-181240">
              <a:buFont typeface="Arial" panose="020B0604020202020204" pitchFamily="34" charset="0"/>
              <a:buChar char="•"/>
            </a:pPr>
            <a:r>
              <a:rPr lang="en-US" baseline="0" dirty="0">
                <a:solidFill>
                  <a:schemeClr val="tx1"/>
                </a:solidFill>
                <a:latin typeface="+mn-lt"/>
              </a:rPr>
              <a:t>Herdman (2018) explains that competence in the first criteria is evident by the counselor explaining the core functions, rationale, and purpose of case management to their clients.  </a:t>
            </a:r>
          </a:p>
          <a:p>
            <a:pPr marL="181240" indent="-181240">
              <a:buFont typeface="Arial" panose="020B0604020202020204" pitchFamily="34" charset="0"/>
              <a:buChar char="•"/>
            </a:pPr>
            <a:r>
              <a:rPr lang="en-US" baseline="0" dirty="0" err="1">
                <a:solidFill>
                  <a:schemeClr val="tx1"/>
                </a:solidFill>
                <a:latin typeface="+mn-lt"/>
              </a:rPr>
              <a:t>Herdman</a:t>
            </a:r>
            <a:r>
              <a:rPr lang="en-US" baseline="0" dirty="0">
                <a:solidFill>
                  <a:schemeClr val="tx1"/>
                </a:solidFill>
                <a:latin typeface="+mn-lt"/>
              </a:rPr>
              <a:t> (2018) describes competence in the second criterion to be evident by a counselor’s ability to implement and coordinate service provision and explain in detail the “traditional who, what, when, where, and why questions” (p. 59).  </a:t>
            </a:r>
            <a:endParaRPr lang="en-US" dirty="0">
              <a:solidFill>
                <a:schemeClr val="tx1"/>
              </a:solidFill>
              <a:latin typeface="+mn-lt"/>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r>
              <a:rPr lang="en-US" sz="1300" dirty="0">
                <a:cs typeface="Calibri" panose="020F0502020204030204" pitchFamily="34" charset="0"/>
              </a:rPr>
              <a:t>Herdman, </a:t>
            </a:r>
            <a:r>
              <a:rPr lang="en-US" sz="1300" dirty="0" smtClean="0">
                <a:cs typeface="Calibri" panose="020F0502020204030204" pitchFamily="34" charset="0"/>
              </a:rPr>
              <a:t>J.W</a:t>
            </a:r>
            <a:r>
              <a:rPr lang="en-US" sz="1300" dirty="0">
                <a:cs typeface="Calibri" panose="020F0502020204030204" pitchFamily="34" charset="0"/>
              </a:rPr>
              <a:t>. (2018). </a:t>
            </a:r>
            <a:r>
              <a:rPr lang="en-US" sz="1300" i="1" dirty="0">
                <a:cs typeface="Calibri" panose="020F0502020204030204" pitchFamily="34" charset="0"/>
              </a:rPr>
              <a:t>Global criteria: </a:t>
            </a:r>
            <a:r>
              <a:rPr lang="en-US" sz="1300" i="1" dirty="0" smtClean="0">
                <a:cs typeface="Calibri" panose="020F0502020204030204" pitchFamily="34" charset="0"/>
              </a:rPr>
              <a:t>The </a:t>
            </a:r>
            <a:r>
              <a:rPr lang="en-US" sz="1300" i="1" dirty="0">
                <a:cs typeface="Calibri" panose="020F0502020204030204" pitchFamily="34" charset="0"/>
              </a:rPr>
              <a:t>12 core functions of the substance abuse counselor </a:t>
            </a:r>
            <a:r>
              <a:rPr lang="en-US" sz="1300" dirty="0">
                <a:cs typeface="Calibri" panose="020F0502020204030204" pitchFamily="34" charset="0"/>
              </a:rPr>
              <a:t>(7</a:t>
            </a:r>
            <a:r>
              <a:rPr lang="en-US" sz="1300" baseline="30000" dirty="0">
                <a:cs typeface="Calibri" panose="020F0502020204030204" pitchFamily="34" charset="0"/>
              </a:rPr>
              <a:t>th</a:t>
            </a:r>
            <a:r>
              <a:rPr lang="en-US" sz="1300" dirty="0">
                <a:cs typeface="Calibri" panose="020F0502020204030204" pitchFamily="34" charset="0"/>
              </a:rPr>
              <a:t> ed.). Lincoln, NE: Parallels: Pathways to Change. </a:t>
            </a:r>
          </a:p>
          <a:p>
            <a:endParaRPr lang="en-US" sz="1300" dirty="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31</a:t>
            </a:fld>
            <a:endParaRPr lang="en-US"/>
          </a:p>
        </p:txBody>
      </p:sp>
    </p:spTree>
    <p:extLst>
      <p:ext uri="{BB962C8B-B14F-4D97-AF65-F5344CB8AC3E}">
        <p14:creationId xmlns:p14="http://schemas.microsoft.com/office/powerpoint/2010/main" val="1201817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INSTRUCTIONS</a:t>
            </a:r>
          </a:p>
          <a:p>
            <a:pPr marL="181240" indent="-181240">
              <a:buFont typeface="Arial" panose="020B0604020202020204" pitchFamily="34" charset="0"/>
              <a:buChar char="•"/>
            </a:pPr>
            <a:r>
              <a:rPr lang="en-US" baseline="0" dirty="0">
                <a:solidFill>
                  <a:schemeClr val="tx1"/>
                </a:solidFill>
                <a:latin typeface="+mn-lt"/>
              </a:rPr>
              <a:t>Ask participants to gather into their small groups. </a:t>
            </a:r>
          </a:p>
          <a:p>
            <a:pPr marL="181240" indent="-181240">
              <a:buFont typeface="Arial" panose="020B0604020202020204" pitchFamily="34" charset="0"/>
              <a:buChar char="•"/>
            </a:pPr>
            <a:r>
              <a:rPr lang="en-US" baseline="0" dirty="0">
                <a:solidFill>
                  <a:schemeClr val="tx1"/>
                </a:solidFill>
                <a:latin typeface="+mn-lt"/>
              </a:rPr>
              <a:t>Instruct participants to create </a:t>
            </a:r>
            <a:r>
              <a:rPr lang="en-US" kern="1200" dirty="0">
                <a:solidFill>
                  <a:schemeClr val="tx1"/>
                </a:solidFill>
                <a:latin typeface="+mn-lt"/>
              </a:rPr>
              <a:t>an outline or specific criteria </a:t>
            </a:r>
            <a:r>
              <a:rPr lang="en-US" kern="1200" baseline="0" dirty="0">
                <a:solidFill>
                  <a:schemeClr val="tx1"/>
                </a:solidFill>
                <a:latin typeface="+mn-lt"/>
              </a:rPr>
              <a:t>to g</a:t>
            </a:r>
            <a:r>
              <a:rPr lang="en-US" baseline="0" dirty="0">
                <a:solidFill>
                  <a:schemeClr val="tx1"/>
                </a:solidFill>
                <a:latin typeface="+mn-lt"/>
              </a:rPr>
              <a:t>uide themselves and others in their program with creating client-centered, collaborative discharge or transition plans.</a:t>
            </a:r>
          </a:p>
          <a:p>
            <a:pPr marL="181240" indent="-181240">
              <a:buFont typeface="Arial" panose="020B0604020202020204" pitchFamily="34" charset="0"/>
              <a:buChar char="•"/>
            </a:pPr>
            <a:r>
              <a:rPr lang="en-US" baseline="0" dirty="0">
                <a:solidFill>
                  <a:schemeClr val="tx1"/>
                </a:solidFill>
                <a:latin typeface="+mn-lt"/>
              </a:rPr>
              <a:t>Allow 20 minutes for participants to create criteria for discharge.</a:t>
            </a:r>
          </a:p>
          <a:p>
            <a:pPr marL="181240" indent="-181240" defTabSz="966612">
              <a:buFont typeface="Arial" panose="020B0604020202020204" pitchFamily="34" charset="0"/>
              <a:buChar char="•"/>
              <a:defRPr/>
            </a:pPr>
            <a:r>
              <a:rPr lang="en-US" baseline="0" dirty="0">
                <a:solidFill>
                  <a:schemeClr val="tx1"/>
                </a:solidFill>
                <a:latin typeface="+mn-lt"/>
              </a:rPr>
              <a:t>After each group has presented, </a:t>
            </a:r>
            <a:r>
              <a:rPr lang="en-US" b="1" baseline="0" dirty="0">
                <a:solidFill>
                  <a:schemeClr val="tx1"/>
                </a:solidFill>
                <a:latin typeface="+mn-lt"/>
              </a:rPr>
              <a:t>[ASK PARTICIPANTS] </a:t>
            </a:r>
            <a:r>
              <a:rPr lang="en-US" baseline="0" dirty="0">
                <a:solidFill>
                  <a:schemeClr val="tx1"/>
                </a:solidFill>
                <a:latin typeface="+mn-lt"/>
              </a:rPr>
              <a:t>Do you have any recommendations for ways this group can improve their orientation process? </a:t>
            </a:r>
          </a:p>
          <a:p>
            <a:pPr marL="181240" indent="-181240">
              <a:buFont typeface="Arial" panose="020B0604020202020204" pitchFamily="34" charset="0"/>
              <a:buChar char="•"/>
            </a:pPr>
            <a:r>
              <a:rPr lang="en-US" b="0" baseline="0" dirty="0">
                <a:solidFill>
                  <a:schemeClr val="tx1"/>
                </a:solidFill>
                <a:latin typeface="+mn-lt"/>
              </a:rPr>
              <a:t>Allow enough time to have one or two groups share how they approached discharge planning with the client. </a:t>
            </a:r>
          </a:p>
          <a:p>
            <a:endParaRPr lang="en-US" sz="1300" dirty="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32</a:t>
            </a:fld>
            <a:endParaRPr lang="en-US"/>
          </a:p>
        </p:txBody>
      </p:sp>
    </p:spTree>
    <p:extLst>
      <p:ext uri="{BB962C8B-B14F-4D97-AF65-F5344CB8AC3E}">
        <p14:creationId xmlns:p14="http://schemas.microsoft.com/office/powerpoint/2010/main" val="3043266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Check-in with participants to see if they have any questions regarding case management before moving on to crisis intervention. </a:t>
            </a:r>
          </a:p>
        </p:txBody>
      </p:sp>
      <p:sp>
        <p:nvSpPr>
          <p:cNvPr id="4" name="Slide Number Placeholder 3"/>
          <p:cNvSpPr>
            <a:spLocks noGrp="1"/>
          </p:cNvSpPr>
          <p:nvPr>
            <p:ph type="sldNum" sz="quarter" idx="10"/>
          </p:nvPr>
        </p:nvSpPr>
        <p:spPr/>
        <p:txBody>
          <a:bodyPr/>
          <a:lstStyle/>
          <a:p>
            <a:fld id="{54ADE49C-AECB-4B8E-AB86-9FE486226B9C}" type="slidenum">
              <a:rPr lang="en-US" smtClean="0"/>
              <a:t>33</a:t>
            </a:fld>
            <a:endParaRPr lang="en-US"/>
          </a:p>
        </p:txBody>
      </p:sp>
    </p:spTree>
    <p:extLst>
      <p:ext uri="{BB962C8B-B14F-4D97-AF65-F5344CB8AC3E}">
        <p14:creationId xmlns:p14="http://schemas.microsoft.com/office/powerpoint/2010/main" val="216475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the participants to the agenda. </a:t>
            </a:r>
          </a:p>
          <a:p>
            <a:endParaRPr lang="en-US" baseline="0" dirty="0">
              <a:solidFill>
                <a:schemeClr val="tx1"/>
              </a:solidFill>
            </a:endParaRPr>
          </a:p>
          <a:p>
            <a:r>
              <a:rPr lang="en-US" b="1" baseline="0" dirty="0">
                <a:solidFill>
                  <a:schemeClr val="tx1"/>
                </a:solidFill>
              </a:rPr>
              <a:t>PEDAGOLOGICAL SUGGESTIONS</a:t>
            </a:r>
          </a:p>
          <a:p>
            <a:pPr marL="181240" indent="-181240">
              <a:buFont typeface="Arial" panose="020B0604020202020204" pitchFamily="34" charset="0"/>
              <a:buChar char="•"/>
            </a:pPr>
            <a:r>
              <a:rPr lang="en-US" baseline="0" dirty="0">
                <a:solidFill>
                  <a:schemeClr val="tx1"/>
                </a:solidFill>
              </a:rPr>
              <a:t>Facilitate and invite participants to discuss protocols they employ when their clients are in crisis.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do you do when a client discloses that she or he wants to kill themselves?</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do you do when you suspect your client is suicidal or homicidal? </a:t>
            </a:r>
          </a:p>
        </p:txBody>
      </p:sp>
      <p:sp>
        <p:nvSpPr>
          <p:cNvPr id="4" name="Slide Number Placeholder 3"/>
          <p:cNvSpPr>
            <a:spLocks noGrp="1"/>
          </p:cNvSpPr>
          <p:nvPr>
            <p:ph type="sldNum" sz="quarter" idx="10"/>
          </p:nvPr>
        </p:nvSpPr>
        <p:spPr/>
        <p:txBody>
          <a:bodyPr/>
          <a:lstStyle/>
          <a:p>
            <a:fld id="{54ADE49C-AECB-4B8E-AB86-9FE486226B9C}" type="slidenum">
              <a:rPr lang="en-US" smtClean="0"/>
              <a:t>34</a:t>
            </a:fld>
            <a:endParaRPr lang="en-US"/>
          </a:p>
        </p:txBody>
      </p:sp>
    </p:spTree>
    <p:extLst>
      <p:ext uri="{BB962C8B-B14F-4D97-AF65-F5344CB8AC3E}">
        <p14:creationId xmlns:p14="http://schemas.microsoft.com/office/powerpoint/2010/main" val="29199554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solidFill>
                  <a:schemeClr val="tx1"/>
                </a:solidFill>
                <a:latin typeface="+mn-lt"/>
              </a:rPr>
              <a:t>Yeager</a:t>
            </a:r>
            <a:r>
              <a:rPr lang="en-US" baseline="0" dirty="0">
                <a:solidFill>
                  <a:schemeClr val="tx1"/>
                </a:solidFill>
                <a:latin typeface="+mn-lt"/>
              </a:rPr>
              <a:t> and Roberts offer the following definition of </a:t>
            </a:r>
            <a:r>
              <a:rPr lang="en-US" dirty="0"/>
              <a:t>a </a:t>
            </a:r>
            <a:r>
              <a:rPr lang="en-US" baseline="0" dirty="0">
                <a:solidFill>
                  <a:schemeClr val="tx1"/>
                </a:solidFill>
                <a:latin typeface="+mn-lt"/>
              </a:rPr>
              <a:t>crisis.</a:t>
            </a:r>
            <a:r>
              <a:rPr lang="en-US" dirty="0"/>
              <a:t> </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sz="1300" b="1" dirty="0"/>
              <a:t>[READ THE SLIDE]</a:t>
            </a:r>
          </a:p>
          <a:p>
            <a:pPr defTabSz="966612">
              <a:defRPr/>
            </a:pPr>
            <a:endParaRPr lang="en-US" b="1" dirty="0">
              <a:solidFill>
                <a:schemeClr val="tx1"/>
              </a:solidFill>
              <a:latin typeface="+mn-lt"/>
            </a:endParaRPr>
          </a:p>
          <a:p>
            <a:pPr defTabSz="966612">
              <a:defRPr/>
            </a:pPr>
            <a:r>
              <a:rPr lang="en-US" b="1" dirty="0">
                <a:solidFill>
                  <a:schemeClr val="tx1"/>
                </a:solidFill>
                <a:latin typeface="+mn-lt"/>
              </a:rPr>
              <a:t>REFERENCE</a:t>
            </a:r>
            <a:r>
              <a:rPr lang="en-US" b="1" baseline="0" dirty="0">
                <a:solidFill>
                  <a:schemeClr val="tx1"/>
                </a:solidFill>
                <a:latin typeface="+mn-lt"/>
              </a:rPr>
              <a:t> </a:t>
            </a:r>
          </a:p>
          <a:p>
            <a:pPr defTabSz="966612">
              <a:defRPr/>
            </a:pPr>
            <a:r>
              <a:rPr lang="en-US" sz="1300" dirty="0">
                <a:cs typeface="Calibri" panose="020F0502020204030204" pitchFamily="34" charset="0"/>
              </a:rPr>
              <a:t>Yeager, </a:t>
            </a:r>
            <a:r>
              <a:rPr lang="en-US" sz="1300" dirty="0" smtClean="0">
                <a:cs typeface="Calibri" panose="020F0502020204030204" pitchFamily="34" charset="0"/>
              </a:rPr>
              <a:t>K.R</a:t>
            </a:r>
            <a:r>
              <a:rPr lang="en-US" sz="1300" dirty="0">
                <a:cs typeface="Calibri" panose="020F0502020204030204" pitchFamily="34" charset="0"/>
              </a:rPr>
              <a:t>. &amp; Roberts, </a:t>
            </a:r>
            <a:r>
              <a:rPr lang="en-US" sz="1300" dirty="0" smtClean="0">
                <a:cs typeface="Calibri" panose="020F0502020204030204" pitchFamily="34" charset="0"/>
              </a:rPr>
              <a:t>A.R</a:t>
            </a:r>
            <a:r>
              <a:rPr lang="en-US" sz="1300" dirty="0">
                <a:cs typeface="Calibri" panose="020F0502020204030204" pitchFamily="34" charset="0"/>
              </a:rPr>
              <a:t>. (2015). </a:t>
            </a:r>
            <a:r>
              <a:rPr lang="en-US" sz="1300" i="1" dirty="0">
                <a:cs typeface="Calibri" panose="020F0502020204030204" pitchFamily="34" charset="0"/>
              </a:rPr>
              <a:t>Crisis intervention handbook: </a:t>
            </a:r>
            <a:r>
              <a:rPr lang="en-US" sz="1300" i="1" dirty="0" smtClean="0">
                <a:cs typeface="Calibri" panose="020F0502020204030204" pitchFamily="34" charset="0"/>
              </a:rPr>
              <a:t>Assessment</a:t>
            </a:r>
            <a:r>
              <a:rPr lang="en-US" sz="1300" i="1" dirty="0">
                <a:cs typeface="Calibri" panose="020F0502020204030204" pitchFamily="34" charset="0"/>
              </a:rPr>
              <a:t>, treatment, and research</a:t>
            </a:r>
            <a:r>
              <a:rPr lang="en-US" sz="1300" dirty="0">
                <a:cs typeface="Calibri" panose="020F0502020204030204" pitchFamily="34" charset="0"/>
              </a:rPr>
              <a:t> (4</a:t>
            </a:r>
            <a:r>
              <a:rPr lang="en-US" sz="1300" baseline="30000" dirty="0">
                <a:cs typeface="Calibri" panose="020F0502020204030204" pitchFamily="34" charset="0"/>
              </a:rPr>
              <a:t>th</a:t>
            </a:r>
            <a:r>
              <a:rPr lang="en-US" sz="1300" dirty="0">
                <a:cs typeface="Calibri" panose="020F0502020204030204" pitchFamily="34" charset="0"/>
              </a:rPr>
              <a:t> ed.). New York, NY: Oxford University Press</a:t>
            </a:r>
          </a:p>
        </p:txBody>
      </p:sp>
      <p:sp>
        <p:nvSpPr>
          <p:cNvPr id="4" name="Slide Number Placeholder 3"/>
          <p:cNvSpPr>
            <a:spLocks noGrp="1"/>
          </p:cNvSpPr>
          <p:nvPr>
            <p:ph type="sldNum" sz="quarter" idx="10"/>
          </p:nvPr>
        </p:nvSpPr>
        <p:spPr/>
        <p:txBody>
          <a:bodyPr/>
          <a:lstStyle/>
          <a:p>
            <a:fld id="{54ADE49C-AECB-4B8E-AB86-9FE486226B9C}" type="slidenum">
              <a:rPr lang="en-US" smtClean="0"/>
              <a:t>35</a:t>
            </a:fld>
            <a:endParaRPr lang="en-US"/>
          </a:p>
        </p:txBody>
      </p:sp>
    </p:spTree>
    <p:extLst>
      <p:ext uri="{BB962C8B-B14F-4D97-AF65-F5344CB8AC3E}">
        <p14:creationId xmlns:p14="http://schemas.microsoft.com/office/powerpoint/2010/main" val="29971397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aseline="0" dirty="0">
                <a:solidFill>
                  <a:schemeClr val="tx1"/>
                </a:solidFill>
                <a:latin typeface="+mn-lt"/>
              </a:rPr>
              <a:t>The IC&amp;RC </a:t>
            </a:r>
            <a:r>
              <a:rPr lang="en-US" dirty="0"/>
              <a:t>offer the following definition for crisis interventions. </a:t>
            </a:r>
            <a:endParaRPr lang="en-US" dirty="0">
              <a:solidFill>
                <a:schemeClr val="tx1"/>
              </a:solidFill>
              <a:latin typeface="+mn-lt"/>
              <a:cs typeface="Calibri"/>
            </a:endParaRPr>
          </a:p>
          <a:p>
            <a:pPr marL="181240" indent="-181240" defTabSz="966612">
              <a:buFont typeface="Arial" panose="020B0604020202020204" pitchFamily="34" charset="0"/>
              <a:buChar char="•"/>
              <a:defRPr/>
            </a:pPr>
            <a:r>
              <a:rPr lang="en-US" sz="1300" b="1" dirty="0"/>
              <a:t>[ASK PARTICIPANTS] </a:t>
            </a:r>
            <a:r>
              <a:rPr lang="en-US" sz="1300" dirty="0"/>
              <a:t>What are your thoughts on this definition of crisis intervention?</a:t>
            </a:r>
          </a:p>
        </p:txBody>
      </p:sp>
      <p:sp>
        <p:nvSpPr>
          <p:cNvPr id="4" name="Slide Number Placeholder 3"/>
          <p:cNvSpPr>
            <a:spLocks noGrp="1"/>
          </p:cNvSpPr>
          <p:nvPr>
            <p:ph type="sldNum" sz="quarter" idx="10"/>
          </p:nvPr>
        </p:nvSpPr>
        <p:spPr/>
        <p:txBody>
          <a:bodyPr/>
          <a:lstStyle/>
          <a:p>
            <a:fld id="{54ADE49C-AECB-4B8E-AB86-9FE486226B9C}" type="slidenum">
              <a:rPr lang="en-US" smtClean="0"/>
              <a:t>36</a:t>
            </a:fld>
            <a:endParaRPr lang="en-US"/>
          </a:p>
        </p:txBody>
      </p:sp>
    </p:spTree>
    <p:extLst>
      <p:ext uri="{BB962C8B-B14F-4D97-AF65-F5344CB8AC3E}">
        <p14:creationId xmlns:p14="http://schemas.microsoft.com/office/powerpoint/2010/main" val="19542090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dirty="0">
                <a:solidFill>
                  <a:schemeClr val="tx1"/>
                </a:solidFill>
              </a:rPr>
              <a:t>Invite two participants</a:t>
            </a:r>
            <a:r>
              <a:rPr lang="en-US" baseline="0" dirty="0">
                <a:solidFill>
                  <a:schemeClr val="tx1"/>
                </a:solidFill>
              </a:rPr>
              <a:t> to move their chairs and table, if space allows, and ask that they recreate their office or interview room. Ask them to explain the configuration of their office and make note of where the client and counselor sit in proximity to the door. Make note of any barriers between the client, the counselor, and the door. </a:t>
            </a:r>
            <a:endParaRPr lang="en-US" dirty="0">
              <a:solidFill>
                <a:schemeClr val="tx1"/>
              </a:solidFill>
            </a:endParaRPr>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37</a:t>
            </a:fld>
            <a:endParaRPr lang="en-US"/>
          </a:p>
        </p:txBody>
      </p:sp>
    </p:spTree>
    <p:extLst>
      <p:ext uri="{BB962C8B-B14F-4D97-AF65-F5344CB8AC3E}">
        <p14:creationId xmlns:p14="http://schemas.microsoft.com/office/powerpoint/2010/main" val="40456249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solidFill>
                  <a:schemeClr val="tx1"/>
                </a:solidFill>
                <a:latin typeface="+mn-lt"/>
              </a:rPr>
              <a:t>We want to ensure</a:t>
            </a:r>
            <a:r>
              <a:rPr lang="en-US" baseline="0" dirty="0">
                <a:solidFill>
                  <a:schemeClr val="tx1"/>
                </a:solidFill>
                <a:latin typeface="+mn-lt"/>
              </a:rPr>
              <a:t> that we feel safe and that our clients feel safe. One way to minimize risk and promote safety is by ensuring clients and counselors have immediate access to an exit. Clients who are in distress may become more upset if and when they are placed in a space where they feel trapped. Of course, this is contextual. If you are operating as a counselor in an inpatient (i.e., hospital) environment, the client may be admitted against their will for their safety and the safety of others. However, for the sake of this training, we will assume that most of you are working in outpatient settings.</a:t>
            </a:r>
            <a:r>
              <a:rPr lang="en-US" dirty="0"/>
              <a:t> </a:t>
            </a:r>
            <a:r>
              <a:rPr lang="en-US" baseline="0" dirty="0">
                <a:solidFill>
                  <a:schemeClr val="tx1"/>
                </a:solidFill>
                <a:latin typeface="+mn-lt"/>
              </a:rPr>
              <a:t>You should know when, where, and who to ask for help.</a:t>
            </a:r>
            <a:r>
              <a:rPr lang="en-US" dirty="0"/>
              <a:t> </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aseline="0" dirty="0">
                <a:solidFill>
                  <a:schemeClr val="tx1"/>
                </a:solidFill>
                <a:latin typeface="+mn-lt"/>
              </a:rPr>
              <a:t>If you are in a crisis situation and the client’s behavior suggests that the situation is escalating, what do you do? </a:t>
            </a:r>
          </a:p>
          <a:p>
            <a:pPr marL="181240" indent="-181240" defTabSz="966612">
              <a:buFont typeface="Arial" panose="020B0604020202020204" pitchFamily="34" charset="0"/>
              <a:buChar char="•"/>
              <a:defRPr/>
            </a:pPr>
            <a:r>
              <a:rPr lang="en-US" baseline="0" dirty="0">
                <a:solidFill>
                  <a:schemeClr val="tx1"/>
                </a:solidFill>
                <a:latin typeface="+mn-lt"/>
              </a:rPr>
              <a:t>In some cases, it is best for you to get help from someone else. However, never leave the client alone and do your very best to communicate to the client what is happening.  </a:t>
            </a:r>
          </a:p>
          <a:p>
            <a:pPr defTabSz="966612">
              <a:defRPr/>
            </a:pPr>
            <a:r>
              <a:rPr lang="en-US" baseline="0" dirty="0">
                <a:solidFill>
                  <a:schemeClr val="tx1"/>
                </a:solidFill>
                <a:latin typeface="+mn-lt"/>
              </a:rPr>
              <a:t>  </a:t>
            </a:r>
            <a:endParaRPr lang="en-US" dirty="0">
              <a:solidFill>
                <a:schemeClr val="tx1"/>
              </a:solidFill>
              <a:latin typeface="+mn-lt"/>
            </a:endParaRPr>
          </a:p>
          <a:p>
            <a:endParaRPr lang="en-US" dirty="0"/>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38</a:t>
            </a:fld>
            <a:endParaRPr lang="en-US"/>
          </a:p>
        </p:txBody>
      </p:sp>
    </p:spTree>
    <p:extLst>
      <p:ext uri="{BB962C8B-B14F-4D97-AF65-F5344CB8AC3E}">
        <p14:creationId xmlns:p14="http://schemas.microsoft.com/office/powerpoint/2010/main" val="12966437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0975" indent="-180975" defTabSz="966612">
              <a:buFont typeface="Arial" panose="020B0604020202020204" pitchFamily="34" charset="0"/>
              <a:buChar char="•"/>
              <a:defRPr/>
            </a:pPr>
            <a:r>
              <a:rPr lang="en-US" b="0" dirty="0">
                <a:solidFill>
                  <a:schemeClr val="tx1"/>
                </a:solidFill>
              </a:rPr>
              <a:t>It</a:t>
            </a:r>
            <a:r>
              <a:rPr lang="en-US" b="0" baseline="0" dirty="0">
                <a:solidFill>
                  <a:schemeClr val="tx1"/>
                </a:solidFill>
              </a:rPr>
              <a:t> is important to know your limits and to know where and when to find help.</a:t>
            </a:r>
            <a:r>
              <a:rPr lang="en-US" dirty="0"/>
              <a:t> </a:t>
            </a:r>
            <a:r>
              <a:rPr lang="en-US" b="0" baseline="0" dirty="0">
                <a:solidFill>
                  <a:schemeClr val="tx1"/>
                </a:solidFill>
              </a:rPr>
              <a:t>Do you have the training and experience to manage the situation?</a:t>
            </a:r>
            <a:r>
              <a:rPr lang="en-US" dirty="0"/>
              <a:t> </a:t>
            </a:r>
            <a:r>
              <a:rPr lang="en-US" b="0" baseline="0" dirty="0">
                <a:solidFill>
                  <a:schemeClr val="tx1"/>
                </a:solidFill>
              </a:rPr>
              <a:t>Questions to ask yourself and to reflect on include:</a:t>
            </a:r>
            <a:r>
              <a:rPr lang="en-US" dirty="0"/>
              <a:t> </a:t>
            </a:r>
            <a:endParaRPr lang="en-US" b="0" baseline="0" dirty="0">
              <a:solidFill>
                <a:schemeClr val="tx1"/>
              </a:solidFill>
              <a:cs typeface="Calibri"/>
            </a:endParaRPr>
          </a:p>
          <a:p>
            <a:pPr marL="664546" lvl="1" indent="-181240" defTabSz="966612">
              <a:buFont typeface="Arial" panose="020B0604020202020204" pitchFamily="34" charset="0"/>
              <a:buChar char="•"/>
              <a:defRPr/>
            </a:pPr>
            <a:r>
              <a:rPr lang="en-US" b="0" baseline="0" dirty="0">
                <a:solidFill>
                  <a:schemeClr val="tx1"/>
                </a:solidFill>
              </a:rPr>
              <a:t>What are your nonverbal behaviors communicating to the client? </a:t>
            </a:r>
          </a:p>
          <a:p>
            <a:pPr marL="1147445" lvl="2" indent="-180975" defTabSz="966612">
              <a:buFont typeface="Arial" panose="020B0604020202020204" pitchFamily="34" charset="0"/>
              <a:buChar char="•"/>
              <a:defRPr/>
            </a:pPr>
            <a:r>
              <a:rPr lang="en-US" b="0" baseline="0" dirty="0">
                <a:solidFill>
                  <a:schemeClr val="tx1"/>
                </a:solidFill>
              </a:rPr>
              <a:t>Are you </a:t>
            </a:r>
            <a:r>
              <a:rPr lang="en-US" dirty="0"/>
              <a:t>sitting or standing </a:t>
            </a:r>
            <a:r>
              <a:rPr lang="en-US" b="0" baseline="0" dirty="0">
                <a:solidFill>
                  <a:schemeClr val="tx1"/>
                </a:solidFill>
              </a:rPr>
              <a:t>at eye level or above the client?</a:t>
            </a:r>
            <a:r>
              <a:rPr lang="en-US" dirty="0"/>
              <a:t> </a:t>
            </a:r>
            <a:endParaRPr lang="en-US" b="0" baseline="0" dirty="0">
              <a:solidFill>
                <a:schemeClr val="tx1"/>
              </a:solidFill>
              <a:cs typeface="Calibri"/>
            </a:endParaRPr>
          </a:p>
          <a:p>
            <a:pPr marL="1147852" lvl="2" indent="-181240" defTabSz="966612">
              <a:buFont typeface="Arial" panose="020B0604020202020204" pitchFamily="34" charset="0"/>
              <a:buChar char="•"/>
              <a:defRPr/>
            </a:pPr>
            <a:r>
              <a:rPr lang="en-US" b="0" baseline="0" dirty="0">
                <a:solidFill>
                  <a:schemeClr val="tx1"/>
                </a:solidFill>
              </a:rPr>
              <a:t>How close are you to the client? </a:t>
            </a:r>
          </a:p>
          <a:p>
            <a:pPr marL="1147852" lvl="2" indent="-181240" defTabSz="966612">
              <a:buFont typeface="Arial" panose="020B0604020202020204" pitchFamily="34" charset="0"/>
              <a:buChar char="•"/>
              <a:defRPr/>
            </a:pPr>
            <a:r>
              <a:rPr lang="en-US" b="0" baseline="0" dirty="0">
                <a:solidFill>
                  <a:schemeClr val="tx1"/>
                </a:solidFill>
              </a:rPr>
              <a:t>What are your hands communicating? </a:t>
            </a:r>
          </a:p>
          <a:p>
            <a:pPr marL="1147852" lvl="2" indent="-181240" defTabSz="966612">
              <a:buFont typeface="Arial" panose="020B0604020202020204" pitchFamily="34" charset="0"/>
              <a:buChar char="•"/>
              <a:defRPr/>
            </a:pPr>
            <a:r>
              <a:rPr lang="en-US" b="0" baseline="0" dirty="0">
                <a:solidFill>
                  <a:schemeClr val="tx1"/>
                </a:solidFill>
              </a:rPr>
              <a:t>Are your arms crossed? </a:t>
            </a:r>
          </a:p>
          <a:p>
            <a:pPr marL="1147852" lvl="2" indent="-181240" defTabSz="966612">
              <a:buFont typeface="Arial" panose="020B0604020202020204" pitchFamily="34" charset="0"/>
              <a:buChar char="•"/>
              <a:defRPr/>
            </a:pPr>
            <a:r>
              <a:rPr lang="en-US" b="0" baseline="0" dirty="0">
                <a:solidFill>
                  <a:schemeClr val="tx1"/>
                </a:solidFill>
              </a:rPr>
              <a:t>How would you feel if you are experiencing a crisis and someone is standing over you?</a:t>
            </a:r>
          </a:p>
          <a:p>
            <a:pPr marL="1147852" lvl="2" indent="-181240" defTabSz="966612">
              <a:buFont typeface="Arial" panose="020B0604020202020204" pitchFamily="34" charset="0"/>
              <a:buChar char="•"/>
              <a:defRPr/>
            </a:pPr>
            <a:r>
              <a:rPr lang="en-US" b="0" baseline="0" dirty="0">
                <a:solidFill>
                  <a:schemeClr val="tx1"/>
                </a:solidFill>
              </a:rPr>
              <a:t>Are you leaning into the client? </a:t>
            </a:r>
          </a:p>
          <a:p>
            <a:pPr marL="664546" lvl="1" indent="-181240" defTabSz="966612">
              <a:buFont typeface="Arial" panose="020B0604020202020204" pitchFamily="34" charset="0"/>
              <a:buChar char="•"/>
              <a:defRPr/>
            </a:pPr>
            <a:r>
              <a:rPr lang="en-US" b="0" baseline="0" dirty="0">
                <a:solidFill>
                  <a:schemeClr val="tx1"/>
                </a:solidFill>
              </a:rPr>
              <a:t>Are you allowing the client to speak without being interrupted? </a:t>
            </a:r>
          </a:p>
          <a:p>
            <a:pPr marL="1147852" lvl="2" indent="-181240" defTabSz="966612">
              <a:buFont typeface="Arial" panose="020B0604020202020204" pitchFamily="34" charset="0"/>
              <a:buChar char="•"/>
              <a:defRPr/>
            </a:pPr>
            <a:r>
              <a:rPr lang="en-US" b="0" baseline="0" dirty="0">
                <a:solidFill>
                  <a:schemeClr val="tx1"/>
                </a:solidFill>
              </a:rPr>
              <a:t>Are you using simple reflections? </a:t>
            </a:r>
          </a:p>
          <a:p>
            <a:pPr marL="1147852" lvl="2" indent="-181240" defTabSz="966612">
              <a:buFont typeface="Arial" panose="020B0604020202020204" pitchFamily="34" charset="0"/>
              <a:buChar char="•"/>
              <a:defRPr/>
            </a:pPr>
            <a:r>
              <a:rPr lang="en-US" b="0" baseline="0" dirty="0">
                <a:solidFill>
                  <a:schemeClr val="tx1"/>
                </a:solidFill>
              </a:rPr>
              <a:t>Has the pitch and tone of your voice changed? </a:t>
            </a:r>
          </a:p>
          <a:p>
            <a:pPr marL="1147852" lvl="2" indent="-181240" defTabSz="966612">
              <a:buFont typeface="Arial" panose="020B0604020202020204" pitchFamily="34" charset="0"/>
              <a:buChar char="•"/>
              <a:defRPr/>
            </a:pPr>
            <a:r>
              <a:rPr lang="en-US" b="0" baseline="0" dirty="0">
                <a:solidFill>
                  <a:schemeClr val="tx1"/>
                </a:solidFill>
              </a:rPr>
              <a:t>Are you talking faster than normal? </a:t>
            </a:r>
          </a:p>
          <a:p>
            <a:pPr marL="1147852" lvl="2" indent="-181240" defTabSz="966612">
              <a:buFont typeface="Arial" panose="020B0604020202020204" pitchFamily="34" charset="0"/>
              <a:buChar char="•"/>
              <a:defRPr/>
            </a:pPr>
            <a:r>
              <a:rPr lang="en-US" b="0" baseline="0" dirty="0">
                <a:solidFill>
                  <a:schemeClr val="tx1"/>
                </a:solidFill>
              </a:rPr>
              <a:t>Is your voice higher than normal? </a:t>
            </a:r>
          </a:p>
        </p:txBody>
      </p:sp>
      <p:sp>
        <p:nvSpPr>
          <p:cNvPr id="4" name="Slide Number Placeholder 3"/>
          <p:cNvSpPr>
            <a:spLocks noGrp="1"/>
          </p:cNvSpPr>
          <p:nvPr>
            <p:ph type="sldNum" sz="quarter" idx="10"/>
          </p:nvPr>
        </p:nvSpPr>
        <p:spPr/>
        <p:txBody>
          <a:bodyPr/>
          <a:lstStyle/>
          <a:p>
            <a:fld id="{54ADE49C-AECB-4B8E-AB86-9FE486226B9C}" type="slidenum">
              <a:rPr lang="en-US" smtClean="0"/>
              <a:t>39</a:t>
            </a:fld>
            <a:endParaRPr lang="en-US"/>
          </a:p>
        </p:txBody>
      </p:sp>
    </p:spTree>
    <p:extLst>
      <p:ext uri="{BB962C8B-B14F-4D97-AF65-F5344CB8AC3E}">
        <p14:creationId xmlns:p14="http://schemas.microsoft.com/office/powerpoint/2010/main" val="1375421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Ask participants if they have any questions. </a:t>
            </a:r>
          </a:p>
          <a:p>
            <a:pPr marL="180975" indent="-180975">
              <a:buFont typeface="Arial" panose="020B0604020202020204" pitchFamily="34" charset="0"/>
              <a:buChar char="•"/>
            </a:pPr>
            <a:r>
              <a:rPr lang="en-US" baseline="0" dirty="0">
                <a:solidFill>
                  <a:schemeClr val="tx1"/>
                </a:solidFill>
              </a:rPr>
              <a:t>Orient participants to the agenda</a:t>
            </a:r>
            <a:r>
              <a:rPr lang="en-US" dirty="0"/>
              <a:t>.</a:t>
            </a:r>
            <a:endParaRPr lang="en-US" baseline="0" dirty="0">
              <a:solidFill>
                <a:schemeClr val="tx1"/>
              </a:solidFill>
              <a:cs typeface="Calibri"/>
            </a:endParaRPr>
          </a:p>
          <a:p>
            <a:pPr marL="180975" indent="-180975">
              <a:buFont typeface="Arial" panose="020B0604020202020204" pitchFamily="34" charset="0"/>
              <a:buChar char="•"/>
            </a:pPr>
            <a:r>
              <a:rPr lang="en-US" dirty="0">
                <a:cs typeface="Calibri"/>
              </a:rPr>
              <a:t>The focus of day 3 is on the last 6 core functions. </a:t>
            </a:r>
            <a:endParaRPr lang="en-US" baseline="0" dirty="0">
              <a:solidFill>
                <a:schemeClr val="tx1"/>
              </a:solidFill>
              <a:cs typeface="Calibri"/>
            </a:endParaRPr>
          </a:p>
          <a:p>
            <a:endParaRPr lang="en-US" dirty="0"/>
          </a:p>
          <a:p>
            <a:r>
              <a:rPr lang="en-US" b="1" baseline="0" dirty="0">
                <a:solidFill>
                  <a:schemeClr val="tx1"/>
                </a:solidFill>
              </a:rPr>
              <a:t>PEDAGOLOGICAL </a:t>
            </a:r>
            <a:r>
              <a:rPr lang="en-US" b="1" baseline="0" dirty="0" smtClean="0">
                <a:solidFill>
                  <a:schemeClr val="tx1"/>
                </a:solidFill>
              </a:rPr>
              <a:t>SUGGESTIONS:</a:t>
            </a:r>
            <a:endParaRPr lang="en-US" b="1" baseline="0" dirty="0">
              <a:solidFill>
                <a:schemeClr val="tx1"/>
              </a:solidFill>
            </a:endParaRPr>
          </a:p>
          <a:p>
            <a:pPr marL="180975" indent="-180975">
              <a:buFont typeface="Arial" panose="020B0604020202020204" pitchFamily="34" charset="0"/>
              <a:buChar char="•"/>
            </a:pPr>
            <a:r>
              <a:rPr lang="en-US" b="1" baseline="0" dirty="0">
                <a:solidFill>
                  <a:schemeClr val="tx1"/>
                </a:solidFill>
              </a:rPr>
              <a:t>[ASK PARTICIPANTS] </a:t>
            </a:r>
            <a:r>
              <a:rPr lang="en-US" baseline="0" dirty="0">
                <a:solidFill>
                  <a:schemeClr val="tx1"/>
                </a:solidFill>
              </a:rPr>
              <a:t>Please succinctly describe the six previous core functions.</a:t>
            </a:r>
            <a:r>
              <a:rPr lang="en-US" dirty="0"/>
              <a:t> </a:t>
            </a:r>
            <a:endParaRPr lang="en-US" baseline="0" dirty="0">
              <a:solidFill>
                <a:schemeClr val="tx1"/>
              </a:solidFill>
              <a:cs typeface="Calibri"/>
            </a:endParaRP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a:t>
            </a:fld>
            <a:endParaRPr lang="en-US"/>
          </a:p>
        </p:txBody>
      </p:sp>
    </p:spTree>
    <p:extLst>
      <p:ext uri="{BB962C8B-B14F-4D97-AF65-F5344CB8AC3E}">
        <p14:creationId xmlns:p14="http://schemas.microsoft.com/office/powerpoint/2010/main" val="6478344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p>
          <a:p>
            <a:pPr marL="180975" indent="-180975">
              <a:buFont typeface="Arial" panose="020B0604020202020204" pitchFamily="34" charset="0"/>
              <a:buChar char="•"/>
            </a:pPr>
            <a:r>
              <a:rPr lang="en-US" dirty="0">
                <a:solidFill>
                  <a:schemeClr val="tx1"/>
                </a:solidFill>
              </a:rPr>
              <a:t>If the crisis</a:t>
            </a:r>
            <a:r>
              <a:rPr lang="en-US" baseline="0" dirty="0">
                <a:solidFill>
                  <a:schemeClr val="tx1"/>
                </a:solidFill>
              </a:rPr>
              <a:t> situation is occurring in public (e.g., in a group setting, office lobby), invite and guide the client to a calm, safe space where you and others can assist.</a:t>
            </a:r>
            <a:r>
              <a:rPr lang="en-US" dirty="0"/>
              <a:t> </a:t>
            </a:r>
            <a:r>
              <a:rPr lang="en-US" baseline="0" dirty="0">
                <a:solidFill>
                  <a:schemeClr val="tx1"/>
                </a:solidFill>
              </a:rPr>
              <a:t>The behaviors of a distressed client may trigger distressing behaviors or uncomfortable feelings in other clients.</a:t>
            </a:r>
            <a:r>
              <a:rPr lang="en-US" dirty="0"/>
              <a:t> </a:t>
            </a:r>
            <a:r>
              <a:rPr lang="en-US" baseline="0" dirty="0">
                <a:solidFill>
                  <a:schemeClr val="tx1"/>
                </a:solidFill>
              </a:rPr>
              <a:t>In some cases, other clients may feel compelled to help staff or they may align themselves with the client in crisis.</a:t>
            </a:r>
            <a:r>
              <a:rPr lang="en-US" dirty="0"/>
              <a:t> </a:t>
            </a:r>
            <a:r>
              <a:rPr lang="en-US" baseline="0" dirty="0">
                <a:solidFill>
                  <a:schemeClr val="tx1"/>
                </a:solidFill>
              </a:rPr>
              <a:t>It is critical for the health and safety of you, the client in distress, and other clients that they, the other clients, be advised to not help. In fact, the faster you are able to guide the client to a safe, secure space, the better.</a:t>
            </a:r>
            <a:r>
              <a:rPr lang="en-US" dirty="0"/>
              <a:t> </a:t>
            </a:r>
            <a:r>
              <a:rPr lang="en-US" baseline="0" dirty="0">
                <a:solidFill>
                  <a:schemeClr val="tx1"/>
                </a:solidFill>
              </a:rPr>
              <a:t>If the client refuses to leave the space, it is recommended that you advise others to exit. You will minimize risk and potential harm.</a:t>
            </a:r>
            <a:r>
              <a:rPr lang="en-US" dirty="0"/>
              <a:t> </a:t>
            </a:r>
            <a:endParaRPr lang="en-US" b="0" dirty="0">
              <a:solidFill>
                <a:schemeClr val="tx1"/>
              </a:solidFill>
              <a:cs typeface="Calibri"/>
            </a:endParaRPr>
          </a:p>
          <a:p>
            <a:endParaRPr lang="en-US" dirty="0"/>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40</a:t>
            </a:fld>
            <a:endParaRPr lang="en-US"/>
          </a:p>
        </p:txBody>
      </p:sp>
    </p:spTree>
    <p:extLst>
      <p:ext uri="{BB962C8B-B14F-4D97-AF65-F5344CB8AC3E}">
        <p14:creationId xmlns:p14="http://schemas.microsoft.com/office/powerpoint/2010/main" val="30012309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dirty="0">
                <a:solidFill>
                  <a:schemeClr val="tx1"/>
                </a:solidFill>
                <a:latin typeface="+mn-lt"/>
              </a:rPr>
              <a:t>Besides the points just</a:t>
            </a:r>
            <a:r>
              <a:rPr lang="en-US" baseline="0" dirty="0">
                <a:solidFill>
                  <a:schemeClr val="tx1"/>
                </a:solidFill>
                <a:latin typeface="+mn-lt"/>
              </a:rPr>
              <a:t> made on your own comfort and training in managing crises, Roberts et al (2005) suggests that logical and orderly processes for managing a crisis may minimize the potential of exacerbating the situation. Thus, Roberts and others suggest use of a f</a:t>
            </a:r>
            <a:r>
              <a:rPr lang="en-US" dirty="0">
                <a:solidFill>
                  <a:schemeClr val="tx1"/>
                </a:solidFill>
                <a:latin typeface="+mn-lt"/>
              </a:rPr>
              <a:t>ramework or model</a:t>
            </a:r>
            <a:r>
              <a:rPr lang="en-US" baseline="0" dirty="0">
                <a:solidFill>
                  <a:schemeClr val="tx1"/>
                </a:solidFill>
                <a:latin typeface="+mn-lt"/>
              </a:rPr>
              <a:t> when </a:t>
            </a:r>
            <a:r>
              <a:rPr lang="en-US" dirty="0">
                <a:solidFill>
                  <a:schemeClr val="tx1"/>
                </a:solidFill>
                <a:latin typeface="+mn-lt"/>
              </a:rPr>
              <a:t>responding to crises.  Models are analogous to maps. They provide direction. There are </a:t>
            </a:r>
            <a:r>
              <a:rPr lang="en-US" baseline="0" dirty="0">
                <a:solidFill>
                  <a:schemeClr val="tx1"/>
                </a:solidFill>
                <a:latin typeface="+mn-lt"/>
              </a:rPr>
              <a:t>different crisis intervention models to choose from. </a:t>
            </a:r>
            <a:r>
              <a:rPr lang="en-US" dirty="0">
                <a:solidFill>
                  <a:schemeClr val="tx1"/>
                </a:solidFill>
                <a:latin typeface="+mn-lt"/>
              </a:rPr>
              <a:t>Here, we presen</a:t>
            </a:r>
            <a:r>
              <a:rPr lang="en-US" baseline="0" dirty="0">
                <a:solidFill>
                  <a:schemeClr val="tx1"/>
                </a:solidFill>
                <a:latin typeface="+mn-lt"/>
              </a:rPr>
              <a:t>t Roberts’ seven-stage crisis intervention model as an example of a stepwise model that has applicability across different types of crisis situations. According to Roberts, the stages in this model are “essential, sequential, and often overlap in the process of a crisis intervention” (p. 332). </a:t>
            </a:r>
          </a:p>
          <a:p>
            <a:pPr marL="181240" indent="-181240" defTabSz="966612">
              <a:buFont typeface="Arial" panose="020B0604020202020204" pitchFamily="34" charset="0"/>
              <a:buChar char="•"/>
              <a:defRPr/>
            </a:pPr>
            <a:r>
              <a:rPr lang="en-US" sz="1300" b="1" dirty="0"/>
              <a:t>[READ THE BULLETED LIST ON THE SLIDE]</a:t>
            </a: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a:t>
            </a:r>
            <a:r>
              <a:rPr lang="en-US" sz="1300" dirty="0">
                <a:cs typeface="Calibri" panose="020F0502020204030204" pitchFamily="34" charset="0"/>
              </a:rPr>
              <a:t>. &amp;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41</a:t>
            </a:fld>
            <a:endParaRPr lang="en-US"/>
          </a:p>
        </p:txBody>
      </p:sp>
    </p:spTree>
    <p:extLst>
      <p:ext uri="{BB962C8B-B14F-4D97-AF65-F5344CB8AC3E}">
        <p14:creationId xmlns:p14="http://schemas.microsoft.com/office/powerpoint/2010/main" val="39259261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b="1" dirty="0"/>
              <a:t>[READ THE BULLETED LIST ON THE SLIDE]</a:t>
            </a:r>
          </a:p>
          <a:p>
            <a:pPr marL="180975" indent="-180975">
              <a:buFont typeface="Arial" panose="020B0604020202020204" pitchFamily="34" charset="0"/>
              <a:buChar char="•"/>
            </a:pPr>
            <a:r>
              <a:rPr lang="en-US" baseline="0" dirty="0">
                <a:solidFill>
                  <a:schemeClr val="tx1"/>
                </a:solidFill>
                <a:latin typeface="+mn-lt"/>
              </a:rPr>
              <a:t>Now, we will go through each stage </a:t>
            </a:r>
            <a:r>
              <a:rPr lang="en-US" dirty="0"/>
              <a:t>of the </a:t>
            </a:r>
            <a:r>
              <a:rPr lang="en-US" baseline="0" dirty="0">
                <a:solidFill>
                  <a:schemeClr val="tx1"/>
                </a:solidFill>
                <a:latin typeface="+mn-lt"/>
              </a:rPr>
              <a:t>model.</a:t>
            </a:r>
            <a:r>
              <a:rPr lang="en-US" dirty="0"/>
              <a:t> </a:t>
            </a:r>
            <a:endParaRPr lang="en-US" baseline="0" dirty="0">
              <a:solidFill>
                <a:schemeClr val="tx1"/>
              </a:solidFill>
              <a:latin typeface="+mn-lt"/>
              <a:cs typeface="Calibri"/>
            </a:endParaRP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a:t>
            </a:r>
            <a:r>
              <a:rPr lang="en-US" sz="1300" dirty="0">
                <a:cs typeface="Calibri" panose="020F0502020204030204" pitchFamily="34" charset="0"/>
              </a:rPr>
              <a:t>. &amp;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Brief Treatment and Crisis Intervention, 5(4),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42</a:t>
            </a:fld>
            <a:endParaRPr lang="en-US"/>
          </a:p>
        </p:txBody>
      </p:sp>
    </p:spTree>
    <p:extLst>
      <p:ext uri="{BB962C8B-B14F-4D97-AF65-F5344CB8AC3E}">
        <p14:creationId xmlns:p14="http://schemas.microsoft.com/office/powerpoint/2010/main" val="18511159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dirty="0">
                <a:solidFill>
                  <a:schemeClr val="tx1"/>
                </a:solidFill>
                <a:latin typeface="+mn-lt"/>
              </a:rPr>
              <a:t>The first stage</a:t>
            </a:r>
            <a:r>
              <a:rPr lang="en-US" b="0" baseline="0" dirty="0">
                <a:solidFill>
                  <a:schemeClr val="tx1"/>
                </a:solidFill>
                <a:latin typeface="+mn-lt"/>
              </a:rPr>
              <a:t> of the model is to plan and conduct a biopsychosocial and lethality assessment.</a:t>
            </a:r>
            <a:r>
              <a:rPr lang="en-US" dirty="0"/>
              <a:t> </a:t>
            </a:r>
            <a:r>
              <a:rPr lang="en-US" b="0" baseline="0" dirty="0">
                <a:solidFill>
                  <a:schemeClr val="tx1"/>
                </a:solidFill>
                <a:latin typeface="+mn-lt"/>
              </a:rPr>
              <a:t>At minimum, the biopsychosocial component of the assessment should include, at minimum, a review of the client’s:</a:t>
            </a:r>
            <a:endParaRPr lang="en-US" b="0" baseline="0" dirty="0">
              <a:solidFill>
                <a:schemeClr val="tx1"/>
              </a:solidFill>
              <a:latin typeface="+mn-lt"/>
              <a:cs typeface="Calibri"/>
            </a:endParaRPr>
          </a:p>
          <a:p>
            <a:pPr marL="664546" lvl="1" indent="-181240" defTabSz="966612">
              <a:buFont typeface="Arial" panose="020B0604020202020204" pitchFamily="34" charset="0"/>
              <a:buChar char="•"/>
              <a:defRPr/>
            </a:pPr>
            <a:r>
              <a:rPr lang="en-US" b="0" baseline="0" dirty="0">
                <a:solidFill>
                  <a:schemeClr val="tx1"/>
                </a:solidFill>
                <a:latin typeface="+mn-lt"/>
              </a:rPr>
              <a:t>environmental supports and stressors,  </a:t>
            </a:r>
          </a:p>
          <a:p>
            <a:pPr marL="664546" lvl="1" indent="-181240" defTabSz="966612">
              <a:buFont typeface="Arial" panose="020B0604020202020204" pitchFamily="34" charset="0"/>
              <a:buChar char="•"/>
              <a:defRPr/>
            </a:pPr>
            <a:r>
              <a:rPr lang="en-US" b="0" baseline="0" dirty="0">
                <a:solidFill>
                  <a:schemeClr val="tx1"/>
                </a:solidFill>
                <a:latin typeface="+mn-lt"/>
              </a:rPr>
              <a:t>immediate medical needs and other health concerns,</a:t>
            </a:r>
          </a:p>
          <a:p>
            <a:pPr marL="664546" lvl="1" indent="-181240" defTabSz="966612">
              <a:buFont typeface="Arial" panose="020B0604020202020204" pitchFamily="34" charset="0"/>
              <a:buChar char="•"/>
              <a:defRPr/>
            </a:pPr>
            <a:r>
              <a:rPr lang="en-US" b="0" baseline="0" dirty="0">
                <a:solidFill>
                  <a:schemeClr val="tx1"/>
                </a:solidFill>
                <a:latin typeface="+mn-lt"/>
              </a:rPr>
              <a:t>use of over-the-counter medications (ask for specifics and pay particular attention to misuse), </a:t>
            </a:r>
          </a:p>
          <a:p>
            <a:pPr marL="664546" lvl="1" indent="-181240" defTabSz="966612">
              <a:buFont typeface="Arial" panose="020B0604020202020204" pitchFamily="34" charset="0"/>
              <a:buChar char="•"/>
              <a:defRPr/>
            </a:pPr>
            <a:r>
              <a:rPr lang="en-US" b="0" baseline="0" dirty="0">
                <a:solidFill>
                  <a:schemeClr val="tx1"/>
                </a:solidFill>
                <a:latin typeface="+mn-lt"/>
              </a:rPr>
              <a:t>use of alcohol and drugs (ask for specifics), and </a:t>
            </a:r>
          </a:p>
          <a:p>
            <a:pPr marL="664546" lvl="1" indent="-181240" defTabSz="966612">
              <a:buFont typeface="Arial" panose="020B0604020202020204" pitchFamily="34" charset="0"/>
              <a:buChar char="•"/>
              <a:defRPr/>
            </a:pPr>
            <a:r>
              <a:rPr lang="en-US" b="0" baseline="0" dirty="0">
                <a:solidFill>
                  <a:schemeClr val="tx1"/>
                </a:solidFill>
                <a:latin typeface="+mn-lt"/>
              </a:rPr>
              <a:t>internal and external coping resources and supports</a:t>
            </a:r>
          </a:p>
          <a:p>
            <a:pPr marL="180975" indent="-180975" defTabSz="966612">
              <a:buFont typeface="Arial" panose="020B0604020202020204" pitchFamily="34" charset="0"/>
              <a:buChar char="•"/>
              <a:defRPr/>
            </a:pPr>
            <a:r>
              <a:rPr lang="en-US" dirty="0">
                <a:solidFill>
                  <a:schemeClr val="tx1"/>
                </a:solidFill>
                <a:latin typeface="+mn-lt"/>
              </a:rPr>
              <a:t>It is critical to ask</a:t>
            </a:r>
            <a:r>
              <a:rPr lang="en-US" baseline="0" dirty="0">
                <a:solidFill>
                  <a:schemeClr val="tx1"/>
                </a:solidFill>
                <a:latin typeface="+mn-lt"/>
              </a:rPr>
              <a:t> whether the client is considering killing themselves or having thoughts of killing another. If the person articulates, verbalizes, or suggests that they are considering killing themselves, it is important that you first ask whether the person initiated a suicide attempt. If so, what did they do? Ask for specifics. Ask whether the client needs immediate medical attention? In cases where persons report having ingested potentially fatal doses of medications or poisons, it is important that you immediately connect them to a healthcare provider. If necessary, call 911 or the number you use in your community for emergency medical services. If you are not a medical professional, it is outside your scope and training to determine whether the person is safe.</a:t>
            </a:r>
            <a:r>
              <a:rPr lang="en-US" dirty="0"/>
              <a:t> </a:t>
            </a:r>
            <a:r>
              <a:rPr lang="en-US" dirty="0">
                <a:solidFill>
                  <a:schemeClr val="tx1"/>
                </a:solidFill>
                <a:latin typeface="+mn-lt"/>
              </a:rPr>
              <a:t>If the </a:t>
            </a:r>
            <a:r>
              <a:rPr lang="en-US" dirty="0"/>
              <a:t>client has</a:t>
            </a:r>
            <a:r>
              <a:rPr lang="en-US" baseline="0" dirty="0">
                <a:solidFill>
                  <a:schemeClr val="tx1"/>
                </a:solidFill>
                <a:latin typeface="+mn-lt"/>
              </a:rPr>
              <a:t> not initiated an attempt and has articulated, verbalized, or suggested </a:t>
            </a:r>
            <a:r>
              <a:rPr lang="en-US" dirty="0">
                <a:solidFill>
                  <a:schemeClr val="tx1"/>
                </a:solidFill>
                <a:latin typeface="+mn-lt"/>
              </a:rPr>
              <a:t>suicide,</a:t>
            </a:r>
            <a:r>
              <a:rPr lang="en-US" baseline="0" dirty="0">
                <a:solidFill>
                  <a:schemeClr val="tx1"/>
                </a:solidFill>
                <a:latin typeface="+mn-lt"/>
              </a:rPr>
              <a:t> ask them directly if they are considering killing themselves. If yes, it is important to ask the following questions:</a:t>
            </a:r>
            <a:r>
              <a:rPr lang="en-US" dirty="0"/>
              <a:t> </a:t>
            </a:r>
            <a:endParaRPr lang="en-US" baseline="0" dirty="0">
              <a:solidFill>
                <a:schemeClr val="tx1"/>
              </a:solidFill>
              <a:latin typeface="+mn-lt"/>
              <a:cs typeface="Calibri"/>
            </a:endParaRPr>
          </a:p>
          <a:p>
            <a:pPr marL="664546" lvl="1" indent="-181240" defTabSz="966612">
              <a:buFont typeface="Arial" panose="020B0604020202020204" pitchFamily="34" charset="0"/>
              <a:buChar char="•"/>
              <a:defRPr/>
            </a:pPr>
            <a:r>
              <a:rPr lang="en-US" dirty="0">
                <a:solidFill>
                  <a:schemeClr val="tx1"/>
                </a:solidFill>
                <a:latin typeface="+mn-lt"/>
              </a:rPr>
              <a:t>Have</a:t>
            </a:r>
            <a:r>
              <a:rPr lang="en-US" baseline="0" dirty="0">
                <a:solidFill>
                  <a:schemeClr val="tx1"/>
                </a:solidFill>
                <a:latin typeface="+mn-lt"/>
              </a:rPr>
              <a:t> they attempted suicide in the past? If so, ask about their history (e.g., how many times, how did they try to kill themselves in the past, have they been hospitalized in the past)</a:t>
            </a:r>
            <a:endParaRPr lang="en-US" dirty="0">
              <a:solidFill>
                <a:schemeClr val="tx1"/>
              </a:solidFill>
              <a:latin typeface="+mn-lt"/>
            </a:endParaRPr>
          </a:p>
          <a:p>
            <a:pPr marL="664546" lvl="1" indent="-181240" defTabSz="966612">
              <a:buFont typeface="Arial" panose="020B0604020202020204" pitchFamily="34" charset="0"/>
              <a:buChar char="•"/>
              <a:defRPr/>
            </a:pPr>
            <a:r>
              <a:rPr lang="en-US" dirty="0">
                <a:solidFill>
                  <a:schemeClr val="tx1"/>
                </a:solidFill>
                <a:latin typeface="+mn-lt"/>
              </a:rPr>
              <a:t>What is their current plan? </a:t>
            </a:r>
          </a:p>
          <a:p>
            <a:pPr marL="664546" lvl="1" indent="-181240" defTabSz="966612">
              <a:buFont typeface="Arial" panose="020B0604020202020204" pitchFamily="34" charset="0"/>
              <a:buChar char="•"/>
              <a:defRPr/>
            </a:pPr>
            <a:r>
              <a:rPr lang="en-US" b="0" dirty="0">
                <a:solidFill>
                  <a:schemeClr val="tx1"/>
                </a:solidFill>
                <a:latin typeface="+mn-lt"/>
              </a:rPr>
              <a:t>How</a:t>
            </a:r>
            <a:r>
              <a:rPr lang="en-US" b="0" baseline="0" dirty="0">
                <a:solidFill>
                  <a:schemeClr val="tx1"/>
                </a:solidFill>
                <a:latin typeface="+mn-lt"/>
              </a:rPr>
              <a:t> specific is their plan? </a:t>
            </a:r>
            <a:endParaRPr lang="en-US" b="0" dirty="0">
              <a:solidFill>
                <a:schemeClr val="tx1"/>
              </a:solidFill>
              <a:latin typeface="+mn-lt"/>
            </a:endParaRPr>
          </a:p>
          <a:p>
            <a:pPr marL="664546" lvl="1" indent="-181240" defTabSz="966612">
              <a:buFont typeface="Arial" panose="020B0604020202020204" pitchFamily="34" charset="0"/>
              <a:buChar char="•"/>
              <a:defRPr/>
            </a:pPr>
            <a:r>
              <a:rPr lang="en-US" b="0" dirty="0">
                <a:solidFill>
                  <a:schemeClr val="tx1"/>
                </a:solidFill>
                <a:latin typeface="+mn-lt"/>
              </a:rPr>
              <a:t>How lethal is their plan? </a:t>
            </a:r>
          </a:p>
          <a:p>
            <a:pPr marL="664546" lvl="1" indent="-181240" defTabSz="966612">
              <a:buFont typeface="Arial" panose="020B0604020202020204" pitchFamily="34" charset="0"/>
              <a:buChar char="•"/>
              <a:defRPr/>
            </a:pPr>
            <a:r>
              <a:rPr lang="en-US" b="0" dirty="0">
                <a:solidFill>
                  <a:schemeClr val="tx1"/>
                </a:solidFill>
                <a:latin typeface="+mn-lt"/>
              </a:rPr>
              <a:t>Does the person have the means to carry out the plan? </a:t>
            </a:r>
          </a:p>
          <a:p>
            <a:pPr marL="664546" lvl="1" indent="-181240" defTabSz="966612">
              <a:buFont typeface="Arial" panose="020B0604020202020204" pitchFamily="34" charset="0"/>
              <a:buChar char="•"/>
              <a:defRPr/>
            </a:pPr>
            <a:r>
              <a:rPr lang="en-US" b="0" dirty="0">
                <a:solidFill>
                  <a:schemeClr val="tx1"/>
                </a:solidFill>
                <a:latin typeface="+mn-lt"/>
              </a:rPr>
              <a:t>What is their timeline? </a:t>
            </a:r>
          </a:p>
          <a:p>
            <a:pPr marL="664546" lvl="1" indent="-181240" defTabSz="966612">
              <a:buFont typeface="Arial" panose="020B0604020202020204" pitchFamily="34" charset="0"/>
              <a:buChar char="•"/>
              <a:defRPr/>
            </a:pPr>
            <a:r>
              <a:rPr lang="en-US" b="0" dirty="0">
                <a:solidFill>
                  <a:schemeClr val="tx1"/>
                </a:solidFill>
                <a:latin typeface="+mn-lt"/>
              </a:rPr>
              <a:t>Is</a:t>
            </a:r>
            <a:r>
              <a:rPr lang="en-US" b="0" baseline="0" dirty="0">
                <a:solidFill>
                  <a:schemeClr val="tx1"/>
                </a:solidFill>
                <a:latin typeface="+mn-lt"/>
              </a:rPr>
              <a:t> the intent serious enough to warrant an immediate intervention? </a:t>
            </a:r>
            <a:endParaRPr lang="en-US" b="0" dirty="0">
              <a:solidFill>
                <a:schemeClr val="tx1"/>
              </a:solidFill>
              <a:latin typeface="+mn-lt"/>
            </a:endParaRPr>
          </a:p>
          <a:p>
            <a:pPr marL="180975" indent="-180975" defTabSz="966612">
              <a:buFont typeface="Arial" panose="020B0604020202020204" pitchFamily="34" charset="0"/>
              <a:buChar char="•"/>
              <a:defRPr/>
            </a:pPr>
            <a:r>
              <a:rPr lang="en-US" b="0" dirty="0">
                <a:solidFill>
                  <a:schemeClr val="tx1"/>
                </a:solidFill>
                <a:latin typeface="+mn-lt"/>
              </a:rPr>
              <a:t>It</a:t>
            </a:r>
            <a:r>
              <a:rPr lang="en-US" b="0" baseline="0" dirty="0">
                <a:solidFill>
                  <a:schemeClr val="tx1"/>
                </a:solidFill>
                <a:latin typeface="+mn-lt"/>
              </a:rPr>
              <a:t> is equally important to ask whether the person is considering harming or killing another individual. Ask for specifics. What is their plan? How specific is their plan? What is their </a:t>
            </a:r>
            <a:r>
              <a:rPr lang="en-US" dirty="0"/>
              <a:t>timeline</a:t>
            </a:r>
            <a:r>
              <a:rPr lang="en-US" b="0" baseline="0" dirty="0">
                <a:solidFill>
                  <a:schemeClr val="tx1"/>
                </a:solidFill>
                <a:latin typeface="+mn-lt"/>
              </a:rPr>
              <a:t>? If you have reason to believe that another individual is at risk of being killed, </a:t>
            </a:r>
            <a:r>
              <a:rPr lang="en-US" dirty="0"/>
              <a:t>you may be </a:t>
            </a:r>
            <a:r>
              <a:rPr lang="en-US" b="0" baseline="0" dirty="0">
                <a:solidFill>
                  <a:schemeClr val="tx1"/>
                </a:solidFill>
                <a:latin typeface="+mn-lt"/>
              </a:rPr>
              <a:t>legally required to report your concerns to the proper authorities. Across the United States, all health care professionals have a duty to warn and report harm to self, harm to others, neglect and abuse of children and the elderly.</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are your laws regarding duty to warn and report? </a:t>
            </a: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 </a:t>
            </a:r>
            <a:r>
              <a:rPr lang="en-US" sz="1300" dirty="0">
                <a:cs typeface="Calibri" panose="020F0502020204030204" pitchFamily="34" charset="0"/>
              </a:rPr>
              <a:t>&amp;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43</a:t>
            </a:fld>
            <a:endParaRPr lang="en-US"/>
          </a:p>
        </p:txBody>
      </p:sp>
    </p:spTree>
    <p:extLst>
      <p:ext uri="{BB962C8B-B14F-4D97-AF65-F5344CB8AC3E}">
        <p14:creationId xmlns:p14="http://schemas.microsoft.com/office/powerpoint/2010/main" val="2162605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b="0" dirty="0">
                <a:solidFill>
                  <a:schemeClr val="tx1"/>
                </a:solidFill>
                <a:latin typeface="+mn-lt"/>
              </a:rPr>
              <a:t>The second stage</a:t>
            </a:r>
            <a:r>
              <a:rPr lang="en-US" b="0" baseline="0" dirty="0">
                <a:solidFill>
                  <a:schemeClr val="tx1"/>
                </a:solidFill>
                <a:latin typeface="+mn-lt"/>
              </a:rPr>
              <a:t> of the model is to rapidly establish rapport. Listen to understand. Offer simple reflections. Minimize distractions. Communicate that you care. Be conscious of the tone of your voice. Often, providers not accustomed to managing crises tend to speak a little higher and faster. Remember to breathe, slow down, and make an effort to slightly deepen your voice. </a:t>
            </a: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a:t>
            </a:r>
            <a:r>
              <a:rPr lang="en-US" sz="1300" dirty="0">
                <a:cs typeface="Calibri" panose="020F0502020204030204" pitchFamily="34" charset="0"/>
              </a:rPr>
              <a:t>. &amp;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44</a:t>
            </a:fld>
            <a:endParaRPr lang="en-US"/>
          </a:p>
        </p:txBody>
      </p:sp>
    </p:spTree>
    <p:extLst>
      <p:ext uri="{BB962C8B-B14F-4D97-AF65-F5344CB8AC3E}">
        <p14:creationId xmlns:p14="http://schemas.microsoft.com/office/powerpoint/2010/main" val="3103956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dirty="0">
                <a:solidFill>
                  <a:schemeClr val="tx1"/>
                </a:solidFill>
                <a:latin typeface="+mn-lt"/>
              </a:rPr>
              <a:t>The third stage</a:t>
            </a:r>
            <a:r>
              <a:rPr lang="en-US" b="0" baseline="0" dirty="0">
                <a:solidFill>
                  <a:schemeClr val="tx1"/>
                </a:solidFill>
                <a:latin typeface="+mn-lt"/>
              </a:rPr>
              <a:t> of the model is to identify the precipitating event(s) or the immediate problems the client experienced that led to the crisis.</a:t>
            </a:r>
            <a:r>
              <a:rPr lang="en-US" dirty="0"/>
              <a:t> </a:t>
            </a:r>
            <a:r>
              <a:rPr lang="en-US" b="0" baseline="0" dirty="0">
                <a:solidFill>
                  <a:schemeClr val="tx1"/>
                </a:solidFill>
                <a:latin typeface="+mn-lt"/>
              </a:rPr>
              <a:t>Why now? What led the client to seek help?</a:t>
            </a:r>
            <a:r>
              <a:rPr lang="en-US" dirty="0"/>
              <a:t> </a:t>
            </a:r>
            <a:r>
              <a:rPr lang="en-US" sz="1300" dirty="0"/>
              <a:t>During crises, clients often lose track of the specific precipitating event and may feel like they are spiraling out of control, thinking about </a:t>
            </a:r>
            <a:r>
              <a:rPr lang="en-US" sz="1300" i="1" dirty="0"/>
              <a:t>every</a:t>
            </a:r>
            <a:r>
              <a:rPr lang="en-US" sz="1300" dirty="0"/>
              <a:t> negative aspect of their life. Rather than be drawn into a discussion of multiple topics, bring client’s attention back to what had happened to provoke the current crisis. </a:t>
            </a:r>
            <a:r>
              <a:rPr lang="en-US" b="0" baseline="0" dirty="0">
                <a:solidFill>
                  <a:schemeClr val="tx1"/>
                </a:solidFill>
                <a:latin typeface="+mn-lt"/>
              </a:rPr>
              <a:t>Besides identifying the precipitating event, Roberts et al (2005) suggests that you have clients identify and prioritize </a:t>
            </a:r>
            <a:r>
              <a:rPr lang="en-US" dirty="0"/>
              <a:t>other major</a:t>
            </a:r>
            <a:r>
              <a:rPr lang="en-US" b="0" baseline="0" dirty="0">
                <a:solidFill>
                  <a:schemeClr val="tx1"/>
                </a:solidFill>
                <a:latin typeface="+mn-lt"/>
              </a:rPr>
              <a:t> problems, and to consider which ones to work on first.</a:t>
            </a:r>
            <a:r>
              <a:rPr lang="en-US" dirty="0"/>
              <a:t>  </a:t>
            </a:r>
            <a:endParaRPr lang="en-US" b="0" baseline="0" dirty="0">
              <a:solidFill>
                <a:schemeClr val="tx1"/>
              </a:solidFill>
              <a:latin typeface="+mn-lt"/>
              <a:cs typeface="Calibri"/>
            </a:endParaRP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a:t>
            </a:r>
            <a:r>
              <a:rPr lang="en-US" sz="1300" dirty="0">
                <a:cs typeface="Calibri" panose="020F0502020204030204" pitchFamily="34" charset="0"/>
              </a:rPr>
              <a:t>. &amp;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45</a:t>
            </a:fld>
            <a:endParaRPr lang="en-US"/>
          </a:p>
        </p:txBody>
      </p:sp>
    </p:spTree>
    <p:extLst>
      <p:ext uri="{BB962C8B-B14F-4D97-AF65-F5344CB8AC3E}">
        <p14:creationId xmlns:p14="http://schemas.microsoft.com/office/powerpoint/2010/main" val="11875711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dirty="0">
                <a:solidFill>
                  <a:schemeClr val="tx1"/>
                </a:solidFill>
                <a:latin typeface="+mn-lt"/>
              </a:rPr>
              <a:t>The fourth stage</a:t>
            </a:r>
            <a:r>
              <a:rPr lang="en-US" b="0" baseline="0" dirty="0">
                <a:solidFill>
                  <a:schemeClr val="tx1"/>
                </a:solidFill>
                <a:latin typeface="+mn-lt"/>
              </a:rPr>
              <a:t> of the model is comprised of two processes: The first allows clients to express their feelings and emotions. The second facilitates a guided conversation that challenges the client’s maladaptive beliefs.</a:t>
            </a:r>
            <a:r>
              <a:rPr lang="en-US" dirty="0"/>
              <a:t> </a:t>
            </a:r>
            <a:r>
              <a:rPr lang="en-US" b="0" baseline="0" dirty="0">
                <a:solidFill>
                  <a:schemeClr val="tx1"/>
                </a:solidFill>
                <a:latin typeface="+mn-lt"/>
              </a:rPr>
              <a:t>It is recommended in the first process that you use active listening to support clients in expressing their feeling and emotions.</a:t>
            </a:r>
            <a:r>
              <a:rPr lang="en-US" dirty="0"/>
              <a:t> </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are examples of active listening? </a:t>
            </a:r>
          </a:p>
          <a:p>
            <a:pPr marL="181240" indent="-181240" defTabSz="966612">
              <a:buFont typeface="Arial" panose="020B0604020202020204" pitchFamily="34" charset="0"/>
              <a:buChar char="•"/>
              <a:defRPr/>
            </a:pPr>
            <a:r>
              <a:rPr lang="en-US" b="0" baseline="0" dirty="0">
                <a:solidFill>
                  <a:schemeClr val="tx1"/>
                </a:solidFill>
                <a:latin typeface="+mn-lt"/>
              </a:rPr>
              <a:t>Eventually, cautiously, and carefully and with permission, offer new information or provide alternative interpretations of the situation. This again is contextual. The goal is to “help loosen clients’ maladaptive beliefs and to consider other behavioral options” (p. 335). </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kinds of examples can you think of or experienced where clients benefited from being offered new information or alternative explanations to that helped towards resolving the immediate crisis?</a:t>
            </a:r>
          </a:p>
          <a:p>
            <a:pPr marL="181240" indent="-181240">
              <a:buFont typeface="Arial" panose="020B0604020202020204" pitchFamily="34" charset="0"/>
              <a:buChar char="•"/>
            </a:pPr>
            <a:r>
              <a:rPr lang="en-US" b="0" baseline="0" dirty="0">
                <a:solidFill>
                  <a:schemeClr val="tx1"/>
                </a:solidFill>
                <a:latin typeface="+mn-lt"/>
              </a:rPr>
              <a:t>An example may include an individual in recovery who relapsed and now sees themselves as worthless. They are considering suicide. </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information would you offer to this client?  </a:t>
            </a:r>
          </a:p>
          <a:p>
            <a:pPr marL="181240" indent="-181240">
              <a:buFont typeface="Arial" panose="020B0604020202020204" pitchFamily="34" charset="0"/>
              <a:buChar cha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 R. &amp; </a:t>
            </a:r>
            <a:r>
              <a:rPr lang="en-US" sz="1300" dirty="0" err="1">
                <a:cs typeface="Calibri" panose="020F0502020204030204" pitchFamily="34" charset="0"/>
              </a:rPr>
              <a:t>Ottens</a:t>
            </a:r>
            <a:r>
              <a:rPr lang="en-US" sz="1300" dirty="0">
                <a:cs typeface="Calibri" panose="020F0502020204030204" pitchFamily="34" charset="0"/>
              </a:rPr>
              <a:t>, A. J.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46</a:t>
            </a:fld>
            <a:endParaRPr lang="en-US"/>
          </a:p>
        </p:txBody>
      </p:sp>
    </p:spTree>
    <p:extLst>
      <p:ext uri="{BB962C8B-B14F-4D97-AF65-F5344CB8AC3E}">
        <p14:creationId xmlns:p14="http://schemas.microsoft.com/office/powerpoint/2010/main" val="7623800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b="0" baseline="0" dirty="0">
                <a:solidFill>
                  <a:schemeClr val="tx1"/>
                </a:solidFill>
                <a:latin typeface="+mn-lt"/>
              </a:rPr>
              <a:t>Often, clients in crisis don’t know what to do in terms of next steps. </a:t>
            </a:r>
            <a:r>
              <a:rPr lang="en-US" b="0" dirty="0">
                <a:solidFill>
                  <a:schemeClr val="tx1"/>
                </a:solidFill>
                <a:latin typeface="+mn-lt"/>
              </a:rPr>
              <a:t>The fifth stage</a:t>
            </a:r>
            <a:r>
              <a:rPr lang="en-US" b="0" baseline="0" dirty="0">
                <a:solidFill>
                  <a:schemeClr val="tx1"/>
                </a:solidFill>
                <a:latin typeface="+mn-lt"/>
              </a:rPr>
              <a:t> of the model is to collaborate with clients and explore potential options to resolving or addressing the crisis that is beyond what the client has identified. The emphasis and focus should be on their safety.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Consider the last example where a client relapsed and has verbalized suicide -  what alternatives or options would you discuss with them? </a:t>
            </a:r>
          </a:p>
          <a:p>
            <a:pPr marL="181240" indent="-181240" defTabSz="966612">
              <a:buFont typeface="Arial" panose="020B0604020202020204" pitchFamily="34" charset="0"/>
              <a:buChar char="•"/>
              <a:defRP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 </a:t>
            </a:r>
            <a:r>
              <a:rPr lang="en-US" sz="1300" dirty="0">
                <a:cs typeface="Calibri" panose="020F0502020204030204" pitchFamily="34" charset="0"/>
              </a:rPr>
              <a:t>&amp;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47</a:t>
            </a:fld>
            <a:endParaRPr lang="en-US"/>
          </a:p>
        </p:txBody>
      </p:sp>
    </p:spTree>
    <p:extLst>
      <p:ext uri="{BB962C8B-B14F-4D97-AF65-F5344CB8AC3E}">
        <p14:creationId xmlns:p14="http://schemas.microsoft.com/office/powerpoint/2010/main" val="40866327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dirty="0">
                <a:solidFill>
                  <a:schemeClr val="tx1"/>
                </a:solidFill>
                <a:latin typeface="+mn-lt"/>
              </a:rPr>
              <a:t>The sixth stage</a:t>
            </a:r>
            <a:r>
              <a:rPr lang="en-US" b="0" baseline="0" dirty="0">
                <a:solidFill>
                  <a:schemeClr val="tx1"/>
                </a:solidFill>
                <a:latin typeface="+mn-lt"/>
              </a:rPr>
              <a:t> of the model is focusing on crisis resolution by organizing an explicit, time-limited action.</a:t>
            </a:r>
            <a:r>
              <a:rPr lang="en-US" dirty="0"/>
              <a:t> </a:t>
            </a:r>
            <a:r>
              <a:rPr lang="en-US" b="0" baseline="0" dirty="0">
                <a:solidFill>
                  <a:schemeClr val="tx1"/>
                </a:solidFill>
                <a:latin typeface="+mn-lt"/>
              </a:rPr>
              <a:t>Be concrete and clear. Identify who will do what by when. Outline specific steps for activating adaptive behavioral coping strategies.</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specific action steps would you suggest to the client who relapsed and is now suicidal? </a:t>
            </a:r>
          </a:p>
          <a:p>
            <a:pPr marL="181240" indent="-181240" defTabSz="966612">
              <a:buFont typeface="Arial" panose="020B0604020202020204" pitchFamily="34" charset="0"/>
              <a:buChar char="•"/>
              <a:defRPr/>
            </a:pPr>
            <a:r>
              <a:rPr lang="en-US" b="0" baseline="0" dirty="0">
                <a:solidFill>
                  <a:schemeClr val="tx1"/>
                </a:solidFill>
                <a:latin typeface="+mn-lt"/>
              </a:rPr>
              <a:t>Roberts also suggests the importance of making meaning from the crisis event. Roberts et al (2005) suggests use of the following open questions to guide this process:</a:t>
            </a:r>
          </a:p>
          <a:p>
            <a:pPr marL="664546" lvl="1" indent="-181240" defTabSz="966612">
              <a:buFont typeface="Arial" panose="020B0604020202020204" pitchFamily="34" charset="0"/>
              <a:buChar char="•"/>
              <a:defRPr/>
            </a:pPr>
            <a:r>
              <a:rPr lang="en-US" b="0" baseline="0" dirty="0">
                <a:solidFill>
                  <a:schemeClr val="tx1"/>
                </a:solidFill>
                <a:latin typeface="+mn-lt"/>
              </a:rPr>
              <a:t>“Why did it happen?</a:t>
            </a:r>
          </a:p>
          <a:p>
            <a:pPr marL="664546" lvl="1" indent="-181240" defTabSz="966612">
              <a:buFont typeface="Arial" panose="020B0604020202020204" pitchFamily="34" charset="0"/>
              <a:buChar char="•"/>
              <a:defRPr/>
            </a:pPr>
            <a:r>
              <a:rPr lang="en-US" b="0" baseline="0" dirty="0">
                <a:solidFill>
                  <a:schemeClr val="tx1"/>
                </a:solidFill>
                <a:latin typeface="+mn-lt"/>
              </a:rPr>
              <a:t>What does it mean?</a:t>
            </a:r>
          </a:p>
          <a:p>
            <a:pPr marL="664546" lvl="1" indent="-181240" defTabSz="966612">
              <a:buFont typeface="Arial" panose="020B0604020202020204" pitchFamily="34" charset="0"/>
              <a:buChar char="•"/>
              <a:defRPr/>
            </a:pPr>
            <a:r>
              <a:rPr lang="en-US" b="0" baseline="0" dirty="0">
                <a:solidFill>
                  <a:schemeClr val="tx1"/>
                </a:solidFill>
                <a:latin typeface="+mn-lt"/>
              </a:rPr>
              <a:t>What are alternative constructions that could have been placed on the event?</a:t>
            </a:r>
          </a:p>
          <a:p>
            <a:pPr marL="664546" lvl="1" indent="-181240" defTabSz="966612">
              <a:buFont typeface="Arial" panose="020B0604020202020204" pitchFamily="34" charset="0"/>
              <a:buChar char="•"/>
              <a:defRPr/>
            </a:pPr>
            <a:r>
              <a:rPr lang="en-US" b="0" baseline="0" dirty="0">
                <a:solidFill>
                  <a:schemeClr val="tx1"/>
                </a:solidFill>
                <a:latin typeface="+mn-lt"/>
              </a:rPr>
              <a:t>Who was involved?</a:t>
            </a:r>
          </a:p>
          <a:p>
            <a:pPr marL="664546" lvl="1" indent="-181240" defTabSz="966612">
              <a:buFont typeface="Arial" panose="020B0604020202020204" pitchFamily="34" charset="0"/>
              <a:buChar char="•"/>
              <a:defRPr/>
            </a:pPr>
            <a:r>
              <a:rPr lang="en-US" b="0" baseline="0" dirty="0">
                <a:solidFill>
                  <a:schemeClr val="tx1"/>
                </a:solidFill>
                <a:latin typeface="+mn-lt"/>
              </a:rPr>
              <a:t>How did actual events conflict with one’s expectations?</a:t>
            </a:r>
          </a:p>
          <a:p>
            <a:pPr marL="664546" lvl="1" indent="-181240" defTabSz="966612">
              <a:buFont typeface="Arial" panose="020B0604020202020204" pitchFamily="34" charset="0"/>
              <a:buChar char="•"/>
              <a:defRPr/>
            </a:pPr>
            <a:r>
              <a:rPr lang="en-US" b="0" baseline="0" dirty="0">
                <a:solidFill>
                  <a:schemeClr val="tx1"/>
                </a:solidFill>
                <a:latin typeface="+mn-lt"/>
              </a:rPr>
              <a:t>What responses </a:t>
            </a:r>
            <a:r>
              <a:rPr lang="en-US" b="0" baseline="0" dirty="0" smtClean="0">
                <a:solidFill>
                  <a:schemeClr val="tx1"/>
                </a:solidFill>
                <a:latin typeface="+mn-lt"/>
              </a:rPr>
              <a:t>(</a:t>
            </a:r>
            <a:r>
              <a:rPr lang="en-US" b="0" baseline="0" dirty="0">
                <a:solidFill>
                  <a:schemeClr val="tx1"/>
                </a:solidFill>
                <a:latin typeface="+mn-lt"/>
              </a:rPr>
              <a:t>cognitive or behavioral) made things worse” (p. </a:t>
            </a:r>
            <a:r>
              <a:rPr lang="en-US" b="0" baseline="0" dirty="0" smtClean="0">
                <a:solidFill>
                  <a:schemeClr val="tx1"/>
                </a:solidFill>
                <a:latin typeface="+mn-lt"/>
              </a:rPr>
              <a:t>336</a:t>
            </a:r>
            <a:r>
              <a:rPr lang="en-US" b="0" baseline="0" dirty="0">
                <a:solidFill>
                  <a:schemeClr val="tx1"/>
                </a:solidFill>
                <a:latin typeface="+mn-lt"/>
              </a:rPr>
              <a:t>)</a:t>
            </a:r>
          </a:p>
          <a:p>
            <a:pPr marL="181240" indent="-181240" defTabSz="966612">
              <a:buFont typeface="Arial" panose="020B0604020202020204" pitchFamily="34" charset="0"/>
              <a:buChar char="•"/>
              <a:defRPr/>
            </a:pPr>
            <a:r>
              <a:rPr lang="en-US" b="0" baseline="0" dirty="0">
                <a:solidFill>
                  <a:schemeClr val="tx1"/>
                </a:solidFill>
                <a:latin typeface="+mn-lt"/>
              </a:rPr>
              <a:t>The rationale and importance for meaning making is to help the client gain mastery over the situation or similar situations in the future and prevent them from becoming crisis events. </a:t>
            </a:r>
          </a:p>
          <a:p>
            <a:pPr marL="181240" indent="-181240" defTabSz="966612">
              <a:buFont typeface="Arial" panose="020B0604020202020204" pitchFamily="34" charset="0"/>
              <a:buChar char="•"/>
              <a:defRP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a:t>
            </a:r>
            <a:r>
              <a:rPr lang="en-US" sz="1300" dirty="0">
                <a:cs typeface="Calibri" panose="020F0502020204030204" pitchFamily="34" charset="0"/>
              </a:rPr>
              <a:t>. &amp;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48</a:t>
            </a:fld>
            <a:endParaRPr lang="en-US"/>
          </a:p>
        </p:txBody>
      </p:sp>
    </p:spTree>
    <p:extLst>
      <p:ext uri="{BB962C8B-B14F-4D97-AF65-F5344CB8AC3E}">
        <p14:creationId xmlns:p14="http://schemas.microsoft.com/office/powerpoint/2010/main" val="32262323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baseline="0" dirty="0">
                <a:solidFill>
                  <a:schemeClr val="tx1"/>
                </a:solidFill>
                <a:latin typeface="+mn-lt"/>
              </a:rPr>
              <a:t>The final stage following the crisis is ensuring that there is timely follow-up and to complete a post-crisis evaluation. The term </a:t>
            </a:r>
            <a:r>
              <a:rPr lang="en-US" b="0" i="1" baseline="0" dirty="0">
                <a:solidFill>
                  <a:schemeClr val="tx1"/>
                </a:solidFill>
                <a:latin typeface="+mn-lt"/>
              </a:rPr>
              <a:t>timely</a:t>
            </a:r>
            <a:r>
              <a:rPr lang="en-US" b="0" baseline="0" dirty="0">
                <a:solidFill>
                  <a:schemeClr val="tx1"/>
                </a:solidFill>
                <a:latin typeface="+mn-lt"/>
              </a:rPr>
              <a:t> is somewhat subjective since the types of crises will vary as will the clinical appropriateness of follow-up. In most cases, it is probably best to follow-up later in the day, the next day, or several days following the incident. We suggest reviewing your program’s policies and procedures for guidance on what your organization would determine and define as timely follow-up.</a:t>
            </a:r>
            <a:r>
              <a:rPr lang="en-US" dirty="0"/>
              <a:t> </a:t>
            </a:r>
            <a:r>
              <a:rPr lang="en-US" b="0" baseline="0" dirty="0">
                <a:solidFill>
                  <a:schemeClr val="tx1"/>
                </a:solidFill>
                <a:latin typeface="+mn-lt"/>
              </a:rPr>
              <a:t>Here are a list of items or elements to consider in your post-crisis evaluation plan.</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types of questions would you ask the client has contemplated suicide, but was no longer suicidal? </a:t>
            </a:r>
          </a:p>
          <a:p>
            <a:pPr marL="180975" indent="-180975"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Any questions</a:t>
            </a:r>
            <a:r>
              <a:rPr lang="en-US" dirty="0"/>
              <a:t> to ask or explore</a:t>
            </a:r>
            <a:r>
              <a:rPr lang="en-US" b="0" baseline="0" dirty="0">
                <a:solidFill>
                  <a:schemeClr val="tx1"/>
                </a:solidFill>
                <a:latin typeface="+mn-lt"/>
              </a:rPr>
              <a:t> before we move on and discuss suicide.</a:t>
            </a:r>
            <a:r>
              <a:rPr lang="en-US" dirty="0"/>
              <a:t> </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endParaRPr lang="en-US"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Roberts, </a:t>
            </a:r>
            <a:r>
              <a:rPr lang="en-US" sz="1300" dirty="0" smtClean="0">
                <a:cs typeface="Calibri" panose="020F0502020204030204" pitchFamily="34" charset="0"/>
              </a:rPr>
              <a:t>A.R</a:t>
            </a:r>
            <a:r>
              <a:rPr lang="en-US" sz="1300" dirty="0">
                <a:cs typeface="Calibri" panose="020F0502020204030204" pitchFamily="34" charset="0"/>
              </a:rPr>
              <a:t>. &amp; </a:t>
            </a:r>
            <a:r>
              <a:rPr lang="en-US" sz="1300" dirty="0" err="1">
                <a:cs typeface="Calibri" panose="020F0502020204030204" pitchFamily="34" charset="0"/>
              </a:rPr>
              <a:t>Ottens</a:t>
            </a:r>
            <a:r>
              <a:rPr lang="en-US" sz="1300" dirty="0">
                <a:cs typeface="Calibri" panose="020F0502020204030204" pitchFamily="34" charset="0"/>
              </a:rPr>
              <a:t>, </a:t>
            </a:r>
            <a:r>
              <a:rPr lang="en-US" sz="1300" dirty="0" smtClean="0">
                <a:cs typeface="Calibri" panose="020F0502020204030204" pitchFamily="34" charset="0"/>
              </a:rPr>
              <a:t>A.J</a:t>
            </a:r>
            <a:r>
              <a:rPr lang="en-US" sz="1300" dirty="0">
                <a:cs typeface="Calibri" panose="020F0502020204030204" pitchFamily="34" charset="0"/>
              </a:rPr>
              <a:t>. (2005). The seven-stage crisis intervention model: </a:t>
            </a:r>
            <a:r>
              <a:rPr lang="en-US" sz="1300" dirty="0" smtClean="0">
                <a:cs typeface="Calibri" panose="020F0502020204030204" pitchFamily="34" charset="0"/>
              </a:rPr>
              <a:t>A </a:t>
            </a:r>
            <a:r>
              <a:rPr lang="en-US" sz="1300" dirty="0">
                <a:cs typeface="Calibri" panose="020F0502020204030204" pitchFamily="34" charset="0"/>
              </a:rPr>
              <a:t>road map to goal attainment, problem solving, and crisis resolution. </a:t>
            </a:r>
            <a:r>
              <a:rPr lang="en-US" sz="1300" i="1" dirty="0">
                <a:cs typeface="Calibri" panose="020F0502020204030204" pitchFamily="34" charset="0"/>
              </a:rPr>
              <a:t>Brief Treatment and Crisis Intervention, 5</a:t>
            </a:r>
            <a:r>
              <a:rPr lang="en-US" sz="1300" dirty="0">
                <a:cs typeface="Calibri" panose="020F0502020204030204" pitchFamily="34" charset="0"/>
              </a:rPr>
              <a:t>(4), 329 – 339. </a:t>
            </a:r>
            <a:r>
              <a:rPr lang="en-US" sz="1300" dirty="0" err="1">
                <a:cs typeface="Calibri" panose="020F0502020204030204" pitchFamily="34" charset="0"/>
              </a:rPr>
              <a:t>doi</a:t>
            </a:r>
            <a:r>
              <a:rPr lang="en-US" sz="1300" dirty="0">
                <a:cs typeface="Calibri" panose="020F0502020204030204" pitchFamily="34" charset="0"/>
              </a:rPr>
              <a:t>: 10.1093/brief-treatment/mhi030</a:t>
            </a:r>
          </a:p>
        </p:txBody>
      </p:sp>
      <p:sp>
        <p:nvSpPr>
          <p:cNvPr id="4" name="Slide Number Placeholder 3"/>
          <p:cNvSpPr>
            <a:spLocks noGrp="1"/>
          </p:cNvSpPr>
          <p:nvPr>
            <p:ph type="sldNum" sz="quarter" idx="10"/>
          </p:nvPr>
        </p:nvSpPr>
        <p:spPr/>
        <p:txBody>
          <a:bodyPr/>
          <a:lstStyle/>
          <a:p>
            <a:fld id="{54ADE49C-AECB-4B8E-AB86-9FE486226B9C}" type="slidenum">
              <a:rPr lang="en-US" smtClean="0"/>
              <a:t>49</a:t>
            </a:fld>
            <a:endParaRPr lang="en-US"/>
          </a:p>
        </p:txBody>
      </p:sp>
    </p:spTree>
    <p:extLst>
      <p:ext uri="{BB962C8B-B14F-4D97-AF65-F5344CB8AC3E}">
        <p14:creationId xmlns:p14="http://schemas.microsoft.com/office/powerpoint/2010/main" val="3995388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0975" indent="-180975">
              <a:buFont typeface="Arial" panose="020B0604020202020204" pitchFamily="34" charset="0"/>
              <a:buChar char="•"/>
            </a:pPr>
            <a:r>
              <a:rPr lang="en-US" baseline="0" dirty="0">
                <a:solidFill>
                  <a:schemeClr val="tx1"/>
                </a:solidFill>
              </a:rPr>
              <a:t>Orient participants to the</a:t>
            </a:r>
            <a:r>
              <a:rPr lang="en-US" dirty="0"/>
              <a:t> session's</a:t>
            </a:r>
            <a:r>
              <a:rPr lang="en-US" baseline="0" dirty="0">
                <a:solidFill>
                  <a:schemeClr val="tx1"/>
                </a:solidFill>
              </a:rPr>
              <a:t> agenda.</a:t>
            </a:r>
            <a:r>
              <a:rPr lang="en-US" dirty="0"/>
              <a:t> </a:t>
            </a:r>
            <a:endParaRPr lang="en-US" baseline="0" dirty="0">
              <a:solidFill>
                <a:schemeClr val="tx1"/>
              </a:solidFill>
              <a:cs typeface="Calibri"/>
            </a:endParaRPr>
          </a:p>
          <a:p>
            <a:pPr marL="180975" indent="-180975">
              <a:buFont typeface="Arial" panose="020B0604020202020204" pitchFamily="34" charset="0"/>
              <a:buChar char="•"/>
            </a:pPr>
            <a:r>
              <a:rPr lang="en-US" dirty="0"/>
              <a:t>Facilitate a conversation that helps participants recognize that many people across the treatment continuum of care, regardless of title, assume many of the responsibilities and core functions of case management.</a:t>
            </a:r>
            <a:endParaRPr lang="en-US" dirty="0">
              <a:cs typeface="Calibri"/>
            </a:endParaRPr>
          </a:p>
          <a:p>
            <a:endParaRPr lang="en-US" baseline="0" dirty="0">
              <a:solidFill>
                <a:schemeClr val="tx1"/>
              </a:solidFill>
              <a:cs typeface="Calibri"/>
            </a:endParaRPr>
          </a:p>
          <a:p>
            <a:r>
              <a:rPr lang="en-US" b="1" baseline="0" dirty="0">
                <a:solidFill>
                  <a:schemeClr val="tx1"/>
                </a:solidFill>
              </a:rPr>
              <a:t>PEDAGOLOGICAL </a:t>
            </a:r>
            <a:r>
              <a:rPr lang="en-US" b="1" baseline="0" dirty="0" smtClean="0">
                <a:solidFill>
                  <a:schemeClr val="tx1"/>
                </a:solidFill>
              </a:rPr>
              <a:t>SUGGESTIONS:</a:t>
            </a:r>
            <a:endParaRPr lang="en-US" b="1" baseline="0" dirty="0">
              <a:solidFill>
                <a:schemeClr val="tx1"/>
              </a:solidFill>
            </a:endParaRP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a:t>
            </a:r>
            <a:r>
              <a:rPr lang="en-US" dirty="0">
                <a:solidFill>
                  <a:schemeClr val="tx1"/>
                </a:solidFill>
              </a:rPr>
              <a:t>hat does case management look like in your community?</a:t>
            </a:r>
            <a:r>
              <a:rPr lang="en-US"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[ASK PARTICIPANTS]</a:t>
            </a:r>
            <a:r>
              <a:rPr lang="en-US" baseline="0" dirty="0">
                <a:solidFill>
                  <a:schemeClr val="tx1"/>
                </a:solidFill>
              </a:rPr>
              <a:t> What do you consider to be the core functions of case management? </a:t>
            </a:r>
          </a:p>
        </p:txBody>
      </p:sp>
      <p:sp>
        <p:nvSpPr>
          <p:cNvPr id="4" name="Slide Number Placeholder 3"/>
          <p:cNvSpPr>
            <a:spLocks noGrp="1"/>
          </p:cNvSpPr>
          <p:nvPr>
            <p:ph type="sldNum" sz="quarter" idx="10"/>
          </p:nvPr>
        </p:nvSpPr>
        <p:spPr/>
        <p:txBody>
          <a:bodyPr/>
          <a:lstStyle/>
          <a:p>
            <a:fld id="{54ADE49C-AECB-4B8E-AB86-9FE486226B9C}" type="slidenum">
              <a:rPr lang="en-US" smtClean="0"/>
              <a:t>5</a:t>
            </a:fld>
            <a:endParaRPr lang="en-US"/>
          </a:p>
        </p:txBody>
      </p:sp>
    </p:spTree>
    <p:extLst>
      <p:ext uri="{BB962C8B-B14F-4D97-AF65-F5344CB8AC3E}">
        <p14:creationId xmlns:p14="http://schemas.microsoft.com/office/powerpoint/2010/main" val="261350571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b="0" baseline="0" dirty="0">
                <a:solidFill>
                  <a:schemeClr val="tx1"/>
                </a:solidFill>
                <a:latin typeface="+mn-lt"/>
              </a:rPr>
              <a:t>Suicide is a taboo topic that is not discussed openly in many communities; yet, it is the tenth leading cause of death in America. One person dies by suicide every 12 minutes. In 2016 more than 44000 people died by suicide. Men are more likely to die by suicide than woman. It is believed that the reason that more men die by suicide is the means used to kill themselves. For example, men are more likely than women to use firearms.</a:t>
            </a:r>
          </a:p>
          <a:p>
            <a:pPr marL="181240" indent="-181240" defTabSz="966612">
              <a:buFont typeface="Arial" panose="020B0604020202020204" pitchFamily="34" charset="0"/>
              <a:buChar char="•"/>
              <a:defRPr/>
            </a:pPr>
            <a:endParaRPr lang="en-US" baseline="0" dirty="0">
              <a:solidFill>
                <a:schemeClr val="tx1"/>
              </a:solidFill>
              <a:latin typeface="+mn-lt"/>
            </a:endParaRPr>
          </a:p>
          <a:p>
            <a:r>
              <a:rPr lang="en-US" b="1" baseline="0" dirty="0" smtClean="0">
                <a:solidFill>
                  <a:schemeClr val="tx1"/>
                </a:solidFill>
                <a:latin typeface="+mn-lt"/>
              </a:rPr>
              <a:t>REFERENCES</a:t>
            </a:r>
            <a:endParaRPr lang="en-US" sz="1300" b="1" dirty="0">
              <a:cs typeface="Calibri" panose="020F0502020204030204" pitchFamily="34" charset="0"/>
            </a:endParaRPr>
          </a:p>
          <a:p>
            <a:r>
              <a:rPr lang="en-US" sz="1300" dirty="0">
                <a:cs typeface="Calibri" panose="020F0502020204030204" pitchFamily="34" charset="0"/>
              </a:rPr>
              <a:t>American Foundation for Suicide Prevention. (2006). Suicide statistics. Retrieved from https://afsp.org/about-suicide/suicide-statistics</a:t>
            </a:r>
            <a:r>
              <a:rPr lang="en-US" sz="1300" dirty="0" smtClean="0">
                <a:cs typeface="Calibri" panose="020F0502020204030204" pitchFamily="34" charset="0"/>
              </a:rPr>
              <a:t>/.</a:t>
            </a:r>
            <a:endParaRPr lang="en-US" sz="1300" dirty="0">
              <a:cs typeface="Calibri" panose="020F0502020204030204" pitchFamily="34" charset="0"/>
            </a:endParaRPr>
          </a:p>
          <a:p>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50</a:t>
            </a:fld>
            <a:endParaRPr lang="en-US"/>
          </a:p>
        </p:txBody>
      </p:sp>
    </p:spTree>
    <p:extLst>
      <p:ext uri="{BB962C8B-B14F-4D97-AF65-F5344CB8AC3E}">
        <p14:creationId xmlns:p14="http://schemas.microsoft.com/office/powerpoint/2010/main" val="20556958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baseline="0" dirty="0">
                <a:solidFill>
                  <a:schemeClr val="tx1"/>
                </a:solidFill>
                <a:latin typeface="+mn-lt"/>
              </a:rPr>
              <a:t>Individuals who meet criteria for one or more substance use disorders or who are in early recovery are 10 times more likely than others who do not meet criteria for a substance use disorder to die by suicide.</a:t>
            </a:r>
            <a:r>
              <a:rPr lang="en-US" dirty="0"/>
              <a:t> </a:t>
            </a:r>
            <a:r>
              <a:rPr lang="en-US" b="0" baseline="0" dirty="0">
                <a:solidFill>
                  <a:schemeClr val="tx1"/>
                </a:solidFill>
                <a:latin typeface="+mn-lt"/>
              </a:rPr>
              <a:t>The risk is even greater for individuals who use drugs intravenously.</a:t>
            </a:r>
            <a:r>
              <a:rPr lang="en-US" dirty="0"/>
              <a:t> </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51</a:t>
            </a:fld>
            <a:endParaRPr lang="en-US"/>
          </a:p>
        </p:txBody>
      </p:sp>
    </p:spTree>
    <p:extLst>
      <p:ext uri="{BB962C8B-B14F-4D97-AF65-F5344CB8AC3E}">
        <p14:creationId xmlns:p14="http://schemas.microsoft.com/office/powerpoint/2010/main" val="39757038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baseline="0" dirty="0">
                <a:solidFill>
                  <a:schemeClr val="tx1"/>
                </a:solidFill>
                <a:latin typeface="+mn-lt"/>
              </a:rPr>
              <a:t>Here, we will discuss different suicide-related terms and concepts.</a:t>
            </a:r>
            <a:r>
              <a:rPr lang="en-US" dirty="0"/>
              <a:t> </a:t>
            </a:r>
            <a:r>
              <a:rPr lang="en-US" b="0" baseline="0" dirty="0">
                <a:solidFill>
                  <a:schemeClr val="tx1"/>
                </a:solidFill>
                <a:latin typeface="+mn-lt"/>
              </a:rPr>
              <a:t>Suicide attempts refer to the deliberate act of self-harm with intent of varying degrees to kill oneself, but does not result in death. Suicide, on the other hand, is the deliberate act of self-harm with intent of varying degrees to kill oneself resulting in death.</a:t>
            </a:r>
            <a:r>
              <a:rPr lang="en-US" dirty="0"/>
              <a:t> </a:t>
            </a:r>
            <a:r>
              <a:rPr lang="en-US" b="0" baseline="0" dirty="0">
                <a:solidFill>
                  <a:schemeClr val="tx1"/>
                </a:solidFill>
                <a:latin typeface="+mn-lt"/>
              </a:rPr>
              <a:t>Suicidal ideation refers to thoughts of killing oneself. Ideation exist on a continuum - thoughts can be fleeting or persistent, vague or highly specific.</a:t>
            </a:r>
            <a:r>
              <a:rPr lang="en-US" dirty="0"/>
              <a:t>  </a:t>
            </a:r>
            <a:r>
              <a:rPr lang="en-US" b="0" baseline="0" dirty="0">
                <a:solidFill>
                  <a:schemeClr val="tx1"/>
                </a:solidFill>
                <a:latin typeface="+mn-lt"/>
              </a:rPr>
              <a:t>Suicide plans </a:t>
            </a:r>
            <a:r>
              <a:rPr lang="en-US" dirty="0">
                <a:solidFill>
                  <a:schemeClr val="tx1"/>
                </a:solidFill>
                <a:latin typeface="+mn-lt"/>
              </a:rPr>
              <a:t>refer to the specific behaviors</a:t>
            </a:r>
            <a:r>
              <a:rPr lang="en-US" baseline="0" dirty="0">
                <a:solidFill>
                  <a:schemeClr val="tx1"/>
                </a:solidFill>
                <a:latin typeface="+mn-lt"/>
              </a:rPr>
              <a:t> the individual is considering to kill themselves.</a:t>
            </a:r>
            <a:r>
              <a:rPr lang="en-US" b="0" baseline="0" dirty="0">
                <a:solidFill>
                  <a:schemeClr val="tx1"/>
                </a:solidFill>
                <a:latin typeface="+mn-lt"/>
              </a:rPr>
              <a:t> Suicide plans, like suicidal ideation, ex</a:t>
            </a:r>
            <a:r>
              <a:rPr lang="en-US" dirty="0">
                <a:solidFill>
                  <a:schemeClr val="tx1"/>
                </a:solidFill>
                <a:latin typeface="+mn-lt"/>
              </a:rPr>
              <a:t>ist on a continuum from vague and unrealistic to highly specific</a:t>
            </a:r>
            <a:r>
              <a:rPr lang="en-US" baseline="0" dirty="0">
                <a:solidFill>
                  <a:schemeClr val="tx1"/>
                </a:solidFill>
                <a:latin typeface="+mn-lt"/>
              </a:rPr>
              <a:t> and </a:t>
            </a:r>
            <a:r>
              <a:rPr lang="en-US" dirty="0">
                <a:solidFill>
                  <a:schemeClr val="tx1"/>
                </a:solidFill>
                <a:latin typeface="+mn-lt"/>
              </a:rPr>
              <a:t>feasible.</a:t>
            </a:r>
            <a:r>
              <a:rPr lang="en-US" dirty="0"/>
              <a:t> </a:t>
            </a:r>
            <a:r>
              <a:rPr lang="en-US" dirty="0">
                <a:solidFill>
                  <a:schemeClr val="tx1"/>
                </a:solidFill>
                <a:latin typeface="+mn-lt"/>
              </a:rPr>
              <a:t>Suicidal</a:t>
            </a:r>
            <a:r>
              <a:rPr lang="en-US" baseline="0" dirty="0">
                <a:solidFill>
                  <a:schemeClr val="tx1"/>
                </a:solidFill>
                <a:latin typeface="+mn-lt"/>
              </a:rPr>
              <a:t> intention, or intent, refers to the acute or elevated risk that someone intends to make a suicide attempt.</a:t>
            </a:r>
            <a:r>
              <a:rPr lang="en-US" dirty="0"/>
              <a:t> </a:t>
            </a:r>
            <a:r>
              <a:rPr lang="en-US" baseline="0" dirty="0">
                <a:solidFill>
                  <a:schemeClr val="tx1"/>
                </a:solidFill>
                <a:latin typeface="+mn-lt"/>
              </a:rPr>
              <a:t>Suicide preparation, as defined by CSAT (2015), refers to various “behaviors that suggest preparation signal high, acute risk for suicidal behavior. Preparation may come in many forms, such as writing a suicide note… giving away possessions, writing a will, acquiring a method of suicide… making a method more available, visiting a site where suicide may be carried out, rehearsing suicide, and saying goodbye to loved ones directly or symbolically” (p. 10-11).</a:t>
            </a:r>
            <a:r>
              <a:rPr lang="en-US" dirty="0"/>
              <a:t> </a:t>
            </a:r>
            <a:r>
              <a:rPr lang="en-US" b="0" baseline="0" dirty="0">
                <a:solidFill>
                  <a:schemeClr val="tx1"/>
                </a:solidFill>
                <a:latin typeface="+mn-lt"/>
              </a:rPr>
              <a:t>Non-suicidal </a:t>
            </a:r>
            <a:r>
              <a:rPr lang="en-US" dirty="0"/>
              <a:t>self-injury</a:t>
            </a:r>
            <a:r>
              <a:rPr lang="en-US" b="0" baseline="0" dirty="0">
                <a:solidFill>
                  <a:schemeClr val="tx1"/>
                </a:solidFill>
                <a:latin typeface="+mn-lt"/>
              </a:rPr>
              <a:t> refers to deliberate </a:t>
            </a:r>
            <a:r>
              <a:rPr lang="en-US" dirty="0"/>
              <a:t>self-harm</a:t>
            </a:r>
            <a:r>
              <a:rPr lang="en-US" b="0" baseline="0" dirty="0">
                <a:solidFill>
                  <a:schemeClr val="tx1"/>
                </a:solidFill>
                <a:latin typeface="+mn-lt"/>
              </a:rPr>
              <a:t> and is often described as suicidal gestures; however, individuals engaging in these behaviors do not wish to die and have no expectation of dying.</a:t>
            </a:r>
            <a:r>
              <a:rPr lang="en-US" dirty="0"/>
              <a:t> </a:t>
            </a:r>
            <a:r>
              <a:rPr lang="en-US" b="0" baseline="0" dirty="0">
                <a:solidFill>
                  <a:schemeClr val="tx1"/>
                </a:solidFill>
                <a:latin typeface="+mn-lt"/>
              </a:rPr>
              <a:t>Non-suicidal </a:t>
            </a:r>
            <a:r>
              <a:rPr lang="en-US" dirty="0"/>
              <a:t>self-injuries</a:t>
            </a:r>
            <a:r>
              <a:rPr lang="en-US" b="0" baseline="0" dirty="0">
                <a:solidFill>
                  <a:schemeClr val="tx1"/>
                </a:solidFill>
                <a:latin typeface="+mn-lt"/>
              </a:rPr>
              <a:t> are distinguished from suicidal behaviors since they do not include suicidal intent.</a:t>
            </a:r>
            <a:r>
              <a:rPr lang="en-US" dirty="0"/>
              <a:t> </a:t>
            </a:r>
            <a:endParaRPr lang="en-US" baseline="0" dirty="0">
              <a:solidFill>
                <a:schemeClr val="tx1"/>
              </a:solidFill>
              <a:latin typeface="+mn-lt"/>
              <a:cs typeface="Calibri"/>
            </a:endParaRPr>
          </a:p>
          <a:p>
            <a:pPr defTabSz="966612">
              <a:defRPr/>
            </a:pPr>
            <a:endParaRPr lang="en-US" b="0" baseline="0" dirty="0">
              <a:solidFill>
                <a:schemeClr val="tx1"/>
              </a:solidFill>
              <a:latin typeface="+mn-lt"/>
            </a:endParaRPr>
          </a:p>
          <a:p>
            <a:r>
              <a:rPr lang="en-US" b="1" baseline="0" dirty="0">
                <a:solidFill>
                  <a:schemeClr val="tx1"/>
                </a:solidFill>
                <a:latin typeface="+mn-lt"/>
              </a:rPr>
              <a:t>REFERENCE</a:t>
            </a:r>
            <a:endParaRPr lang="en-US" sz="1300" b="1"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52</a:t>
            </a:fld>
            <a:endParaRPr lang="en-US"/>
          </a:p>
        </p:txBody>
      </p:sp>
    </p:spTree>
    <p:extLst>
      <p:ext uri="{BB962C8B-B14F-4D97-AF65-F5344CB8AC3E}">
        <p14:creationId xmlns:p14="http://schemas.microsoft.com/office/powerpoint/2010/main" val="37454905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dirty="0"/>
              <a:t>Here are ten key </a:t>
            </a:r>
            <a:r>
              <a:rPr lang="en-US" b="0" baseline="0" dirty="0">
                <a:solidFill>
                  <a:schemeClr val="tx1"/>
                </a:solidFill>
                <a:latin typeface="+mn-lt"/>
              </a:rPr>
              <a:t>points to consider and remember when working with clients who are at higher risk of suicide.</a:t>
            </a:r>
            <a:r>
              <a:rPr lang="en-US" dirty="0"/>
              <a:t> </a:t>
            </a:r>
            <a:r>
              <a:rPr lang="en-US" b="0" baseline="0" dirty="0">
                <a:solidFill>
                  <a:schemeClr val="tx1"/>
                </a:solidFill>
                <a:latin typeface="+mn-lt"/>
              </a:rPr>
              <a:t>First, clients who have </a:t>
            </a:r>
            <a:r>
              <a:rPr lang="en-US" dirty="0"/>
              <a:t>or articulate suicidal</a:t>
            </a:r>
            <a:r>
              <a:rPr lang="en-US" b="0" baseline="0" dirty="0">
                <a:solidFill>
                  <a:schemeClr val="tx1"/>
                </a:solidFill>
                <a:latin typeface="+mn-lt"/>
              </a:rPr>
              <a:t> ideation are ambivalent about dying. They recognize and may be endorsing the reasons for dying, but may have reasons to live.</a:t>
            </a:r>
            <a:r>
              <a:rPr lang="en-US" dirty="0"/>
              <a:t> </a:t>
            </a:r>
            <a:r>
              <a:rPr lang="en-US" b="0" baseline="0" dirty="0">
                <a:solidFill>
                  <a:schemeClr val="tx1"/>
                </a:solidFill>
                <a:latin typeface="+mn-lt"/>
              </a:rPr>
              <a:t>Second, CSAT explains “that suicidal crises can be overcome – acute suicidality is a transient state. Even individuals at high, long-term risk spend more time being non-suicidal than being suicidal. .. The challenge is to help clients survive the acute, suicidal crisis period until such time as they to live again” (p. 6</a:t>
            </a:r>
            <a:r>
              <a:rPr lang="en-US" dirty="0"/>
              <a:t>). </a:t>
            </a:r>
            <a:r>
              <a:rPr lang="en-US" b="0" baseline="0" dirty="0">
                <a:solidFill>
                  <a:schemeClr val="tx1"/>
                </a:solidFill>
                <a:latin typeface="+mn-lt"/>
              </a:rPr>
              <a:t>Third, there is no way to predict suicides; however, asking directly whether a person is considering killing themselves may save a life. Although we will discuss various warning signs, risk factors, and protective factors, it is critical, as highlighted here in point </a:t>
            </a:r>
            <a:r>
              <a:rPr lang="en-US" b="0" baseline="0" dirty="0" smtClean="0">
                <a:solidFill>
                  <a:schemeClr val="tx1"/>
                </a:solidFill>
                <a:latin typeface="+mn-lt"/>
              </a:rPr>
              <a:t>4 </a:t>
            </a:r>
            <a:r>
              <a:rPr lang="en-US" b="0" baseline="0" dirty="0">
                <a:solidFill>
                  <a:schemeClr val="tx1"/>
                </a:solidFill>
                <a:latin typeface="+mn-lt"/>
              </a:rPr>
              <a:t>that we screen for suicide at each encounter.</a:t>
            </a:r>
            <a:r>
              <a:rPr lang="en-US" dirty="0"/>
              <a:t> </a:t>
            </a:r>
            <a:r>
              <a:rPr lang="en-US" b="0" baseline="0" dirty="0">
                <a:solidFill>
                  <a:schemeClr val="tx1"/>
                </a:solidFill>
                <a:latin typeface="+mn-lt"/>
              </a:rPr>
              <a:t>CSAT and others remind us that suicide contracts are not effective, and that they in fact, make litigation more likely if “suicide prevention efforts appear to be hinged on the contract” (p. 6)</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53</a:t>
            </a:fld>
            <a:endParaRPr lang="en-US"/>
          </a:p>
        </p:txBody>
      </p:sp>
    </p:spTree>
    <p:extLst>
      <p:ext uri="{BB962C8B-B14F-4D97-AF65-F5344CB8AC3E}">
        <p14:creationId xmlns:p14="http://schemas.microsoft.com/office/powerpoint/2010/main" val="42103213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b="0" baseline="0" dirty="0">
                <a:solidFill>
                  <a:schemeClr val="tx1"/>
                </a:solidFill>
                <a:latin typeface="+mn-lt"/>
              </a:rPr>
              <a:t>Many of us, not just clients, are at risk for suicide.</a:t>
            </a:r>
            <a:r>
              <a:rPr lang="en-US" dirty="0"/>
              <a:t> </a:t>
            </a:r>
            <a:r>
              <a:rPr lang="en-US" b="0" baseline="0" dirty="0">
                <a:solidFill>
                  <a:schemeClr val="tx1"/>
                </a:solidFill>
                <a:latin typeface="+mn-lt"/>
              </a:rPr>
              <a:t>All suicide attempts must be taken seriously. Survivors may have chosen a method that was not foolproof. They may have been rescued. They may have been interrupted. Regardless, individuals who attempted suicide and survived are more likely than others to die by suicide.</a:t>
            </a:r>
            <a:r>
              <a:rPr lang="en-US" dirty="0"/>
              <a:t> </a:t>
            </a:r>
            <a:r>
              <a:rPr lang="en-US" b="0" baseline="0" dirty="0">
                <a:solidFill>
                  <a:schemeClr val="tx1"/>
                </a:solidFill>
                <a:latin typeface="+mn-lt"/>
              </a:rPr>
              <a:t>In most cases, individuals considering suicide show warning signs.</a:t>
            </a:r>
            <a:r>
              <a:rPr lang="en-US" dirty="0"/>
              <a:t> </a:t>
            </a:r>
            <a:r>
              <a:rPr lang="en-US" b="0" baseline="0" dirty="0">
                <a:solidFill>
                  <a:schemeClr val="tx1"/>
                </a:solidFill>
                <a:latin typeface="+mn-lt"/>
              </a:rPr>
              <a:t>Almost all suicide prevention practices actively endorse the practice of asking individuals directly whether they are considering suicide. Asking directly can save a life.</a:t>
            </a:r>
            <a:r>
              <a:rPr lang="en-US" dirty="0"/>
              <a:t> </a:t>
            </a:r>
            <a:r>
              <a:rPr lang="en-US" b="0" baseline="0" dirty="0">
                <a:solidFill>
                  <a:schemeClr val="tx1"/>
                </a:solidFill>
                <a:latin typeface="+mn-lt"/>
              </a:rPr>
              <a:t>The last point is that whether individuals die by suicide “does not, by itself, equate to improper treatment of suicidality” (CSAT, 2015, p. 7).</a:t>
            </a:r>
            <a:r>
              <a:rPr lang="en-US" dirty="0"/>
              <a:t> </a:t>
            </a:r>
            <a:endParaRPr lang="en-US" b="0" baseline="0" dirty="0">
              <a:solidFill>
                <a:schemeClr val="tx1"/>
              </a:solidFill>
              <a:latin typeface="+mn-lt"/>
              <a:cs typeface="Calibri"/>
            </a:endParaRP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54</a:t>
            </a:fld>
            <a:endParaRPr lang="en-US"/>
          </a:p>
        </p:txBody>
      </p:sp>
    </p:spTree>
    <p:extLst>
      <p:ext uri="{BB962C8B-B14F-4D97-AF65-F5344CB8AC3E}">
        <p14:creationId xmlns:p14="http://schemas.microsoft.com/office/powerpoint/2010/main" val="16617501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sz="1300" dirty="0">
                <a:cs typeface="Calibri"/>
              </a:rPr>
              <a:t>Warning signs refer to acute indications of increased risk for suicidal behavior in the near or immediate future. Warning signs can be direct or indirect. </a:t>
            </a:r>
            <a:endParaRPr lang="en-US" sz="1300" dirty="0">
              <a:cs typeface="Calibri" panose="020F0502020204030204" pitchFamily="34" charset="0"/>
            </a:endParaRP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What are some of the direct indications of acute suicidality?</a:t>
            </a: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What are some examples of indirect warning signs? </a:t>
            </a: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55</a:t>
            </a:fld>
            <a:endParaRPr lang="en-US"/>
          </a:p>
        </p:txBody>
      </p:sp>
    </p:spTree>
    <p:extLst>
      <p:ext uri="{BB962C8B-B14F-4D97-AF65-F5344CB8AC3E}">
        <p14:creationId xmlns:p14="http://schemas.microsoft.com/office/powerpoint/2010/main" val="32626493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Direct warning signs are observable indications that suggests elevated or acute risk of suicide. They include, but are not limited to: </a:t>
            </a:r>
          </a:p>
          <a:p>
            <a:pPr marL="664210" lvl="1" indent="-180975" defTabSz="966612">
              <a:buFont typeface="Arial" panose="020B0604020202020204" pitchFamily="34" charset="0"/>
              <a:buChar char="•"/>
              <a:defRPr/>
            </a:pPr>
            <a:r>
              <a:rPr lang="en-US" sz="1300" dirty="0">
                <a:cs typeface="Calibri"/>
              </a:rPr>
              <a:t>Verbal or written statements that the individual is going to kill themselves. </a:t>
            </a:r>
            <a:endParaRPr lang="en-US" sz="1300" dirty="0">
              <a:cs typeface="Calibri" panose="020F0502020204030204" pitchFamily="34" charset="0"/>
            </a:endParaRPr>
          </a:p>
          <a:p>
            <a:pPr marL="664546" lvl="1" indent="-181240" defTabSz="966612">
              <a:buFont typeface="Arial" panose="020B0604020202020204" pitchFamily="34" charset="0"/>
              <a:buChar char="•"/>
              <a:defRPr/>
            </a:pPr>
            <a:r>
              <a:rPr lang="en-US" sz="1300" dirty="0">
                <a:cs typeface="Calibri" panose="020F0502020204030204" pitchFamily="34" charset="0"/>
              </a:rPr>
              <a:t>The individual investigates or secures one or more methods to kill themselves. Examples include stockpiling medications, purchasing a gun, or purchasing rope that can support their weight. </a:t>
            </a:r>
          </a:p>
          <a:p>
            <a:pPr marL="664546" lvl="1" indent="-181240" defTabSz="966612">
              <a:buFont typeface="Arial" panose="020B0604020202020204" pitchFamily="34" charset="0"/>
              <a:buChar char="•"/>
              <a:defRPr/>
            </a:pPr>
            <a:r>
              <a:rPr lang="en-US" sz="1300" dirty="0">
                <a:cs typeface="Calibri" panose="020F0502020204030204" pitchFamily="34" charset="0"/>
              </a:rPr>
              <a:t>Uncharacteristic verbal or written communications made by individuals discussing death, dying or </a:t>
            </a:r>
            <a:r>
              <a:rPr lang="en-US" sz="1300" dirty="0" smtClean="0">
                <a:cs typeface="Calibri" panose="020F0502020204030204" pitchFamily="34" charset="0"/>
              </a:rPr>
              <a:t>suicide.</a:t>
            </a:r>
            <a:endParaRPr lang="en-US" sz="1300" dirty="0">
              <a:cs typeface="Calibri" panose="020F0502020204030204" pitchFamily="34" charset="0"/>
            </a:endParaRPr>
          </a:p>
          <a:p>
            <a:pPr marL="181240" indent="-181240" defTabSz="966612">
              <a:buFont typeface="Arial" panose="020B0604020202020204" pitchFamily="34" charset="0"/>
              <a:buChar char="•"/>
              <a:defRPr/>
            </a:pPr>
            <a:r>
              <a:rPr lang="en-US" sz="1300" dirty="0">
                <a:cs typeface="Calibri" panose="020F0502020204030204" pitchFamily="34" charset="0"/>
              </a:rPr>
              <a:t>Indirect warning signs are observable clues that suggest potential risk of suicide. CSAT offers the following mnemonic to help us remember indirect warning signs that requires rigorous follow-up. The mnemonic IS PATH </a:t>
            </a:r>
            <a:r>
              <a:rPr lang="en-US" sz="1300" dirty="0" smtClean="0">
                <a:cs typeface="Calibri" panose="020F0502020204030204" pitchFamily="34" charset="0"/>
              </a:rPr>
              <a:t>WARM.</a:t>
            </a:r>
            <a:endParaRPr lang="en-US" sz="1300" dirty="0">
              <a:cs typeface="Calibri" panose="020F0502020204030204" pitchFamily="34" charset="0"/>
            </a:endParaRPr>
          </a:p>
          <a:p>
            <a:pPr marL="664546" lvl="1"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56</a:t>
            </a:fld>
            <a:endParaRPr lang="en-US"/>
          </a:p>
        </p:txBody>
      </p:sp>
    </p:spTree>
    <p:extLst>
      <p:ext uri="{BB962C8B-B14F-4D97-AF65-F5344CB8AC3E}">
        <p14:creationId xmlns:p14="http://schemas.microsoft.com/office/powerpoint/2010/main" val="9046289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The letter “I” refers to any type of suicidal ideation. As a reminder,</a:t>
            </a:r>
            <a:r>
              <a:rPr lang="en-US" sz="1300" dirty="0"/>
              <a:t> s</a:t>
            </a:r>
            <a:r>
              <a:rPr lang="en-US" b="0" baseline="0" dirty="0">
                <a:solidFill>
                  <a:schemeClr val="tx1"/>
                </a:solidFill>
                <a:latin typeface="+mn-lt"/>
              </a:rPr>
              <a:t>uicidal ideation refers to thoughts of killing oneself. Again, suicidal ideation exists on a continuum – suicidal thoughts can be fleeting or persistent, vague or highly specific.  </a:t>
            </a:r>
          </a:p>
          <a:p>
            <a:pPr marL="180975" indent="-180975" defTabSz="966612">
              <a:buFont typeface="Arial" panose="020B0604020202020204" pitchFamily="34" charset="0"/>
              <a:buChar char="•"/>
              <a:defRPr/>
            </a:pPr>
            <a:r>
              <a:rPr lang="en-US" b="0" baseline="0" dirty="0">
                <a:solidFill>
                  <a:schemeClr val="tx1"/>
                </a:solidFill>
                <a:latin typeface="+mn-lt"/>
              </a:rPr>
              <a:t>“S” refers to alcohol or drug use that meets criteria for one or more substance use disorders</a:t>
            </a:r>
            <a:r>
              <a:rPr lang="en-US" dirty="0"/>
              <a:t>. </a:t>
            </a:r>
            <a:endParaRPr lang="en-US" b="0" baseline="0" dirty="0">
              <a:solidFill>
                <a:schemeClr val="tx1"/>
              </a:solidFill>
              <a:latin typeface="+mn-lt"/>
              <a:cs typeface="Calibri"/>
            </a:endParaRPr>
          </a:p>
          <a:p>
            <a:pPr marL="180975" indent="-180975" defTabSz="966612">
              <a:buFont typeface="Arial" panose="020B0604020202020204" pitchFamily="34" charset="0"/>
              <a:buChar char="•"/>
              <a:defRPr/>
            </a:pPr>
            <a:r>
              <a:rPr lang="en-US" b="0" baseline="0" dirty="0">
                <a:solidFill>
                  <a:schemeClr val="tx1"/>
                </a:solidFill>
                <a:latin typeface="+mn-lt"/>
              </a:rPr>
              <a:t>“P” refers to purposeless, the lack of any sense of purpose in life or reason for living</a:t>
            </a:r>
            <a:r>
              <a:rPr lang="en-US" dirty="0"/>
              <a:t>.</a:t>
            </a:r>
            <a:endParaRPr lang="en-US" b="0" baseline="0" dirty="0">
              <a:solidFill>
                <a:schemeClr val="tx1"/>
              </a:solidFill>
              <a:latin typeface="+mn-lt"/>
              <a:cs typeface="Calibri"/>
            </a:endParaRPr>
          </a:p>
          <a:p>
            <a:pPr marL="180975" indent="-180975" defTabSz="966612">
              <a:buFont typeface="Arial" panose="020B0604020202020204" pitchFamily="34" charset="0"/>
              <a:buChar char="•"/>
              <a:defRPr/>
            </a:pPr>
            <a:r>
              <a:rPr lang="en-US" b="0" baseline="0" dirty="0">
                <a:solidFill>
                  <a:schemeClr val="tx1"/>
                </a:solidFill>
                <a:latin typeface="+mn-lt"/>
              </a:rPr>
              <a:t>“A” refers to the many different symptoms of anxiety</a:t>
            </a:r>
            <a:r>
              <a:rPr lang="en-US" dirty="0"/>
              <a:t>. </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0" baseline="0" dirty="0">
                <a:solidFill>
                  <a:schemeClr val="tx1"/>
                </a:solidFill>
                <a:latin typeface="+mn-lt"/>
              </a:rPr>
              <a:t>“T” refers to the real or perceived feeling of being trapped in a terrible situation where there is no exit or escape.</a:t>
            </a:r>
          </a:p>
          <a:p>
            <a:pPr marL="180975" indent="-180975" defTabSz="966612">
              <a:buFont typeface="Arial" panose="020B0604020202020204" pitchFamily="34" charset="0"/>
              <a:buChar char="•"/>
              <a:defRPr/>
            </a:pPr>
            <a:r>
              <a:rPr lang="en-US" b="0" baseline="0" dirty="0">
                <a:solidFill>
                  <a:schemeClr val="tx1"/>
                </a:solidFill>
                <a:latin typeface="+mn-lt"/>
              </a:rPr>
              <a:t>“H” refers to hopelessness, the feeling or state of despair</a:t>
            </a:r>
            <a:r>
              <a:rPr lang="en-US" dirty="0"/>
              <a:t>.</a:t>
            </a:r>
            <a:endParaRPr lang="en-US" b="0" baseline="0" dirty="0">
              <a:solidFill>
                <a:schemeClr val="tx1"/>
              </a:solidFill>
              <a:latin typeface="+mn-lt"/>
              <a:cs typeface="Calibri"/>
            </a:endParaRPr>
          </a:p>
          <a:p>
            <a:pPr marL="180975" indent="-180975" defTabSz="966612">
              <a:buFont typeface="Arial" panose="020B0604020202020204" pitchFamily="34" charset="0"/>
              <a:buChar char="•"/>
              <a:defRPr/>
            </a:pPr>
            <a:r>
              <a:rPr lang="en-US" b="0" baseline="0" dirty="0">
                <a:solidFill>
                  <a:schemeClr val="tx1"/>
                </a:solidFill>
                <a:latin typeface="+mn-lt"/>
              </a:rPr>
              <a:t>“W” refers to increased social isolation, withdrawing from friends, family, and to different social obligations</a:t>
            </a:r>
            <a:r>
              <a:rPr lang="en-US" dirty="0"/>
              <a:t>.</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0" baseline="0" dirty="0">
                <a:solidFill>
                  <a:schemeClr val="tx1"/>
                </a:solidFill>
                <a:latin typeface="+mn-lt"/>
              </a:rPr>
              <a:t>“A” refers to increased, uncontrollable anger, and in some cases, seeking revenge on others. </a:t>
            </a:r>
          </a:p>
          <a:p>
            <a:pPr marL="180975" indent="-180975" defTabSz="966612">
              <a:buFont typeface="Arial" panose="020B0604020202020204" pitchFamily="34" charset="0"/>
              <a:buChar char="•"/>
              <a:defRPr/>
            </a:pPr>
            <a:r>
              <a:rPr lang="en-US" b="0" baseline="0" dirty="0">
                <a:solidFill>
                  <a:schemeClr val="tx1"/>
                </a:solidFill>
                <a:latin typeface="+mn-lt"/>
              </a:rPr>
              <a:t>“R” refers to individuals engaging in reckless behaviors</a:t>
            </a:r>
            <a:r>
              <a:rPr lang="en-US" dirty="0"/>
              <a:t>.</a:t>
            </a:r>
            <a:endParaRPr lang="en-US" b="0" baseline="0" dirty="0">
              <a:solidFill>
                <a:schemeClr val="tx1"/>
              </a:solidFill>
              <a:latin typeface="+mn-lt"/>
              <a:cs typeface="Calibri"/>
            </a:endParaRPr>
          </a:p>
          <a:p>
            <a:pPr marL="180975" indent="-180975" defTabSz="966612">
              <a:buFont typeface="Arial" panose="020B0604020202020204" pitchFamily="34" charset="0"/>
              <a:buChar char="•"/>
              <a:defRPr/>
            </a:pPr>
            <a:r>
              <a:rPr lang="en-US" b="0" baseline="0" dirty="0">
                <a:solidFill>
                  <a:schemeClr val="tx1"/>
                </a:solidFill>
                <a:latin typeface="+mn-lt"/>
              </a:rPr>
              <a:t>“M” refers to dramatic mood changes or shifts in emotions</a:t>
            </a:r>
            <a:r>
              <a:rPr lang="en-US" dirty="0"/>
              <a:t>.</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Are there other indirect warning signs that you are familiar with that were not mentioned here?</a:t>
            </a: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Are there other indirect warning signs that we as counselors should be aware of when working with specific populations? </a:t>
            </a: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57</a:t>
            </a:fld>
            <a:endParaRPr lang="en-US"/>
          </a:p>
        </p:txBody>
      </p:sp>
    </p:spTree>
    <p:extLst>
      <p:ext uri="{BB962C8B-B14F-4D97-AF65-F5344CB8AC3E}">
        <p14:creationId xmlns:p14="http://schemas.microsoft.com/office/powerpoint/2010/main" val="40342467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A number of acute stressful life events can also be a precipitating factor for suicidal ideation. Here are some examples </a:t>
            </a:r>
          </a:p>
          <a:p>
            <a:pPr marL="181240" indent="-181240" defTabSz="966612">
              <a:buFont typeface="Arial" panose="020B0604020202020204" pitchFamily="34" charset="0"/>
              <a:buChar char="•"/>
              <a:defRPr/>
            </a:pPr>
            <a:r>
              <a:rPr lang="en-US" sz="1300" b="1" dirty="0"/>
              <a:t>[READ THE BULLETED LIST ON THE SLIDE; </a:t>
            </a:r>
            <a:r>
              <a:rPr lang="en-US" sz="1300" b="1" dirty="0">
                <a:cs typeface="Calibri" panose="020F0502020204030204" pitchFamily="34" charset="0"/>
              </a:rPr>
              <a:t>EXPAND ON EACH BULLET]</a:t>
            </a: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58</a:t>
            </a:fld>
            <a:endParaRPr lang="en-US"/>
          </a:p>
        </p:txBody>
      </p:sp>
    </p:spTree>
    <p:extLst>
      <p:ext uri="{BB962C8B-B14F-4D97-AF65-F5344CB8AC3E}">
        <p14:creationId xmlns:p14="http://schemas.microsoft.com/office/powerpoint/2010/main" val="16950942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Besides direct and indirect warning signs, it is critical as counselors to be aware of risk factors for suicide. Risk factors are “indicators of long-term (or ongoing) risk” (CSAT, 2016, p. 12). This list, although not exhaustive, include risk factors for suicide, especially among adults actively using AOD or in recovery from </a:t>
            </a:r>
            <a:r>
              <a:rPr lang="en-US" sz="1300" dirty="0" smtClean="0">
                <a:cs typeface="Calibri" panose="020F0502020204030204" pitchFamily="34" charset="0"/>
              </a:rPr>
              <a:t>SUDs. </a:t>
            </a:r>
            <a:endParaRPr lang="en-US" sz="1300" dirty="0">
              <a:cs typeface="Calibri" panose="020F0502020204030204" pitchFamily="34" charset="0"/>
            </a:endParaRPr>
          </a:p>
          <a:p>
            <a:pPr marL="181240" indent="-181240" defTabSz="966612">
              <a:buFont typeface="Arial" panose="020B0604020202020204" pitchFamily="34" charset="0"/>
              <a:buChar char="•"/>
              <a:defRPr/>
            </a:pPr>
            <a:r>
              <a:rPr lang="en-US" sz="1300" b="1" dirty="0"/>
              <a:t>[READ THE BULLETED LIST ON THE SLIDE; </a:t>
            </a:r>
            <a:r>
              <a:rPr lang="en-US" sz="1300" b="1" dirty="0">
                <a:cs typeface="Calibri" panose="020F0502020204030204" pitchFamily="34" charset="0"/>
              </a:rPr>
              <a:t>EXPAND ON EACH BULLET].  </a:t>
            </a: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59</a:t>
            </a:fld>
            <a:endParaRPr lang="en-US"/>
          </a:p>
        </p:txBody>
      </p:sp>
    </p:spTree>
    <p:extLst>
      <p:ext uri="{BB962C8B-B14F-4D97-AF65-F5344CB8AC3E}">
        <p14:creationId xmlns:p14="http://schemas.microsoft.com/office/powerpoint/2010/main" val="343455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dirty="0">
                <a:solidFill>
                  <a:schemeClr val="tx1"/>
                </a:solidFill>
                <a:latin typeface="+mn-lt"/>
              </a:rPr>
              <a:t>The CSAT</a:t>
            </a:r>
            <a:r>
              <a:rPr lang="en-US" baseline="0" dirty="0">
                <a:solidFill>
                  <a:schemeClr val="tx1"/>
                </a:solidFill>
                <a:latin typeface="+mn-lt"/>
              </a:rPr>
              <a:t> and IC&amp;RC offer complimentary definitions of case management. Take a moment to review these two definitions. </a:t>
            </a:r>
          </a:p>
          <a:p>
            <a:pPr marL="181240" indent="-181240">
              <a:buFont typeface="Arial" panose="020B0604020202020204" pitchFamily="34" charset="0"/>
              <a:buChar char="•"/>
            </a:pPr>
            <a:r>
              <a:rPr lang="en-US" b="1" baseline="0" dirty="0">
                <a:solidFill>
                  <a:schemeClr val="tx1"/>
                </a:solidFill>
                <a:latin typeface="+mn-lt"/>
              </a:rPr>
              <a:t>[ASK PARTICIPANTS] </a:t>
            </a:r>
            <a:r>
              <a:rPr lang="en-US" baseline="0" dirty="0">
                <a:solidFill>
                  <a:schemeClr val="tx1"/>
                </a:solidFill>
                <a:latin typeface="+mn-lt"/>
              </a:rPr>
              <a:t>What are you thoughts on these two definitions? What would you add or change? </a:t>
            </a:r>
          </a:p>
          <a:p>
            <a:pPr marL="181240" indent="-181240">
              <a:buFont typeface="Arial" panose="020B0604020202020204" pitchFamily="34" charset="0"/>
              <a:buChar char="•"/>
            </a:pPr>
            <a:endParaRPr lang="en-US" dirty="0">
              <a:solidFill>
                <a:schemeClr val="tx1"/>
              </a:solidFill>
              <a:latin typeface="+mn-lt"/>
            </a:endParaRPr>
          </a:p>
          <a:p>
            <a:pPr defTabSz="966612">
              <a:defRPr/>
            </a:pPr>
            <a:r>
              <a:rPr lang="en-US" b="1" dirty="0">
                <a:solidFill>
                  <a:schemeClr val="tx1"/>
                </a:solidFill>
                <a:latin typeface="+mn-lt"/>
              </a:rPr>
              <a:t>REFERENCE </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6</a:t>
            </a:fld>
            <a:endParaRPr lang="en-US"/>
          </a:p>
        </p:txBody>
      </p:sp>
    </p:spTree>
    <p:extLst>
      <p:ext uri="{BB962C8B-B14F-4D97-AF65-F5344CB8AC3E}">
        <p14:creationId xmlns:p14="http://schemas.microsoft.com/office/powerpoint/2010/main" val="11720010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sz="1300" dirty="0">
                <a:cs typeface="Calibri"/>
              </a:rPr>
              <a:t>In addition to risk factors, there are protective factors that act as “buffers that lower long-term risk” of suicide (CSAT, 2016, p. 12). Protective factors vary across cultures and are contextual. Here are a list of protective factors or reasons for living that have been identified in the literature. </a:t>
            </a:r>
            <a:endParaRPr lang="en-US" sz="1300" dirty="0">
              <a:cs typeface="Calibri" panose="020F0502020204030204" pitchFamily="34" charset="0"/>
            </a:endParaRP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Besides what is listed here, what other protective factors do you believe or know to be buffers in your community?   </a:t>
            </a:r>
          </a:p>
          <a:p>
            <a:pPr marL="181240" indent="-181240" defTabSz="966612">
              <a:buFont typeface="Arial" panose="020B0604020202020204" pitchFamily="34" charset="0"/>
              <a:buChar char="•"/>
              <a:defRPr/>
            </a:pPr>
            <a:r>
              <a:rPr lang="en-US" sz="1300" dirty="0">
                <a:cs typeface="Calibri" panose="020F0502020204030204" pitchFamily="34" charset="0"/>
              </a:rPr>
              <a:t>It is important to emphasize that protective factors may offer a false sense of security. CSAT warns, protective factors “do not immunize clients from suicidal behavior and may afford no protection in acute crises” (p. 12). </a:t>
            </a: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60</a:t>
            </a:fld>
            <a:endParaRPr lang="en-US"/>
          </a:p>
        </p:txBody>
      </p:sp>
    </p:spTree>
    <p:extLst>
      <p:ext uri="{BB962C8B-B14F-4D97-AF65-F5344CB8AC3E}">
        <p14:creationId xmlns:p14="http://schemas.microsoft.com/office/powerpoint/2010/main" val="33589309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The CSAT offers a brief four-step process and procedure for identifying and responding to suicidal thoughts and behaviors. The process is to (1) gather information, (2) access supervision, (3) take action, and (4) extend the action.  The elements in GATE, the acronym used to refer to this process, are within the scope of entry-level counselors.</a:t>
            </a: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61</a:t>
            </a:fld>
            <a:endParaRPr lang="en-US"/>
          </a:p>
        </p:txBody>
      </p:sp>
    </p:spTree>
    <p:extLst>
      <p:ext uri="{BB962C8B-B14F-4D97-AF65-F5344CB8AC3E}">
        <p14:creationId xmlns:p14="http://schemas.microsoft.com/office/powerpoint/2010/main" val="88984894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The first element is to gather information. There are two steps: First, systematically screen all clients for suicide and be aware of specific warning signs. Second, ask follow-up questions. </a:t>
            </a:r>
          </a:p>
          <a:p>
            <a:pPr marL="180975" indent="-180975" defTabSz="966612">
              <a:buFont typeface="Arial" panose="020B0604020202020204" pitchFamily="34" charset="0"/>
              <a:buChar char="•"/>
              <a:defRPr/>
            </a:pPr>
            <a:r>
              <a:rPr lang="en-US" sz="1300" b="1" dirty="0">
                <a:cs typeface="Calibri"/>
              </a:rPr>
              <a:t>[ASK PARTICIPANTS] </a:t>
            </a:r>
            <a:r>
              <a:rPr lang="en-US" sz="1300" dirty="0">
                <a:cs typeface="Calibri"/>
              </a:rPr>
              <a:t>How do you systematically screen all clients for suicide? </a:t>
            </a:r>
            <a:endParaRPr lang="en-US" sz="1300" dirty="0">
              <a:cs typeface="Calibri" panose="020F0502020204030204" pitchFamily="34" charset="0"/>
            </a:endParaRP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What kinds of questions do you ask? </a:t>
            </a: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How do you approach these questions within the context of your conversation? </a:t>
            </a: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How do you manage vague or ambiguous answers to questions asked about suicide? </a:t>
            </a:r>
          </a:p>
          <a:p>
            <a:pPr marL="180975" indent="-180975" defTabSz="966612">
              <a:buFont typeface="Arial" panose="020B0604020202020204" pitchFamily="34" charset="0"/>
              <a:buChar char="•"/>
              <a:defRPr/>
            </a:pPr>
            <a:r>
              <a:rPr lang="en-US" sz="1300" dirty="0">
                <a:cs typeface="Calibri"/>
              </a:rPr>
              <a:t>All clients should be screened for suicide. In fact, you should screen clients at every encounter. The timing of when you ask the question is important. Questions should be asked within the context of a larger discussion. </a:t>
            </a:r>
            <a:endParaRPr lang="en-US" sz="1300" dirty="0">
              <a:cs typeface="Calibri" panose="020F0502020204030204" pitchFamily="34" charset="0"/>
            </a:endParaRPr>
          </a:p>
          <a:p>
            <a:pPr marL="181240" indent="-181240" defTabSz="966612">
              <a:buFont typeface="Arial" panose="020B0604020202020204" pitchFamily="34" charset="0"/>
              <a:buChar char="•"/>
              <a:defRPr/>
            </a:pPr>
            <a:r>
              <a:rPr lang="en-US" sz="1300" dirty="0">
                <a:cs typeface="Calibri" panose="020F0502020204030204" pitchFamily="34" charset="0"/>
              </a:rPr>
              <a:t>The CSAT suggests that you ask the same screening questions for all clients (p. 16):</a:t>
            </a:r>
          </a:p>
          <a:p>
            <a:pPr marL="664210" lvl="1" indent="-180975" defTabSz="966612">
              <a:buFont typeface="Arial" panose="020B0604020202020204" pitchFamily="34" charset="0"/>
              <a:buChar char="•"/>
              <a:defRPr/>
            </a:pPr>
            <a:r>
              <a:rPr lang="en-US" sz="1300" dirty="0">
                <a:cs typeface="Calibri"/>
              </a:rPr>
              <a:t>Begin with introducing the topic of suicide.</a:t>
            </a:r>
            <a:endParaRPr lang="en-US" sz="1300" dirty="0">
              <a:cs typeface="Calibri" panose="020F0502020204030204" pitchFamily="34" charset="0"/>
            </a:endParaRPr>
          </a:p>
          <a:p>
            <a:pPr marL="1147445" lvl="2" indent="-180975" defTabSz="966612">
              <a:buFont typeface="Arial" panose="020B0604020202020204" pitchFamily="34" charset="0"/>
              <a:buChar char="•"/>
              <a:defRPr/>
            </a:pPr>
            <a:r>
              <a:rPr lang="en-US" sz="1300" dirty="0">
                <a:cs typeface="Calibri"/>
              </a:rPr>
              <a:t>I am going to ask you a few questions about suicide.</a:t>
            </a:r>
            <a:endParaRPr lang="en-US" sz="1300" dirty="0">
              <a:cs typeface="Calibri" panose="020F0502020204030204" pitchFamily="34" charset="0"/>
            </a:endParaRPr>
          </a:p>
          <a:p>
            <a:pPr marL="664210" lvl="1" indent="-180975" defTabSz="966612">
              <a:buFont typeface="Arial" panose="020B0604020202020204" pitchFamily="34" charset="0"/>
              <a:buChar char="•"/>
              <a:defRPr/>
            </a:pPr>
            <a:r>
              <a:rPr lang="en-US" sz="1300" dirty="0">
                <a:cs typeface="Calibri"/>
              </a:rPr>
              <a:t>Screen for suicidal thoughts:</a:t>
            </a:r>
            <a:endParaRPr lang="en-US" sz="1300" dirty="0">
              <a:cs typeface="Calibri" panose="020F0502020204030204" pitchFamily="34" charset="0"/>
            </a:endParaRPr>
          </a:p>
          <a:p>
            <a:pPr marL="1147852" lvl="2" indent="-181240" defTabSz="966612">
              <a:buFont typeface="Arial" panose="020B0604020202020204" pitchFamily="34" charset="0"/>
              <a:buChar char="•"/>
              <a:defRPr/>
            </a:pPr>
            <a:r>
              <a:rPr lang="en-US" sz="1300" dirty="0">
                <a:cs typeface="Calibri" panose="020F0502020204030204" pitchFamily="34" charset="0"/>
              </a:rPr>
              <a:t>Have you thought about killing yourself?</a:t>
            </a:r>
          </a:p>
          <a:p>
            <a:pPr marL="664210" lvl="1" indent="-180975" defTabSz="966612">
              <a:buFont typeface="Arial" panose="020B0604020202020204" pitchFamily="34" charset="0"/>
              <a:buChar char="•"/>
              <a:defRPr/>
            </a:pPr>
            <a:r>
              <a:rPr lang="en-US" sz="1300" dirty="0">
                <a:cs typeface="Calibri"/>
              </a:rPr>
              <a:t>Screen for suicide attempts:</a:t>
            </a:r>
            <a:endParaRPr lang="en-US" sz="1300" dirty="0">
              <a:cs typeface="Calibri" panose="020F0502020204030204" pitchFamily="34" charset="0"/>
            </a:endParaRPr>
          </a:p>
          <a:p>
            <a:pPr marL="1147852" lvl="2" indent="-181240" defTabSz="966612">
              <a:buFont typeface="Arial" panose="020B0604020202020204" pitchFamily="34" charset="0"/>
              <a:buChar char="•"/>
              <a:defRPr/>
            </a:pPr>
            <a:r>
              <a:rPr lang="en-US" sz="1300" dirty="0">
                <a:cs typeface="Calibri" panose="020F0502020204030204" pitchFamily="34" charset="0"/>
              </a:rPr>
              <a:t>Have you ever attempted suicide OR </a:t>
            </a:r>
          </a:p>
          <a:p>
            <a:pPr marL="1147852" lvl="2" indent="-181240" defTabSz="966612">
              <a:buFont typeface="Arial" panose="020B0604020202020204" pitchFamily="34" charset="0"/>
              <a:buChar char="•"/>
              <a:defRPr/>
            </a:pPr>
            <a:r>
              <a:rPr lang="en-US" sz="1300" dirty="0">
                <a:cs typeface="Calibri" panose="020F0502020204030204" pitchFamily="34" charset="0"/>
              </a:rPr>
              <a:t>Have you ever tried to end your life? </a:t>
            </a:r>
          </a:p>
          <a:p>
            <a:pPr marL="181240" indent="-181240" defTabSz="966612">
              <a:buFont typeface="Arial" panose="020B0604020202020204" pitchFamily="34" charset="0"/>
              <a:buChar char="•"/>
              <a:defRPr/>
            </a:pPr>
            <a:r>
              <a:rPr lang="en-US" sz="1300" dirty="0">
                <a:cs typeface="Calibri" panose="020F0502020204030204" pitchFamily="34" charset="0"/>
              </a:rPr>
              <a:t>If a client answers yes to any of the above questions, it is critical to follow-up:</a:t>
            </a:r>
          </a:p>
          <a:p>
            <a:pPr marL="664546" lvl="1" indent="-181240" defTabSz="966612">
              <a:buFont typeface="Arial" panose="020B0604020202020204" pitchFamily="34" charset="0"/>
              <a:buChar char="•"/>
              <a:defRPr/>
            </a:pPr>
            <a:r>
              <a:rPr lang="en-US" sz="1300" dirty="0">
                <a:cs typeface="Calibri" panose="020F0502020204030204" pitchFamily="34" charset="0"/>
              </a:rPr>
              <a:t>Follow-up questions identified by the CSAT (2015, p. 17-18) for suicidal thoughts include: </a:t>
            </a:r>
          </a:p>
          <a:p>
            <a:pPr marL="1147852" lvl="2" indent="-181240" defTabSz="966612">
              <a:buFont typeface="Arial" panose="020B0604020202020204" pitchFamily="34" charset="0"/>
              <a:buChar char="•"/>
              <a:defRPr/>
            </a:pPr>
            <a:r>
              <a:rPr lang="en-US" sz="1300" dirty="0">
                <a:cs typeface="Calibri" panose="020F0502020204030204" pitchFamily="34" charset="0"/>
              </a:rPr>
              <a:t>Please tell me more about the suicidal thoughts. </a:t>
            </a:r>
          </a:p>
          <a:p>
            <a:pPr marL="1147852" lvl="2" indent="-181240" defTabSz="966612">
              <a:buFont typeface="Arial" panose="020B0604020202020204" pitchFamily="34" charset="0"/>
              <a:buChar char="•"/>
              <a:defRPr/>
            </a:pPr>
            <a:r>
              <a:rPr lang="en-US" sz="1300" dirty="0">
                <a:cs typeface="Calibri" panose="020F0502020204030204" pitchFamily="34" charset="0"/>
              </a:rPr>
              <a:t>What brings them on? </a:t>
            </a:r>
          </a:p>
          <a:p>
            <a:pPr marL="1147852" lvl="2" indent="-181240" defTabSz="966612">
              <a:buFont typeface="Arial" panose="020B0604020202020204" pitchFamily="34" charset="0"/>
              <a:buChar char="•"/>
              <a:defRPr/>
            </a:pPr>
            <a:r>
              <a:rPr lang="en-US" sz="1300" dirty="0">
                <a:cs typeface="Calibri" panose="020F0502020204030204" pitchFamily="34" charset="0"/>
              </a:rPr>
              <a:t>How strong are they? </a:t>
            </a:r>
          </a:p>
          <a:p>
            <a:pPr marL="1147852" lvl="2" indent="-181240" defTabSz="966612">
              <a:buFont typeface="Arial" panose="020B0604020202020204" pitchFamily="34" charset="0"/>
              <a:buChar char="•"/>
              <a:defRPr/>
            </a:pPr>
            <a:r>
              <a:rPr lang="en-US" sz="1300" dirty="0">
                <a:cs typeface="Calibri" panose="020F0502020204030204" pitchFamily="34" charset="0"/>
              </a:rPr>
              <a:t>How long do they last? </a:t>
            </a:r>
          </a:p>
          <a:p>
            <a:pPr marL="664546" lvl="1" indent="-181240" defTabSz="966612">
              <a:buFont typeface="Arial" panose="020B0604020202020204" pitchFamily="34" charset="0"/>
              <a:buChar char="•"/>
              <a:defRPr/>
            </a:pPr>
            <a:r>
              <a:rPr lang="en-US" sz="1300" dirty="0">
                <a:cs typeface="Calibri" panose="020F0502020204030204" pitchFamily="34" charset="0"/>
              </a:rPr>
              <a:t>Thereafter, and if the client does not voluntarily share the following information, ask: </a:t>
            </a:r>
          </a:p>
          <a:p>
            <a:pPr marL="1147852" lvl="2" indent="-181240" defTabSz="966612">
              <a:buFont typeface="Arial" panose="020B0604020202020204" pitchFamily="34" charset="0"/>
              <a:buChar char="•"/>
              <a:defRPr/>
            </a:pPr>
            <a:r>
              <a:rPr lang="en-US" sz="1300" dirty="0">
                <a:cs typeface="Calibri" panose="020F0502020204030204" pitchFamily="34" charset="0"/>
              </a:rPr>
              <a:t>Have you made a plan?</a:t>
            </a:r>
          </a:p>
          <a:p>
            <a:pPr marL="1147852" lvl="2" indent="-181240" defTabSz="966612">
              <a:buFont typeface="Arial" panose="020B0604020202020204" pitchFamily="34" charset="0"/>
              <a:buChar char="•"/>
              <a:defRPr/>
            </a:pPr>
            <a:r>
              <a:rPr lang="en-US" sz="1300" dirty="0">
                <a:cs typeface="Calibri" panose="020F0502020204030204" pitchFamily="34" charset="0"/>
              </a:rPr>
              <a:t>What is your plan?</a:t>
            </a:r>
          </a:p>
          <a:p>
            <a:pPr marL="1147852" lvl="2" indent="-181240" defTabSz="966612">
              <a:buFont typeface="Arial" panose="020B0604020202020204" pitchFamily="34" charset="0"/>
              <a:buChar char="•"/>
              <a:defRPr/>
            </a:pPr>
            <a:r>
              <a:rPr lang="en-US" sz="1300" dirty="0">
                <a:cs typeface="Calibri" panose="020F0502020204030204" pitchFamily="34" charset="0"/>
              </a:rPr>
              <a:t>How would you go about killing yourself (assessing for means)?</a:t>
            </a:r>
          </a:p>
          <a:p>
            <a:pPr marL="1147852" lvl="2" indent="-181240" defTabSz="966612">
              <a:buFont typeface="Arial" panose="020B0604020202020204" pitchFamily="34" charset="0"/>
              <a:buChar char="•"/>
              <a:defRPr/>
            </a:pPr>
            <a:r>
              <a:rPr lang="en-US" sz="1300" dirty="0">
                <a:cs typeface="Calibri" panose="020F0502020204030204" pitchFamily="34" charset="0"/>
              </a:rPr>
              <a:t>Do you have access to this method?</a:t>
            </a:r>
          </a:p>
          <a:p>
            <a:pPr marL="1147852" lvl="2" indent="-181240" defTabSz="966612">
              <a:buFont typeface="Arial" panose="020B0604020202020204" pitchFamily="34" charset="0"/>
              <a:buChar char="•"/>
              <a:defRPr/>
            </a:pPr>
            <a:r>
              <a:rPr lang="en-US" sz="1300" dirty="0">
                <a:cs typeface="Calibri" panose="020F0502020204030204" pitchFamily="34" charset="0"/>
              </a:rPr>
              <a:t>Do you intend on killing yourself? When do you intend on killing yourself? </a:t>
            </a:r>
          </a:p>
          <a:p>
            <a:pPr marL="664546" lvl="1" indent="-181240" defTabSz="966612">
              <a:buFont typeface="Arial" panose="020B0604020202020204" pitchFamily="34" charset="0"/>
              <a:buChar char="•"/>
              <a:defRPr/>
            </a:pPr>
            <a:r>
              <a:rPr lang="en-US" sz="1300" dirty="0">
                <a:cs typeface="Calibri" panose="020F0502020204030204" pitchFamily="34" charset="0"/>
              </a:rPr>
              <a:t>Follow-up questions identified by the CSAT (2015, p. 18) for suicide attempts include:</a:t>
            </a:r>
          </a:p>
          <a:p>
            <a:pPr marL="1147852" lvl="2" indent="-181240" defTabSz="966612">
              <a:buFont typeface="Arial" panose="020B0604020202020204" pitchFamily="34" charset="0"/>
              <a:buChar char="•"/>
              <a:defRPr/>
            </a:pPr>
            <a:r>
              <a:rPr lang="en-US" sz="1300" dirty="0">
                <a:cs typeface="Calibri" panose="020F0502020204030204" pitchFamily="34" charset="0"/>
              </a:rPr>
              <a:t>Please tell me more about the event. </a:t>
            </a:r>
          </a:p>
          <a:p>
            <a:pPr marL="1147852" lvl="2" indent="-181240" defTabSz="966612">
              <a:buFont typeface="Arial" panose="020B0604020202020204" pitchFamily="34" charset="0"/>
              <a:buChar char="•"/>
              <a:defRPr/>
            </a:pPr>
            <a:r>
              <a:rPr lang="en-US" sz="1300" dirty="0">
                <a:cs typeface="Calibri" panose="020F0502020204030204" pitchFamily="34" charset="0"/>
              </a:rPr>
              <a:t>What brought it on?</a:t>
            </a:r>
          </a:p>
          <a:p>
            <a:pPr marL="1147852" lvl="2" indent="-181240" defTabSz="966612">
              <a:buFont typeface="Arial" panose="020B0604020202020204" pitchFamily="34" charset="0"/>
              <a:buChar char="•"/>
              <a:defRPr/>
            </a:pPr>
            <a:r>
              <a:rPr lang="en-US" sz="1300" dirty="0">
                <a:cs typeface="Calibri" panose="020F0502020204030204" pitchFamily="34" charset="0"/>
              </a:rPr>
              <a:t>How did you go about killing yourself? </a:t>
            </a:r>
          </a:p>
          <a:p>
            <a:pPr marL="1147852" lvl="2" indent="-181240" defTabSz="966612">
              <a:buFont typeface="Arial" panose="020B0604020202020204" pitchFamily="34" charset="0"/>
              <a:buChar char="•"/>
              <a:defRPr/>
            </a:pPr>
            <a:r>
              <a:rPr lang="en-US" sz="1300" dirty="0">
                <a:cs typeface="Calibri" panose="020F0502020204030204" pitchFamily="34" charset="0"/>
              </a:rPr>
              <a:t>Did you receive medical treatment?</a:t>
            </a:r>
          </a:p>
          <a:p>
            <a:pPr marL="1147852" lvl="2" indent="-181240" defTabSz="966612">
              <a:buFont typeface="Arial" panose="020B0604020202020204" pitchFamily="34" charset="0"/>
              <a:buChar char="•"/>
              <a:defRPr/>
            </a:pPr>
            <a:r>
              <a:rPr lang="en-US" sz="1300" dirty="0">
                <a:cs typeface="Calibri" panose="020F0502020204030204" pitchFamily="34" charset="0"/>
              </a:rPr>
              <a:t>Did you want to die? </a:t>
            </a:r>
          </a:p>
          <a:p>
            <a:pPr marL="1147852" lvl="2" indent="-181240" defTabSz="966612">
              <a:buFont typeface="Arial" panose="020B0604020202020204" pitchFamily="34" charset="0"/>
              <a:buChar char="•"/>
              <a:defRPr/>
            </a:pPr>
            <a:r>
              <a:rPr lang="en-US" sz="1300" dirty="0">
                <a:cs typeface="Calibri" panose="020F0502020204030204" pitchFamily="34" charset="0"/>
              </a:rPr>
              <a:t>After having survived the attempt, please tell me more about how you felt … were you relieved or would you have rather died? </a:t>
            </a: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62</a:t>
            </a:fld>
            <a:endParaRPr lang="en-US"/>
          </a:p>
        </p:txBody>
      </p:sp>
    </p:spTree>
    <p:extLst>
      <p:ext uri="{BB962C8B-B14F-4D97-AF65-F5344CB8AC3E}">
        <p14:creationId xmlns:p14="http://schemas.microsoft.com/office/powerpoint/2010/main" val="16241733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The second element is to access supervision and consultation. </a:t>
            </a: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b="0" dirty="0">
                <a:solidFill>
                  <a:schemeClr val="tx1"/>
                </a:solidFill>
                <a:latin typeface="+mn-lt"/>
              </a:rPr>
              <a:t>When should you seek immediate supervision or consultation? </a:t>
            </a:r>
          </a:p>
          <a:p>
            <a:pPr marL="180975" indent="-180975" defTabSz="966612">
              <a:buFont typeface="Arial" panose="020B0604020202020204" pitchFamily="34" charset="0"/>
              <a:buChar char="•"/>
              <a:defRPr/>
            </a:pPr>
            <a:r>
              <a:rPr lang="en-US" b="0" dirty="0">
                <a:solidFill>
                  <a:schemeClr val="tx1"/>
                </a:solidFill>
                <a:latin typeface="+mn-lt"/>
              </a:rPr>
              <a:t>The emphasis</a:t>
            </a:r>
            <a:r>
              <a:rPr lang="en-US" b="0" baseline="0" dirty="0">
                <a:solidFill>
                  <a:schemeClr val="tx1"/>
                </a:solidFill>
                <a:latin typeface="+mn-lt"/>
              </a:rPr>
              <a:t> here is, as an entry-level counselor, </a:t>
            </a:r>
            <a:r>
              <a:rPr lang="en-US" dirty="0"/>
              <a:t>is that you</a:t>
            </a:r>
            <a:r>
              <a:rPr lang="en-US" b="0" baseline="0" dirty="0">
                <a:solidFill>
                  <a:schemeClr val="tx1"/>
                </a:solidFill>
                <a:latin typeface="+mn-lt"/>
              </a:rPr>
              <a:t> should never make a judgment regarding the seriousness of suicidal risk. Further, you should not manage suicide risk on your own. Get help! Immediately notify your supervisor and/or the person who has been identified by your agency for this purpose.</a:t>
            </a:r>
            <a:r>
              <a:rPr lang="en-US" dirty="0"/>
              <a:t> </a:t>
            </a:r>
            <a:r>
              <a:rPr lang="en-US" b="0" baseline="0" dirty="0">
                <a:solidFill>
                  <a:schemeClr val="tx1"/>
                </a:solidFill>
                <a:latin typeface="+mn-lt"/>
              </a:rPr>
              <a:t>We strongly advise you to know your agency’s policies and procedures for issues of suicidality.</a:t>
            </a:r>
            <a:r>
              <a:rPr lang="en-US" dirty="0"/>
              <a:t> </a:t>
            </a:r>
            <a:endParaRPr lang="en-US" b="0" baseline="0" dirty="0">
              <a:solidFill>
                <a:schemeClr val="tx1"/>
              </a:solidFill>
              <a:latin typeface="+mn-lt"/>
              <a:cs typeface="Calibri"/>
            </a:endParaRP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63</a:t>
            </a:fld>
            <a:endParaRPr lang="en-US"/>
          </a:p>
        </p:txBody>
      </p:sp>
    </p:spTree>
    <p:extLst>
      <p:ext uri="{BB962C8B-B14F-4D97-AF65-F5344CB8AC3E}">
        <p14:creationId xmlns:p14="http://schemas.microsoft.com/office/powerpoint/2010/main" val="2064523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sz="1300" dirty="0">
                <a:cs typeface="Calibri"/>
              </a:rPr>
              <a:t>The third element is to take responsible action. Responsible action refers to the actions that make sense in light of the seriousness of suicide risk. The CSAT emphasizes and reminds us that “Judgements about the degree of seriousness of risk should be made in consultation with a supervisor and/or treatment team, not by a counselor acting alone” (p. 20). There are many potential actions to take and all are contingent on the seriousness of suicide risk. Actions may be intensive. For example, in cases where individuals in your clinic articulate the intention to kill themselves in the immediate or near future, and outline a feasible and lethal plan, the most appropriate response may be to arrange for safe travel to a hospital emergency department for further evaluation. Of course, this action is contingent on your agency’s policies and procedures, state laws, resources in your community, and on instructions provided to you by your supervisor. In other cases, actions may be less intensive. For example, individuals may have suicidal thoughts, but no plan and articulate no intention of killing themselves. Expediting a referral to an outpatient mental health provider, in this case, may be the most appropriate action.   </a:t>
            </a:r>
            <a:endParaRPr lang="en-US" sz="1300" dirty="0">
              <a:cs typeface="Calibri" panose="020F0502020204030204" pitchFamily="34" charset="0"/>
            </a:endParaRP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64</a:t>
            </a:fld>
            <a:endParaRPr lang="en-US"/>
          </a:p>
        </p:txBody>
      </p:sp>
    </p:spTree>
    <p:extLst>
      <p:ext uri="{BB962C8B-B14F-4D97-AF65-F5344CB8AC3E}">
        <p14:creationId xmlns:p14="http://schemas.microsoft.com/office/powerpoint/2010/main" val="298694436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sz="1300" dirty="0">
                <a:cs typeface="Calibri" panose="020F0502020204030204" pitchFamily="34" charset="0"/>
              </a:rPr>
              <a:t>Here are a list of common actions. This list is clearly not exhaustive, but exemplifies some of the many different types of activities that match seriousness or risk to intensity of actions.</a:t>
            </a:r>
          </a:p>
          <a:p>
            <a:pPr marL="180975" indent="-180975" defTabSz="966612">
              <a:buFont typeface="Arial" panose="020B0604020202020204" pitchFamily="34" charset="0"/>
              <a:buChar char="•"/>
              <a:defRPr/>
            </a:pPr>
            <a:r>
              <a:rPr lang="en-US" sz="1300" dirty="0">
                <a:cs typeface="Calibri"/>
              </a:rPr>
              <a:t>Actions may include: </a:t>
            </a:r>
            <a:endParaRPr lang="en-US" sz="1300" dirty="0">
              <a:cs typeface="Calibri" panose="020F0502020204030204" pitchFamily="34" charset="0"/>
            </a:endParaRPr>
          </a:p>
          <a:p>
            <a:pPr marL="664546" lvl="1" indent="-181240" defTabSz="966612">
              <a:buFont typeface="Arial" panose="020B0604020202020204" pitchFamily="34" charset="0"/>
              <a:buChar char="•"/>
              <a:defRPr/>
            </a:pPr>
            <a:r>
              <a:rPr lang="en-US" sz="1300" dirty="0">
                <a:cs typeface="Calibri" panose="020F0502020204030204" pitchFamily="34" charset="0"/>
              </a:rPr>
              <a:t>Restricting access to means of suicide. For example, if the client has been stockpiling medications but reiterates that they have no intention of killing themselves, ask the client to return unused medications to their prescriber or to their pharmacy for safe storage or disposal. Remind clients that their health and safety are your primary concern and ask that they provide you consent to contact their provider or pharmacy. If possible, involve family members or other supporters in the intervention. </a:t>
            </a:r>
          </a:p>
          <a:p>
            <a:pPr marL="664546" lvl="1" indent="-181240" defTabSz="966612">
              <a:buFont typeface="Arial" panose="020B0604020202020204" pitchFamily="34" charset="0"/>
              <a:buChar char="•"/>
              <a:defRPr/>
            </a:pPr>
            <a:r>
              <a:rPr lang="en-US" sz="1300" dirty="0">
                <a:cs typeface="Calibri" panose="020F0502020204030204" pitchFamily="34" charset="0"/>
              </a:rPr>
              <a:t>Increase the frequency of contact or expedite referral to a higher level of care</a:t>
            </a:r>
          </a:p>
          <a:p>
            <a:pPr marL="664546" lvl="1" indent="-181240" defTabSz="966612">
              <a:buFont typeface="Arial" panose="020B0604020202020204" pitchFamily="34" charset="0"/>
              <a:buChar char="•"/>
              <a:defRPr/>
            </a:pPr>
            <a:r>
              <a:rPr lang="en-US" sz="1300" dirty="0">
                <a:cs typeface="Calibri" panose="020F0502020204030204" pitchFamily="34" charset="0"/>
              </a:rPr>
              <a:t>Involve the client’s case manager, primary care provider, family members and other loved ones. </a:t>
            </a:r>
          </a:p>
          <a:p>
            <a:pPr marL="664546" lvl="1" indent="-181240" defTabSz="966612">
              <a:buFont typeface="Arial" panose="020B0604020202020204" pitchFamily="34" charset="0"/>
              <a:buChar char="•"/>
              <a:defRPr/>
            </a:pPr>
            <a:r>
              <a:rPr lang="en-US" sz="1300" dirty="0">
                <a:cs typeface="Calibri" panose="020F0502020204030204" pitchFamily="34" charset="0"/>
              </a:rPr>
              <a:t>Create a safety plan. </a:t>
            </a:r>
          </a:p>
          <a:p>
            <a:pPr marL="181240" indent="-181240" defTabSz="966612">
              <a:buFont typeface="Arial" panose="020B0604020202020204" pitchFamily="34" charset="0"/>
              <a:buChar char="•"/>
              <a:defRPr/>
            </a:pPr>
            <a:r>
              <a:rPr lang="en-US" sz="1300" b="1" dirty="0">
                <a:cs typeface="Calibri" panose="020F0502020204030204" pitchFamily="34" charset="0"/>
              </a:rPr>
              <a:t>[ASK PARTICIPANTS] </a:t>
            </a:r>
            <a:r>
              <a:rPr lang="en-US" sz="1300" dirty="0">
                <a:cs typeface="Calibri" panose="020F0502020204030204" pitchFamily="34" charset="0"/>
              </a:rPr>
              <a:t>What is a safety plan? What elements should be included in the safety plan?</a:t>
            </a:r>
          </a:p>
          <a:p>
            <a:pPr defTabSz="966612">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endParaRPr lang="en-US" dirty="0">
              <a:solidFill>
                <a:schemeClr val="tx1"/>
              </a:solidFill>
              <a:latin typeface="+mn-lt"/>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65</a:t>
            </a:fld>
            <a:endParaRPr lang="en-US"/>
          </a:p>
        </p:txBody>
      </p:sp>
    </p:spTree>
    <p:extLst>
      <p:ext uri="{BB962C8B-B14F-4D97-AF65-F5344CB8AC3E}">
        <p14:creationId xmlns:p14="http://schemas.microsoft.com/office/powerpoint/2010/main" val="416845971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sz="1300" dirty="0">
                <a:cs typeface="Calibri"/>
              </a:rPr>
              <a:t>It is ideal to create a safety plan with the client and that it be created on a wallet-sized card that is easily accessible by the client especially during a crisis.  The plan should include, at minimum, information to a toll-free 24-hour suicide crisis phone line, contact information for the nearest hospital, and contact information for other supporters. It is helpful and recommended to outline the signs and situations when the client should use the plan. CSAT recommends to create backup copies in case the safety plan is misplaced. Also CSAT recommends to periodically check-in with the client to see whether they have safety plan and are willing to use it if the need arises. </a:t>
            </a:r>
            <a:endParaRPr lang="en-US" sz="1300" dirty="0">
              <a:cs typeface="Calibri" panose="020F0502020204030204" pitchFamily="34" charset="0"/>
            </a:endParaRPr>
          </a:p>
          <a:p>
            <a:pPr marL="181240" indent="-181240" defTabSz="966612">
              <a:buFont typeface="Arial" panose="020B0604020202020204" pitchFamily="34" charset="0"/>
              <a:buChar char="•"/>
              <a:defRPr/>
            </a:pPr>
            <a:endParaRPr lang="en-US" sz="1300" dirty="0">
              <a:cs typeface="Calibri" panose="020F0502020204030204" pitchFamily="34" charset="0"/>
            </a:endParaRPr>
          </a:p>
          <a:p>
            <a:pPr defTabSz="966612">
              <a:defRPr/>
            </a:pPr>
            <a:r>
              <a:rPr lang="en-US" sz="1300" b="1" dirty="0">
                <a:cs typeface="Calibri" panose="020F0502020204030204" pitchFamily="34" charset="0"/>
              </a:rPr>
              <a:t>REFERENCE</a:t>
            </a:r>
          </a:p>
          <a:p>
            <a:r>
              <a:rPr lang="en-US" sz="1300" dirty="0">
                <a:cs typeface="Calibri" panose="020F0502020204030204" pitchFamily="34" charset="0"/>
              </a:rPr>
              <a:t>Center for Substance Abuse Treatment. (2015). </a:t>
            </a:r>
            <a:r>
              <a:rPr lang="en-US" sz="1300" i="1" dirty="0">
                <a:cs typeface="Calibri" panose="020F0502020204030204" pitchFamily="34" charset="0"/>
              </a:rPr>
              <a:t>Addressing suicidal thoughts and behaviors in substance abuse treatment. </a:t>
            </a:r>
            <a:r>
              <a:rPr lang="en-US" sz="1300" dirty="0">
                <a:cs typeface="Calibri" panose="020F0502020204030204" pitchFamily="34" charset="0"/>
              </a:rPr>
              <a:t>Treatment Improvement Protocol (TIP) Series 50 (HHS Publication No. (SMA) 15-4318). Rockville, MD: Substance Abuse and Mental Health Services Administration.</a:t>
            </a: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66</a:t>
            </a:fld>
            <a:endParaRPr lang="en-US"/>
          </a:p>
        </p:txBody>
      </p:sp>
    </p:spTree>
    <p:extLst>
      <p:ext uri="{BB962C8B-B14F-4D97-AF65-F5344CB8AC3E}">
        <p14:creationId xmlns:p14="http://schemas.microsoft.com/office/powerpoint/2010/main" val="333528479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defTabSz="966612">
              <a:buFont typeface="Arial" panose="020B0604020202020204" pitchFamily="34" charset="0"/>
              <a:buChar char="•"/>
              <a:defRPr/>
            </a:pPr>
            <a:r>
              <a:rPr lang="en-US" sz="1300" dirty="0">
                <a:solidFill>
                  <a:schemeClr val="tx1"/>
                </a:solidFill>
                <a:latin typeface="+mn-lt"/>
                <a:cs typeface="Calibri"/>
              </a:rPr>
              <a:t>The fourth element is to extend the action.</a:t>
            </a:r>
            <a:r>
              <a:rPr lang="en-US" sz="1300" dirty="0">
                <a:cs typeface="Calibri"/>
              </a:rPr>
              <a:t> </a:t>
            </a:r>
            <a:r>
              <a:rPr lang="en-US" sz="1300" dirty="0">
                <a:solidFill>
                  <a:schemeClr val="tx1"/>
                </a:solidFill>
                <a:latin typeface="+mn-lt"/>
                <a:cs typeface="Calibri"/>
              </a:rPr>
              <a:t>CSAT (2015) highlights “a common misconception is that suicide risk is an acute problem, that once dealt with, ends… individuals who are suicidal commonly experience a return of suicide risk following any number of setbacks, including relapse to substance use, a distressing life event, increased depression, or any number of other situations” (p. 23). Suicidal ideation can also occur as people get better and as they move forward and progress in their own recovery.</a:t>
            </a:r>
            <a:r>
              <a:rPr lang="en-US" sz="1300" dirty="0">
                <a:cs typeface="Calibri"/>
              </a:rPr>
              <a:t> </a:t>
            </a:r>
            <a:r>
              <a:rPr lang="en-US" sz="1300" dirty="0">
                <a:solidFill>
                  <a:schemeClr val="tx1"/>
                </a:solidFill>
                <a:latin typeface="+mn-lt"/>
                <a:cs typeface="Calibri"/>
              </a:rPr>
              <a:t>Thus, it is important to always monitor for suicidal thoughts and behaviors, and pay particular attention to warning signs. Extending the action refer to the importance of staying vigilant and watching for a return of suicidal thoughts or behaviors.</a:t>
            </a:r>
            <a:r>
              <a:rPr lang="en-US" sz="1300" dirty="0">
                <a:cs typeface="Calibri"/>
              </a:rPr>
              <a:t> </a:t>
            </a:r>
            <a:r>
              <a:rPr lang="en-US" sz="1300" dirty="0">
                <a:solidFill>
                  <a:schemeClr val="tx1"/>
                </a:solidFill>
                <a:latin typeface="+mn-lt"/>
                <a:cs typeface="Calibri"/>
              </a:rPr>
              <a:t>Extending the action is not limited to providing care in an outpatient center. Imagine you were working with someone in prevention and had referred them to a provider after they articulated thoughts of killing themselves. After having consulted with your supervisor, it was believed that the best and most appropriate course of action would be to refer them to an outpatient mental health provider.</a:t>
            </a:r>
          </a:p>
          <a:p>
            <a:pPr marL="181240" indent="-181240" defTabSz="966612">
              <a:buFont typeface="Arial" panose="020B0604020202020204" pitchFamily="34" charset="0"/>
              <a:buChar char="•"/>
              <a:defRPr/>
            </a:pPr>
            <a:r>
              <a:rPr lang="en-US" sz="1300" b="1" dirty="0">
                <a:solidFill>
                  <a:schemeClr val="tx1"/>
                </a:solidFill>
                <a:latin typeface="+mn-lt"/>
                <a:cs typeface="Calibri" panose="020F0502020204030204" pitchFamily="34" charset="0"/>
              </a:rPr>
              <a:t>[ASK PARTICIPANTS] </a:t>
            </a:r>
            <a:r>
              <a:rPr lang="en-US" sz="1300" dirty="0">
                <a:solidFill>
                  <a:schemeClr val="tx1"/>
                </a:solidFill>
                <a:latin typeface="+mn-lt"/>
                <a:cs typeface="Calibri" panose="020F0502020204030204" pitchFamily="34" charset="0"/>
              </a:rPr>
              <a:t>What would be examples of extending the action for this client?</a:t>
            </a:r>
          </a:p>
          <a:p>
            <a:pPr marL="664210" lvl="1" indent="-180975" defTabSz="966612">
              <a:buFont typeface="Arial" panose="020B0604020202020204" pitchFamily="34" charset="0"/>
              <a:buChar char="•"/>
              <a:defRPr/>
            </a:pPr>
            <a:r>
              <a:rPr lang="en-US" sz="1300" dirty="0">
                <a:cs typeface="Calibri"/>
              </a:rPr>
              <a:t>Confirm</a:t>
            </a:r>
            <a:r>
              <a:rPr lang="en-US" sz="1300" dirty="0">
                <a:solidFill>
                  <a:schemeClr val="tx1"/>
                </a:solidFill>
                <a:latin typeface="+mn-lt"/>
                <a:cs typeface="Calibri"/>
              </a:rPr>
              <a:t> that the client followed-up with the provider</a:t>
            </a:r>
            <a:r>
              <a:rPr lang="en-US" sz="1300" dirty="0">
                <a:cs typeface="Calibri"/>
              </a:rPr>
              <a:t>.</a:t>
            </a:r>
            <a:endParaRPr lang="en-US" sz="1300" dirty="0">
              <a:solidFill>
                <a:schemeClr val="tx1"/>
              </a:solidFill>
              <a:latin typeface="+mn-lt"/>
              <a:cs typeface="Calibri"/>
            </a:endParaRPr>
          </a:p>
          <a:p>
            <a:pPr marL="664210" lvl="1" indent="-180975" defTabSz="966612">
              <a:buFont typeface="Arial" panose="020B0604020202020204" pitchFamily="34" charset="0"/>
              <a:buChar char="•"/>
              <a:defRPr/>
            </a:pPr>
            <a:r>
              <a:rPr lang="en-US" sz="1300" dirty="0">
                <a:solidFill>
                  <a:schemeClr val="tx1"/>
                </a:solidFill>
                <a:latin typeface="+mn-lt"/>
                <a:cs typeface="Calibri"/>
              </a:rPr>
              <a:t>Contact the provider to confirm</a:t>
            </a:r>
            <a:r>
              <a:rPr lang="en-US" sz="1300" dirty="0">
                <a:cs typeface="Calibri"/>
              </a:rPr>
              <a:t>.</a:t>
            </a:r>
            <a:endParaRPr lang="en-US" sz="1300" dirty="0">
              <a:solidFill>
                <a:schemeClr val="tx1"/>
              </a:solidFill>
              <a:latin typeface="+mn-lt"/>
              <a:cs typeface="Calibri" panose="020F0502020204030204" pitchFamily="34" charset="0"/>
            </a:endParaRPr>
          </a:p>
          <a:p>
            <a:pPr marL="664210" lvl="1" indent="-180975" defTabSz="966612">
              <a:buFont typeface="Arial" panose="020B0604020202020204" pitchFamily="34" charset="0"/>
              <a:buChar char="•"/>
              <a:defRPr/>
            </a:pPr>
            <a:r>
              <a:rPr lang="en-US" sz="1300" dirty="0">
                <a:solidFill>
                  <a:schemeClr val="tx1"/>
                </a:solidFill>
                <a:latin typeface="+mn-lt"/>
                <a:cs typeface="Calibri"/>
              </a:rPr>
              <a:t>Confirm the client has access to their safety plan</a:t>
            </a:r>
            <a:r>
              <a:rPr lang="en-US" sz="1300" dirty="0">
                <a:cs typeface="Calibri"/>
              </a:rPr>
              <a:t>. </a:t>
            </a:r>
            <a:endParaRPr lang="en-US" sz="1300" dirty="0">
              <a:solidFill>
                <a:schemeClr val="tx1"/>
              </a:solidFill>
              <a:latin typeface="+mn-lt"/>
              <a:cs typeface="Calibri" panose="020F0502020204030204" pitchFamily="34" charset="0"/>
            </a:endParaRPr>
          </a:p>
          <a:p>
            <a:pPr marL="181240" indent="-181240" defTabSz="966612">
              <a:buFont typeface="Arial" panose="020B0604020202020204" pitchFamily="34" charset="0"/>
              <a:buChar char="•"/>
              <a:defRPr/>
            </a:pPr>
            <a:r>
              <a:rPr lang="en-US" sz="1300" dirty="0">
                <a:solidFill>
                  <a:schemeClr val="tx1"/>
                </a:solidFill>
                <a:latin typeface="+mn-lt"/>
                <a:cs typeface="Calibri" panose="020F0502020204030204" pitchFamily="34" charset="0"/>
              </a:rPr>
              <a:t>There are a number of actions that counselors can take to extend the action. This includes, but is not limited to:</a:t>
            </a:r>
          </a:p>
          <a:p>
            <a:pPr marL="664210" lvl="1" indent="-180975" defTabSz="966612">
              <a:buFont typeface="Arial" panose="020B0604020202020204" pitchFamily="34" charset="0"/>
              <a:buChar char="•"/>
              <a:defRPr/>
            </a:pPr>
            <a:r>
              <a:rPr lang="en-US" sz="1300" dirty="0">
                <a:solidFill>
                  <a:schemeClr val="tx1"/>
                </a:solidFill>
                <a:latin typeface="+mn-lt"/>
                <a:cs typeface="Calibri"/>
              </a:rPr>
              <a:t>Confirming appointments with providers</a:t>
            </a:r>
            <a:r>
              <a:rPr lang="en-US" sz="1300" dirty="0">
                <a:cs typeface="Calibri"/>
              </a:rPr>
              <a:t>.</a:t>
            </a:r>
            <a:endParaRPr lang="en-US" sz="1300" dirty="0">
              <a:solidFill>
                <a:schemeClr val="tx1"/>
              </a:solidFill>
              <a:latin typeface="+mn-lt"/>
              <a:cs typeface="Calibri"/>
            </a:endParaRPr>
          </a:p>
          <a:p>
            <a:pPr marL="664210" lvl="1" indent="-180975" defTabSz="966612">
              <a:buFont typeface="Arial" panose="020B0604020202020204" pitchFamily="34" charset="0"/>
              <a:buChar char="•"/>
              <a:defRPr/>
            </a:pPr>
            <a:r>
              <a:rPr lang="en-US" sz="1300" dirty="0">
                <a:solidFill>
                  <a:schemeClr val="tx1"/>
                </a:solidFill>
                <a:latin typeface="+mn-lt"/>
                <a:cs typeface="Calibri"/>
              </a:rPr>
              <a:t>Coordinating care with the client’s mental health professional and with the client’s case manager </a:t>
            </a:r>
            <a:r>
              <a:rPr lang="en-US" sz="1300" dirty="0">
                <a:cs typeface="Calibri"/>
              </a:rPr>
              <a:t>.</a:t>
            </a:r>
            <a:endParaRPr lang="en-US" sz="1300" dirty="0">
              <a:solidFill>
                <a:schemeClr val="tx1"/>
              </a:solidFill>
              <a:latin typeface="+mn-lt"/>
              <a:cs typeface="Calibri" panose="020F0502020204030204" pitchFamily="34" charset="0"/>
            </a:endParaRPr>
          </a:p>
          <a:p>
            <a:pPr marL="664210" lvl="1" indent="-180975" defTabSz="966612">
              <a:buFont typeface="Arial" panose="020B0604020202020204" pitchFamily="34" charset="0"/>
              <a:buChar char="•"/>
              <a:defRPr/>
            </a:pPr>
            <a:r>
              <a:rPr lang="en-US" sz="1300" dirty="0">
                <a:solidFill>
                  <a:schemeClr val="tx1"/>
                </a:solidFill>
                <a:latin typeface="+mn-lt"/>
                <a:cs typeface="Calibri"/>
              </a:rPr>
              <a:t>Observing clients for warning signs</a:t>
            </a:r>
            <a:r>
              <a:rPr lang="en-US" sz="1300" dirty="0">
                <a:cs typeface="Calibri"/>
              </a:rPr>
              <a:t>.</a:t>
            </a:r>
            <a:endParaRPr lang="en-US" sz="1300" dirty="0">
              <a:solidFill>
                <a:schemeClr val="tx1"/>
              </a:solidFill>
              <a:latin typeface="+mn-lt"/>
              <a:cs typeface="Calibri" panose="020F0502020204030204" pitchFamily="34" charset="0"/>
            </a:endParaRPr>
          </a:p>
          <a:p>
            <a:pPr marL="664210" lvl="1" indent="-180975" defTabSz="966612">
              <a:buFont typeface="Arial" panose="020B0604020202020204" pitchFamily="34" charset="0"/>
              <a:buChar char="•"/>
              <a:defRPr/>
            </a:pPr>
            <a:r>
              <a:rPr lang="en-US" sz="1300" dirty="0">
                <a:solidFill>
                  <a:schemeClr val="tx1"/>
                </a:solidFill>
                <a:latin typeface="+mn-lt"/>
                <a:cs typeface="Calibri"/>
              </a:rPr>
              <a:t>Checking-in with family members and other supporters</a:t>
            </a:r>
            <a:r>
              <a:rPr lang="en-US" sz="1300" dirty="0">
                <a:cs typeface="Calibri"/>
              </a:rPr>
              <a:t>. </a:t>
            </a:r>
            <a:endParaRPr lang="en-US" sz="1300" dirty="0">
              <a:solidFill>
                <a:schemeClr val="tx1"/>
              </a:solidFill>
              <a:latin typeface="+mn-lt"/>
              <a:cs typeface="Calibri" panose="020F0502020204030204" pitchFamily="34" charset="0"/>
            </a:endParaRPr>
          </a:p>
          <a:p>
            <a:pPr marL="664210" lvl="1" indent="-180975" defTabSz="966612">
              <a:buFont typeface="Arial" panose="020B0604020202020204" pitchFamily="34" charset="0"/>
              <a:buChar char="•"/>
              <a:defRPr/>
            </a:pPr>
            <a:r>
              <a:rPr lang="en-US" dirty="0"/>
              <a:t>Minimizing</a:t>
            </a:r>
            <a:r>
              <a:rPr lang="en-US" dirty="0">
                <a:solidFill>
                  <a:schemeClr val="tx1"/>
                </a:solidFill>
                <a:latin typeface="+mn-lt"/>
              </a:rPr>
              <a:t> access to methods (e.g., gun, medications</a:t>
            </a:r>
            <a:r>
              <a:rPr lang="en-US" dirty="0"/>
              <a:t>). </a:t>
            </a:r>
            <a:endParaRPr lang="en-US" dirty="0">
              <a:solidFill>
                <a:schemeClr val="tx1"/>
              </a:solidFill>
              <a:latin typeface="+mn-lt"/>
              <a:cs typeface="Calibri"/>
            </a:endParaRPr>
          </a:p>
          <a:p>
            <a:pPr defTabSz="966612">
              <a:defRPr/>
            </a:pPr>
            <a:endParaRPr lang="en-US" sz="1300" dirty="0">
              <a:solidFill>
                <a:schemeClr val="tx1"/>
              </a:solidFill>
              <a:latin typeface="+mn-lt"/>
              <a:cs typeface="Calibri" panose="020F0502020204030204" pitchFamily="34" charset="0"/>
            </a:endParaRPr>
          </a:p>
          <a:p>
            <a:pPr defTabSz="966612">
              <a:defRPr/>
            </a:pPr>
            <a:r>
              <a:rPr lang="en-US" sz="1300" b="1" dirty="0">
                <a:solidFill>
                  <a:schemeClr val="tx1"/>
                </a:solidFill>
                <a:latin typeface="+mn-lt"/>
                <a:cs typeface="Calibri" panose="020F0502020204030204" pitchFamily="34" charset="0"/>
              </a:rPr>
              <a:t>REFERENCE</a:t>
            </a:r>
          </a:p>
          <a:p>
            <a:r>
              <a:rPr lang="en-US" sz="1300" dirty="0">
                <a:solidFill>
                  <a:schemeClr val="tx1"/>
                </a:solidFill>
                <a:latin typeface="+mn-lt"/>
                <a:cs typeface="Calibri" panose="020F0502020204030204" pitchFamily="34" charset="0"/>
              </a:rPr>
              <a:t>Center for Substance Abuse Treatment. (2015). </a:t>
            </a:r>
            <a:r>
              <a:rPr lang="en-US" sz="1300" i="1" dirty="0">
                <a:solidFill>
                  <a:schemeClr val="tx1"/>
                </a:solidFill>
                <a:latin typeface="+mn-lt"/>
                <a:cs typeface="Calibri" panose="020F0502020204030204" pitchFamily="34" charset="0"/>
              </a:rPr>
              <a:t>Addressing suicidal thoughts and behaviors in substance abuse treatment. </a:t>
            </a:r>
            <a:r>
              <a:rPr lang="en-US" sz="1300" dirty="0">
                <a:solidFill>
                  <a:schemeClr val="tx1"/>
                </a:solidFill>
                <a:latin typeface="+mn-lt"/>
                <a:cs typeface="Calibri" panose="020F0502020204030204" pitchFamily="34" charset="0"/>
              </a:rPr>
              <a:t>Treatment Improvement Protocol (TIP) Series 50 (HHS Publication No. (SMA) 15-4318). Rockville, MD: Substance Abuse and Mental Health Services Administration.</a:t>
            </a:r>
          </a:p>
          <a:p>
            <a:pPr marL="966612" lvl="2" defTabSz="966612">
              <a:defRPr/>
            </a:pPr>
            <a:endParaRPr lang="en-US" baseline="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67</a:t>
            </a:fld>
            <a:endParaRPr lang="en-US"/>
          </a:p>
        </p:txBody>
      </p:sp>
    </p:spTree>
    <p:extLst>
      <p:ext uri="{BB962C8B-B14F-4D97-AF65-F5344CB8AC3E}">
        <p14:creationId xmlns:p14="http://schemas.microsoft.com/office/powerpoint/2010/main" val="19782014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dirty="0">
                <a:solidFill>
                  <a:schemeClr val="tx1"/>
                </a:solidFill>
                <a:latin typeface="+mn-lt"/>
              </a:rPr>
              <a:t>The IC&amp;</a:t>
            </a:r>
            <a:r>
              <a:rPr lang="en-US" baseline="0" dirty="0">
                <a:solidFill>
                  <a:schemeClr val="tx1"/>
                </a:solidFill>
                <a:latin typeface="+mn-lt"/>
              </a:rPr>
              <a:t>RC have identified three criteria as necessary skills needed to perform the core function of crisis management. </a:t>
            </a:r>
          </a:p>
          <a:p>
            <a:pPr marL="181240" indent="-181240" defTabSz="966612">
              <a:buFont typeface="Arial" panose="020B0604020202020204" pitchFamily="34" charset="0"/>
              <a:buChar char="•"/>
              <a:defRPr/>
            </a:pPr>
            <a:r>
              <a:rPr lang="en-US" sz="1300" b="1" dirty="0"/>
              <a:t>[READ THE BULLETED LIST ON THE SLIDE]</a:t>
            </a:r>
          </a:p>
          <a:p>
            <a:pPr marL="180975" indent="-180975">
              <a:buFont typeface="Arial" panose="020B0604020202020204" pitchFamily="34" charset="0"/>
              <a:buChar char="•"/>
            </a:pPr>
            <a:r>
              <a:rPr lang="en-US" baseline="0" dirty="0">
                <a:solidFill>
                  <a:schemeClr val="tx1"/>
                </a:solidFill>
                <a:latin typeface="+mn-lt"/>
              </a:rPr>
              <a:t>Herdman (2018) explains that competence in criterion 30 is evident by the counselor’s knowledge of crisis elements and the ability to relate those elements to the client.</a:t>
            </a:r>
            <a:r>
              <a:rPr lang="en-US" dirty="0"/>
              <a:t>  </a:t>
            </a:r>
            <a:r>
              <a:rPr lang="en-US" baseline="0" dirty="0">
                <a:solidFill>
                  <a:schemeClr val="tx1"/>
                </a:solidFill>
                <a:latin typeface="+mn-lt"/>
              </a:rPr>
              <a:t>Competence for criterion 31, as described by Herdman (2018), is evident by the counselor’s knowledge of specific steps and actions that are appropriate to the nature of the client’s crisis.</a:t>
            </a:r>
            <a:r>
              <a:rPr lang="en-US" dirty="0"/>
              <a:t> </a:t>
            </a:r>
            <a:r>
              <a:rPr lang="en-US" baseline="0" dirty="0">
                <a:solidFill>
                  <a:schemeClr val="tx1"/>
                </a:solidFill>
                <a:latin typeface="+mn-lt"/>
              </a:rPr>
              <a:t>Lastly, counselors should be able to relate and understand how the crisis can be used and incorporated into the client’s treatment, regardless of where they are served in the continuum of care (Herdman, 2018</a:t>
            </a:r>
            <a:r>
              <a:rPr lang="en-US" baseline="0" dirty="0" smtClean="0">
                <a:solidFill>
                  <a:schemeClr val="tx1"/>
                </a:solidFill>
                <a:latin typeface="+mn-lt"/>
              </a:rPr>
              <a:t>).</a:t>
            </a:r>
            <a:r>
              <a:rPr lang="en-US" dirty="0"/>
              <a:t> </a:t>
            </a:r>
            <a:endParaRPr lang="en-US" baseline="0" dirty="0">
              <a:solidFill>
                <a:schemeClr val="tx1"/>
              </a:solidFill>
              <a:latin typeface="+mn-lt"/>
              <a:cs typeface="Calibri"/>
            </a:endParaRPr>
          </a:p>
          <a:p>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a:rPr>
              <a:t>Herdman, </a:t>
            </a:r>
            <a:r>
              <a:rPr lang="en-US" sz="1300" dirty="0" smtClean="0">
                <a:cs typeface="Calibri"/>
              </a:rPr>
              <a:t>J.W</a:t>
            </a:r>
            <a:r>
              <a:rPr lang="en-US" sz="1300" dirty="0">
                <a:cs typeface="Calibri"/>
              </a:rPr>
              <a:t>. (2018). </a:t>
            </a:r>
            <a:r>
              <a:rPr lang="en-US" sz="1300" i="1" dirty="0">
                <a:cs typeface="Calibri"/>
              </a:rPr>
              <a:t>Global criteria: </a:t>
            </a:r>
            <a:r>
              <a:rPr lang="en-US" sz="1300" i="1" dirty="0" smtClean="0">
                <a:cs typeface="Calibri"/>
              </a:rPr>
              <a:t>The </a:t>
            </a:r>
            <a:r>
              <a:rPr lang="en-US" sz="1300" i="1" dirty="0">
                <a:cs typeface="Calibri"/>
              </a:rPr>
              <a:t>12 core functions of the substance abuse counselor </a:t>
            </a:r>
            <a:r>
              <a:rPr lang="en-US" sz="1300" dirty="0">
                <a:cs typeface="Calibri"/>
              </a:rPr>
              <a:t>(7</a:t>
            </a:r>
            <a:r>
              <a:rPr lang="en-US" sz="1300" baseline="30000" dirty="0">
                <a:cs typeface="Calibri"/>
              </a:rPr>
              <a:t>th</a:t>
            </a:r>
            <a:r>
              <a:rPr lang="en-US" sz="1300" dirty="0">
                <a:cs typeface="Calibri"/>
              </a:rPr>
              <a:t> ed.). Lincoln, NE: Parallels: Pathways to Change. </a:t>
            </a:r>
            <a:endParaRPr lang="en-US" sz="1300" dirty="0">
              <a:cs typeface="Calibri" panose="020F0502020204030204" pitchFamily="34" charset="0"/>
            </a:endParaRPr>
          </a:p>
          <a:p>
            <a:endParaRPr lang="en-US" sz="1300" dirty="0">
              <a:cs typeface="Calibri" panose="020F0502020204030204" pitchFamily="34" charset="0"/>
            </a:endParaRP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68</a:t>
            </a:fld>
            <a:endParaRPr lang="en-US"/>
          </a:p>
        </p:txBody>
      </p:sp>
    </p:spTree>
    <p:extLst>
      <p:ext uri="{BB962C8B-B14F-4D97-AF65-F5344CB8AC3E}">
        <p14:creationId xmlns:p14="http://schemas.microsoft.com/office/powerpoint/2010/main" val="271059475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INSTRUCTIONS</a:t>
            </a:r>
          </a:p>
          <a:p>
            <a:pPr marL="181240" indent="-181240" defTabSz="966612">
              <a:buFont typeface="Arial" panose="020B0604020202020204" pitchFamily="34" charset="0"/>
              <a:buChar char="•"/>
            </a:pPr>
            <a:r>
              <a:rPr lang="en-US" baseline="0" dirty="0">
                <a:solidFill>
                  <a:schemeClr val="tx1"/>
                </a:solidFill>
                <a:latin typeface="+mn-lt"/>
              </a:rPr>
              <a:t>Ask participants to gather into their small groups. </a:t>
            </a:r>
          </a:p>
          <a:p>
            <a:pPr marL="181240" indent="-181240">
              <a:buFont typeface="Arial" panose="020B0604020202020204" pitchFamily="34" charset="0"/>
              <a:buChar char="•"/>
            </a:pPr>
            <a:r>
              <a:rPr lang="en-US" baseline="0" dirty="0">
                <a:solidFill>
                  <a:schemeClr val="tx1"/>
                </a:solidFill>
                <a:latin typeface="+mn-lt"/>
              </a:rPr>
              <a:t>Instruct participants to </a:t>
            </a:r>
            <a:r>
              <a:rPr lang="en-US" kern="1200" dirty="0">
                <a:solidFill>
                  <a:schemeClr val="tx1"/>
                </a:solidFill>
                <a:latin typeface="+mn-lt"/>
              </a:rPr>
              <a:t>outline a procedure</a:t>
            </a:r>
            <a:r>
              <a:rPr lang="en-US" kern="1200" baseline="0" dirty="0">
                <a:solidFill>
                  <a:schemeClr val="tx1"/>
                </a:solidFill>
                <a:latin typeface="+mn-lt"/>
              </a:rPr>
              <a:t> for managing crisis situations. </a:t>
            </a:r>
            <a:endParaRPr lang="en-US" baseline="0" dirty="0">
              <a:solidFill>
                <a:schemeClr val="tx1"/>
              </a:solidFill>
              <a:latin typeface="+mn-lt"/>
            </a:endParaRPr>
          </a:p>
          <a:p>
            <a:pPr marL="181240" indent="-181240">
              <a:buFont typeface="Arial" panose="020B0604020202020204" pitchFamily="34" charset="0"/>
              <a:buChar char="•"/>
            </a:pPr>
            <a:r>
              <a:rPr lang="en-US" baseline="0" dirty="0">
                <a:solidFill>
                  <a:schemeClr val="tx1"/>
                </a:solidFill>
                <a:latin typeface="+mn-lt"/>
              </a:rPr>
              <a:t>Allow 20 minutes for participants to outline crisis procedures. </a:t>
            </a:r>
          </a:p>
          <a:p>
            <a:pPr marL="180975" indent="-180975">
              <a:buFont typeface="Arial" panose="020B0604020202020204" pitchFamily="34" charset="0"/>
              <a:buChar char="•"/>
            </a:pPr>
            <a:r>
              <a:rPr lang="en-US" baseline="0" dirty="0">
                <a:solidFill>
                  <a:schemeClr val="tx1"/>
                </a:solidFill>
                <a:latin typeface="+mn-lt"/>
              </a:rPr>
              <a:t>Randomly select one or two groups to review their crisis procedures</a:t>
            </a:r>
            <a:r>
              <a:rPr lang="en-US" dirty="0"/>
              <a:t>.</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baseline="0" dirty="0">
                <a:solidFill>
                  <a:schemeClr val="tx1"/>
                </a:solidFill>
                <a:latin typeface="+mn-lt"/>
              </a:rPr>
              <a:t>After each group presents, </a:t>
            </a:r>
            <a:r>
              <a:rPr lang="en-US" b="1" baseline="0" dirty="0">
                <a:solidFill>
                  <a:schemeClr val="tx1"/>
                </a:solidFill>
                <a:latin typeface="+mn-lt"/>
              </a:rPr>
              <a:t>[ASK PARTICIPANTS] </a:t>
            </a:r>
            <a:r>
              <a:rPr lang="en-US" baseline="0" dirty="0">
                <a:solidFill>
                  <a:schemeClr val="tx1"/>
                </a:solidFill>
                <a:latin typeface="+mn-lt"/>
              </a:rPr>
              <a:t>Do you have any recommendations or comments to share with this group?</a:t>
            </a:r>
            <a:endParaRPr lang="en-US" sz="1300" dirty="0">
              <a:cs typeface="Calibri" panose="020F0502020204030204" pitchFamily="34" charset="0"/>
            </a:endParaRPr>
          </a:p>
          <a:p>
            <a:endParaRPr lang="en-US" sz="1300" dirty="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69</a:t>
            </a:fld>
            <a:endParaRPr lang="en-US"/>
          </a:p>
        </p:txBody>
      </p:sp>
    </p:spTree>
    <p:extLst>
      <p:ext uri="{BB962C8B-B14F-4D97-AF65-F5344CB8AC3E}">
        <p14:creationId xmlns:p14="http://schemas.microsoft.com/office/powerpoint/2010/main" val="2713561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baseline="0" dirty="0">
                <a:solidFill>
                  <a:schemeClr val="tx1"/>
                </a:solidFill>
                <a:latin typeface="+mn-lt"/>
              </a:rPr>
              <a:t>Case management activities and the role of case managers are contextually defined, meaning that they are contingent on the community and from the perspective of where the counselor supports their clients within the </a:t>
            </a:r>
            <a:r>
              <a:rPr lang="en-US" dirty="0"/>
              <a:t>treatment continuum</a:t>
            </a:r>
            <a:r>
              <a:rPr lang="en-US" baseline="0" dirty="0">
                <a:solidFill>
                  <a:schemeClr val="tx1"/>
                </a:solidFill>
                <a:latin typeface="+mn-lt"/>
              </a:rPr>
              <a:t> of care.</a:t>
            </a:r>
            <a:r>
              <a:rPr lang="en-US" dirty="0"/>
              <a:t> Case management and the role of case managers will be different for persons receiving prevention services than to persons actively receiving outpatient treatment.   </a:t>
            </a:r>
            <a:r>
              <a:rPr lang="en-US" baseline="0" dirty="0">
                <a:solidFill>
                  <a:schemeClr val="tx1"/>
                </a:solidFill>
                <a:latin typeface="+mn-lt"/>
              </a:rPr>
              <a:t>The role and functions of case management are also contingent on </a:t>
            </a:r>
            <a:r>
              <a:rPr lang="en-US" dirty="0"/>
              <a:t>the population being served, access and availability of </a:t>
            </a:r>
            <a:r>
              <a:rPr lang="en-US" baseline="0" dirty="0">
                <a:solidFill>
                  <a:schemeClr val="tx1"/>
                </a:solidFill>
                <a:latin typeface="+mn-lt"/>
              </a:rPr>
              <a:t>different resources, as well as to the client’s needs, preferences, and </a:t>
            </a:r>
            <a:r>
              <a:rPr lang="en-US" baseline="0" dirty="0" smtClean="0">
                <a:solidFill>
                  <a:schemeClr val="tx1"/>
                </a:solidFill>
                <a:latin typeface="+mn-lt"/>
              </a:rPr>
              <a:t>priorities</a:t>
            </a:r>
            <a:r>
              <a:rPr lang="en-US" baseline="0" dirty="0">
                <a:solidFill>
                  <a:schemeClr val="tx1"/>
                </a:solidFill>
                <a:latin typeface="+mn-lt"/>
              </a:rPr>
              <a:t>.</a:t>
            </a:r>
            <a:r>
              <a:rPr lang="en-US" dirty="0"/>
              <a:t> </a:t>
            </a:r>
            <a:endParaRPr lang="en-US" dirty="0">
              <a:solidFill>
                <a:schemeClr val="tx1"/>
              </a:solidFill>
              <a:latin typeface="+mn-lt"/>
              <a:cs typeface="Calibri"/>
            </a:endParaRPr>
          </a:p>
          <a:p>
            <a:endParaRPr lang="en-US" dirty="0">
              <a:solidFill>
                <a:schemeClr val="tx1"/>
              </a:solidFill>
              <a:latin typeface="+mn-lt"/>
            </a:endParaRPr>
          </a:p>
          <a:p>
            <a:pPr defTabSz="966612">
              <a:defRPr/>
            </a:pPr>
            <a:r>
              <a:rPr lang="en-US" b="1" dirty="0">
                <a:solidFill>
                  <a:schemeClr val="tx1"/>
                </a:solidFill>
                <a:latin typeface="+mn-lt"/>
              </a:rPr>
              <a:t>REFERENCE </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7</a:t>
            </a:fld>
            <a:endParaRPr lang="en-US"/>
          </a:p>
        </p:txBody>
      </p:sp>
    </p:spTree>
    <p:extLst>
      <p:ext uri="{BB962C8B-B14F-4D97-AF65-F5344CB8AC3E}">
        <p14:creationId xmlns:p14="http://schemas.microsoft.com/office/powerpoint/2010/main" val="8930528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Check-in with participants to see if they have any questions regarding crisis intervention before moving on to the next core function. </a:t>
            </a:r>
            <a:endParaRPr lang="en-US" b="1"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70</a:t>
            </a:fld>
            <a:endParaRPr lang="en-US"/>
          </a:p>
        </p:txBody>
      </p:sp>
    </p:spTree>
    <p:extLst>
      <p:ext uri="{BB962C8B-B14F-4D97-AF65-F5344CB8AC3E}">
        <p14:creationId xmlns:p14="http://schemas.microsoft.com/office/powerpoint/2010/main" val="36666237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the participants to the agenda. </a:t>
            </a:r>
          </a:p>
          <a:p>
            <a:endParaRPr lang="en-US" baseline="0" dirty="0">
              <a:solidFill>
                <a:schemeClr val="tx1"/>
              </a:solidFill>
            </a:endParaRPr>
          </a:p>
          <a:p>
            <a:r>
              <a:rPr lang="en-US" b="1" baseline="0" dirty="0">
                <a:solidFill>
                  <a:schemeClr val="tx1"/>
                </a:solidFill>
              </a:rPr>
              <a:t>PEDAGOLOGICAL SUGGESTIONS</a:t>
            </a:r>
          </a:p>
          <a:p>
            <a:pPr marL="181240" indent="-181240">
              <a:buFont typeface="Arial" panose="020B0604020202020204" pitchFamily="34" charset="0"/>
              <a:buChar char="•"/>
            </a:pPr>
            <a:r>
              <a:rPr lang="en-US" baseline="0" dirty="0">
                <a:solidFill>
                  <a:schemeClr val="tx1"/>
                </a:solidFill>
              </a:rPr>
              <a:t>Facilitate and invite participants to discuss ways they educate clients and family on the impact of SUD on individuals, families, and communities. </a:t>
            </a:r>
          </a:p>
          <a:p>
            <a:pPr marL="181240" indent="-181240" defTabSz="966612">
              <a:buFont typeface="Arial" panose="020B0604020202020204" pitchFamily="34" charset="0"/>
              <a:buChar char="•"/>
            </a:pPr>
            <a:r>
              <a:rPr lang="en-US" sz="1300" dirty="0"/>
              <a:t>Facilitate and invite participants to discuss how they educate and orient clients and their supporters to different treatment modalities, the continuum of care, and to various community resources?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How do you p</a:t>
            </a:r>
            <a:r>
              <a:rPr lang="en-US" sz="1300" dirty="0"/>
              <a:t>rovide culturally relevant formal and informal education programs on substance use disorders? </a:t>
            </a:r>
          </a:p>
          <a:p>
            <a:pPr marL="181240" indent="-181240" defTabSz="966612">
              <a:buFont typeface="Arial" panose="020B0604020202020204" pitchFamily="34" charset="0"/>
              <a:buChar char="•"/>
              <a:defRPr/>
            </a:pPr>
            <a:r>
              <a:rPr lang="en-US" sz="1300" b="1" dirty="0"/>
              <a:t>[ASK PARTICIPANTS] </a:t>
            </a:r>
            <a:r>
              <a:rPr lang="en-US" sz="1300" dirty="0"/>
              <a:t>How do you educate clients, families, and the community about the impact of substance use disorders on the family, couple, or significant others?</a:t>
            </a:r>
          </a:p>
          <a:p>
            <a:pPr marL="181240" indent="-181240" defTabSz="966612">
              <a:buFont typeface="Arial" panose="020B0604020202020204" pitchFamily="34" charset="0"/>
              <a:buChar char="•"/>
              <a:defRPr/>
            </a:pPr>
            <a:r>
              <a:rPr lang="en-US" sz="1300" b="1" dirty="0"/>
              <a:t>[ASK PARTICIPANTS] </a:t>
            </a:r>
            <a:r>
              <a:rPr lang="en-US" sz="1300" dirty="0"/>
              <a:t>How do you explain the family’s potential positive or negative influence on the development and continuation of a substance use disorder?</a:t>
            </a:r>
          </a:p>
        </p:txBody>
      </p:sp>
      <p:sp>
        <p:nvSpPr>
          <p:cNvPr id="4" name="Slide Number Placeholder 3"/>
          <p:cNvSpPr>
            <a:spLocks noGrp="1"/>
          </p:cNvSpPr>
          <p:nvPr>
            <p:ph type="sldNum" sz="quarter" idx="10"/>
          </p:nvPr>
        </p:nvSpPr>
        <p:spPr/>
        <p:txBody>
          <a:bodyPr/>
          <a:lstStyle/>
          <a:p>
            <a:fld id="{54ADE49C-AECB-4B8E-AB86-9FE486226B9C}" type="slidenum">
              <a:rPr lang="en-US" smtClean="0"/>
              <a:t>71</a:t>
            </a:fld>
            <a:endParaRPr lang="en-US"/>
          </a:p>
        </p:txBody>
      </p:sp>
    </p:spTree>
    <p:extLst>
      <p:ext uri="{BB962C8B-B14F-4D97-AF65-F5344CB8AC3E}">
        <p14:creationId xmlns:p14="http://schemas.microsoft.com/office/powerpoint/2010/main" val="23911945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p>
          <a:p>
            <a:pPr marL="181240" indent="-181240">
              <a:buFont typeface="Arial" panose="020B0604020202020204" pitchFamily="34" charset="0"/>
              <a:buChar char="•"/>
            </a:pPr>
            <a:r>
              <a:rPr lang="en-US" dirty="0">
                <a:solidFill>
                  <a:schemeClr val="tx1"/>
                </a:solidFill>
                <a:latin typeface="+mn-lt"/>
              </a:rPr>
              <a:t>The</a:t>
            </a:r>
            <a:r>
              <a:rPr lang="en-US" baseline="0" dirty="0">
                <a:solidFill>
                  <a:schemeClr val="tx1"/>
                </a:solidFill>
                <a:latin typeface="+mn-lt"/>
              </a:rPr>
              <a:t> CSAT (2006) offers the following definition of client and family education:</a:t>
            </a:r>
          </a:p>
          <a:p>
            <a:pPr marL="181240" indent="-181240" defTabSz="966612">
              <a:buFont typeface="Arial" panose="020B0604020202020204" pitchFamily="34" charset="0"/>
              <a:buChar char="•"/>
              <a:defRPr/>
            </a:pPr>
            <a:r>
              <a:rPr lang="en-US" sz="1300" b="1" dirty="0"/>
              <a:t>[READ THE SLIDE]</a:t>
            </a:r>
          </a:p>
          <a:p>
            <a:pPr marL="181240" indent="-181240" defTabSz="966612">
              <a:buFont typeface="Arial" panose="020B0604020202020204" pitchFamily="34" charset="0"/>
              <a:buChar char="•"/>
              <a:defRPr/>
            </a:pPr>
            <a:r>
              <a:rPr lang="en-US" b="1" baseline="0" dirty="0">
                <a:solidFill>
                  <a:schemeClr val="tx1"/>
                </a:solidFill>
                <a:latin typeface="+mn-lt"/>
              </a:rPr>
              <a:t>[ASK PARTICPANTS] </a:t>
            </a:r>
            <a:r>
              <a:rPr lang="en-US" b="0" baseline="0" dirty="0">
                <a:solidFill>
                  <a:schemeClr val="tx1"/>
                </a:solidFill>
                <a:latin typeface="+mn-lt"/>
              </a:rPr>
              <a:t>What are your thoughts on this definition?</a:t>
            </a:r>
            <a:endParaRPr lang="en-US" dirty="0">
              <a:solidFill>
                <a:schemeClr val="tx1"/>
              </a:solidFill>
              <a:latin typeface="+mn-lt"/>
            </a:endParaRPr>
          </a:p>
          <a:p>
            <a:pPr marL="181240" indent="-181240">
              <a:buFont typeface="Arial" panose="020B0604020202020204" pitchFamily="34" charset="0"/>
              <a:buChar char="•"/>
            </a:pPr>
            <a:endParaRPr lang="en-US" baseline="0" dirty="0">
              <a:solidFill>
                <a:schemeClr val="tx1"/>
              </a:solidFill>
              <a:latin typeface="+mn-lt"/>
            </a:endParaRPr>
          </a:p>
          <a:p>
            <a:r>
              <a:rPr lang="en-US" sz="1300" b="1" dirty="0">
                <a:cs typeface="Calibri" panose="020F0502020204030204" pitchFamily="34" charset="0"/>
              </a:rPr>
              <a:t>REFERENCE </a:t>
            </a:r>
          </a:p>
          <a:p>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the 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 </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72</a:t>
            </a:fld>
            <a:endParaRPr lang="en-US"/>
          </a:p>
        </p:txBody>
      </p:sp>
    </p:spTree>
    <p:extLst>
      <p:ext uri="{BB962C8B-B14F-4D97-AF65-F5344CB8AC3E}">
        <p14:creationId xmlns:p14="http://schemas.microsoft.com/office/powerpoint/2010/main" val="427035609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0975" indent="-180975" defTabSz="966612">
              <a:buFont typeface="Arial" panose="020B0604020202020204" pitchFamily="34" charset="0"/>
              <a:buChar char="•"/>
              <a:defRPr/>
            </a:pPr>
            <a:r>
              <a:rPr lang="en-US" b="0" baseline="0" dirty="0">
                <a:solidFill>
                  <a:schemeClr val="tx1"/>
                </a:solidFill>
                <a:latin typeface="+mn-lt"/>
              </a:rPr>
              <a:t>As counselors, we are expected to provide culturally relevant information regarding the </a:t>
            </a:r>
            <a:r>
              <a:rPr lang="en-US" sz="1300" dirty="0"/>
              <a:t>risks related to psychoactive substance use, as well as available prevention, treatment and recovery resources in the community. To begin with, we should be knowledgeable of different cultural attitudes towards the consumption of psychoactive substances in the client's community. </a:t>
            </a:r>
            <a:endParaRPr lang="en-US" sz="1300" dirty="0">
              <a:cs typeface="Calibri"/>
            </a:endParaRPr>
          </a:p>
          <a:p>
            <a:pPr marL="181240" indent="-181240" defTabSz="966612">
              <a:buFont typeface="Arial" panose="020B0604020202020204" pitchFamily="34" charset="0"/>
              <a:buChar char="•"/>
              <a:defRPr/>
            </a:pPr>
            <a:r>
              <a:rPr lang="en-US" sz="1300" b="1" dirty="0"/>
              <a:t>[ASK PARTICIPANTS]</a:t>
            </a:r>
            <a:r>
              <a:rPr lang="en-US" sz="1300" dirty="0"/>
              <a:t> What is the community’s attitudes towards the use of coffee? Alcohol? </a:t>
            </a:r>
            <a:r>
              <a:rPr lang="en-US" sz="1300" dirty="0" err="1"/>
              <a:t>Beetlenut</a:t>
            </a:r>
            <a:r>
              <a:rPr lang="en-US" sz="1300" dirty="0"/>
              <a:t>? </a:t>
            </a:r>
          </a:p>
          <a:p>
            <a:pPr marL="180975" indent="-180975" defTabSz="966612">
              <a:buFont typeface="Arial" panose="020B0604020202020204" pitchFamily="34" charset="0"/>
              <a:buChar char="•"/>
              <a:defRPr/>
            </a:pPr>
            <a:r>
              <a:rPr lang="en-US" sz="1300" dirty="0"/>
              <a:t>As outlined in by the CSAT in TAP 21, we need to understand the “difference between educating and providing information” to clients and their supporters while “appreciating the historical, social, cultural, and other influences that shape the perceptions of psychoactive substance use” (p. 133). This appreciation also emphasizes the importance of being aware of our own cultural biases. There are many different resources that we may choose to use to educate our clients and their families and others supporters; however, we recognize the potential need to adapt or enhance educational materials to be culturally relevant. We need to take into consideration the format and delivery of information to make sure that it is culturally relevant and informed. We need to ask ourselves: </a:t>
            </a:r>
            <a:endParaRPr lang="en-US" sz="1300" dirty="0">
              <a:cs typeface="Calibri"/>
            </a:endParaRPr>
          </a:p>
          <a:p>
            <a:pPr marL="664546" lvl="1" indent="-181240" defTabSz="966612">
              <a:buFont typeface="Arial" panose="020B0604020202020204" pitchFamily="34" charset="0"/>
              <a:buChar char="•"/>
              <a:defRPr/>
            </a:pPr>
            <a:r>
              <a:rPr lang="en-US" sz="1300" dirty="0"/>
              <a:t>How will we educate clients and their families in a culturally relevant and meaningful way?</a:t>
            </a:r>
          </a:p>
          <a:p>
            <a:pPr marL="664546" lvl="1" indent="-181240" defTabSz="966612">
              <a:buFont typeface="Arial" panose="020B0604020202020204" pitchFamily="34" charset="0"/>
              <a:buChar char="•"/>
              <a:defRPr/>
            </a:pPr>
            <a:r>
              <a:rPr lang="en-US" sz="1300" dirty="0"/>
              <a:t>What is the purpose or goal(s) of education and disseminating information on substance use disorders and on the continuum of care?</a:t>
            </a:r>
          </a:p>
          <a:p>
            <a:pPr marL="181240" indent="-181240" defTabSz="966612">
              <a:buFont typeface="Arial" panose="020B0604020202020204" pitchFamily="34" charset="0"/>
              <a:buChar char="•"/>
              <a:defRPr/>
            </a:pPr>
            <a:r>
              <a:rPr lang="en-US" sz="1300" dirty="0"/>
              <a:t>We also need to recognize and appreciate that each of us learns differently and that we should consider different learning styles when we are educating or providing information to clients and their family members and other supporters.</a:t>
            </a:r>
          </a:p>
          <a:p>
            <a:pPr marL="181240" indent="-181240" defTabSz="966612">
              <a:buFont typeface="Arial" panose="020B0604020202020204" pitchFamily="34" charset="0"/>
              <a:buChar char="•"/>
              <a:defRPr/>
            </a:pPr>
            <a:endParaRPr lang="en-US" sz="1300" dirty="0"/>
          </a:p>
          <a:p>
            <a:pPr defTabSz="966612">
              <a:defRPr/>
            </a:pPr>
            <a:r>
              <a:rPr lang="en-US" sz="1300" b="1" dirty="0"/>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the 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73</a:t>
            </a:fld>
            <a:endParaRPr lang="en-US"/>
          </a:p>
        </p:txBody>
      </p:sp>
    </p:spTree>
    <p:extLst>
      <p:ext uri="{BB962C8B-B14F-4D97-AF65-F5344CB8AC3E}">
        <p14:creationId xmlns:p14="http://schemas.microsoft.com/office/powerpoint/2010/main" val="252253962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How and why would you explain to a family member of a person in recovery why people use alcohol and drugs?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How and why would you explain to a family member that addiction is a chronic brain disorder?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Why do you believe this would help or hinder your efforts in supporting your clients?</a:t>
            </a:r>
            <a:endParaRPr lang="en-US" dirty="0">
              <a:solidFill>
                <a:schemeClr val="tx1"/>
              </a:solidFill>
              <a:latin typeface="+mn-lt"/>
            </a:endParaRPr>
          </a:p>
          <a:p>
            <a:endParaRPr lang="en-US" dirty="0">
              <a:solidFill>
                <a:schemeClr val="tx1"/>
              </a:solidFill>
              <a:latin typeface="+mn-lt"/>
            </a:endParaRPr>
          </a:p>
          <a:p>
            <a:r>
              <a:rPr lang="en-US" b="1" dirty="0" smtClean="0">
                <a:solidFill>
                  <a:schemeClr val="tx1"/>
                </a:solidFill>
                <a:latin typeface="+mn-lt"/>
              </a:rPr>
              <a:t>REFERENCES </a:t>
            </a:r>
            <a:endParaRPr lang="en-US" dirty="0">
              <a:solidFill>
                <a:schemeClr val="tx1"/>
              </a:solidFill>
              <a:latin typeface="+mn-lt"/>
            </a:endParaRPr>
          </a:p>
          <a:p>
            <a:r>
              <a:rPr lang="en-US" sz="1300" dirty="0">
                <a:cs typeface="Calibri" panose="020F0502020204030204" pitchFamily="34" charset="0"/>
              </a:rPr>
              <a:t>National Institute on Drug Abuse (2018). Drugs, brains, and behavior: the science of addiction. Retrieved from https://</a:t>
            </a:r>
            <a:r>
              <a:rPr lang="en-US" sz="1300" dirty="0" smtClean="0">
                <a:cs typeface="Calibri" panose="020F0502020204030204" pitchFamily="34" charset="0"/>
              </a:rPr>
              <a:t>www.drugabuse.gov/publications/drugs-brains-behavior-science-addiction/drug-misuse-addiction.</a:t>
            </a:r>
            <a:endParaRPr lang="en-US" sz="1300" dirty="0">
              <a:cs typeface="Calibri" panose="020F0502020204030204" pitchFamily="34" charset="0"/>
            </a:endParaRPr>
          </a:p>
          <a:p>
            <a:endParaRPr lang="en-US" sz="1300" dirty="0">
              <a:cs typeface="Calibri" panose="020F0502020204030204" pitchFamily="34" charset="0"/>
            </a:endParaRPr>
          </a:p>
          <a:p>
            <a:r>
              <a:rPr lang="en-US" sz="1300" dirty="0">
                <a:cs typeface="Calibri" panose="020F0502020204030204" pitchFamily="34" charset="0"/>
              </a:rPr>
              <a:t>National Institute on Drug Abuse (2016). The science of drug abuse and addiction: the basics. Retrieved from https://</a:t>
            </a:r>
            <a:r>
              <a:rPr lang="en-US" sz="1300" dirty="0" smtClean="0">
                <a:cs typeface="Calibri" panose="020F0502020204030204" pitchFamily="34" charset="0"/>
              </a:rPr>
              <a:t>www.drugabuse.gov/publications/media-guide/science-drug-abuse-addiction-basics. </a:t>
            </a:r>
            <a:endParaRPr lang="en-US" sz="1300" dirty="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74</a:t>
            </a:fld>
            <a:endParaRPr lang="en-US"/>
          </a:p>
        </p:txBody>
      </p:sp>
    </p:spTree>
    <p:extLst>
      <p:ext uri="{BB962C8B-B14F-4D97-AF65-F5344CB8AC3E}">
        <p14:creationId xmlns:p14="http://schemas.microsoft.com/office/powerpoint/2010/main" val="735868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b="0" baseline="0" dirty="0">
                <a:solidFill>
                  <a:schemeClr val="tx1"/>
                </a:solidFill>
                <a:latin typeface="+mn-lt"/>
              </a:rPr>
              <a:t>Besides understanding and considering culturally informed and respectful approaches to educating clients and family members to the science of addiction, it is also helpful to explore, reflect on, and educate clients and their family members to the various ways addiction impacts families.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How does </a:t>
            </a:r>
            <a:r>
              <a:rPr lang="en-US" sz="1300" dirty="0"/>
              <a:t>addiction affect family members and/or significant others in their community and in general? </a:t>
            </a:r>
          </a:p>
          <a:p>
            <a:pPr marL="181240" indent="-181240" defTabSz="966612">
              <a:buFont typeface="Arial" panose="020B0604020202020204" pitchFamily="34" charset="0"/>
              <a:buChar char="•"/>
              <a:defRPr/>
            </a:pPr>
            <a:r>
              <a:rPr lang="en-US" sz="1300" dirty="0"/>
              <a:t>Addiction</a:t>
            </a:r>
            <a:r>
              <a:rPr lang="en-US" b="0" dirty="0">
                <a:solidFill>
                  <a:schemeClr val="tx1"/>
                </a:solidFill>
                <a:latin typeface="+mn-lt"/>
              </a:rPr>
              <a:t> “has distinct effects on different family structures” (CSAT, 2015,</a:t>
            </a:r>
            <a:r>
              <a:rPr lang="en-US" b="0" baseline="0" dirty="0">
                <a:solidFill>
                  <a:schemeClr val="tx1"/>
                </a:solidFill>
                <a:latin typeface="+mn-lt"/>
              </a:rPr>
              <a:t> </a:t>
            </a:r>
            <a:r>
              <a:rPr lang="en-US" b="0" dirty="0">
                <a:solidFill>
                  <a:schemeClr val="tx1"/>
                </a:solidFill>
                <a:latin typeface="+mn-lt"/>
              </a:rPr>
              <a:t>p. 21).</a:t>
            </a:r>
            <a:r>
              <a:rPr lang="en-US" b="0" baseline="0" dirty="0">
                <a:solidFill>
                  <a:schemeClr val="tx1"/>
                </a:solidFill>
                <a:latin typeface="+mn-lt"/>
              </a:rPr>
              <a:t> </a:t>
            </a:r>
            <a:r>
              <a:rPr lang="en-US" b="0" dirty="0">
                <a:solidFill>
                  <a:schemeClr val="tx1"/>
                </a:solidFill>
                <a:latin typeface="+mn-lt"/>
              </a:rPr>
              <a:t>For example, children to parents with substance use disorders</a:t>
            </a:r>
            <a:r>
              <a:rPr lang="en-US" b="0" baseline="0" dirty="0">
                <a:solidFill>
                  <a:schemeClr val="tx1"/>
                </a:solidFill>
                <a:latin typeface="+mn-lt"/>
              </a:rPr>
              <a:t> “</a:t>
            </a:r>
            <a:r>
              <a:rPr lang="en-US" b="0" dirty="0">
                <a:solidFill>
                  <a:schemeClr val="tx1"/>
                </a:solidFill>
                <a:latin typeface="+mn-lt"/>
              </a:rPr>
              <a:t>may act as surrogate spouses” … creating complex and “elaborate systems of denial to protect themselves against the reality of their parent’s addiction” (CSAT, 2015, p. 21)</a:t>
            </a:r>
            <a:r>
              <a:rPr lang="en-US" b="0" baseline="0" dirty="0">
                <a:solidFill>
                  <a:schemeClr val="tx1"/>
                </a:solidFill>
                <a:latin typeface="+mn-lt"/>
              </a:rPr>
              <a:t>. Children may feel guilty and assume responsibility for their </a:t>
            </a:r>
            <a:r>
              <a:rPr lang="en-US" b="0" baseline="0" dirty="0" smtClean="0">
                <a:solidFill>
                  <a:schemeClr val="tx1"/>
                </a:solidFill>
                <a:latin typeface="+mn-lt"/>
              </a:rPr>
              <a:t>parents’ </a:t>
            </a:r>
            <a:r>
              <a:rPr lang="en-US" b="0" baseline="0" dirty="0">
                <a:solidFill>
                  <a:schemeClr val="tx1"/>
                </a:solidFill>
                <a:latin typeface="+mn-lt"/>
              </a:rPr>
              <a:t>use of drugs. These children may “</a:t>
            </a:r>
            <a:r>
              <a:rPr lang="en-US" b="0" dirty="0">
                <a:solidFill>
                  <a:schemeClr val="tx1"/>
                </a:solidFill>
                <a:latin typeface="+mn-lt"/>
              </a:rPr>
              <a:t>grow up to be an overprotective and controlling parent who does not allow his or her children sufficient autonomy” (CSAT,</a:t>
            </a:r>
            <a:r>
              <a:rPr lang="en-US" b="0" baseline="0" dirty="0">
                <a:solidFill>
                  <a:schemeClr val="tx1"/>
                </a:solidFill>
                <a:latin typeface="+mn-lt"/>
              </a:rPr>
              <a:t> 2015, </a:t>
            </a:r>
            <a:r>
              <a:rPr lang="en-US" b="0" dirty="0">
                <a:solidFill>
                  <a:schemeClr val="tx1"/>
                </a:solidFill>
                <a:latin typeface="+mn-lt"/>
              </a:rPr>
              <a:t>p. 22). The</a:t>
            </a:r>
            <a:r>
              <a:rPr lang="en-US" b="0" baseline="0" dirty="0">
                <a:solidFill>
                  <a:schemeClr val="tx1"/>
                </a:solidFill>
                <a:latin typeface="+mn-lt"/>
              </a:rPr>
              <a:t> impact of addiction to different family structures and in different communities is beyond the scope of this training; however, we strongly recommend and encourage you to review SAMHSA TIP 39. </a:t>
            </a:r>
            <a:r>
              <a:rPr lang="en-US" b="0" dirty="0">
                <a:solidFill>
                  <a:schemeClr val="tx1"/>
                </a:solidFill>
                <a:latin typeface="+mn-lt"/>
              </a:rPr>
              <a:t>After having</a:t>
            </a:r>
            <a:r>
              <a:rPr lang="en-US" b="0" baseline="0" dirty="0">
                <a:solidFill>
                  <a:schemeClr val="tx1"/>
                </a:solidFill>
                <a:latin typeface="+mn-lt"/>
              </a:rPr>
              <a:t> reviewed TIP 39, you will see why it is essential and critical for most clients and their families to participate in family therapy. There are free resources that you may choose to use in practice, including the SAMHSA brochure on family therapy highlighted here under resources, to educate and orient clients and their family members to family therapy. </a:t>
            </a:r>
            <a:endParaRPr lang="en-US" b="0" dirty="0">
              <a:solidFill>
                <a:schemeClr val="tx1"/>
              </a:solidFill>
              <a:latin typeface="+mn-lt"/>
            </a:endParaRPr>
          </a:p>
          <a:p>
            <a:pPr marL="181240" indent="-181240">
              <a:buFont typeface="Arial" panose="020B0604020202020204" pitchFamily="34" charset="0"/>
              <a:buChar char="•"/>
            </a:pPr>
            <a:endParaRPr lang="en-US" dirty="0">
              <a:solidFill>
                <a:schemeClr val="tx1"/>
              </a:solidFill>
              <a:latin typeface="+mn-lt"/>
            </a:endParaRPr>
          </a:p>
          <a:p>
            <a:r>
              <a:rPr lang="en-US" b="1" dirty="0" smtClean="0">
                <a:solidFill>
                  <a:schemeClr val="tx1"/>
                </a:solidFill>
                <a:latin typeface="+mn-lt"/>
              </a:rPr>
              <a:t>REFERENCES</a:t>
            </a:r>
            <a:endParaRPr lang="en-US" b="1" dirty="0">
              <a:solidFill>
                <a:schemeClr val="tx1"/>
              </a:solidFill>
              <a:latin typeface="+mn-lt"/>
            </a:endParaRPr>
          </a:p>
          <a:p>
            <a:r>
              <a:rPr lang="en-US" sz="1300" dirty="0">
                <a:cs typeface="Calibri" panose="020F0502020204030204" pitchFamily="34" charset="0"/>
              </a:rPr>
              <a:t>Center for Substance Abuse Treatment (2015). Substance abuse treatment and family therapy. Treatment Improvement Protocol (TIP) 39 (HHS Publication No. (SMA) 15-4219). Rockville, MD: Substance Abuse and Mental Health Services Administration.  </a:t>
            </a:r>
          </a:p>
          <a:p>
            <a:endParaRPr lang="en-US" sz="1300" dirty="0">
              <a:cs typeface="Calibri" panose="020F0502020204030204" pitchFamily="34" charset="0"/>
            </a:endParaRPr>
          </a:p>
          <a:p>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the 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 </a:t>
            </a:r>
          </a:p>
          <a:p>
            <a:endParaRPr lang="en-US" sz="1300" dirty="0">
              <a:cs typeface="Calibri" panose="020F0502020204030204" pitchFamily="34" charset="0"/>
            </a:endParaRPr>
          </a:p>
          <a:p>
            <a:r>
              <a:rPr lang="en-US" sz="1300" dirty="0">
                <a:cs typeface="Calibri" panose="020F0502020204030204" pitchFamily="34" charset="0"/>
              </a:rPr>
              <a:t>Substance Abuse and Mental Health Services Administration (2013). Family therapy can help: for people in recovery from mental illness or addiction. Retrieved from https://store.samhsa.gov/shin/content//SMA13-4784/SMA13-4784.pdf</a:t>
            </a:r>
          </a:p>
        </p:txBody>
      </p:sp>
      <p:sp>
        <p:nvSpPr>
          <p:cNvPr id="4" name="Slide Number Placeholder 3"/>
          <p:cNvSpPr>
            <a:spLocks noGrp="1"/>
          </p:cNvSpPr>
          <p:nvPr>
            <p:ph type="sldNum" sz="quarter" idx="10"/>
          </p:nvPr>
        </p:nvSpPr>
        <p:spPr/>
        <p:txBody>
          <a:bodyPr/>
          <a:lstStyle/>
          <a:p>
            <a:fld id="{54ADE49C-AECB-4B8E-AB86-9FE486226B9C}" type="slidenum">
              <a:rPr lang="en-US" smtClean="0"/>
              <a:t>75</a:t>
            </a:fld>
            <a:endParaRPr lang="en-US"/>
          </a:p>
        </p:txBody>
      </p:sp>
    </p:spTree>
    <p:extLst>
      <p:ext uri="{BB962C8B-B14F-4D97-AF65-F5344CB8AC3E}">
        <p14:creationId xmlns:p14="http://schemas.microsoft.com/office/powerpoint/2010/main" val="14974631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j-lt"/>
              </a:rPr>
              <a:t>TRAINER NOTES</a:t>
            </a:r>
          </a:p>
          <a:p>
            <a:pPr marL="181240" indent="-181240">
              <a:buFont typeface="Arial" panose="020B0604020202020204" pitchFamily="34" charset="0"/>
              <a:buChar char="•"/>
            </a:pPr>
            <a:r>
              <a:rPr lang="en-US" b="1" baseline="0" dirty="0">
                <a:solidFill>
                  <a:schemeClr val="tx1"/>
                </a:solidFill>
                <a:latin typeface="+mj-lt"/>
              </a:rPr>
              <a:t>[ASK PARTICIPANTS] </a:t>
            </a:r>
            <a:r>
              <a:rPr lang="en-US" b="0" baseline="0" dirty="0">
                <a:solidFill>
                  <a:schemeClr val="tx1"/>
                </a:solidFill>
                <a:latin typeface="+mj-lt"/>
              </a:rPr>
              <a:t>How would you </a:t>
            </a:r>
            <a:r>
              <a:rPr lang="en-US" b="0" dirty="0">
                <a:solidFill>
                  <a:schemeClr val="tx1"/>
                </a:solidFill>
                <a:latin typeface="+mj-lt"/>
              </a:rPr>
              <a:t>educate</a:t>
            </a:r>
            <a:r>
              <a:rPr lang="en-US" b="0" baseline="0" dirty="0">
                <a:solidFill>
                  <a:schemeClr val="tx1"/>
                </a:solidFill>
                <a:latin typeface="+mj-lt"/>
              </a:rPr>
              <a:t> </a:t>
            </a:r>
            <a:r>
              <a:rPr lang="en-US" b="0" dirty="0">
                <a:solidFill>
                  <a:schemeClr val="tx1"/>
                </a:solidFill>
                <a:latin typeface="+mj-lt"/>
              </a:rPr>
              <a:t>clients (and their families) to various service providers and organizations that support clients in their own recovery from substance use disorders? </a:t>
            </a:r>
          </a:p>
          <a:p>
            <a:pPr marL="180975" indent="-180975">
              <a:buFont typeface="Arial" panose="020B0604020202020204" pitchFamily="34" charset="0"/>
              <a:buChar char="•"/>
            </a:pPr>
            <a:r>
              <a:rPr lang="en-US" sz="1300" dirty="0">
                <a:latin typeface="+mj-lt"/>
              </a:rPr>
              <a:t>As counselors, we should be familiar with and be able to describe, in clear and specific language, treatment services within the SUD continuum of care and resources available to clients and their family members. We must be able to describe the different levels of care that is available in our community. We also want to be familiar with and be able to describe the various types of treatment modalities and treatment resources, including local health, allied health, and behavioral health </a:t>
            </a:r>
            <a:r>
              <a:rPr lang="en-US" sz="1300" dirty="0" smtClean="0">
                <a:latin typeface="+mj-lt"/>
              </a:rPr>
              <a:t>resources.</a:t>
            </a:r>
            <a:endParaRPr lang="en-US" sz="1300" dirty="0">
              <a:latin typeface="+mj-lt"/>
              <a:cs typeface="Calibri"/>
            </a:endParaRPr>
          </a:p>
          <a:p>
            <a:endParaRPr lang="en-US" dirty="0">
              <a:solidFill>
                <a:schemeClr val="tx1"/>
              </a:solidFill>
              <a:latin typeface="+mj-lt"/>
            </a:endParaRPr>
          </a:p>
          <a:p>
            <a:r>
              <a:rPr lang="en-US" b="1" dirty="0">
                <a:solidFill>
                  <a:schemeClr val="tx1"/>
                </a:solidFill>
                <a:latin typeface="+mj-lt"/>
              </a:rPr>
              <a:t>REFERENCE</a:t>
            </a:r>
          </a:p>
          <a:p>
            <a:r>
              <a:rPr lang="en-US" sz="1300" dirty="0">
                <a:latin typeface="+mj-lt"/>
                <a:cs typeface="Calibri" panose="020F0502020204030204" pitchFamily="34" charset="0"/>
              </a:rPr>
              <a:t>Center for Substance Abuse Treatment (2015). </a:t>
            </a:r>
            <a:r>
              <a:rPr lang="en-US" sz="1300" i="1" dirty="0">
                <a:latin typeface="+mj-lt"/>
                <a:cs typeface="Calibri" panose="020F0502020204030204" pitchFamily="34" charset="0"/>
              </a:rPr>
              <a:t>Substance abuse treatment and family therapy. </a:t>
            </a:r>
            <a:r>
              <a:rPr lang="en-US" sz="1300" dirty="0">
                <a:latin typeface="+mj-lt"/>
                <a:cs typeface="Calibri" panose="020F0502020204030204" pitchFamily="34" charset="0"/>
              </a:rPr>
              <a:t>Treatment Improvement Protocol (TIP) 39 (HHS Publication No. (SMA) 15-4219). Rockville, MD: Substance Abuse and Mental Health Services Administration.  </a:t>
            </a:r>
          </a:p>
          <a:p>
            <a:endParaRPr lang="en-US" sz="1300" dirty="0">
              <a:latin typeface="+mj-lt"/>
              <a:cs typeface="Calibri" panose="020F0502020204030204" pitchFamily="34" charset="0"/>
            </a:endParaRPr>
          </a:p>
          <a:p>
            <a:r>
              <a:rPr lang="en-US" sz="1300" dirty="0">
                <a:latin typeface="+mj-lt"/>
                <a:cs typeface="Calibri" panose="020F0502020204030204" pitchFamily="34" charset="0"/>
              </a:rPr>
              <a:t>Center for Substance Abuse Treatment. (2006). </a:t>
            </a:r>
            <a:r>
              <a:rPr lang="en-US" sz="1300" i="1" dirty="0">
                <a:latin typeface="+mj-lt"/>
                <a:cs typeface="Calibri" panose="020F0502020204030204" pitchFamily="34" charset="0"/>
              </a:rPr>
              <a:t>Addiction counseling competencies: </a:t>
            </a:r>
            <a:r>
              <a:rPr lang="en-US" sz="1300" i="1" dirty="0" smtClean="0">
                <a:latin typeface="+mj-lt"/>
                <a:cs typeface="Calibri" panose="020F0502020204030204" pitchFamily="34" charset="0"/>
              </a:rPr>
              <a:t>The </a:t>
            </a:r>
            <a:r>
              <a:rPr lang="en-US" sz="1300" i="1" dirty="0">
                <a:latin typeface="+mj-lt"/>
                <a:cs typeface="Calibri" panose="020F0502020204030204" pitchFamily="34" charset="0"/>
              </a:rPr>
              <a:t>knowledge, skills, and attitudes of professional practice</a:t>
            </a:r>
            <a:r>
              <a:rPr lang="en-US" sz="1300" dirty="0">
                <a:latin typeface="+mj-lt"/>
                <a:cs typeface="Calibri" panose="020F0502020204030204" pitchFamily="34" charset="0"/>
              </a:rPr>
              <a:t>. Technical Assistance Publication (TAP) Series 21 (HHS Publication No. (SMA) 15-4171). Rockville, MD: Substance Abuse and Mental Health Services </a:t>
            </a:r>
            <a:r>
              <a:rPr lang="en-US" sz="1300" dirty="0" smtClean="0">
                <a:latin typeface="+mj-lt"/>
                <a:cs typeface="Calibri" panose="020F0502020204030204" pitchFamily="34" charset="0"/>
              </a:rPr>
              <a:t>Administration.</a:t>
            </a:r>
            <a:endParaRPr lang="en-US" sz="1300" dirty="0">
              <a:latin typeface="+mj-lt"/>
            </a:endParaRPr>
          </a:p>
          <a:p>
            <a:pPr marL="181240" indent="-181240" defTabSz="966612">
              <a:buFont typeface="Arial" panose="020B0604020202020204" pitchFamily="34" charset="0"/>
              <a:buChar char="•"/>
              <a:defRPr/>
            </a:pPr>
            <a:endParaRPr lang="en-US" dirty="0">
              <a:solidFill>
                <a:schemeClr val="tx1"/>
              </a:solidFill>
              <a:latin typeface="+mj-lt"/>
            </a:endParaRPr>
          </a:p>
          <a:p>
            <a:pPr marL="181240" indent="-181240">
              <a:buFont typeface="Arial" panose="020B0604020202020204" pitchFamily="34" charset="0"/>
              <a:buChar char="•"/>
            </a:pPr>
            <a:endParaRPr lang="en-US" sz="1300" dirty="0">
              <a:latin typeface="+mj-lt"/>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76</a:t>
            </a:fld>
            <a:endParaRPr lang="en-US"/>
          </a:p>
        </p:txBody>
      </p:sp>
    </p:spTree>
    <p:extLst>
      <p:ext uri="{BB962C8B-B14F-4D97-AF65-F5344CB8AC3E}">
        <p14:creationId xmlns:p14="http://schemas.microsoft.com/office/powerpoint/2010/main" val="157978646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0975" indent="-180975" defTabSz="966612">
              <a:buFont typeface="Arial" panose="020B0604020202020204" pitchFamily="34" charset="0"/>
              <a:buChar char="•"/>
              <a:defRPr/>
            </a:pPr>
            <a:r>
              <a:rPr lang="en-US" sz="1300" dirty="0"/>
              <a:t>Later, we will discuss the role and core function of making referrals. In making referrals, we suggest that you create a checklist, outline, or guide, something similar to what we are presenting here, when orienting clients and their supporters to different levels of care and to different treatment modalities. Explaining the continuum of care and resources available to clients and their supporters in clear and specific language increases the likelihood of clients understanding and follow through (CSAT, 2006, p. 72). Begin by discussing what is available and what is most appropriate (based on results from your multidimensional assessment that explores clients’ risks and needs, as well as strengths, skills and resources) in your community. Be sure to only identify treatment </a:t>
            </a:r>
            <a:r>
              <a:rPr lang="en-US" sz="1300" dirty="0" smtClean="0"/>
              <a:t>programs </a:t>
            </a:r>
            <a:r>
              <a:rPr lang="en-US" sz="1300" dirty="0"/>
              <a:t>that your client is eligible for. What are the programs’ p</a:t>
            </a:r>
            <a:r>
              <a:rPr lang="en-US" kern="1200" dirty="0">
                <a:solidFill>
                  <a:schemeClr val="tx1"/>
                </a:solidFill>
                <a:latin typeface="+mn-lt"/>
              </a:rPr>
              <a:t>olicies on use of psychotherapeutic medications? What are the policies</a:t>
            </a:r>
            <a:r>
              <a:rPr lang="en-US" kern="1200" baseline="0" dirty="0">
                <a:solidFill>
                  <a:schemeClr val="tx1"/>
                </a:solidFill>
                <a:latin typeface="+mn-lt"/>
              </a:rPr>
              <a:t> on the use of pharmacotherapy for substance use disorders?</a:t>
            </a:r>
            <a:r>
              <a:rPr lang="en-US" dirty="0"/>
              <a:t>  </a:t>
            </a:r>
            <a:r>
              <a:rPr lang="en-US" sz="1300" dirty="0"/>
              <a:t>After, it is helpful to explain how clients access services – a brief review of screening processes and estimated wait times. Every effort should be made to clearly articulate and explain, to the best of your knowledge, the general philosophy of different programs and providers. Is the program faith-based? Are clients expected to participate in 12-step? Are there specific attributes of the program that make it special or unique from others? Clients should be informed of program costs. Clients should be oriented to the structure of different programs. What is the estimated length of stay or number of days for different programs? Describe the intensity of services. Do clients participate in individual and group meetings? Are they expected to work? If possible, provide a short overview on what is involved at intake. Does assessment happen at intake? If the client is being admitted to or referred to residential treatment programs, it is likely that program staff will search their belongings for contraband. Clients may also have limited access to their cell phones. Review the basic rules. For example, clients in residential settings may be expected to participate in all group meetings and classes. Clients who choose to not attend may be discharged or referred to a different program or level of care. When are clients discharged or transitioned to a lower level of care? Briefly describe discharge and remind participants that addiction is a brain disease. Recovery from addiction is unique to each individual and may require ongoing treatment. Normalize the process and acknowledge the client and their family for taking time to learn about different options to help them make an informed decision on how to move forward. </a:t>
            </a:r>
            <a:endParaRPr lang="en-US" sz="1300" dirty="0">
              <a:cs typeface="Calibri"/>
            </a:endParaRPr>
          </a:p>
          <a:p>
            <a:endParaRPr lang="en-US" dirty="0">
              <a:solidFill>
                <a:schemeClr val="tx1"/>
              </a:solidFill>
              <a:latin typeface="+mn-lt"/>
            </a:endParaRPr>
          </a:p>
          <a:p>
            <a:r>
              <a:rPr lang="en-US" b="1" dirty="0">
                <a:solidFill>
                  <a:schemeClr val="tx1"/>
                </a:solidFill>
                <a:latin typeface="+mn-lt"/>
              </a:rPr>
              <a:t>REFERENCE</a:t>
            </a:r>
          </a:p>
          <a:p>
            <a:r>
              <a:rPr lang="en-US" sz="1300" dirty="0">
                <a:cs typeface="Calibri" panose="020F0502020204030204" pitchFamily="34" charset="0"/>
              </a:rPr>
              <a:t>Center for Substance Abuse Treatment (2014). </a:t>
            </a:r>
            <a:r>
              <a:rPr lang="en-US" sz="1300" i="1" dirty="0">
                <a:cs typeface="Calibri" panose="020F0502020204030204" pitchFamily="34" charset="0"/>
              </a:rPr>
              <a:t>What is substance abuse treatment: </a:t>
            </a:r>
            <a:r>
              <a:rPr lang="en-US" sz="1300" i="1" dirty="0" smtClean="0">
                <a:cs typeface="Calibri" panose="020F0502020204030204" pitchFamily="34" charset="0"/>
              </a:rPr>
              <a:t>A </a:t>
            </a:r>
            <a:r>
              <a:rPr lang="en-US" sz="1300" i="1" dirty="0">
                <a:cs typeface="Calibri" panose="020F0502020204030204" pitchFamily="34" charset="0"/>
              </a:rPr>
              <a:t>booklet for families </a:t>
            </a:r>
            <a:r>
              <a:rPr lang="en-US" sz="1300" dirty="0">
                <a:cs typeface="Calibri" panose="020F0502020204030204" pitchFamily="34" charset="0"/>
              </a:rPr>
              <a:t>(HHS Publication No. (SMA) 14-4126). Rockville, MD: Substance Abuse and Mental Health Services Administration.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77</a:t>
            </a:fld>
            <a:endParaRPr lang="en-US"/>
          </a:p>
        </p:txBody>
      </p:sp>
    </p:spTree>
    <p:extLst>
      <p:ext uri="{BB962C8B-B14F-4D97-AF65-F5344CB8AC3E}">
        <p14:creationId xmlns:p14="http://schemas.microsoft.com/office/powerpoint/2010/main" val="56486588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0975" indent="-180975">
              <a:buFont typeface="Arial" panose="020B0604020202020204" pitchFamily="34" charset="0"/>
              <a:buChar char="•"/>
            </a:pPr>
            <a:r>
              <a:rPr lang="en-US" dirty="0">
                <a:solidFill>
                  <a:schemeClr val="tx1"/>
                </a:solidFill>
                <a:latin typeface="+mn-lt"/>
              </a:rPr>
              <a:t>The IC&amp;</a:t>
            </a:r>
            <a:r>
              <a:rPr lang="en-US" baseline="0" dirty="0">
                <a:solidFill>
                  <a:schemeClr val="tx1"/>
                </a:solidFill>
                <a:latin typeface="+mn-lt"/>
              </a:rPr>
              <a:t>RC have identified two global criteria for client and family education</a:t>
            </a:r>
            <a:r>
              <a:rPr lang="en-US" dirty="0"/>
              <a:t>:</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sz="1300" b="1" dirty="0"/>
              <a:t>[READ THE BULLETED LIST ON THE SLIDE]</a:t>
            </a:r>
          </a:p>
          <a:p>
            <a:pPr marL="180975" indent="-180975">
              <a:buFont typeface="Arial" panose="020B0604020202020204" pitchFamily="34" charset="0"/>
              <a:buChar char="•"/>
            </a:pPr>
            <a:r>
              <a:rPr lang="en-US" baseline="0" dirty="0">
                <a:solidFill>
                  <a:schemeClr val="tx1"/>
                </a:solidFill>
                <a:latin typeface="+mn-lt"/>
              </a:rPr>
              <a:t>Herdman (2018) explains that competence in criterion 33 is evident by the counselor’s ability to use a variety of methods, both formally and informally, about addiction and substance use disorders.</a:t>
            </a:r>
            <a:r>
              <a:rPr lang="en-US" dirty="0"/>
              <a:t> </a:t>
            </a:r>
          </a:p>
          <a:p>
            <a:pPr marL="181240" indent="-181240">
              <a:buFont typeface="Arial" panose="020B0604020202020204" pitchFamily="34" charset="0"/>
              <a:buChar char="•"/>
            </a:pPr>
            <a:r>
              <a:rPr lang="en-US" baseline="0" dirty="0">
                <a:solidFill>
                  <a:schemeClr val="tx1"/>
                </a:solidFill>
                <a:latin typeface="+mn-lt"/>
              </a:rPr>
              <a:t>Competence for criterion 34, as described by Herdman (2018), is evident by the counselor’s ability to educate and orient clients to treatment services within the continuum of care and to different community resources that will support them and their supporters through different stages of treatment. Orienting clients to these services also requires the counselor to explain why they are recommending a particular resource or service for the clients’ presenting problem(s).</a:t>
            </a:r>
            <a:r>
              <a:rPr lang="en-US" dirty="0"/>
              <a:t> </a:t>
            </a:r>
            <a:endParaRPr lang="en-US" baseline="0" dirty="0">
              <a:solidFill>
                <a:schemeClr val="tx1"/>
              </a:solidFill>
              <a:latin typeface="+mn-lt"/>
              <a:cs typeface="Calibri"/>
            </a:endParaRPr>
          </a:p>
          <a:p>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a:rPr>
              <a:t>Herdman, </a:t>
            </a:r>
            <a:r>
              <a:rPr lang="en-US" sz="1300" dirty="0" smtClean="0">
                <a:cs typeface="Calibri"/>
              </a:rPr>
              <a:t>J.W</a:t>
            </a:r>
            <a:r>
              <a:rPr lang="en-US" sz="1300" dirty="0">
                <a:cs typeface="Calibri"/>
              </a:rPr>
              <a:t>. (2018). </a:t>
            </a:r>
            <a:r>
              <a:rPr lang="en-US" sz="1300" i="1" dirty="0">
                <a:cs typeface="Calibri"/>
              </a:rPr>
              <a:t>Global criteria: </a:t>
            </a:r>
            <a:r>
              <a:rPr lang="en-US" sz="1300" i="1" dirty="0" smtClean="0">
                <a:cs typeface="Calibri"/>
              </a:rPr>
              <a:t>The </a:t>
            </a:r>
            <a:r>
              <a:rPr lang="en-US" sz="1300" i="1" dirty="0">
                <a:cs typeface="Calibri"/>
              </a:rPr>
              <a:t>12 core functions of the substance abuse counselor </a:t>
            </a:r>
            <a:r>
              <a:rPr lang="en-US" sz="1300" dirty="0">
                <a:cs typeface="Calibri"/>
              </a:rPr>
              <a:t>(7</a:t>
            </a:r>
            <a:r>
              <a:rPr lang="en-US" sz="1300" baseline="30000" dirty="0">
                <a:cs typeface="Calibri"/>
              </a:rPr>
              <a:t>th</a:t>
            </a:r>
            <a:r>
              <a:rPr lang="en-US" sz="1300" dirty="0">
                <a:cs typeface="Calibri"/>
              </a:rPr>
              <a:t> ed.). Lincoln, NE: Parallels: Pathways to Change. </a:t>
            </a:r>
            <a:endParaRPr lang="en-US" sz="1300"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78</a:t>
            </a:fld>
            <a:endParaRPr lang="en-US"/>
          </a:p>
        </p:txBody>
      </p:sp>
    </p:spTree>
    <p:extLst>
      <p:ext uri="{BB962C8B-B14F-4D97-AF65-F5344CB8AC3E}">
        <p14:creationId xmlns:p14="http://schemas.microsoft.com/office/powerpoint/2010/main" val="299597068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baseline="0" dirty="0">
                <a:solidFill>
                  <a:schemeClr val="tx1"/>
                </a:solidFill>
                <a:latin typeface="+mn-lt"/>
              </a:rPr>
              <a:t>Ask participants to gather into their small groups. </a:t>
            </a:r>
          </a:p>
          <a:p>
            <a:pPr marL="181240" indent="-181240">
              <a:buFont typeface="Arial" panose="020B0604020202020204" pitchFamily="34" charset="0"/>
              <a:buChar char="•"/>
            </a:pPr>
            <a:r>
              <a:rPr lang="en-US" baseline="0" dirty="0">
                <a:solidFill>
                  <a:schemeClr val="tx1"/>
                </a:solidFill>
                <a:latin typeface="+mn-lt"/>
              </a:rPr>
              <a:t>Instruct participants to </a:t>
            </a:r>
            <a:r>
              <a:rPr lang="en-US" kern="1200" dirty="0">
                <a:solidFill>
                  <a:schemeClr val="tx1"/>
                </a:solidFill>
                <a:latin typeface="+mn-lt"/>
              </a:rPr>
              <a:t>outline a process for educating family member</a:t>
            </a:r>
            <a:r>
              <a:rPr lang="en-US" kern="1200" baseline="0" dirty="0">
                <a:solidFill>
                  <a:schemeClr val="tx1"/>
                </a:solidFill>
                <a:latin typeface="+mn-lt"/>
              </a:rPr>
              <a:t>s and other supporters to addiction. </a:t>
            </a:r>
            <a:endParaRPr lang="en-US" baseline="0" dirty="0">
              <a:solidFill>
                <a:schemeClr val="tx1"/>
              </a:solidFill>
              <a:latin typeface="+mn-lt"/>
            </a:endParaRPr>
          </a:p>
          <a:p>
            <a:pPr marL="181240" indent="-181240">
              <a:buFont typeface="Arial" panose="020B0604020202020204" pitchFamily="34" charset="0"/>
              <a:buChar char="•"/>
            </a:pPr>
            <a:r>
              <a:rPr lang="en-US" baseline="0" dirty="0">
                <a:solidFill>
                  <a:schemeClr val="tx1"/>
                </a:solidFill>
                <a:latin typeface="+mn-lt"/>
              </a:rPr>
              <a:t>Allow 20 minutes for participants to complete this activity. </a:t>
            </a:r>
          </a:p>
          <a:p>
            <a:pPr marL="181240" indent="-181240">
              <a:buFont typeface="Arial" panose="020B0604020202020204" pitchFamily="34" charset="0"/>
              <a:buChar char="•"/>
            </a:pPr>
            <a:r>
              <a:rPr lang="en-US" baseline="0" dirty="0">
                <a:solidFill>
                  <a:schemeClr val="tx1"/>
                </a:solidFill>
                <a:latin typeface="+mn-lt"/>
              </a:rPr>
              <a:t>Randomly select one or two groups to review their process. </a:t>
            </a:r>
          </a:p>
          <a:p>
            <a:pPr marL="181240" indent="-181240" defTabSz="966612">
              <a:buFont typeface="Arial" panose="020B0604020202020204" pitchFamily="34" charset="0"/>
              <a:buChar char="•"/>
              <a:defRPr/>
            </a:pPr>
            <a:r>
              <a:rPr lang="en-US" baseline="0" dirty="0">
                <a:solidFill>
                  <a:schemeClr val="tx1"/>
                </a:solidFill>
                <a:latin typeface="+mn-lt"/>
              </a:rPr>
              <a:t>After each group presents, </a:t>
            </a:r>
            <a:r>
              <a:rPr lang="en-US" b="1" baseline="0" dirty="0">
                <a:solidFill>
                  <a:schemeClr val="tx1"/>
                </a:solidFill>
                <a:latin typeface="+mn-lt"/>
              </a:rPr>
              <a:t>[ASK PARTICIPANTS] </a:t>
            </a:r>
            <a:r>
              <a:rPr lang="en-US" baseline="0" dirty="0">
                <a:solidFill>
                  <a:schemeClr val="tx1"/>
                </a:solidFill>
                <a:latin typeface="+mn-lt"/>
              </a:rPr>
              <a:t>Do you have any recommendations or comments to share with this group?</a:t>
            </a:r>
            <a:endParaRPr lang="en-US" sz="1300" dirty="0">
              <a:cs typeface="Calibri" panose="020F0502020204030204" pitchFamily="34" charset="0"/>
            </a:endParaRPr>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79</a:t>
            </a:fld>
            <a:endParaRPr lang="en-US"/>
          </a:p>
        </p:txBody>
      </p:sp>
    </p:spTree>
    <p:extLst>
      <p:ext uri="{BB962C8B-B14F-4D97-AF65-F5344CB8AC3E}">
        <p14:creationId xmlns:p14="http://schemas.microsoft.com/office/powerpoint/2010/main" val="287805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71450" indent="-171450">
              <a:buFont typeface="Arial" panose="020B0604020202020204" pitchFamily="34" charset="0"/>
              <a:buChar char="•"/>
            </a:pPr>
            <a:r>
              <a:rPr lang="en-US" dirty="0">
                <a:solidFill>
                  <a:schemeClr val="tx1"/>
                </a:solidFill>
                <a:latin typeface="+mn-lt"/>
              </a:rPr>
              <a:t>Another</a:t>
            </a:r>
            <a:r>
              <a:rPr lang="en-US" baseline="0" dirty="0">
                <a:solidFill>
                  <a:schemeClr val="tx1"/>
                </a:solidFill>
                <a:latin typeface="+mn-lt"/>
              </a:rPr>
              <a:t> way of</a:t>
            </a:r>
            <a:r>
              <a:rPr lang="en-US" dirty="0"/>
              <a:t> delineating the</a:t>
            </a:r>
            <a:r>
              <a:rPr lang="en-US" baseline="0" dirty="0">
                <a:solidFill>
                  <a:schemeClr val="tx1"/>
                </a:solidFill>
                <a:latin typeface="+mn-lt"/>
              </a:rPr>
              <a:t> core functions of case management is by distilling </a:t>
            </a:r>
            <a:r>
              <a:rPr lang="en-US" dirty="0"/>
              <a:t>its practice</a:t>
            </a:r>
            <a:r>
              <a:rPr lang="en-US" baseline="0" dirty="0">
                <a:solidFill>
                  <a:schemeClr val="tx1"/>
                </a:solidFill>
                <a:latin typeface="+mn-lt"/>
              </a:rPr>
              <a:t> elements from other types of services.</a:t>
            </a:r>
            <a:r>
              <a:rPr lang="en-US" dirty="0"/>
              <a:t> </a:t>
            </a:r>
            <a:r>
              <a:rPr lang="en-US" baseline="0" dirty="0">
                <a:solidFill>
                  <a:schemeClr val="tx1"/>
                </a:solidFill>
                <a:latin typeface="+mn-lt"/>
              </a:rPr>
              <a:t>A core element of case management is educating, orienting, referring, and coordinating, when applicable, clients to various community resources and social services that may benefit clients as they move forward in their own recovery. Individuals in recovery may have access to </a:t>
            </a:r>
            <a:r>
              <a:rPr lang="en-US" dirty="0"/>
              <a:t>and agree to involve a</a:t>
            </a:r>
            <a:r>
              <a:rPr lang="en-US" baseline="0" dirty="0">
                <a:solidFill>
                  <a:schemeClr val="tx1"/>
                </a:solidFill>
                <a:latin typeface="+mn-lt"/>
              </a:rPr>
              <a:t> network of supporters, including family and other loved ones, and that a key function of case management is educating and orienting these supporters to different community resources and supports to help them as they support their friend or loved one in </a:t>
            </a:r>
            <a:r>
              <a:rPr lang="en-US" dirty="0"/>
              <a:t>their own recovery</a:t>
            </a:r>
            <a:r>
              <a:rPr lang="en-US" baseline="0" dirty="0">
                <a:solidFill>
                  <a:schemeClr val="tx1"/>
                </a:solidFill>
                <a:latin typeface="+mn-lt"/>
              </a:rPr>
              <a:t>. For example, in communities where </a:t>
            </a:r>
            <a:r>
              <a:rPr lang="en-US" dirty="0"/>
              <a:t>mutual support</a:t>
            </a:r>
            <a:r>
              <a:rPr lang="en-US" baseline="0" dirty="0">
                <a:solidFill>
                  <a:schemeClr val="tx1"/>
                </a:solidFill>
                <a:latin typeface="+mn-lt"/>
              </a:rPr>
              <a:t> and self-help is valued and available, family members and other supporters may be interested in attending and participating in support groups with other family members who have similar lived experiences. In addition to identifying external social services and community resources, both formal (that is people who are paid to provide SUD and other specific health or social services to individuals in recovery) and informal (non-paid support provide through churches and various civic organizations), case managers should highlight and orient individuals and their supporters to services within their own organizations. In both cases, the case manager should be familiar with and educate the their </a:t>
            </a:r>
            <a:r>
              <a:rPr lang="en-US" dirty="0"/>
              <a:t>clients</a:t>
            </a:r>
            <a:r>
              <a:rPr lang="en-US" baseline="0" dirty="0">
                <a:solidFill>
                  <a:schemeClr val="tx1"/>
                </a:solidFill>
                <a:latin typeface="+mn-lt"/>
              </a:rPr>
              <a:t> to the various rules, regulations, application processes, expectations and level of involvement and other essential information that helps </a:t>
            </a:r>
            <a:r>
              <a:rPr lang="en-US" dirty="0"/>
              <a:t>clients</a:t>
            </a:r>
            <a:r>
              <a:rPr lang="en-US" baseline="0" dirty="0">
                <a:solidFill>
                  <a:schemeClr val="tx1"/>
                </a:solidFill>
                <a:latin typeface="+mn-lt"/>
              </a:rPr>
              <a:t> make an informed decision on whether to </a:t>
            </a:r>
            <a:r>
              <a:rPr lang="en-US" dirty="0"/>
              <a:t>use services, either within their own organization or to others in the community. We will later discuss the core function of referrals and the need to have specific knowledge before referring a client to another provider</a:t>
            </a:r>
            <a:r>
              <a:rPr lang="en-US" baseline="0" dirty="0">
                <a:solidFill>
                  <a:schemeClr val="tx1"/>
                </a:solidFill>
                <a:latin typeface="+mn-lt"/>
              </a:rPr>
              <a:t>.</a:t>
            </a:r>
            <a:r>
              <a:rPr lang="en-US" dirty="0"/>
              <a:t> </a:t>
            </a:r>
            <a:r>
              <a:rPr lang="en-US" baseline="0" dirty="0">
                <a:solidFill>
                  <a:schemeClr val="tx1"/>
                </a:solidFill>
                <a:latin typeface="+mn-lt"/>
              </a:rPr>
              <a:t>An often overlooked, but essential aspect of case management is the identification and use of client strengths. Case managers should aim to capitalize on and connect the individual’s own internal resources (e.g., knowledge, skills, abilities) to their service goals.</a:t>
            </a:r>
            <a:r>
              <a:rPr lang="en-US" dirty="0"/>
              <a:t>  </a:t>
            </a:r>
            <a:r>
              <a:rPr lang="en-US" baseline="0" dirty="0">
                <a:solidFill>
                  <a:schemeClr val="tx1"/>
                </a:solidFill>
                <a:latin typeface="+mn-lt"/>
              </a:rPr>
              <a:t>A hallmark of case management is advocacy. Case management, according to the CSAT, “is dedicated to making services fit clients, rather than making clients fit services” Often, the various systems that clients may be involved with may contradict what is being recommended by other providers the client is involved with or contradict what is outlined in the client’s the treatment plan. Case management aims to coordinate services and holds agencies and clients accountable.</a:t>
            </a:r>
            <a:r>
              <a:rPr lang="en-US" dirty="0"/>
              <a:t> </a:t>
            </a:r>
            <a:r>
              <a:rPr lang="en-US" baseline="0" dirty="0">
                <a:solidFill>
                  <a:schemeClr val="tx1"/>
                </a:solidFill>
                <a:latin typeface="+mn-lt"/>
              </a:rPr>
              <a:t>The functions of therapy and case management are different. Therapy focuses on intrapersonal change, meaning change within oneself, and interpersonal change, how others relate and understand others. Case management, on the other hand, focuses on capitalizing on, coordinating with, and acquiring various resources to support clients as they move forward in their own recovery.</a:t>
            </a:r>
            <a:r>
              <a:rPr lang="en-US" dirty="0"/>
              <a:t> </a:t>
            </a:r>
            <a:endParaRPr lang="en-US" dirty="0">
              <a:solidFill>
                <a:schemeClr val="tx1"/>
              </a:solidFill>
              <a:latin typeface="+mn-lt"/>
              <a:cs typeface="Calibri"/>
            </a:endParaRPr>
          </a:p>
          <a:p>
            <a:pPr marL="180975" indent="-180975"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a:t>
            </a:r>
            <a:r>
              <a:rPr lang="en-US" dirty="0"/>
              <a:t>do </a:t>
            </a:r>
            <a:r>
              <a:rPr lang="en-US" b="0" baseline="0" dirty="0">
                <a:solidFill>
                  <a:schemeClr val="tx1"/>
                </a:solidFill>
                <a:latin typeface="+mn-lt"/>
              </a:rPr>
              <a:t>you</a:t>
            </a:r>
            <a:r>
              <a:rPr lang="en-US" dirty="0"/>
              <a:t> consider to be </a:t>
            </a:r>
            <a:r>
              <a:rPr lang="en-US" b="0" baseline="0" dirty="0">
                <a:solidFill>
                  <a:schemeClr val="tx1"/>
                </a:solidFill>
                <a:latin typeface="+mn-lt"/>
              </a:rPr>
              <a:t>the core functions of case management?</a:t>
            </a:r>
            <a:r>
              <a:rPr lang="en-US" dirty="0"/>
              <a:t> </a:t>
            </a:r>
            <a:endParaRPr lang="en-US" b="0" dirty="0">
              <a:solidFill>
                <a:schemeClr val="tx1"/>
              </a:solidFill>
              <a:latin typeface="+mn-lt"/>
              <a:cs typeface="Calibri"/>
            </a:endParaRP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8</a:t>
            </a:fld>
            <a:endParaRPr lang="en-US"/>
          </a:p>
        </p:txBody>
      </p:sp>
    </p:spTree>
    <p:extLst>
      <p:ext uri="{BB962C8B-B14F-4D97-AF65-F5344CB8AC3E}">
        <p14:creationId xmlns:p14="http://schemas.microsoft.com/office/powerpoint/2010/main" val="257897340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Check-in with participants to see if they have any questions regarding client and family education before moving on to discussing the core function of referral. </a:t>
            </a:r>
            <a:endParaRPr lang="en-US" b="1" dirty="0">
              <a:solidFill>
                <a:schemeClr val="tx1"/>
              </a:solidFill>
            </a:endParaRPr>
          </a:p>
          <a:p>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80</a:t>
            </a:fld>
            <a:endParaRPr lang="en-US"/>
          </a:p>
        </p:txBody>
      </p:sp>
    </p:spTree>
    <p:extLst>
      <p:ext uri="{BB962C8B-B14F-4D97-AF65-F5344CB8AC3E}">
        <p14:creationId xmlns:p14="http://schemas.microsoft.com/office/powerpoint/2010/main" val="322943587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the participants to the agenda. </a:t>
            </a:r>
          </a:p>
          <a:p>
            <a:endParaRPr lang="en-US" baseline="0" dirty="0">
              <a:solidFill>
                <a:schemeClr val="tx1"/>
              </a:solidFill>
            </a:endParaRPr>
          </a:p>
          <a:p>
            <a:r>
              <a:rPr lang="en-US" b="1" baseline="0" dirty="0">
                <a:solidFill>
                  <a:schemeClr val="tx1"/>
                </a:solidFill>
              </a:rPr>
              <a:t>PEDAGOLOGICAL SUGGESTIONS</a:t>
            </a:r>
          </a:p>
          <a:p>
            <a:pPr marL="181240" indent="-181240">
              <a:buFont typeface="Arial" panose="020B0604020202020204" pitchFamily="34" charset="0"/>
              <a:buChar char="•"/>
            </a:pPr>
            <a:r>
              <a:rPr lang="en-US" baseline="0" dirty="0">
                <a:solidFill>
                  <a:schemeClr val="tx1"/>
                </a:solidFill>
              </a:rPr>
              <a:t>Facilitate a discussion on what makes a good referral – does not need to be (and is preferable if it was not related) SUD services</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When do you seek out referrals? Traveling? Purchasing new equipment? Looking for a new restaurant?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do you consider to be a good referral source?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If you were asked to make a referral, what is essential for you to know? </a:t>
            </a:r>
          </a:p>
          <a:p>
            <a:pPr marL="181240" indent="-181240">
              <a:buFont typeface="Arial" panose="020B0604020202020204" pitchFamily="34" charset="0"/>
              <a:buChar char="•"/>
            </a:pPr>
            <a:r>
              <a:rPr lang="en-US" baseline="0" dirty="0">
                <a:solidFill>
                  <a:schemeClr val="tx1"/>
                </a:solidFill>
              </a:rPr>
              <a:t>Facilitate and invite participants to discuss ways they make referrals to other providers.  </a:t>
            </a:r>
          </a:p>
          <a:p>
            <a:pPr marL="664546" lvl="1" indent="-181240">
              <a:buFont typeface="Arial" panose="020B0604020202020204" pitchFamily="34" charset="0"/>
              <a:buChar char="•"/>
            </a:pPr>
            <a:r>
              <a:rPr lang="en-US" baseline="0" dirty="0">
                <a:solidFill>
                  <a:schemeClr val="tx1"/>
                </a:solidFill>
              </a:rPr>
              <a:t>What do you do to prepare clients for referrals? </a:t>
            </a:r>
          </a:p>
          <a:p>
            <a:pPr marL="664546" lvl="1" indent="-181240">
              <a:buFont typeface="Arial" panose="020B0604020202020204" pitchFamily="34" charset="0"/>
              <a:buChar char="•"/>
            </a:pPr>
            <a:r>
              <a:rPr lang="en-US" sz="1300" dirty="0"/>
              <a:t>What is expected from your when making referrals to specific programs in your community?</a:t>
            </a:r>
          </a:p>
          <a:p>
            <a:pPr marL="664546" lvl="1" indent="-181240">
              <a:buFont typeface="Arial" panose="020B0604020202020204" pitchFamily="34" charset="0"/>
              <a:buChar char="•"/>
            </a:pPr>
            <a:r>
              <a:rPr lang="en-US" sz="1300" dirty="0"/>
              <a:t>What would you consider to be best practices in making referrals? </a:t>
            </a:r>
          </a:p>
        </p:txBody>
      </p:sp>
      <p:sp>
        <p:nvSpPr>
          <p:cNvPr id="4" name="Slide Number Placeholder 3"/>
          <p:cNvSpPr>
            <a:spLocks noGrp="1"/>
          </p:cNvSpPr>
          <p:nvPr>
            <p:ph type="sldNum" sz="quarter" idx="10"/>
          </p:nvPr>
        </p:nvSpPr>
        <p:spPr/>
        <p:txBody>
          <a:bodyPr/>
          <a:lstStyle/>
          <a:p>
            <a:fld id="{54ADE49C-AECB-4B8E-AB86-9FE486226B9C}" type="slidenum">
              <a:rPr lang="en-US" smtClean="0"/>
              <a:t>81</a:t>
            </a:fld>
            <a:endParaRPr lang="en-US"/>
          </a:p>
        </p:txBody>
      </p:sp>
    </p:spTree>
    <p:extLst>
      <p:ext uri="{BB962C8B-B14F-4D97-AF65-F5344CB8AC3E}">
        <p14:creationId xmlns:p14="http://schemas.microsoft.com/office/powerpoint/2010/main" val="227714141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TRAINER NOTES</a:t>
            </a:r>
          </a:p>
          <a:p>
            <a:pPr marL="181240" indent="-181240">
              <a:buFont typeface="Arial" panose="020B0604020202020204" pitchFamily="34" charset="0"/>
              <a:buChar char="•"/>
            </a:pPr>
            <a:r>
              <a:rPr lang="en-US" dirty="0">
                <a:latin typeface="+mn-lt"/>
              </a:rPr>
              <a:t>The</a:t>
            </a:r>
            <a:r>
              <a:rPr lang="en-US" baseline="0" dirty="0">
                <a:latin typeface="+mn-lt"/>
              </a:rPr>
              <a:t> CSAT (2006) offers the following definition for referral.</a:t>
            </a:r>
          </a:p>
          <a:p>
            <a:pPr marL="181240" indent="-181240" defTabSz="966612">
              <a:buFont typeface="Arial" panose="020B0604020202020204" pitchFamily="34" charset="0"/>
              <a:buChar char="•"/>
              <a:defRPr/>
            </a:pPr>
            <a:r>
              <a:rPr lang="en-US" sz="1300" b="1" dirty="0"/>
              <a:t>[READ THE SLIDE]</a:t>
            </a:r>
          </a:p>
          <a:p>
            <a:pPr marL="181240" indent="-181240">
              <a:buFont typeface="Arial" panose="020B0604020202020204" pitchFamily="34" charset="0"/>
              <a:buChar char="•"/>
            </a:pPr>
            <a:r>
              <a:rPr lang="en-US" b="1" baseline="0" dirty="0">
                <a:latin typeface="+mn-lt"/>
              </a:rPr>
              <a:t>[ASK PARTICPANTS] </a:t>
            </a:r>
            <a:r>
              <a:rPr lang="en-US" baseline="0" dirty="0">
                <a:latin typeface="+mn-lt"/>
              </a:rPr>
              <a:t>Are there any comments, questions, or thoughts about this definition? </a:t>
            </a:r>
            <a:endParaRPr lang="en-US" dirty="0">
              <a:latin typeface="+mn-lt"/>
            </a:endParaRPr>
          </a:p>
          <a:p>
            <a:pPr defTabSz="966612">
              <a:defRPr/>
            </a:pPr>
            <a:endParaRPr lang="en-US" b="0" i="0" baseline="0" dirty="0">
              <a:latin typeface="+mn-lt"/>
            </a:endParaRPr>
          </a:p>
          <a:p>
            <a:r>
              <a:rPr lang="en-US" sz="1300" b="1" dirty="0">
                <a:solidFill>
                  <a:schemeClr val="bg1"/>
                </a:solidFill>
                <a:cs typeface="Calibri" panose="020F0502020204030204" pitchFamily="34" charset="0"/>
              </a:rPr>
              <a:t>REFERENCE </a:t>
            </a:r>
          </a:p>
          <a:p>
            <a:r>
              <a:rPr lang="en-US" sz="1300" dirty="0">
                <a:solidFill>
                  <a:schemeClr val="bg1"/>
                </a:solidFill>
                <a:cs typeface="Calibri" panose="020F0502020204030204" pitchFamily="34" charset="0"/>
              </a:rPr>
              <a:t>Center for Substance Abuse Treatment. (2006). </a:t>
            </a:r>
            <a:r>
              <a:rPr lang="en-US" sz="1300" i="1" dirty="0">
                <a:solidFill>
                  <a:schemeClr val="bg1"/>
                </a:solidFill>
                <a:cs typeface="Calibri" panose="020F0502020204030204" pitchFamily="34" charset="0"/>
              </a:rPr>
              <a:t>Addiction counseling competencies: </a:t>
            </a:r>
            <a:r>
              <a:rPr lang="en-US" sz="1300" i="1" dirty="0" smtClean="0">
                <a:solidFill>
                  <a:schemeClr val="bg1"/>
                </a:solidFill>
                <a:cs typeface="Calibri" panose="020F0502020204030204" pitchFamily="34" charset="0"/>
              </a:rPr>
              <a:t>The </a:t>
            </a:r>
            <a:r>
              <a:rPr lang="en-US" sz="1300" i="1" dirty="0">
                <a:solidFill>
                  <a:schemeClr val="bg1"/>
                </a:solidFill>
                <a:cs typeface="Calibri" panose="020F0502020204030204" pitchFamily="34" charset="0"/>
              </a:rPr>
              <a:t>knowledge, skills, and attitudes of professional practice</a:t>
            </a:r>
            <a:r>
              <a:rPr lang="en-US" sz="1300" dirty="0">
                <a:solidFill>
                  <a:schemeClr val="bg1"/>
                </a:solidFill>
                <a:cs typeface="Calibri" panose="020F0502020204030204" pitchFamily="34" charset="0"/>
              </a:rPr>
              <a:t>. Technical Assistance Publication (TAP) Series 21 (HHS Publication No. (SMA) 15-4171). Rockville, MD: Substance Abuse and Mental Health Services Administration. </a:t>
            </a:r>
          </a:p>
          <a:p>
            <a:pPr defTabSz="966612">
              <a:defRPr/>
            </a:pPr>
            <a:endParaRPr lang="en-US" b="0" i="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82</a:t>
            </a:fld>
            <a:endParaRPr lang="en-US"/>
          </a:p>
        </p:txBody>
      </p:sp>
    </p:spTree>
    <p:extLst>
      <p:ext uri="{BB962C8B-B14F-4D97-AF65-F5344CB8AC3E}">
        <p14:creationId xmlns:p14="http://schemas.microsoft.com/office/powerpoint/2010/main" val="220490427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b="0" baseline="0" dirty="0">
                <a:solidFill>
                  <a:schemeClr val="tx1"/>
                </a:solidFill>
                <a:latin typeface="+mn-lt"/>
              </a:rPr>
              <a:t>The CSAT outlines specific competencies outlined in TAP 21 (see competencies 49-55) that addiction counselors must have to facilitate the client’s use of available community resources to meet their needs. The first competency asserts that counselors have the ability “e</a:t>
            </a:r>
            <a:r>
              <a:rPr lang="en-US" sz="1300" dirty="0"/>
              <a:t>stablish and maintain relations with civic groups, agencies, other professionals, governmental entities, and the community-at-large to ensure appropriate referrals, identify service gaps, expand community resources, and help to address unmet needs” (CSAT, 2006, p. 69</a:t>
            </a:r>
            <a:r>
              <a:rPr lang="en-US" sz="1300" dirty="0" smtClean="0"/>
              <a:t>).</a:t>
            </a:r>
            <a:endParaRPr lang="en-US" sz="1300" dirty="0"/>
          </a:p>
          <a:p>
            <a:pPr marL="181240" indent="-181240" defTabSz="966612">
              <a:buFont typeface="Arial" panose="020B0604020202020204" pitchFamily="34" charset="0"/>
              <a:buChar char="•"/>
              <a:defRPr/>
            </a:pPr>
            <a:r>
              <a:rPr lang="en-US" sz="1300" b="1" dirty="0"/>
              <a:t>[ASK PARTICIPANTS] </a:t>
            </a:r>
            <a:r>
              <a:rPr lang="en-US" sz="1300" dirty="0"/>
              <a:t>What types of providers should we consider when thinking about the needs of our clients? </a:t>
            </a:r>
          </a:p>
          <a:p>
            <a:pPr marL="664546" lvl="1" indent="-181240" defTabSz="966612">
              <a:buFont typeface="Arial" panose="020B0604020202020204" pitchFamily="34" charset="0"/>
              <a:buChar char="•"/>
              <a:defRPr/>
            </a:pPr>
            <a:r>
              <a:rPr lang="en-US" sz="1300" dirty="0"/>
              <a:t>Listen for examples of civic groups, crisis intervention programs, domestic violence programs, employment and vocational rehabilitation service programs, health and allied health care systems (managed care), housing, mutual aid or self-help organizations, primary care providers, psychiatrists, religious and faith-based organizations, therapists</a:t>
            </a:r>
          </a:p>
          <a:p>
            <a:pPr marL="664546" lvl="1" indent="-181240" defTabSz="966612">
              <a:buFont typeface="Arial" panose="020B0604020202020204" pitchFamily="34" charset="0"/>
              <a:buChar char="•"/>
              <a:defRPr/>
            </a:pPr>
            <a:r>
              <a:rPr lang="en-US" sz="1300" dirty="0"/>
              <a:t>Listen for examples of different providers across the SUD continuum of care</a:t>
            </a:r>
          </a:p>
          <a:p>
            <a:pPr marL="181240" indent="-181240" defTabSz="966612">
              <a:buFont typeface="Arial" panose="020B0604020202020204" pitchFamily="34" charset="0"/>
              <a:buChar char="•"/>
              <a:defRPr/>
            </a:pPr>
            <a:r>
              <a:rPr lang="en-US" sz="1300" b="1" dirty="0"/>
              <a:t>[ASK PARTICIPANTS] </a:t>
            </a:r>
            <a:r>
              <a:rPr lang="en-US" sz="1300" dirty="0"/>
              <a:t>Why is it important to be knowledgeable of these individual providers and community organizations? </a:t>
            </a:r>
          </a:p>
          <a:p>
            <a:pPr marL="180975" indent="-180975" defTabSz="966612">
              <a:buFont typeface="Arial" panose="020B0604020202020204" pitchFamily="34" charset="0"/>
              <a:buChar char="•"/>
              <a:defRPr/>
            </a:pPr>
            <a:r>
              <a:rPr lang="en-US" sz="1300" dirty="0"/>
              <a:t>Besides knowing about these individual provider and community organizations, it is important to know their function – what specific role or function(s) they serve,  their a</a:t>
            </a:r>
            <a:r>
              <a:rPr lang="en-US" kern="1200" dirty="0">
                <a:solidFill>
                  <a:schemeClr val="tx1"/>
                </a:solidFill>
                <a:latin typeface="+mn-lt"/>
              </a:rPr>
              <a:t>dmission/eligibility criteria, availability, including</a:t>
            </a:r>
            <a:r>
              <a:rPr lang="en-US" kern="1200" baseline="0" dirty="0">
                <a:solidFill>
                  <a:schemeClr val="tx1"/>
                </a:solidFill>
                <a:latin typeface="+mn-lt"/>
              </a:rPr>
              <a:t> </a:t>
            </a:r>
            <a:r>
              <a:rPr lang="en-US" kern="1200" dirty="0">
                <a:solidFill>
                  <a:schemeClr val="tx1"/>
                </a:solidFill>
                <a:latin typeface="+mn-lt"/>
              </a:rPr>
              <a:t>access-related</a:t>
            </a:r>
            <a:r>
              <a:rPr lang="en-US" kern="1200" baseline="0" dirty="0">
                <a:solidFill>
                  <a:schemeClr val="tx1"/>
                </a:solidFill>
                <a:latin typeface="+mn-lt"/>
              </a:rPr>
              <a:t> issues or concerns, a</a:t>
            </a:r>
            <a:r>
              <a:rPr lang="en-US" kern="1200" dirty="0">
                <a:solidFill>
                  <a:schemeClr val="tx1"/>
                </a:solidFill>
                <a:latin typeface="+mn-lt"/>
              </a:rPr>
              <a:t>gency philosophy or philosophy</a:t>
            </a:r>
            <a:r>
              <a:rPr lang="en-US" kern="1200" baseline="0" dirty="0">
                <a:solidFill>
                  <a:schemeClr val="tx1"/>
                </a:solidFill>
                <a:latin typeface="+mn-lt"/>
              </a:rPr>
              <a:t> of care</a:t>
            </a:r>
            <a:r>
              <a:rPr lang="en-US" kern="1200" dirty="0">
                <a:solidFill>
                  <a:schemeClr val="tx1"/>
                </a:solidFill>
                <a:latin typeface="+mn-lt"/>
              </a:rPr>
              <a:t>,</a:t>
            </a:r>
            <a:r>
              <a:rPr lang="en-US" kern="1200" baseline="0" dirty="0">
                <a:solidFill>
                  <a:schemeClr val="tx1"/>
                </a:solidFill>
                <a:latin typeface="+mn-lt"/>
              </a:rPr>
              <a:t> and costs.</a:t>
            </a:r>
            <a:r>
              <a:rPr lang="en-US" dirty="0"/>
              <a:t> </a:t>
            </a:r>
            <a:r>
              <a:rPr lang="en-US" kern="1200" dirty="0">
                <a:solidFill>
                  <a:schemeClr val="tx1"/>
                </a:solidFill>
                <a:latin typeface="+mn-lt"/>
              </a:rPr>
              <a:t>Also,</a:t>
            </a:r>
            <a:r>
              <a:rPr lang="en-US" dirty="0"/>
              <a:t> </a:t>
            </a:r>
            <a:r>
              <a:rPr lang="en-US" kern="1200" dirty="0">
                <a:solidFill>
                  <a:schemeClr val="tx1"/>
                </a:solidFill>
                <a:latin typeface="+mn-lt"/>
              </a:rPr>
              <a:t> it is</a:t>
            </a:r>
            <a:r>
              <a:rPr lang="en-US" kern="1200" baseline="0" dirty="0">
                <a:solidFill>
                  <a:schemeClr val="tx1"/>
                </a:solidFill>
                <a:latin typeface="+mn-lt"/>
              </a:rPr>
              <a:t> critical that counselors establish and nurture relationships with key contacts or points-of-contact</a:t>
            </a:r>
            <a:endParaRPr lang="en-US" kern="1200" dirty="0">
              <a:solidFill>
                <a:schemeClr val="tx1"/>
              </a:solidFill>
              <a:latin typeface="+mn-lt"/>
              <a:cs typeface="Calibri"/>
            </a:endParaRPr>
          </a:p>
          <a:p>
            <a:pPr defTabSz="966612">
              <a:defRPr/>
            </a:pPr>
            <a:endParaRPr lang="en-US" sz="1300" dirty="0"/>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b="0" i="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83</a:t>
            </a:fld>
            <a:endParaRPr lang="en-US"/>
          </a:p>
        </p:txBody>
      </p:sp>
    </p:spTree>
    <p:extLst>
      <p:ext uri="{BB962C8B-B14F-4D97-AF65-F5344CB8AC3E}">
        <p14:creationId xmlns:p14="http://schemas.microsoft.com/office/powerpoint/2010/main" val="390149294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0975" indent="-180975" defTabSz="966612">
              <a:buFont typeface="Arial" panose="020B0604020202020204" pitchFamily="34" charset="0"/>
              <a:buChar char="•"/>
              <a:defRPr/>
            </a:pPr>
            <a:r>
              <a:rPr lang="en-US" b="0" baseline="0" dirty="0">
                <a:solidFill>
                  <a:schemeClr val="tx1"/>
                </a:solidFill>
                <a:latin typeface="+mn-lt"/>
              </a:rPr>
              <a:t>Another competency outlined in TAP 21, is “c</a:t>
            </a:r>
            <a:r>
              <a:rPr lang="en-US" sz="1300" dirty="0"/>
              <a:t>ontinuously assess[</a:t>
            </a:r>
            <a:r>
              <a:rPr lang="en-US" sz="1300" dirty="0" err="1"/>
              <a:t>ing</a:t>
            </a:r>
            <a:r>
              <a:rPr lang="en-US" sz="1300" dirty="0"/>
              <a:t>] and </a:t>
            </a:r>
            <a:r>
              <a:rPr lang="en-US" sz="1300" dirty="0" err="1"/>
              <a:t>evaluat</a:t>
            </a:r>
            <a:r>
              <a:rPr lang="en-US" sz="1300" dirty="0"/>
              <a:t>[</a:t>
            </a:r>
            <a:r>
              <a:rPr lang="en-US" sz="1300" dirty="0" err="1"/>
              <a:t>ing</a:t>
            </a:r>
            <a:r>
              <a:rPr lang="en-US" sz="1300" dirty="0"/>
              <a:t>] referral resources to determine their appropriateness” and relevance to the client population being served (p.  50). There are a number of different ways to accomplish this task. For example, you could seek out reports on the agencies or providers’ performance and outcomes. If applicable and relevant, confirm that the individual agency is accredited by a nationally recognized accreditation body. If it is not accredited, why not? Also, confirm that the individual and agency is licensed. </a:t>
            </a:r>
            <a:endParaRPr lang="en-US" sz="1300" dirty="0">
              <a:cs typeface="Calibri"/>
            </a:endParaRPr>
          </a:p>
          <a:p>
            <a:pPr marL="180975" indent="-180975" defTabSz="966612">
              <a:buFont typeface="Arial" panose="020B0604020202020204" pitchFamily="34" charset="0"/>
              <a:buChar char="•"/>
              <a:defRPr/>
            </a:pPr>
            <a:r>
              <a:rPr lang="en-US" sz="1300" b="1" dirty="0"/>
              <a:t>[ASK PARTICIPANTS] </a:t>
            </a:r>
            <a:r>
              <a:rPr lang="en-US" sz="1300" dirty="0"/>
              <a:t>What other methods would you consider or should consider when evaluating your referral network? </a:t>
            </a:r>
            <a:endParaRPr lang="en-US" sz="1300" dirty="0">
              <a:cs typeface="Calibri"/>
            </a:endParaRPr>
          </a:p>
          <a:p>
            <a:pPr marL="181240" indent="-181240" defTabSz="966612">
              <a:buFont typeface="Arial" panose="020B0604020202020204" pitchFamily="34" charset="0"/>
              <a:buChar char="•"/>
              <a:defRPr/>
            </a:pPr>
            <a:endParaRPr lang="en-US" sz="1300" dirty="0"/>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p:txBody>
          <a:bodyPr/>
          <a:lstStyle/>
          <a:p>
            <a:fld id="{54ADE49C-AECB-4B8E-AB86-9FE486226B9C}" type="slidenum">
              <a:rPr lang="en-US" smtClean="0"/>
              <a:t>84</a:t>
            </a:fld>
            <a:endParaRPr lang="en-US"/>
          </a:p>
        </p:txBody>
      </p:sp>
    </p:spTree>
    <p:extLst>
      <p:ext uri="{BB962C8B-B14F-4D97-AF65-F5344CB8AC3E}">
        <p14:creationId xmlns:p14="http://schemas.microsoft.com/office/powerpoint/2010/main" val="22002931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1240" indent="-181240" defTabSz="966612">
              <a:buFont typeface="Arial" panose="020B0604020202020204" pitchFamily="34" charset="0"/>
              <a:buChar char="•"/>
              <a:defRPr/>
            </a:pPr>
            <a:r>
              <a:rPr lang="en-US" b="0" baseline="0" dirty="0">
                <a:solidFill>
                  <a:schemeClr val="tx1"/>
                </a:solidFill>
                <a:latin typeface="+mn-lt"/>
              </a:rPr>
              <a:t>Clients may be referred to an external agency because of their need to receive additional services at the same time that they are receiving services from you (i.e., concurrent services) or they may be referred to another agency and will no longer receive service from you. </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When would you refer a client to another provider or agency?</a:t>
            </a:r>
          </a:p>
          <a:p>
            <a:pPr marL="181240" indent="-181240" defTabSz="966612">
              <a:buFont typeface="Arial" panose="020B0604020202020204" pitchFamily="34" charset="0"/>
              <a:buChar char="•"/>
              <a:defRPr/>
            </a:pPr>
            <a:r>
              <a:rPr lang="en-US" b="0" baseline="0" dirty="0">
                <a:solidFill>
                  <a:schemeClr val="tx1"/>
                </a:solidFill>
                <a:latin typeface="+mn-lt"/>
              </a:rPr>
              <a:t>There are many different situations where clients will be referred to another program or provider and will no longer receive services from you. Examples include:</a:t>
            </a:r>
          </a:p>
          <a:p>
            <a:pPr marL="664546" lvl="1" indent="-181240" defTabSz="966612">
              <a:buFont typeface="Arial" panose="020B0604020202020204" pitchFamily="34" charset="0"/>
              <a:buChar char="•"/>
              <a:defRPr/>
            </a:pPr>
            <a:r>
              <a:rPr lang="en-US" b="0" baseline="0" dirty="0">
                <a:solidFill>
                  <a:schemeClr val="tx1"/>
                </a:solidFill>
                <a:latin typeface="+mn-lt"/>
              </a:rPr>
              <a:t>The client’s clinical or treatment needs are beyond the scope of yours and your program’s expertise and training,</a:t>
            </a:r>
          </a:p>
          <a:p>
            <a:pPr marL="664210" lvl="1" indent="-180975" defTabSz="966612">
              <a:buFont typeface="Arial" panose="020B0604020202020204" pitchFamily="34" charset="0"/>
              <a:buChar char="•"/>
              <a:defRPr/>
            </a:pPr>
            <a:r>
              <a:rPr lang="en-US" b="0" baseline="0" dirty="0">
                <a:solidFill>
                  <a:schemeClr val="tx1"/>
                </a:solidFill>
                <a:latin typeface="+mn-lt"/>
              </a:rPr>
              <a:t>The client has advanced in your program and no longer meets criteria for your program’s level of care – essentially, the client</a:t>
            </a:r>
            <a:r>
              <a:rPr lang="en-US" dirty="0"/>
              <a:t> </a:t>
            </a:r>
            <a:r>
              <a:rPr lang="en-US" b="0" baseline="0" dirty="0">
                <a:solidFill>
                  <a:schemeClr val="tx1"/>
                </a:solidFill>
                <a:latin typeface="+mn-lt"/>
              </a:rPr>
              <a:t>now meets criteria for a lower level of care or the client no longer needs any form of treatment.</a:t>
            </a:r>
            <a:r>
              <a:rPr lang="en-US" dirty="0"/>
              <a:t> </a:t>
            </a:r>
            <a:endParaRPr lang="en-US" b="0" baseline="0" dirty="0">
              <a:solidFill>
                <a:schemeClr val="tx1"/>
              </a:solidFill>
              <a:latin typeface="+mn-lt"/>
              <a:cs typeface="Calibri"/>
            </a:endParaRPr>
          </a:p>
          <a:p>
            <a:pPr marL="664210" lvl="1" indent="-180975" defTabSz="966612">
              <a:buFont typeface="Arial" panose="020B0604020202020204" pitchFamily="34" charset="0"/>
              <a:buChar char="•"/>
              <a:defRPr/>
            </a:pPr>
            <a:r>
              <a:rPr lang="en-US" b="0" baseline="0" dirty="0">
                <a:solidFill>
                  <a:schemeClr val="tx1"/>
                </a:solidFill>
                <a:latin typeface="+mn-lt"/>
              </a:rPr>
              <a:t>The client has experienced some setbacks, which are normal and expected in treating any chronic disease, and that they would be best served by returning to a higher level of care</a:t>
            </a:r>
            <a:r>
              <a:rPr lang="en-US" dirty="0"/>
              <a:t>.</a:t>
            </a:r>
            <a:endParaRPr lang="en-US" b="0" baseline="0" dirty="0">
              <a:solidFill>
                <a:schemeClr val="tx1"/>
              </a:solidFill>
              <a:latin typeface="+mn-lt"/>
              <a:cs typeface="Calibri"/>
            </a:endParaRPr>
          </a:p>
          <a:p>
            <a:pPr marL="664210" lvl="1" indent="-180975" defTabSz="966612">
              <a:buFont typeface="Arial" panose="020B0604020202020204" pitchFamily="34" charset="0"/>
              <a:buChar char="•"/>
              <a:defRPr/>
            </a:pPr>
            <a:r>
              <a:rPr lang="en-US" b="0" baseline="0" dirty="0">
                <a:solidFill>
                  <a:schemeClr val="tx1"/>
                </a:solidFill>
                <a:latin typeface="+mn-lt"/>
              </a:rPr>
              <a:t>The client is physically moving their residence and can access services from another provider</a:t>
            </a:r>
            <a:r>
              <a:rPr lang="en-US" dirty="0"/>
              <a:t>.</a:t>
            </a:r>
            <a:endParaRPr lang="en-US" b="0" baseline="0" dirty="0">
              <a:solidFill>
                <a:schemeClr val="tx1"/>
              </a:solidFill>
              <a:latin typeface="+mn-lt"/>
              <a:cs typeface="Calibri"/>
            </a:endParaRPr>
          </a:p>
          <a:p>
            <a:pPr marL="664546" lvl="1" indent="-181240" defTabSz="966612">
              <a:buFont typeface="Arial" panose="020B0604020202020204" pitchFamily="34" charset="0"/>
              <a:buChar char="•"/>
              <a:defRPr/>
            </a:pPr>
            <a:r>
              <a:rPr lang="en-US" b="0" baseline="0" dirty="0">
                <a:solidFill>
                  <a:schemeClr val="tx1"/>
                </a:solidFill>
                <a:latin typeface="+mn-lt"/>
              </a:rPr>
              <a:t>The client has violated one or more conditions of the program and  is no longer eligible to receive treatment. </a:t>
            </a:r>
          </a:p>
          <a:p>
            <a:pPr marL="181240" indent="-181240" defTabSz="966612">
              <a:buFont typeface="Arial" panose="020B0604020202020204" pitchFamily="34" charset="0"/>
              <a:buChar char="•"/>
              <a:defRPr/>
            </a:pPr>
            <a:r>
              <a:rPr lang="en-US" b="0" baseline="0" dirty="0">
                <a:solidFill>
                  <a:schemeClr val="tx1"/>
                </a:solidFill>
                <a:latin typeface="+mn-lt"/>
              </a:rPr>
              <a:t>There are situations when clients will be referred to another entity and will continue to receive services from you. Examples include: </a:t>
            </a:r>
          </a:p>
          <a:p>
            <a:pPr marL="664210" lvl="1" indent="-180975" defTabSz="966612">
              <a:buFont typeface="Arial" panose="020B0604020202020204" pitchFamily="34" charset="0"/>
              <a:buChar char="•"/>
              <a:defRPr/>
            </a:pPr>
            <a:r>
              <a:rPr lang="en-US" b="0" baseline="0" dirty="0">
                <a:solidFill>
                  <a:schemeClr val="tx1"/>
                </a:solidFill>
                <a:latin typeface="+mn-lt"/>
              </a:rPr>
              <a:t>The client would benefit from or requires services that are outside your scope of primary functions (e.g., vocational services, housing services</a:t>
            </a:r>
            <a:r>
              <a:rPr lang="en-US" dirty="0"/>
              <a:t>).</a:t>
            </a:r>
            <a:endParaRPr lang="en-US" b="0" baseline="0" dirty="0">
              <a:solidFill>
                <a:schemeClr val="tx1"/>
              </a:solidFill>
              <a:latin typeface="+mn-lt"/>
              <a:cs typeface="Calibri"/>
            </a:endParaRPr>
          </a:p>
          <a:p>
            <a:pPr marL="664546" lvl="1" indent="-181240" defTabSz="966612">
              <a:buFont typeface="Arial" panose="020B0604020202020204" pitchFamily="34" charset="0"/>
              <a:buChar char="•"/>
              <a:defRPr/>
            </a:pPr>
            <a:r>
              <a:rPr lang="en-US" b="0" baseline="0" dirty="0">
                <a:solidFill>
                  <a:schemeClr val="tx1"/>
                </a:solidFill>
                <a:latin typeface="+mn-lt"/>
              </a:rPr>
              <a:t>The client’s clinical or treatment needs are beyond the scope of yours and your program’s expertise and training, and the client would receive concurrent services from a specialist. </a:t>
            </a:r>
          </a:p>
          <a:p>
            <a:pPr marL="180975" indent="-180975" defTabSz="966612">
              <a:buFont typeface="Arial" panose="020B0604020202020204" pitchFamily="34" charset="0"/>
              <a:buChar char="•"/>
              <a:defRPr/>
            </a:pPr>
            <a:r>
              <a:rPr lang="en-US" b="0" baseline="0" dirty="0">
                <a:solidFill>
                  <a:schemeClr val="tx1"/>
                </a:solidFill>
                <a:latin typeface="+mn-lt"/>
              </a:rPr>
              <a:t>It is important to distinguish and d</a:t>
            </a:r>
            <a:r>
              <a:rPr lang="en-US" sz="1300" dirty="0"/>
              <a:t>ifferentiate between situations when clients should self-refer and instances when it would be in the best interest for the counselor to support the client throughout the referral process. First, counselors should assess whether clients are capable, given their current situations and to factors that led to the referral decision, of whether clients can follow-up independently to any referrals made by you. </a:t>
            </a:r>
            <a:endParaRPr lang="en-US" sz="1300" dirty="0">
              <a:cs typeface="Calibri"/>
            </a:endParaRPr>
          </a:p>
          <a:p>
            <a:pPr marL="181240" indent="-181240" defTabSz="966612">
              <a:buFont typeface="Arial" panose="020B0604020202020204" pitchFamily="34" charset="0"/>
              <a:buChar char="•"/>
              <a:defRPr/>
            </a:pPr>
            <a:r>
              <a:rPr lang="en-US" sz="1300" b="1" dirty="0"/>
              <a:t>[ASK PARTICPANTS] </a:t>
            </a:r>
            <a:r>
              <a:rPr lang="en-US" sz="1300" dirty="0"/>
              <a:t>When and what circumstances would prompt you to have clients follow-up on any referrals provided by you without your support? </a:t>
            </a:r>
          </a:p>
          <a:p>
            <a:pPr marL="181240" indent="-181240" defTabSz="966612">
              <a:buFont typeface="Arial" panose="020B0604020202020204" pitchFamily="34" charset="0"/>
              <a:buChar char="•"/>
              <a:defRPr/>
            </a:pPr>
            <a:r>
              <a:rPr lang="en-US" sz="1300" b="1" dirty="0"/>
              <a:t>[ASK PARTICIPANTS] </a:t>
            </a:r>
            <a:r>
              <a:rPr lang="en-US" sz="1300" dirty="0"/>
              <a:t>When would it not be clinically appropriate to not support or guide clients with referrals? </a:t>
            </a:r>
          </a:p>
          <a:p>
            <a:pPr marL="181240" indent="-181240" defTabSz="966612">
              <a:buFont typeface="Arial" panose="020B0604020202020204" pitchFamily="34" charset="0"/>
              <a:buChar char="•"/>
              <a:defRPr/>
            </a:pPr>
            <a:r>
              <a:rPr lang="en-US" sz="1300" dirty="0"/>
              <a:t>Counselors should also assess the client’s motivation to follow-up on referrals. </a:t>
            </a:r>
          </a:p>
          <a:p>
            <a:pPr marL="664546" lvl="1" indent="-181240" defTabSz="966612">
              <a:buFont typeface="Arial" panose="020B0604020202020204" pitchFamily="34" charset="0"/>
              <a:buChar char="•"/>
              <a:defRPr/>
            </a:pPr>
            <a:r>
              <a:rPr lang="en-US" sz="1300" dirty="0"/>
              <a:t>Do they have the confidence to contact the agency or provider? </a:t>
            </a:r>
          </a:p>
          <a:p>
            <a:pPr marL="664546" lvl="1" indent="-181240" defTabSz="966612">
              <a:buFont typeface="Arial" panose="020B0604020202020204" pitchFamily="34" charset="0"/>
              <a:buChar char="•"/>
              <a:defRPr/>
            </a:pPr>
            <a:r>
              <a:rPr lang="en-US" sz="1300" dirty="0"/>
              <a:t>Do they believe it is important? </a:t>
            </a:r>
          </a:p>
          <a:p>
            <a:pPr marL="664546" lvl="1" indent="-181240" defTabSz="966612">
              <a:buFont typeface="Arial" panose="020B0604020202020204" pitchFamily="34" charset="0"/>
              <a:buChar char="•"/>
              <a:defRPr/>
            </a:pPr>
            <a:r>
              <a:rPr lang="en-US" sz="1300" dirty="0"/>
              <a:t>Are they </a:t>
            </a:r>
            <a:r>
              <a:rPr lang="en-US" sz="1300" dirty="0" smtClean="0"/>
              <a:t>ready </a:t>
            </a:r>
            <a:r>
              <a:rPr lang="en-US" sz="1300" dirty="0"/>
              <a:t>to contact the provider? </a:t>
            </a:r>
          </a:p>
          <a:p>
            <a:pPr marL="664546" lvl="1" indent="-181240" defTabSz="966612">
              <a:buFont typeface="Arial" panose="020B0604020202020204" pitchFamily="34" charset="0"/>
              <a:buChar char="•"/>
              <a:defRPr/>
            </a:pPr>
            <a:r>
              <a:rPr lang="en-US" sz="1300" dirty="0"/>
              <a:t>Are they ambivalent about contacting the provider or ambivalent about receiving services? </a:t>
            </a:r>
          </a:p>
          <a:p>
            <a:pPr marL="181240" indent="-181240" defTabSz="966612">
              <a:buFont typeface="Arial" panose="020B0604020202020204" pitchFamily="34" charset="0"/>
              <a:buChar char="•"/>
              <a:defRPr/>
            </a:pPr>
            <a:r>
              <a:rPr lang="en-US" sz="1300" dirty="0"/>
              <a:t>Once a decision has been made whether to support clients or allow them to follow-up on their own, clients should be educated and oriented to next steps. </a:t>
            </a:r>
          </a:p>
          <a:p>
            <a:pPr marL="664546" lvl="1" indent="-181240" defTabSz="966612">
              <a:buFont typeface="Arial" panose="020B0604020202020204" pitchFamily="34" charset="0"/>
              <a:buChar char="•"/>
              <a:defRPr/>
            </a:pPr>
            <a:r>
              <a:rPr lang="en-US" sz="1300" dirty="0"/>
              <a:t>For example, clients should be reminded of yours and your organization’s legal responsibility and their rights for you to maintain confidentiality; thus, consent forms will need to be signed and clients should be educated on what and why specific information will be released.</a:t>
            </a:r>
          </a:p>
          <a:p>
            <a:pPr marL="664546" lvl="1" indent="-181240" defTabSz="966612">
              <a:buFont typeface="Arial" panose="020B0604020202020204" pitchFamily="34" charset="0"/>
              <a:buChar char="•"/>
              <a:defRPr/>
            </a:pPr>
            <a:r>
              <a:rPr lang="en-US" sz="1300" dirty="0"/>
              <a:t>Clients should be oriented to the program’s </a:t>
            </a:r>
            <a:r>
              <a:rPr lang="en-US" kern="1200" dirty="0">
                <a:solidFill>
                  <a:schemeClr val="tx1"/>
                </a:solidFill>
                <a:latin typeface="+mn-lt"/>
              </a:rPr>
              <a:t>admission/eligibility criteria, access, and availability,</a:t>
            </a:r>
            <a:r>
              <a:rPr lang="en-US" kern="1200" baseline="0" dirty="0">
                <a:solidFill>
                  <a:schemeClr val="tx1"/>
                </a:solidFill>
                <a:latin typeface="+mn-lt"/>
              </a:rPr>
              <a:t> a</a:t>
            </a:r>
            <a:r>
              <a:rPr lang="en-US" kern="1200" dirty="0">
                <a:solidFill>
                  <a:schemeClr val="tx1"/>
                </a:solidFill>
                <a:latin typeface="+mn-lt"/>
              </a:rPr>
              <a:t>gency philosophy,</a:t>
            </a:r>
            <a:r>
              <a:rPr lang="en-US" kern="1200" baseline="0" dirty="0">
                <a:solidFill>
                  <a:schemeClr val="tx1"/>
                </a:solidFill>
                <a:latin typeface="+mn-lt"/>
              </a:rPr>
              <a:t> c</a:t>
            </a:r>
            <a:r>
              <a:rPr lang="en-US" kern="1200" dirty="0">
                <a:solidFill>
                  <a:schemeClr val="tx1"/>
                </a:solidFill>
                <a:latin typeface="+mn-lt"/>
              </a:rPr>
              <a:t>ost,</a:t>
            </a:r>
            <a:r>
              <a:rPr lang="en-US" kern="1200" baseline="0" dirty="0">
                <a:solidFill>
                  <a:schemeClr val="tx1"/>
                </a:solidFill>
                <a:latin typeface="+mn-lt"/>
              </a:rPr>
              <a:t> p</a:t>
            </a:r>
            <a:r>
              <a:rPr lang="en-US" kern="1200" dirty="0">
                <a:solidFill>
                  <a:schemeClr val="tx1"/>
                </a:solidFill>
                <a:latin typeface="+mn-lt"/>
              </a:rPr>
              <a:t>rogram structure,</a:t>
            </a:r>
            <a:r>
              <a:rPr lang="en-US" kern="1200" baseline="0" dirty="0">
                <a:solidFill>
                  <a:schemeClr val="tx1"/>
                </a:solidFill>
                <a:latin typeface="+mn-lt"/>
              </a:rPr>
              <a:t> t</a:t>
            </a:r>
            <a:r>
              <a:rPr lang="en-US" kern="1200" dirty="0">
                <a:solidFill>
                  <a:schemeClr val="tx1"/>
                </a:solidFill>
                <a:latin typeface="+mn-lt"/>
              </a:rPr>
              <a:t>reatment methods (if applicable),</a:t>
            </a:r>
            <a:r>
              <a:rPr lang="en-US" kern="1200" baseline="0" dirty="0">
                <a:solidFill>
                  <a:schemeClr val="tx1"/>
                </a:solidFill>
                <a:latin typeface="+mn-lt"/>
              </a:rPr>
              <a:t> </a:t>
            </a:r>
            <a:r>
              <a:rPr lang="en-US" kern="1200" dirty="0">
                <a:solidFill>
                  <a:schemeClr val="tx1"/>
                </a:solidFill>
                <a:latin typeface="+mn-lt"/>
              </a:rPr>
              <a:t>intake processes</a:t>
            </a:r>
            <a:r>
              <a:rPr lang="en-US" kern="1200" baseline="0" dirty="0">
                <a:solidFill>
                  <a:schemeClr val="tx1"/>
                </a:solidFill>
                <a:latin typeface="+mn-lt"/>
              </a:rPr>
              <a:t> (if known), p</a:t>
            </a:r>
            <a:r>
              <a:rPr lang="en-US" kern="1200" dirty="0">
                <a:solidFill>
                  <a:schemeClr val="tx1"/>
                </a:solidFill>
                <a:latin typeface="+mn-lt"/>
              </a:rPr>
              <a:t>rogram rules,</a:t>
            </a:r>
            <a:r>
              <a:rPr lang="en-US" kern="1200" baseline="0" dirty="0">
                <a:solidFill>
                  <a:schemeClr val="tx1"/>
                </a:solidFill>
                <a:latin typeface="+mn-lt"/>
              </a:rPr>
              <a:t> and d</a:t>
            </a:r>
            <a:r>
              <a:rPr lang="en-US" kern="1200" dirty="0">
                <a:solidFill>
                  <a:schemeClr val="tx1"/>
                </a:solidFill>
                <a:latin typeface="+mn-lt"/>
              </a:rPr>
              <a:t>ischarge criteria.</a:t>
            </a:r>
            <a:r>
              <a:rPr lang="en-US" kern="1200" baseline="0" dirty="0">
                <a:solidFill>
                  <a:schemeClr val="tx1"/>
                </a:solidFill>
                <a:latin typeface="+mn-lt"/>
              </a:rPr>
              <a:t> </a:t>
            </a:r>
            <a:endParaRPr lang="en-US" sz="1300" dirty="0"/>
          </a:p>
          <a:p>
            <a:pPr defTabSz="966612">
              <a:defRPr/>
            </a:pPr>
            <a:endParaRPr lang="en-US" b="1" baseline="0" dirty="0">
              <a:solidFill>
                <a:schemeClr val="tx1"/>
              </a:solidFill>
              <a:latin typeface="+mn-lt"/>
            </a:endParaRPr>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b="1" baseline="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85</a:t>
            </a:fld>
            <a:endParaRPr lang="en-US"/>
          </a:p>
        </p:txBody>
      </p:sp>
    </p:spTree>
    <p:extLst>
      <p:ext uri="{BB962C8B-B14F-4D97-AF65-F5344CB8AC3E}">
        <p14:creationId xmlns:p14="http://schemas.microsoft.com/office/powerpoint/2010/main" val="221701941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0975" indent="-180975">
              <a:buFont typeface="Arial" panose="020B0604020202020204" pitchFamily="34" charset="0"/>
              <a:buChar char="•"/>
            </a:pPr>
            <a:r>
              <a:rPr lang="en-US" sz="1300" dirty="0"/>
              <a:t>Counselors must demonstrate competency in arranging “referrals to other professionals, agencies, community programs, or other appropriate resources to meet client needs” (CSAT, 2006, p. 72). Counselors must conform to all local, state and federal rules, regulations, and laws governing the release of and secure transmission of protected health information to external entities. As counselors, we must maintain respect for our clients rights to privacy.  Counselors must maintain and be vigilant about releasing pertinent information that is applicable and relevant, as well as demonstrate the ability to use appropriate technology to access, collect, and transmit confidential information.  </a:t>
            </a:r>
            <a:endParaRPr lang="en-US" sz="1300" dirty="0">
              <a:cs typeface="Calibri"/>
            </a:endParaRPr>
          </a:p>
          <a:p>
            <a:pPr defTabSz="966612">
              <a:defRPr/>
            </a:pPr>
            <a:endParaRPr lang="en-US" b="0" i="0" baseline="0" dirty="0">
              <a:solidFill>
                <a:schemeClr val="tx1"/>
              </a:solidFill>
              <a:latin typeface="+mn-lt"/>
            </a:endParaRPr>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b="0" i="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86</a:t>
            </a:fld>
            <a:endParaRPr lang="en-US"/>
          </a:p>
        </p:txBody>
      </p:sp>
    </p:spTree>
    <p:extLst>
      <p:ext uri="{BB962C8B-B14F-4D97-AF65-F5344CB8AC3E}">
        <p14:creationId xmlns:p14="http://schemas.microsoft.com/office/powerpoint/2010/main" val="313406237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rPr>
              <a:t>TRAINER NOTES</a:t>
            </a:r>
          </a:p>
          <a:p>
            <a:pPr marL="180975" indent="-180975" defTabSz="966612">
              <a:buFont typeface="Arial" panose="020B0604020202020204" pitchFamily="34" charset="0"/>
              <a:buChar char="•"/>
              <a:defRPr/>
            </a:pPr>
            <a:r>
              <a:rPr lang="en-US" sz="1300" dirty="0"/>
              <a:t>When reviewing and acquiring informed consent forms with clients, we need to ensure that clients agree to and understand the need for our programs to exchange relevant information with other professionals or programs. Counselors must explain the parameters of this exchange. Counselors must clearly explain to clients why specific information is being shared, and to differentiate why specific information will not be shared.</a:t>
            </a:r>
            <a:endParaRPr lang="en-US" sz="1300" dirty="0">
              <a:cs typeface="Calibri"/>
            </a:endParaRPr>
          </a:p>
          <a:p>
            <a:pPr marL="181240" indent="-181240" defTabSz="966612">
              <a:buFont typeface="Arial" panose="020B0604020202020204" pitchFamily="34" charset="0"/>
              <a:buChar char="•"/>
              <a:defRPr/>
            </a:pPr>
            <a:r>
              <a:rPr lang="en-US" sz="1300" b="1" dirty="0"/>
              <a:t>[ASK PARTICIPANTS] </a:t>
            </a:r>
            <a:r>
              <a:rPr lang="en-US" sz="1300" dirty="0"/>
              <a:t>Let’s consider that you are making a referral to an agency that provides education and support to a program that provides vocational services, what kind(s) of information would they need from you? What information would be withheld? </a:t>
            </a:r>
          </a:p>
          <a:p>
            <a:pPr marL="180975" indent="-180975" defTabSz="966612">
              <a:buFont typeface="Arial" panose="020B0604020202020204" pitchFamily="34" charset="0"/>
              <a:buChar char="•"/>
              <a:defRPr/>
            </a:pPr>
            <a:r>
              <a:rPr lang="en-US" sz="1300" dirty="0"/>
              <a:t>We wanted to emphasize and remind you of a few best practices to safeguard you and your clients in maintaining conformance to applicable laws, rules and regulations when safeguarding and transmitting protected health information. First, always include a copy of the client’s informed consent form to specific agency when transmitting specific information to them. This ensures that the consent on file is current. Never use email when communicating about clients to outside agencies. If your agency has a secure network and your privacy officer has agreed to allow you to communicate protected health information to others within your organization, never reference any protected health information in the subject line of your email. Refrain from communicating with clients by text and should  refrain from communicating any protected health information to colleagues via text message. </a:t>
            </a:r>
            <a:endParaRPr lang="en-US" sz="1300" dirty="0">
              <a:cs typeface="Calibri"/>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87</a:t>
            </a:fld>
            <a:endParaRPr lang="en-US"/>
          </a:p>
        </p:txBody>
      </p:sp>
    </p:spTree>
    <p:extLst>
      <p:ext uri="{BB962C8B-B14F-4D97-AF65-F5344CB8AC3E}">
        <p14:creationId xmlns:p14="http://schemas.microsoft.com/office/powerpoint/2010/main" val="422977208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baseline="0" dirty="0">
                <a:solidFill>
                  <a:schemeClr val="tx1"/>
                </a:solidFill>
                <a:latin typeface="+mn-lt"/>
              </a:rPr>
              <a:t>TRAINER NOTES</a:t>
            </a:r>
          </a:p>
          <a:p>
            <a:pPr marL="180975" indent="-180975" defTabSz="966612">
              <a:buFont typeface="Arial" panose="020B0604020202020204" pitchFamily="34" charset="0"/>
              <a:buChar char="•"/>
              <a:defRPr/>
            </a:pPr>
            <a:r>
              <a:rPr lang="en-US" b="0" baseline="0" dirty="0">
                <a:solidFill>
                  <a:schemeClr val="tx1"/>
                </a:solidFill>
                <a:latin typeface="+mn-lt"/>
              </a:rPr>
              <a:t>We are expected to document all communications with external providers and collect, report on, and document objective and subjective data of the </a:t>
            </a:r>
            <a:r>
              <a:rPr lang="en-US" b="0" baseline="0" dirty="0" smtClean="0">
                <a:solidFill>
                  <a:schemeClr val="tx1"/>
                </a:solidFill>
                <a:latin typeface="+mn-lt"/>
              </a:rPr>
              <a:t>referral </a:t>
            </a:r>
            <a:r>
              <a:rPr lang="en-US" b="0" baseline="0" dirty="0">
                <a:solidFill>
                  <a:schemeClr val="tx1"/>
                </a:solidFill>
                <a:latin typeface="+mn-lt"/>
              </a:rPr>
              <a:t>process.</a:t>
            </a:r>
            <a:r>
              <a:rPr lang="en-US" dirty="0"/>
              <a:t> </a:t>
            </a:r>
            <a:r>
              <a:rPr lang="en-US" b="0" baseline="0" dirty="0">
                <a:solidFill>
                  <a:schemeClr val="tx1"/>
                </a:solidFill>
                <a:latin typeface="+mn-lt"/>
              </a:rPr>
              <a:t>We begin by documenting when the referral was made. How long was it before the organization acknowledges receipt of our referral and contacts our client. We document the number of days, weeks, and months between the referral date and date of screening and/or intake. We document the outcome of our referral.</a:t>
            </a:r>
            <a:r>
              <a:rPr lang="en-US" dirty="0"/>
              <a:t> </a:t>
            </a:r>
            <a:r>
              <a:rPr lang="en-US" b="0" baseline="0" dirty="0">
                <a:solidFill>
                  <a:schemeClr val="tx1"/>
                </a:solidFill>
                <a:latin typeface="+mn-lt"/>
              </a:rPr>
              <a:t>We also account for the client’s subjective experience.</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i="0" baseline="0" dirty="0">
                <a:solidFill>
                  <a:schemeClr val="tx1"/>
                </a:solidFill>
                <a:latin typeface="+mn-lt"/>
              </a:rPr>
              <a:t>What types of questions would you ask the client regarding their subjective experience? How would you document this information in the client record?</a:t>
            </a:r>
          </a:p>
          <a:p>
            <a:pPr marL="181240" indent="-181240" defTabSz="966612">
              <a:buFont typeface="Arial" panose="020B0604020202020204" pitchFamily="34" charset="0"/>
              <a:buChar char="•"/>
              <a:defRPr/>
            </a:pPr>
            <a:endParaRPr lang="en-US" b="0" i="0" baseline="0" dirty="0">
              <a:solidFill>
                <a:schemeClr val="tx1"/>
              </a:solidFill>
              <a:latin typeface="+mn-lt"/>
            </a:endParaRPr>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b="0" i="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88</a:t>
            </a:fld>
            <a:endParaRPr lang="en-US"/>
          </a:p>
        </p:txBody>
      </p:sp>
    </p:spTree>
    <p:extLst>
      <p:ext uri="{BB962C8B-B14F-4D97-AF65-F5344CB8AC3E}">
        <p14:creationId xmlns:p14="http://schemas.microsoft.com/office/powerpoint/2010/main" val="298708109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a:buFont typeface="Arial" panose="020B0604020202020204" pitchFamily="34" charset="0"/>
              <a:buChar char="•"/>
            </a:pPr>
            <a:r>
              <a:rPr lang="en-US" dirty="0">
                <a:solidFill>
                  <a:schemeClr val="tx1"/>
                </a:solidFill>
                <a:latin typeface="+mn-lt"/>
              </a:rPr>
              <a:t>The IC&amp;</a:t>
            </a:r>
            <a:r>
              <a:rPr lang="en-US" baseline="0" dirty="0">
                <a:solidFill>
                  <a:schemeClr val="tx1"/>
                </a:solidFill>
                <a:latin typeface="+mn-lt"/>
              </a:rPr>
              <a:t>RC have identified five global criteria for referrals. </a:t>
            </a:r>
          </a:p>
          <a:p>
            <a:pPr marL="181240" indent="-181240" defTabSz="966612">
              <a:buFont typeface="Arial" panose="020B0604020202020204" pitchFamily="34" charset="0"/>
              <a:buChar char="•"/>
              <a:defRPr/>
            </a:pPr>
            <a:r>
              <a:rPr lang="en-US" sz="1300" b="1" dirty="0"/>
              <a:t>[READ THE BULLETED LIST ON THE SLIDE]</a:t>
            </a:r>
          </a:p>
          <a:p>
            <a:pPr marL="180975" indent="-180975">
              <a:buFont typeface="Arial" panose="020B0604020202020204" pitchFamily="34" charset="0"/>
              <a:buChar char="•"/>
            </a:pPr>
            <a:r>
              <a:rPr lang="en-US" baseline="0" dirty="0">
                <a:solidFill>
                  <a:schemeClr val="tx1"/>
                </a:solidFill>
                <a:latin typeface="+mn-lt"/>
              </a:rPr>
              <a:t>Herdman (2018) explains that counselors must practice within their scope of expertise and training. They should know and understand the limitations of their education, training and experience (p. 70). They</a:t>
            </a:r>
            <a:r>
              <a:rPr lang="en-US" dirty="0"/>
              <a:t> </a:t>
            </a:r>
            <a:r>
              <a:rPr lang="en-US" baseline="0" dirty="0">
                <a:solidFill>
                  <a:schemeClr val="tx1"/>
                </a:solidFill>
                <a:latin typeface="+mn-lt"/>
              </a:rPr>
              <a:t> should also recognize when the clients’ needs or problems are beyond the scope of the agency.</a:t>
            </a:r>
            <a:r>
              <a:rPr lang="en-US" dirty="0"/>
              <a:t> </a:t>
            </a:r>
            <a:r>
              <a:rPr lang="en-US" baseline="0" dirty="0">
                <a:solidFill>
                  <a:schemeClr val="tx1"/>
                </a:solidFill>
                <a:latin typeface="+mn-lt"/>
              </a:rPr>
              <a:t>Criterion 36 reminds us of the importance and the expectation that counselors are able to explain the rationale to a client why they are being referred to a different provider or agency.</a:t>
            </a:r>
            <a:r>
              <a:rPr lang="en-US" dirty="0"/>
              <a:t> </a:t>
            </a:r>
            <a:r>
              <a:rPr lang="en-US" baseline="0" dirty="0">
                <a:solidFill>
                  <a:schemeClr val="tx1"/>
                </a:solidFill>
                <a:latin typeface="+mn-lt"/>
              </a:rPr>
              <a:t>Criterion 37 is straightforward, </a:t>
            </a:r>
            <a:r>
              <a:rPr lang="en-US" baseline="0" dirty="0" smtClean="0">
                <a:solidFill>
                  <a:schemeClr val="tx1"/>
                </a:solidFill>
                <a:latin typeface="+mn-lt"/>
              </a:rPr>
              <a:t>counselors </a:t>
            </a:r>
            <a:r>
              <a:rPr lang="en-US" baseline="0" dirty="0">
                <a:solidFill>
                  <a:schemeClr val="tx1"/>
                </a:solidFill>
                <a:latin typeface="+mn-lt"/>
              </a:rPr>
              <a:t>are expected to be able to match client needs and problems to available services and resources. and criterion 45 brings attention to the need for counselors to know what specific resources are available and how and when they will be used</a:t>
            </a:r>
            <a:r>
              <a:rPr lang="en-US" baseline="0" dirty="0" smtClean="0">
                <a:solidFill>
                  <a:schemeClr val="tx1"/>
                </a:solidFill>
                <a:latin typeface="+mn-lt"/>
              </a:rPr>
              <a:t>. Herdman </a:t>
            </a:r>
            <a:r>
              <a:rPr lang="en-US" baseline="0" dirty="0">
                <a:solidFill>
                  <a:schemeClr val="tx1"/>
                </a:solidFill>
                <a:latin typeface="+mn-lt"/>
              </a:rPr>
              <a:t>(2018) highlights that all healthcare paraprofessionals and professionals are expected and legally required to adhere to all applicable laws, regulations, and agency policies when seeking consultation internally or externally, paying particular attention to specific policies governing the disclosure and means used to disclose client-identifying information.</a:t>
            </a:r>
            <a:r>
              <a:rPr lang="en-US" dirty="0"/>
              <a:t> </a:t>
            </a:r>
            <a:r>
              <a:rPr lang="en-US" baseline="0" dirty="0">
                <a:solidFill>
                  <a:schemeClr val="tx1"/>
                </a:solidFill>
                <a:latin typeface="+mn-lt"/>
              </a:rPr>
              <a:t>Criterion 39 remind us of our responsibility to guide and support clients with navigating the system of care.</a:t>
            </a:r>
            <a:r>
              <a:rPr lang="en-US" dirty="0"/>
              <a:t> </a:t>
            </a:r>
            <a:endParaRPr lang="en-US" baseline="0" dirty="0">
              <a:solidFill>
                <a:schemeClr val="tx1"/>
              </a:solidFill>
              <a:latin typeface="+mn-lt"/>
              <a:cs typeface="Calibri"/>
            </a:endParaRPr>
          </a:p>
          <a:p>
            <a:pPr marL="181240" indent="-181240">
              <a:buFont typeface="Arial" panose="020B0604020202020204" pitchFamily="34" charset="0"/>
              <a:buChar cha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pPr defTabSz="966612">
              <a:defRPr/>
            </a:pPr>
            <a:r>
              <a:rPr lang="en-US" sz="1300" dirty="0">
                <a:cs typeface="Calibri"/>
              </a:rPr>
              <a:t>Herdman, </a:t>
            </a:r>
            <a:r>
              <a:rPr lang="en-US" sz="1300" dirty="0" smtClean="0">
                <a:cs typeface="Calibri"/>
              </a:rPr>
              <a:t>J.W</a:t>
            </a:r>
            <a:r>
              <a:rPr lang="en-US" sz="1300" dirty="0">
                <a:cs typeface="Calibri"/>
              </a:rPr>
              <a:t>. (2018). </a:t>
            </a:r>
            <a:r>
              <a:rPr lang="en-US" sz="1300" i="1" dirty="0">
                <a:cs typeface="Calibri"/>
              </a:rPr>
              <a:t>Global criteria: </a:t>
            </a:r>
            <a:r>
              <a:rPr lang="en-US" sz="1300" i="1" dirty="0" smtClean="0">
                <a:cs typeface="Calibri"/>
              </a:rPr>
              <a:t>The </a:t>
            </a:r>
            <a:r>
              <a:rPr lang="en-US" sz="1300" i="1" dirty="0">
                <a:cs typeface="Calibri"/>
              </a:rPr>
              <a:t>12 core functions of the substance abuse counselor </a:t>
            </a:r>
            <a:r>
              <a:rPr lang="en-US" sz="1300" dirty="0">
                <a:cs typeface="Calibri"/>
              </a:rPr>
              <a:t>(7</a:t>
            </a:r>
            <a:r>
              <a:rPr lang="en-US" sz="1300" baseline="30000" dirty="0">
                <a:cs typeface="Calibri"/>
              </a:rPr>
              <a:t>th</a:t>
            </a:r>
            <a:r>
              <a:rPr lang="en-US" sz="1300" dirty="0">
                <a:cs typeface="Calibri"/>
              </a:rPr>
              <a:t> ed.). Lincoln, NE: Parallels: Pathways to Change. </a:t>
            </a:r>
            <a:endParaRPr lang="en-US" sz="1300"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89</a:t>
            </a:fld>
            <a:endParaRPr lang="en-US"/>
          </a:p>
        </p:txBody>
      </p:sp>
    </p:spTree>
    <p:extLst>
      <p:ext uri="{BB962C8B-B14F-4D97-AF65-F5344CB8AC3E}">
        <p14:creationId xmlns:p14="http://schemas.microsoft.com/office/powerpoint/2010/main" val="4094747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INSTRUCTIONS</a:t>
            </a:r>
          </a:p>
          <a:p>
            <a:pPr marL="181240" indent="-181240">
              <a:buFont typeface="Arial" panose="020B0604020202020204" pitchFamily="34" charset="0"/>
              <a:buChar char="•"/>
            </a:pPr>
            <a:r>
              <a:rPr lang="en-US" dirty="0">
                <a:solidFill>
                  <a:schemeClr val="tx1"/>
                </a:solidFill>
                <a:latin typeface="+mn-lt"/>
              </a:rPr>
              <a:t>Review</a:t>
            </a:r>
            <a:r>
              <a:rPr lang="en-US" baseline="0" dirty="0">
                <a:solidFill>
                  <a:schemeClr val="tx1"/>
                </a:solidFill>
                <a:latin typeface="+mn-lt"/>
              </a:rPr>
              <a:t> the list of core functions and highlight how each relates to one or more of the twelve core functions. </a:t>
            </a:r>
          </a:p>
          <a:p>
            <a:pPr defTabSz="966612">
              <a:defRPr/>
            </a:pPr>
            <a:endParaRPr lang="en-US" dirty="0">
              <a:solidFill>
                <a:schemeClr val="tx1"/>
              </a:solidFill>
              <a:latin typeface="+mn-lt"/>
            </a:endParaRPr>
          </a:p>
          <a:p>
            <a:pPr defTabSz="966612">
              <a:defRPr/>
            </a:pPr>
            <a:r>
              <a:rPr lang="en-US" b="1" dirty="0">
                <a:solidFill>
                  <a:schemeClr val="tx1"/>
                </a:solidFill>
                <a:latin typeface="+mn-lt"/>
              </a:rPr>
              <a:t>REFERENCE</a:t>
            </a:r>
            <a:endParaRPr lang="en-US" sz="1300" dirty="0">
              <a:cs typeface="Calibri" panose="020F0502020204030204" pitchFamily="34" charset="0"/>
            </a:endParaRPr>
          </a:p>
          <a:p>
            <a:r>
              <a:rPr lang="en-US" sz="1300" dirty="0">
                <a:cs typeface="Calibri" panose="020F0502020204030204" pitchFamily="34" charset="0"/>
              </a:rPr>
              <a:t>Center for Substance Abuse Treatment. (2015). </a:t>
            </a:r>
            <a:r>
              <a:rPr lang="en-US" sz="1300" i="1" dirty="0">
                <a:cs typeface="Calibri" panose="020F0502020204030204" pitchFamily="34" charset="0"/>
              </a:rPr>
              <a:t>Comprehensive Case Management for Substance Abuse Treatment</a:t>
            </a:r>
            <a:r>
              <a:rPr lang="en-US" sz="1300" dirty="0">
                <a:cs typeface="Calibri" panose="020F0502020204030204" pitchFamily="34" charset="0"/>
              </a:rPr>
              <a:t>. Treatment Improvement Protocol (TIP) Series 27 (HHS Publication No. (SMA) 15-4215). Rockville, MD: Substance Abuse and Mental Health Services Administration.</a:t>
            </a:r>
          </a:p>
          <a:p>
            <a:endParaRPr lang="en-US" sz="1300" dirty="0">
              <a:cs typeface="Calibri" panose="020F0502020204030204" pitchFamily="34" charset="0"/>
            </a:endParaRPr>
          </a:p>
          <a:p>
            <a:pPr defTabSz="966612">
              <a:defRPr/>
            </a:pPr>
            <a:endParaRPr lang="en-US" dirty="0">
              <a:solidFill>
                <a:schemeClr val="tx1"/>
              </a:solidFill>
              <a:latin typeface="+mn-lt"/>
            </a:endParaRPr>
          </a:p>
          <a:p>
            <a:pPr marL="664546" lvl="1" indent="-181240">
              <a:buFont typeface="Arial" panose="020B0604020202020204" pitchFamily="34" charset="0"/>
              <a:buChar char="•"/>
            </a:pP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9</a:t>
            </a:fld>
            <a:endParaRPr lang="en-US"/>
          </a:p>
        </p:txBody>
      </p:sp>
    </p:spTree>
    <p:extLst>
      <p:ext uri="{BB962C8B-B14F-4D97-AF65-F5344CB8AC3E}">
        <p14:creationId xmlns:p14="http://schemas.microsoft.com/office/powerpoint/2010/main" val="143561225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defTabSz="966612">
              <a:buFont typeface="Arial" panose="020B0604020202020204" pitchFamily="34" charset="0"/>
              <a:buChar char="•"/>
              <a:defRPr/>
            </a:pPr>
            <a:r>
              <a:rPr lang="en-US" baseline="0" dirty="0">
                <a:solidFill>
                  <a:schemeClr val="tx1"/>
                </a:solidFill>
                <a:latin typeface="+mn-lt"/>
              </a:rPr>
              <a:t>Ask participants to gather into their small groups. </a:t>
            </a:r>
          </a:p>
          <a:p>
            <a:pPr marL="180975" indent="-180975">
              <a:buFont typeface="Arial" panose="020B0604020202020204" pitchFamily="34" charset="0"/>
              <a:buChar char="•"/>
            </a:pPr>
            <a:r>
              <a:rPr lang="en-US" baseline="0" dirty="0">
                <a:solidFill>
                  <a:schemeClr val="tx1"/>
                </a:solidFill>
                <a:latin typeface="+mn-lt"/>
              </a:rPr>
              <a:t>Instruct participants to </a:t>
            </a:r>
            <a:r>
              <a:rPr lang="en-US" kern="1200" dirty="0">
                <a:solidFill>
                  <a:schemeClr val="tx1"/>
                </a:solidFill>
                <a:latin typeface="+mn-lt"/>
              </a:rPr>
              <a:t>outline the</a:t>
            </a:r>
            <a:r>
              <a:rPr lang="en-US" kern="1200" baseline="0" dirty="0">
                <a:solidFill>
                  <a:schemeClr val="tx1"/>
                </a:solidFill>
                <a:latin typeface="+mn-lt"/>
              </a:rPr>
              <a:t>ir </a:t>
            </a:r>
            <a:r>
              <a:rPr lang="en-US" kern="1200" dirty="0">
                <a:solidFill>
                  <a:schemeClr val="tx1"/>
                </a:solidFill>
                <a:latin typeface="+mn-lt"/>
              </a:rPr>
              <a:t>procedures for making referrals</a:t>
            </a:r>
            <a:r>
              <a:rPr lang="en-US" dirty="0"/>
              <a:t> to outside agencies. </a:t>
            </a:r>
            <a:endParaRPr lang="en-US" baseline="0" dirty="0">
              <a:solidFill>
                <a:schemeClr val="tx1"/>
              </a:solidFill>
              <a:latin typeface="+mn-lt"/>
              <a:cs typeface="Calibri"/>
            </a:endParaRPr>
          </a:p>
          <a:p>
            <a:pPr marL="181240" indent="-181240">
              <a:buFont typeface="Arial" panose="020B0604020202020204" pitchFamily="34" charset="0"/>
              <a:buChar char="•"/>
            </a:pPr>
            <a:r>
              <a:rPr lang="en-US" baseline="0" dirty="0">
                <a:solidFill>
                  <a:schemeClr val="tx1"/>
                </a:solidFill>
                <a:latin typeface="+mn-lt"/>
              </a:rPr>
              <a:t>Allow 20 minutes for participants to complete the activity. </a:t>
            </a:r>
          </a:p>
          <a:p>
            <a:pPr marL="181240" indent="-181240">
              <a:buFont typeface="Arial" panose="020B0604020202020204" pitchFamily="34" charset="0"/>
              <a:buChar char="•"/>
            </a:pPr>
            <a:r>
              <a:rPr lang="en-US" baseline="0" dirty="0">
                <a:solidFill>
                  <a:schemeClr val="tx1"/>
                </a:solidFill>
                <a:latin typeface="+mn-lt"/>
              </a:rPr>
              <a:t>Randomly select one or two groups to review their procedures</a:t>
            </a:r>
          </a:p>
          <a:p>
            <a:pPr marL="181240" indent="-181240" defTabSz="966612">
              <a:buFont typeface="Arial" panose="020B0604020202020204" pitchFamily="34" charset="0"/>
              <a:buChar char="•"/>
              <a:defRPr/>
            </a:pPr>
            <a:r>
              <a:rPr lang="en-US" baseline="0" dirty="0">
                <a:solidFill>
                  <a:schemeClr val="tx1"/>
                </a:solidFill>
                <a:latin typeface="+mn-lt"/>
              </a:rPr>
              <a:t>After each group presents, </a:t>
            </a:r>
            <a:r>
              <a:rPr lang="en-US" b="1" baseline="0" dirty="0">
                <a:solidFill>
                  <a:schemeClr val="tx1"/>
                </a:solidFill>
                <a:latin typeface="+mn-lt"/>
              </a:rPr>
              <a:t>[ASK PARTICIPANTS] </a:t>
            </a:r>
            <a:r>
              <a:rPr lang="en-US" baseline="0" dirty="0">
                <a:solidFill>
                  <a:schemeClr val="tx1"/>
                </a:solidFill>
                <a:latin typeface="+mn-lt"/>
              </a:rPr>
              <a:t>Do you have any recommendations or comments to share with this group?</a:t>
            </a:r>
            <a:endParaRPr lang="en-US" sz="1300" dirty="0">
              <a:cs typeface="Calibri" panose="020F0502020204030204" pitchFamily="34" charset="0"/>
            </a:endParaRPr>
          </a:p>
          <a:p>
            <a:endParaRPr lang="en-US" sz="1300" dirty="0">
              <a:solidFill>
                <a:schemeClr val="bg1"/>
              </a:solidFill>
              <a:latin typeface="Calibri" panose="020F0502020204030204" pitchFamily="34" charset="0"/>
              <a:cs typeface="Calibri" panose="020F0502020204030204" pitchFamily="34" charset="0"/>
            </a:endParaRPr>
          </a:p>
          <a:p>
            <a:pPr defTabSz="966612">
              <a:defRPr/>
            </a:pPr>
            <a:endParaRPr lang="en-US" dirty="0"/>
          </a:p>
          <a:p>
            <a:pPr marL="664546" lvl="1"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90</a:t>
            </a:fld>
            <a:endParaRPr lang="en-US"/>
          </a:p>
        </p:txBody>
      </p:sp>
    </p:spTree>
    <p:extLst>
      <p:ext uri="{BB962C8B-B14F-4D97-AF65-F5344CB8AC3E}">
        <p14:creationId xmlns:p14="http://schemas.microsoft.com/office/powerpoint/2010/main" val="188972460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Check-in with participants to see if they have any questions regarding referrals before moving on to the next core function of report and record keeping. </a:t>
            </a:r>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91</a:t>
            </a:fld>
            <a:endParaRPr lang="en-US"/>
          </a:p>
        </p:txBody>
      </p:sp>
    </p:spTree>
    <p:extLst>
      <p:ext uri="{BB962C8B-B14F-4D97-AF65-F5344CB8AC3E}">
        <p14:creationId xmlns:p14="http://schemas.microsoft.com/office/powerpoint/2010/main" val="332801146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the participants to the agenda. </a:t>
            </a:r>
          </a:p>
          <a:p>
            <a:endParaRPr lang="en-US" baseline="0" dirty="0">
              <a:solidFill>
                <a:schemeClr val="tx1"/>
              </a:solidFill>
            </a:endParaRPr>
          </a:p>
          <a:p>
            <a:r>
              <a:rPr lang="en-US" b="1" baseline="0" dirty="0">
                <a:solidFill>
                  <a:schemeClr val="tx1"/>
                </a:solidFill>
              </a:rPr>
              <a:t>PEDAGOLOGICAL SUGGESTIONS</a:t>
            </a:r>
          </a:p>
          <a:p>
            <a:pPr marL="180975" indent="-180975">
              <a:buFont typeface="Arial" panose="020B0604020202020204" pitchFamily="34" charset="0"/>
              <a:buChar char="•"/>
            </a:pPr>
            <a:r>
              <a:rPr lang="en-US" baseline="0" dirty="0">
                <a:solidFill>
                  <a:schemeClr val="tx1"/>
                </a:solidFill>
              </a:rPr>
              <a:t>Facilitate and invite participants to discuss the importance of documenting client encounters and client progress in treatment</a:t>
            </a:r>
            <a:r>
              <a:rPr lang="en-US" dirty="0"/>
              <a:t>.</a:t>
            </a:r>
            <a:endParaRPr lang="en-US" baseline="0" dirty="0">
              <a:solidFill>
                <a:schemeClr val="tx1"/>
              </a:solidFill>
              <a:cs typeface="Calibri"/>
            </a:endParaRPr>
          </a:p>
          <a:p>
            <a:pPr marL="181240" indent="-181240">
              <a:buFont typeface="Arial" panose="020B0604020202020204" pitchFamily="34" charset="0"/>
              <a:buChar char="•"/>
            </a:pPr>
            <a:r>
              <a:rPr lang="en-US" baseline="0" dirty="0">
                <a:solidFill>
                  <a:schemeClr val="tx1"/>
                </a:solidFill>
              </a:rPr>
              <a:t>Facilitate and invite participants to elaborate and discuss local, state and federal laws, rules and regulations on confidentiality specific to SUD treatment.</a:t>
            </a:r>
          </a:p>
        </p:txBody>
      </p:sp>
      <p:sp>
        <p:nvSpPr>
          <p:cNvPr id="4" name="Slide Number Placeholder 3"/>
          <p:cNvSpPr>
            <a:spLocks noGrp="1"/>
          </p:cNvSpPr>
          <p:nvPr>
            <p:ph type="sldNum" sz="quarter" idx="10"/>
          </p:nvPr>
        </p:nvSpPr>
        <p:spPr/>
        <p:txBody>
          <a:bodyPr/>
          <a:lstStyle/>
          <a:p>
            <a:fld id="{54ADE49C-AECB-4B8E-AB86-9FE486226B9C}" type="slidenum">
              <a:rPr lang="en-US" smtClean="0"/>
              <a:t>92</a:t>
            </a:fld>
            <a:endParaRPr lang="en-US"/>
          </a:p>
        </p:txBody>
      </p:sp>
    </p:spTree>
    <p:extLst>
      <p:ext uri="{BB962C8B-B14F-4D97-AF65-F5344CB8AC3E}">
        <p14:creationId xmlns:p14="http://schemas.microsoft.com/office/powerpoint/2010/main" val="327811242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1240" indent="-181240">
              <a:buFont typeface="Arial" panose="020B0604020202020204" pitchFamily="34" charset="0"/>
              <a:buChar char="•"/>
            </a:pPr>
            <a:r>
              <a:rPr lang="en-US" baseline="0" dirty="0">
                <a:solidFill>
                  <a:schemeClr val="tx1"/>
                </a:solidFill>
                <a:latin typeface="+mn-lt"/>
              </a:rPr>
              <a:t>The CSAT (2006) offers the following definition for documentation. </a:t>
            </a:r>
          </a:p>
          <a:p>
            <a:pPr marL="181240" indent="-181240" defTabSz="966612">
              <a:buFont typeface="Arial" panose="020B0604020202020204" pitchFamily="34" charset="0"/>
              <a:buChar char="•"/>
              <a:defRPr/>
            </a:pPr>
            <a:r>
              <a:rPr lang="en-US" sz="1300" b="1" dirty="0"/>
              <a:t>[READ THE SLIDE]</a:t>
            </a: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kern="1200" dirty="0">
                <a:solidFill>
                  <a:schemeClr val="tx1"/>
                </a:solidFill>
                <a:latin typeface="+mn-lt"/>
              </a:rPr>
              <a:t>What is the purpose of developing, organizing, and managing client reports and records? </a:t>
            </a:r>
          </a:p>
          <a:p>
            <a:pPr marL="664546" lvl="1" indent="-181240" defTabSz="966612">
              <a:buFont typeface="Arial" panose="020B0604020202020204" pitchFamily="34" charset="0"/>
              <a:buChar char="•"/>
              <a:defRPr/>
            </a:pPr>
            <a:r>
              <a:rPr lang="en-US" b="0" kern="1200" baseline="0" dirty="0">
                <a:solidFill>
                  <a:schemeClr val="tx1"/>
                </a:solidFill>
                <a:latin typeface="+mn-lt"/>
              </a:rPr>
              <a:t>Listen for the following:</a:t>
            </a:r>
          </a:p>
          <a:p>
            <a:pPr marL="1147852" lvl="2" indent="-181240">
              <a:buFont typeface="Arial" panose="020B0604020202020204" pitchFamily="34" charset="0"/>
              <a:buChar char="•"/>
            </a:pPr>
            <a:r>
              <a:rPr lang="en-US" kern="1200" dirty="0">
                <a:solidFill>
                  <a:schemeClr val="tx1"/>
                </a:solidFill>
                <a:latin typeface="+mn-lt"/>
              </a:rPr>
              <a:t>Facilitates utilization reviews </a:t>
            </a:r>
          </a:p>
          <a:p>
            <a:pPr marL="1147852" lvl="2" indent="-181240">
              <a:buFont typeface="Arial" panose="020B0604020202020204" pitchFamily="34" charset="0"/>
              <a:buChar char="•"/>
            </a:pPr>
            <a:r>
              <a:rPr lang="en-US" kern="1200" dirty="0">
                <a:solidFill>
                  <a:schemeClr val="tx1"/>
                </a:solidFill>
                <a:latin typeface="+mn-lt"/>
              </a:rPr>
              <a:t>Allows for reimbursement </a:t>
            </a:r>
          </a:p>
          <a:p>
            <a:pPr marL="1147852" lvl="2" indent="-181240">
              <a:buFont typeface="Arial" panose="020B0604020202020204" pitchFamily="34" charset="0"/>
              <a:buChar char="•"/>
            </a:pPr>
            <a:r>
              <a:rPr lang="en-US" kern="1200" dirty="0">
                <a:solidFill>
                  <a:schemeClr val="tx1"/>
                </a:solidFill>
                <a:latin typeface="+mn-lt"/>
              </a:rPr>
              <a:t>Defines problem(s) and current functional impairments</a:t>
            </a:r>
          </a:p>
          <a:p>
            <a:pPr marL="1147852" lvl="2" indent="-181240">
              <a:buFont typeface="Arial" panose="020B0604020202020204" pitchFamily="34" charset="0"/>
              <a:buChar char="•"/>
            </a:pPr>
            <a:r>
              <a:rPr lang="en-US" kern="1200" dirty="0">
                <a:solidFill>
                  <a:schemeClr val="tx1"/>
                </a:solidFill>
                <a:latin typeface="+mn-lt"/>
              </a:rPr>
              <a:t>Guides treatment </a:t>
            </a:r>
          </a:p>
          <a:p>
            <a:pPr marL="1147852" lvl="2" indent="-181240">
              <a:buFont typeface="Arial" panose="020B0604020202020204" pitchFamily="34" charset="0"/>
              <a:buChar char="•"/>
            </a:pPr>
            <a:r>
              <a:rPr lang="en-US" kern="1200" dirty="0">
                <a:solidFill>
                  <a:schemeClr val="tx1"/>
                </a:solidFill>
                <a:latin typeface="+mn-lt"/>
              </a:rPr>
              <a:t>Provides evidence of services rendered </a:t>
            </a:r>
          </a:p>
          <a:p>
            <a:pPr marL="1147852" lvl="2" indent="-181240">
              <a:buFont typeface="Arial" panose="020B0604020202020204" pitchFamily="34" charset="0"/>
              <a:buChar char="•"/>
            </a:pPr>
            <a:r>
              <a:rPr lang="en-US" kern="1200" dirty="0">
                <a:solidFill>
                  <a:schemeClr val="tx1"/>
                </a:solidFill>
                <a:latin typeface="+mn-lt"/>
              </a:rPr>
              <a:t>Monitors for progression in treatment</a:t>
            </a:r>
          </a:p>
          <a:p>
            <a:pPr marL="1147852" lvl="2" indent="-181240">
              <a:buFont typeface="Arial" panose="020B0604020202020204" pitchFamily="34" charset="0"/>
              <a:buChar char="•"/>
            </a:pPr>
            <a:r>
              <a:rPr lang="en-US" kern="1200" dirty="0">
                <a:solidFill>
                  <a:schemeClr val="tx1"/>
                </a:solidFill>
                <a:latin typeface="+mn-lt"/>
              </a:rPr>
              <a:t>Outlines continued need for services  </a:t>
            </a:r>
            <a:endParaRPr lang="en-US" b="0" kern="1200" baseline="0" dirty="0">
              <a:solidFill>
                <a:schemeClr val="tx1"/>
              </a:solidFill>
              <a:latin typeface="+mn-lt"/>
            </a:endParaRPr>
          </a:p>
          <a:p>
            <a:endParaRPr lang="en-US" sz="1300" b="1" dirty="0"/>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endParaRPr lang="en-US" sz="1300" b="1" dirty="0"/>
          </a:p>
        </p:txBody>
      </p:sp>
      <p:sp>
        <p:nvSpPr>
          <p:cNvPr id="4" name="Slide Number Placeholder 3"/>
          <p:cNvSpPr>
            <a:spLocks noGrp="1"/>
          </p:cNvSpPr>
          <p:nvPr>
            <p:ph type="sldNum" sz="quarter" idx="10"/>
          </p:nvPr>
        </p:nvSpPr>
        <p:spPr/>
        <p:txBody>
          <a:bodyPr/>
          <a:lstStyle/>
          <a:p>
            <a:fld id="{54ADE49C-AECB-4B8E-AB86-9FE486226B9C}" type="slidenum">
              <a:rPr lang="en-US" smtClean="0"/>
              <a:t>93</a:t>
            </a:fld>
            <a:endParaRPr lang="en-US"/>
          </a:p>
        </p:txBody>
      </p:sp>
    </p:spTree>
    <p:extLst>
      <p:ext uri="{BB962C8B-B14F-4D97-AF65-F5344CB8AC3E}">
        <p14:creationId xmlns:p14="http://schemas.microsoft.com/office/powerpoint/2010/main" val="145793900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a:buFont typeface="Arial" panose="020B0604020202020204" pitchFamily="34" charset="0"/>
              <a:buChar char="•"/>
            </a:pPr>
            <a:r>
              <a:rPr lang="en-US" b="0" baseline="0" dirty="0">
                <a:solidFill>
                  <a:schemeClr val="tx1"/>
                </a:solidFill>
                <a:latin typeface="+mn-lt"/>
              </a:rPr>
              <a:t>The first competency that counselors must demonstrate in SUD settings is the necessary knowledge, skills, and attitudes regarding “</a:t>
            </a:r>
            <a:r>
              <a:rPr lang="en-US" sz="1300" dirty="0"/>
              <a:t>accepted principles of client record management” CSAT, 2006, p. 147). </a:t>
            </a:r>
            <a:r>
              <a:rPr lang="en-US" dirty="0"/>
              <a:t>Counselors </a:t>
            </a:r>
            <a:r>
              <a:rPr lang="en-US" b="0" baseline="0" dirty="0">
                <a:solidFill>
                  <a:schemeClr val="tx1"/>
                </a:solidFill>
                <a:latin typeface="+mn-lt"/>
              </a:rPr>
              <a:t>and the agencies that employ them must remain vigilant and ensure compliance </a:t>
            </a:r>
            <a:r>
              <a:rPr lang="en-US" kern="1200" dirty="0">
                <a:solidFill>
                  <a:schemeClr val="tx1"/>
                </a:solidFill>
                <a:latin typeface="+mn-lt"/>
              </a:rPr>
              <a:t>to various federal and state laws, rules and regulations, accreditation standards, and licensing requirements to protect the client, agency, and community. We</a:t>
            </a:r>
            <a:r>
              <a:rPr lang="en-US" kern="1200" baseline="0" dirty="0">
                <a:solidFill>
                  <a:schemeClr val="tx1"/>
                </a:solidFill>
                <a:latin typeface="+mn-lt"/>
              </a:rPr>
              <a:t> are expected and legally required to protect the </a:t>
            </a:r>
            <a:r>
              <a:rPr lang="en-US" sz="1300" dirty="0"/>
              <a:t>client’s rights to “privacy and confidentiality in the preparation and handling of records, especially in relation to the communication of client information with third parties” (CSAT, 2006, p. 144). Cas</a:t>
            </a:r>
            <a:r>
              <a:rPr lang="en-US" b="0" baseline="0" dirty="0">
                <a:solidFill>
                  <a:schemeClr val="tx1"/>
                </a:solidFill>
                <a:latin typeface="+mn-lt"/>
              </a:rPr>
              <a:t>e records should contain accurate and sufficient information to identify the client, support the rationale and decision process for choosing specific interventions and services, and document the delivery and client responses and outcomes to specific services rendered</a:t>
            </a:r>
            <a:r>
              <a:rPr lang="en-US" dirty="0"/>
              <a:t>. </a:t>
            </a:r>
            <a:r>
              <a:rPr lang="en-US" b="0" baseline="0" dirty="0">
                <a:solidFill>
                  <a:schemeClr val="tx1"/>
                </a:solidFill>
                <a:latin typeface="+mn-lt"/>
              </a:rPr>
              <a:t>Well maintained client records reduces risk when (1) we compose and enter timely, clear, accurate and concise screening, intake, and assessment and progress reports, (2) our information</a:t>
            </a:r>
            <a:r>
              <a:rPr lang="en-US" dirty="0"/>
              <a:t> </a:t>
            </a:r>
            <a:r>
              <a:rPr lang="en-US" b="0" baseline="0" dirty="0">
                <a:solidFill>
                  <a:schemeClr val="tx1"/>
                </a:solidFill>
                <a:latin typeface="+mn-lt"/>
              </a:rPr>
              <a:t> and documentation is objective, (3) and our progress or encounter notes, assessments, and treatment plans comply with various rules, regulations, and accreditation standards (if applicable).</a:t>
            </a:r>
            <a:r>
              <a:rPr lang="en-US" dirty="0"/>
              <a:t> </a:t>
            </a:r>
            <a:endParaRPr lang="en-US" b="0" baseline="0" dirty="0">
              <a:solidFill>
                <a:schemeClr val="tx1"/>
              </a:solidFill>
              <a:latin typeface="+mn-lt"/>
              <a:cs typeface="Calibri"/>
            </a:endParaRPr>
          </a:p>
          <a:p>
            <a:pPr marL="181240" indent="-181240" defTabSz="966612">
              <a:buFont typeface="Arial" panose="020B0604020202020204" pitchFamily="34" charset="0"/>
              <a:buChar char="•"/>
              <a:defRPr/>
            </a:pPr>
            <a:r>
              <a:rPr lang="en-US" b="1" baseline="0" dirty="0">
                <a:solidFill>
                  <a:schemeClr val="tx1"/>
                </a:solidFill>
                <a:latin typeface="+mn-lt"/>
              </a:rPr>
              <a:t>[ASK PARTICIPANTS] </a:t>
            </a:r>
            <a:r>
              <a:rPr lang="en-US" b="0" baseline="0" dirty="0">
                <a:solidFill>
                  <a:schemeClr val="tx1"/>
                </a:solidFill>
                <a:latin typeface="+mn-lt"/>
              </a:rPr>
              <a:t>What are the basic elements in a client record? What would you find in well maintained client record? </a:t>
            </a:r>
          </a:p>
          <a:p>
            <a:endParaRPr lang="en-US" sz="1300" b="1" dirty="0"/>
          </a:p>
          <a:p>
            <a:pPr defTabSz="966612">
              <a:defRPr/>
            </a:pPr>
            <a:r>
              <a:rPr lang="en-US" b="1" i="0" baseline="0" dirty="0" smtClean="0">
                <a:solidFill>
                  <a:schemeClr val="tx1"/>
                </a:solidFill>
                <a:latin typeface="+mn-lt"/>
              </a:rPr>
              <a:t>REFERENCES</a:t>
            </a:r>
            <a:endParaRPr lang="en-US" b="1" i="0" baseline="0" dirty="0">
              <a:solidFill>
                <a:schemeClr val="tx1"/>
              </a:solidFill>
              <a:latin typeface="+mn-lt"/>
            </a:endParaRPr>
          </a:p>
          <a:p>
            <a:pPr defTabSz="966612">
              <a:defRPr/>
            </a:pPr>
            <a:r>
              <a:rPr lang="en-US" sz="1300" dirty="0">
                <a:cs typeface="Calibri" panose="020F0502020204030204" pitchFamily="34" charset="0"/>
              </a:rPr>
              <a:t>Center for Substance Abuse Treatment. (2006). </a:t>
            </a:r>
            <a:r>
              <a:rPr lang="en-US" sz="1300" i="1" dirty="0">
                <a:cs typeface="Calibri" panose="020F0502020204030204" pitchFamily="34" charset="0"/>
              </a:rPr>
              <a:t>Addiction counseling competencies: </a:t>
            </a:r>
            <a:r>
              <a:rPr lang="en-US" sz="1300" i="1" dirty="0" smtClean="0">
                <a:cs typeface="Calibri" panose="020F0502020204030204" pitchFamily="34" charset="0"/>
              </a:rPr>
              <a:t>The </a:t>
            </a:r>
            <a:r>
              <a:rPr lang="en-US" sz="1300" i="1" dirty="0">
                <a:cs typeface="Calibri" panose="020F0502020204030204" pitchFamily="34" charset="0"/>
              </a:rPr>
              <a:t>knowledge, skills, and attitudes of professional practice</a:t>
            </a:r>
            <a:r>
              <a:rPr lang="en-US" sz="1300" dirty="0">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sz="1300" dirty="0">
              <a:cs typeface="Calibri" panose="020F0502020204030204" pitchFamily="34" charset="0"/>
            </a:endParaRPr>
          </a:p>
          <a:p>
            <a:pPr defTabSz="966612">
              <a:defRPr/>
            </a:pPr>
            <a:r>
              <a:rPr lang="en-US" sz="1300" dirty="0">
                <a:cs typeface="Calibri" panose="020F0502020204030204" pitchFamily="34" charset="0"/>
              </a:rPr>
              <a:t>Council on Accreditation. (2018). </a:t>
            </a:r>
            <a:r>
              <a:rPr lang="en-US" sz="1300" i="1" dirty="0">
                <a:cs typeface="Calibri" panose="020F0502020204030204" pitchFamily="34" charset="0"/>
              </a:rPr>
              <a:t>Risk prevention and management (RPM): Case records</a:t>
            </a:r>
            <a:r>
              <a:rPr lang="en-US" sz="1300" dirty="0">
                <a:cs typeface="Calibri" panose="020F0502020204030204" pitchFamily="34" charset="0"/>
              </a:rPr>
              <a:t>. Retrieved from http://coanet.org/standard/rpm/7</a:t>
            </a:r>
            <a:r>
              <a:rPr lang="en-US" sz="1300" dirty="0" smtClean="0">
                <a:cs typeface="Calibri" panose="020F0502020204030204" pitchFamily="34" charset="0"/>
              </a:rPr>
              <a:t>/.</a:t>
            </a:r>
            <a:endParaRPr lang="en-US" sz="1300" dirty="0">
              <a:cs typeface="Calibri" panose="020F0502020204030204" pitchFamily="34" charset="0"/>
            </a:endParaRPr>
          </a:p>
          <a:p>
            <a:pPr defTabSz="966612">
              <a:defRPr/>
            </a:pPr>
            <a:endParaRPr lang="en-US" sz="1300" dirty="0">
              <a:cs typeface="Calibri" panose="020F0502020204030204" pitchFamily="34" charset="0"/>
            </a:endParaRPr>
          </a:p>
          <a:p>
            <a:endParaRPr lang="en-US" sz="1300" b="1" dirty="0"/>
          </a:p>
        </p:txBody>
      </p:sp>
      <p:sp>
        <p:nvSpPr>
          <p:cNvPr id="4" name="Slide Number Placeholder 3"/>
          <p:cNvSpPr>
            <a:spLocks noGrp="1"/>
          </p:cNvSpPr>
          <p:nvPr>
            <p:ph type="sldNum" sz="quarter" idx="10"/>
          </p:nvPr>
        </p:nvSpPr>
        <p:spPr/>
        <p:txBody>
          <a:bodyPr/>
          <a:lstStyle/>
          <a:p>
            <a:fld id="{54ADE49C-AECB-4B8E-AB86-9FE486226B9C}" type="slidenum">
              <a:rPr lang="en-US" smtClean="0"/>
              <a:t>94</a:t>
            </a:fld>
            <a:endParaRPr lang="en-US"/>
          </a:p>
        </p:txBody>
      </p:sp>
    </p:spTree>
    <p:extLst>
      <p:ext uri="{BB962C8B-B14F-4D97-AF65-F5344CB8AC3E}">
        <p14:creationId xmlns:p14="http://schemas.microsoft.com/office/powerpoint/2010/main" val="182267044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TRAINER NOTES </a:t>
            </a:r>
          </a:p>
          <a:p>
            <a:pPr marL="180975" indent="-180975" defTabSz="966612">
              <a:buFont typeface="Arial" panose="020B0604020202020204" pitchFamily="34" charset="0"/>
              <a:buChar char="•"/>
              <a:defRPr/>
            </a:pPr>
            <a:r>
              <a:rPr lang="en-US" b="0" baseline="0" dirty="0">
                <a:solidFill>
                  <a:schemeClr val="tx1"/>
                </a:solidFill>
                <a:latin typeface="+mn-lt"/>
              </a:rPr>
              <a:t>The basic elements of a case record</a:t>
            </a:r>
            <a:r>
              <a:rPr lang="en-US" baseline="0" dirty="0">
                <a:solidFill>
                  <a:schemeClr val="tx1"/>
                </a:solidFill>
                <a:latin typeface="+mn-lt"/>
              </a:rPr>
              <a:t> are contingent on the program type, funder, and purpose. </a:t>
            </a:r>
            <a:r>
              <a:rPr lang="en-US" sz="1300" dirty="0"/>
              <a:t>Information should be organized in a presentable format for ease of access and review. Often, case records include the following: </a:t>
            </a:r>
            <a:endParaRPr lang="en-US" baseline="0" dirty="0">
              <a:solidFill>
                <a:schemeClr val="tx1"/>
              </a:solidFill>
              <a:latin typeface="+mn-lt"/>
              <a:cs typeface="Calibri"/>
            </a:endParaRPr>
          </a:p>
          <a:p>
            <a:pPr marL="181240" indent="-181240" defTabSz="966612">
              <a:buFont typeface="Arial" panose="020B0604020202020204" pitchFamily="34" charset="0"/>
              <a:buChar char="•"/>
              <a:defRPr/>
            </a:pPr>
            <a:r>
              <a:rPr lang="en-US" sz="1300" b="1" dirty="0"/>
              <a:t>[READ THE BULLETED LIST ON THE SLIDE; </a:t>
            </a:r>
            <a:r>
              <a:rPr lang="en-US" b="1" baseline="0" dirty="0">
                <a:solidFill>
                  <a:schemeClr val="tx1"/>
                </a:solidFill>
                <a:latin typeface="+mn-lt"/>
              </a:rPr>
              <a:t>EXPAND ON EACH BULLET. STOP AT ASSESSMENT]</a:t>
            </a:r>
          </a:p>
          <a:p>
            <a:pPr marL="181240" indent="-181240">
              <a:buFont typeface="Arial" panose="020B0604020202020204" pitchFamily="34" charset="0"/>
              <a:buChar char="•"/>
            </a:pPr>
            <a:r>
              <a:rPr lang="en-US" b="1" baseline="0" dirty="0">
                <a:solidFill>
                  <a:schemeClr val="tx1"/>
                </a:solidFill>
                <a:latin typeface="+mn-lt"/>
              </a:rPr>
              <a:t>[ASK PARTICIPANTS] </a:t>
            </a:r>
            <a:r>
              <a:rPr lang="en-US" b="0" baseline="0" dirty="0">
                <a:solidFill>
                  <a:schemeClr val="tx1"/>
                </a:solidFill>
                <a:latin typeface="+mn-lt"/>
              </a:rPr>
              <a:t>What elements should be included in screening, intake and assessment reports:</a:t>
            </a:r>
          </a:p>
          <a:p>
            <a:pPr marL="664546" lvl="1" indent="-181240">
              <a:buFont typeface="Arial" panose="020B0604020202020204" pitchFamily="34" charset="0"/>
              <a:buChar char="•"/>
            </a:pPr>
            <a:r>
              <a:rPr lang="en-US" b="0" baseline="0" dirty="0">
                <a:solidFill>
                  <a:schemeClr val="tx1"/>
                </a:solidFill>
                <a:latin typeface="+mn-lt"/>
              </a:rPr>
              <a:t>Listen for the following:</a:t>
            </a:r>
            <a:endParaRPr lang="en-US" sz="1300" dirty="0"/>
          </a:p>
          <a:p>
            <a:pPr marL="1147852" lvl="2" indent="-181240">
              <a:buFont typeface="Arial" panose="020B0604020202020204" pitchFamily="34" charset="0"/>
              <a:buChar char="•"/>
            </a:pPr>
            <a:r>
              <a:rPr lang="en-US" sz="1300" dirty="0"/>
              <a:t>psychoactive substance use and abuse history, </a:t>
            </a:r>
          </a:p>
          <a:p>
            <a:pPr marL="1147852" lvl="2" indent="-181240">
              <a:buFont typeface="Arial" panose="020B0604020202020204" pitchFamily="34" charset="0"/>
              <a:buChar char="•"/>
            </a:pPr>
            <a:r>
              <a:rPr lang="en-US" sz="1300" dirty="0"/>
              <a:t>physical health, </a:t>
            </a:r>
          </a:p>
          <a:p>
            <a:pPr marL="1147852" lvl="2" indent="-181240" defTabSz="966612">
              <a:buFont typeface="Arial" panose="020B0604020202020204" pitchFamily="34" charset="0"/>
              <a:buChar char="•"/>
              <a:defRPr/>
            </a:pPr>
            <a:r>
              <a:rPr lang="en-US" sz="1300" dirty="0"/>
              <a:t>psychological information, </a:t>
            </a:r>
          </a:p>
          <a:p>
            <a:pPr marL="1147852" lvl="2" indent="-181240" defTabSz="966612">
              <a:buFont typeface="Arial" panose="020B0604020202020204" pitchFamily="34" charset="0"/>
              <a:buChar char="•"/>
              <a:defRPr/>
            </a:pPr>
            <a:r>
              <a:rPr lang="en-US" sz="1300" dirty="0"/>
              <a:t>social information, </a:t>
            </a:r>
          </a:p>
          <a:p>
            <a:pPr marL="1147852" lvl="2" indent="-181240" defTabSz="966612">
              <a:buFont typeface="Arial" panose="020B0604020202020204" pitchFamily="34" charset="0"/>
              <a:buChar char="•"/>
              <a:defRPr/>
            </a:pPr>
            <a:r>
              <a:rPr lang="en-US" sz="1300" dirty="0"/>
              <a:t>history of criminality, </a:t>
            </a:r>
          </a:p>
          <a:p>
            <a:pPr marL="1147852" lvl="2" indent="-181240" defTabSz="966612">
              <a:buFont typeface="Arial" panose="020B0604020202020204" pitchFamily="34" charset="0"/>
              <a:buChar char="•"/>
              <a:defRPr/>
            </a:pPr>
            <a:r>
              <a:rPr lang="en-US" sz="1300" dirty="0"/>
              <a:t>spiritual information, </a:t>
            </a:r>
          </a:p>
          <a:p>
            <a:pPr marL="1147852" lvl="2" indent="-181240" defTabSz="966612">
              <a:buFont typeface="Arial" panose="020B0604020202020204" pitchFamily="34" charset="0"/>
              <a:buChar char="•"/>
              <a:defRPr/>
            </a:pPr>
            <a:r>
              <a:rPr lang="en-US" sz="1300" dirty="0"/>
              <a:t>recreational information, </a:t>
            </a:r>
          </a:p>
          <a:p>
            <a:pPr marL="1147852" lvl="2" indent="-181240" defTabSz="966612">
              <a:buFont typeface="Arial" panose="020B0604020202020204" pitchFamily="34" charset="0"/>
              <a:buChar char="•"/>
              <a:defRPr/>
            </a:pPr>
            <a:r>
              <a:rPr lang="en-US" sz="1300" dirty="0"/>
              <a:t>nutritional information, </a:t>
            </a:r>
          </a:p>
          <a:p>
            <a:pPr marL="1147852" lvl="2" indent="-181240" defTabSz="966612">
              <a:buFont typeface="Arial" panose="020B0604020202020204" pitchFamily="34" charset="0"/>
              <a:buChar char="•"/>
              <a:defRPr/>
            </a:pPr>
            <a:r>
              <a:rPr lang="en-US" sz="1300" dirty="0"/>
              <a:t>educational and/or vocational information, </a:t>
            </a:r>
          </a:p>
          <a:p>
            <a:pPr marL="1147852" lvl="2" indent="-181240" defTabSz="966612">
              <a:buFont typeface="Arial" panose="020B0604020202020204" pitchFamily="34" charset="0"/>
              <a:buChar char="•"/>
              <a:defRPr/>
            </a:pPr>
            <a:r>
              <a:rPr lang="en-US" sz="1300" dirty="0"/>
              <a:t>sexual information, and </a:t>
            </a:r>
          </a:p>
          <a:p>
            <a:pPr marL="1147852" lvl="2" indent="-181240" defTabSz="966612">
              <a:buFont typeface="Arial" panose="020B0604020202020204" pitchFamily="34" charset="0"/>
              <a:buChar char="•"/>
              <a:defRPr/>
            </a:pPr>
            <a:r>
              <a:rPr lang="en-US" sz="1300" dirty="0"/>
              <a:t>legal information.</a:t>
            </a:r>
          </a:p>
          <a:p>
            <a:pPr marL="181240" indent="-181240" defTabSz="966612">
              <a:buFont typeface="Arial" panose="020B0604020202020204" pitchFamily="34" charset="0"/>
              <a:buChar char="•"/>
              <a:defRPr/>
            </a:pPr>
            <a:r>
              <a:rPr lang="en-US" sz="1300" b="1" dirty="0"/>
              <a:t>[READ AND EXPAND ON EACH BULLET]</a:t>
            </a:r>
          </a:p>
          <a:p>
            <a:endParaRPr lang="en-US" sz="1300" b="1" dirty="0"/>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Council on Accreditation. (2018). </a:t>
            </a:r>
            <a:r>
              <a:rPr lang="en-US" sz="1300" i="1" dirty="0">
                <a:cs typeface="Calibri" panose="020F0502020204030204" pitchFamily="34" charset="0"/>
              </a:rPr>
              <a:t>Risk prevention and management (RPM): Case records</a:t>
            </a:r>
            <a:r>
              <a:rPr lang="en-US" sz="1300" dirty="0">
                <a:cs typeface="Calibri" panose="020F0502020204030204" pitchFamily="34" charset="0"/>
              </a:rPr>
              <a:t>. Retrieved from http://coanet.org/standard/rpm/7</a:t>
            </a:r>
            <a:r>
              <a:rPr lang="en-US" sz="1300" dirty="0" smtClean="0">
                <a:cs typeface="Calibri" panose="020F0502020204030204" pitchFamily="34" charset="0"/>
              </a:rPr>
              <a:t>/. </a:t>
            </a:r>
            <a:endParaRPr lang="en-US" sz="1300"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95</a:t>
            </a:fld>
            <a:endParaRPr lang="en-US"/>
          </a:p>
        </p:txBody>
      </p:sp>
    </p:spTree>
    <p:extLst>
      <p:ext uri="{BB962C8B-B14F-4D97-AF65-F5344CB8AC3E}">
        <p14:creationId xmlns:p14="http://schemas.microsoft.com/office/powerpoint/2010/main" val="62816296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1240" indent="-181240" defTabSz="966612">
              <a:buFont typeface="Arial" panose="020B0604020202020204" pitchFamily="34" charset="0"/>
              <a:buChar char="•"/>
              <a:defRPr/>
            </a:pPr>
            <a:r>
              <a:rPr lang="en-US" sz="1300" b="1" dirty="0"/>
              <a:t>[READ THE BULLETED LIST ON THE SLIDE; </a:t>
            </a:r>
            <a:r>
              <a:rPr lang="en-US" b="1" baseline="0" dirty="0">
                <a:solidFill>
                  <a:schemeClr val="tx1"/>
                </a:solidFill>
                <a:latin typeface="+mn-lt"/>
              </a:rPr>
              <a:t>EXPAND ON EACH BULLET]</a:t>
            </a:r>
          </a:p>
          <a:p>
            <a:endParaRPr lang="en-US" sz="1300" b="1" dirty="0"/>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Council on Accreditation. (2018). </a:t>
            </a:r>
            <a:r>
              <a:rPr lang="en-US" sz="1300" i="1" dirty="0">
                <a:cs typeface="Calibri" panose="020F0502020204030204" pitchFamily="34" charset="0"/>
              </a:rPr>
              <a:t>Risk prevention and management (RPM): Case records</a:t>
            </a:r>
            <a:r>
              <a:rPr lang="en-US" sz="1300" dirty="0">
                <a:cs typeface="Calibri" panose="020F0502020204030204" pitchFamily="34" charset="0"/>
              </a:rPr>
              <a:t>. Retrieved from http://coanet.org/standard/rpm/7/ </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96</a:t>
            </a:fld>
            <a:endParaRPr lang="en-US"/>
          </a:p>
        </p:txBody>
      </p:sp>
    </p:spTree>
    <p:extLst>
      <p:ext uri="{BB962C8B-B14F-4D97-AF65-F5344CB8AC3E}">
        <p14:creationId xmlns:p14="http://schemas.microsoft.com/office/powerpoint/2010/main" val="255691525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solidFill>
                  <a:schemeClr val="tx1"/>
                </a:solidFill>
                <a:latin typeface="+mn-lt"/>
              </a:rPr>
              <a:t>INSTRUCTIONS</a:t>
            </a:r>
          </a:p>
          <a:p>
            <a:pPr marL="181240" indent="-181240" defTabSz="966612">
              <a:buFont typeface="Arial" panose="020B0604020202020204" pitchFamily="34" charset="0"/>
              <a:buChar char="•"/>
              <a:defRPr/>
            </a:pPr>
            <a:r>
              <a:rPr lang="en-US" sz="1300" b="1" dirty="0"/>
              <a:t>[READ THE BULLETED LIST ON THE SLIDE; EXPAND ON EACH BULLET]</a:t>
            </a:r>
          </a:p>
          <a:p>
            <a:pPr marL="181240" indent="-181240">
              <a:buFont typeface="Arial" panose="020B0604020202020204" pitchFamily="34" charset="0"/>
              <a:buChar char="•"/>
            </a:pPr>
            <a:r>
              <a:rPr lang="en-US" b="1" baseline="0" dirty="0">
                <a:solidFill>
                  <a:schemeClr val="tx1"/>
                </a:solidFill>
                <a:latin typeface="+mn-lt"/>
              </a:rPr>
              <a:t>[ASK PARTICIPANTS]</a:t>
            </a:r>
            <a:r>
              <a:rPr lang="en-US" b="0" baseline="0" dirty="0">
                <a:solidFill>
                  <a:schemeClr val="tx1"/>
                </a:solidFill>
                <a:latin typeface="+mn-lt"/>
              </a:rPr>
              <a:t> What should be included in a client’s discharge summary?</a:t>
            </a:r>
          </a:p>
          <a:p>
            <a:pPr marL="664546" lvl="1" indent="-181240">
              <a:buFont typeface="Arial" panose="020B0604020202020204" pitchFamily="34" charset="0"/>
              <a:buChar char="•"/>
            </a:pPr>
            <a:r>
              <a:rPr lang="en-US" b="0" baseline="0" dirty="0">
                <a:solidFill>
                  <a:schemeClr val="tx1"/>
                </a:solidFill>
                <a:latin typeface="+mn-lt"/>
              </a:rPr>
              <a:t>Listen for </a:t>
            </a:r>
          </a:p>
          <a:p>
            <a:pPr marL="1147852" lvl="2" indent="-181240">
              <a:buFont typeface="Arial" panose="020B0604020202020204" pitchFamily="34" charset="0"/>
              <a:buChar char="•"/>
            </a:pPr>
            <a:r>
              <a:rPr lang="en-US" sz="1300" dirty="0"/>
              <a:t>“client profile and demographics, </a:t>
            </a:r>
          </a:p>
          <a:p>
            <a:pPr marL="1147852" lvl="2" indent="-181240" defTabSz="966612">
              <a:buFont typeface="Arial" panose="020B0604020202020204" pitchFamily="34" charset="0"/>
              <a:buChar char="•"/>
              <a:defRPr/>
            </a:pPr>
            <a:r>
              <a:rPr lang="en-US" sz="1300" dirty="0"/>
              <a:t>presenting symptoms, </a:t>
            </a:r>
          </a:p>
          <a:p>
            <a:pPr marL="1147852" lvl="2" indent="-181240" defTabSz="966612">
              <a:buFont typeface="Arial" panose="020B0604020202020204" pitchFamily="34" charset="0"/>
              <a:buChar char="•"/>
              <a:defRPr/>
            </a:pPr>
            <a:r>
              <a:rPr lang="en-US" sz="1300" dirty="0"/>
              <a:t>diagnoses, </a:t>
            </a:r>
          </a:p>
          <a:p>
            <a:pPr marL="1147852" lvl="2" indent="-181240" defTabSz="966612">
              <a:buFont typeface="Arial" panose="020B0604020202020204" pitchFamily="34" charset="0"/>
              <a:buChar char="•"/>
              <a:defRPr/>
            </a:pPr>
            <a:r>
              <a:rPr lang="en-US" sz="1300" dirty="0"/>
              <a:t>selected interventions, </a:t>
            </a:r>
          </a:p>
          <a:p>
            <a:pPr marL="1147852" lvl="2" indent="-181240" defTabSz="966612">
              <a:buFont typeface="Arial" panose="020B0604020202020204" pitchFamily="34" charset="0"/>
              <a:buChar char="•"/>
              <a:defRPr/>
            </a:pPr>
            <a:r>
              <a:rPr lang="en-US" sz="1300" dirty="0"/>
              <a:t>critical incidents, </a:t>
            </a:r>
          </a:p>
          <a:p>
            <a:pPr marL="1147852" lvl="2" indent="-181240" defTabSz="966612">
              <a:buFont typeface="Arial" panose="020B0604020202020204" pitchFamily="34" charset="0"/>
              <a:buChar char="•"/>
              <a:defRPr/>
            </a:pPr>
            <a:r>
              <a:rPr lang="en-US" sz="1300" dirty="0"/>
              <a:t>progress toward treatment goals, </a:t>
            </a:r>
          </a:p>
          <a:p>
            <a:pPr marL="1147852" lvl="2" indent="-181240" defTabSz="966612">
              <a:buFont typeface="Arial" panose="020B0604020202020204" pitchFamily="34" charset="0"/>
              <a:buChar char="•"/>
              <a:defRPr/>
            </a:pPr>
            <a:r>
              <a:rPr lang="en-US" sz="1300" dirty="0"/>
              <a:t>treatment outcome(s),</a:t>
            </a:r>
          </a:p>
          <a:p>
            <a:pPr marL="1147852" lvl="2" indent="-181240" defTabSz="966612">
              <a:buFont typeface="Arial" panose="020B0604020202020204" pitchFamily="34" charset="0"/>
              <a:buChar char="•"/>
              <a:defRPr/>
            </a:pPr>
            <a:r>
              <a:rPr lang="en-US" sz="1300" dirty="0"/>
              <a:t>continuing care plan/aftercare plan, </a:t>
            </a:r>
          </a:p>
          <a:p>
            <a:pPr marL="1147852" lvl="2" indent="-181240" defTabSz="966612">
              <a:buFont typeface="Arial" panose="020B0604020202020204" pitchFamily="34" charset="0"/>
              <a:buChar char="•"/>
              <a:defRPr/>
            </a:pPr>
            <a:r>
              <a:rPr lang="en-US" sz="1300" dirty="0"/>
              <a:t>prognosis, and </a:t>
            </a:r>
          </a:p>
          <a:p>
            <a:pPr marL="1147852" lvl="2" indent="-181240" defTabSz="966612">
              <a:buFont typeface="Arial" panose="020B0604020202020204" pitchFamily="34" charset="0"/>
              <a:buChar char="•"/>
              <a:defRPr/>
            </a:pPr>
            <a:r>
              <a:rPr lang="en-US" sz="1300" dirty="0"/>
              <a:t>Recommendations” (CSAT, 2017, p. 147)</a:t>
            </a:r>
            <a:endParaRPr lang="en-US" b="0" baseline="0" dirty="0">
              <a:solidFill>
                <a:schemeClr val="tx1"/>
              </a:solidFill>
              <a:latin typeface="+mn-lt"/>
            </a:endParaRPr>
          </a:p>
          <a:p>
            <a:pPr marL="180975" indent="-180975">
              <a:buFont typeface="Arial" panose="020B0604020202020204" pitchFamily="34" charset="0"/>
              <a:buChar char="•"/>
            </a:pPr>
            <a:r>
              <a:rPr lang="en-US" b="1" baseline="0" dirty="0">
                <a:solidFill>
                  <a:schemeClr val="tx1"/>
                </a:solidFill>
                <a:latin typeface="+mn-lt"/>
              </a:rPr>
              <a:t>[ASK PARTICIPANTS] </a:t>
            </a:r>
            <a:r>
              <a:rPr lang="en-US" dirty="0"/>
              <a:t>What</a:t>
            </a:r>
            <a:r>
              <a:rPr lang="en-US" b="0" baseline="0" dirty="0">
                <a:solidFill>
                  <a:schemeClr val="tx1"/>
                </a:solidFill>
                <a:latin typeface="+mn-lt"/>
              </a:rPr>
              <a:t> are the minimum necessary elements that should be included in a client’s progress or encounter note?</a:t>
            </a:r>
            <a:endParaRPr lang="en-US" b="0" baseline="0" dirty="0">
              <a:solidFill>
                <a:schemeClr val="tx1"/>
              </a:solidFill>
              <a:latin typeface="+mn-lt"/>
              <a:cs typeface="Calibri"/>
            </a:endParaRPr>
          </a:p>
          <a:p>
            <a:endParaRPr lang="en-US" sz="1300" b="1" dirty="0"/>
          </a:p>
          <a:p>
            <a:pPr defTabSz="966612">
              <a:defRPr/>
            </a:pPr>
            <a:r>
              <a:rPr lang="en-US" b="1" i="0" baseline="0" dirty="0">
                <a:solidFill>
                  <a:schemeClr val="tx1"/>
                </a:solidFill>
                <a:latin typeface="+mn-lt"/>
              </a:rPr>
              <a:t>REFERENCE</a:t>
            </a:r>
          </a:p>
          <a:p>
            <a:pPr defTabSz="966612">
              <a:defRPr/>
            </a:pPr>
            <a:r>
              <a:rPr lang="en-US" sz="1300" dirty="0">
                <a:cs typeface="Calibri" panose="020F0502020204030204" pitchFamily="34" charset="0"/>
              </a:rPr>
              <a:t>Council on Accreditation. (2018). </a:t>
            </a:r>
            <a:r>
              <a:rPr lang="en-US" sz="1300" i="1" dirty="0">
                <a:cs typeface="Calibri" panose="020F0502020204030204" pitchFamily="34" charset="0"/>
              </a:rPr>
              <a:t>Risk prevention and management (RPM): Case records</a:t>
            </a:r>
            <a:r>
              <a:rPr lang="en-US" sz="1300" dirty="0">
                <a:cs typeface="Calibri" panose="020F0502020204030204" pitchFamily="34" charset="0"/>
              </a:rPr>
              <a:t>. Retrieved from http://coanet.org/standard/rpm/7</a:t>
            </a:r>
            <a:r>
              <a:rPr lang="en-US" sz="1300" dirty="0" smtClean="0">
                <a:cs typeface="Calibri" panose="020F0502020204030204" pitchFamily="34" charset="0"/>
              </a:rPr>
              <a:t>/. </a:t>
            </a:r>
            <a:endParaRPr lang="en-US" sz="1300" dirty="0">
              <a:cs typeface="Calibri" panose="020F0502020204030204" pitchFamily="34" charset="0"/>
            </a:endParaRPr>
          </a:p>
          <a:p>
            <a:endParaRPr lang="en-US" sz="1300" b="1" dirty="0"/>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97</a:t>
            </a:fld>
            <a:endParaRPr lang="en-US"/>
          </a:p>
        </p:txBody>
      </p:sp>
    </p:spTree>
    <p:extLst>
      <p:ext uri="{BB962C8B-B14F-4D97-AF65-F5344CB8AC3E}">
        <p14:creationId xmlns:p14="http://schemas.microsoft.com/office/powerpoint/2010/main" val="260701760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solidFill>
                  <a:schemeClr val="tx1"/>
                </a:solidFill>
                <a:latin typeface="+mn-lt"/>
              </a:rPr>
              <a:t>TRAINER NOTES </a:t>
            </a:r>
          </a:p>
          <a:p>
            <a:pPr marL="181240" indent="-181240">
              <a:lnSpc>
                <a:spcPct val="80000"/>
              </a:lnSpc>
              <a:buFont typeface="Arial" panose="020B0604020202020204" pitchFamily="34" charset="0"/>
              <a:buChar char="•"/>
            </a:pPr>
            <a:r>
              <a:rPr lang="en-US" sz="1200" dirty="0">
                <a:solidFill>
                  <a:schemeClr val="tx1"/>
                </a:solidFill>
              </a:rPr>
              <a:t>All encounter or progress records must: </a:t>
            </a:r>
          </a:p>
          <a:p>
            <a:pPr marL="664546" lvl="1" indent="-181240">
              <a:lnSpc>
                <a:spcPct val="80000"/>
              </a:lnSpc>
              <a:buFont typeface="Arial" panose="020B0604020202020204" pitchFamily="34" charset="0"/>
              <a:buChar char="•"/>
            </a:pPr>
            <a:r>
              <a:rPr lang="en-US" sz="1200" dirty="0">
                <a:solidFill>
                  <a:schemeClr val="tx1"/>
                </a:solidFill>
              </a:rPr>
              <a:t>Include the client’s full name, date or birth, and unique identifier on each page, </a:t>
            </a:r>
          </a:p>
          <a:p>
            <a:pPr marL="664546" lvl="1" indent="-181240">
              <a:lnSpc>
                <a:spcPct val="80000"/>
              </a:lnSpc>
              <a:buFont typeface="Arial" panose="020B0604020202020204" pitchFamily="34" charset="0"/>
              <a:buChar char="•"/>
            </a:pPr>
            <a:r>
              <a:rPr lang="en-US" sz="1200" dirty="0">
                <a:solidFill>
                  <a:schemeClr val="tx1"/>
                </a:solidFill>
              </a:rPr>
              <a:t>Be legible, </a:t>
            </a:r>
          </a:p>
          <a:p>
            <a:pPr marL="664546" lvl="1" indent="-181240">
              <a:lnSpc>
                <a:spcPct val="80000"/>
              </a:lnSpc>
              <a:buFont typeface="Arial" panose="020B0604020202020204" pitchFamily="34" charset="0"/>
              <a:buChar char="•"/>
            </a:pPr>
            <a:r>
              <a:rPr lang="en-US" sz="1200" dirty="0">
                <a:solidFill>
                  <a:schemeClr val="tx1"/>
                </a:solidFill>
              </a:rPr>
              <a:t>Written in ink, if you are not using an electronic health record,  </a:t>
            </a:r>
          </a:p>
          <a:p>
            <a:pPr marL="664546" lvl="1" indent="-181240">
              <a:lnSpc>
                <a:spcPct val="80000"/>
              </a:lnSpc>
              <a:buFont typeface="Arial" panose="020B0604020202020204" pitchFamily="34" charset="0"/>
              <a:buChar char="•"/>
            </a:pPr>
            <a:r>
              <a:rPr lang="en-US" sz="1200" dirty="0">
                <a:solidFill>
                  <a:schemeClr val="tx1"/>
                </a:solidFill>
              </a:rPr>
              <a:t>include the date, location and purpose of the encounter  – the purpose should be clear whether the visit or encounter was planned or in response to a crisis or others reasons,</a:t>
            </a:r>
          </a:p>
          <a:p>
            <a:pPr marL="664546" lvl="1" indent="-181240">
              <a:lnSpc>
                <a:spcPct val="80000"/>
              </a:lnSpc>
              <a:buFont typeface="Arial" panose="020B0604020202020204" pitchFamily="34" charset="0"/>
              <a:buChar char="•"/>
            </a:pPr>
            <a:r>
              <a:rPr lang="en-US" sz="1200" dirty="0">
                <a:solidFill>
                  <a:schemeClr val="tx1"/>
                </a:solidFill>
              </a:rPr>
              <a:t>Include the start and stop times </a:t>
            </a:r>
          </a:p>
          <a:p>
            <a:pPr marL="664546" lvl="1" indent="-181240">
              <a:lnSpc>
                <a:spcPct val="80000"/>
              </a:lnSpc>
              <a:buFont typeface="Arial" panose="020B0604020202020204" pitchFamily="34" charset="0"/>
              <a:buChar char="•"/>
            </a:pPr>
            <a:r>
              <a:rPr lang="en-US" sz="1200" dirty="0">
                <a:solidFill>
                  <a:schemeClr val="tx1"/>
                </a:solidFill>
              </a:rPr>
              <a:t>Clearly identify the specific treatment goal or objective  being addressed,</a:t>
            </a:r>
          </a:p>
          <a:p>
            <a:pPr marL="664546" lvl="1" indent="-181240">
              <a:lnSpc>
                <a:spcPct val="80000"/>
              </a:lnSpc>
              <a:buFont typeface="Arial" panose="020B0604020202020204" pitchFamily="34" charset="0"/>
              <a:buChar char="•"/>
            </a:pPr>
            <a:r>
              <a:rPr lang="en-US" sz="1200" dirty="0">
                <a:solidFill>
                  <a:schemeClr val="tx1"/>
                </a:solidFill>
              </a:rPr>
              <a:t>Describe what specific content or topic were covered, </a:t>
            </a:r>
          </a:p>
          <a:p>
            <a:pPr marL="664210" lvl="1" indent="-180975">
              <a:lnSpc>
                <a:spcPct val="80000"/>
              </a:lnSpc>
              <a:buFont typeface="Arial" panose="020B0604020202020204" pitchFamily="34" charset="0"/>
              <a:buChar char="•"/>
            </a:pPr>
            <a:r>
              <a:rPr lang="en-US" sz="1200" dirty="0">
                <a:solidFill>
                  <a:schemeClr val="tx1"/>
                </a:solidFill>
              </a:rPr>
              <a:t>Describe the client’s affect, their emotional expression, their mood, and other observed behaviors throughout the encounter, </a:t>
            </a:r>
            <a:r>
              <a:rPr lang="en-US" dirty="0"/>
              <a:t>and </a:t>
            </a:r>
            <a:endParaRPr lang="en-US" sz="1200" dirty="0">
              <a:solidFill>
                <a:schemeClr val="tx1"/>
              </a:solidFill>
              <a:cs typeface="Calibri"/>
            </a:endParaRPr>
          </a:p>
          <a:p>
            <a:pPr marL="664546" lvl="1" indent="-181240">
              <a:lnSpc>
                <a:spcPct val="80000"/>
              </a:lnSpc>
              <a:buFont typeface="Arial" panose="020B0604020202020204" pitchFamily="34" charset="0"/>
              <a:buChar char="•"/>
            </a:pPr>
            <a:r>
              <a:rPr lang="en-US" sz="1200" dirty="0">
                <a:solidFill>
                  <a:schemeClr val="tx1"/>
                </a:solidFill>
              </a:rPr>
              <a:t>Describe the specific interventions used (e.g., education) and the client’s response to the intervention(s)</a:t>
            </a:r>
          </a:p>
          <a:p>
            <a:pPr defTabSz="966612">
              <a:defRPr/>
            </a:pPr>
            <a:endParaRPr lang="en-US" sz="1300" dirty="0"/>
          </a:p>
        </p:txBody>
      </p:sp>
      <p:sp>
        <p:nvSpPr>
          <p:cNvPr id="4" name="Slide Number Placeholder 3"/>
          <p:cNvSpPr>
            <a:spLocks noGrp="1"/>
          </p:cNvSpPr>
          <p:nvPr>
            <p:ph type="sldNum" sz="quarter" idx="10"/>
          </p:nvPr>
        </p:nvSpPr>
        <p:spPr/>
        <p:txBody>
          <a:bodyPr/>
          <a:lstStyle/>
          <a:p>
            <a:fld id="{54ADE49C-AECB-4B8E-AB86-9FE486226B9C}" type="slidenum">
              <a:rPr lang="en-US" smtClean="0"/>
              <a:t>98</a:t>
            </a:fld>
            <a:endParaRPr lang="en-US"/>
          </a:p>
        </p:txBody>
      </p:sp>
    </p:spTree>
    <p:extLst>
      <p:ext uri="{BB962C8B-B14F-4D97-AF65-F5344CB8AC3E}">
        <p14:creationId xmlns:p14="http://schemas.microsoft.com/office/powerpoint/2010/main" val="354757667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solidFill>
                  <a:schemeClr val="tx1"/>
                </a:solidFill>
                <a:latin typeface="+mn-lt"/>
              </a:rPr>
              <a:t>TRAINER NOTES </a:t>
            </a:r>
          </a:p>
          <a:p>
            <a:pPr marL="181240" indent="-181240">
              <a:lnSpc>
                <a:spcPct val="80000"/>
              </a:lnSpc>
              <a:buFont typeface="Arial" panose="020B0604020202020204" pitchFamily="34" charset="0"/>
              <a:buChar char="•"/>
            </a:pPr>
            <a:r>
              <a:rPr lang="en-US" sz="1200" dirty="0">
                <a:solidFill>
                  <a:schemeClr val="tx1"/>
                </a:solidFill>
                <a:latin typeface="+mn-lt"/>
              </a:rPr>
              <a:t>All encounter or progress records must: </a:t>
            </a:r>
          </a:p>
          <a:p>
            <a:pPr marL="664546" lvl="1" indent="-181240" defTabSz="966612">
              <a:lnSpc>
                <a:spcPct val="80000"/>
              </a:lnSpc>
              <a:buFont typeface="Arial" panose="020B0604020202020204" pitchFamily="34" charset="0"/>
              <a:buChar char="•"/>
              <a:defRPr/>
            </a:pPr>
            <a:r>
              <a:rPr lang="en-US" sz="1200" dirty="0">
                <a:solidFill>
                  <a:schemeClr val="tx1"/>
                </a:solidFill>
                <a:latin typeface="+mn-lt"/>
              </a:rPr>
              <a:t>Use appropriate clinical terminology and standard abbreviations to describe the client’s progress in relation to treatment goals and objectives and the client’s response to various interventions employed,  </a:t>
            </a:r>
          </a:p>
          <a:p>
            <a:pPr marL="664210" lvl="1" indent="-180975" defTabSz="966612">
              <a:lnSpc>
                <a:spcPct val="80000"/>
              </a:lnSpc>
              <a:buFont typeface="Arial" panose="020B0604020202020204" pitchFamily="34" charset="0"/>
              <a:buChar char="•"/>
              <a:defRPr/>
            </a:pPr>
            <a:r>
              <a:rPr lang="en-US" sz="1200" dirty="0">
                <a:solidFill>
                  <a:schemeClr val="tx1"/>
                </a:solidFill>
                <a:latin typeface="+mn-lt"/>
              </a:rPr>
              <a:t>Document changes in the treatment plan</a:t>
            </a:r>
            <a:r>
              <a:rPr lang="en-US" dirty="0"/>
              <a:t>, </a:t>
            </a:r>
            <a:endParaRPr lang="en-US" sz="1200" dirty="0">
              <a:solidFill>
                <a:schemeClr val="tx1"/>
              </a:solidFill>
              <a:latin typeface="+mn-lt"/>
              <a:cs typeface="Calibri"/>
            </a:endParaRPr>
          </a:p>
          <a:p>
            <a:pPr marL="664546" lvl="1" indent="-181240" defTabSz="966612">
              <a:lnSpc>
                <a:spcPct val="80000"/>
              </a:lnSpc>
              <a:buFont typeface="Arial" panose="020B0604020202020204" pitchFamily="34" charset="0"/>
              <a:buChar char="•"/>
              <a:defRPr/>
            </a:pPr>
            <a:r>
              <a:rPr lang="en-US" sz="1200" dirty="0">
                <a:solidFill>
                  <a:schemeClr val="tx1"/>
                </a:solidFill>
                <a:latin typeface="+mn-lt"/>
              </a:rPr>
              <a:t>Document next steps for planning, for example, scheduling next appointment and agenda, </a:t>
            </a:r>
          </a:p>
          <a:p>
            <a:pPr marL="664546" lvl="1" indent="-181240" defTabSz="966612">
              <a:lnSpc>
                <a:spcPct val="80000"/>
              </a:lnSpc>
              <a:buFont typeface="Arial" panose="020B0604020202020204" pitchFamily="34" charset="0"/>
              <a:buChar char="•"/>
              <a:defRPr/>
            </a:pPr>
            <a:r>
              <a:rPr lang="en-US" sz="1200" dirty="0">
                <a:solidFill>
                  <a:schemeClr val="tx1"/>
                </a:solidFill>
                <a:latin typeface="+mn-lt"/>
              </a:rPr>
              <a:t>Document client strengths, and</a:t>
            </a:r>
          </a:p>
          <a:p>
            <a:pPr marL="664546" lvl="1" indent="-181240" defTabSz="966612">
              <a:lnSpc>
                <a:spcPct val="80000"/>
              </a:lnSpc>
              <a:buFont typeface="Arial" panose="020B0604020202020204" pitchFamily="34" charset="0"/>
              <a:buChar char="•"/>
              <a:defRPr/>
            </a:pPr>
            <a:r>
              <a:rPr lang="en-US" sz="1200" dirty="0">
                <a:solidFill>
                  <a:schemeClr val="tx1"/>
                </a:solidFill>
                <a:latin typeface="+mn-lt"/>
              </a:rPr>
              <a:t>Name, signature, and credential of the counselor. </a:t>
            </a:r>
          </a:p>
          <a:p>
            <a:pPr marL="181240" indent="-181240" defTabSz="966612">
              <a:lnSpc>
                <a:spcPct val="80000"/>
              </a:lnSpc>
              <a:buFont typeface="Arial" panose="020B0604020202020204" pitchFamily="34" charset="0"/>
              <a:buChar char="•"/>
              <a:defRPr/>
            </a:pPr>
            <a:r>
              <a:rPr lang="en-US" sz="1200" b="1" dirty="0">
                <a:solidFill>
                  <a:schemeClr val="tx1"/>
                </a:solidFill>
                <a:latin typeface="+mn-lt"/>
              </a:rPr>
              <a:t>[ASK PARTICPANTS] </a:t>
            </a:r>
            <a:r>
              <a:rPr lang="en-US" sz="1200" dirty="0">
                <a:solidFill>
                  <a:schemeClr val="tx1"/>
                </a:solidFill>
                <a:latin typeface="+mn-lt"/>
              </a:rPr>
              <a:t>What other information should be included in progress notes? </a:t>
            </a:r>
          </a:p>
          <a:p>
            <a:pPr marL="181240" indent="-181240" defTabSz="966612">
              <a:lnSpc>
                <a:spcPct val="80000"/>
              </a:lnSpc>
              <a:buFont typeface="Arial" panose="020B0604020202020204" pitchFamily="34" charset="0"/>
              <a:buChar char="•"/>
              <a:defRPr/>
            </a:pPr>
            <a:endParaRPr lang="en-US" sz="1200" b="1" dirty="0">
              <a:solidFill>
                <a:schemeClr val="tx1"/>
              </a:solidFill>
              <a:latin typeface="+mn-lt"/>
            </a:endParaRPr>
          </a:p>
          <a:p>
            <a:pPr defTabSz="966612">
              <a:defRPr/>
            </a:pPr>
            <a:r>
              <a:rPr lang="en-US" sz="1200" b="1" i="0" baseline="0"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Council on Accreditation. (2018). </a:t>
            </a:r>
            <a:r>
              <a:rPr lang="en-US" sz="1200" i="1" dirty="0">
                <a:solidFill>
                  <a:schemeClr val="tx1"/>
                </a:solidFill>
                <a:latin typeface="+mn-lt"/>
                <a:cs typeface="Calibri" panose="020F0502020204030204" pitchFamily="34" charset="0"/>
              </a:rPr>
              <a:t>Risk prevention and management (RPM): Case records</a:t>
            </a:r>
            <a:r>
              <a:rPr lang="en-US" sz="1200" dirty="0">
                <a:solidFill>
                  <a:schemeClr val="tx1"/>
                </a:solidFill>
                <a:latin typeface="+mn-lt"/>
                <a:cs typeface="Calibri" panose="020F0502020204030204" pitchFamily="34" charset="0"/>
              </a:rPr>
              <a:t>. Retrieved from http://coanet.org/standard/rpm/7</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300" dirty="0">
              <a:solidFill>
                <a:schemeClr val="bg1"/>
              </a:solidFill>
              <a:latin typeface="Calibri" panose="020F0502020204030204" pitchFamily="34" charset="0"/>
              <a:cs typeface="Calibri" panose="020F0502020204030204" pitchFamily="34" charset="0"/>
            </a:endParaRPr>
          </a:p>
          <a:p>
            <a:endParaRPr lang="en-US" sz="1300" b="1" dirty="0"/>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99</a:t>
            </a:fld>
            <a:endParaRPr lang="en-US"/>
          </a:p>
        </p:txBody>
      </p:sp>
    </p:spTree>
    <p:extLst>
      <p:ext uri="{BB962C8B-B14F-4D97-AF65-F5344CB8AC3E}">
        <p14:creationId xmlns:p14="http://schemas.microsoft.com/office/powerpoint/2010/main" val="186204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3282" name="Rectangle 2"/>
          <p:cNvSpPr>
            <a:spLocks noGrp="1" noChangeArrowheads="1"/>
          </p:cNvSpPr>
          <p:nvPr>
            <p:ph type="ctrTitle"/>
          </p:nvPr>
        </p:nvSpPr>
        <p:spPr>
          <a:xfrm>
            <a:off x="457198" y="1828800"/>
            <a:ext cx="8226425" cy="1470025"/>
          </a:xfrm>
        </p:spPr>
        <p:txBody>
          <a:bodyPr/>
          <a:lstStyle>
            <a:lvl1pPr>
              <a:defRPr sz="4000">
                <a:latin typeface="Calibri" panose="020F0502020204030204" pitchFamily="34" charset="0"/>
                <a:cs typeface="Calibri" panose="020F0502020204030204" pitchFamily="34" charset="0"/>
              </a:defRPr>
            </a:lvl1pPr>
          </a:lstStyle>
          <a:p>
            <a:r>
              <a:rPr lang="en-US" dirty="0"/>
              <a:t>Click to edit Master title style</a:t>
            </a:r>
          </a:p>
        </p:txBody>
      </p:sp>
      <p:sp>
        <p:nvSpPr>
          <p:cNvPr id="353283" name="Rectangle 3"/>
          <p:cNvSpPr>
            <a:spLocks noGrp="1" noChangeArrowheads="1"/>
          </p:cNvSpPr>
          <p:nvPr>
            <p:ph type="subTitle" idx="1"/>
          </p:nvPr>
        </p:nvSpPr>
        <p:spPr>
          <a:xfrm>
            <a:off x="457199" y="4292600"/>
            <a:ext cx="8226425" cy="1143000"/>
          </a:xfrm>
        </p:spPr>
        <p:txBody>
          <a:bodyPr/>
          <a:lstStyle>
            <a:lvl1pPr marL="0" indent="0" algn="l">
              <a:buFontTx/>
              <a:buNone/>
              <a:defRPr>
                <a:latin typeface="Calibri" panose="020F0502020204030204" pitchFamily="34" charset="0"/>
                <a:cs typeface="Calibri" panose="020F0502020204030204" pitchFamily="34" charset="0"/>
              </a:defRPr>
            </a:lvl1pPr>
          </a:lstStyle>
          <a:p>
            <a:r>
              <a:rPr lang="en-US" dirty="0"/>
              <a:t>Click to edit Master subtitle style</a:t>
            </a:r>
          </a:p>
        </p:txBody>
      </p:sp>
    </p:spTree>
    <p:extLst>
      <p:ext uri="{BB962C8B-B14F-4D97-AF65-F5344CB8AC3E}">
        <p14:creationId xmlns:p14="http://schemas.microsoft.com/office/powerpoint/2010/main" val="189475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1996"/>
          </a:xfrm>
        </p:spPr>
        <p:txBody>
          <a:bodyPr/>
          <a:lstStyle>
            <a:lvl1pPr>
              <a:defRPr sz="4000">
                <a:solidFill>
                  <a:srgbClr val="FFFF00"/>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28600" y="1066800"/>
            <a:ext cx="8686800" cy="49530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solidFill>
                  <a:schemeClr val="bg1"/>
                </a:solidFill>
                <a:latin typeface="Calibri" panose="020F0502020204030204" pitchFamily="34" charset="0"/>
                <a:cs typeface="Calibri" panose="020F0502020204030204" pitchFamily="34" charset="0"/>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38101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28905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47"/>
            <a:ext cx="8686800" cy="761996"/>
          </a:xfrm>
        </p:spPr>
        <p:txBody>
          <a:bodyPr/>
          <a:lstStyle>
            <a:lvl1pPr>
              <a:defRPr sz="4000">
                <a:solidFill>
                  <a:srgbClr val="FFFF00"/>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088342"/>
            <a:ext cx="4267200" cy="51816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088342"/>
            <a:ext cx="4267200" cy="51816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a:spLocks noGrp="1"/>
          </p:cNvSpPr>
          <p:nvPr>
            <p:ph type="sldNum" sz="quarter" idx="10"/>
          </p:nvPr>
        </p:nvSpPr>
        <p:spPr>
          <a:xfrm>
            <a:off x="6781800" y="6413721"/>
            <a:ext cx="2133600" cy="365125"/>
          </a:xfrm>
        </p:spPr>
        <p:txBody>
          <a:bodyPr/>
          <a:lstStyle>
            <a:lvl1pPr>
              <a:defRPr>
                <a:solidFill>
                  <a:schemeClr val="bg1"/>
                </a:solidFill>
                <a:latin typeface="Calibri" panose="020F0502020204030204" pitchFamily="34" charset="0"/>
                <a:cs typeface="Calibri" panose="020F0502020204030204" pitchFamily="34" charset="0"/>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338207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73052"/>
            <a:ext cx="3008313" cy="1162050"/>
          </a:xfrm>
        </p:spPr>
        <p:txBody>
          <a:bodyPr anchor="t"/>
          <a:lstStyle>
            <a:lvl1pPr algn="l">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4" name="Text Placeholder 3"/>
          <p:cNvSpPr>
            <a:spLocks noGrp="1"/>
          </p:cNvSpPr>
          <p:nvPr>
            <p:ph type="body" sz="half" idx="2" hasCustomPrompt="1"/>
          </p:nvPr>
        </p:nvSpPr>
        <p:spPr>
          <a:xfrm>
            <a:off x="457212" y="1435104"/>
            <a:ext cx="3008313" cy="4691063"/>
          </a:xfrm>
        </p:spPr>
        <p:txBody>
          <a:bodyPr/>
          <a:lstStyle>
            <a:lvl1pPr marL="0" indent="0">
              <a:buNone/>
              <a:defRPr sz="18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2"/>
          <p:cNvSpPr>
            <a:spLocks noGrp="1"/>
          </p:cNvSpPr>
          <p:nvPr>
            <p:ph idx="1"/>
          </p:nvPr>
        </p:nvSpPr>
        <p:spPr>
          <a:xfrm>
            <a:off x="3575050" y="273050"/>
            <a:ext cx="5111750" cy="5853113"/>
          </a:xfrm>
        </p:spPr>
        <p:txBody>
          <a:bodyPr/>
          <a:lstStyle>
            <a:lvl1pPr>
              <a:defRPr sz="28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800">
                <a:latin typeface="Calibri" panose="020F0502020204030204" pitchFamily="34" charset="0"/>
                <a:cs typeface="Calibri" panose="020F0502020204030204" pitchFamily="34" charset="0"/>
              </a:defRPr>
            </a:lvl4pPr>
            <a:lvl5pPr>
              <a:defRPr sz="28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6829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781568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0000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12718"/>
            <a:ext cx="8686800" cy="68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228600" y="1066800"/>
            <a:ext cx="8686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Slide Number Placeholder 1"/>
          <p:cNvSpPr>
            <a:spLocks noGrp="1"/>
          </p:cNvSpPr>
          <p:nvPr>
            <p:ph type="sldNum" sz="quarter" idx="4"/>
          </p:nvPr>
        </p:nvSpPr>
        <p:spPr>
          <a:xfrm>
            <a:off x="6808631" y="6284230"/>
            <a:ext cx="2133600" cy="365125"/>
          </a:xfrm>
          <a:prstGeom prst="rect">
            <a:avLst/>
          </a:prstGeom>
        </p:spPr>
        <p:txBody>
          <a:bodyPr vert="horz" lIns="91440" tIns="45720" rIns="91440" bIns="45720" rtlCol="0" anchor="ctr"/>
          <a:lstStyle>
            <a:lvl1pPr algn="r">
              <a:defRPr sz="1200">
                <a:solidFill>
                  <a:schemeClr val="bg1"/>
                </a:solidFill>
                <a:latin typeface="Calibri" panose="020F0502020204030204" pitchFamily="34" charset="0"/>
                <a:cs typeface="Calibri" panose="020F0502020204030204" pitchFamily="34" charset="0"/>
              </a:defRPr>
            </a:lvl1pPr>
          </a:lstStyle>
          <a:p>
            <a:fld id="{3E17F1FD-29C3-4220-915C-9C71059786D3}" type="slidenum">
              <a:rPr lang="en-US" smtClean="0"/>
              <a:pPr/>
              <a:t>‹#›</a:t>
            </a:fld>
            <a:endParaRPr lang="en-US"/>
          </a:p>
        </p:txBody>
      </p:sp>
    </p:spTree>
    <p:extLst>
      <p:ext uri="{BB962C8B-B14F-4D97-AF65-F5344CB8AC3E}">
        <p14:creationId xmlns:p14="http://schemas.microsoft.com/office/powerpoint/2010/main" val="1301852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8" r:id="rId5"/>
    <p:sldLayoutId id="2147483669" r:id="rId6"/>
  </p:sldLayoutIdLst>
  <p:hf hdr="0" ftr="0" dt="0"/>
  <p:txStyles>
    <p:titleStyle>
      <a:lvl1pPr algn="ctr" rtl="0" eaLnBrk="1" fontAlgn="base" hangingPunct="1">
        <a:spcBef>
          <a:spcPct val="0"/>
        </a:spcBef>
        <a:spcAft>
          <a:spcPct val="0"/>
        </a:spcAft>
        <a:defRPr sz="4000" b="1">
          <a:solidFill>
            <a:srgbClr val="FFFF00"/>
          </a:solidFill>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4400" b="1">
          <a:solidFill>
            <a:srgbClr val="FFCC00"/>
          </a:solidFill>
          <a:latin typeface="Arial" charset="0"/>
        </a:defRPr>
      </a:lvl2pPr>
      <a:lvl3pPr algn="ctr" rtl="0" eaLnBrk="1" fontAlgn="base" hangingPunct="1">
        <a:spcBef>
          <a:spcPct val="0"/>
        </a:spcBef>
        <a:spcAft>
          <a:spcPct val="0"/>
        </a:spcAft>
        <a:defRPr sz="4400" b="1">
          <a:solidFill>
            <a:srgbClr val="FFCC00"/>
          </a:solidFill>
          <a:latin typeface="Arial" charset="0"/>
        </a:defRPr>
      </a:lvl3pPr>
      <a:lvl4pPr algn="ctr" rtl="0" eaLnBrk="1" fontAlgn="base" hangingPunct="1">
        <a:spcBef>
          <a:spcPct val="0"/>
        </a:spcBef>
        <a:spcAft>
          <a:spcPct val="0"/>
        </a:spcAft>
        <a:defRPr sz="4400" b="1">
          <a:solidFill>
            <a:srgbClr val="FFCC00"/>
          </a:solidFill>
          <a:latin typeface="Arial" charset="0"/>
        </a:defRPr>
      </a:lvl4pPr>
      <a:lvl5pPr algn="ctr" rtl="0" eaLnBrk="1" fontAlgn="base" hangingPunct="1">
        <a:spcBef>
          <a:spcPct val="0"/>
        </a:spcBef>
        <a:spcAft>
          <a:spcPct val="0"/>
        </a:spcAft>
        <a:defRPr sz="4400" b="1">
          <a:solidFill>
            <a:srgbClr val="FFCC00"/>
          </a:solidFill>
          <a:latin typeface="Arial" charset="0"/>
        </a:defRPr>
      </a:lvl5pPr>
      <a:lvl6pPr marL="457200" algn="ctr" rtl="0" eaLnBrk="1" fontAlgn="base" hangingPunct="1">
        <a:spcBef>
          <a:spcPct val="0"/>
        </a:spcBef>
        <a:spcAft>
          <a:spcPct val="0"/>
        </a:spcAft>
        <a:defRPr sz="4400" b="1">
          <a:solidFill>
            <a:srgbClr val="FFCC00"/>
          </a:solidFill>
          <a:latin typeface="Arial" charset="0"/>
        </a:defRPr>
      </a:lvl6pPr>
      <a:lvl7pPr marL="914400" algn="ctr" rtl="0" eaLnBrk="1" fontAlgn="base" hangingPunct="1">
        <a:spcBef>
          <a:spcPct val="0"/>
        </a:spcBef>
        <a:spcAft>
          <a:spcPct val="0"/>
        </a:spcAft>
        <a:defRPr sz="4400" b="1">
          <a:solidFill>
            <a:srgbClr val="FFCC00"/>
          </a:solidFill>
          <a:latin typeface="Arial" charset="0"/>
        </a:defRPr>
      </a:lvl7pPr>
      <a:lvl8pPr marL="1371600" algn="ctr" rtl="0" eaLnBrk="1" fontAlgn="base" hangingPunct="1">
        <a:spcBef>
          <a:spcPct val="0"/>
        </a:spcBef>
        <a:spcAft>
          <a:spcPct val="0"/>
        </a:spcAft>
        <a:defRPr sz="4400" b="1">
          <a:solidFill>
            <a:srgbClr val="FFCC00"/>
          </a:solidFill>
          <a:latin typeface="Arial" charset="0"/>
        </a:defRPr>
      </a:lvl8pPr>
      <a:lvl9pPr marL="1828800" algn="ctr" rtl="0" eaLnBrk="1" fontAlgn="base" hangingPunct="1">
        <a:spcBef>
          <a:spcPct val="0"/>
        </a:spcBef>
        <a:spcAft>
          <a:spcPct val="0"/>
        </a:spcAft>
        <a:defRPr sz="4400" b="1">
          <a:solidFill>
            <a:srgbClr val="FFCC00"/>
          </a:solidFill>
          <a:latin typeface="Arial" charset="0"/>
        </a:defRPr>
      </a:lvl9pPr>
    </p:titleStyle>
    <p:bodyStyle>
      <a:lvl1pPr marL="342900" indent="-342900" algn="l" rtl="0" eaLnBrk="1" fontAlgn="base" hangingPunct="1">
        <a:spcBef>
          <a:spcPts val="0"/>
        </a:spcBef>
        <a:spcAft>
          <a:spcPct val="0"/>
        </a:spcAft>
        <a:buChar char="•"/>
        <a:defRPr sz="2800">
          <a:solidFill>
            <a:schemeClr val="bg1"/>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2pPr>
      <a:lvl3pPr marL="11430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3pPr>
      <a:lvl4pPr marL="16002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4pPr>
      <a:lvl5pPr marL="20574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p:cNvSpPr>
            <a:spLocks noGrp="1" noChangeArrowheads="1"/>
          </p:cNvSpPr>
          <p:nvPr>
            <p:ph type="ctrTitle"/>
          </p:nvPr>
        </p:nvSpPr>
        <p:spPr>
          <a:xfrm>
            <a:off x="167639" y="1905000"/>
            <a:ext cx="8778240" cy="2438400"/>
          </a:xfrm>
        </p:spPr>
        <p:txBody>
          <a:bodyPr/>
          <a:lstStyle/>
          <a:p>
            <a:pPr algn="l"/>
            <a:r>
              <a:rPr lang="en-US" sz="3200" dirty="0">
                <a:solidFill>
                  <a:srgbClr val="FFFF00"/>
                </a:solidFill>
              </a:rPr>
              <a:t>Pacific Behavioral Health Collaborating Council</a:t>
            </a:r>
            <a:br>
              <a:rPr lang="en-US" sz="3200" dirty="0">
                <a:solidFill>
                  <a:srgbClr val="FFFF00"/>
                </a:solidFill>
              </a:rPr>
            </a:br>
            <a:r>
              <a:rPr lang="en-US" sz="3200" dirty="0">
                <a:solidFill>
                  <a:srgbClr val="FFFF00"/>
                </a:solidFill>
              </a:rPr>
              <a:t>Alcohol and Drug Counselor (ADC) </a:t>
            </a:r>
            <a:r>
              <a:rPr lang="en-US" sz="3200" dirty="0" smtClean="0">
                <a:solidFill>
                  <a:srgbClr val="FFFF00"/>
                </a:solidFill>
              </a:rPr>
              <a:t>Academy, Day 3</a:t>
            </a:r>
            <a:r>
              <a:rPr lang="en-US" dirty="0">
                <a:solidFill>
                  <a:srgbClr val="FFFF00"/>
                </a:solidFill>
              </a:rPr>
              <a:t/>
            </a:r>
            <a:br>
              <a:rPr lang="en-US" dirty="0">
                <a:solidFill>
                  <a:srgbClr val="FFFF00"/>
                </a:solidFill>
              </a:rPr>
            </a:br>
            <a:r>
              <a:rPr lang="en-US" sz="3200" dirty="0" smtClean="0">
                <a:solidFill>
                  <a:schemeClr val="bg1"/>
                </a:solidFill>
              </a:rPr>
              <a:t>Core Competencies of Addiction Counselors: Knowledge and Skill Acquisition of Case Management, Crisis Intervention, Client and Family Education, Referral, Report and Record Keeping, and Consultation </a:t>
            </a:r>
            <a:br>
              <a:rPr lang="en-US" sz="3200" dirty="0" smtClean="0">
                <a:solidFill>
                  <a:schemeClr val="bg1"/>
                </a:solidFill>
              </a:rPr>
            </a:br>
            <a:r>
              <a:rPr lang="en-US" dirty="0" smtClean="0">
                <a:solidFill>
                  <a:srgbClr val="FFFF00"/>
                </a:solidFill>
              </a:rPr>
              <a:t/>
            </a:r>
            <a:br>
              <a:rPr lang="en-US" dirty="0" smtClean="0">
                <a:solidFill>
                  <a:srgbClr val="FFFF00"/>
                </a:solidFill>
              </a:rPr>
            </a:br>
            <a:r>
              <a:rPr lang="en-US" sz="2800" b="0" dirty="0" smtClean="0">
                <a:solidFill>
                  <a:srgbClr val="FFFF00"/>
                </a:solidFill>
              </a:rPr>
              <a:t>Enter </a:t>
            </a:r>
            <a:r>
              <a:rPr lang="en-US" sz="2800" b="0" dirty="0">
                <a:solidFill>
                  <a:srgbClr val="FFFF00"/>
                </a:solidFill>
              </a:rPr>
              <a:t>location here</a:t>
            </a:r>
            <a:br>
              <a:rPr lang="en-US" sz="2800" b="0" dirty="0">
                <a:solidFill>
                  <a:srgbClr val="FFFF00"/>
                </a:solidFill>
              </a:rPr>
            </a:br>
            <a:r>
              <a:rPr lang="en-US" sz="2800" b="0" dirty="0">
                <a:solidFill>
                  <a:srgbClr val="FFFF00"/>
                </a:solidFill>
              </a:rPr>
              <a:t>Enter dates here</a:t>
            </a:r>
            <a:endParaRPr lang="en-US" sz="4800" dirty="0">
              <a:latin typeface="Calibri" panose="020F0502020204030204" pitchFamily="34" charset="0"/>
              <a:cs typeface="Calibri" panose="020F0502020204030204" pitchFamily="34" charset="0"/>
            </a:endParaRPr>
          </a:p>
        </p:txBody>
      </p:sp>
      <p:sp>
        <p:nvSpPr>
          <p:cNvPr id="2" name="Trainers"/>
          <p:cNvSpPr>
            <a:spLocks noGrp="1"/>
          </p:cNvSpPr>
          <p:nvPr>
            <p:ph type="subTitle" idx="1"/>
          </p:nvPr>
        </p:nvSpPr>
        <p:spPr>
          <a:xfrm>
            <a:off x="266700" y="5715000"/>
            <a:ext cx="8580119" cy="838200"/>
          </a:xfrm>
        </p:spPr>
        <p:txBody>
          <a:bodyPr/>
          <a:lstStyle/>
          <a:p>
            <a:r>
              <a:rPr lang="en-US" dirty="0"/>
              <a:t>Enter trainer names and credentials here</a:t>
            </a:r>
          </a:p>
          <a:p>
            <a:pPr>
              <a:spcBef>
                <a:spcPts val="0"/>
              </a:spcBef>
            </a:pPr>
            <a:endParaRPr lang="en-US" dirty="0"/>
          </a:p>
        </p:txBody>
      </p:sp>
    </p:spTree>
    <p:extLst>
      <p:ext uri="{BB962C8B-B14F-4D97-AF65-F5344CB8AC3E}">
        <p14:creationId xmlns:p14="http://schemas.microsoft.com/office/powerpoint/2010/main" val="4210215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57C79-D1B6-1E43-BE12-49229FB9C512}"/>
              </a:ext>
            </a:extLst>
          </p:cNvPr>
          <p:cNvSpPr>
            <a:spLocks noGrp="1"/>
          </p:cNvSpPr>
          <p:nvPr>
            <p:ph type="title"/>
          </p:nvPr>
        </p:nvSpPr>
        <p:spPr>
          <a:xfrm>
            <a:off x="156713" y="448704"/>
            <a:ext cx="8686800" cy="761996"/>
          </a:xfrm>
        </p:spPr>
        <p:txBody>
          <a:bodyPr/>
          <a:lstStyle/>
          <a:p>
            <a:r>
              <a:rPr lang="en-US" dirty="0">
                <a:latin typeface="Calibri"/>
                <a:cs typeface="Calibri"/>
              </a:rPr>
              <a:t>Core Functions Across </a:t>
            </a:r>
            <a:br>
              <a:rPr lang="en-US" dirty="0">
                <a:latin typeface="Calibri"/>
                <a:cs typeface="Calibri"/>
              </a:rPr>
            </a:br>
            <a:r>
              <a:rPr lang="en-US" dirty="0">
                <a:latin typeface="Calibri"/>
                <a:cs typeface="Calibri"/>
              </a:rPr>
              <a:t>Continuum of Care</a:t>
            </a:r>
            <a:endParaRPr lang="en-US" dirty="0"/>
          </a:p>
        </p:txBody>
      </p:sp>
      <p:sp>
        <p:nvSpPr>
          <p:cNvPr id="3" name="Content Placeholder 2">
            <a:extLst>
              <a:ext uri="{FF2B5EF4-FFF2-40B4-BE49-F238E27FC236}">
                <a16:creationId xmlns:a16="http://schemas.microsoft.com/office/drawing/2014/main" id="{3F5C63D2-0566-F44A-BB28-545ECA9A6CEB}"/>
              </a:ext>
            </a:extLst>
          </p:cNvPr>
          <p:cNvSpPr>
            <a:spLocks noGrp="1"/>
          </p:cNvSpPr>
          <p:nvPr>
            <p:ph sz="half" idx="1"/>
          </p:nvPr>
        </p:nvSpPr>
        <p:spPr>
          <a:xfrm>
            <a:off x="228600" y="1605927"/>
            <a:ext cx="4267200" cy="2912877"/>
          </a:xfrm>
        </p:spPr>
        <p:txBody>
          <a:bodyPr/>
          <a:lstStyle/>
          <a:p>
            <a:pPr marL="0" indent="0">
              <a:buNone/>
            </a:pPr>
            <a:r>
              <a:rPr lang="en-US" b="1" dirty="0">
                <a:solidFill>
                  <a:srgbClr val="FFFF00"/>
                </a:solidFill>
              </a:rPr>
              <a:t>Continuum of Care for Treating Substance Use Disorders:</a:t>
            </a:r>
          </a:p>
          <a:p>
            <a:r>
              <a:rPr lang="en-US" dirty="0"/>
              <a:t>Pretreatment</a:t>
            </a:r>
          </a:p>
          <a:p>
            <a:r>
              <a:rPr lang="en-US" dirty="0"/>
              <a:t>Treatment </a:t>
            </a:r>
          </a:p>
          <a:p>
            <a:r>
              <a:rPr lang="en-US" dirty="0"/>
              <a:t>Aftercare</a:t>
            </a:r>
          </a:p>
        </p:txBody>
      </p:sp>
      <p:sp>
        <p:nvSpPr>
          <p:cNvPr id="4" name="Content Placeholder 3">
            <a:extLst>
              <a:ext uri="{FF2B5EF4-FFF2-40B4-BE49-F238E27FC236}">
                <a16:creationId xmlns:a16="http://schemas.microsoft.com/office/drawing/2014/main" id="{B70E29AB-83FB-1C4B-AF03-3E0D63704C5C}"/>
              </a:ext>
            </a:extLst>
          </p:cNvPr>
          <p:cNvSpPr>
            <a:spLocks noGrp="1"/>
          </p:cNvSpPr>
          <p:nvPr>
            <p:ph sz="half" idx="2"/>
          </p:nvPr>
        </p:nvSpPr>
        <p:spPr>
          <a:xfrm>
            <a:off x="4576313" y="1605927"/>
            <a:ext cx="4267200" cy="3703632"/>
          </a:xfrm>
        </p:spPr>
        <p:txBody>
          <a:bodyPr/>
          <a:lstStyle/>
          <a:p>
            <a:pPr marL="0" indent="0">
              <a:buNone/>
            </a:pPr>
            <a:r>
              <a:rPr lang="en-US" b="1" dirty="0">
                <a:solidFill>
                  <a:srgbClr val="FFFF00"/>
                </a:solidFill>
              </a:rPr>
              <a:t>Core Functions of Case Management:</a:t>
            </a:r>
          </a:p>
          <a:p>
            <a:r>
              <a:rPr lang="en-US" dirty="0"/>
              <a:t>Engagement</a:t>
            </a:r>
          </a:p>
          <a:p>
            <a:r>
              <a:rPr lang="en-US" dirty="0"/>
              <a:t>Assessment </a:t>
            </a:r>
          </a:p>
          <a:p>
            <a:r>
              <a:rPr lang="en-US" dirty="0"/>
              <a:t>Planning, goal setting, and implementation</a:t>
            </a:r>
          </a:p>
          <a:p>
            <a:r>
              <a:rPr lang="en-US" dirty="0"/>
              <a:t>Linking, monitoring, and advocating</a:t>
            </a:r>
          </a:p>
          <a:p>
            <a:r>
              <a:rPr lang="en-US" dirty="0"/>
              <a:t>Disengagement</a:t>
            </a:r>
            <a:endParaRPr lang="en-US" kern="1200" dirty="0"/>
          </a:p>
          <a:p>
            <a:endParaRPr lang="en-US" dirty="0"/>
          </a:p>
        </p:txBody>
      </p:sp>
      <p:sp>
        <p:nvSpPr>
          <p:cNvPr id="6" name="TextBox 5">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5" name="Slide Number Placeholder 4">
            <a:extLst>
              <a:ext uri="{FF2B5EF4-FFF2-40B4-BE49-F238E27FC236}">
                <a16:creationId xmlns:a16="http://schemas.microsoft.com/office/drawing/2014/main" id="{FC3474DB-AD8B-B141-8B4F-F4A039F7FD1D}"/>
              </a:ext>
            </a:extLst>
          </p:cNvPr>
          <p:cNvSpPr>
            <a:spLocks noGrp="1"/>
          </p:cNvSpPr>
          <p:nvPr>
            <p:ph type="sldNum" sz="quarter" idx="10"/>
          </p:nvPr>
        </p:nvSpPr>
        <p:spPr>
          <a:xfrm>
            <a:off x="8382000" y="6172201"/>
            <a:ext cx="533400" cy="685800"/>
          </a:xfrm>
        </p:spPr>
        <p:txBody>
          <a:bodyPr/>
          <a:lstStyle/>
          <a:p>
            <a:fld id="{3E17F1FD-29C3-4220-915C-9C71059786D3}" type="slidenum">
              <a:rPr lang="en-US" smtClean="0"/>
              <a:pPr/>
              <a:t>10</a:t>
            </a:fld>
            <a:endParaRPr lang="en-US" dirty="0"/>
          </a:p>
        </p:txBody>
      </p:sp>
    </p:spTree>
    <p:extLst>
      <p:ext uri="{BB962C8B-B14F-4D97-AF65-F5344CB8AC3E}">
        <p14:creationId xmlns:p14="http://schemas.microsoft.com/office/powerpoint/2010/main" val="45946543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latin typeface="Calibri"/>
                <a:cs typeface="Calibri"/>
              </a:rPr>
              <a:t>Quality Standards for Progress Notes</a:t>
            </a:r>
            <a:endParaRPr lang="en-US" dirty="0"/>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latin typeface="Calibri"/>
                <a:cs typeface="Calibri"/>
              </a:rPr>
              <a:t>Be clear, concise, specific, descriptive and succinct.</a:t>
            </a:r>
            <a:endParaRPr lang="en-US" dirty="0"/>
          </a:p>
          <a:p>
            <a:r>
              <a:rPr lang="en-US" dirty="0"/>
              <a:t>Be current! </a:t>
            </a:r>
          </a:p>
          <a:p>
            <a:r>
              <a:rPr lang="en-US" dirty="0">
                <a:latin typeface="Calibri"/>
                <a:cs typeface="Calibri"/>
              </a:rPr>
              <a:t>Organize information using headings. </a:t>
            </a:r>
            <a:endParaRPr lang="en-US" dirty="0"/>
          </a:p>
          <a:p>
            <a:r>
              <a:rPr lang="en-US" dirty="0">
                <a:latin typeface="Calibri"/>
                <a:cs typeface="Calibri"/>
              </a:rPr>
              <a:t>Use direct quotes from the client and other sources  when relevant.</a:t>
            </a:r>
            <a:endParaRPr lang="en-US" dirty="0"/>
          </a:p>
          <a:p>
            <a:r>
              <a:rPr lang="en-US" dirty="0">
                <a:latin typeface="Calibri"/>
                <a:cs typeface="Calibri"/>
              </a:rPr>
              <a:t>Use relevant information – avoid superfluous details.</a:t>
            </a:r>
            <a:endParaRPr lang="en-US" dirty="0"/>
          </a:p>
          <a:p>
            <a:r>
              <a:rPr lang="en-US" dirty="0">
                <a:latin typeface="Calibri"/>
                <a:cs typeface="Calibri"/>
              </a:rPr>
              <a:t>Write in the present tense.</a:t>
            </a:r>
          </a:p>
          <a:p>
            <a:r>
              <a:rPr lang="en-US" dirty="0">
                <a:latin typeface="Calibri"/>
                <a:cs typeface="Calibri"/>
              </a:rPr>
              <a:t>Document facts and observations written in behavior specific terms. </a:t>
            </a:r>
            <a:endParaRPr lang="en-US" dirty="0"/>
          </a:p>
          <a:p>
            <a:endParaRPr lang="en-US" dirty="0"/>
          </a:p>
        </p:txBody>
      </p:sp>
      <p:sp>
        <p:nvSpPr>
          <p:cNvPr id="5" name="TextBox 4">
            <a:extLst>
              <a:ext uri="{FF2B5EF4-FFF2-40B4-BE49-F238E27FC236}">
                <a16:creationId xmlns:a16="http://schemas.microsoft.com/office/drawing/2014/main" id="{B2332756-8E59-FF41-AFA4-52C7411BAF2D}"/>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100</a:t>
            </a:fld>
            <a:endParaRPr lang="en-US" dirty="0"/>
          </a:p>
        </p:txBody>
      </p:sp>
    </p:spTree>
    <p:extLst>
      <p:ext uri="{BB962C8B-B14F-4D97-AF65-F5344CB8AC3E}">
        <p14:creationId xmlns:p14="http://schemas.microsoft.com/office/powerpoint/2010/main" val="47760898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latin typeface="Calibri"/>
                <a:cs typeface="Calibri"/>
              </a:rPr>
              <a:t>Quality Standards (continued)</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Avoid vague and value-laden terms (e.g., inappropriate) </a:t>
            </a:r>
          </a:p>
          <a:p>
            <a:r>
              <a:rPr lang="en-US" dirty="0"/>
              <a:t>If applicable, document what was seen, heard and smelled</a:t>
            </a:r>
          </a:p>
          <a:p>
            <a:r>
              <a:rPr lang="en-US" dirty="0"/>
              <a:t>Clearly label impressions – provide evidence to substantiate them </a:t>
            </a:r>
          </a:p>
          <a:p>
            <a:r>
              <a:rPr lang="en-US" dirty="0"/>
              <a:t>Consider using a case record checklist</a:t>
            </a:r>
          </a:p>
          <a:p>
            <a:pPr lvl="1"/>
            <a:endParaRPr lang="en-US" dirty="0"/>
          </a:p>
        </p:txBody>
      </p:sp>
      <p:sp>
        <p:nvSpPr>
          <p:cNvPr id="5" name="TextBox 4">
            <a:extLst>
              <a:ext uri="{FF2B5EF4-FFF2-40B4-BE49-F238E27FC236}">
                <a16:creationId xmlns:a16="http://schemas.microsoft.com/office/drawing/2014/main" id="{ED2091D6-608D-1048-B7E0-58DE725B0DC8}"/>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101</a:t>
            </a:fld>
            <a:endParaRPr lang="en-US" dirty="0"/>
          </a:p>
        </p:txBody>
      </p:sp>
    </p:spTree>
    <p:extLst>
      <p:ext uri="{BB962C8B-B14F-4D97-AF65-F5344CB8AC3E}">
        <p14:creationId xmlns:p14="http://schemas.microsoft.com/office/powerpoint/2010/main" val="31018294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t>Structured Format</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SOAP</a:t>
            </a:r>
          </a:p>
          <a:p>
            <a:pPr lvl="1"/>
            <a:r>
              <a:rPr lang="en-US" dirty="0"/>
              <a:t>Subjective, Objective,  Assessment, Plan</a:t>
            </a:r>
          </a:p>
          <a:p>
            <a:r>
              <a:rPr lang="en-US" dirty="0"/>
              <a:t>GIRP</a:t>
            </a:r>
          </a:p>
          <a:p>
            <a:pPr lvl="1"/>
            <a:r>
              <a:rPr lang="en-US" dirty="0"/>
              <a:t>Goal, Intervention, Response, Plan</a:t>
            </a:r>
          </a:p>
          <a:p>
            <a:r>
              <a:rPr lang="en-US" dirty="0"/>
              <a:t>SIRP</a:t>
            </a:r>
          </a:p>
          <a:p>
            <a:pPr lvl="1"/>
            <a:r>
              <a:rPr lang="en-US" dirty="0"/>
              <a:t>Situation, Intervention,  Response, Plan</a:t>
            </a:r>
          </a:p>
          <a:p>
            <a:r>
              <a:rPr lang="en-US" dirty="0"/>
              <a:t>BIRP</a:t>
            </a:r>
          </a:p>
          <a:p>
            <a:pPr lvl="1"/>
            <a:r>
              <a:rPr lang="en-US" dirty="0"/>
              <a:t>Behavior, Intervention, Response, Plan</a:t>
            </a:r>
          </a:p>
          <a:p>
            <a:pPr lvl="1"/>
            <a:endParaRPr lang="en-US" dirty="0"/>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102</a:t>
            </a:fld>
            <a:endParaRPr lang="en-US" dirty="0"/>
          </a:p>
        </p:txBody>
      </p:sp>
    </p:spTree>
    <p:extLst>
      <p:ext uri="{BB962C8B-B14F-4D97-AF65-F5344CB8AC3E}">
        <p14:creationId xmlns:p14="http://schemas.microsoft.com/office/powerpoint/2010/main" val="388935830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50949" y="389953"/>
            <a:ext cx="8686800" cy="761996"/>
          </a:xfrm>
        </p:spPr>
        <p:txBody>
          <a:bodyPr/>
          <a:lstStyle/>
          <a:p>
            <a:r>
              <a:rPr lang="en-US" dirty="0">
                <a:latin typeface="Calibri"/>
                <a:cs typeface="Calibri"/>
              </a:rPr>
              <a:t>Confidentiality of</a:t>
            </a:r>
            <a:br>
              <a:rPr lang="en-US" dirty="0">
                <a:latin typeface="Calibri"/>
                <a:cs typeface="Calibri"/>
              </a:rPr>
            </a:br>
            <a:r>
              <a:rPr lang="en-US" dirty="0">
                <a:latin typeface="Calibri"/>
                <a:cs typeface="Calibri"/>
              </a:rPr>
              <a:t>Records and Report Keeping </a:t>
            </a:r>
            <a:endParaRPr lang="en-US" dirty="0"/>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622590"/>
            <a:ext cx="8686800" cy="3810001"/>
          </a:xfrm>
        </p:spPr>
        <p:txBody>
          <a:bodyPr/>
          <a:lstStyle/>
          <a:p>
            <a:pPr>
              <a:lnSpc>
                <a:spcPct val="90000"/>
              </a:lnSpc>
              <a:defRPr/>
            </a:pPr>
            <a:r>
              <a:rPr lang="en-US" dirty="0"/>
              <a:t>Health Insurance Portability and Accountability Act (HIPAA) Privacy Rule</a:t>
            </a:r>
          </a:p>
          <a:p>
            <a:pPr>
              <a:lnSpc>
                <a:spcPct val="90000"/>
              </a:lnSpc>
              <a:defRPr/>
            </a:pPr>
            <a:r>
              <a:rPr lang="en-US" dirty="0"/>
              <a:t>42 Code of Federal Regulations (CFR) Part 2</a:t>
            </a:r>
          </a:p>
          <a:p>
            <a:pPr>
              <a:lnSpc>
                <a:spcPct val="90000"/>
              </a:lnSpc>
              <a:defRPr/>
            </a:pPr>
            <a:r>
              <a:rPr lang="en-US" dirty="0"/>
              <a:t>State defined confidentiality rules and regulations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153401" y="6284230"/>
            <a:ext cx="788830" cy="421370"/>
          </a:xfrm>
        </p:spPr>
        <p:txBody>
          <a:bodyPr/>
          <a:lstStyle/>
          <a:p>
            <a:fld id="{3E17F1FD-29C3-4220-915C-9C71059786D3}" type="slidenum">
              <a:rPr lang="en-US" smtClean="0"/>
              <a:pPr/>
              <a:t>103</a:t>
            </a:fld>
            <a:endParaRPr lang="en-US" dirty="0"/>
          </a:p>
        </p:txBody>
      </p:sp>
    </p:spTree>
    <p:extLst>
      <p:ext uri="{BB962C8B-B14F-4D97-AF65-F5344CB8AC3E}">
        <p14:creationId xmlns:p14="http://schemas.microsoft.com/office/powerpoint/2010/main" val="26522186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t>HIPAA Privacy Rule</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28600" y="1052343"/>
            <a:ext cx="8686800" cy="4297021"/>
          </a:xfrm>
        </p:spPr>
        <p:txBody>
          <a:bodyPr/>
          <a:lstStyle/>
          <a:p>
            <a:pPr>
              <a:lnSpc>
                <a:spcPct val="90000"/>
              </a:lnSpc>
              <a:defRPr/>
            </a:pPr>
            <a:r>
              <a:rPr lang="en-US" dirty="0">
                <a:latin typeface="Calibri"/>
                <a:cs typeface="Calibri"/>
              </a:rPr>
              <a:t>Protects confidentiality and security of individually identifiable health information (i.e., Protected Health Information [PHI]).</a:t>
            </a:r>
          </a:p>
          <a:p>
            <a:pPr>
              <a:lnSpc>
                <a:spcPct val="90000"/>
              </a:lnSpc>
              <a:defRPr/>
            </a:pPr>
            <a:r>
              <a:rPr lang="en-US" dirty="0"/>
              <a:t>PHI is any information that can be used to identify an individual that was created, used, or disclosed in the course of providing health care services.</a:t>
            </a:r>
          </a:p>
          <a:p>
            <a:pPr>
              <a:lnSpc>
                <a:spcPct val="90000"/>
              </a:lnSpc>
              <a:defRPr/>
            </a:pPr>
            <a:r>
              <a:rPr lang="en-US" dirty="0"/>
              <a:t>Sets </a:t>
            </a:r>
            <a:r>
              <a:rPr lang="en-US" i="1" dirty="0"/>
              <a:t>minimum</a:t>
            </a:r>
            <a:r>
              <a:rPr lang="en-US" dirty="0"/>
              <a:t> privacy protections for all health information held by health plans, healthcare clearinghouses, healthcare providers and those who transmit PHI.</a:t>
            </a:r>
          </a:p>
          <a:p>
            <a:pPr>
              <a:lnSpc>
                <a:spcPct val="90000"/>
              </a:lnSpc>
              <a:defRPr/>
            </a:pPr>
            <a:r>
              <a:rPr lang="en-US" dirty="0"/>
              <a:t>Allows the sharing of info between organizations for the purpose of healthcare coordination.</a:t>
            </a:r>
          </a:p>
        </p:txBody>
      </p:sp>
      <p:sp>
        <p:nvSpPr>
          <p:cNvPr id="5" name="TextBox 4">
            <a:extLst>
              <a:ext uri="{FF2B5EF4-FFF2-40B4-BE49-F238E27FC236}">
                <a16:creationId xmlns:a16="http://schemas.microsoft.com/office/drawing/2014/main" id="{96E8E064-9971-0046-A558-A5616CD3F472}"/>
              </a:ext>
            </a:extLst>
          </p:cNvPr>
          <p:cNvSpPr txBox="1"/>
          <p:nvPr/>
        </p:nvSpPr>
        <p:spPr>
          <a:xfrm>
            <a:off x="228600" y="5820461"/>
            <a:ext cx="72390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Department of Health and Human Services. (2016). Summary of the HIPAA Privacy Rule. Retrieved from https://</a:t>
            </a:r>
            <a:r>
              <a:rPr lang="en-US" sz="1200" dirty="0" err="1">
                <a:solidFill>
                  <a:schemeClr val="bg1"/>
                </a:solidFill>
                <a:latin typeface="Calibri" panose="020F0502020204030204" pitchFamily="34" charset="0"/>
                <a:cs typeface="Calibri" panose="020F0502020204030204" pitchFamily="34" charset="0"/>
              </a:rPr>
              <a:t>www.hhs.gov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hipaa</a:t>
            </a:r>
            <a:r>
              <a:rPr lang="en-US" sz="1200" dirty="0">
                <a:solidFill>
                  <a:schemeClr val="bg1"/>
                </a:solidFill>
                <a:latin typeface="Calibri" panose="020F0502020204030204" pitchFamily="34" charset="0"/>
                <a:cs typeface="Calibri" panose="020F0502020204030204" pitchFamily="34" charset="0"/>
              </a:rPr>
              <a:t>/for-professionals/privacy/laws-regulations/</a:t>
            </a:r>
            <a:r>
              <a:rPr lang="en-US" sz="1200" dirty="0" err="1">
                <a:solidFill>
                  <a:schemeClr val="bg1"/>
                </a:solidFill>
                <a:latin typeface="Calibri" panose="020F0502020204030204" pitchFamily="34" charset="0"/>
                <a:cs typeface="Calibri" panose="020F0502020204030204" pitchFamily="34" charset="0"/>
              </a:rPr>
              <a:t>index.html</a:t>
            </a:r>
            <a:r>
              <a:rPr lang="en-US" sz="1200" dirty="0">
                <a:solidFill>
                  <a:schemeClr val="bg1"/>
                </a:solidFill>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05801" y="6284231"/>
            <a:ext cx="636430" cy="345169"/>
          </a:xfrm>
        </p:spPr>
        <p:txBody>
          <a:bodyPr/>
          <a:lstStyle/>
          <a:p>
            <a:fld id="{3E17F1FD-29C3-4220-915C-9C71059786D3}" type="slidenum">
              <a:rPr lang="en-US" smtClean="0"/>
              <a:pPr/>
              <a:t>104</a:t>
            </a:fld>
            <a:endParaRPr lang="en-US" dirty="0"/>
          </a:p>
        </p:txBody>
      </p:sp>
    </p:spTree>
    <p:extLst>
      <p:ext uri="{BB962C8B-B14F-4D97-AF65-F5344CB8AC3E}">
        <p14:creationId xmlns:p14="http://schemas.microsoft.com/office/powerpoint/2010/main" val="273359137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latin typeface="Calibri"/>
                <a:cs typeface="Calibri"/>
              </a:rPr>
              <a:t>What is Protected Health Information?</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a:lnSpc>
                <a:spcPct val="90000"/>
              </a:lnSpc>
              <a:defRPr/>
            </a:pPr>
            <a:r>
              <a:rPr lang="en-US" dirty="0">
                <a:latin typeface="Calibri"/>
                <a:cs typeface="Calibri"/>
              </a:rPr>
              <a:t>Identifies the client. </a:t>
            </a:r>
            <a:endParaRPr lang="en-US" dirty="0"/>
          </a:p>
          <a:p>
            <a:pPr>
              <a:lnSpc>
                <a:spcPct val="90000"/>
              </a:lnSpc>
              <a:defRPr/>
            </a:pPr>
            <a:r>
              <a:rPr lang="en-US" dirty="0">
                <a:latin typeface="Calibri"/>
                <a:cs typeface="Calibri"/>
              </a:rPr>
              <a:t>Any information that is oral, written, electronic, created or received by a health care provider, health plan, public health authority, employer, insurer, or others (see law for covered entities).</a:t>
            </a:r>
          </a:p>
          <a:p>
            <a:pPr>
              <a:lnSpc>
                <a:spcPct val="90000"/>
              </a:lnSpc>
              <a:defRPr/>
            </a:pPr>
            <a:r>
              <a:rPr lang="en-US" dirty="0"/>
              <a:t>Relating to past, present or future physical or mental health status, health care, and payment for such services.</a:t>
            </a:r>
          </a:p>
          <a:p>
            <a:pPr lvl="2">
              <a:lnSpc>
                <a:spcPct val="90000"/>
              </a:lnSpc>
              <a:defRPr/>
            </a:pPr>
            <a:endParaRPr lang="en-US" dirty="0"/>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820461"/>
            <a:ext cx="72390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Department of Health and Human Services. (2016). Summary of the HIPAA Privacy Rule. Retrieved from https://</a:t>
            </a:r>
            <a:r>
              <a:rPr lang="en-US" sz="1200" dirty="0" err="1">
                <a:solidFill>
                  <a:schemeClr val="bg1"/>
                </a:solidFill>
                <a:latin typeface="Calibri" panose="020F0502020204030204" pitchFamily="34" charset="0"/>
                <a:cs typeface="Calibri" panose="020F0502020204030204" pitchFamily="34" charset="0"/>
              </a:rPr>
              <a:t>www.hhs.gov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hipaa</a:t>
            </a:r>
            <a:r>
              <a:rPr lang="en-US" sz="1200" dirty="0">
                <a:solidFill>
                  <a:schemeClr val="bg1"/>
                </a:solidFill>
                <a:latin typeface="Calibri" panose="020F0502020204030204" pitchFamily="34" charset="0"/>
                <a:cs typeface="Calibri" panose="020F0502020204030204" pitchFamily="34" charset="0"/>
              </a:rPr>
              <a:t>/for-professionals/privacy/laws-regulations/</a:t>
            </a:r>
            <a:r>
              <a:rPr lang="en-US" sz="1200" dirty="0" err="1">
                <a:solidFill>
                  <a:schemeClr val="bg1"/>
                </a:solidFill>
                <a:latin typeface="Calibri" panose="020F0502020204030204" pitchFamily="34" charset="0"/>
                <a:cs typeface="Calibri" panose="020F0502020204030204" pitchFamily="34" charset="0"/>
              </a:rPr>
              <a:t>index.html</a:t>
            </a:r>
            <a:r>
              <a:rPr lang="en-US" sz="1200" dirty="0">
                <a:solidFill>
                  <a:schemeClr val="bg1"/>
                </a:solidFill>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105</a:t>
            </a:fld>
            <a:endParaRPr lang="en-US" dirty="0"/>
          </a:p>
        </p:txBody>
      </p:sp>
    </p:spTree>
    <p:extLst>
      <p:ext uri="{BB962C8B-B14F-4D97-AF65-F5344CB8AC3E}">
        <p14:creationId xmlns:p14="http://schemas.microsoft.com/office/powerpoint/2010/main" val="156074113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latin typeface="Calibri"/>
                <a:cs typeface="Calibri"/>
              </a:rPr>
              <a:t>Eighteen Identifiers of </a:t>
            </a:r>
            <a:r>
              <a:rPr lang="en-US" dirty="0" smtClean="0">
                <a:latin typeface="Calibri"/>
                <a:cs typeface="Calibri"/>
              </a:rPr>
              <a:t>PHI (1)</a:t>
            </a:r>
            <a:endParaRPr lang="en-US" dirty="0">
              <a:latin typeface="Calibri"/>
              <a:cs typeface="Calibri"/>
            </a:endParaRP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marL="514350" indent="-514350">
              <a:lnSpc>
                <a:spcPct val="90000"/>
              </a:lnSpc>
              <a:buFont typeface="+mj-lt"/>
              <a:buAutoNum type="arabicPeriod"/>
              <a:defRPr/>
            </a:pPr>
            <a:r>
              <a:rPr lang="en-US" dirty="0"/>
              <a:t>Names; </a:t>
            </a:r>
          </a:p>
          <a:p>
            <a:pPr marL="514350" indent="-514350">
              <a:lnSpc>
                <a:spcPct val="90000"/>
              </a:lnSpc>
              <a:buFont typeface="+mj-lt"/>
              <a:buAutoNum type="arabicPeriod"/>
              <a:defRPr/>
            </a:pPr>
            <a:r>
              <a:rPr lang="en-US" dirty="0"/>
              <a:t>All geographic subdivisions smaller than a state, with the exception of the first three digits of a zip code ONLY if and when there are more than 20,000 people that can be accounted for when combining all zip codes with the first three digits;</a:t>
            </a:r>
          </a:p>
          <a:p>
            <a:pPr marL="514350" indent="-514350">
              <a:lnSpc>
                <a:spcPct val="90000"/>
              </a:lnSpc>
              <a:buFont typeface="+mj-lt"/>
              <a:buAutoNum type="arabicPeriod"/>
              <a:defRPr/>
            </a:pPr>
            <a:r>
              <a:rPr lang="en-US" dirty="0"/>
              <a:t>All elements of dates (except year) for dates directly related to an individual, including  date of birth, admission and discharge dates, and date of death;</a:t>
            </a:r>
          </a:p>
          <a:p>
            <a:pPr marL="514350" indent="-514350">
              <a:lnSpc>
                <a:spcPct val="90000"/>
              </a:lnSpc>
              <a:buFont typeface="+mj-lt"/>
              <a:buAutoNum type="arabicPeriod"/>
              <a:defRPr/>
            </a:pPr>
            <a:r>
              <a:rPr lang="en-US" dirty="0"/>
              <a:t>Phone numbers; </a:t>
            </a:r>
          </a:p>
          <a:p>
            <a:pPr marL="514350" indent="-514350">
              <a:lnSpc>
                <a:spcPct val="90000"/>
              </a:lnSpc>
              <a:buFont typeface="+mj-lt"/>
              <a:buAutoNum type="arabicPeriod"/>
              <a:defRPr/>
            </a:pPr>
            <a:r>
              <a:rPr lang="en-US" dirty="0"/>
              <a:t>Fax numbers;</a:t>
            </a:r>
          </a:p>
          <a:p>
            <a:pPr lvl="2">
              <a:lnSpc>
                <a:spcPct val="90000"/>
              </a:lnSpc>
              <a:defRPr/>
            </a:pPr>
            <a:endParaRPr lang="en-US" dirty="0"/>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672008"/>
            <a:ext cx="7239000" cy="1015663"/>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pPr lvl="0">
              <a:defRPr/>
            </a:pPr>
            <a:r>
              <a:rPr lang="en-US" sz="1200" dirty="0">
                <a:solidFill>
                  <a:schemeClr val="bg1"/>
                </a:solidFill>
                <a:latin typeface="Calibri" panose="020F0502020204030204" pitchFamily="34" charset="0"/>
                <a:cs typeface="Calibri" panose="020F0502020204030204" pitchFamily="34" charset="0"/>
              </a:rPr>
              <a:t>US Department of Health and Human Services. (2015). Guidance regarding methods for de-identification of protected heath information in accordance with the Health Insurance Portability and Accountability Act (HIPAA) Privacy Rule. Retrieved from https://www.hhs.gov/hipaa/for-professionals/privacy/special-topics/de-identification/index.html?language=es</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106</a:t>
            </a:fld>
            <a:endParaRPr lang="en-US" dirty="0"/>
          </a:p>
        </p:txBody>
      </p:sp>
    </p:spTree>
    <p:extLst>
      <p:ext uri="{BB962C8B-B14F-4D97-AF65-F5344CB8AC3E}">
        <p14:creationId xmlns:p14="http://schemas.microsoft.com/office/powerpoint/2010/main" val="322463690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latin typeface="Calibri"/>
                <a:cs typeface="Calibri"/>
              </a:rPr>
              <a:t>Eighteen Identifiers of PHI </a:t>
            </a:r>
            <a:r>
              <a:rPr lang="en-US" dirty="0" smtClean="0">
                <a:latin typeface="Calibri"/>
                <a:cs typeface="Calibri"/>
              </a:rPr>
              <a:t>(2)</a:t>
            </a:r>
            <a:endParaRPr lang="en-US" dirty="0">
              <a:latin typeface="Calibri"/>
              <a:cs typeface="Calibri"/>
            </a:endParaRP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marL="514350" indent="-514350">
              <a:lnSpc>
                <a:spcPct val="90000"/>
              </a:lnSpc>
              <a:buFont typeface="+mj-lt"/>
              <a:buAutoNum type="arabicPeriod" startAt="6"/>
              <a:defRPr/>
            </a:pPr>
            <a:r>
              <a:rPr lang="en-US" dirty="0"/>
              <a:t>Email addresses; </a:t>
            </a:r>
          </a:p>
          <a:p>
            <a:pPr marL="514350" indent="-514350">
              <a:lnSpc>
                <a:spcPct val="90000"/>
              </a:lnSpc>
              <a:buFont typeface="+mj-lt"/>
              <a:buAutoNum type="arabicPeriod" startAt="6"/>
              <a:defRPr/>
            </a:pPr>
            <a:r>
              <a:rPr lang="en-US" dirty="0"/>
              <a:t>Vehicle identifiers and serial numbers,  including license plates;</a:t>
            </a:r>
          </a:p>
          <a:p>
            <a:pPr marL="514350" indent="-514350">
              <a:lnSpc>
                <a:spcPct val="90000"/>
              </a:lnSpc>
              <a:buFont typeface="+mj-lt"/>
              <a:buAutoNum type="arabicPeriod" startAt="6"/>
              <a:defRPr/>
            </a:pPr>
            <a:r>
              <a:rPr lang="en-US" dirty="0"/>
              <a:t>Device identifiers and serial numbers;</a:t>
            </a:r>
          </a:p>
          <a:p>
            <a:pPr marL="514350" indent="-514350">
              <a:lnSpc>
                <a:spcPct val="90000"/>
              </a:lnSpc>
              <a:buFont typeface="+mj-lt"/>
              <a:buAutoNum type="arabicPeriod" startAt="6"/>
              <a:defRPr/>
            </a:pPr>
            <a:r>
              <a:rPr lang="en-US" dirty="0"/>
              <a:t>Social Security Numbers; </a:t>
            </a:r>
          </a:p>
          <a:p>
            <a:pPr marL="514350" indent="-514350">
              <a:lnSpc>
                <a:spcPct val="90000"/>
              </a:lnSpc>
              <a:buFont typeface="+mj-lt"/>
              <a:buAutoNum type="arabicPeriod" startAt="6"/>
              <a:defRPr/>
            </a:pPr>
            <a:r>
              <a:rPr lang="en-US" dirty="0"/>
              <a:t>Web Universal Resource locators (URLs);</a:t>
            </a:r>
          </a:p>
          <a:p>
            <a:pPr marL="514350" indent="-514350">
              <a:lnSpc>
                <a:spcPct val="90000"/>
              </a:lnSpc>
              <a:buFont typeface="+mj-lt"/>
              <a:buAutoNum type="arabicPeriod" startAt="6"/>
              <a:defRPr/>
            </a:pPr>
            <a:r>
              <a:rPr lang="en-US" dirty="0"/>
              <a:t>Internet Protocol (IP) addresses;</a:t>
            </a:r>
          </a:p>
          <a:p>
            <a:pPr marL="514350" indent="-514350">
              <a:lnSpc>
                <a:spcPct val="90000"/>
              </a:lnSpc>
              <a:buFont typeface="+mj-lt"/>
              <a:buAutoNum type="arabicPeriod" startAt="6"/>
              <a:defRPr/>
            </a:pPr>
            <a:r>
              <a:rPr lang="en-US" dirty="0"/>
              <a:t>Medical record numbers; </a:t>
            </a:r>
          </a:p>
          <a:p>
            <a:pPr marL="514350" indent="-514350">
              <a:lnSpc>
                <a:spcPct val="90000"/>
              </a:lnSpc>
              <a:buFont typeface="+mj-lt"/>
              <a:buAutoNum type="arabicPeriod" startAt="6"/>
              <a:defRPr/>
            </a:pPr>
            <a:r>
              <a:rPr lang="en-US" dirty="0"/>
              <a:t>Health plan beneficiary numbers;</a:t>
            </a:r>
          </a:p>
          <a:p>
            <a:pPr marL="514350" indent="-514350">
              <a:lnSpc>
                <a:spcPct val="90000"/>
              </a:lnSpc>
              <a:buFont typeface="+mj-lt"/>
              <a:buAutoNum type="arabicPeriod" startAt="6"/>
              <a:defRPr/>
            </a:pPr>
            <a:r>
              <a:rPr lang="en-US" dirty="0"/>
              <a:t>Full face photographs and other comparable images; </a:t>
            </a:r>
          </a:p>
          <a:p>
            <a:pPr marL="514350" indent="-514350">
              <a:lnSpc>
                <a:spcPct val="90000"/>
              </a:lnSpc>
              <a:buFont typeface="+mj-lt"/>
              <a:buAutoNum type="arabicPeriod" startAt="6"/>
              <a:defRPr/>
            </a:pPr>
            <a:r>
              <a:rPr lang="en-US" dirty="0"/>
              <a:t>Account numbers;</a:t>
            </a:r>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672008"/>
            <a:ext cx="7239000" cy="1015663"/>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pPr lvl="0">
              <a:defRPr/>
            </a:pPr>
            <a:r>
              <a:rPr lang="en-US" sz="1200" dirty="0">
                <a:solidFill>
                  <a:schemeClr val="bg1"/>
                </a:solidFill>
                <a:latin typeface="Calibri" panose="020F0502020204030204" pitchFamily="34" charset="0"/>
                <a:cs typeface="Calibri" panose="020F0502020204030204" pitchFamily="34" charset="0"/>
              </a:rPr>
              <a:t>US Department of Health and Human Services. (2015). Guidance regarding methods for de-identification of protected heath information in accordance with the Health Insurance Portability and Accountability Act (HIPAA) Privacy Rule. Retrieved from https://www.hhs.gov/hipaa/for-professionals/privacy/special-topics/de-identification/index.html?language=es</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107</a:t>
            </a:fld>
            <a:endParaRPr lang="en-US" dirty="0"/>
          </a:p>
        </p:txBody>
      </p:sp>
    </p:spTree>
    <p:extLst>
      <p:ext uri="{BB962C8B-B14F-4D97-AF65-F5344CB8AC3E}">
        <p14:creationId xmlns:p14="http://schemas.microsoft.com/office/powerpoint/2010/main" val="144555934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t>18 identifiers of PHI </a:t>
            </a:r>
            <a:r>
              <a:rPr lang="en-US" dirty="0" smtClean="0"/>
              <a:t>(3)</a:t>
            </a:r>
            <a:endParaRPr lang="en-US" dirty="0"/>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marL="514350" indent="-514350">
              <a:lnSpc>
                <a:spcPct val="90000"/>
              </a:lnSpc>
              <a:buFont typeface="+mj-lt"/>
              <a:buAutoNum type="arabicPeriod" startAt="16"/>
              <a:defRPr/>
            </a:pPr>
            <a:r>
              <a:rPr lang="en-US" dirty="0"/>
              <a:t>Biometric identifiers, including fingerprint and voice prints;</a:t>
            </a:r>
          </a:p>
          <a:p>
            <a:pPr marL="514350" indent="-514350">
              <a:lnSpc>
                <a:spcPct val="90000"/>
              </a:lnSpc>
              <a:buFont typeface="+mj-lt"/>
              <a:buAutoNum type="arabicPeriod" startAt="16"/>
              <a:defRPr/>
            </a:pPr>
            <a:r>
              <a:rPr lang="en-US" dirty="0"/>
              <a:t>Certificate or license numbers; and</a:t>
            </a:r>
          </a:p>
          <a:p>
            <a:pPr marL="514350" indent="-514350">
              <a:lnSpc>
                <a:spcPct val="90000"/>
              </a:lnSpc>
              <a:buFont typeface="+mj-lt"/>
              <a:buAutoNum type="arabicPeriod" startAt="16"/>
              <a:defRPr/>
            </a:pPr>
            <a:r>
              <a:rPr lang="en-US" dirty="0"/>
              <a:t>An other identifying  number,  characteristic or code (see law or  exceptions) </a:t>
            </a:r>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672008"/>
            <a:ext cx="7239000" cy="1015663"/>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pPr lvl="0">
              <a:defRPr/>
            </a:pPr>
            <a:r>
              <a:rPr lang="en-US" sz="1200" dirty="0">
                <a:solidFill>
                  <a:schemeClr val="bg1"/>
                </a:solidFill>
                <a:latin typeface="Calibri" panose="020F0502020204030204" pitchFamily="34" charset="0"/>
                <a:cs typeface="Calibri" panose="020F0502020204030204" pitchFamily="34" charset="0"/>
              </a:rPr>
              <a:t>US Department of Health and Human Services. (2015). Guidance regarding methods for de-identification of protected heath information in accordance with the Health Insurance Portability and Accountability Act (HIPAA) Privacy Rule. Retrieved from https://www.hhs.gov/hipaa/for-professionals/privacy/special-topics/de-identification/index.html?language=es</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108</a:t>
            </a:fld>
            <a:endParaRPr lang="en-US" dirty="0"/>
          </a:p>
        </p:txBody>
      </p:sp>
    </p:spTree>
    <p:extLst>
      <p:ext uri="{BB962C8B-B14F-4D97-AF65-F5344CB8AC3E}">
        <p14:creationId xmlns:p14="http://schemas.microsoft.com/office/powerpoint/2010/main" val="309897825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t>Authorized Uses and Disclosures</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a:lnSpc>
                <a:spcPct val="90000"/>
              </a:lnSpc>
              <a:defRPr/>
            </a:pPr>
            <a:r>
              <a:rPr lang="en-US" dirty="0">
                <a:latin typeface="Calibri"/>
                <a:cs typeface="Calibri"/>
              </a:rPr>
              <a:t>Obtain an individual’s written authorization for any use or disclosure of PHI. </a:t>
            </a:r>
            <a:endParaRPr lang="en-US" dirty="0"/>
          </a:p>
          <a:p>
            <a:pPr>
              <a:lnSpc>
                <a:spcPct val="90000"/>
              </a:lnSpc>
              <a:defRPr/>
            </a:pPr>
            <a:r>
              <a:rPr lang="en-US" dirty="0">
                <a:latin typeface="Calibri"/>
                <a:cs typeface="Calibri"/>
              </a:rPr>
              <a:t>Use plain language. </a:t>
            </a:r>
            <a:endParaRPr lang="en-US" dirty="0"/>
          </a:p>
          <a:p>
            <a:pPr>
              <a:lnSpc>
                <a:spcPct val="90000"/>
              </a:lnSpc>
              <a:defRPr/>
            </a:pPr>
            <a:r>
              <a:rPr lang="en-US" dirty="0"/>
              <a:t>Ensure the client understands:  </a:t>
            </a:r>
          </a:p>
          <a:p>
            <a:pPr lvl="1">
              <a:lnSpc>
                <a:spcPct val="90000"/>
              </a:lnSpc>
              <a:defRPr/>
            </a:pPr>
            <a:r>
              <a:rPr lang="en-US" dirty="0"/>
              <a:t>Who is disclosing the information?</a:t>
            </a:r>
          </a:p>
          <a:p>
            <a:pPr lvl="1">
              <a:lnSpc>
                <a:spcPct val="90000"/>
              </a:lnSpc>
              <a:defRPr/>
            </a:pPr>
            <a:r>
              <a:rPr lang="en-US" dirty="0"/>
              <a:t>What is it being used for? </a:t>
            </a:r>
          </a:p>
          <a:p>
            <a:pPr lvl="1">
              <a:lnSpc>
                <a:spcPct val="90000"/>
              </a:lnSpc>
              <a:defRPr/>
            </a:pPr>
            <a:r>
              <a:rPr lang="en-US" dirty="0"/>
              <a:t>When will the consent expire?</a:t>
            </a:r>
          </a:p>
          <a:p>
            <a:pPr lvl="1">
              <a:lnSpc>
                <a:spcPct val="90000"/>
              </a:lnSpc>
              <a:defRPr/>
            </a:pPr>
            <a:r>
              <a:rPr lang="en-US" dirty="0"/>
              <a:t>How to revoke the consent? </a:t>
            </a:r>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820461"/>
            <a:ext cx="72390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Department of Health and Human Services. (2016). Summary of the HIPAA Privacy Rule. Retrieved from https://</a:t>
            </a:r>
            <a:r>
              <a:rPr lang="en-US" sz="1200" dirty="0" err="1">
                <a:solidFill>
                  <a:schemeClr val="bg1"/>
                </a:solidFill>
                <a:latin typeface="Calibri" panose="020F0502020204030204" pitchFamily="34" charset="0"/>
                <a:cs typeface="Calibri" panose="020F0502020204030204" pitchFamily="34" charset="0"/>
              </a:rPr>
              <a:t>www.hhs.gov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hipaa</a:t>
            </a:r>
            <a:r>
              <a:rPr lang="en-US" sz="1200" dirty="0">
                <a:solidFill>
                  <a:schemeClr val="bg1"/>
                </a:solidFill>
                <a:latin typeface="Calibri" panose="020F0502020204030204" pitchFamily="34" charset="0"/>
                <a:cs typeface="Calibri" panose="020F0502020204030204" pitchFamily="34" charset="0"/>
              </a:rPr>
              <a:t>/for-professionals/privacy/laws-regulations/</a:t>
            </a:r>
            <a:r>
              <a:rPr lang="en-US" sz="1200" dirty="0" err="1">
                <a:solidFill>
                  <a:schemeClr val="bg1"/>
                </a:solidFill>
                <a:latin typeface="Calibri" panose="020F0502020204030204" pitchFamily="34" charset="0"/>
                <a:cs typeface="Calibri" panose="020F0502020204030204" pitchFamily="34" charset="0"/>
              </a:rPr>
              <a:t>index.html</a:t>
            </a:r>
            <a:r>
              <a:rPr lang="en-US" sz="1200" dirty="0">
                <a:solidFill>
                  <a:schemeClr val="bg1"/>
                </a:solidFill>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109</a:t>
            </a:fld>
            <a:endParaRPr lang="en-US" dirty="0"/>
          </a:p>
        </p:txBody>
      </p:sp>
    </p:spTree>
    <p:extLst>
      <p:ext uri="{BB962C8B-B14F-4D97-AF65-F5344CB8AC3E}">
        <p14:creationId xmlns:p14="http://schemas.microsoft.com/office/powerpoint/2010/main" val="1932076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EF4981-BCE6-7746-B6C8-926F05474155}"/>
              </a:ext>
            </a:extLst>
          </p:cNvPr>
          <p:cNvSpPr>
            <a:spLocks noGrp="1"/>
          </p:cNvSpPr>
          <p:nvPr>
            <p:ph type="ctrTitle"/>
          </p:nvPr>
        </p:nvSpPr>
        <p:spPr/>
        <p:txBody>
          <a:bodyPr/>
          <a:lstStyle/>
          <a:p>
            <a:r>
              <a:rPr lang="en-US" dirty="0">
                <a:latin typeface="Calibri"/>
                <a:cs typeface="Calibri"/>
              </a:rPr>
              <a:t>Pre-Treatment and </a:t>
            </a:r>
            <a:br>
              <a:rPr lang="en-US" dirty="0">
                <a:latin typeface="Calibri"/>
                <a:cs typeface="Calibri"/>
              </a:rPr>
            </a:br>
            <a:r>
              <a:rPr lang="en-US" dirty="0">
                <a:latin typeface="Calibri"/>
                <a:cs typeface="Calibri"/>
              </a:rPr>
              <a:t>Case Management</a:t>
            </a:r>
            <a:endParaRPr lang="en-US" dirty="0"/>
          </a:p>
        </p:txBody>
      </p:sp>
    </p:spTree>
    <p:extLst>
      <p:ext uri="{BB962C8B-B14F-4D97-AF65-F5344CB8AC3E}">
        <p14:creationId xmlns:p14="http://schemas.microsoft.com/office/powerpoint/2010/main" val="387320191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t>Principle of “Minimum Necessary”</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a:lnSpc>
                <a:spcPct val="90000"/>
              </a:lnSpc>
              <a:defRPr/>
            </a:pPr>
            <a:r>
              <a:rPr lang="en-US" dirty="0">
                <a:latin typeface="Calibri"/>
                <a:cs typeface="Calibri"/>
              </a:rPr>
              <a:t>“A covered entity must make reasonable efforts to use, disclose, and  request only the minimum amount of protected health information needed to accomplish the intended purpose of the use, disclosure,  or the request” (HHS, 2015). </a:t>
            </a:r>
            <a:endParaRPr lang="en-US" dirty="0"/>
          </a:p>
          <a:p>
            <a:pPr>
              <a:lnSpc>
                <a:spcPct val="90000"/>
              </a:lnSpc>
              <a:defRPr/>
            </a:pPr>
            <a:r>
              <a:rPr lang="en-US" dirty="0">
                <a:latin typeface="Calibri"/>
                <a:cs typeface="Calibri"/>
              </a:rPr>
              <a:t>Justify the use, disclosure or request of medical information. </a:t>
            </a:r>
            <a:endParaRPr lang="en-US" dirty="0"/>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820461"/>
            <a:ext cx="72390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Department of Health and Human Services. (2016). Summary of the HIPAA Privacy Rule. Retrieved from https://</a:t>
            </a:r>
            <a:r>
              <a:rPr lang="en-US" sz="1200" dirty="0" err="1">
                <a:solidFill>
                  <a:schemeClr val="bg1"/>
                </a:solidFill>
                <a:latin typeface="Calibri" panose="020F0502020204030204" pitchFamily="34" charset="0"/>
                <a:cs typeface="Calibri" panose="020F0502020204030204" pitchFamily="34" charset="0"/>
              </a:rPr>
              <a:t>www.hhs.gov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hipaa</a:t>
            </a:r>
            <a:r>
              <a:rPr lang="en-US" sz="1200" dirty="0">
                <a:solidFill>
                  <a:schemeClr val="bg1"/>
                </a:solidFill>
                <a:latin typeface="Calibri" panose="020F0502020204030204" pitchFamily="34" charset="0"/>
                <a:cs typeface="Calibri" panose="020F0502020204030204" pitchFamily="34" charset="0"/>
              </a:rPr>
              <a:t>/for-professionals/privacy/laws-regulations/</a:t>
            </a:r>
            <a:r>
              <a:rPr lang="en-US" sz="1200" dirty="0" err="1">
                <a:solidFill>
                  <a:schemeClr val="bg1"/>
                </a:solidFill>
                <a:latin typeface="Calibri" panose="020F0502020204030204" pitchFamily="34" charset="0"/>
                <a:cs typeface="Calibri" panose="020F0502020204030204" pitchFamily="34" charset="0"/>
              </a:rPr>
              <a:t>index.html</a:t>
            </a:r>
            <a:r>
              <a:rPr lang="en-US" sz="1200" dirty="0">
                <a:solidFill>
                  <a:schemeClr val="bg1"/>
                </a:solidFill>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110</a:t>
            </a:fld>
            <a:endParaRPr lang="en-US" dirty="0"/>
          </a:p>
        </p:txBody>
      </p:sp>
    </p:spTree>
    <p:extLst>
      <p:ext uri="{BB962C8B-B14F-4D97-AF65-F5344CB8AC3E}">
        <p14:creationId xmlns:p14="http://schemas.microsoft.com/office/powerpoint/2010/main" val="73838628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t>Permitted Uses and Disclosures</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3733800"/>
          </a:xfrm>
        </p:spPr>
        <p:txBody>
          <a:bodyPr/>
          <a:lstStyle/>
          <a:p>
            <a:pPr>
              <a:lnSpc>
                <a:spcPct val="90000"/>
              </a:lnSpc>
              <a:defRPr/>
            </a:pPr>
            <a:r>
              <a:rPr lang="en-US" dirty="0"/>
              <a:t>An individual’s authorization for a covered entity to use and disclose PHI is not require in the following cases:</a:t>
            </a:r>
          </a:p>
          <a:p>
            <a:pPr lvl="1">
              <a:lnSpc>
                <a:spcPct val="90000"/>
              </a:lnSpc>
              <a:defRPr/>
            </a:pPr>
            <a:r>
              <a:rPr lang="en-US" dirty="0">
                <a:latin typeface="Calibri"/>
                <a:cs typeface="Calibri"/>
              </a:rPr>
              <a:t>To the individual,</a:t>
            </a:r>
          </a:p>
          <a:p>
            <a:pPr lvl="1">
              <a:lnSpc>
                <a:spcPct val="90000"/>
              </a:lnSpc>
              <a:defRPr/>
            </a:pPr>
            <a:r>
              <a:rPr lang="en-US" dirty="0">
                <a:latin typeface="Calibri"/>
                <a:cs typeface="Calibri"/>
              </a:rPr>
              <a:t>Treatment, payment, health care operations,</a:t>
            </a:r>
            <a:endParaRPr lang="en-US" dirty="0"/>
          </a:p>
          <a:p>
            <a:pPr lvl="1">
              <a:lnSpc>
                <a:spcPct val="90000"/>
              </a:lnSpc>
              <a:defRPr/>
            </a:pPr>
            <a:r>
              <a:rPr lang="en-US" dirty="0">
                <a:latin typeface="Calibri"/>
                <a:cs typeface="Calibri"/>
              </a:rPr>
              <a:t>Uses and disclosure with opportunity to agree or object,</a:t>
            </a:r>
          </a:p>
          <a:p>
            <a:pPr lvl="1">
              <a:lnSpc>
                <a:spcPct val="90000"/>
              </a:lnSpc>
              <a:defRPr/>
            </a:pPr>
            <a:r>
              <a:rPr lang="en-US" dirty="0">
                <a:latin typeface="Calibri"/>
                <a:cs typeface="Calibri"/>
              </a:rPr>
              <a:t>Incidental  use and disclosure, </a:t>
            </a:r>
            <a:endParaRPr lang="en-US" dirty="0"/>
          </a:p>
          <a:p>
            <a:pPr lvl="1">
              <a:lnSpc>
                <a:spcPct val="90000"/>
              </a:lnSpc>
              <a:defRPr/>
            </a:pPr>
            <a:r>
              <a:rPr lang="en-US" dirty="0">
                <a:latin typeface="Calibri"/>
                <a:cs typeface="Calibri"/>
              </a:rPr>
              <a:t>Public interest and benefit activities, and </a:t>
            </a:r>
            <a:endParaRPr lang="en-US" dirty="0"/>
          </a:p>
          <a:p>
            <a:pPr lvl="1">
              <a:lnSpc>
                <a:spcPct val="90000"/>
              </a:lnSpc>
              <a:defRPr/>
            </a:pPr>
            <a:r>
              <a:rPr lang="en-US" dirty="0"/>
              <a:t>Limited data set</a:t>
            </a:r>
          </a:p>
          <a:p>
            <a:pPr>
              <a:lnSpc>
                <a:spcPct val="90000"/>
              </a:lnSpc>
              <a:defRPr/>
            </a:pPr>
            <a:r>
              <a:rPr lang="en-US" dirty="0">
                <a:latin typeface="Calibri"/>
                <a:cs typeface="Calibri"/>
              </a:rPr>
              <a:t>All  covered entities are required to document when PHI was used or obtained regardless of whether the individual authorized it.</a:t>
            </a:r>
          </a:p>
        </p:txBody>
      </p:sp>
      <p:sp>
        <p:nvSpPr>
          <p:cNvPr id="6" name="TextBox 5">
            <a:extLst>
              <a:ext uri="{FF2B5EF4-FFF2-40B4-BE49-F238E27FC236}">
                <a16:creationId xmlns:a16="http://schemas.microsoft.com/office/drawing/2014/main" id="{0EE31D14-1DC6-FC4E-A513-AC727C2048BA}"/>
              </a:ext>
            </a:extLst>
          </p:cNvPr>
          <p:cNvSpPr txBox="1"/>
          <p:nvPr/>
        </p:nvSpPr>
        <p:spPr>
          <a:xfrm>
            <a:off x="228600" y="5820461"/>
            <a:ext cx="72390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Department of Health and Human Services. (2016). Summary of the HIPAA Privacy Rule. Retrieved from https://</a:t>
            </a:r>
            <a:r>
              <a:rPr lang="en-US" sz="1200" dirty="0" err="1">
                <a:solidFill>
                  <a:schemeClr val="bg1"/>
                </a:solidFill>
                <a:latin typeface="Calibri" panose="020F0502020204030204" pitchFamily="34" charset="0"/>
                <a:cs typeface="Calibri" panose="020F0502020204030204" pitchFamily="34" charset="0"/>
              </a:rPr>
              <a:t>www.hhs.gov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hipaa</a:t>
            </a:r>
            <a:r>
              <a:rPr lang="en-US" sz="1200" dirty="0">
                <a:solidFill>
                  <a:schemeClr val="bg1"/>
                </a:solidFill>
                <a:latin typeface="Calibri" panose="020F0502020204030204" pitchFamily="34" charset="0"/>
                <a:cs typeface="Calibri" panose="020F0502020204030204" pitchFamily="34" charset="0"/>
              </a:rPr>
              <a:t>/for-professionals/privacy/laws-regulations/</a:t>
            </a:r>
            <a:r>
              <a:rPr lang="en-US" sz="1200" dirty="0" err="1">
                <a:solidFill>
                  <a:schemeClr val="bg1"/>
                </a:solidFill>
                <a:latin typeface="Calibri" panose="020F0502020204030204" pitchFamily="34" charset="0"/>
                <a:cs typeface="Calibri" panose="020F0502020204030204" pitchFamily="34" charset="0"/>
              </a:rPr>
              <a:t>index.html</a:t>
            </a:r>
            <a:r>
              <a:rPr lang="en-US" sz="1200" dirty="0">
                <a:solidFill>
                  <a:schemeClr val="bg1"/>
                </a:solidFill>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421370"/>
          </a:xfrm>
        </p:spPr>
        <p:txBody>
          <a:bodyPr/>
          <a:lstStyle/>
          <a:p>
            <a:fld id="{3E17F1FD-29C3-4220-915C-9C71059786D3}" type="slidenum">
              <a:rPr lang="en-US" smtClean="0"/>
              <a:pPr/>
              <a:t>111</a:t>
            </a:fld>
            <a:endParaRPr lang="en-US" dirty="0"/>
          </a:p>
        </p:txBody>
      </p:sp>
    </p:spTree>
    <p:extLst>
      <p:ext uri="{BB962C8B-B14F-4D97-AF65-F5344CB8AC3E}">
        <p14:creationId xmlns:p14="http://schemas.microsoft.com/office/powerpoint/2010/main" val="109337996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42977" y="152400"/>
            <a:ext cx="8672423" cy="1639014"/>
          </a:xfrm>
        </p:spPr>
        <p:txBody>
          <a:bodyPr/>
          <a:lstStyle/>
          <a:p>
            <a:r>
              <a:rPr lang="en-US" dirty="0">
                <a:latin typeface="Calibri"/>
                <a:cs typeface="Calibri"/>
              </a:rPr>
              <a:t>42 Code of Federal Regulations (CFR) Part 2</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41053" y="1785668"/>
            <a:ext cx="8672423" cy="2606615"/>
          </a:xfrm>
        </p:spPr>
        <p:txBody>
          <a:bodyPr/>
          <a:lstStyle/>
          <a:p>
            <a:pPr>
              <a:lnSpc>
                <a:spcPct val="90000"/>
              </a:lnSpc>
              <a:defRPr/>
            </a:pPr>
            <a:r>
              <a:rPr lang="en-US" dirty="0"/>
              <a:t>Federal law specific to the confidentiality of substance use disorder patient records. </a:t>
            </a:r>
          </a:p>
          <a:p>
            <a:pPr>
              <a:lnSpc>
                <a:spcPct val="90000"/>
              </a:lnSpc>
              <a:defRPr/>
            </a:pPr>
            <a:r>
              <a:rPr lang="en-US" dirty="0"/>
              <a:t>“Disclosure” includes any communication of information (writing, orally, electronically, or by other means) that contains PHI related to having </a:t>
            </a:r>
            <a:r>
              <a:rPr lang="en-US" i="1" dirty="0"/>
              <a:t>past</a:t>
            </a:r>
            <a:r>
              <a:rPr lang="en-US" dirty="0"/>
              <a:t> or </a:t>
            </a:r>
            <a:r>
              <a:rPr lang="en-US" i="1" dirty="0"/>
              <a:t>current</a:t>
            </a:r>
            <a:r>
              <a:rPr lang="en-US" dirty="0"/>
              <a:t> substance use disorders.</a:t>
            </a:r>
          </a:p>
        </p:txBody>
      </p:sp>
      <p:sp>
        <p:nvSpPr>
          <p:cNvPr id="5" name="TextBox 4">
            <a:extLst>
              <a:ext uri="{FF2B5EF4-FFF2-40B4-BE49-F238E27FC236}">
                <a16:creationId xmlns:a16="http://schemas.microsoft.com/office/drawing/2014/main" id="{845214A0-E0E6-BA47-AF17-61055B501322}"/>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05800" y="6284230"/>
            <a:ext cx="636430" cy="367228"/>
          </a:xfrm>
        </p:spPr>
        <p:txBody>
          <a:bodyPr/>
          <a:lstStyle/>
          <a:p>
            <a:fld id="{3E17F1FD-29C3-4220-915C-9C71059786D3}" type="slidenum">
              <a:rPr lang="en-US" smtClean="0"/>
              <a:pPr/>
              <a:t>112</a:t>
            </a:fld>
            <a:endParaRPr lang="en-US" dirty="0"/>
          </a:p>
        </p:txBody>
      </p:sp>
    </p:spTree>
    <p:extLst>
      <p:ext uri="{BB962C8B-B14F-4D97-AF65-F5344CB8AC3E}">
        <p14:creationId xmlns:p14="http://schemas.microsoft.com/office/powerpoint/2010/main" val="294822078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t>42 CFR Part 2: Disclosures</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2362200"/>
          </a:xfrm>
        </p:spPr>
        <p:txBody>
          <a:bodyPr/>
          <a:lstStyle/>
          <a:p>
            <a:pPr>
              <a:lnSpc>
                <a:spcPct val="90000"/>
              </a:lnSpc>
              <a:defRPr/>
            </a:pPr>
            <a:r>
              <a:rPr lang="en-US" dirty="0"/>
              <a:t>All entities that meet criteria for 42 CFR Part 2 may NOT disclose PHI directly or indirectly (including referral and intake) unless:</a:t>
            </a:r>
          </a:p>
          <a:p>
            <a:pPr lvl="1">
              <a:lnSpc>
                <a:spcPct val="90000"/>
              </a:lnSpc>
              <a:defRPr/>
            </a:pPr>
            <a:r>
              <a:rPr lang="en-US" dirty="0"/>
              <a:t>Informed consent is provided by client  in writing and the informed includes required elements</a:t>
            </a:r>
          </a:p>
          <a:p>
            <a:pPr lvl="1">
              <a:lnSpc>
                <a:spcPct val="90000"/>
              </a:lnSpc>
              <a:defRPr/>
            </a:pPr>
            <a:r>
              <a:rPr lang="en-US" sz="2700" dirty="0"/>
              <a:t>Crimes (or threats of) on program premises or against program personnel</a:t>
            </a:r>
          </a:p>
          <a:p>
            <a:pPr lvl="1">
              <a:lnSpc>
                <a:spcPct val="90000"/>
              </a:lnSpc>
              <a:defRPr/>
            </a:pPr>
            <a:r>
              <a:rPr lang="en-US" sz="2700" dirty="0"/>
              <a:t>Suspected child abuse or neglect</a:t>
            </a:r>
          </a:p>
          <a:p>
            <a:pPr lvl="1">
              <a:lnSpc>
                <a:spcPct val="90000"/>
              </a:lnSpc>
              <a:defRPr/>
            </a:pPr>
            <a:r>
              <a:rPr lang="en-US" sz="2700" dirty="0"/>
              <a:t>Court order meeting specifications of 42 CFR</a:t>
            </a:r>
          </a:p>
          <a:p>
            <a:pPr lvl="1">
              <a:lnSpc>
                <a:spcPct val="90000"/>
              </a:lnSpc>
              <a:defRPr/>
            </a:pPr>
            <a:r>
              <a:rPr lang="en-US" dirty="0"/>
              <a:t>Qualified service organizations </a:t>
            </a:r>
          </a:p>
          <a:p>
            <a:pPr lvl="1">
              <a:lnSpc>
                <a:spcPct val="90000"/>
              </a:lnSpc>
              <a:defRPr/>
            </a:pPr>
            <a:r>
              <a:rPr lang="en-US" dirty="0"/>
              <a:t>External auditors, evaluators, registries, and researchers</a:t>
            </a:r>
          </a:p>
        </p:txBody>
      </p:sp>
      <p:sp>
        <p:nvSpPr>
          <p:cNvPr id="5" name="TextBox 4">
            <a:extLst>
              <a:ext uri="{FF2B5EF4-FFF2-40B4-BE49-F238E27FC236}">
                <a16:creationId xmlns:a16="http://schemas.microsoft.com/office/drawing/2014/main" id="{845214A0-E0E6-BA47-AF17-61055B501322}"/>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05800" y="6284230"/>
            <a:ext cx="636430" cy="367228"/>
          </a:xfrm>
        </p:spPr>
        <p:txBody>
          <a:bodyPr/>
          <a:lstStyle/>
          <a:p>
            <a:fld id="{3E17F1FD-29C3-4220-915C-9C71059786D3}" type="slidenum">
              <a:rPr lang="en-US" smtClean="0"/>
              <a:pPr/>
              <a:t>113</a:t>
            </a:fld>
            <a:endParaRPr lang="en-US" dirty="0"/>
          </a:p>
        </p:txBody>
      </p:sp>
    </p:spTree>
    <p:extLst>
      <p:ext uri="{BB962C8B-B14F-4D97-AF65-F5344CB8AC3E}">
        <p14:creationId xmlns:p14="http://schemas.microsoft.com/office/powerpoint/2010/main" val="200573890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latin typeface="Calibri"/>
                <a:cs typeface="Calibri"/>
              </a:rPr>
              <a:t>Disclosures and Medical Emergencies</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78144"/>
            <a:ext cx="8686800" cy="4114801"/>
          </a:xfrm>
        </p:spPr>
        <p:txBody>
          <a:bodyPr/>
          <a:lstStyle/>
          <a:p>
            <a:pPr fontAlgn="auto">
              <a:spcAft>
                <a:spcPts val="0"/>
              </a:spcAft>
              <a:defRPr/>
            </a:pPr>
            <a:r>
              <a:rPr lang="en-US" kern="1200" dirty="0">
                <a:solidFill>
                  <a:prstClr val="white"/>
                </a:solidFill>
                <a:effectLst>
                  <a:outerShdw blurRad="228600" algn="ctr" rotWithShape="0">
                    <a:prstClr val="black">
                      <a:alpha val="53000"/>
                    </a:prstClr>
                  </a:outerShdw>
                </a:effectLst>
              </a:rPr>
              <a:t>Disclosure of PHI is permitted to medical personnel - but not family - if the client is experiencing a medical emergency.</a:t>
            </a:r>
          </a:p>
          <a:p>
            <a:pPr fontAlgn="auto">
              <a:spcAft>
                <a:spcPts val="0"/>
              </a:spcAft>
              <a:defRPr/>
            </a:pPr>
            <a:r>
              <a:rPr lang="en-US" kern="1200" dirty="0">
                <a:solidFill>
                  <a:prstClr val="white"/>
                </a:solidFill>
                <a:effectLst>
                  <a:outerShdw blurRad="228600" algn="ctr" rotWithShape="0">
                    <a:prstClr val="black">
                      <a:alpha val="53000"/>
                    </a:prstClr>
                  </a:outerShdw>
                </a:effectLst>
              </a:rPr>
              <a:t>Documentation of disclosure must occur immediately afterward to include (1) </a:t>
            </a:r>
            <a:r>
              <a:rPr lang="en-US" kern="1200" dirty="0">
                <a:solidFill>
                  <a:prstClr val="white"/>
                </a:solidFill>
                <a:effectLst>
                  <a:outerShdw blurRad="228600" algn="ctr" rotWithShape="0">
                    <a:prstClr val="black">
                      <a:alpha val="53000"/>
                    </a:prstClr>
                  </a:outerShdw>
                </a:effectLst>
                <a:ea typeface="+mn-ea"/>
              </a:rPr>
              <a:t>Name of medical personnel and healthcare facility to who disclosure was made; (2) Name of individual making disclosure; date &amp; time, and (3) Nature of Medical Emergency.</a:t>
            </a:r>
            <a:endParaRPr lang="en-US" kern="1200" dirty="0">
              <a:solidFill>
                <a:srgbClr val="3EBBF0"/>
              </a:solidFill>
              <a:effectLst>
                <a:outerShdw blurRad="228600" algn="ctr" rotWithShape="0">
                  <a:prstClr val="black">
                    <a:alpha val="53000"/>
                  </a:prstClr>
                </a:outerShdw>
              </a:effectLst>
              <a:ea typeface="+mn-ea"/>
            </a:endParaRPr>
          </a:p>
        </p:txBody>
      </p:sp>
      <p:sp>
        <p:nvSpPr>
          <p:cNvPr id="6" name="TextBox 5">
            <a:extLst>
              <a:ext uri="{FF2B5EF4-FFF2-40B4-BE49-F238E27FC236}">
                <a16:creationId xmlns:a16="http://schemas.microsoft.com/office/drawing/2014/main" id="{04EDA691-2946-7246-8137-086926D07066}"/>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458199" y="6284230"/>
            <a:ext cx="484031" cy="367228"/>
          </a:xfrm>
        </p:spPr>
        <p:txBody>
          <a:bodyPr/>
          <a:lstStyle/>
          <a:p>
            <a:fld id="{3E17F1FD-29C3-4220-915C-9C71059786D3}" type="slidenum">
              <a:rPr lang="en-US" smtClean="0"/>
              <a:pPr/>
              <a:t>114</a:t>
            </a:fld>
            <a:endParaRPr lang="en-US" dirty="0"/>
          </a:p>
        </p:txBody>
      </p:sp>
    </p:spTree>
    <p:extLst>
      <p:ext uri="{BB962C8B-B14F-4D97-AF65-F5344CB8AC3E}">
        <p14:creationId xmlns:p14="http://schemas.microsoft.com/office/powerpoint/2010/main" val="84871850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399"/>
            <a:ext cx="8686800" cy="1494739"/>
          </a:xfrm>
        </p:spPr>
        <p:txBody>
          <a:bodyPr/>
          <a:lstStyle/>
          <a:p>
            <a:r>
              <a:rPr lang="en-US" altLang="en-US" dirty="0">
                <a:latin typeface="Calibri"/>
                <a:cs typeface="Calibri"/>
              </a:rPr>
              <a:t>Disclosures and Crimes on </a:t>
            </a:r>
            <a:br>
              <a:rPr lang="en-US" altLang="en-US" dirty="0">
                <a:latin typeface="Calibri"/>
                <a:cs typeface="Calibri"/>
              </a:rPr>
            </a:br>
            <a:r>
              <a:rPr lang="en-US" altLang="en-US" dirty="0">
                <a:latin typeface="Calibri"/>
                <a:cs typeface="Calibri"/>
              </a:rPr>
              <a:t>Premises or Against Personnel</a:t>
            </a:r>
            <a:endParaRPr lang="en-US" dirty="0">
              <a:latin typeface="Calibri"/>
              <a:cs typeface="Calibri"/>
            </a:endParaRP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647138"/>
            <a:ext cx="8686800" cy="3991662"/>
          </a:xfrm>
        </p:spPr>
        <p:txBody>
          <a:bodyPr/>
          <a:lstStyle/>
          <a:p>
            <a:pPr>
              <a:spcAft>
                <a:spcPts val="0"/>
              </a:spcAft>
              <a:defRPr/>
            </a:pPr>
            <a:r>
              <a:rPr lang="en-US" dirty="0"/>
              <a:t>If a crime is committed, or threatened, on program premises or against program personnel, staff may disclose identifying information including:</a:t>
            </a:r>
          </a:p>
          <a:p>
            <a:pPr lvl="1">
              <a:spcAft>
                <a:spcPts val="0"/>
              </a:spcAft>
              <a:defRPr/>
            </a:pPr>
            <a:r>
              <a:rPr lang="en-US" dirty="0"/>
              <a:t>suspect’s name, address, last known whereabouts, and status as a client in the program.</a:t>
            </a:r>
          </a:p>
          <a:p>
            <a:pPr>
              <a:spcAft>
                <a:spcPts val="0"/>
              </a:spcAft>
              <a:defRPr/>
            </a:pPr>
            <a:r>
              <a:rPr lang="en-US" dirty="0"/>
              <a:t>Duty to warn others</a:t>
            </a:r>
            <a:endParaRPr lang="en-US" kern="1200" dirty="0">
              <a:solidFill>
                <a:srgbClr val="3EBBF0"/>
              </a:solidFill>
              <a:effectLst>
                <a:outerShdw blurRad="228600" algn="ctr" rotWithShape="0">
                  <a:prstClr val="black">
                    <a:alpha val="53000"/>
                  </a:prstClr>
                </a:outerShdw>
              </a:effectLst>
              <a:ea typeface="+mn-ea"/>
            </a:endParaRPr>
          </a:p>
        </p:txBody>
      </p:sp>
      <p:sp>
        <p:nvSpPr>
          <p:cNvPr id="7" name="TextBox 6">
            <a:extLst>
              <a:ext uri="{FF2B5EF4-FFF2-40B4-BE49-F238E27FC236}">
                <a16:creationId xmlns:a16="http://schemas.microsoft.com/office/drawing/2014/main" id="{535028CE-BC90-9D4B-962B-4C5430E43104}"/>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p:txBody>
          <a:bodyPr/>
          <a:lstStyle/>
          <a:p>
            <a:fld id="{3E17F1FD-29C3-4220-915C-9C71059786D3}" type="slidenum">
              <a:rPr lang="en-US" smtClean="0"/>
              <a:pPr/>
              <a:t>115</a:t>
            </a:fld>
            <a:endParaRPr lang="en-US" dirty="0"/>
          </a:p>
        </p:txBody>
      </p:sp>
    </p:spTree>
    <p:extLst>
      <p:ext uri="{BB962C8B-B14F-4D97-AF65-F5344CB8AC3E}">
        <p14:creationId xmlns:p14="http://schemas.microsoft.com/office/powerpoint/2010/main" val="254536664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altLang="en-US" dirty="0">
                <a:latin typeface="Calibri"/>
                <a:cs typeface="Calibri"/>
              </a:rPr>
              <a:t>Disclosures and Child and Elder Abuse</a:t>
            </a:r>
            <a:endParaRPr lang="en-US" dirty="0">
              <a:latin typeface="Calibri"/>
              <a:cs typeface="Calibri"/>
            </a:endParaRP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1066800"/>
            <a:ext cx="8686800" cy="4289894"/>
          </a:xfrm>
        </p:spPr>
        <p:txBody>
          <a:bodyPr/>
          <a:lstStyle/>
          <a:p>
            <a:pPr>
              <a:spcAft>
                <a:spcPts val="0"/>
              </a:spcAft>
              <a:defRPr/>
            </a:pPr>
            <a:r>
              <a:rPr lang="en-US" dirty="0"/>
              <a:t>Reporting of child and elder abuse and neglect are governed by state laws.</a:t>
            </a:r>
          </a:p>
          <a:p>
            <a:pPr>
              <a:spcAft>
                <a:spcPts val="0"/>
              </a:spcAft>
              <a:defRPr/>
            </a:pPr>
            <a:r>
              <a:rPr lang="en-US" dirty="0"/>
              <a:t>42 CFR Part 2 allows for initial reporting and written confirmation of the report, but does not permit programs to disclose PHI for on-going investigations, without a court order.</a:t>
            </a:r>
          </a:p>
        </p:txBody>
      </p:sp>
      <p:sp>
        <p:nvSpPr>
          <p:cNvPr id="6" name="TextBox 5">
            <a:extLst>
              <a:ext uri="{FF2B5EF4-FFF2-40B4-BE49-F238E27FC236}">
                <a16:creationId xmlns:a16="http://schemas.microsoft.com/office/drawing/2014/main" id="{166C5641-EC32-614C-A256-49DF4FA24EE6}"/>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367228"/>
          </a:xfrm>
        </p:spPr>
        <p:txBody>
          <a:bodyPr/>
          <a:lstStyle/>
          <a:p>
            <a:fld id="{3E17F1FD-29C3-4220-915C-9C71059786D3}" type="slidenum">
              <a:rPr lang="en-US" smtClean="0"/>
              <a:pPr/>
              <a:t>116</a:t>
            </a:fld>
            <a:endParaRPr lang="en-US" dirty="0"/>
          </a:p>
        </p:txBody>
      </p:sp>
    </p:spTree>
    <p:extLst>
      <p:ext uri="{BB962C8B-B14F-4D97-AF65-F5344CB8AC3E}">
        <p14:creationId xmlns:p14="http://schemas.microsoft.com/office/powerpoint/2010/main" val="369813297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761996"/>
          </a:xfrm>
        </p:spPr>
        <p:txBody>
          <a:bodyPr/>
          <a:lstStyle/>
          <a:p>
            <a:r>
              <a:rPr lang="en-US" dirty="0">
                <a:latin typeface="Calibri"/>
                <a:cs typeface="Calibri"/>
              </a:rPr>
              <a:t>Required Elements for Written Consent</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1" y="914396"/>
            <a:ext cx="8686800" cy="4137493"/>
          </a:xfrm>
        </p:spPr>
        <p:txBody>
          <a:bodyPr/>
          <a:lstStyle/>
          <a:p>
            <a:pPr marL="0" indent="0">
              <a:spcAft>
                <a:spcPts val="0"/>
              </a:spcAft>
              <a:buNone/>
              <a:defRPr/>
            </a:pPr>
            <a:r>
              <a:rPr lang="en-US" dirty="0"/>
              <a:t>A written consent to disclose under 42 CFR Part 2 may be paper or electronic and must include:</a:t>
            </a:r>
          </a:p>
          <a:p>
            <a:pPr marL="423863" indent="-457200">
              <a:spcAft>
                <a:spcPts val="0"/>
              </a:spcAft>
              <a:defRPr/>
            </a:pPr>
            <a:r>
              <a:rPr lang="en-US" dirty="0"/>
              <a:t>Name of client;</a:t>
            </a:r>
          </a:p>
          <a:p>
            <a:pPr marL="423863" indent="-457200">
              <a:spcAft>
                <a:spcPts val="0"/>
              </a:spcAft>
              <a:defRPr/>
            </a:pPr>
            <a:r>
              <a:rPr lang="en-US" dirty="0"/>
              <a:t>Name and description of the program making disclosure;</a:t>
            </a:r>
          </a:p>
          <a:p>
            <a:pPr marL="423863" indent="-457200">
              <a:spcAft>
                <a:spcPts val="0"/>
              </a:spcAft>
              <a:defRPr/>
            </a:pPr>
            <a:r>
              <a:rPr lang="en-US" dirty="0"/>
              <a:t>How much &amp; what kind of information will be disclosed, including an  explicit description of the SUD information that may be disclosed;</a:t>
            </a:r>
          </a:p>
          <a:p>
            <a:pPr marL="423863" indent="-457200">
              <a:spcAft>
                <a:spcPts val="0"/>
              </a:spcAft>
              <a:defRPr/>
            </a:pPr>
            <a:r>
              <a:rPr lang="en-US" dirty="0"/>
              <a:t>Name and title of the individual(s) to whom a disclosure is to be made;</a:t>
            </a:r>
          </a:p>
          <a:p>
            <a:pPr marL="0" indent="0">
              <a:spcAft>
                <a:spcPts val="0"/>
              </a:spcAft>
              <a:buNone/>
              <a:defRPr/>
            </a:pPr>
            <a:endParaRPr lang="en-US" dirty="0"/>
          </a:p>
        </p:txBody>
      </p:sp>
      <p:sp>
        <p:nvSpPr>
          <p:cNvPr id="6" name="TextBox 5">
            <a:extLst>
              <a:ext uri="{FF2B5EF4-FFF2-40B4-BE49-F238E27FC236}">
                <a16:creationId xmlns:a16="http://schemas.microsoft.com/office/drawing/2014/main" id="{450EA4B0-7337-A040-9185-19FE687AF9A7}"/>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153401" y="6284230"/>
            <a:ext cx="788830" cy="367228"/>
          </a:xfrm>
        </p:spPr>
        <p:txBody>
          <a:bodyPr/>
          <a:lstStyle/>
          <a:p>
            <a:fld id="{3E17F1FD-29C3-4220-915C-9C71059786D3}" type="slidenum">
              <a:rPr lang="en-US" smtClean="0"/>
              <a:pPr/>
              <a:t>117</a:t>
            </a:fld>
            <a:endParaRPr lang="en-US" dirty="0"/>
          </a:p>
        </p:txBody>
      </p:sp>
    </p:spTree>
    <p:extLst>
      <p:ext uri="{BB962C8B-B14F-4D97-AF65-F5344CB8AC3E}">
        <p14:creationId xmlns:p14="http://schemas.microsoft.com/office/powerpoint/2010/main" val="147694624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228600" y="152400"/>
            <a:ext cx="8686800" cy="1225764"/>
          </a:xfrm>
        </p:spPr>
        <p:txBody>
          <a:bodyPr/>
          <a:lstStyle/>
          <a:p>
            <a:r>
              <a:rPr lang="en-US" dirty="0">
                <a:latin typeface="Calibri"/>
                <a:cs typeface="Calibri"/>
              </a:rPr>
              <a:t>Required Elements </a:t>
            </a:r>
            <a:r>
              <a:rPr lang="en-US" dirty="0"/>
              <a:t/>
            </a:r>
            <a:br>
              <a:rPr lang="en-US" dirty="0"/>
            </a:br>
            <a:r>
              <a:rPr lang="en-US" dirty="0">
                <a:latin typeface="Calibri"/>
                <a:cs typeface="Calibri"/>
              </a:rPr>
              <a:t>for Written Consent (continued)</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28600" y="1524000"/>
            <a:ext cx="8686800" cy="3639687"/>
          </a:xfrm>
        </p:spPr>
        <p:txBody>
          <a:bodyPr/>
          <a:lstStyle/>
          <a:p>
            <a:pPr marL="423863" indent="-457200">
              <a:spcAft>
                <a:spcPts val="0"/>
              </a:spcAft>
              <a:defRPr/>
            </a:pPr>
            <a:r>
              <a:rPr lang="en-US" dirty="0"/>
              <a:t>Purpose of disclosure;</a:t>
            </a:r>
          </a:p>
          <a:p>
            <a:pPr marL="423863" indent="-457200">
              <a:spcAft>
                <a:spcPts val="0"/>
              </a:spcAft>
              <a:defRPr/>
            </a:pPr>
            <a:r>
              <a:rPr lang="en-US" dirty="0"/>
              <a:t>Statement of the client’s right to revoke the consent</a:t>
            </a:r>
          </a:p>
          <a:p>
            <a:pPr marL="423863" indent="-457200">
              <a:spcAft>
                <a:spcPts val="0"/>
              </a:spcAft>
              <a:defRPr/>
            </a:pPr>
            <a:r>
              <a:rPr lang="en-US" dirty="0"/>
              <a:t>Date, event, or condition upon which the consent will expire if not revoked – the date, event, or condition “will last no longer than reasonably necessary to service the purpose for which it is provide);</a:t>
            </a:r>
          </a:p>
          <a:p>
            <a:pPr marL="423863" indent="-457200">
              <a:spcAft>
                <a:spcPts val="0"/>
              </a:spcAft>
              <a:defRPr/>
            </a:pPr>
            <a:r>
              <a:rPr lang="en-US" dirty="0"/>
              <a:t>Signature of client; and </a:t>
            </a:r>
          </a:p>
          <a:p>
            <a:pPr marL="423863" indent="-457200">
              <a:spcAft>
                <a:spcPts val="0"/>
              </a:spcAft>
              <a:defRPr/>
            </a:pPr>
            <a:r>
              <a:rPr lang="en-US" dirty="0"/>
              <a:t>Date of which the client signed the consent</a:t>
            </a:r>
          </a:p>
        </p:txBody>
      </p:sp>
      <p:sp>
        <p:nvSpPr>
          <p:cNvPr id="6" name="TextBox 5">
            <a:extLst>
              <a:ext uri="{FF2B5EF4-FFF2-40B4-BE49-F238E27FC236}">
                <a16:creationId xmlns:a16="http://schemas.microsoft.com/office/drawing/2014/main" id="{21D2F57C-4605-3F41-BAE6-2CE8C614BF35}"/>
              </a:ext>
            </a:extLst>
          </p:cNvPr>
          <p:cNvSpPr txBox="1"/>
          <p:nvPr/>
        </p:nvSpPr>
        <p:spPr>
          <a:xfrm>
            <a:off x="255431" y="5820461"/>
            <a:ext cx="7745569"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US Government Publishing Office. (2006). Electronic code of federal regulations: Title 42, Chapter 1, Subchapter A, Part 2: Confidentiality of substance use disorder patient records. Retrieved from https://</a:t>
            </a:r>
            <a:r>
              <a:rPr lang="en-US" sz="1200" dirty="0" err="1">
                <a:solidFill>
                  <a:schemeClr val="bg1"/>
                </a:solidFill>
                <a:latin typeface="Calibri" panose="020F0502020204030204" pitchFamily="34" charset="0"/>
                <a:cs typeface="Calibri" panose="020F0502020204030204" pitchFamily="34" charset="0"/>
              </a:rPr>
              <a:t>www.ecfr.gov</a:t>
            </a:r>
            <a:r>
              <a:rPr lang="en-US" sz="1200" dirty="0">
                <a:solidFill>
                  <a:schemeClr val="bg1"/>
                </a:solidFill>
                <a:latin typeface="Calibri" panose="020F0502020204030204" pitchFamily="34" charset="0"/>
                <a:cs typeface="Calibri" panose="020F0502020204030204" pitchFamily="34" charset="0"/>
              </a:rPr>
              <a:t>/</a:t>
            </a:r>
            <a:r>
              <a:rPr lang="en-US" sz="1200" dirty="0" err="1">
                <a:solidFill>
                  <a:schemeClr val="bg1"/>
                </a:solidFill>
                <a:latin typeface="Calibri" panose="020F0502020204030204" pitchFamily="34" charset="0"/>
                <a:cs typeface="Calibri" panose="020F0502020204030204" pitchFamily="34" charset="0"/>
              </a:rPr>
              <a:t>cgi</a:t>
            </a:r>
            <a:r>
              <a:rPr lang="en-US" sz="1200" dirty="0">
                <a:solidFill>
                  <a:schemeClr val="bg1"/>
                </a:solidFill>
                <a:latin typeface="Calibri" panose="020F0502020204030204" pitchFamily="34" charset="0"/>
                <a:cs typeface="Calibri" panose="020F0502020204030204" pitchFamily="34" charset="0"/>
              </a:rPr>
              <a:t>-bin/</a:t>
            </a:r>
            <a:r>
              <a:rPr lang="en-US" sz="1200" dirty="0" err="1">
                <a:solidFill>
                  <a:schemeClr val="bg1"/>
                </a:solidFill>
                <a:latin typeface="Calibri" panose="020F0502020204030204" pitchFamily="34" charset="0"/>
                <a:cs typeface="Calibri" panose="020F0502020204030204" pitchFamily="34" charset="0"/>
              </a:rPr>
              <a:t>text-idx?SID</a:t>
            </a:r>
            <a:r>
              <a:rPr lang="en-US" sz="1200" dirty="0">
                <a:solidFill>
                  <a:schemeClr val="bg1"/>
                </a:solidFill>
                <a:latin typeface="Calibri" panose="020F0502020204030204" pitchFamily="34" charset="0"/>
                <a:cs typeface="Calibri" panose="020F0502020204030204" pitchFamily="34" charset="0"/>
              </a:rPr>
              <a:t>=0f9b2a146b539944f00b5ec90117d296&amp;mc=</a:t>
            </a:r>
            <a:r>
              <a:rPr lang="en-US" sz="1200" dirty="0" err="1">
                <a:solidFill>
                  <a:schemeClr val="bg1"/>
                </a:solidFill>
                <a:latin typeface="Calibri" panose="020F0502020204030204" pitchFamily="34" charset="0"/>
                <a:cs typeface="Calibri" panose="020F0502020204030204" pitchFamily="34" charset="0"/>
              </a:rPr>
              <a:t>true&amp;node</a:t>
            </a:r>
            <a:r>
              <a:rPr lang="en-US" sz="1200" dirty="0">
                <a:solidFill>
                  <a:schemeClr val="bg1"/>
                </a:solidFill>
                <a:latin typeface="Calibri" panose="020F0502020204030204" pitchFamily="34" charset="0"/>
                <a:cs typeface="Calibri" panose="020F0502020204030204" pitchFamily="34" charset="0"/>
              </a:rPr>
              <a:t>=pt42.1.2&amp;rgn=div5</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153401" y="6284230"/>
            <a:ext cx="788830" cy="367228"/>
          </a:xfrm>
        </p:spPr>
        <p:txBody>
          <a:bodyPr/>
          <a:lstStyle/>
          <a:p>
            <a:fld id="{3E17F1FD-29C3-4220-915C-9C71059786D3}" type="slidenum">
              <a:rPr lang="en-US" smtClean="0"/>
              <a:pPr/>
              <a:t>118</a:t>
            </a:fld>
            <a:endParaRPr lang="en-US" dirty="0"/>
          </a:p>
        </p:txBody>
      </p:sp>
    </p:spTree>
    <p:extLst>
      <p:ext uri="{BB962C8B-B14F-4D97-AF65-F5344CB8AC3E}">
        <p14:creationId xmlns:p14="http://schemas.microsoft.com/office/powerpoint/2010/main" val="72869304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096-35F7-B04A-84FC-54ABA76146EF}"/>
              </a:ext>
            </a:extLst>
          </p:cNvPr>
          <p:cNvSpPr>
            <a:spLocks noGrp="1"/>
          </p:cNvSpPr>
          <p:nvPr>
            <p:ph type="title"/>
          </p:nvPr>
        </p:nvSpPr>
        <p:spPr>
          <a:xfrm>
            <a:off x="175647" y="442576"/>
            <a:ext cx="8686800" cy="761996"/>
          </a:xfrm>
        </p:spPr>
        <p:txBody>
          <a:bodyPr/>
          <a:lstStyle/>
          <a:p>
            <a:r>
              <a:rPr lang="en-US" dirty="0"/>
              <a:t>Global Criteria for</a:t>
            </a:r>
            <a:br>
              <a:rPr lang="en-US" dirty="0"/>
            </a:br>
            <a:r>
              <a:rPr lang="en-US" dirty="0"/>
              <a:t>Reports and Record Keeping</a:t>
            </a:r>
          </a:p>
        </p:txBody>
      </p:sp>
      <p:sp>
        <p:nvSpPr>
          <p:cNvPr id="3" name="Content Placeholder 2">
            <a:extLst>
              <a:ext uri="{FF2B5EF4-FFF2-40B4-BE49-F238E27FC236}">
                <a16:creationId xmlns:a16="http://schemas.microsoft.com/office/drawing/2014/main" id="{706E4063-9AB6-CA46-A0FC-AE833F05C784}"/>
              </a:ext>
            </a:extLst>
          </p:cNvPr>
          <p:cNvSpPr>
            <a:spLocks noGrp="1"/>
          </p:cNvSpPr>
          <p:nvPr>
            <p:ph idx="1"/>
          </p:nvPr>
        </p:nvSpPr>
        <p:spPr>
          <a:xfrm>
            <a:off x="255430" y="1600200"/>
            <a:ext cx="8686800" cy="3429000"/>
          </a:xfrm>
        </p:spPr>
        <p:txBody>
          <a:bodyPr/>
          <a:lstStyle/>
          <a:p>
            <a:pPr marL="514350" indent="-514350">
              <a:spcAft>
                <a:spcPts val="0"/>
              </a:spcAft>
              <a:buFont typeface="+mj-lt"/>
              <a:buAutoNum type="arabicPeriod" startAt="40"/>
              <a:defRPr/>
            </a:pPr>
            <a:r>
              <a:rPr lang="en-US" dirty="0"/>
              <a:t>Prepare reports and relevant records integrating available information to facilitate the continuum of care</a:t>
            </a:r>
          </a:p>
          <a:p>
            <a:pPr marL="514350" indent="-514350">
              <a:spcAft>
                <a:spcPts val="0"/>
              </a:spcAft>
              <a:buFont typeface="+mj-lt"/>
              <a:buAutoNum type="arabicPeriod" startAt="40"/>
              <a:defRPr/>
            </a:pPr>
            <a:r>
              <a:rPr lang="en-US" dirty="0"/>
              <a:t>Chart pertinent ongoing information pertaining to the client</a:t>
            </a:r>
          </a:p>
          <a:p>
            <a:pPr marL="514350" indent="-514350">
              <a:spcAft>
                <a:spcPts val="0"/>
              </a:spcAft>
              <a:buFont typeface="+mj-lt"/>
              <a:buAutoNum type="arabicPeriod" startAt="40"/>
              <a:defRPr/>
            </a:pPr>
            <a:r>
              <a:rPr lang="en-US" dirty="0"/>
              <a:t>Utilize relevant information from written documents for client care</a:t>
            </a:r>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err="1">
                <a:solidFill>
                  <a:schemeClr val="bg1"/>
                </a:solidFill>
                <a:latin typeface="Calibri" panose="020F0502020204030204" pitchFamily="34" charset="0"/>
                <a:cs typeface="Calibri" panose="020F0502020204030204" pitchFamily="34" charset="0"/>
              </a:rPr>
              <a:t>Herdman</a:t>
            </a:r>
            <a:r>
              <a:rPr lang="en-US" sz="1200" dirty="0">
                <a:solidFill>
                  <a:schemeClr val="bg1"/>
                </a:solidFill>
                <a:latin typeface="Calibri" panose="020F0502020204030204" pitchFamily="34" charset="0"/>
                <a:cs typeface="Calibri" panose="020F0502020204030204" pitchFamily="34" charset="0"/>
              </a:rPr>
              <a:t>,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a:extLst>
              <a:ext uri="{FF2B5EF4-FFF2-40B4-BE49-F238E27FC236}">
                <a16:creationId xmlns:a16="http://schemas.microsoft.com/office/drawing/2014/main" id="{03C951FB-A5F4-4D47-AF47-406000F2DCA8}"/>
              </a:ext>
            </a:extLst>
          </p:cNvPr>
          <p:cNvSpPr>
            <a:spLocks noGrp="1"/>
          </p:cNvSpPr>
          <p:nvPr>
            <p:ph type="sldNum" sz="quarter" idx="10"/>
          </p:nvPr>
        </p:nvSpPr>
        <p:spPr>
          <a:xfrm>
            <a:off x="8381999" y="6284230"/>
            <a:ext cx="560231" cy="367228"/>
          </a:xfrm>
        </p:spPr>
        <p:txBody>
          <a:bodyPr/>
          <a:lstStyle/>
          <a:p>
            <a:fld id="{3E17F1FD-29C3-4220-915C-9C71059786D3}" type="slidenum">
              <a:rPr lang="en-US" smtClean="0"/>
              <a:pPr/>
              <a:t>119</a:t>
            </a:fld>
            <a:endParaRPr lang="en-US" dirty="0"/>
          </a:p>
        </p:txBody>
      </p:sp>
    </p:spTree>
    <p:extLst>
      <p:ext uri="{BB962C8B-B14F-4D97-AF65-F5344CB8AC3E}">
        <p14:creationId xmlns:p14="http://schemas.microsoft.com/office/powerpoint/2010/main" val="2255830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in </a:t>
            </a:r>
            <a:r>
              <a:rPr lang="en-US" dirty="0" smtClean="0"/>
              <a:t>Pre-Treatment (1)</a:t>
            </a:r>
            <a:endParaRPr lang="en-US" dirty="0"/>
          </a:p>
        </p:txBody>
      </p:sp>
      <p:sp>
        <p:nvSpPr>
          <p:cNvPr id="3" name="Content Placeholder 2"/>
          <p:cNvSpPr>
            <a:spLocks noGrp="1"/>
          </p:cNvSpPr>
          <p:nvPr>
            <p:ph idx="1"/>
          </p:nvPr>
        </p:nvSpPr>
        <p:spPr>
          <a:xfrm>
            <a:off x="228600" y="1066800"/>
            <a:ext cx="8686800" cy="4289893"/>
          </a:xfrm>
        </p:spPr>
        <p:txBody>
          <a:bodyPr/>
          <a:lstStyle/>
          <a:p>
            <a:r>
              <a:rPr lang="en-US" sz="2600" dirty="0">
                <a:latin typeface="Calibri"/>
                <a:cs typeface="Calibri"/>
              </a:rPr>
              <a:t>Review meeting agenda. </a:t>
            </a:r>
            <a:endParaRPr lang="en-US" sz="2600" dirty="0"/>
          </a:p>
          <a:p>
            <a:r>
              <a:rPr lang="en-US" sz="2600" dirty="0">
                <a:latin typeface="Calibri"/>
                <a:cs typeface="Calibri"/>
              </a:rPr>
              <a:t>Orient clients to process.  </a:t>
            </a:r>
            <a:endParaRPr lang="en-US" sz="2600" dirty="0"/>
          </a:p>
          <a:p>
            <a:r>
              <a:rPr lang="en-US" sz="2600" dirty="0"/>
              <a:t>Engage individuals using stage-appropriate services.</a:t>
            </a:r>
          </a:p>
          <a:p>
            <a:r>
              <a:rPr lang="en-US" sz="2600" dirty="0"/>
              <a:t>Use motivational interviewing or motivational enhancement approaches.</a:t>
            </a:r>
          </a:p>
          <a:p>
            <a:r>
              <a:rPr lang="en-US" sz="2600" dirty="0">
                <a:latin typeface="Calibri"/>
                <a:cs typeface="Calibri"/>
              </a:rPr>
              <a:t>What are the stages of change? </a:t>
            </a:r>
          </a:p>
          <a:p>
            <a:endParaRPr lang="en-US" kern="1200" dirty="0"/>
          </a:p>
        </p:txBody>
      </p:sp>
      <p:sp>
        <p:nvSpPr>
          <p:cNvPr id="6" name="TextBox 5">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12</a:t>
            </a:fld>
            <a:endParaRPr lang="en-US" dirty="0"/>
          </a:p>
        </p:txBody>
      </p:sp>
    </p:spTree>
    <p:extLst>
      <p:ext uri="{BB962C8B-B14F-4D97-AF65-F5344CB8AC3E}">
        <p14:creationId xmlns:p14="http://schemas.microsoft.com/office/powerpoint/2010/main" val="94530621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581505"/>
          </a:xfrm>
        </p:spPr>
        <p:txBody>
          <a:bodyPr/>
          <a:lstStyle/>
          <a:p>
            <a:r>
              <a:rPr lang="en-US" dirty="0">
                <a:latin typeface="Calibri"/>
                <a:cs typeface="Calibri"/>
              </a:rPr>
              <a:t>Group Activity for </a:t>
            </a:r>
            <a:br>
              <a:rPr lang="en-US" dirty="0">
                <a:latin typeface="Calibri"/>
                <a:cs typeface="Calibri"/>
              </a:rPr>
            </a:br>
            <a:r>
              <a:rPr lang="en-US" dirty="0">
                <a:latin typeface="Calibri"/>
                <a:cs typeface="Calibri"/>
              </a:rPr>
              <a:t>Reports and Record Keeping</a:t>
            </a:r>
            <a:endParaRPr lang="en-US" dirty="0"/>
          </a:p>
        </p:txBody>
      </p:sp>
      <p:sp>
        <p:nvSpPr>
          <p:cNvPr id="3" name="Content Placeholder 2"/>
          <p:cNvSpPr>
            <a:spLocks noGrp="1"/>
          </p:cNvSpPr>
          <p:nvPr>
            <p:ph idx="1"/>
          </p:nvPr>
        </p:nvSpPr>
        <p:spPr>
          <a:xfrm>
            <a:off x="228600" y="1857554"/>
            <a:ext cx="8686800" cy="3019246"/>
          </a:xfrm>
        </p:spPr>
        <p:txBody>
          <a:bodyPr/>
          <a:lstStyle/>
          <a:p>
            <a:r>
              <a:rPr lang="en-US" dirty="0"/>
              <a:t>You have been tasked to build your program’s electronic health record. </a:t>
            </a:r>
          </a:p>
          <a:p>
            <a:r>
              <a:rPr lang="en-US" dirty="0"/>
              <a:t>Without reviewing the slides, what elements will your program include in client progress notes? </a:t>
            </a:r>
          </a:p>
          <a:p>
            <a:r>
              <a:rPr lang="en-US" dirty="0">
                <a:latin typeface="Calibri"/>
                <a:cs typeface="Calibri"/>
              </a:rPr>
              <a:t>Be prepared to discuss these processes with the larger group. </a:t>
            </a:r>
            <a:endParaRPr lang="en-US" dirty="0"/>
          </a:p>
          <a:p>
            <a:endParaRPr lang="en-US" dirty="0"/>
          </a:p>
          <a:p>
            <a:endParaRPr lang="en-US" dirty="0"/>
          </a:p>
          <a:p>
            <a:endParaRPr lang="en-US" kern="1200"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120</a:t>
            </a:fld>
            <a:endParaRPr lang="en-US" dirty="0"/>
          </a:p>
        </p:txBody>
      </p:sp>
    </p:spTree>
    <p:extLst>
      <p:ext uri="{BB962C8B-B14F-4D97-AF65-F5344CB8AC3E}">
        <p14:creationId xmlns:p14="http://schemas.microsoft.com/office/powerpoint/2010/main" val="295642027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Today's </a:t>
            </a:r>
            <a:r>
              <a:rPr lang="en-US" dirty="0" smtClean="0">
                <a:latin typeface="Calibri"/>
                <a:cs typeface="Calibri"/>
              </a:rPr>
              <a:t>Agenda (6)</a:t>
            </a:r>
            <a:endParaRPr lang="en-US" dirty="0"/>
          </a:p>
        </p:txBody>
      </p:sp>
      <p:sp>
        <p:nvSpPr>
          <p:cNvPr id="3" name="Content Placeholder 2"/>
          <p:cNvSpPr>
            <a:spLocks noGrp="1"/>
          </p:cNvSpPr>
          <p:nvPr>
            <p:ph idx="1"/>
          </p:nvPr>
        </p:nvSpPr>
        <p:spPr/>
        <p:txBody>
          <a:bodyPr/>
          <a:lstStyle/>
          <a:p>
            <a:pPr>
              <a:spcBef>
                <a:spcPts val="0"/>
              </a:spcBef>
            </a:pPr>
            <a:r>
              <a:rPr lang="en-US" dirty="0"/>
              <a:t>Review and check-in</a:t>
            </a:r>
          </a:p>
          <a:p>
            <a:r>
              <a:rPr lang="en-US" dirty="0"/>
              <a:t>Twelve Core Functions (continued)</a:t>
            </a:r>
          </a:p>
          <a:p>
            <a:pPr lvl="1"/>
            <a:r>
              <a:rPr lang="en-US" dirty="0"/>
              <a:t>Case Management </a:t>
            </a:r>
          </a:p>
          <a:p>
            <a:pPr lvl="1"/>
            <a:r>
              <a:rPr lang="en-US" dirty="0"/>
              <a:t>Crisis Intervention </a:t>
            </a:r>
          </a:p>
          <a:p>
            <a:pPr lvl="1"/>
            <a:r>
              <a:rPr lang="en-US" dirty="0"/>
              <a:t>Client and Family Education </a:t>
            </a:r>
          </a:p>
          <a:p>
            <a:pPr lvl="1"/>
            <a:r>
              <a:rPr lang="en-US" dirty="0"/>
              <a:t>Referral </a:t>
            </a:r>
          </a:p>
          <a:p>
            <a:pPr lvl="1"/>
            <a:r>
              <a:rPr lang="en-US" dirty="0"/>
              <a:t>Report and Record keeping </a:t>
            </a:r>
          </a:p>
          <a:p>
            <a:pPr lvl="1"/>
            <a:r>
              <a:rPr lang="en-US" b="1" dirty="0">
                <a:solidFill>
                  <a:srgbClr val="FFFF00"/>
                </a:solidFill>
              </a:rPr>
              <a:t>Consultation</a:t>
            </a:r>
          </a:p>
          <a:p>
            <a:pPr>
              <a:spcBef>
                <a:spcPts val="0"/>
              </a:spcBef>
            </a:pPr>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121</a:t>
            </a:fld>
            <a:endParaRPr lang="en-US" dirty="0"/>
          </a:p>
        </p:txBody>
      </p:sp>
    </p:spTree>
    <p:extLst>
      <p:ext uri="{BB962C8B-B14F-4D97-AF65-F5344CB8AC3E}">
        <p14:creationId xmlns:p14="http://schemas.microsoft.com/office/powerpoint/2010/main" val="122436890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401191"/>
            <a:ext cx="8686800" cy="761996"/>
          </a:xfrm>
        </p:spPr>
        <p:txBody>
          <a:bodyPr/>
          <a:lstStyle/>
          <a:p>
            <a:r>
              <a:rPr lang="en-US" dirty="0">
                <a:latin typeface="Calibri"/>
                <a:cs typeface="Calibri"/>
              </a:rPr>
              <a:t>Agenda for Consultation</a:t>
            </a:r>
          </a:p>
        </p:txBody>
      </p:sp>
      <p:sp>
        <p:nvSpPr>
          <p:cNvPr id="3" name="Content Placeholder 2"/>
          <p:cNvSpPr>
            <a:spLocks noGrp="1"/>
          </p:cNvSpPr>
          <p:nvPr>
            <p:ph idx="1"/>
          </p:nvPr>
        </p:nvSpPr>
        <p:spPr>
          <a:xfrm>
            <a:off x="228600" y="1676400"/>
            <a:ext cx="8686800" cy="4343400"/>
          </a:xfrm>
        </p:spPr>
        <p:txBody>
          <a:bodyPr/>
          <a:lstStyle/>
          <a:p>
            <a:r>
              <a:rPr lang="en-US" dirty="0"/>
              <a:t>Definition</a:t>
            </a:r>
          </a:p>
          <a:p>
            <a:r>
              <a:rPr lang="en-US" dirty="0"/>
              <a:t>Referral versus consultation</a:t>
            </a:r>
          </a:p>
          <a:p>
            <a:r>
              <a:rPr lang="en-US" dirty="0"/>
              <a:t>Purpose</a:t>
            </a:r>
          </a:p>
          <a:p>
            <a:r>
              <a:rPr lang="en-US" dirty="0"/>
              <a:t>When and how to consult</a:t>
            </a:r>
          </a:p>
          <a:p>
            <a:r>
              <a:rPr lang="en-US" dirty="0"/>
              <a:t>Global Criteria</a:t>
            </a:r>
          </a:p>
        </p:txBody>
      </p:sp>
      <p:sp>
        <p:nvSpPr>
          <p:cNvPr id="4" name="Slide Number Placeholder 3"/>
          <p:cNvSpPr>
            <a:spLocks noGrp="1"/>
          </p:cNvSpPr>
          <p:nvPr>
            <p:ph type="sldNum" sz="quarter" idx="10"/>
          </p:nvPr>
        </p:nvSpPr>
        <p:spPr>
          <a:xfrm>
            <a:off x="8382001" y="6284231"/>
            <a:ext cx="560230" cy="248782"/>
          </a:xfrm>
        </p:spPr>
        <p:txBody>
          <a:bodyPr/>
          <a:lstStyle/>
          <a:p>
            <a:fld id="{3E17F1FD-29C3-4220-915C-9C71059786D3}" type="slidenum">
              <a:rPr lang="en-US" smtClean="0"/>
              <a:pPr/>
              <a:t>122</a:t>
            </a:fld>
            <a:endParaRPr lang="en-US" dirty="0"/>
          </a:p>
        </p:txBody>
      </p:sp>
    </p:spTree>
    <p:extLst>
      <p:ext uri="{BB962C8B-B14F-4D97-AF65-F5344CB8AC3E}">
        <p14:creationId xmlns:p14="http://schemas.microsoft.com/office/powerpoint/2010/main" val="2441959264"/>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Consultation</a:t>
            </a:r>
          </a:p>
        </p:txBody>
      </p:sp>
      <p:sp>
        <p:nvSpPr>
          <p:cNvPr id="3" name="Content Placeholder 2"/>
          <p:cNvSpPr>
            <a:spLocks noGrp="1"/>
          </p:cNvSpPr>
          <p:nvPr>
            <p:ph idx="1"/>
          </p:nvPr>
        </p:nvSpPr>
        <p:spPr>
          <a:xfrm>
            <a:off x="228600" y="1066800"/>
            <a:ext cx="8686800" cy="3505200"/>
          </a:xfrm>
        </p:spPr>
        <p:txBody>
          <a:bodyPr/>
          <a:lstStyle/>
          <a:p>
            <a:r>
              <a:rPr lang="en-US" sz="2600" dirty="0"/>
              <a:t>“</a:t>
            </a:r>
            <a:r>
              <a:rPr lang="en-US" sz="2600" kern="1200" dirty="0"/>
              <a:t>The administrative, clinical, and evaluative activities that bring the client, treatment services, community agencies, and other resources together to focus on issues and needs identified in the treatment plan” (CSAT, 2006, p.79).</a:t>
            </a:r>
          </a:p>
          <a:p>
            <a:r>
              <a:rPr lang="en-US" sz="2600" kern="1200" dirty="0"/>
              <a:t>Consultation is “relating with counselors and other professionals in regard to client treatment (services) to assure comprehensive quality care for the client”</a:t>
            </a:r>
          </a:p>
        </p:txBody>
      </p:sp>
      <p:sp>
        <p:nvSpPr>
          <p:cNvPr id="7" name="TextBox 6">
            <a:extLst>
              <a:ext uri="{FF2B5EF4-FFF2-40B4-BE49-F238E27FC236}">
                <a16:creationId xmlns:a16="http://schemas.microsoft.com/office/drawing/2014/main" id="{2ECFA258-3520-5547-AE9F-2C083E5EA053}"/>
              </a:ext>
            </a:extLst>
          </p:cNvPr>
          <p:cNvSpPr txBox="1"/>
          <p:nvPr/>
        </p:nvSpPr>
        <p:spPr>
          <a:xfrm>
            <a:off x="228600" y="5636847"/>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123</a:t>
            </a:fld>
            <a:endParaRPr lang="en-US" dirty="0"/>
          </a:p>
        </p:txBody>
      </p:sp>
    </p:spTree>
    <p:extLst>
      <p:ext uri="{BB962C8B-B14F-4D97-AF65-F5344CB8AC3E}">
        <p14:creationId xmlns:p14="http://schemas.microsoft.com/office/powerpoint/2010/main" val="296647947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Referral versus Consultation</a:t>
            </a:r>
            <a:endParaRPr lang="en-US" dirty="0"/>
          </a:p>
        </p:txBody>
      </p:sp>
      <p:sp>
        <p:nvSpPr>
          <p:cNvPr id="3" name="Content Placeholder 2"/>
          <p:cNvSpPr>
            <a:spLocks noGrp="1"/>
          </p:cNvSpPr>
          <p:nvPr>
            <p:ph idx="1"/>
          </p:nvPr>
        </p:nvSpPr>
        <p:spPr/>
        <p:txBody>
          <a:bodyPr/>
          <a:lstStyle/>
          <a:p>
            <a:r>
              <a:rPr lang="en-US" dirty="0"/>
              <a:t>Referral</a:t>
            </a:r>
          </a:p>
          <a:p>
            <a:pPr lvl="1"/>
            <a:r>
              <a:rPr lang="en-US" dirty="0"/>
              <a:t>“I can’t do it, but somebody else can.”</a:t>
            </a:r>
          </a:p>
          <a:p>
            <a:r>
              <a:rPr lang="en-US" dirty="0"/>
              <a:t>Consultation: </a:t>
            </a:r>
          </a:p>
          <a:p>
            <a:pPr lvl="1"/>
            <a:r>
              <a:rPr lang="en-US" dirty="0"/>
              <a:t>“I can do it, but I can do it better with another’s help.”</a:t>
            </a:r>
          </a:p>
          <a:p>
            <a:endParaRPr lang="en-US" dirty="0"/>
          </a:p>
        </p:txBody>
      </p:sp>
      <p:sp>
        <p:nvSpPr>
          <p:cNvPr id="5" name="TextBox 4">
            <a:extLst>
              <a:ext uri="{FF2B5EF4-FFF2-40B4-BE49-F238E27FC236}">
                <a16:creationId xmlns:a16="http://schemas.microsoft.com/office/drawing/2014/main" id="{C1DA9D70-D0C9-AD4F-92B6-84964D7A96C9}"/>
              </a:ext>
            </a:extLst>
          </p:cNvPr>
          <p:cNvSpPr txBox="1"/>
          <p:nvPr/>
        </p:nvSpPr>
        <p:spPr>
          <a:xfrm>
            <a:off x="219635" y="5720960"/>
            <a:ext cx="7705165"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Carney, J. M. &amp; Jefferson, J. F. (2014). Consultation for mental health counselors: opportunities and guidelines for private practice.</a:t>
            </a:r>
            <a:r>
              <a:rPr lang="en-US" sz="1200" i="1" dirty="0">
                <a:solidFill>
                  <a:schemeClr val="bg1"/>
                </a:solidFill>
                <a:latin typeface="Calibri" panose="020F0502020204030204" pitchFamily="34" charset="0"/>
                <a:cs typeface="Calibri" panose="020F0502020204030204" pitchFamily="34" charset="0"/>
              </a:rPr>
              <a:t> Journal of Mental Health Counseling, 36(4</a:t>
            </a:r>
            <a:r>
              <a:rPr lang="en-US" sz="1200" dirty="0">
                <a:solidFill>
                  <a:schemeClr val="bg1"/>
                </a:solidFill>
                <a:latin typeface="Calibri" panose="020F0502020204030204" pitchFamily="34" charset="0"/>
                <a:cs typeface="Calibri" panose="020F0502020204030204" pitchFamily="34" charset="0"/>
              </a:rPr>
              <a:t>), 302 – 314. </a:t>
            </a:r>
          </a:p>
        </p:txBody>
      </p:sp>
      <p:sp>
        <p:nvSpPr>
          <p:cNvPr id="4" name="Slide Number Placeholder 3"/>
          <p:cNvSpPr>
            <a:spLocks noGrp="1"/>
          </p:cNvSpPr>
          <p:nvPr>
            <p:ph type="sldNum" sz="quarter" idx="10"/>
          </p:nvPr>
        </p:nvSpPr>
        <p:spPr/>
        <p:txBody>
          <a:bodyPr/>
          <a:lstStyle/>
          <a:p>
            <a:fld id="{3E17F1FD-29C3-4220-915C-9C71059786D3}" type="slidenum">
              <a:rPr lang="en-US" smtClean="0"/>
              <a:pPr/>
              <a:t>124</a:t>
            </a:fld>
            <a:endParaRPr lang="en-US" dirty="0"/>
          </a:p>
        </p:txBody>
      </p:sp>
    </p:spTree>
    <p:extLst>
      <p:ext uri="{BB962C8B-B14F-4D97-AF65-F5344CB8AC3E}">
        <p14:creationId xmlns:p14="http://schemas.microsoft.com/office/powerpoint/2010/main" val="229111489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Purpose of Consultation</a:t>
            </a:r>
            <a:endParaRPr lang="en-US" dirty="0"/>
          </a:p>
        </p:txBody>
      </p:sp>
      <p:sp>
        <p:nvSpPr>
          <p:cNvPr id="3" name="Content Placeholder 2"/>
          <p:cNvSpPr>
            <a:spLocks noGrp="1"/>
          </p:cNvSpPr>
          <p:nvPr>
            <p:ph idx="1"/>
          </p:nvPr>
        </p:nvSpPr>
        <p:spPr/>
        <p:txBody>
          <a:bodyPr/>
          <a:lstStyle/>
          <a:p>
            <a:r>
              <a:rPr lang="en-US" dirty="0"/>
              <a:t>Consultation aims to empower consultees to address a challenging situation or case, function more independently, and to improve their overall effectiveness.</a:t>
            </a:r>
          </a:p>
        </p:txBody>
      </p:sp>
      <p:sp>
        <p:nvSpPr>
          <p:cNvPr id="5" name="TextBox 4">
            <a:extLst>
              <a:ext uri="{FF2B5EF4-FFF2-40B4-BE49-F238E27FC236}">
                <a16:creationId xmlns:a16="http://schemas.microsoft.com/office/drawing/2014/main" id="{C1DA9D70-D0C9-AD4F-92B6-84964D7A96C9}"/>
              </a:ext>
            </a:extLst>
          </p:cNvPr>
          <p:cNvSpPr txBox="1"/>
          <p:nvPr/>
        </p:nvSpPr>
        <p:spPr>
          <a:xfrm>
            <a:off x="219635" y="5720960"/>
            <a:ext cx="7705165"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Carney, J. M. &amp; Jefferson, J. F. (2014). Consultation for mental health counselors: opportunities and guidelines for private practice.</a:t>
            </a:r>
            <a:r>
              <a:rPr lang="en-US" sz="1200" i="1" dirty="0">
                <a:solidFill>
                  <a:schemeClr val="bg1"/>
                </a:solidFill>
                <a:latin typeface="Calibri" panose="020F0502020204030204" pitchFamily="34" charset="0"/>
                <a:cs typeface="Calibri" panose="020F0502020204030204" pitchFamily="34" charset="0"/>
              </a:rPr>
              <a:t> Journal of Mental Health Counseling, 36(4</a:t>
            </a:r>
            <a:r>
              <a:rPr lang="en-US" sz="1200" dirty="0">
                <a:solidFill>
                  <a:schemeClr val="bg1"/>
                </a:solidFill>
                <a:latin typeface="Calibri" panose="020F0502020204030204" pitchFamily="34" charset="0"/>
                <a:cs typeface="Calibri" panose="020F0502020204030204" pitchFamily="34" charset="0"/>
              </a:rPr>
              <a:t>), 302 – 314. </a:t>
            </a:r>
          </a:p>
        </p:txBody>
      </p:sp>
      <p:sp>
        <p:nvSpPr>
          <p:cNvPr id="4" name="Slide Number Placeholder 3"/>
          <p:cNvSpPr>
            <a:spLocks noGrp="1"/>
          </p:cNvSpPr>
          <p:nvPr>
            <p:ph type="sldNum" sz="quarter" idx="10"/>
          </p:nvPr>
        </p:nvSpPr>
        <p:spPr/>
        <p:txBody>
          <a:bodyPr/>
          <a:lstStyle/>
          <a:p>
            <a:fld id="{3E17F1FD-29C3-4220-915C-9C71059786D3}" type="slidenum">
              <a:rPr lang="en-US" smtClean="0"/>
              <a:pPr/>
              <a:t>125</a:t>
            </a:fld>
            <a:endParaRPr lang="en-US" dirty="0"/>
          </a:p>
        </p:txBody>
      </p:sp>
    </p:spTree>
    <p:extLst>
      <p:ext uri="{BB962C8B-B14F-4D97-AF65-F5344CB8AC3E}">
        <p14:creationId xmlns:p14="http://schemas.microsoft.com/office/powerpoint/2010/main" val="315697300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When to Seek Formal Consultation?</a:t>
            </a:r>
          </a:p>
        </p:txBody>
      </p:sp>
      <p:sp>
        <p:nvSpPr>
          <p:cNvPr id="3" name="Content Placeholder 2"/>
          <p:cNvSpPr>
            <a:spLocks noGrp="1"/>
          </p:cNvSpPr>
          <p:nvPr>
            <p:ph idx="1"/>
          </p:nvPr>
        </p:nvSpPr>
        <p:spPr>
          <a:xfrm>
            <a:off x="228600" y="1066800"/>
            <a:ext cx="8686800" cy="4114800"/>
          </a:xfrm>
        </p:spPr>
        <p:txBody>
          <a:bodyPr/>
          <a:lstStyle/>
          <a:p>
            <a:r>
              <a:rPr lang="en-US" sz="2600" dirty="0"/>
              <a:t>When decisions or actions for treating clients with SUDs have serious uncertainty.</a:t>
            </a:r>
          </a:p>
          <a:p>
            <a:r>
              <a:rPr lang="en-US" sz="2600" dirty="0"/>
              <a:t>When decisions or actions for treating clients with SUDs have legal or ethical dimensions.</a:t>
            </a:r>
          </a:p>
          <a:p>
            <a:r>
              <a:rPr lang="en-US" sz="2600" dirty="0"/>
              <a:t>When care requires special expertise that is outside the scope, training, knowledge, and skills of the counselor. </a:t>
            </a:r>
          </a:p>
          <a:p>
            <a:endParaRPr lang="en-US" dirty="0"/>
          </a:p>
        </p:txBody>
      </p:sp>
      <p:sp>
        <p:nvSpPr>
          <p:cNvPr id="6" name="TextBox 5">
            <a:extLst>
              <a:ext uri="{FF2B5EF4-FFF2-40B4-BE49-F238E27FC236}">
                <a16:creationId xmlns:a16="http://schemas.microsoft.com/office/drawing/2014/main" id="{A122AC70-AB39-D447-B665-19127D8A34F3}"/>
              </a:ext>
            </a:extLst>
          </p:cNvPr>
          <p:cNvSpPr txBox="1"/>
          <p:nvPr/>
        </p:nvSpPr>
        <p:spPr>
          <a:xfrm>
            <a:off x="219635" y="5720960"/>
            <a:ext cx="7705165"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Carney, J. M. &amp; Jefferson, J. F. (2014). Consultation for mental health counselors: opportunities and guidelines for private practice.</a:t>
            </a:r>
            <a:r>
              <a:rPr lang="en-US" sz="1200" i="1" dirty="0">
                <a:solidFill>
                  <a:schemeClr val="bg1"/>
                </a:solidFill>
                <a:latin typeface="Calibri" panose="020F0502020204030204" pitchFamily="34" charset="0"/>
                <a:cs typeface="Calibri" panose="020F0502020204030204" pitchFamily="34" charset="0"/>
              </a:rPr>
              <a:t> Journal of Mental Health Counseling, 36(4</a:t>
            </a:r>
            <a:r>
              <a:rPr lang="en-US" sz="1200" dirty="0">
                <a:solidFill>
                  <a:schemeClr val="bg1"/>
                </a:solidFill>
                <a:latin typeface="Calibri" panose="020F0502020204030204" pitchFamily="34" charset="0"/>
                <a:cs typeface="Calibri" panose="020F0502020204030204" pitchFamily="34" charset="0"/>
              </a:rPr>
              <a:t>), 302 – 314. </a:t>
            </a:r>
          </a:p>
        </p:txBody>
      </p:sp>
      <p:sp>
        <p:nvSpPr>
          <p:cNvPr id="4" name="Slide Number Placeholder 3"/>
          <p:cNvSpPr>
            <a:spLocks noGrp="1"/>
          </p:cNvSpPr>
          <p:nvPr>
            <p:ph type="sldNum" sz="quarter" idx="10"/>
          </p:nvPr>
        </p:nvSpPr>
        <p:spPr>
          <a:xfrm>
            <a:off x="8296835" y="6172204"/>
            <a:ext cx="645396" cy="421370"/>
          </a:xfrm>
        </p:spPr>
        <p:txBody>
          <a:bodyPr/>
          <a:lstStyle/>
          <a:p>
            <a:fld id="{3E17F1FD-29C3-4220-915C-9C71059786D3}" type="slidenum">
              <a:rPr lang="en-US" smtClean="0"/>
              <a:pPr/>
              <a:t>126</a:t>
            </a:fld>
            <a:endParaRPr lang="en-US" dirty="0"/>
          </a:p>
        </p:txBody>
      </p:sp>
    </p:spTree>
    <p:extLst>
      <p:ext uri="{BB962C8B-B14F-4D97-AF65-F5344CB8AC3E}">
        <p14:creationId xmlns:p14="http://schemas.microsoft.com/office/powerpoint/2010/main" val="183615111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23354"/>
          </a:xfrm>
        </p:spPr>
        <p:txBody>
          <a:bodyPr/>
          <a:lstStyle/>
          <a:p>
            <a:r>
              <a:rPr lang="en-US" dirty="0">
                <a:latin typeface="Calibri"/>
                <a:cs typeface="Calibri"/>
              </a:rPr>
              <a:t>Questions to Ask Ourselves</a:t>
            </a:r>
            <a:br>
              <a:rPr lang="en-US" dirty="0">
                <a:latin typeface="Calibri"/>
                <a:cs typeface="Calibri"/>
              </a:rPr>
            </a:br>
            <a:r>
              <a:rPr lang="en-US" dirty="0">
                <a:latin typeface="Calibri"/>
                <a:cs typeface="Calibri"/>
              </a:rPr>
              <a:t>Prior to Seeking Consultation</a:t>
            </a:r>
          </a:p>
        </p:txBody>
      </p:sp>
      <p:sp>
        <p:nvSpPr>
          <p:cNvPr id="3" name="Content Placeholder 2"/>
          <p:cNvSpPr>
            <a:spLocks noGrp="1"/>
          </p:cNvSpPr>
          <p:nvPr>
            <p:ph idx="1"/>
          </p:nvPr>
        </p:nvSpPr>
        <p:spPr>
          <a:xfrm>
            <a:off x="228600" y="1742536"/>
            <a:ext cx="8686800" cy="3439064"/>
          </a:xfrm>
        </p:spPr>
        <p:txBody>
          <a:bodyPr/>
          <a:lstStyle/>
          <a:p>
            <a:r>
              <a:rPr lang="en-US" sz="2600" dirty="0"/>
              <a:t>“What purpose is the consultation needed?”</a:t>
            </a:r>
          </a:p>
          <a:p>
            <a:r>
              <a:rPr lang="en-US" sz="2600" dirty="0"/>
              <a:t>“Would informal peer consultation meet this need?”</a:t>
            </a:r>
          </a:p>
          <a:p>
            <a:r>
              <a:rPr lang="en-US" sz="2600" dirty="0"/>
              <a:t>”Would formal expert consultation be more appropriate?” </a:t>
            </a:r>
          </a:p>
          <a:p>
            <a:endParaRPr lang="en-US" sz="2600" dirty="0"/>
          </a:p>
          <a:p>
            <a:endParaRPr lang="en-US" sz="2600" dirty="0"/>
          </a:p>
          <a:p>
            <a:endParaRPr lang="en-US" dirty="0"/>
          </a:p>
        </p:txBody>
      </p:sp>
      <p:sp>
        <p:nvSpPr>
          <p:cNvPr id="6" name="TextBox 5">
            <a:extLst>
              <a:ext uri="{FF2B5EF4-FFF2-40B4-BE49-F238E27FC236}">
                <a16:creationId xmlns:a16="http://schemas.microsoft.com/office/drawing/2014/main" id="{A122AC70-AB39-D447-B665-19127D8A34F3}"/>
              </a:ext>
            </a:extLst>
          </p:cNvPr>
          <p:cNvSpPr txBox="1"/>
          <p:nvPr/>
        </p:nvSpPr>
        <p:spPr>
          <a:xfrm>
            <a:off x="219635" y="5720960"/>
            <a:ext cx="7705165"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Carney, J. M. &amp; Jefferson, J. F. (2014). Consultation for mental health counselors: opportunities and guidelines for private practice.</a:t>
            </a:r>
            <a:r>
              <a:rPr lang="en-US" sz="1200" i="1" dirty="0">
                <a:solidFill>
                  <a:schemeClr val="bg1"/>
                </a:solidFill>
                <a:latin typeface="Calibri" panose="020F0502020204030204" pitchFamily="34" charset="0"/>
                <a:cs typeface="Calibri" panose="020F0502020204030204" pitchFamily="34" charset="0"/>
              </a:rPr>
              <a:t> Journal of Mental Health Counseling, 36(4</a:t>
            </a:r>
            <a:r>
              <a:rPr lang="en-US" sz="1200" dirty="0">
                <a:solidFill>
                  <a:schemeClr val="bg1"/>
                </a:solidFill>
                <a:latin typeface="Calibri" panose="020F0502020204030204" pitchFamily="34" charset="0"/>
                <a:cs typeface="Calibri" panose="020F0502020204030204" pitchFamily="34" charset="0"/>
              </a:rPr>
              <a:t>), 302 – 314. </a:t>
            </a:r>
          </a:p>
        </p:txBody>
      </p:sp>
      <p:sp>
        <p:nvSpPr>
          <p:cNvPr id="4" name="Slide Number Placeholder 3"/>
          <p:cNvSpPr>
            <a:spLocks noGrp="1"/>
          </p:cNvSpPr>
          <p:nvPr>
            <p:ph type="sldNum" sz="quarter" idx="10"/>
          </p:nvPr>
        </p:nvSpPr>
        <p:spPr>
          <a:xfrm>
            <a:off x="8296835" y="6172204"/>
            <a:ext cx="645396" cy="421370"/>
          </a:xfrm>
        </p:spPr>
        <p:txBody>
          <a:bodyPr/>
          <a:lstStyle/>
          <a:p>
            <a:fld id="{3E17F1FD-29C3-4220-915C-9C71059786D3}" type="slidenum">
              <a:rPr lang="en-US" smtClean="0"/>
              <a:pPr/>
              <a:t>127</a:t>
            </a:fld>
            <a:endParaRPr lang="en-US" dirty="0"/>
          </a:p>
        </p:txBody>
      </p:sp>
    </p:spTree>
    <p:extLst>
      <p:ext uri="{BB962C8B-B14F-4D97-AF65-F5344CB8AC3E}">
        <p14:creationId xmlns:p14="http://schemas.microsoft.com/office/powerpoint/2010/main" val="183567932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Finding the Right Consultant</a:t>
            </a:r>
          </a:p>
        </p:txBody>
      </p:sp>
      <p:sp>
        <p:nvSpPr>
          <p:cNvPr id="3" name="Content Placeholder 2"/>
          <p:cNvSpPr>
            <a:spLocks noGrp="1"/>
          </p:cNvSpPr>
          <p:nvPr>
            <p:ph idx="1"/>
          </p:nvPr>
        </p:nvSpPr>
        <p:spPr>
          <a:xfrm>
            <a:off x="228600" y="1066800"/>
            <a:ext cx="8686800" cy="4114800"/>
          </a:xfrm>
        </p:spPr>
        <p:txBody>
          <a:bodyPr/>
          <a:lstStyle/>
          <a:p>
            <a:r>
              <a:rPr lang="en-US" sz="2600" dirty="0"/>
              <a:t>Subject matter expert.</a:t>
            </a:r>
          </a:p>
          <a:p>
            <a:r>
              <a:rPr lang="en-US" sz="2600" dirty="0"/>
              <a:t>Culturally and linguistically intelligence. </a:t>
            </a:r>
          </a:p>
          <a:p>
            <a:r>
              <a:rPr lang="en-US" sz="2600" dirty="0"/>
              <a:t>Experience in planning and implementing change initiatives and interventions.</a:t>
            </a:r>
          </a:p>
          <a:p>
            <a:r>
              <a:rPr lang="en-US" sz="2600" dirty="0"/>
              <a:t>Interpersonal skills (e.g., actively listens, seeks out contextual meaning and nuances).</a:t>
            </a:r>
          </a:p>
          <a:p>
            <a:endParaRPr lang="en-US" sz="2600" dirty="0"/>
          </a:p>
          <a:p>
            <a:endParaRPr lang="en-US" dirty="0"/>
          </a:p>
        </p:txBody>
      </p:sp>
      <p:sp>
        <p:nvSpPr>
          <p:cNvPr id="6" name="TextBox 5">
            <a:extLst>
              <a:ext uri="{FF2B5EF4-FFF2-40B4-BE49-F238E27FC236}">
                <a16:creationId xmlns:a16="http://schemas.microsoft.com/office/drawing/2014/main" id="{A122AC70-AB39-D447-B665-19127D8A34F3}"/>
              </a:ext>
            </a:extLst>
          </p:cNvPr>
          <p:cNvSpPr txBox="1"/>
          <p:nvPr/>
        </p:nvSpPr>
        <p:spPr>
          <a:xfrm>
            <a:off x="219635" y="5720960"/>
            <a:ext cx="7705165"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Carney, J. M. &amp; Jefferson, J. F. (2014). Consultation for mental health counselors: opportunities and guidelines for private practice.</a:t>
            </a:r>
            <a:r>
              <a:rPr lang="en-US" sz="1200" i="1" dirty="0">
                <a:solidFill>
                  <a:schemeClr val="bg1"/>
                </a:solidFill>
                <a:latin typeface="Calibri" panose="020F0502020204030204" pitchFamily="34" charset="0"/>
                <a:cs typeface="Calibri" panose="020F0502020204030204" pitchFamily="34" charset="0"/>
              </a:rPr>
              <a:t> Journal of Mental Health Counseling, 36(4</a:t>
            </a:r>
            <a:r>
              <a:rPr lang="en-US" sz="1200" dirty="0">
                <a:solidFill>
                  <a:schemeClr val="bg1"/>
                </a:solidFill>
                <a:latin typeface="Calibri" panose="020F0502020204030204" pitchFamily="34" charset="0"/>
                <a:cs typeface="Calibri" panose="020F0502020204030204" pitchFamily="34" charset="0"/>
              </a:rPr>
              <a:t>), 302 – 314. </a:t>
            </a:r>
          </a:p>
        </p:txBody>
      </p:sp>
      <p:sp>
        <p:nvSpPr>
          <p:cNvPr id="4" name="Slide Number Placeholder 3"/>
          <p:cNvSpPr>
            <a:spLocks noGrp="1"/>
          </p:cNvSpPr>
          <p:nvPr>
            <p:ph type="sldNum" sz="quarter" idx="10"/>
          </p:nvPr>
        </p:nvSpPr>
        <p:spPr>
          <a:xfrm>
            <a:off x="8296835" y="6172204"/>
            <a:ext cx="645396" cy="421370"/>
          </a:xfrm>
        </p:spPr>
        <p:txBody>
          <a:bodyPr/>
          <a:lstStyle/>
          <a:p>
            <a:fld id="{3E17F1FD-29C3-4220-915C-9C71059786D3}" type="slidenum">
              <a:rPr lang="en-US" smtClean="0"/>
              <a:pPr/>
              <a:t>128</a:t>
            </a:fld>
            <a:endParaRPr lang="en-US" dirty="0"/>
          </a:p>
        </p:txBody>
      </p:sp>
    </p:spTree>
    <p:extLst>
      <p:ext uri="{BB962C8B-B14F-4D97-AF65-F5344CB8AC3E}">
        <p14:creationId xmlns:p14="http://schemas.microsoft.com/office/powerpoint/2010/main" val="366549382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Consultee Responsibilities</a:t>
            </a:r>
            <a:endParaRPr lang="en-US" dirty="0"/>
          </a:p>
        </p:txBody>
      </p:sp>
      <p:sp>
        <p:nvSpPr>
          <p:cNvPr id="3" name="Content Placeholder 2"/>
          <p:cNvSpPr>
            <a:spLocks noGrp="1"/>
          </p:cNvSpPr>
          <p:nvPr>
            <p:ph idx="1"/>
          </p:nvPr>
        </p:nvSpPr>
        <p:spPr>
          <a:xfrm>
            <a:off x="228600" y="1066800"/>
            <a:ext cx="8686800" cy="4114800"/>
          </a:xfrm>
        </p:spPr>
        <p:txBody>
          <a:bodyPr/>
          <a:lstStyle/>
          <a:p>
            <a:r>
              <a:rPr lang="en-US" sz="2600" dirty="0"/>
              <a:t>Be open to feedback.</a:t>
            </a:r>
          </a:p>
          <a:p>
            <a:r>
              <a:rPr lang="en-US" sz="2600" dirty="0"/>
              <a:t>Maintain ongoing and collaborative communication.</a:t>
            </a:r>
          </a:p>
          <a:p>
            <a:r>
              <a:rPr lang="en-US" sz="2600" dirty="0"/>
              <a:t>Provide pertinent information to support the consultant in making informed decisions and guidance.</a:t>
            </a:r>
          </a:p>
          <a:p>
            <a:r>
              <a:rPr lang="en-US" sz="2600" dirty="0"/>
              <a:t>Be honest with the consultant whether recommendations are feasible.</a:t>
            </a:r>
          </a:p>
          <a:p>
            <a:r>
              <a:rPr lang="en-US" sz="2600" dirty="0"/>
              <a:t>Provide evaluation feedback to the consultant throughout the process.</a:t>
            </a:r>
          </a:p>
          <a:p>
            <a:endParaRPr lang="en-US" sz="2600" dirty="0"/>
          </a:p>
          <a:p>
            <a:endParaRPr lang="en-US" sz="2600" dirty="0"/>
          </a:p>
          <a:p>
            <a:endParaRPr lang="en-US" dirty="0"/>
          </a:p>
        </p:txBody>
      </p:sp>
      <p:sp>
        <p:nvSpPr>
          <p:cNvPr id="6" name="TextBox 5">
            <a:extLst>
              <a:ext uri="{FF2B5EF4-FFF2-40B4-BE49-F238E27FC236}">
                <a16:creationId xmlns:a16="http://schemas.microsoft.com/office/drawing/2014/main" id="{A122AC70-AB39-D447-B665-19127D8A34F3}"/>
              </a:ext>
            </a:extLst>
          </p:cNvPr>
          <p:cNvSpPr txBox="1"/>
          <p:nvPr/>
        </p:nvSpPr>
        <p:spPr>
          <a:xfrm>
            <a:off x="219635" y="5720960"/>
            <a:ext cx="7705165"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Carney, J. M. &amp; Jefferson, J. F. (2014). Consultation for mental health counselors: opportunities and guidelines for private practice.</a:t>
            </a:r>
            <a:r>
              <a:rPr lang="en-US" sz="1200" i="1" dirty="0">
                <a:solidFill>
                  <a:schemeClr val="bg1"/>
                </a:solidFill>
                <a:latin typeface="Calibri" panose="020F0502020204030204" pitchFamily="34" charset="0"/>
                <a:cs typeface="Calibri" panose="020F0502020204030204" pitchFamily="34" charset="0"/>
              </a:rPr>
              <a:t> Journal of Mental Health Counseling, 36(4</a:t>
            </a:r>
            <a:r>
              <a:rPr lang="en-US" sz="1200" dirty="0">
                <a:solidFill>
                  <a:schemeClr val="bg1"/>
                </a:solidFill>
                <a:latin typeface="Calibri" panose="020F0502020204030204" pitchFamily="34" charset="0"/>
                <a:cs typeface="Calibri" panose="020F0502020204030204" pitchFamily="34" charset="0"/>
              </a:rPr>
              <a:t>), 302 – 314. </a:t>
            </a:r>
          </a:p>
        </p:txBody>
      </p:sp>
      <p:sp>
        <p:nvSpPr>
          <p:cNvPr id="4" name="Slide Number Placeholder 3"/>
          <p:cNvSpPr>
            <a:spLocks noGrp="1"/>
          </p:cNvSpPr>
          <p:nvPr>
            <p:ph type="sldNum" sz="quarter" idx="10"/>
          </p:nvPr>
        </p:nvSpPr>
        <p:spPr>
          <a:xfrm>
            <a:off x="8296835" y="6172204"/>
            <a:ext cx="645396" cy="421370"/>
          </a:xfrm>
        </p:spPr>
        <p:txBody>
          <a:bodyPr/>
          <a:lstStyle/>
          <a:p>
            <a:fld id="{3E17F1FD-29C3-4220-915C-9C71059786D3}" type="slidenum">
              <a:rPr lang="en-US" smtClean="0"/>
              <a:pPr/>
              <a:t>129</a:t>
            </a:fld>
            <a:endParaRPr lang="en-US" dirty="0"/>
          </a:p>
        </p:txBody>
      </p:sp>
    </p:spTree>
    <p:extLst>
      <p:ext uri="{BB962C8B-B14F-4D97-AF65-F5344CB8AC3E}">
        <p14:creationId xmlns:p14="http://schemas.microsoft.com/office/powerpoint/2010/main" val="1156428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Change</a:t>
            </a:r>
          </a:p>
        </p:txBody>
      </p:sp>
      <p:sp>
        <p:nvSpPr>
          <p:cNvPr id="3" name="Content Placeholder 2"/>
          <p:cNvSpPr>
            <a:spLocks noGrp="1"/>
          </p:cNvSpPr>
          <p:nvPr>
            <p:ph idx="1"/>
          </p:nvPr>
        </p:nvSpPr>
        <p:spPr>
          <a:xfrm>
            <a:off x="228600" y="1066801"/>
            <a:ext cx="8686800" cy="3505200"/>
          </a:xfrm>
        </p:spPr>
        <p:txBody>
          <a:bodyPr/>
          <a:lstStyle/>
          <a:p>
            <a:r>
              <a:rPr lang="en-US" sz="2600" b="1" dirty="0"/>
              <a:t>Precontemplation</a:t>
            </a:r>
          </a:p>
          <a:p>
            <a:pPr lvl="1"/>
            <a:r>
              <a:rPr lang="en-US" sz="2600" dirty="0"/>
              <a:t>Client is unaware or under-aware of the problem. </a:t>
            </a:r>
          </a:p>
          <a:p>
            <a:pPr lvl="1"/>
            <a:r>
              <a:rPr lang="en-US" sz="2600" dirty="0"/>
              <a:t>Client has not intention to change.  </a:t>
            </a:r>
          </a:p>
          <a:p>
            <a:r>
              <a:rPr lang="en-US" sz="2600" b="1" dirty="0"/>
              <a:t>Contemplation </a:t>
            </a:r>
          </a:p>
          <a:p>
            <a:pPr lvl="1"/>
            <a:r>
              <a:rPr lang="en-US" sz="2600" dirty="0"/>
              <a:t>Aware that a problem exists. </a:t>
            </a:r>
          </a:p>
          <a:p>
            <a:pPr lvl="1"/>
            <a:r>
              <a:rPr lang="en-US" sz="2600" dirty="0"/>
              <a:t>Considering change. </a:t>
            </a:r>
          </a:p>
          <a:p>
            <a:pPr lvl="1"/>
            <a:r>
              <a:rPr lang="en-US" sz="2600" dirty="0"/>
              <a:t>No commitment.</a:t>
            </a:r>
          </a:p>
          <a:p>
            <a:pPr lvl="1"/>
            <a:r>
              <a:rPr lang="en-US" sz="2600" dirty="0"/>
              <a:t>Weighing pros and cons.</a:t>
            </a:r>
          </a:p>
          <a:p>
            <a:endParaRPr lang="en-US" kern="1200" dirty="0"/>
          </a:p>
        </p:txBody>
      </p:sp>
      <p:sp>
        <p:nvSpPr>
          <p:cNvPr id="5" name="TextBox 4"/>
          <p:cNvSpPr txBox="1"/>
          <p:nvPr/>
        </p:nvSpPr>
        <p:spPr>
          <a:xfrm>
            <a:off x="192024" y="4827951"/>
            <a:ext cx="7467600" cy="1754326"/>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Center for Substance Abuse Treatment (2013). </a:t>
            </a:r>
            <a:r>
              <a:rPr lang="en-US" sz="1200" i="1" dirty="0">
                <a:solidFill>
                  <a:schemeClr val="bg1"/>
                </a:solidFill>
                <a:latin typeface="Calibri" panose="020F0502020204030204" pitchFamily="34" charset="0"/>
                <a:cs typeface="Calibri" panose="020F0502020204030204" pitchFamily="34" charset="0"/>
              </a:rPr>
              <a:t>Enhancing motivation for change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35 [ HHS Publication No. (SMA) 13-4212].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Substance Abuse Mental Health Services Administration. (2015). </a:t>
            </a:r>
            <a:r>
              <a:rPr lang="en-US" sz="1200" i="1" dirty="0">
                <a:solidFill>
                  <a:schemeClr val="bg1"/>
                </a:solidFill>
                <a:latin typeface="Calibri" panose="020F0502020204030204" pitchFamily="34" charset="0"/>
                <a:cs typeface="Calibri" panose="020F0502020204030204" pitchFamily="34" charset="0"/>
              </a:rPr>
              <a:t>Substance abuse treatment for persons with co-occurring disorders</a:t>
            </a:r>
            <a:r>
              <a:rPr lang="en-US" sz="1200" dirty="0">
                <a:solidFill>
                  <a:schemeClr val="bg1"/>
                </a:solidFill>
                <a:latin typeface="Calibri" panose="020F0502020204030204" pitchFamily="34" charset="0"/>
                <a:cs typeface="Calibri" panose="020F0502020204030204" pitchFamily="34" charset="0"/>
              </a:rPr>
              <a:t>. Treatment Improvement Protocol (TIP) Series 42 (HHS Publication No. (SMA) 13-3992).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13</a:t>
            </a:fld>
            <a:endParaRPr lang="en-US" dirty="0"/>
          </a:p>
        </p:txBody>
      </p:sp>
    </p:spTree>
    <p:extLst>
      <p:ext uri="{BB962C8B-B14F-4D97-AF65-F5344CB8AC3E}">
        <p14:creationId xmlns:p14="http://schemas.microsoft.com/office/powerpoint/2010/main" val="214338645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Criteria for Consultation</a:t>
            </a:r>
          </a:p>
        </p:txBody>
      </p:sp>
      <p:sp>
        <p:nvSpPr>
          <p:cNvPr id="3" name="Content Placeholder 2"/>
          <p:cNvSpPr>
            <a:spLocks noGrp="1"/>
          </p:cNvSpPr>
          <p:nvPr>
            <p:ph idx="1"/>
          </p:nvPr>
        </p:nvSpPr>
        <p:spPr>
          <a:xfrm>
            <a:off x="228600" y="1066800"/>
            <a:ext cx="8686800" cy="4114800"/>
          </a:xfrm>
        </p:spPr>
        <p:txBody>
          <a:bodyPr/>
          <a:lstStyle/>
          <a:p>
            <a:pPr marL="571500" indent="-514350">
              <a:buFont typeface="+mj-lt"/>
              <a:buAutoNum type="arabicPeriod" startAt="43"/>
            </a:pPr>
            <a:r>
              <a:rPr lang="en-US" altLang="en-US" dirty="0"/>
              <a:t>Recognize issues that are beyond the counselor’s base of knowledge and/or skill</a:t>
            </a:r>
          </a:p>
          <a:p>
            <a:pPr marL="571500" indent="-514350">
              <a:buFont typeface="+mj-lt"/>
              <a:buAutoNum type="arabicPeriod" startAt="43"/>
            </a:pPr>
            <a:r>
              <a:rPr lang="en-US" altLang="en-US" dirty="0"/>
              <a:t>Explain the rationale for the consultation to the client, if appropriate</a:t>
            </a:r>
          </a:p>
          <a:p>
            <a:pPr marL="571500" indent="-514350">
              <a:buFont typeface="+mj-lt"/>
              <a:buAutoNum type="arabicPeriod" startAt="43"/>
            </a:pPr>
            <a:r>
              <a:rPr lang="en-US" altLang="en-US" dirty="0"/>
              <a:t>Consult with appropriate resources to ensure the provision of effective treatment services</a:t>
            </a:r>
          </a:p>
          <a:p>
            <a:pPr marL="571500" indent="-514350">
              <a:buFont typeface="+mj-lt"/>
              <a:buAutoNum type="arabicPeriod" startAt="43"/>
            </a:pPr>
            <a:r>
              <a:rPr lang="en-US" altLang="en-US" dirty="0"/>
              <a:t>Adhere to applicable laws, regulations and agency policies governing the disclosure of client-identifying data</a:t>
            </a:r>
          </a:p>
          <a:p>
            <a:endParaRPr lang="en-US" sz="2600" dirty="0"/>
          </a:p>
          <a:p>
            <a:endParaRPr lang="en-US" sz="2600" dirty="0"/>
          </a:p>
          <a:p>
            <a:endParaRPr lang="en-US" dirty="0"/>
          </a:p>
        </p:txBody>
      </p:sp>
      <p:sp>
        <p:nvSpPr>
          <p:cNvPr id="8" name="TextBox 7">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err="1">
                <a:solidFill>
                  <a:schemeClr val="bg1"/>
                </a:solidFill>
                <a:latin typeface="Calibri" panose="020F0502020204030204" pitchFamily="34" charset="0"/>
                <a:cs typeface="Calibri" panose="020F0502020204030204" pitchFamily="34" charset="0"/>
              </a:rPr>
              <a:t>Herdman</a:t>
            </a:r>
            <a:r>
              <a:rPr lang="en-US" sz="1200" dirty="0">
                <a:solidFill>
                  <a:schemeClr val="bg1"/>
                </a:solidFill>
                <a:latin typeface="Calibri" panose="020F0502020204030204" pitchFamily="34" charset="0"/>
                <a:cs typeface="Calibri" panose="020F0502020204030204" pitchFamily="34" charset="0"/>
              </a:rPr>
              <a:t>,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296835" y="6172204"/>
            <a:ext cx="645396" cy="421370"/>
          </a:xfrm>
        </p:spPr>
        <p:txBody>
          <a:bodyPr/>
          <a:lstStyle/>
          <a:p>
            <a:fld id="{3E17F1FD-29C3-4220-915C-9C71059786D3}" type="slidenum">
              <a:rPr lang="en-US" smtClean="0"/>
              <a:pPr/>
              <a:t>130</a:t>
            </a:fld>
            <a:endParaRPr lang="en-US" dirty="0"/>
          </a:p>
        </p:txBody>
      </p:sp>
    </p:spTree>
    <p:extLst>
      <p:ext uri="{BB962C8B-B14F-4D97-AF65-F5344CB8AC3E}">
        <p14:creationId xmlns:p14="http://schemas.microsoft.com/office/powerpoint/2010/main" val="65782485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Group Activity for Consultation</a:t>
            </a:r>
            <a:endParaRPr lang="en-US" dirty="0"/>
          </a:p>
        </p:txBody>
      </p:sp>
      <p:sp>
        <p:nvSpPr>
          <p:cNvPr id="3" name="Content Placeholder 2"/>
          <p:cNvSpPr>
            <a:spLocks noGrp="1"/>
          </p:cNvSpPr>
          <p:nvPr>
            <p:ph idx="1"/>
          </p:nvPr>
        </p:nvSpPr>
        <p:spPr>
          <a:xfrm>
            <a:off x="228600" y="1066800"/>
            <a:ext cx="8686800" cy="3810000"/>
          </a:xfrm>
        </p:spPr>
        <p:txBody>
          <a:bodyPr/>
          <a:lstStyle/>
          <a:p>
            <a:r>
              <a:rPr lang="en-US" dirty="0"/>
              <a:t>When and how will you seek formal consultation?</a:t>
            </a:r>
          </a:p>
          <a:p>
            <a:r>
              <a:rPr lang="en-US" dirty="0"/>
              <a:t>Be prepared to discuss these processes with the larger group</a:t>
            </a:r>
          </a:p>
          <a:p>
            <a:endParaRPr lang="en-US" dirty="0"/>
          </a:p>
          <a:p>
            <a:endParaRPr lang="en-US" dirty="0"/>
          </a:p>
          <a:p>
            <a:endParaRPr lang="en-US" kern="1200"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131</a:t>
            </a:fld>
            <a:endParaRPr lang="en-US" dirty="0"/>
          </a:p>
        </p:txBody>
      </p:sp>
    </p:spTree>
    <p:extLst>
      <p:ext uri="{BB962C8B-B14F-4D97-AF65-F5344CB8AC3E}">
        <p14:creationId xmlns:p14="http://schemas.microsoft.com/office/powerpoint/2010/main" val="392718833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77" y="2955985"/>
            <a:ext cx="8686800" cy="761996"/>
          </a:xfrm>
        </p:spPr>
        <p:txBody>
          <a:bodyPr/>
          <a:lstStyle/>
          <a:p>
            <a:r>
              <a:rPr lang="en-US" dirty="0">
                <a:latin typeface="Calibri"/>
                <a:cs typeface="Calibri"/>
              </a:rPr>
              <a:t>Questions </a:t>
            </a:r>
            <a:endParaRPr lang="en-US"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132</a:t>
            </a:fld>
            <a:endParaRPr lang="en-US" dirty="0"/>
          </a:p>
        </p:txBody>
      </p:sp>
    </p:spTree>
    <p:extLst>
      <p:ext uri="{BB962C8B-B14F-4D97-AF65-F5344CB8AC3E}">
        <p14:creationId xmlns:p14="http://schemas.microsoft.com/office/powerpoint/2010/main" val="962429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Change (continued)</a:t>
            </a:r>
          </a:p>
        </p:txBody>
      </p:sp>
      <p:sp>
        <p:nvSpPr>
          <p:cNvPr id="3" name="Content Placeholder 2"/>
          <p:cNvSpPr>
            <a:spLocks noGrp="1"/>
          </p:cNvSpPr>
          <p:nvPr>
            <p:ph idx="1"/>
          </p:nvPr>
        </p:nvSpPr>
        <p:spPr>
          <a:xfrm>
            <a:off x="228600" y="1066800"/>
            <a:ext cx="8686800" cy="4289893"/>
          </a:xfrm>
        </p:spPr>
        <p:txBody>
          <a:bodyPr/>
          <a:lstStyle/>
          <a:p>
            <a:r>
              <a:rPr lang="en-US" sz="2600" b="1" dirty="0"/>
              <a:t>Preparation</a:t>
            </a:r>
          </a:p>
          <a:p>
            <a:pPr lvl="1"/>
            <a:r>
              <a:rPr lang="en-US" sz="2600" dirty="0"/>
              <a:t>Ready to change. </a:t>
            </a:r>
          </a:p>
          <a:p>
            <a:pPr lvl="1"/>
            <a:r>
              <a:rPr lang="en-US" sz="2600" dirty="0"/>
              <a:t>Action planned in foreseeable future.</a:t>
            </a:r>
          </a:p>
          <a:p>
            <a:r>
              <a:rPr lang="en-US" sz="2600" b="1" dirty="0"/>
              <a:t>Action</a:t>
            </a:r>
            <a:r>
              <a:rPr lang="en-US" sz="2600" dirty="0"/>
              <a:t> </a:t>
            </a:r>
          </a:p>
          <a:p>
            <a:pPr lvl="1"/>
            <a:r>
              <a:rPr lang="en-US" sz="2600" dirty="0"/>
              <a:t>Modify behavior, experiences, ands/or environment to overcome a specific problem.</a:t>
            </a:r>
          </a:p>
          <a:p>
            <a:r>
              <a:rPr lang="en-US" sz="2600" b="1" dirty="0"/>
              <a:t>Maintenance </a:t>
            </a:r>
          </a:p>
          <a:p>
            <a:pPr lvl="1"/>
            <a:r>
              <a:rPr lang="en-US" sz="2600" kern="1200" dirty="0"/>
              <a:t>Prevent relapse.</a:t>
            </a:r>
          </a:p>
          <a:p>
            <a:pPr lvl="1"/>
            <a:r>
              <a:rPr lang="en-US" sz="2600" kern="1200" dirty="0"/>
              <a:t>Sustains the change beyond 6 months.</a:t>
            </a:r>
          </a:p>
          <a:p>
            <a:endParaRPr lang="en-US" sz="2600" kern="1200" dirty="0"/>
          </a:p>
        </p:txBody>
      </p:sp>
      <p:sp>
        <p:nvSpPr>
          <p:cNvPr id="5" name="TextBox 4"/>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Substance Abuse Mental Health Services Administration. (2015). Substance abuse treatment for persons with co-occurring disorders. Treatment Improvement Protocol (TIP) Series 42 (HHS Publication No. (SMA) 13-3992).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14</a:t>
            </a:fld>
            <a:endParaRPr lang="en-US" dirty="0"/>
          </a:p>
        </p:txBody>
      </p:sp>
    </p:spTree>
    <p:extLst>
      <p:ext uri="{BB962C8B-B14F-4D97-AF65-F5344CB8AC3E}">
        <p14:creationId xmlns:p14="http://schemas.microsoft.com/office/powerpoint/2010/main" val="3869209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in </a:t>
            </a:r>
            <a:r>
              <a:rPr lang="en-US" dirty="0" smtClean="0"/>
              <a:t>Pre-Treatment (2)</a:t>
            </a:r>
            <a:endParaRPr lang="en-US" dirty="0"/>
          </a:p>
        </p:txBody>
      </p:sp>
      <p:sp>
        <p:nvSpPr>
          <p:cNvPr id="3" name="Content Placeholder 2"/>
          <p:cNvSpPr>
            <a:spLocks noGrp="1"/>
          </p:cNvSpPr>
          <p:nvPr>
            <p:ph idx="1"/>
          </p:nvPr>
        </p:nvSpPr>
        <p:spPr>
          <a:xfrm>
            <a:off x="228600" y="1066800"/>
            <a:ext cx="8686800" cy="4289893"/>
          </a:xfrm>
        </p:spPr>
        <p:txBody>
          <a:bodyPr/>
          <a:lstStyle/>
          <a:p>
            <a:r>
              <a:rPr lang="en-US" sz="2600" dirty="0"/>
              <a:t>Assist the client with meeting basic survival needs.</a:t>
            </a:r>
          </a:p>
          <a:p>
            <a:r>
              <a:rPr lang="en-US" sz="2600" dirty="0"/>
              <a:t>Coordinate referrals.</a:t>
            </a:r>
          </a:p>
          <a:p>
            <a:r>
              <a:rPr lang="en-US" sz="2600" dirty="0"/>
              <a:t>Provide basic education about substance use disorders and recovery.</a:t>
            </a:r>
          </a:p>
          <a:p>
            <a:r>
              <a:rPr lang="en-US" sz="2600" dirty="0"/>
              <a:t>Facilitate conversations that remind or help the client gain insight into past and future consequences of continued substance use. </a:t>
            </a:r>
          </a:p>
          <a:p>
            <a:r>
              <a:rPr lang="en-US" sz="2600" dirty="0"/>
              <a:t>Orient and educate clients to program requirements and review potential consequences (if known) of </a:t>
            </a:r>
            <a:r>
              <a:rPr lang="en-US" sz="2600" dirty="0" err="1"/>
              <a:t>nonadherence</a:t>
            </a:r>
            <a:r>
              <a:rPr lang="en-US" sz="2600" dirty="0"/>
              <a:t>.</a:t>
            </a:r>
          </a:p>
          <a:p>
            <a:endParaRPr lang="en-US" dirty="0"/>
          </a:p>
          <a:p>
            <a:endParaRPr lang="en-US" kern="1200" dirty="0"/>
          </a:p>
        </p:txBody>
      </p:sp>
      <p:sp>
        <p:nvSpPr>
          <p:cNvPr id="6" name="TextBox 5">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15</a:t>
            </a:fld>
            <a:endParaRPr lang="en-US" dirty="0"/>
          </a:p>
        </p:txBody>
      </p:sp>
    </p:spTree>
    <p:extLst>
      <p:ext uri="{BB962C8B-B14F-4D97-AF65-F5344CB8AC3E}">
        <p14:creationId xmlns:p14="http://schemas.microsoft.com/office/powerpoint/2010/main" val="33432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in Pre-Treatment</a:t>
            </a:r>
          </a:p>
        </p:txBody>
      </p:sp>
      <p:sp>
        <p:nvSpPr>
          <p:cNvPr id="3" name="Content Placeholder 2"/>
          <p:cNvSpPr>
            <a:spLocks noGrp="1"/>
          </p:cNvSpPr>
          <p:nvPr>
            <p:ph idx="1"/>
          </p:nvPr>
        </p:nvSpPr>
        <p:spPr>
          <a:xfrm>
            <a:off x="228600" y="990601"/>
            <a:ext cx="8686800" cy="3657600"/>
          </a:xfrm>
        </p:spPr>
        <p:txBody>
          <a:bodyPr/>
          <a:lstStyle/>
          <a:p>
            <a:r>
              <a:rPr lang="en-US" dirty="0">
                <a:latin typeface="Calibri"/>
                <a:cs typeface="Calibri"/>
              </a:rPr>
              <a:t>Prescreen and assess for program eligibility – refer to external provider if not eligible.</a:t>
            </a:r>
          </a:p>
          <a:p>
            <a:r>
              <a:rPr lang="en-US" dirty="0"/>
              <a:t>Assess for specific skill deficits, level of functioning, basic support needs, and risk status. </a:t>
            </a:r>
          </a:p>
          <a:p>
            <a:r>
              <a:rPr lang="en-US" dirty="0"/>
              <a:t>Identify strengths, needs, desires, and deficits.</a:t>
            </a:r>
          </a:p>
          <a:p>
            <a:r>
              <a:rPr lang="en-US" dirty="0"/>
              <a:t>Assess for harm to self or others.</a:t>
            </a:r>
          </a:p>
          <a:p>
            <a:endParaRPr lang="en-US" dirty="0"/>
          </a:p>
          <a:p>
            <a:endParaRPr lang="en-US" dirty="0"/>
          </a:p>
          <a:p>
            <a:endParaRPr lang="en-US" kern="1200" dirty="0"/>
          </a:p>
        </p:txBody>
      </p:sp>
      <p:sp>
        <p:nvSpPr>
          <p:cNvPr id="6" name="TextBox 5">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534399" y="6284231"/>
            <a:ext cx="407831" cy="268970"/>
          </a:xfrm>
        </p:spPr>
        <p:txBody>
          <a:bodyPr/>
          <a:lstStyle/>
          <a:p>
            <a:fld id="{3E17F1FD-29C3-4220-915C-9C71059786D3}" type="slidenum">
              <a:rPr lang="en-US" smtClean="0"/>
              <a:pPr/>
              <a:t>16</a:t>
            </a:fld>
            <a:endParaRPr lang="en-US" dirty="0"/>
          </a:p>
        </p:txBody>
      </p:sp>
    </p:spTree>
    <p:extLst>
      <p:ext uri="{BB962C8B-B14F-4D97-AF65-F5344CB8AC3E}">
        <p14:creationId xmlns:p14="http://schemas.microsoft.com/office/powerpoint/2010/main" val="133847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Use of a </a:t>
            </a:r>
            <a:r>
              <a:rPr lang="en-US" dirty="0" smtClean="0"/>
              <a:t>Decisional Balance</a:t>
            </a:r>
            <a:endParaRPr lang="en-US" dirty="0"/>
          </a:p>
        </p:txBody>
      </p:sp>
      <p:sp>
        <p:nvSpPr>
          <p:cNvPr id="3" name="Content Placeholder 2"/>
          <p:cNvSpPr>
            <a:spLocks noGrp="1"/>
          </p:cNvSpPr>
          <p:nvPr>
            <p:ph idx="1"/>
          </p:nvPr>
        </p:nvSpPr>
        <p:spPr>
          <a:xfrm>
            <a:off x="228600" y="1066800"/>
            <a:ext cx="8686800" cy="4289893"/>
          </a:xfrm>
        </p:spPr>
        <p:txBody>
          <a:bodyPr/>
          <a:lstStyle/>
          <a:p>
            <a:r>
              <a:rPr lang="en-US" dirty="0"/>
              <a:t>Decisional balance exercise</a:t>
            </a:r>
          </a:p>
          <a:p>
            <a:pPr lvl="1"/>
            <a:r>
              <a:rPr lang="en-US" dirty="0">
                <a:latin typeface="Calibri"/>
                <a:cs typeface="Calibri"/>
              </a:rPr>
              <a:t>What are the good things about...? </a:t>
            </a:r>
          </a:p>
          <a:p>
            <a:pPr lvl="1"/>
            <a:r>
              <a:rPr lang="en-US" dirty="0">
                <a:latin typeface="Calibri"/>
                <a:cs typeface="Calibri"/>
              </a:rPr>
              <a:t>What are the not-so-good things about...?</a:t>
            </a:r>
          </a:p>
          <a:p>
            <a:pPr lvl="1"/>
            <a:r>
              <a:rPr lang="en-US" dirty="0">
                <a:latin typeface="Calibri"/>
                <a:cs typeface="Calibri"/>
              </a:rPr>
              <a:t>What are the not-so-good things about changing? </a:t>
            </a:r>
            <a:endParaRPr lang="en-US" dirty="0"/>
          </a:p>
          <a:p>
            <a:pPr lvl="1"/>
            <a:r>
              <a:rPr lang="en-US" dirty="0">
                <a:latin typeface="Calibri"/>
                <a:cs typeface="Calibri"/>
              </a:rPr>
              <a:t>What are the good things about changing? </a:t>
            </a:r>
          </a:p>
          <a:p>
            <a:endParaRPr lang="en-US" dirty="0"/>
          </a:p>
          <a:p>
            <a:endParaRPr lang="en-US" kern="1200" dirty="0"/>
          </a:p>
        </p:txBody>
      </p:sp>
      <p:sp>
        <p:nvSpPr>
          <p:cNvPr id="6" name="TextBox 5">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17</a:t>
            </a:fld>
            <a:endParaRPr lang="en-US" dirty="0"/>
          </a:p>
        </p:txBody>
      </p:sp>
    </p:spTree>
    <p:extLst>
      <p:ext uri="{BB962C8B-B14F-4D97-AF65-F5344CB8AC3E}">
        <p14:creationId xmlns:p14="http://schemas.microsoft.com/office/powerpoint/2010/main" val="656164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r>
              <a:rPr lang="en-US" sz="3800" dirty="0"/>
              <a:t>Planning, Goal Setting, </a:t>
            </a:r>
            <a:r>
              <a:rPr lang="en-US" sz="3800" dirty="0" smtClean="0"/>
              <a:t>Implementation (1)</a:t>
            </a:r>
            <a:endParaRPr lang="en-US" sz="3800" dirty="0"/>
          </a:p>
        </p:txBody>
      </p:sp>
      <p:sp>
        <p:nvSpPr>
          <p:cNvPr id="3" name="Content Placeholder 2"/>
          <p:cNvSpPr>
            <a:spLocks noGrp="1"/>
          </p:cNvSpPr>
          <p:nvPr>
            <p:ph idx="1"/>
          </p:nvPr>
        </p:nvSpPr>
        <p:spPr>
          <a:xfrm>
            <a:off x="228600" y="1066800"/>
            <a:ext cx="8686800" cy="2819400"/>
          </a:xfrm>
        </p:spPr>
        <p:txBody>
          <a:bodyPr/>
          <a:lstStyle/>
          <a:p>
            <a:r>
              <a:rPr lang="en-US" dirty="0"/>
              <a:t>Focus on immediate needs and entry into SUD treatment.</a:t>
            </a:r>
          </a:p>
          <a:p>
            <a:r>
              <a:rPr lang="en-US" dirty="0"/>
              <a:t>Negotiate and work on agreed—upon goals, especially if the client is actively using.</a:t>
            </a:r>
          </a:p>
          <a:p>
            <a:r>
              <a:rPr lang="en-US" dirty="0"/>
              <a:t>Coordinate multiple service plans.</a:t>
            </a:r>
          </a:p>
          <a:p>
            <a:endParaRPr lang="en-US" dirty="0"/>
          </a:p>
          <a:p>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229599" y="6284230"/>
            <a:ext cx="712631" cy="367228"/>
          </a:xfrm>
        </p:spPr>
        <p:txBody>
          <a:bodyPr/>
          <a:lstStyle/>
          <a:p>
            <a:fld id="{3E17F1FD-29C3-4220-915C-9C71059786D3}" type="slidenum">
              <a:rPr lang="en-US" smtClean="0"/>
              <a:pPr/>
              <a:t>18</a:t>
            </a:fld>
            <a:endParaRPr lang="en-US" dirty="0"/>
          </a:p>
        </p:txBody>
      </p:sp>
    </p:spTree>
    <p:extLst>
      <p:ext uri="{BB962C8B-B14F-4D97-AF65-F5344CB8AC3E}">
        <p14:creationId xmlns:p14="http://schemas.microsoft.com/office/powerpoint/2010/main" val="2851995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Monitoring, and </a:t>
            </a:r>
            <a:r>
              <a:rPr lang="en-US" dirty="0" smtClean="0"/>
              <a:t>Advocating (1)</a:t>
            </a:r>
            <a:endParaRPr lang="en-US" dirty="0"/>
          </a:p>
        </p:txBody>
      </p:sp>
      <p:sp>
        <p:nvSpPr>
          <p:cNvPr id="3" name="Content Placeholder 2"/>
          <p:cNvSpPr>
            <a:spLocks noGrp="1"/>
          </p:cNvSpPr>
          <p:nvPr>
            <p:ph idx="1"/>
          </p:nvPr>
        </p:nvSpPr>
        <p:spPr>
          <a:xfrm>
            <a:off x="228600" y="1066800"/>
            <a:ext cx="8686800" cy="4038600"/>
          </a:xfrm>
        </p:spPr>
        <p:txBody>
          <a:bodyPr/>
          <a:lstStyle/>
          <a:p>
            <a:r>
              <a:rPr lang="en-US" dirty="0"/>
              <a:t>Enhance the client’s commitment to contacting the potential provider or resource.</a:t>
            </a:r>
          </a:p>
          <a:p>
            <a:r>
              <a:rPr lang="en-US" dirty="0"/>
              <a:t>Identify and problem solve potential obstacles and barriers.</a:t>
            </a:r>
          </a:p>
          <a:p>
            <a:r>
              <a:rPr lang="en-US" dirty="0"/>
              <a:t>Outline next steps – create a plan for establishing and maintaining contact.</a:t>
            </a:r>
          </a:p>
          <a:p>
            <a:r>
              <a:rPr lang="en-US" dirty="0"/>
              <a:t>Model and rehearse the plan.</a:t>
            </a:r>
          </a:p>
          <a:p>
            <a:endParaRPr lang="en-US" dirty="0"/>
          </a:p>
          <a:p>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19</a:t>
            </a:fld>
            <a:endParaRPr lang="en-US" dirty="0"/>
          </a:p>
        </p:txBody>
      </p:sp>
    </p:spTree>
    <p:extLst>
      <p:ext uri="{BB962C8B-B14F-4D97-AF65-F5344CB8AC3E}">
        <p14:creationId xmlns:p14="http://schemas.microsoft.com/office/powerpoint/2010/main" val="2883690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Acknowledgements</a:t>
            </a:r>
            <a:endParaRPr lang="en-US" dirty="0">
              <a:solidFill>
                <a:srgbClr val="FFFF00"/>
              </a:solidFill>
            </a:endParaRPr>
          </a:p>
        </p:txBody>
      </p:sp>
      <p:sp>
        <p:nvSpPr>
          <p:cNvPr id="3" name="Content Placeholder 2"/>
          <p:cNvSpPr>
            <a:spLocks noGrp="1"/>
          </p:cNvSpPr>
          <p:nvPr>
            <p:ph idx="1"/>
          </p:nvPr>
        </p:nvSpPr>
        <p:spPr>
          <a:xfrm>
            <a:off x="228599" y="990600"/>
            <a:ext cx="8713631" cy="5105400"/>
          </a:xfrm>
        </p:spPr>
        <p:txBody>
          <a:bodyPr/>
          <a:lstStyle/>
          <a:p>
            <a:pPr marL="0" indent="0">
              <a:buNone/>
            </a:pPr>
            <a:r>
              <a:rPr lang="en-US" dirty="0"/>
              <a:t>This training was developed by Dr. </a:t>
            </a:r>
            <a:r>
              <a:rPr lang="en-US" kern="1200" dirty="0"/>
              <a:t>Thomas E. Freese, PhD (Director of Training of UCLA ISAP and Director of the Pacific Southwest ATTC), Alex R. Ngiraingas, MEd, CSAC II, ICADC, ICPS, and Dr. Christopher C. C. Rocchio, PhD, LCSW, CSAC, ICADC (Clinical Specialist, UCLA) i</a:t>
            </a:r>
            <a:r>
              <a:rPr lang="en-US" dirty="0"/>
              <a:t>n August of 2018 under contract number 2018-002 by the University of California Los Angeles, Integrated Substance Abuse Programs (UCLA ISAP) and the Pacific Southwest Addiction Technology Center (PSATTC) for the Pacific Behavioral Health Collaborating Council (PBHCC). </a:t>
            </a:r>
            <a:r>
              <a:rPr lang="en-US" dirty="0"/>
              <a:t>Additional resource provided by SAMHSA, grant number UR1TI080211.</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2</a:t>
            </a:fld>
            <a:endParaRPr lang="en-US" dirty="0"/>
          </a:p>
        </p:txBody>
      </p:sp>
    </p:spTree>
    <p:extLst>
      <p:ext uri="{BB962C8B-B14F-4D97-AF65-F5344CB8AC3E}">
        <p14:creationId xmlns:p14="http://schemas.microsoft.com/office/powerpoint/2010/main" val="1032273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Disengagement in Pre-Treatment</a:t>
            </a:r>
          </a:p>
        </p:txBody>
      </p:sp>
      <p:sp>
        <p:nvSpPr>
          <p:cNvPr id="3" name="Content Placeholder 2"/>
          <p:cNvSpPr>
            <a:spLocks noGrp="1"/>
          </p:cNvSpPr>
          <p:nvPr>
            <p:ph idx="1"/>
          </p:nvPr>
        </p:nvSpPr>
        <p:spPr>
          <a:xfrm>
            <a:off x="228600" y="1066800"/>
            <a:ext cx="8686800" cy="3276600"/>
          </a:xfrm>
        </p:spPr>
        <p:txBody>
          <a:bodyPr/>
          <a:lstStyle/>
          <a:p>
            <a:r>
              <a:rPr lang="en-US" dirty="0"/>
              <a:t>Disengagement is a process that should be planned and deliberate.</a:t>
            </a:r>
          </a:p>
          <a:p>
            <a:r>
              <a:rPr lang="en-US" dirty="0"/>
              <a:t>Emphasis on client involvement, investment, and participation in service planning.</a:t>
            </a:r>
          </a:p>
          <a:p>
            <a:r>
              <a:rPr lang="en-US" dirty="0"/>
              <a:t>Assess for suicidal ideation, harm to self and/or others.  </a:t>
            </a:r>
          </a:p>
          <a:p>
            <a:endParaRPr lang="en-US" dirty="0"/>
          </a:p>
          <a:p>
            <a:endParaRPr lang="en-US" dirty="0"/>
          </a:p>
          <a:p>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20</a:t>
            </a:fld>
            <a:endParaRPr lang="en-US" dirty="0"/>
          </a:p>
        </p:txBody>
      </p:sp>
    </p:spTree>
    <p:extLst>
      <p:ext uri="{BB962C8B-B14F-4D97-AF65-F5344CB8AC3E}">
        <p14:creationId xmlns:p14="http://schemas.microsoft.com/office/powerpoint/2010/main" val="879276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BE08C4-A065-5E47-A628-BA8DC90CF7DC}"/>
              </a:ext>
            </a:extLst>
          </p:cNvPr>
          <p:cNvSpPr>
            <a:spLocks noGrp="1"/>
          </p:cNvSpPr>
          <p:nvPr>
            <p:ph type="ctrTitle"/>
          </p:nvPr>
        </p:nvSpPr>
        <p:spPr/>
        <p:txBody>
          <a:bodyPr/>
          <a:lstStyle/>
          <a:p>
            <a:r>
              <a:rPr lang="en-US" dirty="0"/>
              <a:t>Treatment</a:t>
            </a:r>
          </a:p>
        </p:txBody>
      </p:sp>
    </p:spTree>
    <p:extLst>
      <p:ext uri="{BB962C8B-B14F-4D97-AF65-F5344CB8AC3E}">
        <p14:creationId xmlns:p14="http://schemas.microsoft.com/office/powerpoint/2010/main" val="3658701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in Treatment</a:t>
            </a:r>
          </a:p>
        </p:txBody>
      </p:sp>
      <p:sp>
        <p:nvSpPr>
          <p:cNvPr id="3" name="Content Placeholder 2"/>
          <p:cNvSpPr>
            <a:spLocks noGrp="1"/>
          </p:cNvSpPr>
          <p:nvPr>
            <p:ph idx="1"/>
          </p:nvPr>
        </p:nvSpPr>
        <p:spPr>
          <a:xfrm>
            <a:off x="228600" y="1066800"/>
            <a:ext cx="8686800" cy="3581400"/>
          </a:xfrm>
        </p:spPr>
        <p:txBody>
          <a:bodyPr/>
          <a:lstStyle/>
          <a:p>
            <a:r>
              <a:rPr lang="en-US" dirty="0"/>
              <a:t>Orient client to program rules and requirements.</a:t>
            </a:r>
          </a:p>
          <a:p>
            <a:r>
              <a:rPr lang="en-US" dirty="0"/>
              <a:t>Elicit client expectations.</a:t>
            </a:r>
          </a:p>
          <a:p>
            <a:r>
              <a:rPr lang="en-US" dirty="0"/>
              <a:t>Address immediate concerns to ensure client’s focus remains on addressing their substance use disorder.</a:t>
            </a:r>
          </a:p>
          <a:p>
            <a:r>
              <a:rPr lang="en-US" dirty="0"/>
              <a:t>Assess for suicidal ideation, harm to self and/or others.</a:t>
            </a:r>
          </a:p>
          <a:p>
            <a:pPr marL="0" indent="0">
              <a:buNone/>
            </a:pPr>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22</a:t>
            </a:fld>
            <a:endParaRPr lang="en-US" dirty="0"/>
          </a:p>
        </p:txBody>
      </p:sp>
    </p:spTree>
    <p:extLst>
      <p:ext uri="{BB962C8B-B14F-4D97-AF65-F5344CB8AC3E}">
        <p14:creationId xmlns:p14="http://schemas.microsoft.com/office/powerpoint/2010/main" val="101306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in Treatment</a:t>
            </a:r>
          </a:p>
        </p:txBody>
      </p:sp>
      <p:sp>
        <p:nvSpPr>
          <p:cNvPr id="3" name="Content Placeholder 2"/>
          <p:cNvSpPr>
            <a:spLocks noGrp="1"/>
          </p:cNvSpPr>
          <p:nvPr>
            <p:ph idx="1"/>
          </p:nvPr>
        </p:nvSpPr>
        <p:spPr>
          <a:xfrm>
            <a:off x="228600" y="1066800"/>
            <a:ext cx="8686800" cy="4572000"/>
          </a:xfrm>
        </p:spPr>
        <p:txBody>
          <a:bodyPr/>
          <a:lstStyle/>
          <a:p>
            <a:r>
              <a:rPr lang="en-US" dirty="0"/>
              <a:t>Assess functional skills deficits and strengths</a:t>
            </a:r>
          </a:p>
          <a:p>
            <a:pPr lvl="1"/>
            <a:r>
              <a:rPr lang="en-US" dirty="0"/>
              <a:t>Service procurement skills</a:t>
            </a:r>
          </a:p>
          <a:p>
            <a:pPr lvl="1"/>
            <a:r>
              <a:rPr lang="en-US" dirty="0"/>
              <a:t>Pre-vocational and vocation-related skills </a:t>
            </a:r>
          </a:p>
          <a:p>
            <a:r>
              <a:rPr lang="en-US" dirty="0"/>
              <a:t>Assess for suicidal ideation, harm to self and/or others</a:t>
            </a:r>
          </a:p>
          <a:p>
            <a:endParaRPr lang="en-US" dirty="0"/>
          </a:p>
          <a:p>
            <a:pPr marL="0" indent="0">
              <a:buNone/>
            </a:pPr>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534400" y="6284230"/>
            <a:ext cx="407830" cy="367228"/>
          </a:xfrm>
        </p:spPr>
        <p:txBody>
          <a:bodyPr/>
          <a:lstStyle/>
          <a:p>
            <a:fld id="{3E17F1FD-29C3-4220-915C-9C71059786D3}" type="slidenum">
              <a:rPr lang="en-US" smtClean="0"/>
              <a:pPr/>
              <a:t>23</a:t>
            </a:fld>
            <a:endParaRPr lang="en-US" dirty="0"/>
          </a:p>
        </p:txBody>
      </p:sp>
    </p:spTree>
    <p:extLst>
      <p:ext uri="{BB962C8B-B14F-4D97-AF65-F5344CB8AC3E}">
        <p14:creationId xmlns:p14="http://schemas.microsoft.com/office/powerpoint/2010/main" val="3509537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221"/>
            <a:ext cx="8686800" cy="761996"/>
          </a:xfrm>
        </p:spPr>
        <p:txBody>
          <a:bodyPr/>
          <a:lstStyle/>
          <a:p>
            <a:r>
              <a:rPr lang="en-US" sz="3600" dirty="0"/>
              <a:t>Planning, Goal Setting, </a:t>
            </a:r>
            <a:r>
              <a:rPr lang="en-US" sz="3600" dirty="0" smtClean="0"/>
              <a:t>Implementation (2)</a:t>
            </a:r>
            <a:endParaRPr lang="en-US" sz="3600" dirty="0"/>
          </a:p>
        </p:txBody>
      </p:sp>
      <p:sp>
        <p:nvSpPr>
          <p:cNvPr id="3" name="Content Placeholder 2"/>
          <p:cNvSpPr>
            <a:spLocks noGrp="1"/>
          </p:cNvSpPr>
          <p:nvPr>
            <p:ph idx="1"/>
          </p:nvPr>
        </p:nvSpPr>
        <p:spPr>
          <a:xfrm>
            <a:off x="228600" y="1066800"/>
            <a:ext cx="8686800" cy="4038600"/>
          </a:xfrm>
        </p:spPr>
        <p:txBody>
          <a:bodyPr/>
          <a:lstStyle/>
          <a:p>
            <a:r>
              <a:rPr lang="en-US" dirty="0">
                <a:latin typeface="Calibri"/>
                <a:cs typeface="Calibri"/>
              </a:rPr>
              <a:t>Develop individualized person-centered service plans.</a:t>
            </a:r>
            <a:endParaRPr lang="en-US" dirty="0"/>
          </a:p>
          <a:p>
            <a:r>
              <a:rPr lang="en-US" dirty="0">
                <a:latin typeface="Calibri"/>
                <a:cs typeface="Calibri"/>
              </a:rPr>
              <a:t>Provide ongoing motivation.</a:t>
            </a:r>
            <a:endParaRPr lang="en-US" dirty="0"/>
          </a:p>
          <a:p>
            <a:r>
              <a:rPr lang="en-US" dirty="0">
                <a:latin typeface="Calibri"/>
                <a:cs typeface="Calibri"/>
              </a:rPr>
              <a:t>Remind clients of potential consequences. </a:t>
            </a:r>
            <a:endParaRPr lang="en-US" dirty="0"/>
          </a:p>
          <a:p>
            <a:r>
              <a:rPr lang="en-US" dirty="0">
                <a:latin typeface="Calibri"/>
                <a:cs typeface="Calibri"/>
              </a:rPr>
              <a:t>Coordinate service plans.</a:t>
            </a:r>
            <a:endParaRPr lang="en-US" dirty="0"/>
          </a:p>
          <a:p>
            <a:r>
              <a:rPr lang="en-US" dirty="0">
                <a:latin typeface="Calibri"/>
                <a:cs typeface="Calibri"/>
              </a:rPr>
              <a:t>Coordinate interventions among various providers. </a:t>
            </a:r>
            <a:endParaRPr lang="en-US" dirty="0"/>
          </a:p>
          <a:p>
            <a:r>
              <a:rPr lang="en-US" dirty="0">
                <a:latin typeface="Calibri"/>
                <a:cs typeface="Calibri"/>
              </a:rPr>
              <a:t>Facilitate acquisition of basic survival needs.</a:t>
            </a:r>
            <a:endParaRPr lang="en-US" dirty="0"/>
          </a:p>
          <a:p>
            <a:r>
              <a:rPr lang="en-US" dirty="0">
                <a:latin typeface="Calibri"/>
                <a:cs typeface="Calibri"/>
              </a:rPr>
              <a:t>Coordinate transitions between programs. </a:t>
            </a:r>
            <a:endParaRPr lang="en-US" dirty="0"/>
          </a:p>
          <a:p>
            <a:r>
              <a:rPr lang="en-US" dirty="0">
                <a:latin typeface="Calibri"/>
                <a:cs typeface="Calibri"/>
              </a:rPr>
              <a:t>Respond to relapses.</a:t>
            </a:r>
            <a:endParaRPr lang="en-US" dirty="0"/>
          </a:p>
          <a:p>
            <a:r>
              <a:rPr lang="en-US" dirty="0">
                <a:latin typeface="Calibri"/>
                <a:cs typeface="Calibri"/>
              </a:rPr>
              <a:t>Support clients with activating crisis plans. </a:t>
            </a:r>
            <a:endParaRPr lang="en-US" dirty="0"/>
          </a:p>
          <a:p>
            <a:endParaRPr lang="en-US" dirty="0"/>
          </a:p>
          <a:p>
            <a:pPr marL="0" indent="0">
              <a:buNone/>
            </a:pPr>
            <a:endParaRPr lang="en-US" dirty="0"/>
          </a:p>
          <a:p>
            <a:pPr marL="0" indent="0">
              <a:buNone/>
            </a:pPr>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24</a:t>
            </a:fld>
            <a:endParaRPr lang="en-US" dirty="0"/>
          </a:p>
        </p:txBody>
      </p:sp>
    </p:spTree>
    <p:extLst>
      <p:ext uri="{BB962C8B-B14F-4D97-AF65-F5344CB8AC3E}">
        <p14:creationId xmlns:p14="http://schemas.microsoft.com/office/powerpoint/2010/main" val="2907525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221"/>
            <a:ext cx="8686800" cy="761996"/>
          </a:xfrm>
        </p:spPr>
        <p:txBody>
          <a:bodyPr/>
          <a:lstStyle/>
          <a:p>
            <a:r>
              <a:rPr lang="en-US" dirty="0"/>
              <a:t>Linking, Monitoring, and </a:t>
            </a:r>
            <a:r>
              <a:rPr lang="en-US" dirty="0" smtClean="0"/>
              <a:t>Advocating (2)</a:t>
            </a:r>
            <a:endParaRPr lang="en-US" dirty="0"/>
          </a:p>
        </p:txBody>
      </p:sp>
      <p:sp>
        <p:nvSpPr>
          <p:cNvPr id="3" name="Content Placeholder 2"/>
          <p:cNvSpPr>
            <a:spLocks noGrp="1"/>
          </p:cNvSpPr>
          <p:nvPr>
            <p:ph idx="1"/>
          </p:nvPr>
        </p:nvSpPr>
        <p:spPr>
          <a:xfrm>
            <a:off x="228600" y="1066800"/>
            <a:ext cx="8686800" cy="1828800"/>
          </a:xfrm>
        </p:spPr>
        <p:txBody>
          <a:bodyPr/>
          <a:lstStyle/>
          <a:p>
            <a:r>
              <a:rPr lang="en-US" dirty="0">
                <a:latin typeface="Calibri"/>
                <a:cs typeface="Calibri"/>
              </a:rPr>
              <a:t>Monitor client progress and adjust service plans.</a:t>
            </a:r>
          </a:p>
          <a:p>
            <a:r>
              <a:rPr lang="en-US" dirty="0">
                <a:latin typeface="Calibri"/>
                <a:cs typeface="Calibri"/>
              </a:rPr>
              <a:t>Advocate for clients to support them in achieving goals established in the service plan.</a:t>
            </a:r>
            <a:endParaRPr lang="en-US" dirty="0"/>
          </a:p>
          <a:p>
            <a:endParaRPr lang="en-US" dirty="0"/>
          </a:p>
          <a:p>
            <a:endParaRPr lang="en-US" dirty="0"/>
          </a:p>
          <a:p>
            <a:pPr marL="0" indent="0">
              <a:buNone/>
            </a:pPr>
            <a:endParaRPr lang="en-US" dirty="0"/>
          </a:p>
          <a:p>
            <a:pPr marL="0" indent="0">
              <a:buNone/>
            </a:pPr>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25</a:t>
            </a:fld>
            <a:endParaRPr lang="en-US" dirty="0"/>
          </a:p>
        </p:txBody>
      </p:sp>
    </p:spTree>
    <p:extLst>
      <p:ext uri="{BB962C8B-B14F-4D97-AF65-F5344CB8AC3E}">
        <p14:creationId xmlns:p14="http://schemas.microsoft.com/office/powerpoint/2010/main" val="968783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221"/>
            <a:ext cx="8686800" cy="761996"/>
          </a:xfrm>
        </p:spPr>
        <p:txBody>
          <a:bodyPr/>
          <a:lstStyle/>
          <a:p>
            <a:r>
              <a:rPr lang="en-US" dirty="0"/>
              <a:t>Disengagement in Treatment</a:t>
            </a:r>
          </a:p>
        </p:txBody>
      </p:sp>
      <p:sp>
        <p:nvSpPr>
          <p:cNvPr id="3" name="Content Placeholder 2"/>
          <p:cNvSpPr>
            <a:spLocks noGrp="1"/>
          </p:cNvSpPr>
          <p:nvPr>
            <p:ph idx="1"/>
          </p:nvPr>
        </p:nvSpPr>
        <p:spPr>
          <a:xfrm>
            <a:off x="228600" y="1066800"/>
            <a:ext cx="8686800" cy="2971800"/>
          </a:xfrm>
        </p:spPr>
        <p:txBody>
          <a:bodyPr/>
          <a:lstStyle/>
          <a:p>
            <a:r>
              <a:rPr lang="en-US" dirty="0"/>
              <a:t>Disengagement is a process that should be planned and deliberate.</a:t>
            </a:r>
          </a:p>
          <a:p>
            <a:r>
              <a:rPr lang="en-US" dirty="0"/>
              <a:t>Facilitate discussion and reinforce what clients have learned.</a:t>
            </a:r>
          </a:p>
          <a:p>
            <a:r>
              <a:rPr lang="en-US" dirty="0"/>
              <a:t>Review and summarize client progress. </a:t>
            </a:r>
          </a:p>
          <a:p>
            <a:r>
              <a:rPr lang="en-US" dirty="0"/>
              <a:t>Emphasize client strengths. </a:t>
            </a:r>
          </a:p>
          <a:p>
            <a:endParaRPr lang="en-US" dirty="0"/>
          </a:p>
          <a:p>
            <a:endParaRPr lang="en-US" dirty="0"/>
          </a:p>
          <a:p>
            <a:endParaRPr lang="en-US" dirty="0"/>
          </a:p>
          <a:p>
            <a:pPr marL="0" indent="0">
              <a:buNone/>
            </a:pPr>
            <a:endParaRPr lang="en-US" dirty="0"/>
          </a:p>
          <a:p>
            <a:pPr marL="0" indent="0">
              <a:buNone/>
            </a:pPr>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083901"/>
            <a:ext cx="7467600" cy="1754326"/>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Rapp, C.A. &amp; </a:t>
            </a:r>
            <a:r>
              <a:rPr lang="en-US" sz="1200" dirty="0" err="1">
                <a:solidFill>
                  <a:schemeClr val="bg1"/>
                </a:solidFill>
                <a:latin typeface="Calibri" panose="020F0502020204030204" pitchFamily="34" charset="0"/>
                <a:cs typeface="Calibri" panose="020F0502020204030204" pitchFamily="34" charset="0"/>
              </a:rPr>
              <a:t>Goscha</a:t>
            </a:r>
            <a:r>
              <a:rPr lang="en-US" sz="1200" dirty="0">
                <a:solidFill>
                  <a:schemeClr val="bg1"/>
                </a:solidFill>
                <a:latin typeface="Calibri" panose="020F0502020204030204" pitchFamily="34" charset="0"/>
                <a:cs typeface="Calibri" panose="020F0502020204030204" pitchFamily="34" charset="0"/>
              </a:rPr>
              <a:t>, R. J. (2006). </a:t>
            </a:r>
            <a:r>
              <a:rPr lang="en-US" sz="1200" i="1" dirty="0">
                <a:solidFill>
                  <a:schemeClr val="bg1"/>
                </a:solidFill>
                <a:latin typeface="Calibri" panose="020F0502020204030204" pitchFamily="34" charset="0"/>
                <a:cs typeface="Calibri" panose="020F0502020204030204" pitchFamily="34" charset="0"/>
              </a:rPr>
              <a:t>The strengths model: case management for people with psychiatric disabilitie</a:t>
            </a:r>
            <a:r>
              <a:rPr lang="en-US" sz="1200" dirty="0">
                <a:solidFill>
                  <a:schemeClr val="bg1"/>
                </a:solidFill>
                <a:latin typeface="Calibri" panose="020F0502020204030204" pitchFamily="34" charset="0"/>
                <a:cs typeface="Calibri" panose="020F0502020204030204" pitchFamily="34" charset="0"/>
              </a:rPr>
              <a:t>s (2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New York, NY: University Press. </a:t>
            </a:r>
          </a:p>
          <a:p>
            <a:endParaRPr lang="en-US" sz="1200" dirty="0">
              <a:solidFill>
                <a:schemeClr val="bg1"/>
              </a:solidFill>
              <a:latin typeface="Calibri" panose="020F0502020204030204" pitchFamily="34" charset="0"/>
              <a:cs typeface="Calibri" panose="020F0502020204030204" pitchFamily="34" charset="0"/>
            </a:endParaRPr>
          </a:p>
          <a:p>
            <a:endParaRPr lang="en-US" sz="1200" dirty="0">
              <a:solidFill>
                <a:schemeClr val="bg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a:xfrm>
            <a:off x="8305801" y="6284230"/>
            <a:ext cx="636430" cy="367228"/>
          </a:xfrm>
        </p:spPr>
        <p:txBody>
          <a:bodyPr/>
          <a:lstStyle/>
          <a:p>
            <a:fld id="{3E17F1FD-29C3-4220-915C-9C71059786D3}" type="slidenum">
              <a:rPr lang="en-US" smtClean="0"/>
              <a:pPr/>
              <a:t>26</a:t>
            </a:fld>
            <a:endParaRPr lang="en-US" dirty="0"/>
          </a:p>
        </p:txBody>
      </p:sp>
    </p:spTree>
    <p:extLst>
      <p:ext uri="{BB962C8B-B14F-4D97-AF65-F5344CB8AC3E}">
        <p14:creationId xmlns:p14="http://schemas.microsoft.com/office/powerpoint/2010/main" val="2475843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65C956-8DF4-4342-A50A-15C9D370005C}"/>
              </a:ext>
            </a:extLst>
          </p:cNvPr>
          <p:cNvSpPr>
            <a:spLocks noGrp="1"/>
          </p:cNvSpPr>
          <p:nvPr>
            <p:ph type="ctrTitle"/>
          </p:nvPr>
        </p:nvSpPr>
        <p:spPr/>
        <p:txBody>
          <a:bodyPr/>
          <a:lstStyle/>
          <a:p>
            <a:r>
              <a:rPr lang="en-US" dirty="0"/>
              <a:t>Aftercare</a:t>
            </a:r>
          </a:p>
        </p:txBody>
      </p:sp>
    </p:spTree>
    <p:extLst>
      <p:ext uri="{BB962C8B-B14F-4D97-AF65-F5344CB8AC3E}">
        <p14:creationId xmlns:p14="http://schemas.microsoft.com/office/powerpoint/2010/main" val="298933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in Aftercare</a:t>
            </a:r>
          </a:p>
        </p:txBody>
      </p:sp>
      <p:sp>
        <p:nvSpPr>
          <p:cNvPr id="3" name="Content Placeholder 2"/>
          <p:cNvSpPr>
            <a:spLocks noGrp="1"/>
          </p:cNvSpPr>
          <p:nvPr>
            <p:ph idx="1"/>
          </p:nvPr>
        </p:nvSpPr>
        <p:spPr>
          <a:xfrm>
            <a:off x="228600" y="1066800"/>
            <a:ext cx="8686800" cy="2819400"/>
          </a:xfrm>
        </p:spPr>
        <p:txBody>
          <a:bodyPr/>
          <a:lstStyle/>
          <a:p>
            <a:r>
              <a:rPr lang="en-US" dirty="0"/>
              <a:t>Ensure continuity between providers and among different resources.</a:t>
            </a:r>
          </a:p>
          <a:p>
            <a:r>
              <a:rPr lang="en-US" dirty="0"/>
              <a:t>Address needs, including but not limited to: housing, healthcare, income, education and/or employment, and social supports.</a:t>
            </a:r>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28</a:t>
            </a:fld>
            <a:endParaRPr lang="en-US" dirty="0"/>
          </a:p>
        </p:txBody>
      </p:sp>
    </p:spTree>
    <p:extLst>
      <p:ext uri="{BB962C8B-B14F-4D97-AF65-F5344CB8AC3E}">
        <p14:creationId xmlns:p14="http://schemas.microsoft.com/office/powerpoint/2010/main" val="14881885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a:t>
            </a:r>
          </a:p>
        </p:txBody>
      </p:sp>
      <p:sp>
        <p:nvSpPr>
          <p:cNvPr id="3" name="Content Placeholder 2"/>
          <p:cNvSpPr>
            <a:spLocks noGrp="1"/>
          </p:cNvSpPr>
          <p:nvPr>
            <p:ph idx="1"/>
          </p:nvPr>
        </p:nvSpPr>
        <p:spPr>
          <a:xfrm>
            <a:off x="228600" y="1066800"/>
            <a:ext cx="8686800" cy="3962400"/>
          </a:xfrm>
        </p:spPr>
        <p:txBody>
          <a:bodyPr/>
          <a:lstStyle/>
          <a:p>
            <a:r>
              <a:rPr lang="en-US" dirty="0"/>
              <a:t>Assess readiness for reintegration into the community throughout the treatment continuum. </a:t>
            </a:r>
          </a:p>
          <a:p>
            <a:r>
              <a:rPr lang="en-US" dirty="0"/>
              <a:t>Support clients with identifying relapse triggers and other stressors. </a:t>
            </a:r>
          </a:p>
          <a:p>
            <a:r>
              <a:rPr lang="en-US" dirty="0"/>
              <a:t>Empower clients by helping them develop action plans for managing triggers. </a:t>
            </a:r>
          </a:p>
          <a:p>
            <a:r>
              <a:rPr lang="en-US" dirty="0"/>
              <a:t>Help clients with activating action plans by teaching and rehearsing adaptive coping skills. </a:t>
            </a:r>
          </a:p>
          <a:p>
            <a:r>
              <a:rPr lang="en-US" dirty="0"/>
              <a:t>Assess for harm to self or others. </a:t>
            </a:r>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077199" y="6284230"/>
            <a:ext cx="865031" cy="367228"/>
          </a:xfrm>
        </p:spPr>
        <p:txBody>
          <a:bodyPr/>
          <a:lstStyle/>
          <a:p>
            <a:fld id="{3E17F1FD-29C3-4220-915C-9C71059786D3}" type="slidenum">
              <a:rPr lang="en-US" smtClean="0"/>
              <a:pPr/>
              <a:t>29</a:t>
            </a:fld>
            <a:endParaRPr lang="en-US" dirty="0"/>
          </a:p>
        </p:txBody>
      </p:sp>
    </p:spTree>
    <p:extLst>
      <p:ext uri="{BB962C8B-B14F-4D97-AF65-F5344CB8AC3E}">
        <p14:creationId xmlns:p14="http://schemas.microsoft.com/office/powerpoint/2010/main" val="3185174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1996"/>
          </a:xfrm>
        </p:spPr>
        <p:txBody>
          <a:bodyPr/>
          <a:lstStyle/>
          <a:p>
            <a:r>
              <a:rPr lang="en-US" dirty="0">
                <a:solidFill>
                  <a:srgbClr val="FFFF00"/>
                </a:solidFill>
                <a:latin typeface="Calibri"/>
                <a:cs typeface="Calibri"/>
              </a:rPr>
              <a:t>Disclaimer</a:t>
            </a:r>
            <a:r>
              <a:rPr lang="en-US" dirty="0">
                <a:latin typeface="Calibri"/>
                <a:cs typeface="Calibri"/>
              </a:rPr>
              <a:t> for Training</a:t>
            </a:r>
            <a:endParaRPr lang="en-US" dirty="0">
              <a:solidFill>
                <a:srgbClr val="FFFF00"/>
              </a:solidFill>
            </a:endParaRPr>
          </a:p>
        </p:txBody>
      </p:sp>
      <p:sp>
        <p:nvSpPr>
          <p:cNvPr id="3" name="Content Placeholder 2"/>
          <p:cNvSpPr>
            <a:spLocks noGrp="1"/>
          </p:cNvSpPr>
          <p:nvPr>
            <p:ph idx="1"/>
          </p:nvPr>
        </p:nvSpPr>
        <p:spPr>
          <a:xfrm>
            <a:off x="228600" y="990600"/>
            <a:ext cx="8686800" cy="3048000"/>
          </a:xfrm>
        </p:spPr>
        <p:txBody>
          <a:bodyPr/>
          <a:lstStyle/>
          <a:p>
            <a:pPr marL="0" indent="0">
              <a:buNone/>
            </a:pPr>
            <a:r>
              <a:rPr lang="en-US" dirty="0"/>
              <a:t>The UCLA, its employees, contractors, and affiliates shall not be liable for any damages, claims, liabilities, costs, or obligations arising from the use or misuse of materials or information contained in this presentation. Any use, copying, or distribution without written permission from the UCLA and the PBHCC is prohibited. </a:t>
            </a:r>
          </a:p>
        </p:txBody>
      </p:sp>
      <p:sp>
        <p:nvSpPr>
          <p:cNvPr id="4" name="Slide Number Placeholder 3"/>
          <p:cNvSpPr>
            <a:spLocks noGrp="1"/>
          </p:cNvSpPr>
          <p:nvPr>
            <p:ph type="sldNum" sz="quarter" idx="10"/>
          </p:nvPr>
        </p:nvSpPr>
        <p:spPr>
          <a:xfrm>
            <a:off x="8610600" y="6284230"/>
            <a:ext cx="331630" cy="421370"/>
          </a:xfrm>
        </p:spPr>
        <p:txBody>
          <a:bodyPr/>
          <a:lstStyle/>
          <a:p>
            <a:fld id="{3E17F1FD-29C3-4220-915C-9C71059786D3}" type="slidenum">
              <a:rPr lang="en-US" smtClean="0"/>
              <a:pPr/>
              <a:t>3</a:t>
            </a:fld>
            <a:endParaRPr lang="en-US" dirty="0"/>
          </a:p>
        </p:txBody>
      </p:sp>
    </p:spTree>
    <p:extLst>
      <p:ext uri="{BB962C8B-B14F-4D97-AF65-F5344CB8AC3E}">
        <p14:creationId xmlns:p14="http://schemas.microsoft.com/office/powerpoint/2010/main" val="14252618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Goal Setting, Implementation </a:t>
            </a:r>
          </a:p>
        </p:txBody>
      </p:sp>
      <p:sp>
        <p:nvSpPr>
          <p:cNvPr id="3" name="Content Placeholder 2"/>
          <p:cNvSpPr>
            <a:spLocks noGrp="1"/>
          </p:cNvSpPr>
          <p:nvPr>
            <p:ph idx="1"/>
          </p:nvPr>
        </p:nvSpPr>
        <p:spPr>
          <a:xfrm>
            <a:off x="228600" y="1066800"/>
            <a:ext cx="8686800" cy="3810000"/>
          </a:xfrm>
        </p:spPr>
        <p:txBody>
          <a:bodyPr/>
          <a:lstStyle/>
          <a:p>
            <a:r>
              <a:rPr lang="en-US" dirty="0"/>
              <a:t>Help clients with mastering basic skills needed to live and function independently/interdependently in the community. </a:t>
            </a:r>
          </a:p>
          <a:p>
            <a:r>
              <a:rPr lang="en-US" dirty="0"/>
              <a:t>Emphasize long-term goals to support clients in their own recovery. </a:t>
            </a:r>
          </a:p>
          <a:p>
            <a:r>
              <a:rPr lang="en-US" dirty="0"/>
              <a:t>Ensure that service plans emphasize and reinforce emphasis on clients accepting greater responsibility for their actions.</a:t>
            </a:r>
          </a:p>
          <a:p>
            <a:endParaRPr lang="en-US" dirty="0"/>
          </a:p>
          <a:p>
            <a:endParaRPr lang="en-US" dirty="0"/>
          </a:p>
          <a:p>
            <a:endParaRPr lang="en-US" dirty="0"/>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30</a:t>
            </a:fld>
            <a:endParaRPr lang="en-US" dirty="0"/>
          </a:p>
        </p:txBody>
      </p:sp>
    </p:spTree>
    <p:extLst>
      <p:ext uri="{BB962C8B-B14F-4D97-AF65-F5344CB8AC3E}">
        <p14:creationId xmlns:p14="http://schemas.microsoft.com/office/powerpoint/2010/main" val="1872695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Criteria for Case Management </a:t>
            </a:r>
          </a:p>
        </p:txBody>
      </p:sp>
      <p:sp>
        <p:nvSpPr>
          <p:cNvPr id="3" name="Content Placeholder 2"/>
          <p:cNvSpPr>
            <a:spLocks noGrp="1"/>
          </p:cNvSpPr>
          <p:nvPr>
            <p:ph idx="1"/>
          </p:nvPr>
        </p:nvSpPr>
        <p:spPr>
          <a:xfrm>
            <a:off x="228600" y="1066800"/>
            <a:ext cx="8686800" cy="3810000"/>
          </a:xfrm>
        </p:spPr>
        <p:txBody>
          <a:bodyPr/>
          <a:lstStyle/>
          <a:p>
            <a:pPr marL="514350" indent="-514350">
              <a:buFont typeface="+mj-lt"/>
              <a:buAutoNum type="arabicPeriod" startAt="28"/>
            </a:pPr>
            <a:r>
              <a:rPr lang="en-US" dirty="0"/>
              <a:t>Explain the rationale of case management activities to the client.</a:t>
            </a:r>
          </a:p>
          <a:p>
            <a:pPr marL="514350" indent="-514350">
              <a:buFont typeface="+mj-lt"/>
              <a:buAutoNum type="arabicPeriod" startAt="28"/>
            </a:pPr>
            <a:r>
              <a:rPr lang="en-US" dirty="0"/>
              <a:t>Coordinate services for client care.</a:t>
            </a:r>
          </a:p>
          <a:p>
            <a:endParaRPr lang="en-US" dirty="0"/>
          </a:p>
          <a:p>
            <a:endParaRPr lang="en-US" dirty="0"/>
          </a:p>
          <a:p>
            <a:endParaRPr lang="en-US" dirty="0"/>
          </a:p>
          <a:p>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err="1">
                <a:solidFill>
                  <a:schemeClr val="bg1"/>
                </a:solidFill>
                <a:latin typeface="Calibri" panose="020F0502020204030204" pitchFamily="34" charset="0"/>
                <a:cs typeface="Calibri" panose="020F0502020204030204" pitchFamily="34" charset="0"/>
              </a:rPr>
              <a:t>Herdman</a:t>
            </a:r>
            <a:r>
              <a:rPr lang="en-US" sz="1200" dirty="0">
                <a:solidFill>
                  <a:schemeClr val="bg1"/>
                </a:solidFill>
                <a:latin typeface="Calibri" panose="020F0502020204030204" pitchFamily="34" charset="0"/>
                <a:cs typeface="Calibri" panose="020F0502020204030204" pitchFamily="34" charset="0"/>
              </a:rPr>
              <a:t>,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31</a:t>
            </a:fld>
            <a:endParaRPr lang="en-US" dirty="0"/>
          </a:p>
        </p:txBody>
      </p:sp>
    </p:spTree>
    <p:extLst>
      <p:ext uri="{BB962C8B-B14F-4D97-AF65-F5344CB8AC3E}">
        <p14:creationId xmlns:p14="http://schemas.microsoft.com/office/powerpoint/2010/main" val="1185421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Group Activity for Case Management</a:t>
            </a:r>
            <a:endParaRPr lang="en-US" dirty="0"/>
          </a:p>
        </p:txBody>
      </p:sp>
      <p:sp>
        <p:nvSpPr>
          <p:cNvPr id="3" name="Content Placeholder 2"/>
          <p:cNvSpPr>
            <a:spLocks noGrp="1"/>
          </p:cNvSpPr>
          <p:nvPr>
            <p:ph idx="1"/>
          </p:nvPr>
        </p:nvSpPr>
        <p:spPr>
          <a:xfrm>
            <a:off x="228600" y="1066800"/>
            <a:ext cx="8686800" cy="3810000"/>
          </a:xfrm>
        </p:spPr>
        <p:txBody>
          <a:bodyPr/>
          <a:lstStyle/>
          <a:p>
            <a:r>
              <a:rPr lang="en-US" dirty="0"/>
              <a:t>In yesterday’s training, you created a checklist for creating client-centered, collaborative services plans. </a:t>
            </a:r>
          </a:p>
          <a:p>
            <a:r>
              <a:rPr lang="en-US" kern="1200" dirty="0"/>
              <a:t>Create an outline or specific criteria to guide you and others in your agency to create client-centered, collaborative discharge or transition plans.</a:t>
            </a:r>
          </a:p>
          <a:p>
            <a:r>
              <a:rPr lang="en-US" kern="1200" dirty="0"/>
              <a:t>Be prepared to report out.</a:t>
            </a:r>
          </a:p>
          <a:p>
            <a:r>
              <a:rPr lang="en-US" kern="1200" dirty="0"/>
              <a:t>Be prepared to ask questions and  offer suggestions to support your colleagues.</a:t>
            </a:r>
          </a:p>
          <a:p>
            <a:endParaRPr lang="en-US" dirty="0"/>
          </a:p>
          <a:p>
            <a:endParaRPr lang="en-US" dirty="0"/>
          </a:p>
          <a:p>
            <a:endParaRPr lang="en-US" dirty="0"/>
          </a:p>
          <a:p>
            <a:endParaRPr lang="en-US" kern="1200"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32</a:t>
            </a:fld>
            <a:endParaRPr lang="en-US" dirty="0"/>
          </a:p>
        </p:txBody>
      </p:sp>
    </p:spTree>
    <p:extLst>
      <p:ext uri="{BB962C8B-B14F-4D97-AF65-F5344CB8AC3E}">
        <p14:creationId xmlns:p14="http://schemas.microsoft.com/office/powerpoint/2010/main" val="3750586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Today's </a:t>
            </a:r>
            <a:r>
              <a:rPr lang="en-US" dirty="0" smtClean="0">
                <a:latin typeface="Calibri"/>
                <a:cs typeface="Calibri"/>
              </a:rPr>
              <a:t>Agenda (2)</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r>
              <a:rPr lang="en-US" dirty="0"/>
              <a:t>Twelve Core Functions (continued)</a:t>
            </a:r>
          </a:p>
          <a:p>
            <a:pPr lvl="1"/>
            <a:r>
              <a:rPr lang="en-US" dirty="0"/>
              <a:t>Case Management </a:t>
            </a:r>
          </a:p>
          <a:p>
            <a:pPr lvl="1"/>
            <a:r>
              <a:rPr lang="en-US" b="1" dirty="0">
                <a:solidFill>
                  <a:srgbClr val="FFFF00"/>
                </a:solidFill>
              </a:rPr>
              <a:t>Crisis Intervention </a:t>
            </a:r>
          </a:p>
          <a:p>
            <a:pPr lvl="1"/>
            <a:r>
              <a:rPr lang="en-US" dirty="0"/>
              <a:t>Client and Family Education </a:t>
            </a:r>
          </a:p>
          <a:p>
            <a:pPr lvl="1"/>
            <a:r>
              <a:rPr lang="en-US" dirty="0"/>
              <a:t>Referral </a:t>
            </a:r>
          </a:p>
          <a:p>
            <a:pPr lvl="1"/>
            <a:r>
              <a:rPr lang="en-US" dirty="0"/>
              <a:t>Report and Record keeping </a:t>
            </a:r>
          </a:p>
          <a:p>
            <a:pPr lvl="1"/>
            <a:r>
              <a:rPr lang="en-US" dirty="0"/>
              <a:t>Consultation</a:t>
            </a:r>
          </a:p>
        </p:txBody>
      </p:sp>
      <p:sp>
        <p:nvSpPr>
          <p:cNvPr id="4" name="Slide Number Placeholder 3"/>
          <p:cNvSpPr>
            <a:spLocks noGrp="1"/>
          </p:cNvSpPr>
          <p:nvPr>
            <p:ph type="sldNum" sz="quarter" idx="10"/>
          </p:nvPr>
        </p:nvSpPr>
        <p:spPr/>
        <p:txBody>
          <a:bodyPr/>
          <a:lstStyle/>
          <a:p>
            <a:fld id="{3E17F1FD-29C3-4220-915C-9C71059786D3}" type="slidenum">
              <a:rPr lang="en-US" smtClean="0"/>
              <a:pPr/>
              <a:t>33</a:t>
            </a:fld>
            <a:endParaRPr lang="en-US" dirty="0"/>
          </a:p>
        </p:txBody>
      </p:sp>
    </p:spTree>
    <p:extLst>
      <p:ext uri="{BB962C8B-B14F-4D97-AF65-F5344CB8AC3E}">
        <p14:creationId xmlns:p14="http://schemas.microsoft.com/office/powerpoint/2010/main" val="36000393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31" y="477389"/>
            <a:ext cx="8686800" cy="761996"/>
          </a:xfrm>
        </p:spPr>
        <p:txBody>
          <a:bodyPr/>
          <a:lstStyle/>
          <a:p>
            <a:r>
              <a:rPr lang="en-US" dirty="0">
                <a:latin typeface="Calibri"/>
                <a:cs typeface="Calibri"/>
              </a:rPr>
              <a:t>Agenda for Crisis Intervention</a:t>
            </a:r>
          </a:p>
        </p:txBody>
      </p:sp>
      <p:sp>
        <p:nvSpPr>
          <p:cNvPr id="3" name="Content Placeholder 2"/>
          <p:cNvSpPr>
            <a:spLocks noGrp="1"/>
          </p:cNvSpPr>
          <p:nvPr>
            <p:ph idx="1"/>
          </p:nvPr>
        </p:nvSpPr>
        <p:spPr>
          <a:xfrm>
            <a:off x="255431" y="1676400"/>
            <a:ext cx="8686800" cy="3048000"/>
          </a:xfrm>
        </p:spPr>
        <p:txBody>
          <a:bodyPr/>
          <a:lstStyle/>
          <a:p>
            <a:r>
              <a:rPr lang="en-US" dirty="0"/>
              <a:t>Definition </a:t>
            </a:r>
          </a:p>
          <a:p>
            <a:r>
              <a:rPr lang="en-US" dirty="0"/>
              <a:t>Keeping yourself and clients safe in crisis situations</a:t>
            </a:r>
          </a:p>
          <a:p>
            <a:r>
              <a:rPr lang="en-US" dirty="0"/>
              <a:t>Keeping others safe when clients are in crisis</a:t>
            </a:r>
          </a:p>
          <a:p>
            <a:r>
              <a:rPr lang="en-US" dirty="0"/>
              <a:t>Roberts (2005) Seven-Stage Crisis Intervention Model</a:t>
            </a:r>
          </a:p>
          <a:p>
            <a:r>
              <a:rPr lang="en-US" dirty="0"/>
              <a:t>Addressing suicidal thoughts and behaviors</a:t>
            </a:r>
          </a:p>
          <a:p>
            <a:r>
              <a:rPr lang="en-US" dirty="0"/>
              <a:t>Global Criteria</a:t>
            </a:r>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34</a:t>
            </a:fld>
            <a:endParaRPr lang="en-US" dirty="0"/>
          </a:p>
        </p:txBody>
      </p:sp>
    </p:spTree>
    <p:extLst>
      <p:ext uri="{BB962C8B-B14F-4D97-AF65-F5344CB8AC3E}">
        <p14:creationId xmlns:p14="http://schemas.microsoft.com/office/powerpoint/2010/main" val="9203447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Definition of Crisis </a:t>
            </a:r>
            <a:endParaRPr lang="en-US" dirty="0"/>
          </a:p>
        </p:txBody>
      </p:sp>
      <p:sp>
        <p:nvSpPr>
          <p:cNvPr id="3" name="Content Placeholder 2"/>
          <p:cNvSpPr>
            <a:spLocks noGrp="1"/>
          </p:cNvSpPr>
          <p:nvPr>
            <p:ph idx="1"/>
          </p:nvPr>
        </p:nvSpPr>
        <p:spPr>
          <a:xfrm>
            <a:off x="228600" y="1066800"/>
            <a:ext cx="8686800" cy="3124200"/>
          </a:xfrm>
        </p:spPr>
        <p:txBody>
          <a:bodyPr/>
          <a:lstStyle/>
          <a:p>
            <a:r>
              <a:rPr lang="en-US" dirty="0"/>
              <a:t>“A crisis can be defined as a period of psychological disequilibrium, experienced as a result of a hazardous event or situation that constitutes a significant problem that cannot be remedied by using familiar coping strategies. A crisis occurs when a person faces an obstacle to important life goals that generally seem insurmountable through the use of customary coping patters” (Yeager &amp; Roberts, 2015, p. 4)</a:t>
            </a:r>
          </a:p>
          <a:p>
            <a:endParaRPr lang="en-US" dirty="0"/>
          </a:p>
        </p:txBody>
      </p:sp>
      <p:sp>
        <p:nvSpPr>
          <p:cNvPr id="5" name="TextBox 4">
            <a:extLst>
              <a:ext uri="{FF2B5EF4-FFF2-40B4-BE49-F238E27FC236}">
                <a16:creationId xmlns:a16="http://schemas.microsoft.com/office/drawing/2014/main" id="{A36C0EE9-C538-E844-BB9F-21104067FF9A}"/>
              </a:ext>
            </a:extLst>
          </p:cNvPr>
          <p:cNvSpPr txBox="1"/>
          <p:nvPr/>
        </p:nvSpPr>
        <p:spPr>
          <a:xfrm>
            <a:off x="228600" y="5820461"/>
            <a:ext cx="7848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Yeager, K. R. &amp; Roberts, A. R. (2015). </a:t>
            </a:r>
            <a:r>
              <a:rPr lang="en-US" sz="1200" i="1" dirty="0">
                <a:solidFill>
                  <a:schemeClr val="bg1"/>
                </a:solidFill>
                <a:latin typeface="Calibri" panose="020F0502020204030204" pitchFamily="34" charset="0"/>
                <a:cs typeface="Calibri" panose="020F0502020204030204" pitchFamily="34" charset="0"/>
              </a:rPr>
              <a:t>Crisis intervention handbook: assessment, treatment, and research</a:t>
            </a:r>
            <a:r>
              <a:rPr lang="en-US" sz="1200" dirty="0">
                <a:solidFill>
                  <a:schemeClr val="bg1"/>
                </a:solidFill>
                <a:latin typeface="Calibri" panose="020F0502020204030204" pitchFamily="34" charset="0"/>
                <a:cs typeface="Calibri" panose="020F0502020204030204" pitchFamily="34" charset="0"/>
              </a:rPr>
              <a:t> (4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New York, NY: Oxford University Press. </a:t>
            </a:r>
          </a:p>
        </p:txBody>
      </p:sp>
      <p:sp>
        <p:nvSpPr>
          <p:cNvPr id="4" name="Slide Number Placeholder 3"/>
          <p:cNvSpPr>
            <a:spLocks noGrp="1"/>
          </p:cNvSpPr>
          <p:nvPr>
            <p:ph type="sldNum" sz="quarter" idx="10"/>
          </p:nvPr>
        </p:nvSpPr>
        <p:spPr>
          <a:xfrm>
            <a:off x="8464026" y="6045422"/>
            <a:ext cx="484031" cy="421370"/>
          </a:xfrm>
        </p:spPr>
        <p:txBody>
          <a:bodyPr/>
          <a:lstStyle/>
          <a:p>
            <a:fld id="{3E17F1FD-29C3-4220-915C-9C71059786D3}" type="slidenum">
              <a:rPr lang="en-US" smtClean="0"/>
              <a:pPr/>
              <a:t>35</a:t>
            </a:fld>
            <a:endParaRPr lang="en-US" dirty="0"/>
          </a:p>
        </p:txBody>
      </p:sp>
    </p:spTree>
    <p:extLst>
      <p:ext uri="{BB962C8B-B14F-4D97-AF65-F5344CB8AC3E}">
        <p14:creationId xmlns:p14="http://schemas.microsoft.com/office/powerpoint/2010/main" val="2590073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Crisis Interventions</a:t>
            </a:r>
          </a:p>
        </p:txBody>
      </p:sp>
      <p:sp>
        <p:nvSpPr>
          <p:cNvPr id="3" name="Content Placeholder 2"/>
          <p:cNvSpPr>
            <a:spLocks noGrp="1"/>
          </p:cNvSpPr>
          <p:nvPr>
            <p:ph idx="1"/>
          </p:nvPr>
        </p:nvSpPr>
        <p:spPr>
          <a:xfrm>
            <a:off x="228600" y="1066800"/>
            <a:ext cx="8686800" cy="3124200"/>
          </a:xfrm>
        </p:spPr>
        <p:txBody>
          <a:bodyPr/>
          <a:lstStyle/>
          <a:p>
            <a:pPr marL="171450" lvl="0" indent="-171450" fontAlgn="auto">
              <a:spcAft>
                <a:spcPts val="0"/>
              </a:spcAft>
              <a:buFont typeface="Arial" panose="020B0604020202020204" pitchFamily="34" charset="0"/>
              <a:buChar char="•"/>
              <a:defRPr/>
            </a:pPr>
            <a:r>
              <a:rPr lang="en-US" dirty="0">
                <a:latin typeface="Calibri"/>
                <a:cs typeface="Calibri"/>
              </a:rPr>
              <a:t>The IC&amp;RC defines crisis interventions as “those services which respond to an [individual, who meets diagnostic criteria for one or more substance use disorders,] needs during acute emotional and/or physical distress."</a:t>
            </a:r>
            <a:endParaRPr lang="en-US" dirty="0"/>
          </a:p>
          <a:p>
            <a:endParaRPr lang="en-US" dirty="0"/>
          </a:p>
        </p:txBody>
      </p:sp>
      <p:sp>
        <p:nvSpPr>
          <p:cNvPr id="5" name="TextBox 4">
            <a:extLst>
              <a:ext uri="{FF2B5EF4-FFF2-40B4-BE49-F238E27FC236}">
                <a16:creationId xmlns:a16="http://schemas.microsoft.com/office/drawing/2014/main" id="{A36C0EE9-C538-E844-BB9F-21104067FF9A}"/>
              </a:ext>
            </a:extLst>
          </p:cNvPr>
          <p:cNvSpPr txBox="1"/>
          <p:nvPr/>
        </p:nvSpPr>
        <p:spPr>
          <a:xfrm>
            <a:off x="228600" y="5820461"/>
            <a:ext cx="7848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Yeager, K. R. &amp; Roberts, A. R. (2015). </a:t>
            </a:r>
            <a:r>
              <a:rPr lang="en-US" sz="1200" i="1" dirty="0">
                <a:solidFill>
                  <a:schemeClr val="bg1"/>
                </a:solidFill>
                <a:latin typeface="Calibri" panose="020F0502020204030204" pitchFamily="34" charset="0"/>
                <a:cs typeface="Calibri" panose="020F0502020204030204" pitchFamily="34" charset="0"/>
              </a:rPr>
              <a:t>Crisis intervention handbook: assessment, treatment, and research</a:t>
            </a:r>
            <a:r>
              <a:rPr lang="en-US" sz="1200" dirty="0">
                <a:solidFill>
                  <a:schemeClr val="bg1"/>
                </a:solidFill>
                <a:latin typeface="Calibri" panose="020F0502020204030204" pitchFamily="34" charset="0"/>
                <a:cs typeface="Calibri" panose="020F0502020204030204" pitchFamily="34" charset="0"/>
              </a:rPr>
              <a:t> (4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New York, NY: Oxford University Press. </a:t>
            </a:r>
          </a:p>
        </p:txBody>
      </p:sp>
      <p:sp>
        <p:nvSpPr>
          <p:cNvPr id="4" name="Slide Number Placeholder 3"/>
          <p:cNvSpPr>
            <a:spLocks noGrp="1"/>
          </p:cNvSpPr>
          <p:nvPr>
            <p:ph type="sldNum" sz="quarter" idx="10"/>
          </p:nvPr>
        </p:nvSpPr>
        <p:spPr>
          <a:xfrm>
            <a:off x="8464026" y="6045422"/>
            <a:ext cx="484031" cy="421370"/>
          </a:xfrm>
        </p:spPr>
        <p:txBody>
          <a:bodyPr/>
          <a:lstStyle/>
          <a:p>
            <a:fld id="{3E17F1FD-29C3-4220-915C-9C71059786D3}" type="slidenum">
              <a:rPr lang="en-US" smtClean="0"/>
              <a:pPr/>
              <a:t>36</a:t>
            </a:fld>
            <a:endParaRPr lang="en-US" dirty="0"/>
          </a:p>
        </p:txBody>
      </p:sp>
    </p:spTree>
    <p:extLst>
      <p:ext uri="{BB962C8B-B14F-4D97-AF65-F5344CB8AC3E}">
        <p14:creationId xmlns:p14="http://schemas.microsoft.com/office/powerpoint/2010/main" val="41322743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30" y="401187"/>
            <a:ext cx="8686800" cy="761996"/>
          </a:xfrm>
        </p:spPr>
        <p:txBody>
          <a:bodyPr/>
          <a:lstStyle/>
          <a:p>
            <a:r>
              <a:rPr lang="en-US" dirty="0">
                <a:latin typeface="Calibri"/>
                <a:cs typeface="Calibri"/>
              </a:rPr>
              <a:t>Keeping Yourself Safe in a </a:t>
            </a:r>
            <a:br>
              <a:rPr lang="en-US" dirty="0">
                <a:latin typeface="Calibri"/>
                <a:cs typeface="Calibri"/>
              </a:rPr>
            </a:br>
            <a:r>
              <a:rPr lang="en-US" dirty="0">
                <a:latin typeface="Calibri"/>
                <a:cs typeface="Calibri"/>
              </a:rPr>
              <a:t>Crisis Situation</a:t>
            </a:r>
          </a:p>
        </p:txBody>
      </p:sp>
      <p:sp>
        <p:nvSpPr>
          <p:cNvPr id="3" name="Content Placeholder 2"/>
          <p:cNvSpPr>
            <a:spLocks noGrp="1"/>
          </p:cNvSpPr>
          <p:nvPr>
            <p:ph idx="1"/>
          </p:nvPr>
        </p:nvSpPr>
        <p:spPr>
          <a:xfrm>
            <a:off x="263179" y="1447800"/>
            <a:ext cx="8686800" cy="3048000"/>
          </a:xfrm>
        </p:spPr>
        <p:txBody>
          <a:bodyPr/>
          <a:lstStyle/>
          <a:p>
            <a:r>
              <a:rPr lang="en-US" dirty="0"/>
              <a:t>Draw your office and layout of your office furniture. </a:t>
            </a:r>
          </a:p>
          <a:p>
            <a:r>
              <a:rPr lang="en-US" dirty="0"/>
              <a:t>Note where you sit and where the client sits. </a:t>
            </a:r>
          </a:p>
          <a:p>
            <a:endParaRPr lang="en-US" dirty="0"/>
          </a:p>
          <a:p>
            <a:endParaRPr lang="en-US" dirty="0"/>
          </a:p>
          <a:p>
            <a:endParaRPr lang="en-US" dirty="0"/>
          </a:p>
          <a:p>
            <a:endParaRPr lang="en-US" kern="1200" dirty="0"/>
          </a:p>
        </p:txBody>
      </p:sp>
      <p:sp>
        <p:nvSpPr>
          <p:cNvPr id="4" name="Slide Number Placeholder 3"/>
          <p:cNvSpPr>
            <a:spLocks noGrp="1"/>
          </p:cNvSpPr>
          <p:nvPr>
            <p:ph type="sldNum" sz="quarter" idx="10"/>
          </p:nvPr>
        </p:nvSpPr>
        <p:spPr>
          <a:xfrm>
            <a:off x="8153399" y="6284231"/>
            <a:ext cx="788831" cy="345170"/>
          </a:xfrm>
        </p:spPr>
        <p:txBody>
          <a:bodyPr/>
          <a:lstStyle/>
          <a:p>
            <a:fld id="{3E17F1FD-29C3-4220-915C-9C71059786D3}" type="slidenum">
              <a:rPr lang="en-US" smtClean="0"/>
              <a:pPr/>
              <a:t>37</a:t>
            </a:fld>
            <a:endParaRPr lang="en-US" dirty="0"/>
          </a:p>
        </p:txBody>
      </p:sp>
    </p:spTree>
    <p:extLst>
      <p:ext uri="{BB962C8B-B14F-4D97-AF65-F5344CB8AC3E}">
        <p14:creationId xmlns:p14="http://schemas.microsoft.com/office/powerpoint/2010/main" val="3782899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Keeping Yourself Safe (</a:t>
            </a:r>
            <a:r>
              <a:rPr lang="en-US" dirty="0" smtClean="0">
                <a:latin typeface="Calibri"/>
                <a:cs typeface="Calibri"/>
              </a:rPr>
              <a:t>continued 1)</a:t>
            </a:r>
            <a:endParaRPr lang="en-US" dirty="0">
              <a:latin typeface="Calibri"/>
              <a:cs typeface="Calibri"/>
            </a:endParaRPr>
          </a:p>
        </p:txBody>
      </p:sp>
      <p:sp>
        <p:nvSpPr>
          <p:cNvPr id="3" name="Content Placeholder 2"/>
          <p:cNvSpPr>
            <a:spLocks noGrp="1"/>
          </p:cNvSpPr>
          <p:nvPr>
            <p:ph idx="1"/>
          </p:nvPr>
        </p:nvSpPr>
        <p:spPr/>
        <p:txBody>
          <a:bodyPr/>
          <a:lstStyle/>
          <a:p>
            <a:r>
              <a:rPr lang="en-US" dirty="0"/>
              <a:t>Be conscious of where you are in the office.</a:t>
            </a:r>
          </a:p>
          <a:p>
            <a:r>
              <a:rPr lang="en-US" dirty="0"/>
              <a:t>Both you and the client must have access to the door – do not create any barriers between the client and the exit.</a:t>
            </a:r>
          </a:p>
          <a:p>
            <a:r>
              <a:rPr lang="en-US" dirty="0"/>
              <a:t>Be aware of ways of asking for help.</a:t>
            </a:r>
          </a:p>
          <a:p>
            <a:pPr lvl="1"/>
            <a:r>
              <a:rPr lang="en-US" dirty="0"/>
              <a:t>If client’s distressing behaviors are escalating, get out and get help.</a:t>
            </a:r>
          </a:p>
          <a:p>
            <a:pPr lvl="1"/>
            <a:r>
              <a:rPr lang="en-US" dirty="0"/>
              <a:t>Take a break, leave the office, but never leave the client alone.</a:t>
            </a:r>
          </a:p>
          <a:p>
            <a:endParaRPr lang="en-US" dirty="0"/>
          </a:p>
          <a:p>
            <a:pPr lvl="1"/>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38</a:t>
            </a:fld>
            <a:endParaRPr lang="en-US" dirty="0"/>
          </a:p>
        </p:txBody>
      </p:sp>
    </p:spTree>
    <p:extLst>
      <p:ext uri="{BB962C8B-B14F-4D97-AF65-F5344CB8AC3E}">
        <p14:creationId xmlns:p14="http://schemas.microsoft.com/office/powerpoint/2010/main" val="3721809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Keeping Yourself Safe (</a:t>
            </a:r>
            <a:r>
              <a:rPr lang="en-US" dirty="0" smtClean="0">
                <a:latin typeface="Calibri"/>
                <a:cs typeface="Calibri"/>
              </a:rPr>
              <a:t>continued 2)</a:t>
            </a:r>
            <a:endParaRPr lang="en-US" dirty="0">
              <a:latin typeface="Calibri"/>
              <a:cs typeface="Calibri"/>
            </a:endParaRPr>
          </a:p>
        </p:txBody>
      </p:sp>
      <p:sp>
        <p:nvSpPr>
          <p:cNvPr id="3" name="Content Placeholder 2"/>
          <p:cNvSpPr>
            <a:spLocks noGrp="1"/>
          </p:cNvSpPr>
          <p:nvPr>
            <p:ph idx="1"/>
          </p:nvPr>
        </p:nvSpPr>
        <p:spPr/>
        <p:txBody>
          <a:bodyPr/>
          <a:lstStyle/>
          <a:p>
            <a:r>
              <a:rPr lang="en-US" dirty="0"/>
              <a:t>Know your limits.</a:t>
            </a:r>
          </a:p>
          <a:p>
            <a:pPr lvl="1"/>
            <a:r>
              <a:rPr lang="en-US" dirty="0"/>
              <a:t>Do I have the training to manage this situation?</a:t>
            </a:r>
          </a:p>
          <a:p>
            <a:pPr lvl="1"/>
            <a:r>
              <a:rPr lang="en-US" dirty="0"/>
              <a:t>Do I feel confident managing this situation? </a:t>
            </a:r>
          </a:p>
          <a:p>
            <a:pPr>
              <a:defRPr/>
            </a:pPr>
            <a:r>
              <a:rPr lang="en-US" dirty="0">
                <a:latin typeface="Calibri"/>
                <a:cs typeface="Calibri"/>
              </a:rPr>
              <a:t>Recognizing your limitations is a </a:t>
            </a:r>
            <a:r>
              <a:rPr lang="en-US" b="1" dirty="0">
                <a:latin typeface="Calibri"/>
                <a:cs typeface="Calibri"/>
              </a:rPr>
              <a:t>strength</a:t>
            </a:r>
            <a:r>
              <a:rPr lang="en-US" dirty="0">
                <a:latin typeface="Calibri"/>
                <a:cs typeface="Calibri"/>
              </a:rPr>
              <a:t>, not a weakness!</a:t>
            </a:r>
          </a:p>
          <a:p>
            <a:pPr lvl="1">
              <a:defRPr/>
            </a:pPr>
            <a:r>
              <a:rPr lang="en-US" dirty="0"/>
              <a:t>Know where and when to ask for help.</a:t>
            </a:r>
          </a:p>
          <a:p>
            <a:pPr lvl="1"/>
            <a:r>
              <a:rPr lang="en-US" dirty="0"/>
              <a:t>If necessary, contact emergency personnel.</a:t>
            </a:r>
          </a:p>
          <a:p>
            <a:r>
              <a:rPr lang="en-US" dirty="0"/>
              <a:t>If and when clients are in distress: </a:t>
            </a:r>
          </a:p>
          <a:p>
            <a:pPr lvl="1"/>
            <a:r>
              <a:rPr lang="en-US" dirty="0"/>
              <a:t>Be careful not to reflect negative emotional states.</a:t>
            </a:r>
          </a:p>
          <a:p>
            <a:pPr lvl="1"/>
            <a:r>
              <a:rPr lang="en-US" dirty="0"/>
              <a:t>Be aware of your body language. </a:t>
            </a:r>
          </a:p>
          <a:p>
            <a:pPr lvl="1"/>
            <a:r>
              <a:rPr lang="en-US" dirty="0"/>
              <a:t>Stay calm and keep your tone of voice low and soft.</a:t>
            </a:r>
          </a:p>
          <a:p>
            <a:pPr lvl="1"/>
            <a:r>
              <a:rPr lang="en-US" dirty="0"/>
              <a:t>Be careful not to stand over or lean into client.</a:t>
            </a:r>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39</a:t>
            </a:fld>
            <a:endParaRPr lang="en-US" dirty="0"/>
          </a:p>
        </p:txBody>
      </p:sp>
    </p:spTree>
    <p:extLst>
      <p:ext uri="{BB962C8B-B14F-4D97-AF65-F5344CB8AC3E}">
        <p14:creationId xmlns:p14="http://schemas.microsoft.com/office/powerpoint/2010/main" val="2980530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Today's </a:t>
            </a:r>
            <a:r>
              <a:rPr lang="en-US" dirty="0" smtClean="0">
                <a:latin typeface="Calibri"/>
                <a:cs typeface="Calibri"/>
              </a:rPr>
              <a:t>Agenda (1)</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(continued)</a:t>
            </a:r>
          </a:p>
          <a:p>
            <a:pPr lvl="1"/>
            <a:r>
              <a:rPr lang="en-US" b="1" dirty="0">
                <a:solidFill>
                  <a:srgbClr val="FFFF00"/>
                </a:solidFill>
              </a:rPr>
              <a:t>Case Management </a:t>
            </a:r>
          </a:p>
          <a:p>
            <a:pPr lvl="1"/>
            <a:r>
              <a:rPr lang="en-US" dirty="0"/>
              <a:t>Crisis Intervention </a:t>
            </a:r>
          </a:p>
          <a:p>
            <a:pPr lvl="1"/>
            <a:r>
              <a:rPr lang="en-US" dirty="0"/>
              <a:t>Client and Family Education </a:t>
            </a:r>
          </a:p>
          <a:p>
            <a:pPr lvl="1"/>
            <a:r>
              <a:rPr lang="en-US" dirty="0"/>
              <a:t>Referral </a:t>
            </a:r>
          </a:p>
          <a:p>
            <a:pPr lvl="1"/>
            <a:r>
              <a:rPr lang="en-US" dirty="0"/>
              <a:t>Report and Record keeping </a:t>
            </a:r>
          </a:p>
          <a:p>
            <a:pPr lvl="1"/>
            <a:r>
              <a:rPr lang="en-US" dirty="0"/>
              <a:t>Consultation</a:t>
            </a:r>
          </a:p>
        </p:txBody>
      </p:sp>
      <p:sp>
        <p:nvSpPr>
          <p:cNvPr id="4" name="Slide Number Placeholder 3"/>
          <p:cNvSpPr>
            <a:spLocks noGrp="1"/>
          </p:cNvSpPr>
          <p:nvPr>
            <p:ph type="sldNum" sz="quarter" idx="10"/>
          </p:nvPr>
        </p:nvSpPr>
        <p:spPr/>
        <p:txBody>
          <a:bodyPr/>
          <a:lstStyle/>
          <a:p>
            <a:fld id="{3E17F1FD-29C3-4220-915C-9C71059786D3}" type="slidenum">
              <a:rPr lang="en-US" smtClean="0"/>
              <a:pPr/>
              <a:t>4</a:t>
            </a:fld>
            <a:endParaRPr lang="en-US" dirty="0"/>
          </a:p>
        </p:txBody>
      </p:sp>
    </p:spTree>
    <p:extLst>
      <p:ext uri="{BB962C8B-B14F-4D97-AF65-F5344CB8AC3E}">
        <p14:creationId xmlns:p14="http://schemas.microsoft.com/office/powerpoint/2010/main" val="23675016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Keeping Others Safe</a:t>
            </a:r>
          </a:p>
        </p:txBody>
      </p:sp>
      <p:sp>
        <p:nvSpPr>
          <p:cNvPr id="3" name="Content Placeholder 2"/>
          <p:cNvSpPr>
            <a:spLocks noGrp="1"/>
          </p:cNvSpPr>
          <p:nvPr>
            <p:ph idx="1"/>
          </p:nvPr>
        </p:nvSpPr>
        <p:spPr/>
        <p:txBody>
          <a:bodyPr/>
          <a:lstStyle/>
          <a:p>
            <a:r>
              <a:rPr lang="en-US" dirty="0"/>
              <a:t>Remove the situation to a quiet, safe place.  This will help to:</a:t>
            </a:r>
          </a:p>
          <a:p>
            <a:pPr lvl="1"/>
            <a:r>
              <a:rPr lang="en-US" dirty="0"/>
              <a:t>Calm the participant (and you)</a:t>
            </a:r>
          </a:p>
          <a:p>
            <a:pPr lvl="1"/>
            <a:r>
              <a:rPr lang="en-US" dirty="0"/>
              <a:t>Protect confidentiality</a:t>
            </a:r>
          </a:p>
          <a:p>
            <a:pPr lvl="1"/>
            <a:r>
              <a:rPr lang="en-US" dirty="0"/>
              <a:t>Protect other clients from direct harm</a:t>
            </a:r>
          </a:p>
          <a:p>
            <a:pPr lvl="1"/>
            <a:r>
              <a:rPr lang="en-US" dirty="0"/>
              <a:t>Protect other clients from “helping”</a:t>
            </a:r>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40</a:t>
            </a:fld>
            <a:endParaRPr lang="en-US" dirty="0"/>
          </a:p>
        </p:txBody>
      </p:sp>
    </p:spTree>
    <p:extLst>
      <p:ext uri="{BB962C8B-B14F-4D97-AF65-F5344CB8AC3E}">
        <p14:creationId xmlns:p14="http://schemas.microsoft.com/office/powerpoint/2010/main" val="27000733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Seven-Stage Crisis Intervention </a:t>
            </a:r>
            <a:r>
              <a:rPr lang="en-US" sz="3800" dirty="0" smtClean="0"/>
              <a:t>Model (1)</a:t>
            </a:r>
            <a:endParaRPr lang="en-US" sz="3800" dirty="0"/>
          </a:p>
        </p:txBody>
      </p:sp>
      <p:sp>
        <p:nvSpPr>
          <p:cNvPr id="3" name="Content Placeholder 2"/>
          <p:cNvSpPr>
            <a:spLocks noGrp="1"/>
          </p:cNvSpPr>
          <p:nvPr>
            <p:ph idx="1"/>
          </p:nvPr>
        </p:nvSpPr>
        <p:spPr>
          <a:xfrm>
            <a:off x="228600" y="1066800"/>
            <a:ext cx="8686800" cy="4038600"/>
          </a:xfrm>
        </p:spPr>
        <p:txBody>
          <a:bodyPr/>
          <a:lstStyle/>
          <a:p>
            <a:r>
              <a:rPr lang="en-US" dirty="0"/>
              <a:t>“Plan and conduct a thorough biopsychosocial and lethality/imminent danger assessment;</a:t>
            </a:r>
          </a:p>
          <a:p>
            <a:r>
              <a:rPr lang="en-US" dirty="0"/>
              <a:t>Make psychological contact and rapidly establish the collaborative relationship;</a:t>
            </a:r>
          </a:p>
          <a:p>
            <a:r>
              <a:rPr lang="en-US" dirty="0"/>
              <a:t>Identify the major problems, including crisis precipitants;</a:t>
            </a:r>
          </a:p>
          <a:p>
            <a:r>
              <a:rPr lang="en-US" dirty="0"/>
              <a:t>Encourage an exploration of feelings and emotions; </a:t>
            </a:r>
          </a:p>
          <a:p>
            <a:r>
              <a:rPr lang="en-US" dirty="0"/>
              <a:t>Generate and explore alternatives and new coping strategies;</a:t>
            </a:r>
          </a:p>
          <a:p>
            <a:endParaRPr lang="en-US" dirty="0"/>
          </a:p>
        </p:txBody>
      </p:sp>
      <p:sp>
        <p:nvSpPr>
          <p:cNvPr id="5" name="TextBox 4">
            <a:extLst>
              <a:ext uri="{FF2B5EF4-FFF2-40B4-BE49-F238E27FC236}">
                <a16:creationId xmlns:a16="http://schemas.microsoft.com/office/drawing/2014/main" id="{27B8A7E7-34B9-9247-A82D-18F3DAFEC1AA}"/>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41</a:t>
            </a:fld>
            <a:endParaRPr lang="en-US" dirty="0"/>
          </a:p>
        </p:txBody>
      </p:sp>
    </p:spTree>
    <p:extLst>
      <p:ext uri="{BB962C8B-B14F-4D97-AF65-F5344CB8AC3E}">
        <p14:creationId xmlns:p14="http://schemas.microsoft.com/office/powerpoint/2010/main" val="38315847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Seven-Stage Crisis Intervention </a:t>
            </a:r>
            <a:r>
              <a:rPr lang="en-US" sz="3800" dirty="0" smtClean="0"/>
              <a:t>Model (2)</a:t>
            </a:r>
            <a:endParaRPr lang="en-US" sz="3800" dirty="0"/>
          </a:p>
        </p:txBody>
      </p:sp>
      <p:sp>
        <p:nvSpPr>
          <p:cNvPr id="3" name="Content Placeholder 2"/>
          <p:cNvSpPr>
            <a:spLocks noGrp="1"/>
          </p:cNvSpPr>
          <p:nvPr>
            <p:ph idx="1"/>
          </p:nvPr>
        </p:nvSpPr>
        <p:spPr>
          <a:xfrm>
            <a:off x="228600" y="1066800"/>
            <a:ext cx="8686800" cy="4114800"/>
          </a:xfrm>
        </p:spPr>
        <p:txBody>
          <a:bodyPr/>
          <a:lstStyle/>
          <a:p>
            <a:r>
              <a:rPr lang="en-US" dirty="0"/>
              <a:t>Restore functioning through implementation of an action plan (implement an action plan); and</a:t>
            </a:r>
          </a:p>
          <a:p>
            <a:r>
              <a:rPr lang="en-US" dirty="0"/>
              <a:t>Plan follow-up booster sessions” (Roberts &amp; </a:t>
            </a:r>
            <a:r>
              <a:rPr lang="en-US" dirty="0" err="1"/>
              <a:t>Ottens</a:t>
            </a:r>
            <a:r>
              <a:rPr lang="en-US" dirty="0"/>
              <a:t>, 2005, p. 332-333) </a:t>
            </a:r>
          </a:p>
          <a:p>
            <a:endParaRPr lang="en-US" dirty="0"/>
          </a:p>
        </p:txBody>
      </p:sp>
      <p:sp>
        <p:nvSpPr>
          <p:cNvPr id="6" name="TextBox 5">
            <a:extLst>
              <a:ext uri="{FF2B5EF4-FFF2-40B4-BE49-F238E27FC236}">
                <a16:creationId xmlns:a16="http://schemas.microsoft.com/office/drawing/2014/main" id="{F62E1FC8-7E7D-0A49-BE76-7CFA0A36F66E}"/>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229599" y="6284230"/>
            <a:ext cx="712631" cy="367228"/>
          </a:xfrm>
        </p:spPr>
        <p:txBody>
          <a:bodyPr/>
          <a:lstStyle/>
          <a:p>
            <a:fld id="{3E17F1FD-29C3-4220-915C-9C71059786D3}" type="slidenum">
              <a:rPr lang="en-US" smtClean="0"/>
              <a:pPr/>
              <a:t>42</a:t>
            </a:fld>
            <a:endParaRPr lang="en-US" dirty="0"/>
          </a:p>
        </p:txBody>
      </p:sp>
    </p:spTree>
    <p:extLst>
      <p:ext uri="{BB962C8B-B14F-4D97-AF65-F5344CB8AC3E}">
        <p14:creationId xmlns:p14="http://schemas.microsoft.com/office/powerpoint/2010/main" val="33682220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524000"/>
          </a:xfrm>
        </p:spPr>
        <p:txBody>
          <a:bodyPr/>
          <a:lstStyle/>
          <a:p>
            <a:r>
              <a:rPr lang="en-US" dirty="0">
                <a:latin typeface="Calibri"/>
                <a:cs typeface="Calibri"/>
              </a:rPr>
              <a:t>Conduct a </a:t>
            </a:r>
            <a:r>
              <a:rPr lang="en-US" dirty="0"/>
              <a:t/>
            </a:r>
            <a:br>
              <a:rPr lang="en-US" dirty="0"/>
            </a:br>
            <a:r>
              <a:rPr lang="en-US" dirty="0">
                <a:latin typeface="Calibri"/>
                <a:cs typeface="Calibri"/>
              </a:rPr>
              <a:t>Lethality and Psychosocial Assessment</a:t>
            </a:r>
            <a:endParaRPr lang="en-US" dirty="0"/>
          </a:p>
        </p:txBody>
      </p:sp>
      <p:sp>
        <p:nvSpPr>
          <p:cNvPr id="3" name="Content Placeholder 2"/>
          <p:cNvSpPr>
            <a:spLocks noGrp="1"/>
          </p:cNvSpPr>
          <p:nvPr>
            <p:ph idx="1"/>
          </p:nvPr>
        </p:nvSpPr>
        <p:spPr>
          <a:xfrm>
            <a:off x="228600" y="1981200"/>
            <a:ext cx="8686800" cy="2362200"/>
          </a:xfrm>
        </p:spPr>
        <p:txBody>
          <a:bodyPr/>
          <a:lstStyle/>
          <a:p>
            <a:r>
              <a:rPr lang="en-US" dirty="0"/>
              <a:t>Environmental supports and stressors </a:t>
            </a:r>
          </a:p>
          <a:p>
            <a:r>
              <a:rPr lang="en-US" dirty="0"/>
              <a:t>Medical needs and current medications</a:t>
            </a:r>
          </a:p>
          <a:p>
            <a:r>
              <a:rPr lang="en-US" dirty="0"/>
              <a:t>Current use of alcohol or drugs</a:t>
            </a:r>
          </a:p>
          <a:p>
            <a:r>
              <a:rPr lang="en-US" dirty="0"/>
              <a:t>Internal and external coping methods and resources</a:t>
            </a:r>
          </a:p>
          <a:p>
            <a:r>
              <a:rPr lang="en-US" dirty="0"/>
              <a:t>Suicide attempt</a:t>
            </a:r>
          </a:p>
          <a:p>
            <a:r>
              <a:rPr lang="en-US" b="1" dirty="0"/>
              <a:t>Suicidal and homicidal ideation</a:t>
            </a:r>
          </a:p>
          <a:p>
            <a:endParaRPr lang="en-US" dirty="0"/>
          </a:p>
        </p:txBody>
      </p:sp>
      <p:sp>
        <p:nvSpPr>
          <p:cNvPr id="6" name="TextBox 5">
            <a:extLst>
              <a:ext uri="{FF2B5EF4-FFF2-40B4-BE49-F238E27FC236}">
                <a16:creationId xmlns:a16="http://schemas.microsoft.com/office/drawing/2014/main" id="{1DBD6022-5C0F-5544-A374-D8BE7231931B}"/>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229599" y="6284230"/>
            <a:ext cx="712631" cy="367228"/>
          </a:xfrm>
        </p:spPr>
        <p:txBody>
          <a:bodyPr/>
          <a:lstStyle/>
          <a:p>
            <a:fld id="{3E17F1FD-29C3-4220-915C-9C71059786D3}" type="slidenum">
              <a:rPr lang="en-US" smtClean="0"/>
              <a:pPr/>
              <a:t>43</a:t>
            </a:fld>
            <a:endParaRPr lang="en-US" dirty="0"/>
          </a:p>
        </p:txBody>
      </p:sp>
    </p:spTree>
    <p:extLst>
      <p:ext uri="{BB962C8B-B14F-4D97-AF65-F5344CB8AC3E}">
        <p14:creationId xmlns:p14="http://schemas.microsoft.com/office/powerpoint/2010/main" val="21208637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Rapidly Establish Rapport</a:t>
            </a:r>
          </a:p>
        </p:txBody>
      </p:sp>
      <p:sp>
        <p:nvSpPr>
          <p:cNvPr id="3" name="Content Placeholder 2"/>
          <p:cNvSpPr>
            <a:spLocks noGrp="1"/>
          </p:cNvSpPr>
          <p:nvPr>
            <p:ph idx="1"/>
          </p:nvPr>
        </p:nvSpPr>
        <p:spPr>
          <a:xfrm>
            <a:off x="228600" y="1066800"/>
            <a:ext cx="8686800" cy="3657600"/>
          </a:xfrm>
        </p:spPr>
        <p:txBody>
          <a:bodyPr/>
          <a:lstStyle/>
          <a:p>
            <a:r>
              <a:rPr lang="en-US" dirty="0"/>
              <a:t>Assume non-judgmental attitude </a:t>
            </a:r>
          </a:p>
          <a:p>
            <a:r>
              <a:rPr lang="en-US" dirty="0"/>
              <a:t>Listen to understand</a:t>
            </a:r>
          </a:p>
          <a:p>
            <a:r>
              <a:rPr lang="en-US" dirty="0"/>
              <a:t>Listen and respond selectively </a:t>
            </a:r>
          </a:p>
          <a:p>
            <a:r>
              <a:rPr lang="en-US" dirty="0"/>
              <a:t>Demonstrate respect by minimizing distractions, offering to meet in a safe, secure space</a:t>
            </a:r>
          </a:p>
          <a:p>
            <a:pPr marL="0" indent="0">
              <a:buNone/>
            </a:pPr>
            <a:endParaRPr lang="en-US" dirty="0"/>
          </a:p>
        </p:txBody>
      </p:sp>
      <p:sp>
        <p:nvSpPr>
          <p:cNvPr id="6" name="TextBox 5">
            <a:extLst>
              <a:ext uri="{FF2B5EF4-FFF2-40B4-BE49-F238E27FC236}">
                <a16:creationId xmlns:a16="http://schemas.microsoft.com/office/drawing/2014/main" id="{B3EBC32A-1307-2345-9F52-1A9A80896E01}"/>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458199" y="6248400"/>
            <a:ext cx="484031" cy="367228"/>
          </a:xfrm>
        </p:spPr>
        <p:txBody>
          <a:bodyPr/>
          <a:lstStyle/>
          <a:p>
            <a:fld id="{3E17F1FD-29C3-4220-915C-9C71059786D3}" type="slidenum">
              <a:rPr lang="en-US" smtClean="0"/>
              <a:pPr/>
              <a:t>44</a:t>
            </a:fld>
            <a:endParaRPr lang="en-US" dirty="0"/>
          </a:p>
        </p:txBody>
      </p:sp>
    </p:spTree>
    <p:extLst>
      <p:ext uri="{BB962C8B-B14F-4D97-AF65-F5344CB8AC3E}">
        <p14:creationId xmlns:p14="http://schemas.microsoft.com/office/powerpoint/2010/main" val="31003378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Identify Major Problems/Precipitants</a:t>
            </a:r>
          </a:p>
        </p:txBody>
      </p:sp>
      <p:sp>
        <p:nvSpPr>
          <p:cNvPr id="3" name="Content Placeholder 2"/>
          <p:cNvSpPr>
            <a:spLocks noGrp="1"/>
          </p:cNvSpPr>
          <p:nvPr>
            <p:ph idx="1"/>
          </p:nvPr>
        </p:nvSpPr>
        <p:spPr>
          <a:xfrm>
            <a:off x="228600" y="1066800"/>
            <a:ext cx="8686800" cy="3124200"/>
          </a:xfrm>
        </p:spPr>
        <p:txBody>
          <a:bodyPr/>
          <a:lstStyle/>
          <a:p>
            <a:r>
              <a:rPr lang="en-US" dirty="0"/>
              <a:t>Why now?  </a:t>
            </a:r>
          </a:p>
          <a:p>
            <a:r>
              <a:rPr lang="en-US" dirty="0"/>
              <a:t>What was the precipitating event? </a:t>
            </a:r>
          </a:p>
          <a:p>
            <a:r>
              <a:rPr lang="en-US" dirty="0"/>
              <a:t>Seek to understand how the precipitating event escalated into a crisis – what about it triggered the crisis?</a:t>
            </a:r>
          </a:p>
          <a:p>
            <a:r>
              <a:rPr lang="en-US" dirty="0"/>
              <a:t>Explore and prioritize problem(s)</a:t>
            </a:r>
          </a:p>
          <a:p>
            <a:pPr>
              <a:buClr>
                <a:schemeClr val="bg1"/>
              </a:buClr>
              <a:buFont typeface="Arial" panose="020B0604020202020204" pitchFamily="34" charset="0"/>
              <a:buChar char="•"/>
            </a:pPr>
            <a:r>
              <a:rPr lang="en-US" dirty="0"/>
              <a:t>Identify and listen for other factors (e.g., faulty thinking, mistaken beliefs) that may have contributed to the crisis.</a:t>
            </a:r>
          </a:p>
          <a:p>
            <a:endParaRPr lang="en-US" dirty="0"/>
          </a:p>
          <a:p>
            <a:pPr marL="0" indent="0">
              <a:buNone/>
            </a:pPr>
            <a:endParaRPr lang="en-US" dirty="0"/>
          </a:p>
        </p:txBody>
      </p:sp>
      <p:sp>
        <p:nvSpPr>
          <p:cNvPr id="6" name="TextBox 5">
            <a:extLst>
              <a:ext uri="{FF2B5EF4-FFF2-40B4-BE49-F238E27FC236}">
                <a16:creationId xmlns:a16="http://schemas.microsoft.com/office/drawing/2014/main" id="{7CA2C92B-D05C-8740-93B0-B737179973C6}"/>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458199" y="6248400"/>
            <a:ext cx="484031" cy="367228"/>
          </a:xfrm>
        </p:spPr>
        <p:txBody>
          <a:bodyPr/>
          <a:lstStyle/>
          <a:p>
            <a:fld id="{3E17F1FD-29C3-4220-915C-9C71059786D3}" type="slidenum">
              <a:rPr lang="en-US" smtClean="0"/>
              <a:pPr/>
              <a:t>45</a:t>
            </a:fld>
            <a:endParaRPr lang="en-US" dirty="0"/>
          </a:p>
        </p:txBody>
      </p:sp>
    </p:spTree>
    <p:extLst>
      <p:ext uri="{BB962C8B-B14F-4D97-AF65-F5344CB8AC3E}">
        <p14:creationId xmlns:p14="http://schemas.microsoft.com/office/powerpoint/2010/main" val="31757065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Deal with Feelings and Emotions</a:t>
            </a:r>
          </a:p>
        </p:txBody>
      </p:sp>
      <p:sp>
        <p:nvSpPr>
          <p:cNvPr id="3" name="Content Placeholder 2"/>
          <p:cNvSpPr>
            <a:spLocks noGrp="1"/>
          </p:cNvSpPr>
          <p:nvPr>
            <p:ph idx="1"/>
          </p:nvPr>
        </p:nvSpPr>
        <p:spPr>
          <a:xfrm>
            <a:off x="228600" y="1066800"/>
            <a:ext cx="8686800" cy="3962400"/>
          </a:xfrm>
        </p:spPr>
        <p:txBody>
          <a:bodyPr/>
          <a:lstStyle/>
          <a:p>
            <a:r>
              <a:rPr lang="en-US" sz="2700" dirty="0"/>
              <a:t>Employ active listening. </a:t>
            </a:r>
          </a:p>
          <a:p>
            <a:r>
              <a:rPr lang="en-US" sz="2700" dirty="0"/>
              <a:t>Pay attention to the client’s affect.</a:t>
            </a:r>
          </a:p>
          <a:p>
            <a:r>
              <a:rPr lang="en-US" sz="2700" dirty="0"/>
              <a:t>Validate feelings. </a:t>
            </a:r>
          </a:p>
          <a:p>
            <a:r>
              <a:rPr lang="en-US" sz="2700" dirty="0"/>
              <a:t>Offer reflective, empathic statements that communicate understanding of the client’s emotions.</a:t>
            </a:r>
          </a:p>
          <a:p>
            <a:r>
              <a:rPr lang="en-US" sz="2700" dirty="0"/>
              <a:t>Eventually and carefully offer information with the client’s permission, reframe, and offer alternative interpretations of the event. </a:t>
            </a:r>
          </a:p>
        </p:txBody>
      </p:sp>
      <p:sp>
        <p:nvSpPr>
          <p:cNvPr id="6" name="TextBox 5">
            <a:extLst>
              <a:ext uri="{FF2B5EF4-FFF2-40B4-BE49-F238E27FC236}">
                <a16:creationId xmlns:a16="http://schemas.microsoft.com/office/drawing/2014/main" id="{CEF4417C-6FB8-A14A-94A6-871878832834}"/>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382000" y="6284230"/>
            <a:ext cx="560230" cy="367228"/>
          </a:xfrm>
        </p:spPr>
        <p:txBody>
          <a:bodyPr/>
          <a:lstStyle/>
          <a:p>
            <a:fld id="{3E17F1FD-29C3-4220-915C-9C71059786D3}" type="slidenum">
              <a:rPr lang="en-US" smtClean="0"/>
              <a:pPr/>
              <a:t>46</a:t>
            </a:fld>
            <a:endParaRPr lang="en-US" dirty="0"/>
          </a:p>
        </p:txBody>
      </p:sp>
    </p:spTree>
    <p:extLst>
      <p:ext uri="{BB962C8B-B14F-4D97-AF65-F5344CB8AC3E}">
        <p14:creationId xmlns:p14="http://schemas.microsoft.com/office/powerpoint/2010/main" val="30412441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Generate and Explore Alternatives</a:t>
            </a:r>
          </a:p>
        </p:txBody>
      </p:sp>
      <p:sp>
        <p:nvSpPr>
          <p:cNvPr id="3" name="Content Placeholder 2"/>
          <p:cNvSpPr>
            <a:spLocks noGrp="1"/>
          </p:cNvSpPr>
          <p:nvPr>
            <p:ph idx="1"/>
          </p:nvPr>
        </p:nvSpPr>
        <p:spPr>
          <a:xfrm>
            <a:off x="228600" y="1066800"/>
            <a:ext cx="8686800" cy="3124200"/>
          </a:xfrm>
        </p:spPr>
        <p:txBody>
          <a:bodyPr/>
          <a:lstStyle/>
          <a:p>
            <a:r>
              <a:rPr lang="en-US" dirty="0"/>
              <a:t>Explore options collaboratively with the client.</a:t>
            </a:r>
          </a:p>
          <a:p>
            <a:r>
              <a:rPr lang="en-US" dirty="0"/>
              <a:t>Brainstorm alternatives to ensuring client safety</a:t>
            </a:r>
          </a:p>
          <a:p>
            <a:r>
              <a:rPr lang="en-US" dirty="0"/>
              <a:t>Offer advice (with permission) and make direct suggestions about possible action plans. </a:t>
            </a:r>
          </a:p>
          <a:p>
            <a:pPr>
              <a:buClr>
                <a:schemeClr val="bg1"/>
              </a:buClr>
              <a:buFont typeface="Arial" panose="020B0604020202020204" pitchFamily="34" charset="0"/>
              <a:buChar char="•"/>
            </a:pPr>
            <a:r>
              <a:rPr lang="en-US" dirty="0"/>
              <a:t>Evaluate short-term vs. long-term benefits of each possible plan of action.</a:t>
            </a:r>
          </a:p>
          <a:p>
            <a:pPr>
              <a:buClr>
                <a:schemeClr val="bg1"/>
              </a:buClr>
              <a:buFont typeface="Arial" panose="020B0604020202020204" pitchFamily="34" charset="0"/>
              <a:buChar char="•"/>
            </a:pPr>
            <a:r>
              <a:rPr lang="en-US" dirty="0"/>
              <a:t>Examine pros &amp; cons of specific actions.</a:t>
            </a:r>
          </a:p>
          <a:p>
            <a:endParaRPr lang="en-US" dirty="0"/>
          </a:p>
          <a:p>
            <a:pPr marL="0" indent="0">
              <a:buNone/>
            </a:pPr>
            <a:endParaRPr lang="en-US" dirty="0"/>
          </a:p>
        </p:txBody>
      </p:sp>
      <p:sp>
        <p:nvSpPr>
          <p:cNvPr id="6" name="TextBox 5">
            <a:extLst>
              <a:ext uri="{FF2B5EF4-FFF2-40B4-BE49-F238E27FC236}">
                <a16:creationId xmlns:a16="http://schemas.microsoft.com/office/drawing/2014/main" id="{3B8B3610-1724-2F4B-A58B-ABAF23F513E6}"/>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47</a:t>
            </a:fld>
            <a:endParaRPr lang="en-US" dirty="0"/>
          </a:p>
        </p:txBody>
      </p:sp>
    </p:spTree>
    <p:extLst>
      <p:ext uri="{BB962C8B-B14F-4D97-AF65-F5344CB8AC3E}">
        <p14:creationId xmlns:p14="http://schemas.microsoft.com/office/powerpoint/2010/main" val="30442933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Implement an Action Plan</a:t>
            </a:r>
          </a:p>
        </p:txBody>
      </p:sp>
      <p:sp>
        <p:nvSpPr>
          <p:cNvPr id="3" name="Content Placeholder 2"/>
          <p:cNvSpPr>
            <a:spLocks noGrp="1"/>
          </p:cNvSpPr>
          <p:nvPr>
            <p:ph idx="1"/>
          </p:nvPr>
        </p:nvSpPr>
        <p:spPr>
          <a:xfrm>
            <a:off x="228600" y="1066800"/>
            <a:ext cx="8686800" cy="3352800"/>
          </a:xfrm>
        </p:spPr>
        <p:txBody>
          <a:bodyPr/>
          <a:lstStyle/>
          <a:p>
            <a:r>
              <a:rPr lang="en-US" dirty="0">
                <a:latin typeface="Calibri"/>
                <a:cs typeface="Calibri"/>
              </a:rPr>
              <a:t>Create an explicit, time-limited plan with concrete steps that the client is to take.</a:t>
            </a:r>
          </a:p>
          <a:p>
            <a:r>
              <a:rPr lang="en-US" dirty="0"/>
              <a:t>Educate client that emotions may recur, and develop at least 2 concrete behavioral coping strategies that client can use if they do manifest in the near future. </a:t>
            </a:r>
          </a:p>
          <a:p>
            <a:r>
              <a:rPr lang="en-US" dirty="0"/>
              <a:t>Aim is to create a plan that restores equilibrium and psychological balance and to make meaning of the event to gain mastery over the situation or similar situation in the future. </a:t>
            </a:r>
          </a:p>
          <a:p>
            <a:endParaRPr lang="en-US" dirty="0"/>
          </a:p>
          <a:p>
            <a:pPr marL="0" indent="0">
              <a:buNone/>
            </a:pPr>
            <a:endParaRPr lang="en-US" dirty="0"/>
          </a:p>
        </p:txBody>
      </p:sp>
      <p:sp>
        <p:nvSpPr>
          <p:cNvPr id="6" name="TextBox 5">
            <a:extLst>
              <a:ext uri="{FF2B5EF4-FFF2-40B4-BE49-F238E27FC236}">
                <a16:creationId xmlns:a16="http://schemas.microsoft.com/office/drawing/2014/main" id="{F359BC63-86F5-8443-8F40-4B5351AFC876}"/>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48</a:t>
            </a:fld>
            <a:endParaRPr lang="en-US" dirty="0"/>
          </a:p>
        </p:txBody>
      </p:sp>
    </p:spTree>
    <p:extLst>
      <p:ext uri="{BB962C8B-B14F-4D97-AF65-F5344CB8AC3E}">
        <p14:creationId xmlns:p14="http://schemas.microsoft.com/office/powerpoint/2010/main" val="34145334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Follow-up Following A Crisis</a:t>
            </a:r>
          </a:p>
        </p:txBody>
      </p:sp>
      <p:sp>
        <p:nvSpPr>
          <p:cNvPr id="3" name="Content Placeholder 2"/>
          <p:cNvSpPr>
            <a:spLocks noGrp="1"/>
          </p:cNvSpPr>
          <p:nvPr>
            <p:ph idx="1"/>
          </p:nvPr>
        </p:nvSpPr>
        <p:spPr>
          <a:xfrm>
            <a:off x="228600" y="1066800"/>
            <a:ext cx="8686800" cy="3810000"/>
          </a:xfrm>
        </p:spPr>
        <p:txBody>
          <a:bodyPr/>
          <a:lstStyle/>
          <a:p>
            <a:r>
              <a:rPr lang="en-US" sz="2700" dirty="0"/>
              <a:t>Post-crisis evaluation may include but not be limited to:</a:t>
            </a:r>
          </a:p>
          <a:p>
            <a:pPr lvl="1"/>
            <a:r>
              <a:rPr lang="en-US" sz="2700" dirty="0"/>
              <a:t>Physical condition </a:t>
            </a:r>
          </a:p>
          <a:p>
            <a:pPr lvl="1"/>
            <a:r>
              <a:rPr lang="en-US" sz="2700" dirty="0"/>
              <a:t>Overall functioning (e.g., social, vocational, spiritual)</a:t>
            </a:r>
          </a:p>
          <a:p>
            <a:pPr lvl="1"/>
            <a:r>
              <a:rPr lang="en-US" sz="2700" dirty="0"/>
              <a:t>Cognitive mastery of the precipitating event (i.e., “does the client have a better understanding of what happened and why it happened” (Roberts &amp; </a:t>
            </a:r>
            <a:r>
              <a:rPr lang="en-US" sz="2700" dirty="0" err="1"/>
              <a:t>Ottens</a:t>
            </a:r>
            <a:r>
              <a:rPr lang="en-US" sz="2700" dirty="0"/>
              <a:t>, p. 336)</a:t>
            </a:r>
          </a:p>
          <a:p>
            <a:pPr lvl="1"/>
            <a:r>
              <a:rPr lang="en-US" sz="2700" dirty="0"/>
              <a:t>Progress in treatment </a:t>
            </a:r>
          </a:p>
          <a:p>
            <a:pPr lvl="1"/>
            <a:r>
              <a:rPr lang="en-US" sz="2700" dirty="0"/>
              <a:t>Current stressors and strategies for managing these stressors</a:t>
            </a:r>
          </a:p>
          <a:p>
            <a:pPr lvl="1"/>
            <a:r>
              <a:rPr lang="en-US" sz="2700" dirty="0"/>
              <a:t>Need for possible referrals </a:t>
            </a:r>
          </a:p>
          <a:p>
            <a:pPr marL="0" indent="0">
              <a:buNone/>
            </a:pPr>
            <a:endParaRPr lang="en-US" dirty="0"/>
          </a:p>
        </p:txBody>
      </p:sp>
      <p:sp>
        <p:nvSpPr>
          <p:cNvPr id="6" name="TextBox 5">
            <a:extLst>
              <a:ext uri="{FF2B5EF4-FFF2-40B4-BE49-F238E27FC236}">
                <a16:creationId xmlns:a16="http://schemas.microsoft.com/office/drawing/2014/main" id="{583C56D7-3749-3845-A24C-EFEDC4B92378}"/>
              </a:ext>
            </a:extLst>
          </p:cNvPr>
          <p:cNvSpPr txBox="1"/>
          <p:nvPr/>
        </p:nvSpPr>
        <p:spPr>
          <a:xfrm>
            <a:off x="228600" y="5820461"/>
            <a:ext cx="77724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Roberts, A. R. &amp; </a:t>
            </a:r>
            <a:r>
              <a:rPr lang="en-US" sz="1200" dirty="0" err="1">
                <a:solidFill>
                  <a:schemeClr val="bg1"/>
                </a:solidFill>
                <a:latin typeface="Calibri" panose="020F0502020204030204" pitchFamily="34" charset="0"/>
                <a:cs typeface="Calibri" panose="020F0502020204030204" pitchFamily="34" charset="0"/>
              </a:rPr>
              <a:t>Ottens</a:t>
            </a:r>
            <a:r>
              <a:rPr lang="en-US" sz="1200" dirty="0">
                <a:solidFill>
                  <a:schemeClr val="bg1"/>
                </a:solidFill>
                <a:latin typeface="Calibri" panose="020F0502020204030204" pitchFamily="34" charset="0"/>
                <a:cs typeface="Calibri" panose="020F0502020204030204" pitchFamily="34" charset="0"/>
              </a:rPr>
              <a:t>, A. J. (2005). The seven-stage crisis intervention model: a road map to goal attainment, problem solving, and crisis resolution. Brief Treatment and Crisis Intervention, 5(4), 329 – 339. </a:t>
            </a:r>
            <a:r>
              <a:rPr lang="en-US" sz="1200" dirty="0" err="1">
                <a:solidFill>
                  <a:schemeClr val="bg1"/>
                </a:solidFill>
                <a:latin typeface="Calibri" panose="020F0502020204030204" pitchFamily="34" charset="0"/>
                <a:cs typeface="Calibri" panose="020F0502020204030204" pitchFamily="34" charset="0"/>
              </a:rPr>
              <a:t>doi</a:t>
            </a:r>
            <a:r>
              <a:rPr lang="en-US" sz="1200" dirty="0">
                <a:solidFill>
                  <a:schemeClr val="bg1"/>
                </a:solidFill>
                <a:latin typeface="Calibri" panose="020F0502020204030204" pitchFamily="34" charset="0"/>
                <a:cs typeface="Calibri" panose="020F0502020204030204" pitchFamily="34" charset="0"/>
              </a:rPr>
              <a:t>: 10.1093/brief-treatment/mhi030</a:t>
            </a:r>
          </a:p>
        </p:txBody>
      </p:sp>
      <p:sp>
        <p:nvSpPr>
          <p:cNvPr id="4" name="Slide Number Placeholder 3"/>
          <p:cNvSpPr>
            <a:spLocks noGrp="1"/>
          </p:cNvSpPr>
          <p:nvPr>
            <p:ph type="sldNum" sz="quarter" idx="10"/>
          </p:nvPr>
        </p:nvSpPr>
        <p:spPr>
          <a:xfrm>
            <a:off x="8381999" y="6284230"/>
            <a:ext cx="560231" cy="367228"/>
          </a:xfrm>
        </p:spPr>
        <p:txBody>
          <a:bodyPr/>
          <a:lstStyle/>
          <a:p>
            <a:fld id="{3E17F1FD-29C3-4220-915C-9C71059786D3}" type="slidenum">
              <a:rPr lang="en-US" smtClean="0"/>
              <a:pPr/>
              <a:t>49</a:t>
            </a:fld>
            <a:endParaRPr lang="en-US" dirty="0"/>
          </a:p>
        </p:txBody>
      </p:sp>
    </p:spTree>
    <p:extLst>
      <p:ext uri="{BB962C8B-B14F-4D97-AF65-F5344CB8AC3E}">
        <p14:creationId xmlns:p14="http://schemas.microsoft.com/office/powerpoint/2010/main" val="2556472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a:xfrm>
            <a:off x="228600" y="381000"/>
            <a:ext cx="8686800" cy="761996"/>
          </a:xfrm>
        </p:spPr>
        <p:txBody>
          <a:bodyPr/>
          <a:lstStyle/>
          <a:p>
            <a:r>
              <a:rPr lang="en-US" dirty="0">
                <a:latin typeface="Calibri"/>
                <a:cs typeface="Calibri"/>
              </a:rPr>
              <a:t>Agenda for Case Management</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a:xfrm>
            <a:off x="228600" y="1447800"/>
            <a:ext cx="8686800" cy="4114800"/>
          </a:xfrm>
        </p:spPr>
        <p:txBody>
          <a:bodyPr/>
          <a:lstStyle/>
          <a:p>
            <a:r>
              <a:rPr lang="en-US" dirty="0"/>
              <a:t>Definition</a:t>
            </a:r>
          </a:p>
          <a:p>
            <a:r>
              <a:rPr lang="en-US" dirty="0"/>
              <a:t>Distilling the core elements </a:t>
            </a:r>
          </a:p>
          <a:p>
            <a:r>
              <a:rPr lang="en-US" dirty="0"/>
              <a:t>Core competencies </a:t>
            </a:r>
          </a:p>
          <a:p>
            <a:r>
              <a:rPr lang="en-US" dirty="0"/>
              <a:t>Core functions of case management</a:t>
            </a:r>
          </a:p>
          <a:p>
            <a:r>
              <a:rPr lang="en-US" dirty="0"/>
              <a:t>Core functions of case management across the treatment continuum of care</a:t>
            </a:r>
          </a:p>
          <a:p>
            <a:r>
              <a:rPr lang="en-US" dirty="0"/>
              <a:t>Global Criteria</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a:xfrm>
            <a:off x="8534399" y="6284231"/>
            <a:ext cx="407831" cy="345170"/>
          </a:xfrm>
        </p:spPr>
        <p:txBody>
          <a:bodyPr/>
          <a:lstStyle/>
          <a:p>
            <a:fld id="{3E17F1FD-29C3-4220-915C-9C71059786D3}" type="slidenum">
              <a:rPr lang="en-US" smtClean="0"/>
              <a:pPr/>
              <a:t>5</a:t>
            </a:fld>
            <a:endParaRPr lang="en-US" dirty="0"/>
          </a:p>
        </p:txBody>
      </p:sp>
    </p:spTree>
    <p:extLst>
      <p:ext uri="{BB962C8B-B14F-4D97-AF65-F5344CB8AC3E}">
        <p14:creationId xmlns:p14="http://schemas.microsoft.com/office/powerpoint/2010/main" val="12964351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Suicide in America</a:t>
            </a:r>
          </a:p>
        </p:txBody>
      </p:sp>
      <p:sp>
        <p:nvSpPr>
          <p:cNvPr id="3" name="Content Placeholder 2"/>
          <p:cNvSpPr>
            <a:spLocks noGrp="1"/>
          </p:cNvSpPr>
          <p:nvPr>
            <p:ph idx="1"/>
          </p:nvPr>
        </p:nvSpPr>
        <p:spPr>
          <a:xfrm>
            <a:off x="228600" y="1066800"/>
            <a:ext cx="8686800" cy="3505200"/>
          </a:xfrm>
        </p:spPr>
        <p:txBody>
          <a:bodyPr/>
          <a:lstStyle/>
          <a:p>
            <a:r>
              <a:rPr lang="en-US" dirty="0"/>
              <a:t>Suicide is a serious public health issue.</a:t>
            </a:r>
          </a:p>
          <a:p>
            <a:r>
              <a:rPr lang="en-US" dirty="0"/>
              <a:t>In 2016, it is estimated that more than 44,000 Americans died by suicide. </a:t>
            </a:r>
          </a:p>
          <a:p>
            <a:r>
              <a:rPr lang="en-US" dirty="0"/>
              <a:t>1 completed suicide every 12 minutes. </a:t>
            </a:r>
          </a:p>
          <a:p>
            <a:r>
              <a:rPr lang="en-US" dirty="0"/>
              <a:t>Suicide is the tenth leading cause of death in America</a:t>
            </a:r>
          </a:p>
          <a:p>
            <a:r>
              <a:rPr lang="en-US" dirty="0"/>
              <a:t>Suicide rates remain the highest among adults between 45 and 65.</a:t>
            </a:r>
          </a:p>
          <a:p>
            <a:r>
              <a:rPr lang="en-US" dirty="0"/>
              <a:t>Men four times more likely to die by suicide than women.</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127837"/>
            <a:ext cx="7467600" cy="138499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Foundation for Suicide Prevention. (2006). Suicide statistics. Retrieved from https://</a:t>
            </a:r>
            <a:r>
              <a:rPr lang="en-US" sz="1200" dirty="0" err="1">
                <a:solidFill>
                  <a:schemeClr val="bg1"/>
                </a:solidFill>
                <a:latin typeface="Calibri" panose="020F0502020204030204" pitchFamily="34" charset="0"/>
                <a:cs typeface="Calibri" panose="020F0502020204030204" pitchFamily="34" charset="0"/>
              </a:rPr>
              <a:t>afsp.org</a:t>
            </a:r>
            <a:r>
              <a:rPr lang="en-US" sz="1200" dirty="0">
                <a:solidFill>
                  <a:schemeClr val="bg1"/>
                </a:solidFill>
                <a:latin typeface="Calibri" panose="020F0502020204030204" pitchFamily="34" charset="0"/>
                <a:cs typeface="Calibri" panose="020F0502020204030204" pitchFamily="34" charset="0"/>
              </a:rPr>
              <a:t>/about-suicide/suicide-statistics/</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50</a:t>
            </a:fld>
            <a:endParaRPr lang="en-US" dirty="0"/>
          </a:p>
        </p:txBody>
      </p:sp>
    </p:spTree>
    <p:extLst>
      <p:ext uri="{BB962C8B-B14F-4D97-AF65-F5344CB8AC3E}">
        <p14:creationId xmlns:p14="http://schemas.microsoft.com/office/powerpoint/2010/main" val="19607112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399"/>
            <a:ext cx="8686800" cy="1342339"/>
          </a:xfrm>
        </p:spPr>
        <p:txBody>
          <a:bodyPr/>
          <a:lstStyle/>
          <a:p>
            <a:r>
              <a:rPr lang="en-US" dirty="0">
                <a:latin typeface="Calibri"/>
                <a:cs typeface="Calibri"/>
              </a:rPr>
              <a:t>Increased Risk of Suicide for</a:t>
            </a:r>
            <a:r>
              <a:rPr lang="en-US" dirty="0"/>
              <a:t/>
            </a:r>
            <a:br>
              <a:rPr lang="en-US" dirty="0"/>
            </a:br>
            <a:r>
              <a:rPr lang="en-US" dirty="0">
                <a:latin typeface="Calibri"/>
                <a:cs typeface="Calibri"/>
              </a:rPr>
              <a:t>Individuals with SUDs</a:t>
            </a:r>
          </a:p>
        </p:txBody>
      </p:sp>
      <p:sp>
        <p:nvSpPr>
          <p:cNvPr id="3" name="Content Placeholder 2"/>
          <p:cNvSpPr>
            <a:spLocks noGrp="1"/>
          </p:cNvSpPr>
          <p:nvPr>
            <p:ph idx="1"/>
          </p:nvPr>
        </p:nvSpPr>
        <p:spPr>
          <a:xfrm>
            <a:off x="228600" y="1494738"/>
            <a:ext cx="8686800" cy="3686862"/>
          </a:xfrm>
        </p:spPr>
        <p:txBody>
          <a:bodyPr/>
          <a:lstStyle/>
          <a:p>
            <a:r>
              <a:rPr lang="en-US" dirty="0"/>
              <a:t>Increased risk of suicide for individuals with SUDs</a:t>
            </a:r>
          </a:p>
          <a:p>
            <a:pPr lvl="1"/>
            <a:r>
              <a:rPr lang="en-US" dirty="0"/>
              <a:t>10 times greater risk</a:t>
            </a:r>
          </a:p>
          <a:p>
            <a:pPr lvl="1"/>
            <a:r>
              <a:rPr lang="en-US" dirty="0"/>
              <a:t>14 times for individuals who inject drugs</a:t>
            </a:r>
          </a:p>
          <a:p>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51</a:t>
            </a:fld>
            <a:endParaRPr lang="en-US" dirty="0"/>
          </a:p>
        </p:txBody>
      </p:sp>
    </p:spTree>
    <p:extLst>
      <p:ext uri="{BB962C8B-B14F-4D97-AF65-F5344CB8AC3E}">
        <p14:creationId xmlns:p14="http://schemas.microsoft.com/office/powerpoint/2010/main" val="1602201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95400"/>
          </a:xfrm>
        </p:spPr>
        <p:txBody>
          <a:bodyPr/>
          <a:lstStyle/>
          <a:p>
            <a:r>
              <a:rPr lang="en-US" dirty="0">
                <a:latin typeface="Calibri"/>
                <a:cs typeface="Calibri"/>
              </a:rPr>
              <a:t>Types of Suicidal Thoughts </a:t>
            </a:r>
            <a:r>
              <a:rPr lang="en-US" dirty="0"/>
              <a:t/>
            </a:r>
            <a:br>
              <a:rPr lang="en-US" dirty="0"/>
            </a:br>
            <a:r>
              <a:rPr lang="en-US" dirty="0">
                <a:latin typeface="Calibri"/>
                <a:cs typeface="Calibri"/>
              </a:rPr>
              <a:t>and Suicidal Behaviors </a:t>
            </a:r>
            <a:endParaRPr lang="en-US" dirty="0"/>
          </a:p>
        </p:txBody>
      </p:sp>
      <p:sp>
        <p:nvSpPr>
          <p:cNvPr id="3" name="Content Placeholder 2"/>
          <p:cNvSpPr>
            <a:spLocks noGrp="1"/>
          </p:cNvSpPr>
          <p:nvPr>
            <p:ph idx="1"/>
          </p:nvPr>
        </p:nvSpPr>
        <p:spPr>
          <a:xfrm>
            <a:off x="228600" y="1447800"/>
            <a:ext cx="8686800" cy="3733800"/>
          </a:xfrm>
        </p:spPr>
        <p:txBody>
          <a:bodyPr/>
          <a:lstStyle/>
          <a:p>
            <a:r>
              <a:rPr lang="en-US" dirty="0"/>
              <a:t>Suicide attempt </a:t>
            </a:r>
          </a:p>
          <a:p>
            <a:r>
              <a:rPr lang="en-US" dirty="0"/>
              <a:t>Suicidal ideation (thoughts) </a:t>
            </a:r>
          </a:p>
          <a:p>
            <a:r>
              <a:rPr lang="en-US" dirty="0"/>
              <a:t>Suicide plans </a:t>
            </a:r>
          </a:p>
          <a:p>
            <a:r>
              <a:rPr lang="en-US" dirty="0"/>
              <a:t>Suicidal intention (intent) </a:t>
            </a:r>
          </a:p>
          <a:p>
            <a:r>
              <a:rPr lang="en-US" dirty="0"/>
              <a:t>Suicide preparation</a:t>
            </a:r>
          </a:p>
          <a:p>
            <a:r>
              <a:rPr lang="en-US" dirty="0"/>
              <a:t>Non-suicidal self-injury (e.g., self mutilation or self-injury by cutting) does not include suicidal intent and is distinguished from suicide attempts and suicide </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52</a:t>
            </a:fld>
            <a:endParaRPr lang="en-US" dirty="0"/>
          </a:p>
        </p:txBody>
      </p:sp>
    </p:spTree>
    <p:extLst>
      <p:ext uri="{BB962C8B-B14F-4D97-AF65-F5344CB8AC3E}">
        <p14:creationId xmlns:p14="http://schemas.microsoft.com/office/powerpoint/2010/main" val="38775590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Ten Key Points to Remember</a:t>
            </a:r>
          </a:p>
        </p:txBody>
      </p:sp>
      <p:sp>
        <p:nvSpPr>
          <p:cNvPr id="3" name="Content Placeholder 2"/>
          <p:cNvSpPr>
            <a:spLocks noGrp="1"/>
          </p:cNvSpPr>
          <p:nvPr>
            <p:ph idx="1"/>
          </p:nvPr>
        </p:nvSpPr>
        <p:spPr>
          <a:xfrm>
            <a:off x="228600" y="1066800"/>
            <a:ext cx="8686800" cy="4114800"/>
          </a:xfrm>
        </p:spPr>
        <p:txBody>
          <a:bodyPr/>
          <a:lstStyle/>
          <a:p>
            <a:pPr marL="571500" indent="-514350">
              <a:buFont typeface="+mj-lt"/>
              <a:buAutoNum type="arabicPeriod"/>
            </a:pPr>
            <a:r>
              <a:rPr lang="en-US" sz="2700" dirty="0"/>
              <a:t>Almost all clients who are suicidal are ambivalent about dying.</a:t>
            </a:r>
          </a:p>
          <a:p>
            <a:pPr marL="571500" indent="-514350">
              <a:buFont typeface="+mj-lt"/>
              <a:buAutoNum type="arabicPeriod"/>
            </a:pPr>
            <a:r>
              <a:rPr lang="en-US" sz="2700" dirty="0"/>
              <a:t>“Suicidal crises can be overcome… acute suicidality is a transient state” (CSAT, p. 6).</a:t>
            </a:r>
          </a:p>
          <a:p>
            <a:pPr marL="571500" indent="-514350">
              <a:buFont typeface="+mj-lt"/>
              <a:buAutoNum type="arabicPeriod"/>
            </a:pPr>
            <a:r>
              <a:rPr lang="en-US" sz="2700" dirty="0"/>
              <a:t>There is no way predict all suicides; however, screening and assessing suicide may save a life.</a:t>
            </a:r>
          </a:p>
          <a:p>
            <a:pPr marL="571500" indent="-514350">
              <a:buFont typeface="+mj-lt"/>
              <a:buAutoNum type="arabicPeriod"/>
            </a:pPr>
            <a:r>
              <a:rPr lang="en-US" sz="2700" dirty="0"/>
              <a:t>Suicide screenings and assessments should not be limited to acute crisis – they should be done at every encounter.</a:t>
            </a:r>
          </a:p>
          <a:p>
            <a:pPr marL="571500" indent="-514350">
              <a:buFont typeface="+mj-lt"/>
              <a:buAutoNum type="arabicPeriod"/>
            </a:pPr>
            <a:r>
              <a:rPr lang="en-US" sz="2700" dirty="0"/>
              <a:t>”Suicide contracts are not recommended and are never sufficient” (CSAT, 2015, p.6).</a:t>
            </a:r>
          </a:p>
          <a:p>
            <a:endParaRPr lang="en-US" dirty="0"/>
          </a:p>
          <a:p>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53</a:t>
            </a:fld>
            <a:endParaRPr lang="en-US" dirty="0"/>
          </a:p>
        </p:txBody>
      </p:sp>
    </p:spTree>
    <p:extLst>
      <p:ext uri="{BB962C8B-B14F-4D97-AF65-F5344CB8AC3E}">
        <p14:creationId xmlns:p14="http://schemas.microsoft.com/office/powerpoint/2010/main" val="12570432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Ten Key Points (continued)</a:t>
            </a:r>
          </a:p>
        </p:txBody>
      </p:sp>
      <p:sp>
        <p:nvSpPr>
          <p:cNvPr id="3" name="Content Placeholder 2"/>
          <p:cNvSpPr>
            <a:spLocks noGrp="1"/>
          </p:cNvSpPr>
          <p:nvPr>
            <p:ph idx="1"/>
          </p:nvPr>
        </p:nvSpPr>
        <p:spPr>
          <a:xfrm>
            <a:off x="228600" y="1066800"/>
            <a:ext cx="8686800" cy="4114800"/>
          </a:xfrm>
        </p:spPr>
        <p:txBody>
          <a:bodyPr/>
          <a:lstStyle/>
          <a:p>
            <a:pPr marL="571500" indent="-514350">
              <a:buFont typeface="+mj-lt"/>
              <a:buAutoNum type="arabicPeriod" startAt="6"/>
            </a:pPr>
            <a:r>
              <a:rPr lang="en-US" dirty="0"/>
              <a:t>All clients are at-risk for suicide. </a:t>
            </a:r>
          </a:p>
          <a:p>
            <a:pPr marL="571500" indent="-514350">
              <a:buFont typeface="+mj-lt"/>
              <a:buAutoNum type="arabicPeriod" startAt="6"/>
            </a:pPr>
            <a:r>
              <a:rPr lang="en-US" dirty="0"/>
              <a:t>Suicide attempts must always be taken seriously. </a:t>
            </a:r>
          </a:p>
          <a:p>
            <a:pPr marL="571500" indent="-514350">
              <a:buFont typeface="+mj-lt"/>
              <a:buAutoNum type="arabicPeriod" startAt="6"/>
            </a:pPr>
            <a:r>
              <a:rPr lang="en-US" dirty="0"/>
              <a:t>Individuals considering suicide generally show warning signs.</a:t>
            </a:r>
          </a:p>
          <a:p>
            <a:pPr marL="571500" indent="-514350">
              <a:buFont typeface="+mj-lt"/>
              <a:buAutoNum type="arabicPeriod" startAt="6"/>
            </a:pPr>
            <a:r>
              <a:rPr lang="en-US" dirty="0"/>
              <a:t>It is best to </a:t>
            </a:r>
            <a:r>
              <a:rPr lang="en-US" b="1" dirty="0">
                <a:solidFill>
                  <a:srgbClr val="FFFF00"/>
                </a:solidFill>
              </a:rPr>
              <a:t>ask clients directly about suicide – being direct and asking the question can save lives.</a:t>
            </a:r>
          </a:p>
          <a:p>
            <a:pPr marL="571500" indent="-514350">
              <a:buFont typeface="+mj-lt"/>
              <a:buAutoNum type="arabicPeriod" startAt="6"/>
            </a:pPr>
            <a:r>
              <a:rPr lang="en-US" dirty="0"/>
              <a:t>The outcome of whether an individual survives or dies by suicide does not tell the entire story.</a:t>
            </a:r>
          </a:p>
          <a:p>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54</a:t>
            </a:fld>
            <a:endParaRPr lang="en-US" dirty="0"/>
          </a:p>
        </p:txBody>
      </p:sp>
    </p:spTree>
    <p:extLst>
      <p:ext uri="{BB962C8B-B14F-4D97-AF65-F5344CB8AC3E}">
        <p14:creationId xmlns:p14="http://schemas.microsoft.com/office/powerpoint/2010/main" val="4708282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Suicide Warning Signs</a:t>
            </a:r>
          </a:p>
        </p:txBody>
      </p:sp>
      <p:sp>
        <p:nvSpPr>
          <p:cNvPr id="3" name="Content Placeholder 2"/>
          <p:cNvSpPr>
            <a:spLocks noGrp="1"/>
          </p:cNvSpPr>
          <p:nvPr>
            <p:ph idx="1"/>
          </p:nvPr>
        </p:nvSpPr>
        <p:spPr>
          <a:xfrm>
            <a:off x="228600" y="1066800"/>
            <a:ext cx="8686800" cy="4114800"/>
          </a:xfrm>
        </p:spPr>
        <p:txBody>
          <a:bodyPr/>
          <a:lstStyle/>
          <a:p>
            <a:r>
              <a:rPr lang="en-US" dirty="0"/>
              <a:t>Suicide warning signs are defined as the acute indication of increased risk for suicidal behavior. </a:t>
            </a:r>
          </a:p>
          <a:p>
            <a:r>
              <a:rPr lang="en-US" dirty="0"/>
              <a:t>Suicide warning signs may be direct and indirect.  </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55</a:t>
            </a:fld>
            <a:endParaRPr lang="en-US" dirty="0"/>
          </a:p>
        </p:txBody>
      </p:sp>
    </p:spTree>
    <p:extLst>
      <p:ext uri="{BB962C8B-B14F-4D97-AF65-F5344CB8AC3E}">
        <p14:creationId xmlns:p14="http://schemas.microsoft.com/office/powerpoint/2010/main" val="20273861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dirty="0">
                <a:latin typeface="Calibri"/>
                <a:cs typeface="Calibri"/>
              </a:rPr>
              <a:t>Direct and Indirect </a:t>
            </a:r>
            <a:r>
              <a:rPr lang="en-US" dirty="0"/>
              <a:t/>
            </a:r>
            <a:br>
              <a:rPr lang="en-US" dirty="0"/>
            </a:br>
            <a:r>
              <a:rPr lang="en-US" dirty="0">
                <a:latin typeface="Calibri"/>
                <a:cs typeface="Calibri"/>
              </a:rPr>
              <a:t>Warning Signs of Suicide</a:t>
            </a:r>
          </a:p>
        </p:txBody>
      </p:sp>
      <p:sp>
        <p:nvSpPr>
          <p:cNvPr id="3" name="Content Placeholder 2"/>
          <p:cNvSpPr>
            <a:spLocks noGrp="1"/>
          </p:cNvSpPr>
          <p:nvPr>
            <p:ph idx="1"/>
          </p:nvPr>
        </p:nvSpPr>
        <p:spPr>
          <a:xfrm>
            <a:off x="228600" y="1447800"/>
            <a:ext cx="8686800" cy="3733800"/>
          </a:xfrm>
        </p:spPr>
        <p:txBody>
          <a:bodyPr/>
          <a:lstStyle/>
          <a:p>
            <a:r>
              <a:rPr lang="en-US" dirty="0">
                <a:latin typeface="Calibri"/>
                <a:cs typeface="Calibri"/>
              </a:rPr>
              <a:t>Direct warning signs:</a:t>
            </a:r>
            <a:endParaRPr lang="en-US" dirty="0"/>
          </a:p>
          <a:p>
            <a:pPr lvl="1"/>
            <a:r>
              <a:rPr lang="en-US" dirty="0"/>
              <a:t>Suicidal communications</a:t>
            </a:r>
          </a:p>
          <a:p>
            <a:pPr lvl="1"/>
            <a:r>
              <a:rPr lang="en-US" dirty="0"/>
              <a:t>Seeking access to method </a:t>
            </a:r>
          </a:p>
          <a:p>
            <a:pPr lvl="1"/>
            <a:r>
              <a:rPr lang="en-US" dirty="0"/>
              <a:t>Making preparations </a:t>
            </a:r>
          </a:p>
          <a:p>
            <a:r>
              <a:rPr lang="en-US" dirty="0">
                <a:latin typeface="Calibri"/>
                <a:cs typeface="Calibri"/>
              </a:rPr>
              <a:t>Indirect warning signs:</a:t>
            </a:r>
            <a:endParaRPr lang="en-US" dirty="0"/>
          </a:p>
          <a:p>
            <a:pPr lvl="1"/>
            <a:r>
              <a:rPr lang="en-US" dirty="0"/>
              <a:t>IS PATH WARM</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56</a:t>
            </a:fld>
            <a:endParaRPr lang="en-US" dirty="0"/>
          </a:p>
        </p:txBody>
      </p:sp>
    </p:spTree>
    <p:extLst>
      <p:ext uri="{BB962C8B-B14F-4D97-AF65-F5344CB8AC3E}">
        <p14:creationId xmlns:p14="http://schemas.microsoft.com/office/powerpoint/2010/main" val="28103704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Indirect Warning Signs of Suicide</a:t>
            </a:r>
          </a:p>
        </p:txBody>
      </p:sp>
      <p:sp>
        <p:nvSpPr>
          <p:cNvPr id="3" name="Content Placeholder 2"/>
          <p:cNvSpPr>
            <a:spLocks noGrp="1"/>
          </p:cNvSpPr>
          <p:nvPr>
            <p:ph idx="1"/>
          </p:nvPr>
        </p:nvSpPr>
        <p:spPr>
          <a:xfrm>
            <a:off x="228600" y="1066800"/>
            <a:ext cx="8686800" cy="4114800"/>
          </a:xfrm>
        </p:spPr>
        <p:txBody>
          <a:bodyPr/>
          <a:lstStyle/>
          <a:p>
            <a:r>
              <a:rPr lang="en-US" b="1" dirty="0">
                <a:solidFill>
                  <a:srgbClr val="FFFF00"/>
                </a:solidFill>
              </a:rPr>
              <a:t>I</a:t>
            </a:r>
            <a:r>
              <a:rPr lang="en-US" dirty="0"/>
              <a:t>deation </a:t>
            </a:r>
          </a:p>
          <a:p>
            <a:r>
              <a:rPr lang="en-US" b="1" dirty="0">
                <a:solidFill>
                  <a:srgbClr val="FFFF00"/>
                </a:solidFill>
              </a:rPr>
              <a:t>S</a:t>
            </a:r>
            <a:r>
              <a:rPr lang="en-US" dirty="0"/>
              <a:t>ubstance use that meets criteria for a SUD </a:t>
            </a:r>
          </a:p>
          <a:p>
            <a:r>
              <a:rPr lang="en-US" b="1" dirty="0">
                <a:solidFill>
                  <a:srgbClr val="FFFF00"/>
                </a:solidFill>
              </a:rPr>
              <a:t>P</a:t>
            </a:r>
            <a:r>
              <a:rPr lang="en-US" dirty="0"/>
              <a:t>urposelessness</a:t>
            </a:r>
          </a:p>
          <a:p>
            <a:r>
              <a:rPr lang="en-US" b="1" dirty="0">
                <a:solidFill>
                  <a:srgbClr val="FFFF00"/>
                </a:solidFill>
              </a:rPr>
              <a:t>A</a:t>
            </a:r>
            <a:r>
              <a:rPr lang="en-US" dirty="0"/>
              <a:t>nxiety </a:t>
            </a:r>
          </a:p>
          <a:p>
            <a:r>
              <a:rPr lang="en-US" b="1" dirty="0">
                <a:solidFill>
                  <a:srgbClr val="FFFF00"/>
                </a:solidFill>
              </a:rPr>
              <a:t>T</a:t>
            </a:r>
            <a:r>
              <a:rPr lang="en-US" dirty="0"/>
              <a:t>rapped </a:t>
            </a:r>
          </a:p>
          <a:p>
            <a:r>
              <a:rPr lang="en-US" b="1" dirty="0">
                <a:solidFill>
                  <a:srgbClr val="FFFF00"/>
                </a:solidFill>
              </a:rPr>
              <a:t>H</a:t>
            </a:r>
            <a:r>
              <a:rPr lang="en-US" dirty="0"/>
              <a:t>opelessness </a:t>
            </a:r>
          </a:p>
          <a:p>
            <a:r>
              <a:rPr lang="en-US" b="1" dirty="0">
                <a:solidFill>
                  <a:srgbClr val="FFFF00"/>
                </a:solidFill>
              </a:rPr>
              <a:t>W</a:t>
            </a:r>
            <a:r>
              <a:rPr lang="en-US" dirty="0"/>
              <a:t>ithdrawal </a:t>
            </a:r>
          </a:p>
          <a:p>
            <a:r>
              <a:rPr lang="en-US" b="1" dirty="0">
                <a:solidFill>
                  <a:srgbClr val="FFFF00"/>
                </a:solidFill>
              </a:rPr>
              <a:t>A</a:t>
            </a:r>
            <a:r>
              <a:rPr lang="en-US" dirty="0"/>
              <a:t>nger </a:t>
            </a:r>
          </a:p>
          <a:p>
            <a:r>
              <a:rPr lang="en-US" b="1" dirty="0">
                <a:solidFill>
                  <a:srgbClr val="FFFF00"/>
                </a:solidFill>
              </a:rPr>
              <a:t>R</a:t>
            </a:r>
            <a:r>
              <a:rPr lang="en-US" dirty="0"/>
              <a:t>ecklessness</a:t>
            </a:r>
          </a:p>
          <a:p>
            <a:r>
              <a:rPr lang="en-US" b="1" dirty="0">
                <a:solidFill>
                  <a:srgbClr val="FFFF00"/>
                </a:solidFill>
              </a:rPr>
              <a:t>M</a:t>
            </a:r>
            <a:r>
              <a:rPr lang="en-US" dirty="0"/>
              <a:t>ood Change</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57</a:t>
            </a:fld>
            <a:endParaRPr lang="en-US" dirty="0"/>
          </a:p>
        </p:txBody>
      </p:sp>
    </p:spTree>
    <p:extLst>
      <p:ext uri="{BB962C8B-B14F-4D97-AF65-F5344CB8AC3E}">
        <p14:creationId xmlns:p14="http://schemas.microsoft.com/office/powerpoint/2010/main" val="28404728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Stressful Life Events and Suicide</a:t>
            </a:r>
          </a:p>
        </p:txBody>
      </p:sp>
      <p:sp>
        <p:nvSpPr>
          <p:cNvPr id="3" name="Content Placeholder 2"/>
          <p:cNvSpPr>
            <a:spLocks noGrp="1"/>
          </p:cNvSpPr>
          <p:nvPr>
            <p:ph idx="1"/>
          </p:nvPr>
        </p:nvSpPr>
        <p:spPr>
          <a:xfrm>
            <a:off x="228600" y="1066800"/>
            <a:ext cx="8686800" cy="4114800"/>
          </a:xfrm>
        </p:spPr>
        <p:txBody>
          <a:bodyPr/>
          <a:lstStyle/>
          <a:p>
            <a:r>
              <a:rPr lang="en-US" dirty="0"/>
              <a:t>Ending of a relationship</a:t>
            </a:r>
          </a:p>
          <a:p>
            <a:r>
              <a:rPr lang="en-US" dirty="0"/>
              <a:t>Family conflict </a:t>
            </a:r>
          </a:p>
          <a:p>
            <a:r>
              <a:rPr lang="en-US" dirty="0"/>
              <a:t>Financial crisis </a:t>
            </a:r>
          </a:p>
          <a:p>
            <a:r>
              <a:rPr lang="en-US" dirty="0"/>
              <a:t>Legal event or involvement</a:t>
            </a:r>
          </a:p>
          <a:p>
            <a:r>
              <a:rPr lang="en-US" dirty="0"/>
              <a:t>Loss of employment </a:t>
            </a:r>
          </a:p>
          <a:p>
            <a:r>
              <a:rPr lang="en-US" dirty="0"/>
              <a:t>Relapse </a:t>
            </a:r>
          </a:p>
          <a:p>
            <a:r>
              <a:rPr lang="en-US" dirty="0"/>
              <a:t>Trauma</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58</a:t>
            </a:fld>
            <a:endParaRPr lang="en-US" dirty="0"/>
          </a:p>
        </p:txBody>
      </p:sp>
    </p:spTree>
    <p:extLst>
      <p:ext uri="{BB962C8B-B14F-4D97-AF65-F5344CB8AC3E}">
        <p14:creationId xmlns:p14="http://schemas.microsoft.com/office/powerpoint/2010/main" val="2463899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Risk Factors for Suicide</a:t>
            </a:r>
          </a:p>
        </p:txBody>
      </p:sp>
      <p:sp>
        <p:nvSpPr>
          <p:cNvPr id="3" name="Content Placeholder 2"/>
          <p:cNvSpPr>
            <a:spLocks noGrp="1"/>
          </p:cNvSpPr>
          <p:nvPr>
            <p:ph idx="1"/>
          </p:nvPr>
        </p:nvSpPr>
        <p:spPr>
          <a:xfrm>
            <a:off x="218090" y="914396"/>
            <a:ext cx="8686800" cy="4114800"/>
          </a:xfrm>
        </p:spPr>
        <p:txBody>
          <a:bodyPr/>
          <a:lstStyle/>
          <a:p>
            <a:r>
              <a:rPr lang="en-US" sz="2600" dirty="0"/>
              <a:t>Prior history of suicide attempts</a:t>
            </a:r>
          </a:p>
          <a:p>
            <a:r>
              <a:rPr lang="en-US" sz="2600" dirty="0"/>
              <a:t>Family history of suicide </a:t>
            </a:r>
          </a:p>
          <a:p>
            <a:r>
              <a:rPr lang="en-US" sz="2600" dirty="0"/>
              <a:t>Chronic pain</a:t>
            </a:r>
          </a:p>
          <a:p>
            <a:r>
              <a:rPr lang="en-US" sz="2600" dirty="0"/>
              <a:t>Early onset of substance use disorders </a:t>
            </a:r>
          </a:p>
          <a:p>
            <a:r>
              <a:rPr lang="en-US" sz="2600" dirty="0"/>
              <a:t>Co-occurring mental disorders </a:t>
            </a:r>
          </a:p>
          <a:p>
            <a:r>
              <a:rPr lang="en-US" sz="2600" dirty="0"/>
              <a:t>History of child abuse</a:t>
            </a:r>
          </a:p>
          <a:p>
            <a:r>
              <a:rPr lang="en-US" sz="2600" dirty="0"/>
              <a:t>Stressful life circumstances (e.g., unemployment, divorce or separation, legal difficulties, financial loss, social isolation)</a:t>
            </a:r>
          </a:p>
          <a:p>
            <a:r>
              <a:rPr lang="en-US" sz="2600" dirty="0"/>
              <a:t>Firearm ownership or access to a firearm </a:t>
            </a:r>
          </a:p>
          <a:p>
            <a:endParaRPr lang="en-US" sz="2600" dirty="0"/>
          </a:p>
          <a:p>
            <a:endParaRPr lang="en-US" sz="2700" dirty="0"/>
          </a:p>
          <a:p>
            <a:pPr marL="0" indent="0">
              <a:buNone/>
            </a:pPr>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59</a:t>
            </a:fld>
            <a:endParaRPr lang="en-US" dirty="0"/>
          </a:p>
        </p:txBody>
      </p:sp>
    </p:spTree>
    <p:extLst>
      <p:ext uri="{BB962C8B-B14F-4D97-AF65-F5344CB8AC3E}">
        <p14:creationId xmlns:p14="http://schemas.microsoft.com/office/powerpoint/2010/main" val="445385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Definition of Case Management</a:t>
            </a:r>
          </a:p>
        </p:txBody>
      </p:sp>
      <p:sp>
        <p:nvSpPr>
          <p:cNvPr id="3" name="Content Placeholder 2"/>
          <p:cNvSpPr>
            <a:spLocks noGrp="1"/>
          </p:cNvSpPr>
          <p:nvPr>
            <p:ph idx="1"/>
          </p:nvPr>
        </p:nvSpPr>
        <p:spPr>
          <a:xfrm>
            <a:off x="228600" y="1066800"/>
            <a:ext cx="8686800" cy="4495800"/>
          </a:xfrm>
        </p:spPr>
        <p:txBody>
          <a:bodyPr/>
          <a:lstStyle/>
          <a:p>
            <a:r>
              <a:rPr lang="en-US" kern="1200" dirty="0"/>
              <a:t>“The administrative, clinical, and evaluative activities that bring the client, treatment services, community agencies, and other resources together to focus on issues and needs identified in the treatment plan” (CSAT, 2006, p.79).</a:t>
            </a:r>
          </a:p>
          <a:p>
            <a:r>
              <a:rPr lang="en-US" dirty="0"/>
              <a:t>"Activities which bring services, agencies, resources, or people together within a planned framework of action toward the achievement of established goals. It may involve liaison activities and collateral contacts” (IC&amp;RC, 2013) </a:t>
            </a:r>
            <a:endParaRPr lang="en-US" kern="1200" dirty="0"/>
          </a:p>
          <a:p>
            <a:pPr marL="0" indent="0">
              <a:buNone/>
            </a:pPr>
            <a:endParaRPr lang="en-US" kern="1200" dirty="0"/>
          </a:p>
        </p:txBody>
      </p:sp>
      <p:sp>
        <p:nvSpPr>
          <p:cNvPr id="5" name="TextBox 4"/>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a:t>
            </a:fld>
            <a:endParaRPr lang="en-US" dirty="0"/>
          </a:p>
        </p:txBody>
      </p:sp>
    </p:spTree>
    <p:extLst>
      <p:ext uri="{BB962C8B-B14F-4D97-AF65-F5344CB8AC3E}">
        <p14:creationId xmlns:p14="http://schemas.microsoft.com/office/powerpoint/2010/main" val="2601587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Protective Factors for Suicide</a:t>
            </a:r>
          </a:p>
        </p:txBody>
      </p:sp>
      <p:sp>
        <p:nvSpPr>
          <p:cNvPr id="3" name="Content Placeholder 2"/>
          <p:cNvSpPr>
            <a:spLocks noGrp="1"/>
          </p:cNvSpPr>
          <p:nvPr>
            <p:ph idx="1"/>
          </p:nvPr>
        </p:nvSpPr>
        <p:spPr>
          <a:xfrm>
            <a:off x="228600" y="1066800"/>
            <a:ext cx="8686800" cy="4114800"/>
          </a:xfrm>
        </p:spPr>
        <p:txBody>
          <a:bodyPr/>
          <a:lstStyle/>
          <a:p>
            <a:r>
              <a:rPr lang="en-US" dirty="0"/>
              <a:t>Regular attendance at a place of worship</a:t>
            </a:r>
          </a:p>
          <a:p>
            <a:r>
              <a:rPr lang="en-US" dirty="0"/>
              <a:t>Presence of a child in the home</a:t>
            </a:r>
          </a:p>
          <a:p>
            <a:r>
              <a:rPr lang="en-US" dirty="0"/>
              <a:t>Intact marriage </a:t>
            </a:r>
          </a:p>
          <a:p>
            <a:r>
              <a:rPr lang="en-US" dirty="0"/>
              <a:t>Trusted relationship with a service provider or healthcare professional </a:t>
            </a:r>
          </a:p>
          <a:p>
            <a:r>
              <a:rPr lang="en-US" dirty="0"/>
              <a:t>Employment</a:t>
            </a:r>
          </a:p>
          <a:p>
            <a:r>
              <a:rPr lang="en-US" dirty="0"/>
              <a:t>Trait optimism</a:t>
            </a:r>
          </a:p>
          <a:p>
            <a:pPr marL="0" indent="0">
              <a:buNone/>
            </a:pPr>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60</a:t>
            </a:fld>
            <a:endParaRPr lang="en-US" dirty="0"/>
          </a:p>
        </p:txBody>
      </p:sp>
    </p:spTree>
    <p:extLst>
      <p:ext uri="{BB962C8B-B14F-4D97-AF65-F5344CB8AC3E}">
        <p14:creationId xmlns:p14="http://schemas.microsoft.com/office/powerpoint/2010/main" val="6614745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GATE</a:t>
            </a:r>
          </a:p>
        </p:txBody>
      </p:sp>
      <p:sp>
        <p:nvSpPr>
          <p:cNvPr id="3" name="Content Placeholder 2"/>
          <p:cNvSpPr>
            <a:spLocks noGrp="1"/>
          </p:cNvSpPr>
          <p:nvPr>
            <p:ph idx="1"/>
          </p:nvPr>
        </p:nvSpPr>
        <p:spPr>
          <a:xfrm>
            <a:off x="228600" y="1066800"/>
            <a:ext cx="8686800" cy="4114800"/>
          </a:xfrm>
        </p:spPr>
        <p:txBody>
          <a:bodyPr/>
          <a:lstStyle/>
          <a:p>
            <a:r>
              <a:rPr lang="en-US" dirty="0"/>
              <a:t>Four-step process for identifying and responding to suicidality:</a:t>
            </a:r>
          </a:p>
          <a:p>
            <a:pPr lvl="1"/>
            <a:r>
              <a:rPr lang="en-US" b="1" dirty="0">
                <a:solidFill>
                  <a:srgbClr val="FFFF00"/>
                </a:solidFill>
              </a:rPr>
              <a:t>G</a:t>
            </a:r>
            <a:r>
              <a:rPr lang="en-US" dirty="0"/>
              <a:t>ather information </a:t>
            </a:r>
          </a:p>
          <a:p>
            <a:pPr lvl="1"/>
            <a:r>
              <a:rPr lang="en-US" b="1" dirty="0">
                <a:solidFill>
                  <a:srgbClr val="FFFF00"/>
                </a:solidFill>
              </a:rPr>
              <a:t>A</a:t>
            </a:r>
            <a:r>
              <a:rPr lang="en-US" dirty="0"/>
              <a:t>ccess supervision </a:t>
            </a:r>
          </a:p>
          <a:p>
            <a:pPr lvl="1"/>
            <a:r>
              <a:rPr lang="en-US" b="1" dirty="0">
                <a:solidFill>
                  <a:srgbClr val="FFFF00"/>
                </a:solidFill>
              </a:rPr>
              <a:t>T</a:t>
            </a:r>
            <a:r>
              <a:rPr lang="en-US" dirty="0"/>
              <a:t>ake action </a:t>
            </a:r>
          </a:p>
          <a:p>
            <a:pPr lvl="1"/>
            <a:r>
              <a:rPr lang="en-US" b="1" dirty="0">
                <a:solidFill>
                  <a:srgbClr val="FFFF00"/>
                </a:solidFill>
              </a:rPr>
              <a:t>E</a:t>
            </a:r>
            <a:r>
              <a:rPr lang="en-US" dirty="0"/>
              <a:t>xtend the action </a:t>
            </a:r>
          </a:p>
          <a:p>
            <a:pPr marL="0" indent="0">
              <a:buNone/>
            </a:pPr>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61</a:t>
            </a:fld>
            <a:endParaRPr lang="en-US" dirty="0"/>
          </a:p>
        </p:txBody>
      </p:sp>
    </p:spTree>
    <p:extLst>
      <p:ext uri="{BB962C8B-B14F-4D97-AF65-F5344CB8AC3E}">
        <p14:creationId xmlns:p14="http://schemas.microsoft.com/office/powerpoint/2010/main" val="38551042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Gather Information</a:t>
            </a:r>
            <a:endParaRPr lang="en-US" dirty="0"/>
          </a:p>
        </p:txBody>
      </p:sp>
      <p:sp>
        <p:nvSpPr>
          <p:cNvPr id="3" name="Content Placeholder 2"/>
          <p:cNvSpPr>
            <a:spLocks noGrp="1"/>
          </p:cNvSpPr>
          <p:nvPr>
            <p:ph idx="1"/>
          </p:nvPr>
        </p:nvSpPr>
        <p:spPr>
          <a:xfrm>
            <a:off x="228600" y="1066800"/>
            <a:ext cx="8686800" cy="4114800"/>
          </a:xfrm>
        </p:spPr>
        <p:txBody>
          <a:bodyPr/>
          <a:lstStyle/>
          <a:p>
            <a:r>
              <a:rPr lang="en-US" dirty="0"/>
              <a:t>Screen all clients for suicide.</a:t>
            </a:r>
          </a:p>
          <a:p>
            <a:r>
              <a:rPr lang="en-US" dirty="0"/>
              <a:t>Identify potential warning signs. </a:t>
            </a:r>
          </a:p>
          <a:p>
            <a:r>
              <a:rPr lang="en-US" dirty="0"/>
              <a:t>Be direct – ask the question!</a:t>
            </a:r>
            <a:endParaRPr lang="en-US" b="1" dirty="0">
              <a:solidFill>
                <a:srgbClr val="FFFF00"/>
              </a:solidFill>
            </a:endParaRPr>
          </a:p>
          <a:p>
            <a:r>
              <a:rPr lang="en-US" dirty="0"/>
              <a:t>Ask open-ended, follow-up questions to assess previous history, current plan, method, intent, and preparation. </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62</a:t>
            </a:fld>
            <a:endParaRPr lang="en-US" dirty="0"/>
          </a:p>
        </p:txBody>
      </p:sp>
    </p:spTree>
    <p:extLst>
      <p:ext uri="{BB962C8B-B14F-4D97-AF65-F5344CB8AC3E}">
        <p14:creationId xmlns:p14="http://schemas.microsoft.com/office/powerpoint/2010/main" val="9396926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Access Supervision and Consultation</a:t>
            </a:r>
          </a:p>
        </p:txBody>
      </p:sp>
      <p:sp>
        <p:nvSpPr>
          <p:cNvPr id="3" name="Content Placeholder 2"/>
          <p:cNvSpPr>
            <a:spLocks noGrp="1"/>
          </p:cNvSpPr>
          <p:nvPr>
            <p:ph idx="1"/>
          </p:nvPr>
        </p:nvSpPr>
        <p:spPr>
          <a:xfrm>
            <a:off x="228600" y="1066800"/>
            <a:ext cx="8686800" cy="4114800"/>
          </a:xfrm>
        </p:spPr>
        <p:txBody>
          <a:bodyPr/>
          <a:lstStyle/>
          <a:p>
            <a:r>
              <a:rPr lang="en-US" dirty="0"/>
              <a:t>Never manage suicidal clients alone.</a:t>
            </a:r>
          </a:p>
          <a:p>
            <a:r>
              <a:rPr lang="en-US" dirty="0"/>
              <a:t>Never make judgments regarding the seriousness of risk without consulting a supervisor or other members of your team.</a:t>
            </a:r>
          </a:p>
          <a:p>
            <a:r>
              <a:rPr lang="en-US" dirty="0"/>
              <a:t>Ask for specific instructions and direction from a licensed, qualified professional who has advanced training in suicide risk management OR who has been identified by the agency for this purpose (e.g., your supervisor).</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63</a:t>
            </a:fld>
            <a:endParaRPr lang="en-US" dirty="0"/>
          </a:p>
        </p:txBody>
      </p:sp>
    </p:spTree>
    <p:extLst>
      <p:ext uri="{BB962C8B-B14F-4D97-AF65-F5344CB8AC3E}">
        <p14:creationId xmlns:p14="http://schemas.microsoft.com/office/powerpoint/2010/main" val="26395585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Take Responsible Action</a:t>
            </a:r>
          </a:p>
        </p:txBody>
      </p:sp>
      <p:sp>
        <p:nvSpPr>
          <p:cNvPr id="3" name="Content Placeholder 2"/>
          <p:cNvSpPr>
            <a:spLocks noGrp="1"/>
          </p:cNvSpPr>
          <p:nvPr>
            <p:ph idx="1"/>
          </p:nvPr>
        </p:nvSpPr>
        <p:spPr>
          <a:xfrm>
            <a:off x="228600" y="1066800"/>
            <a:ext cx="8686800" cy="4114800"/>
          </a:xfrm>
        </p:spPr>
        <p:txBody>
          <a:bodyPr/>
          <a:lstStyle/>
          <a:p>
            <a:r>
              <a:rPr lang="en-US" dirty="0"/>
              <a:t>Gather additional information from the client and (only with consent) from collateral contacts.</a:t>
            </a:r>
          </a:p>
          <a:p>
            <a:r>
              <a:rPr lang="en-US" dirty="0"/>
              <a:t>Arrange a referral to: </a:t>
            </a:r>
          </a:p>
          <a:p>
            <a:pPr lvl="1"/>
            <a:r>
              <a:rPr lang="en-US" dirty="0"/>
              <a:t>A clinician </a:t>
            </a:r>
          </a:p>
          <a:p>
            <a:pPr lvl="1"/>
            <a:r>
              <a:rPr lang="en-US" dirty="0"/>
              <a:t>An emergency provider </a:t>
            </a:r>
          </a:p>
          <a:p>
            <a:pPr lvl="1"/>
            <a:r>
              <a:rPr lang="en-US" dirty="0"/>
              <a:t>A mental health crisis team</a:t>
            </a:r>
          </a:p>
          <a:p>
            <a:pPr lvl="1"/>
            <a:r>
              <a:rPr lang="en-US" dirty="0"/>
              <a:t>Another treatment setting </a:t>
            </a:r>
          </a:p>
          <a:p>
            <a:pPr marL="0" indent="0">
              <a:buNone/>
            </a:pPr>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64</a:t>
            </a:fld>
            <a:endParaRPr lang="en-US" dirty="0"/>
          </a:p>
        </p:txBody>
      </p:sp>
    </p:spTree>
    <p:extLst>
      <p:ext uri="{BB962C8B-B14F-4D97-AF65-F5344CB8AC3E}">
        <p14:creationId xmlns:p14="http://schemas.microsoft.com/office/powerpoint/2010/main" val="11902431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Take Responsible Action (continued)</a:t>
            </a:r>
          </a:p>
        </p:txBody>
      </p:sp>
      <p:sp>
        <p:nvSpPr>
          <p:cNvPr id="3" name="Content Placeholder 2"/>
          <p:cNvSpPr>
            <a:spLocks noGrp="1"/>
          </p:cNvSpPr>
          <p:nvPr>
            <p:ph idx="1"/>
          </p:nvPr>
        </p:nvSpPr>
        <p:spPr>
          <a:xfrm>
            <a:off x="228600" y="1066800"/>
            <a:ext cx="8686800" cy="4114800"/>
          </a:xfrm>
        </p:spPr>
        <p:txBody>
          <a:bodyPr/>
          <a:lstStyle/>
          <a:p>
            <a:r>
              <a:rPr lang="en-US" dirty="0"/>
              <a:t>Restrict access to means of suicide</a:t>
            </a:r>
          </a:p>
          <a:p>
            <a:r>
              <a:rPr lang="en-US" dirty="0"/>
              <a:t>Temporarily increase frequency of contact</a:t>
            </a:r>
          </a:p>
          <a:p>
            <a:r>
              <a:rPr lang="en-US" dirty="0"/>
              <a:t>Temporarily increase level of care </a:t>
            </a:r>
          </a:p>
          <a:p>
            <a:r>
              <a:rPr lang="en-US" dirty="0"/>
              <a:t>Involve the client’s primary care provider </a:t>
            </a:r>
          </a:p>
          <a:p>
            <a:r>
              <a:rPr lang="en-US" dirty="0"/>
              <a:t>Involve the client’s case manager</a:t>
            </a:r>
          </a:p>
          <a:p>
            <a:r>
              <a:rPr lang="en-US" dirty="0"/>
              <a:t>Enlist the help of family and other supporters</a:t>
            </a:r>
          </a:p>
          <a:p>
            <a:r>
              <a:rPr lang="en-US" dirty="0"/>
              <a:t>Create a safety plan</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65</a:t>
            </a:fld>
            <a:endParaRPr lang="en-US" dirty="0"/>
          </a:p>
        </p:txBody>
      </p:sp>
    </p:spTree>
    <p:extLst>
      <p:ext uri="{BB962C8B-B14F-4D97-AF65-F5344CB8AC3E}">
        <p14:creationId xmlns:p14="http://schemas.microsoft.com/office/powerpoint/2010/main" val="11430054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Plan</a:t>
            </a:r>
          </a:p>
        </p:txBody>
      </p:sp>
      <p:sp>
        <p:nvSpPr>
          <p:cNvPr id="3" name="Content Placeholder 2"/>
          <p:cNvSpPr>
            <a:spLocks noGrp="1"/>
          </p:cNvSpPr>
          <p:nvPr>
            <p:ph idx="1"/>
          </p:nvPr>
        </p:nvSpPr>
        <p:spPr>
          <a:xfrm>
            <a:off x="228600" y="1066800"/>
            <a:ext cx="8686800" cy="4114800"/>
          </a:xfrm>
        </p:spPr>
        <p:txBody>
          <a:bodyPr/>
          <a:lstStyle/>
          <a:p>
            <a:pPr marL="0" indent="0">
              <a:buNone/>
            </a:pPr>
            <a:r>
              <a:rPr lang="en-US" dirty="0"/>
              <a:t>At minimum, the plan should include:</a:t>
            </a:r>
          </a:p>
          <a:p>
            <a:r>
              <a:rPr lang="en-US" dirty="0"/>
              <a:t>Phone number to 24-hour crisis line</a:t>
            </a:r>
          </a:p>
          <a:p>
            <a:r>
              <a:rPr lang="en-US" dirty="0"/>
              <a:t>Phone number and address to nearest hospital </a:t>
            </a:r>
          </a:p>
          <a:p>
            <a:r>
              <a:rPr lang="en-US" dirty="0"/>
              <a:t>Counselor contact information </a:t>
            </a:r>
          </a:p>
          <a:p>
            <a:r>
              <a:rPr lang="en-US" dirty="0"/>
              <a:t>Contact info for additional supporters </a:t>
            </a:r>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66</a:t>
            </a:fld>
            <a:endParaRPr lang="en-US" dirty="0"/>
          </a:p>
        </p:txBody>
      </p:sp>
    </p:spTree>
    <p:extLst>
      <p:ext uri="{BB962C8B-B14F-4D97-AF65-F5344CB8AC3E}">
        <p14:creationId xmlns:p14="http://schemas.microsoft.com/office/powerpoint/2010/main" val="9711061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Extend the Action</a:t>
            </a:r>
            <a:endParaRPr lang="en-US" dirty="0"/>
          </a:p>
        </p:txBody>
      </p:sp>
      <p:sp>
        <p:nvSpPr>
          <p:cNvPr id="3" name="Content Placeholder 2"/>
          <p:cNvSpPr>
            <a:spLocks noGrp="1"/>
          </p:cNvSpPr>
          <p:nvPr>
            <p:ph idx="1"/>
          </p:nvPr>
        </p:nvSpPr>
        <p:spPr>
          <a:xfrm>
            <a:off x="228600" y="1066800"/>
            <a:ext cx="8686800" cy="4495800"/>
          </a:xfrm>
        </p:spPr>
        <p:txBody>
          <a:bodyPr/>
          <a:lstStyle/>
          <a:p>
            <a:r>
              <a:rPr lang="en-US" dirty="0"/>
              <a:t>Suicide risk continues beyond the intervention. </a:t>
            </a:r>
          </a:p>
          <a:p>
            <a:r>
              <a:rPr lang="en-US" dirty="0">
                <a:latin typeface="Calibri"/>
                <a:cs typeface="Calibri"/>
              </a:rPr>
              <a:t>Continue to observe and check-in with the client and their family and other supporters.</a:t>
            </a:r>
          </a:p>
          <a:p>
            <a:pPr lvl="1"/>
            <a:r>
              <a:rPr lang="en-US" dirty="0"/>
              <a:t>Follow-up on all referrals, especially when to mental health service providers and hospitals.</a:t>
            </a:r>
          </a:p>
          <a:p>
            <a:pPr lvl="1"/>
            <a:r>
              <a:rPr lang="en-US" dirty="0">
                <a:latin typeface="Calibri"/>
                <a:cs typeface="Calibri"/>
              </a:rPr>
              <a:t>Coordinate care with case management and mental health treatment providers. </a:t>
            </a:r>
            <a:endParaRPr lang="en-US" dirty="0"/>
          </a:p>
          <a:p>
            <a:pPr lvl="1"/>
            <a:r>
              <a:rPr lang="en-US" dirty="0">
                <a:latin typeface="Calibri"/>
                <a:cs typeface="Calibri"/>
              </a:rPr>
              <a:t>Regularly review and update the client’s safety plan.</a:t>
            </a:r>
            <a:endParaRPr lang="en-US" dirty="0"/>
          </a:p>
          <a:p>
            <a:pPr lvl="1"/>
            <a:r>
              <a:rPr lang="en-US" dirty="0"/>
              <a:t>Follow-up with clients about suicidal thoughts, especially when experiencing stressful life events.</a:t>
            </a:r>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Addressing suicidal thoughts and behaviors in substance abuse treatment. </a:t>
            </a:r>
            <a:r>
              <a:rPr lang="en-US" sz="1200" dirty="0">
                <a:solidFill>
                  <a:schemeClr val="bg1"/>
                </a:solidFill>
                <a:latin typeface="Calibri" panose="020F0502020204030204" pitchFamily="34" charset="0"/>
                <a:cs typeface="Calibri" panose="020F0502020204030204" pitchFamily="34" charset="0"/>
              </a:rPr>
              <a:t>Treatment Improvement Protocol (TIP) Series 50 (HHS Publication No. (SMA) 15-4318).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67</a:t>
            </a:fld>
            <a:endParaRPr lang="en-US" dirty="0"/>
          </a:p>
        </p:txBody>
      </p:sp>
    </p:spTree>
    <p:extLst>
      <p:ext uri="{BB962C8B-B14F-4D97-AF65-F5344CB8AC3E}">
        <p14:creationId xmlns:p14="http://schemas.microsoft.com/office/powerpoint/2010/main" val="32865234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Global Criteria for Crisis Intervention</a:t>
            </a:r>
            <a:endParaRPr lang="en-US" dirty="0"/>
          </a:p>
        </p:txBody>
      </p:sp>
      <p:sp>
        <p:nvSpPr>
          <p:cNvPr id="3" name="Content Placeholder 2"/>
          <p:cNvSpPr>
            <a:spLocks noGrp="1"/>
          </p:cNvSpPr>
          <p:nvPr>
            <p:ph idx="1"/>
          </p:nvPr>
        </p:nvSpPr>
        <p:spPr>
          <a:xfrm>
            <a:off x="228600" y="1066800"/>
            <a:ext cx="8686800" cy="2133600"/>
          </a:xfrm>
        </p:spPr>
        <p:txBody>
          <a:bodyPr/>
          <a:lstStyle/>
          <a:p>
            <a:pPr marL="514350" indent="-514350">
              <a:buFont typeface="+mj-lt"/>
              <a:buAutoNum type="arabicPeriod" startAt="30"/>
            </a:pPr>
            <a:r>
              <a:rPr lang="en-US" dirty="0"/>
              <a:t>Recognize the elements of the client crisis</a:t>
            </a:r>
          </a:p>
          <a:p>
            <a:pPr marL="514350" indent="-514350">
              <a:buFont typeface="+mj-lt"/>
              <a:buAutoNum type="arabicPeriod" startAt="30"/>
            </a:pPr>
            <a:r>
              <a:rPr lang="en-US" dirty="0"/>
              <a:t>Implement an immediate course of action appropriate to the crisis</a:t>
            </a:r>
          </a:p>
          <a:p>
            <a:pPr marL="514350" indent="-514350">
              <a:buFont typeface="+mj-lt"/>
              <a:buAutoNum type="arabicPeriod" startAt="30"/>
            </a:pPr>
            <a:r>
              <a:rPr lang="en-US" dirty="0"/>
              <a:t>Enhance overall treatment by utilizing crisis events</a:t>
            </a:r>
          </a:p>
          <a:p>
            <a:pPr marL="0" indent="0">
              <a:buNone/>
            </a:pPr>
            <a:endParaRPr lang="en-US" dirty="0"/>
          </a:p>
        </p:txBody>
      </p:sp>
      <p:sp>
        <p:nvSpPr>
          <p:cNvPr id="5" name="TextBox 4">
            <a:extLst>
              <a:ext uri="{FF2B5EF4-FFF2-40B4-BE49-F238E27FC236}">
                <a16:creationId xmlns:a16="http://schemas.microsoft.com/office/drawing/2014/main" id="{13DEEB87-3E93-AD49-A5E2-F60F93A7763B}"/>
              </a:ext>
            </a:extLst>
          </p:cNvPr>
          <p:cNvSpPr txBox="1"/>
          <p:nvPr/>
        </p:nvSpPr>
        <p:spPr>
          <a:xfrm>
            <a:off x="228600" y="5610053"/>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endParaRPr lang="en-US" sz="1200" dirty="0">
              <a:solidFill>
                <a:schemeClr val="bg1"/>
              </a:solidFill>
              <a:latin typeface="Calibri" panose="020F0502020204030204" pitchFamily="34" charset="0"/>
              <a:cs typeface="Calibri" panose="020F0502020204030204" pitchFamily="34" charset="0"/>
            </a:endParaRPr>
          </a:p>
          <a:p>
            <a:r>
              <a:rPr lang="en-US" sz="1200" dirty="0" err="1">
                <a:solidFill>
                  <a:schemeClr val="bg1"/>
                </a:solidFill>
                <a:latin typeface="Calibri" panose="020F0502020204030204" pitchFamily="34" charset="0"/>
                <a:cs typeface="Calibri" panose="020F0502020204030204" pitchFamily="34" charset="0"/>
              </a:rPr>
              <a:t>Herdman</a:t>
            </a:r>
            <a:r>
              <a:rPr lang="en-US" sz="1200" dirty="0">
                <a:solidFill>
                  <a:schemeClr val="bg1"/>
                </a:solidFill>
                <a:latin typeface="Calibri" panose="020F0502020204030204" pitchFamily="34" charset="0"/>
                <a:cs typeface="Calibri" panose="020F0502020204030204" pitchFamily="34" charset="0"/>
              </a:rPr>
              <a:t>,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68</a:t>
            </a:fld>
            <a:endParaRPr lang="en-US" dirty="0"/>
          </a:p>
        </p:txBody>
      </p:sp>
    </p:spTree>
    <p:extLst>
      <p:ext uri="{BB962C8B-B14F-4D97-AF65-F5344CB8AC3E}">
        <p14:creationId xmlns:p14="http://schemas.microsoft.com/office/powerpoint/2010/main" val="38634692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Group Activity for Crisis Intervention</a:t>
            </a:r>
            <a:endParaRPr lang="en-US" dirty="0"/>
          </a:p>
        </p:txBody>
      </p:sp>
      <p:sp>
        <p:nvSpPr>
          <p:cNvPr id="3" name="Content Placeholder 2"/>
          <p:cNvSpPr>
            <a:spLocks noGrp="1"/>
          </p:cNvSpPr>
          <p:nvPr>
            <p:ph idx="1"/>
          </p:nvPr>
        </p:nvSpPr>
        <p:spPr>
          <a:xfrm>
            <a:off x="228600" y="1066800"/>
            <a:ext cx="8686800" cy="3810000"/>
          </a:xfrm>
        </p:spPr>
        <p:txBody>
          <a:bodyPr/>
          <a:lstStyle/>
          <a:p>
            <a:r>
              <a:rPr lang="en-US" dirty="0"/>
              <a:t>Outline your program’s procedures for managing crisis situations. </a:t>
            </a:r>
          </a:p>
          <a:p>
            <a:r>
              <a:rPr lang="en-US" dirty="0"/>
              <a:t>Begin with outlining procedures for systematically screening clients for suicide.  </a:t>
            </a:r>
          </a:p>
          <a:p>
            <a:r>
              <a:rPr lang="en-US" dirty="0"/>
              <a:t>After, outline procedures for managing clients who are actively suicidal in your agency. </a:t>
            </a:r>
          </a:p>
          <a:p>
            <a:r>
              <a:rPr lang="en-US" dirty="0">
                <a:latin typeface="Calibri"/>
                <a:cs typeface="Calibri"/>
              </a:rPr>
              <a:t>Be prepared to discuss these processes with the larger group.</a:t>
            </a:r>
            <a:endParaRPr lang="en-US" dirty="0"/>
          </a:p>
          <a:p>
            <a:endParaRPr lang="en-US" dirty="0"/>
          </a:p>
          <a:p>
            <a:endParaRPr lang="en-US" dirty="0"/>
          </a:p>
          <a:p>
            <a:endParaRPr lang="en-US" kern="1200"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69</a:t>
            </a:fld>
            <a:endParaRPr lang="en-US" dirty="0"/>
          </a:p>
        </p:txBody>
      </p:sp>
    </p:spTree>
    <p:extLst>
      <p:ext uri="{BB962C8B-B14F-4D97-AF65-F5344CB8AC3E}">
        <p14:creationId xmlns:p14="http://schemas.microsoft.com/office/powerpoint/2010/main" val="2283567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9947"/>
            <a:ext cx="8686800" cy="761996"/>
          </a:xfrm>
        </p:spPr>
        <p:txBody>
          <a:bodyPr/>
          <a:lstStyle/>
          <a:p>
            <a:r>
              <a:rPr lang="en-US" dirty="0">
                <a:latin typeface="Calibri"/>
                <a:cs typeface="Calibri"/>
              </a:rPr>
              <a:t>Definition of Case Management (continued)</a:t>
            </a:r>
          </a:p>
        </p:txBody>
      </p:sp>
      <p:sp>
        <p:nvSpPr>
          <p:cNvPr id="3" name="Content Placeholder 2"/>
          <p:cNvSpPr>
            <a:spLocks noGrp="1"/>
          </p:cNvSpPr>
          <p:nvPr>
            <p:ph idx="1"/>
          </p:nvPr>
        </p:nvSpPr>
        <p:spPr>
          <a:xfrm>
            <a:off x="228600" y="1508185"/>
            <a:ext cx="8686800" cy="3173084"/>
          </a:xfrm>
        </p:spPr>
        <p:txBody>
          <a:bodyPr/>
          <a:lstStyle/>
          <a:p>
            <a:r>
              <a:rPr lang="en-US" kern="1200" dirty="0"/>
              <a:t>Case management and the role of case managers is contextually defined.</a:t>
            </a:r>
          </a:p>
          <a:p>
            <a:r>
              <a:rPr lang="en-US" kern="1200" dirty="0">
                <a:latin typeface="Calibri"/>
                <a:cs typeface="Calibri"/>
              </a:rPr>
              <a:t>Case management models vary in their focus, purpose, and intensity for different populations.</a:t>
            </a:r>
          </a:p>
          <a:p>
            <a:r>
              <a:rPr lang="en-US" kern="1200" dirty="0">
                <a:latin typeface="Calibri"/>
                <a:cs typeface="Calibri"/>
              </a:rPr>
              <a:t>Case management also contingent on the access and availability of different resources, as well as to the client’s needs, preferences, and priorities. </a:t>
            </a:r>
            <a:endParaRPr lang="en-US" kern="1200" dirty="0"/>
          </a:p>
          <a:p>
            <a:pPr marL="0" indent="0">
              <a:buNone/>
            </a:pPr>
            <a:endParaRPr lang="en-US" kern="1200" dirty="0"/>
          </a:p>
        </p:txBody>
      </p:sp>
      <p:sp>
        <p:nvSpPr>
          <p:cNvPr id="6" name="TextBox 5">
            <a:extLst>
              <a:ext uri="{FF2B5EF4-FFF2-40B4-BE49-F238E27FC236}">
                <a16:creationId xmlns:a16="http://schemas.microsoft.com/office/drawing/2014/main" id="{EA410D87-9EA2-FA44-905B-2E6836397AF7}"/>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a:t>
            </a:fld>
            <a:endParaRPr lang="en-US" dirty="0"/>
          </a:p>
        </p:txBody>
      </p:sp>
    </p:spTree>
    <p:extLst>
      <p:ext uri="{BB962C8B-B14F-4D97-AF65-F5344CB8AC3E}">
        <p14:creationId xmlns:p14="http://schemas.microsoft.com/office/powerpoint/2010/main" val="8584713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Today's </a:t>
            </a:r>
            <a:r>
              <a:rPr lang="en-US" dirty="0" smtClean="0">
                <a:latin typeface="Calibri"/>
                <a:cs typeface="Calibri"/>
              </a:rPr>
              <a:t>Agenda (3)</a:t>
            </a:r>
            <a:endParaRPr lang="en-US" dirty="0"/>
          </a:p>
        </p:txBody>
      </p:sp>
      <p:sp>
        <p:nvSpPr>
          <p:cNvPr id="3" name="Content Placeholder 2"/>
          <p:cNvSpPr>
            <a:spLocks noGrp="1"/>
          </p:cNvSpPr>
          <p:nvPr>
            <p:ph idx="1"/>
          </p:nvPr>
        </p:nvSpPr>
        <p:spPr/>
        <p:txBody>
          <a:bodyPr/>
          <a:lstStyle/>
          <a:p>
            <a:pPr>
              <a:spcBef>
                <a:spcPts val="0"/>
              </a:spcBef>
            </a:pPr>
            <a:r>
              <a:rPr lang="en-US" dirty="0"/>
              <a:t>Review and check-in</a:t>
            </a:r>
          </a:p>
          <a:p>
            <a:r>
              <a:rPr lang="en-US" dirty="0"/>
              <a:t>Twelve Core Functions (continued)</a:t>
            </a:r>
          </a:p>
          <a:p>
            <a:pPr lvl="1"/>
            <a:r>
              <a:rPr lang="en-US" dirty="0"/>
              <a:t>Case Management </a:t>
            </a:r>
          </a:p>
          <a:p>
            <a:pPr lvl="1"/>
            <a:r>
              <a:rPr lang="en-US" dirty="0"/>
              <a:t>Crisis Intervention </a:t>
            </a:r>
          </a:p>
          <a:p>
            <a:pPr lvl="1"/>
            <a:r>
              <a:rPr lang="en-US" b="1" dirty="0">
                <a:solidFill>
                  <a:srgbClr val="FFFF00"/>
                </a:solidFill>
              </a:rPr>
              <a:t>Client and Family Education </a:t>
            </a:r>
          </a:p>
          <a:p>
            <a:pPr lvl="1"/>
            <a:r>
              <a:rPr lang="en-US" dirty="0"/>
              <a:t>Referral </a:t>
            </a:r>
          </a:p>
          <a:p>
            <a:pPr lvl="1"/>
            <a:r>
              <a:rPr lang="en-US" dirty="0"/>
              <a:t>Report and Record keeping </a:t>
            </a:r>
          </a:p>
          <a:p>
            <a:pPr lvl="1"/>
            <a:r>
              <a:rPr lang="en-US" dirty="0"/>
              <a:t>Consultation</a:t>
            </a:r>
          </a:p>
        </p:txBody>
      </p:sp>
      <p:sp>
        <p:nvSpPr>
          <p:cNvPr id="4" name="Slide Number Placeholder 3"/>
          <p:cNvSpPr>
            <a:spLocks noGrp="1"/>
          </p:cNvSpPr>
          <p:nvPr>
            <p:ph type="sldNum" sz="quarter" idx="10"/>
          </p:nvPr>
        </p:nvSpPr>
        <p:spPr/>
        <p:txBody>
          <a:bodyPr/>
          <a:lstStyle/>
          <a:p>
            <a:fld id="{3E17F1FD-29C3-4220-915C-9C71059786D3}" type="slidenum">
              <a:rPr lang="en-US" smtClean="0"/>
              <a:pPr/>
              <a:t>70</a:t>
            </a:fld>
            <a:endParaRPr lang="en-US" dirty="0"/>
          </a:p>
        </p:txBody>
      </p:sp>
    </p:spTree>
    <p:extLst>
      <p:ext uri="{BB962C8B-B14F-4D97-AF65-F5344CB8AC3E}">
        <p14:creationId xmlns:p14="http://schemas.microsoft.com/office/powerpoint/2010/main" val="25001113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20"/>
            <a:ext cx="8686800" cy="761996"/>
          </a:xfrm>
        </p:spPr>
        <p:txBody>
          <a:bodyPr/>
          <a:lstStyle/>
          <a:p>
            <a:r>
              <a:rPr lang="en-US" dirty="0">
                <a:latin typeface="Calibri"/>
                <a:cs typeface="Calibri"/>
              </a:rPr>
              <a:t>Agenda for </a:t>
            </a:r>
            <a:r>
              <a:rPr lang="en-US" dirty="0"/>
              <a:t/>
            </a:r>
            <a:br>
              <a:rPr lang="en-US" dirty="0"/>
            </a:br>
            <a:r>
              <a:rPr lang="en-US" dirty="0">
                <a:latin typeface="Calibri"/>
                <a:cs typeface="Calibri"/>
              </a:rPr>
              <a:t>Client and Family Education</a:t>
            </a:r>
          </a:p>
        </p:txBody>
      </p:sp>
      <p:sp>
        <p:nvSpPr>
          <p:cNvPr id="3" name="Content Placeholder 2"/>
          <p:cNvSpPr>
            <a:spLocks noGrp="1"/>
          </p:cNvSpPr>
          <p:nvPr>
            <p:ph idx="1"/>
          </p:nvPr>
        </p:nvSpPr>
        <p:spPr>
          <a:xfrm>
            <a:off x="228600" y="1524000"/>
            <a:ext cx="8686800" cy="4572000"/>
          </a:xfrm>
        </p:spPr>
        <p:txBody>
          <a:bodyPr/>
          <a:lstStyle/>
          <a:p>
            <a:r>
              <a:rPr lang="en-US" dirty="0"/>
              <a:t>Definition</a:t>
            </a:r>
          </a:p>
          <a:p>
            <a:r>
              <a:rPr lang="en-US" dirty="0"/>
              <a:t>Cultural and linguistic considerations</a:t>
            </a:r>
          </a:p>
          <a:p>
            <a:r>
              <a:rPr lang="en-US" dirty="0"/>
              <a:t>Education on drug use and addiction </a:t>
            </a:r>
          </a:p>
          <a:p>
            <a:r>
              <a:rPr lang="en-US" dirty="0"/>
              <a:t>Impact of addiction on families</a:t>
            </a:r>
          </a:p>
          <a:p>
            <a:r>
              <a:rPr lang="en-US" dirty="0"/>
              <a:t>Education on the treatment continuum of care</a:t>
            </a:r>
          </a:p>
          <a:p>
            <a:r>
              <a:rPr lang="en-US" dirty="0"/>
              <a:t>Global Criteria</a:t>
            </a:r>
          </a:p>
        </p:txBody>
      </p:sp>
      <p:sp>
        <p:nvSpPr>
          <p:cNvPr id="4" name="Slide Number Placeholder 3"/>
          <p:cNvSpPr>
            <a:spLocks noGrp="1"/>
          </p:cNvSpPr>
          <p:nvPr>
            <p:ph type="sldNum" sz="quarter" idx="10"/>
          </p:nvPr>
        </p:nvSpPr>
        <p:spPr>
          <a:xfrm>
            <a:off x="8534399" y="6284231"/>
            <a:ext cx="407831" cy="345170"/>
          </a:xfrm>
        </p:spPr>
        <p:txBody>
          <a:bodyPr/>
          <a:lstStyle/>
          <a:p>
            <a:fld id="{3E17F1FD-29C3-4220-915C-9C71059786D3}" type="slidenum">
              <a:rPr lang="en-US" smtClean="0"/>
              <a:pPr/>
              <a:t>71</a:t>
            </a:fld>
            <a:endParaRPr lang="en-US" dirty="0"/>
          </a:p>
        </p:txBody>
      </p:sp>
    </p:spTree>
    <p:extLst>
      <p:ext uri="{BB962C8B-B14F-4D97-AF65-F5344CB8AC3E}">
        <p14:creationId xmlns:p14="http://schemas.microsoft.com/office/powerpoint/2010/main" val="8902841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23354"/>
          </a:xfrm>
        </p:spPr>
        <p:txBody>
          <a:bodyPr/>
          <a:lstStyle/>
          <a:p>
            <a:r>
              <a:rPr lang="en-US" dirty="0">
                <a:latin typeface="Calibri"/>
                <a:cs typeface="Calibri"/>
              </a:rPr>
              <a:t>Definition for </a:t>
            </a:r>
            <a:br>
              <a:rPr lang="en-US" dirty="0">
                <a:latin typeface="Calibri"/>
                <a:cs typeface="Calibri"/>
              </a:rPr>
            </a:br>
            <a:r>
              <a:rPr lang="en-US" dirty="0">
                <a:latin typeface="Calibri"/>
                <a:cs typeface="Calibri"/>
              </a:rPr>
              <a:t>Client and Family Education </a:t>
            </a:r>
            <a:endParaRPr lang="en-US" dirty="0"/>
          </a:p>
        </p:txBody>
      </p:sp>
      <p:sp>
        <p:nvSpPr>
          <p:cNvPr id="3" name="Content Placeholder 2"/>
          <p:cNvSpPr>
            <a:spLocks noGrp="1"/>
          </p:cNvSpPr>
          <p:nvPr>
            <p:ph idx="1"/>
          </p:nvPr>
        </p:nvSpPr>
        <p:spPr>
          <a:xfrm>
            <a:off x="228600" y="1886309"/>
            <a:ext cx="8686800" cy="2990491"/>
          </a:xfrm>
        </p:spPr>
        <p:txBody>
          <a:bodyPr/>
          <a:lstStyle/>
          <a:p>
            <a:pPr fontAlgn="auto">
              <a:spcAft>
                <a:spcPts val="0"/>
              </a:spcAft>
              <a:defRPr/>
            </a:pPr>
            <a:r>
              <a:rPr lang="en-US" dirty="0">
                <a:latin typeface="Calibri"/>
                <a:cs typeface="Calibri"/>
              </a:rPr>
              <a:t>“</a:t>
            </a:r>
            <a:r>
              <a:rPr lang="en-US" kern="1200" dirty="0">
                <a:latin typeface="Calibri"/>
                <a:cs typeface="Calibri"/>
              </a:rPr>
              <a:t>The process of providing clients, families, significant others, and community groups with information on risks related to psychoactive substance use, as well as available prevention, treatment and recovery resources” (CSAT, 2006, p.133)</a:t>
            </a:r>
          </a:p>
        </p:txBody>
      </p:sp>
      <p:sp>
        <p:nvSpPr>
          <p:cNvPr id="7" name="TextBox 6">
            <a:extLst>
              <a:ext uri="{FF2B5EF4-FFF2-40B4-BE49-F238E27FC236}">
                <a16:creationId xmlns:a16="http://schemas.microsoft.com/office/drawing/2014/main" id="{9DF3F0B5-4E39-344B-9F13-611D5C8F1FEE}"/>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72</a:t>
            </a:fld>
            <a:endParaRPr lang="en-US" dirty="0"/>
          </a:p>
        </p:txBody>
      </p:sp>
    </p:spTree>
    <p:extLst>
      <p:ext uri="{BB962C8B-B14F-4D97-AF65-F5344CB8AC3E}">
        <p14:creationId xmlns:p14="http://schemas.microsoft.com/office/powerpoint/2010/main" val="17056938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Cultural and Linguistic Considerations</a:t>
            </a:r>
          </a:p>
        </p:txBody>
      </p:sp>
      <p:sp>
        <p:nvSpPr>
          <p:cNvPr id="3" name="Content Placeholder 2"/>
          <p:cNvSpPr>
            <a:spLocks noGrp="1"/>
          </p:cNvSpPr>
          <p:nvPr>
            <p:ph idx="1"/>
          </p:nvPr>
        </p:nvSpPr>
        <p:spPr>
          <a:xfrm>
            <a:off x="228600" y="1066800"/>
            <a:ext cx="8686800" cy="3810000"/>
          </a:xfrm>
        </p:spPr>
        <p:txBody>
          <a:bodyPr/>
          <a:lstStyle/>
          <a:p>
            <a:pPr fontAlgn="auto">
              <a:spcAft>
                <a:spcPts val="0"/>
              </a:spcAft>
              <a:defRPr/>
            </a:pPr>
            <a:r>
              <a:rPr lang="en-US" kern="1200" dirty="0"/>
              <a:t>Knowledge of cultural attitudes towards consumption of alcohol and drugs.</a:t>
            </a:r>
          </a:p>
          <a:p>
            <a:pPr fontAlgn="auto">
              <a:spcAft>
                <a:spcPts val="0"/>
              </a:spcAft>
              <a:defRPr/>
            </a:pPr>
            <a:r>
              <a:rPr lang="en-US" kern="1200" dirty="0"/>
              <a:t>Identifying, creating, and modifying information and client education materials to meet the needs of the intended audience.</a:t>
            </a:r>
          </a:p>
          <a:p>
            <a:pPr fontAlgn="auto">
              <a:spcAft>
                <a:spcPts val="0"/>
              </a:spcAft>
              <a:defRPr/>
            </a:pPr>
            <a:r>
              <a:rPr lang="en-US" kern="1200" dirty="0"/>
              <a:t>Format and delivery (e.g., individual, group, formal, lecture, online, public presentations).</a:t>
            </a:r>
          </a:p>
          <a:p>
            <a:pPr fontAlgn="auto">
              <a:spcAft>
                <a:spcPts val="0"/>
              </a:spcAft>
              <a:defRPr/>
            </a:pPr>
            <a:r>
              <a:rPr lang="en-US" kern="1200" dirty="0"/>
              <a:t>Clarify the purpose for educating or disseminating information.</a:t>
            </a:r>
          </a:p>
          <a:p>
            <a:pPr fontAlgn="auto">
              <a:spcAft>
                <a:spcPts val="0"/>
              </a:spcAft>
              <a:defRPr/>
            </a:pPr>
            <a:r>
              <a:rPr lang="en-US" kern="1200" dirty="0"/>
              <a:t>Consider different learning styles.</a:t>
            </a:r>
          </a:p>
          <a:p>
            <a:pPr fontAlgn="auto">
              <a:spcAft>
                <a:spcPts val="0"/>
              </a:spcAft>
              <a:defRPr/>
            </a:pPr>
            <a:endParaRPr lang="en-US" kern="1200" dirty="0"/>
          </a:p>
          <a:p>
            <a:pPr lvl="1" fontAlgn="auto">
              <a:spcAft>
                <a:spcPts val="0"/>
              </a:spcAft>
              <a:defRPr/>
            </a:pPr>
            <a:endParaRPr lang="en-US" kern="1200" dirty="0"/>
          </a:p>
        </p:txBody>
      </p:sp>
      <p:sp>
        <p:nvSpPr>
          <p:cNvPr id="7" name="TextBox 6">
            <a:extLst>
              <a:ext uri="{FF2B5EF4-FFF2-40B4-BE49-F238E27FC236}">
                <a16:creationId xmlns:a16="http://schemas.microsoft.com/office/drawing/2014/main" id="{9DF3F0B5-4E39-344B-9F13-611D5C8F1FEE}"/>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73</a:t>
            </a:fld>
            <a:endParaRPr lang="en-US" dirty="0"/>
          </a:p>
        </p:txBody>
      </p:sp>
    </p:spTree>
    <p:extLst>
      <p:ext uri="{BB962C8B-B14F-4D97-AF65-F5344CB8AC3E}">
        <p14:creationId xmlns:p14="http://schemas.microsoft.com/office/powerpoint/2010/main" val="19462227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on Drug Use and Addiction</a:t>
            </a:r>
          </a:p>
        </p:txBody>
      </p:sp>
      <p:sp>
        <p:nvSpPr>
          <p:cNvPr id="3" name="Content Placeholder 2"/>
          <p:cNvSpPr>
            <a:spLocks noGrp="1"/>
          </p:cNvSpPr>
          <p:nvPr>
            <p:ph idx="1"/>
          </p:nvPr>
        </p:nvSpPr>
        <p:spPr>
          <a:xfrm>
            <a:off x="228600" y="1066800"/>
            <a:ext cx="8686800" cy="3733800"/>
          </a:xfrm>
        </p:spPr>
        <p:txBody>
          <a:bodyPr/>
          <a:lstStyle/>
          <a:p>
            <a:r>
              <a:rPr lang="en-US" kern="1200" dirty="0"/>
              <a:t>Drug addiction is a chronic brain disorder.</a:t>
            </a:r>
            <a:endParaRPr lang="en-US"/>
          </a:p>
          <a:p>
            <a:r>
              <a:rPr lang="en-US" kern="1200" dirty="0"/>
              <a:t>The brain shows distinct changes after drug use that can persist long after the drug use has stopped.</a:t>
            </a:r>
          </a:p>
          <a:p>
            <a:r>
              <a:rPr lang="en-US" kern="1200" dirty="0"/>
              <a:t>Prolonged drug use changes the brain in fundamental and long-lasting ways.</a:t>
            </a:r>
          </a:p>
          <a:p>
            <a:endParaRPr lang="en-US" kern="1200" dirty="0"/>
          </a:p>
        </p:txBody>
      </p:sp>
      <p:sp>
        <p:nvSpPr>
          <p:cNvPr id="7" name="TextBox 6">
            <a:extLst>
              <a:ext uri="{FF2B5EF4-FFF2-40B4-BE49-F238E27FC236}">
                <a16:creationId xmlns:a16="http://schemas.microsoft.com/office/drawing/2014/main" id="{9DF3F0B5-4E39-344B-9F13-611D5C8F1FEE}"/>
              </a:ext>
            </a:extLst>
          </p:cNvPr>
          <p:cNvSpPr txBox="1"/>
          <p:nvPr/>
        </p:nvSpPr>
        <p:spPr>
          <a:xfrm>
            <a:off x="228600" y="5352872"/>
            <a:ext cx="8077200" cy="1200329"/>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National Institute on Drug Abuse (2018). Drugs, brains, and behavior: the science of addiction. Retrieved from https://www.drugabuse.gov/publications/drugs-brains-behavior-science-addiction/drug-misuse-addiction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National Institute on Drug Abuse (2016). The science of drug abuse and addiction: the basics. Retrieved from https://</a:t>
            </a:r>
            <a:r>
              <a:rPr lang="en-US" sz="1200" dirty="0" err="1">
                <a:solidFill>
                  <a:schemeClr val="bg1"/>
                </a:solidFill>
                <a:latin typeface="Calibri" panose="020F0502020204030204" pitchFamily="34" charset="0"/>
                <a:cs typeface="Calibri" panose="020F0502020204030204" pitchFamily="34" charset="0"/>
              </a:rPr>
              <a:t>www.drugabuse.gov</a:t>
            </a:r>
            <a:r>
              <a:rPr lang="en-US" sz="1200" dirty="0">
                <a:solidFill>
                  <a:schemeClr val="bg1"/>
                </a:solidFill>
                <a:latin typeface="Calibri" panose="020F0502020204030204" pitchFamily="34" charset="0"/>
                <a:cs typeface="Calibri" panose="020F0502020204030204" pitchFamily="34" charset="0"/>
              </a:rPr>
              <a:t>/publications/media-guide/science-drug-abuse-addiction-basics </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74</a:t>
            </a:fld>
            <a:endParaRPr lang="en-US" dirty="0"/>
          </a:p>
        </p:txBody>
      </p:sp>
    </p:spTree>
    <p:extLst>
      <p:ext uri="{BB962C8B-B14F-4D97-AF65-F5344CB8AC3E}">
        <p14:creationId xmlns:p14="http://schemas.microsoft.com/office/powerpoint/2010/main" val="13118655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Impact of Addiction on Families</a:t>
            </a:r>
          </a:p>
        </p:txBody>
      </p:sp>
      <p:sp>
        <p:nvSpPr>
          <p:cNvPr id="3" name="Content Placeholder 2"/>
          <p:cNvSpPr>
            <a:spLocks noGrp="1"/>
          </p:cNvSpPr>
          <p:nvPr>
            <p:ph idx="1"/>
          </p:nvPr>
        </p:nvSpPr>
        <p:spPr>
          <a:xfrm>
            <a:off x="228600" y="1066800"/>
            <a:ext cx="8686800" cy="3581400"/>
          </a:xfrm>
        </p:spPr>
        <p:txBody>
          <a:bodyPr/>
          <a:lstStyle/>
          <a:p>
            <a:r>
              <a:rPr lang="en-US" dirty="0"/>
              <a:t>Effects on nuclear and extended family.</a:t>
            </a:r>
          </a:p>
          <a:p>
            <a:r>
              <a:rPr lang="en-US" dirty="0"/>
              <a:t>Effects of addiction may continue for generations.</a:t>
            </a:r>
          </a:p>
          <a:p>
            <a:r>
              <a:rPr lang="en-US" kern="1200" dirty="0"/>
              <a:t>“Intergenerational effects of substance abuse can have a negative impact on role modeling, trust, and concepts of normative behavior” (CSAT, 2015, p. 22).</a:t>
            </a:r>
          </a:p>
          <a:p>
            <a:r>
              <a:rPr lang="en-US" kern="1200" dirty="0"/>
              <a:t>Encourage all members of the family to participate in family therapy.</a:t>
            </a:r>
          </a:p>
        </p:txBody>
      </p:sp>
      <p:sp>
        <p:nvSpPr>
          <p:cNvPr id="6" name="TextBox 5">
            <a:extLst>
              <a:ext uri="{FF2B5EF4-FFF2-40B4-BE49-F238E27FC236}">
                <a16:creationId xmlns:a16="http://schemas.microsoft.com/office/drawing/2014/main" id="{C38FB2C2-952A-C14A-BA20-5E9714A23AC9}"/>
              </a:ext>
            </a:extLst>
          </p:cNvPr>
          <p:cNvSpPr txBox="1"/>
          <p:nvPr/>
        </p:nvSpPr>
        <p:spPr>
          <a:xfrm>
            <a:off x="228600" y="4365010"/>
            <a:ext cx="8077200" cy="249299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Substance abuse treatment and family therapy. Treatment Improvement Protocol (TIP) 39 (HHS Publication No. (SMA) 15-4219).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Substance Abuse and Mental Health Services Administration (2013). Family therapy can help: for people in recovery from mental illness or addiction. Retrieved from https://store.samhsa.gov/shin/content//SMA13-4784/SMA13-4784.pdf</a:t>
            </a:r>
          </a:p>
          <a:p>
            <a:endParaRPr lang="en-US" sz="1200" dirty="0">
              <a:solidFill>
                <a:schemeClr val="bg1"/>
              </a:solidFill>
              <a:latin typeface="Calibri" panose="020F0502020204030204" pitchFamily="34" charset="0"/>
              <a:cs typeface="Calibri" panose="020F0502020204030204" pitchFamily="34" charset="0"/>
            </a:endParaRPr>
          </a:p>
          <a:p>
            <a:endParaRPr lang="en-US" sz="1200" dirty="0">
              <a:solidFill>
                <a:schemeClr val="bg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75</a:t>
            </a:fld>
            <a:endParaRPr lang="en-US" dirty="0"/>
          </a:p>
        </p:txBody>
      </p:sp>
    </p:spTree>
    <p:extLst>
      <p:ext uri="{BB962C8B-B14F-4D97-AF65-F5344CB8AC3E}">
        <p14:creationId xmlns:p14="http://schemas.microsoft.com/office/powerpoint/2010/main" val="32614684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51467"/>
          </a:xfrm>
        </p:spPr>
        <p:txBody>
          <a:bodyPr/>
          <a:lstStyle/>
          <a:p>
            <a:r>
              <a:rPr lang="en-US" dirty="0">
                <a:latin typeface="Calibri"/>
                <a:cs typeface="Calibri"/>
              </a:rPr>
              <a:t>Education on the SUD </a:t>
            </a:r>
            <a:br>
              <a:rPr lang="en-US" dirty="0">
                <a:latin typeface="Calibri"/>
                <a:cs typeface="Calibri"/>
              </a:rPr>
            </a:br>
            <a:r>
              <a:rPr lang="en-US" dirty="0">
                <a:latin typeface="Calibri"/>
                <a:cs typeface="Calibri"/>
              </a:rPr>
              <a:t>Continuum of Care</a:t>
            </a:r>
          </a:p>
        </p:txBody>
      </p:sp>
      <p:sp>
        <p:nvSpPr>
          <p:cNvPr id="3" name="Content Placeholder 2"/>
          <p:cNvSpPr>
            <a:spLocks noGrp="1"/>
          </p:cNvSpPr>
          <p:nvPr>
            <p:ph idx="1"/>
          </p:nvPr>
        </p:nvSpPr>
        <p:spPr>
          <a:xfrm>
            <a:off x="228600" y="1843177"/>
            <a:ext cx="8686800" cy="3033623"/>
          </a:xfrm>
        </p:spPr>
        <p:txBody>
          <a:bodyPr/>
          <a:lstStyle/>
          <a:p>
            <a:r>
              <a:rPr lang="en-US" dirty="0"/>
              <a:t>Levels of care (e.g., inpatient, residential, partial hospitalization, outpatient and intensive outpatient)</a:t>
            </a:r>
          </a:p>
          <a:p>
            <a:r>
              <a:rPr lang="en-US" dirty="0"/>
              <a:t>Treatment modalities </a:t>
            </a:r>
          </a:p>
          <a:p>
            <a:r>
              <a:rPr lang="en-US" dirty="0"/>
              <a:t>Self-help and mutual support groups</a:t>
            </a:r>
          </a:p>
          <a:p>
            <a:endParaRPr lang="en-US" kern="1200" dirty="0"/>
          </a:p>
        </p:txBody>
      </p:sp>
      <p:sp>
        <p:nvSpPr>
          <p:cNvPr id="8" name="TextBox 7">
            <a:extLst>
              <a:ext uri="{FF2B5EF4-FFF2-40B4-BE49-F238E27FC236}">
                <a16:creationId xmlns:a16="http://schemas.microsoft.com/office/drawing/2014/main" id="{BFDAD300-B95F-D44A-976B-54F8075458CB}"/>
              </a:ext>
            </a:extLst>
          </p:cNvPr>
          <p:cNvSpPr txBox="1"/>
          <p:nvPr/>
        </p:nvSpPr>
        <p:spPr>
          <a:xfrm>
            <a:off x="228600" y="5029204"/>
            <a:ext cx="8077200" cy="138499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(2014). What is substance abuse treatment: a booklet for families (HHS Publication No. (SMA) 14-4126).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76</a:t>
            </a:fld>
            <a:endParaRPr lang="en-US" dirty="0"/>
          </a:p>
        </p:txBody>
      </p:sp>
    </p:spTree>
    <p:extLst>
      <p:ext uri="{BB962C8B-B14F-4D97-AF65-F5344CB8AC3E}">
        <p14:creationId xmlns:p14="http://schemas.microsoft.com/office/powerpoint/2010/main" val="36440760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Continuum of Care (continued)</a:t>
            </a:r>
          </a:p>
        </p:txBody>
      </p:sp>
      <p:sp>
        <p:nvSpPr>
          <p:cNvPr id="3" name="Content Placeholder 2"/>
          <p:cNvSpPr>
            <a:spLocks noGrp="1"/>
          </p:cNvSpPr>
          <p:nvPr>
            <p:ph idx="1"/>
          </p:nvPr>
        </p:nvSpPr>
        <p:spPr>
          <a:xfrm>
            <a:off x="228600" y="1066800"/>
            <a:ext cx="8686800" cy="3810000"/>
          </a:xfrm>
        </p:spPr>
        <p:txBody>
          <a:bodyPr/>
          <a:lstStyle/>
          <a:p>
            <a:r>
              <a:rPr lang="en-US" kern="1200" dirty="0"/>
              <a:t>Admission/eligibility criteria, access, and availability </a:t>
            </a:r>
          </a:p>
          <a:p>
            <a:r>
              <a:rPr lang="en-US" kern="1200" dirty="0"/>
              <a:t>Agency philosophy </a:t>
            </a:r>
          </a:p>
          <a:p>
            <a:r>
              <a:rPr lang="en-US" kern="1200" dirty="0"/>
              <a:t>Cost</a:t>
            </a:r>
          </a:p>
          <a:p>
            <a:r>
              <a:rPr lang="en-US" kern="1200" dirty="0"/>
              <a:t>Program structure, including frequency, duration, and intensity of services </a:t>
            </a:r>
          </a:p>
          <a:p>
            <a:r>
              <a:rPr lang="en-US" kern="1200" dirty="0"/>
              <a:t>Treatment methods </a:t>
            </a:r>
          </a:p>
          <a:p>
            <a:r>
              <a:rPr lang="en-US" kern="1200" dirty="0"/>
              <a:t>Orientation to intake </a:t>
            </a:r>
          </a:p>
          <a:p>
            <a:r>
              <a:rPr lang="en-US" kern="1200" dirty="0"/>
              <a:t>Program rules</a:t>
            </a:r>
          </a:p>
          <a:p>
            <a:r>
              <a:rPr lang="en-US" kern="1200" dirty="0"/>
              <a:t>Discharge criteria</a:t>
            </a:r>
          </a:p>
          <a:p>
            <a:endParaRPr lang="en-US" kern="1200" dirty="0"/>
          </a:p>
        </p:txBody>
      </p:sp>
      <p:sp>
        <p:nvSpPr>
          <p:cNvPr id="6" name="TextBox 5">
            <a:extLst>
              <a:ext uri="{FF2B5EF4-FFF2-40B4-BE49-F238E27FC236}">
                <a16:creationId xmlns:a16="http://schemas.microsoft.com/office/drawing/2014/main" id="{C38FB2C2-952A-C14A-BA20-5E9714A23AC9}"/>
              </a:ext>
            </a:extLst>
          </p:cNvPr>
          <p:cNvSpPr txBox="1"/>
          <p:nvPr/>
        </p:nvSpPr>
        <p:spPr>
          <a:xfrm>
            <a:off x="228600" y="5877562"/>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(2014). What is substance abuse treatment: a booklet for families (HHS Publication No. (SMA) 14-4126). Rockville, MD: Substance Abuse and Mental Health Services Administration.  </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77</a:t>
            </a:fld>
            <a:endParaRPr lang="en-US" dirty="0"/>
          </a:p>
        </p:txBody>
      </p:sp>
    </p:spTree>
    <p:extLst>
      <p:ext uri="{BB962C8B-B14F-4D97-AF65-F5344CB8AC3E}">
        <p14:creationId xmlns:p14="http://schemas.microsoft.com/office/powerpoint/2010/main" val="324909179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20" y="432632"/>
            <a:ext cx="8686800" cy="761996"/>
          </a:xfrm>
        </p:spPr>
        <p:txBody>
          <a:bodyPr/>
          <a:lstStyle/>
          <a:p>
            <a:r>
              <a:rPr lang="en-US" dirty="0"/>
              <a:t>Global Criteria</a:t>
            </a:r>
            <a:br>
              <a:rPr lang="en-US" dirty="0"/>
            </a:br>
            <a:r>
              <a:rPr lang="en-US" dirty="0"/>
              <a:t>for Client and Family Education</a:t>
            </a:r>
          </a:p>
        </p:txBody>
      </p:sp>
      <p:sp>
        <p:nvSpPr>
          <p:cNvPr id="3" name="Content Placeholder 2"/>
          <p:cNvSpPr>
            <a:spLocks noGrp="1"/>
          </p:cNvSpPr>
          <p:nvPr>
            <p:ph idx="1"/>
          </p:nvPr>
        </p:nvSpPr>
        <p:spPr>
          <a:xfrm>
            <a:off x="264471" y="1600200"/>
            <a:ext cx="8686800" cy="2667000"/>
          </a:xfrm>
        </p:spPr>
        <p:txBody>
          <a:bodyPr/>
          <a:lstStyle/>
          <a:p>
            <a:pPr marL="514350" indent="-514350">
              <a:buFont typeface="+mj-lt"/>
              <a:buAutoNum type="arabicPeriod" startAt="33"/>
            </a:pPr>
            <a:r>
              <a:rPr lang="en-US" kern="1200" dirty="0"/>
              <a:t>Present relevant alcohol and other drug use/abuse information to the client through formal and /or informal processes</a:t>
            </a:r>
          </a:p>
          <a:p>
            <a:pPr marL="514350" indent="-514350">
              <a:buFont typeface="+mj-lt"/>
              <a:buAutoNum type="arabicPeriod" startAt="33"/>
            </a:pPr>
            <a:r>
              <a:rPr lang="en-US" kern="1200" dirty="0"/>
              <a:t>Present information about available alcohol and other drug services and resources</a:t>
            </a:r>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err="1">
                <a:solidFill>
                  <a:schemeClr val="bg1"/>
                </a:solidFill>
                <a:latin typeface="Calibri" panose="020F0502020204030204" pitchFamily="34" charset="0"/>
                <a:cs typeface="Calibri" panose="020F0502020204030204" pitchFamily="34" charset="0"/>
              </a:rPr>
              <a:t>Herdman</a:t>
            </a:r>
            <a:r>
              <a:rPr lang="en-US" sz="1200" dirty="0">
                <a:solidFill>
                  <a:schemeClr val="bg1"/>
                </a:solidFill>
                <a:latin typeface="Calibri" panose="020F0502020204030204" pitchFamily="34" charset="0"/>
                <a:cs typeface="Calibri" panose="020F0502020204030204" pitchFamily="34" charset="0"/>
              </a:rPr>
              <a:t>,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78</a:t>
            </a:fld>
            <a:endParaRPr lang="en-US" dirty="0"/>
          </a:p>
        </p:txBody>
      </p:sp>
    </p:spTree>
    <p:extLst>
      <p:ext uri="{BB962C8B-B14F-4D97-AF65-F5344CB8AC3E}">
        <p14:creationId xmlns:p14="http://schemas.microsoft.com/office/powerpoint/2010/main" val="12763289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51467"/>
          </a:xfrm>
        </p:spPr>
        <p:txBody>
          <a:bodyPr/>
          <a:lstStyle/>
          <a:p>
            <a:r>
              <a:rPr lang="en-US" dirty="0">
                <a:latin typeface="Calibri"/>
                <a:cs typeface="Calibri"/>
              </a:rPr>
              <a:t>Group Activity for Client and Family Education </a:t>
            </a:r>
            <a:endParaRPr lang="en-US" dirty="0"/>
          </a:p>
        </p:txBody>
      </p:sp>
      <p:sp>
        <p:nvSpPr>
          <p:cNvPr id="3" name="Content Placeholder 2"/>
          <p:cNvSpPr>
            <a:spLocks noGrp="1"/>
          </p:cNvSpPr>
          <p:nvPr>
            <p:ph idx="1"/>
          </p:nvPr>
        </p:nvSpPr>
        <p:spPr>
          <a:xfrm>
            <a:off x="228600" y="1800045"/>
            <a:ext cx="8686800" cy="3076755"/>
          </a:xfrm>
        </p:spPr>
        <p:txBody>
          <a:bodyPr/>
          <a:lstStyle/>
          <a:p>
            <a:r>
              <a:rPr lang="en-US" dirty="0"/>
              <a:t>How would your program educate family members and other supporters to addiction?</a:t>
            </a:r>
          </a:p>
          <a:p>
            <a:r>
              <a:rPr lang="en-US" dirty="0"/>
              <a:t>What methods would you employ and why?</a:t>
            </a:r>
          </a:p>
          <a:p>
            <a:r>
              <a:rPr lang="en-US" dirty="0"/>
              <a:t>Be prepared to report out to the larger group.</a:t>
            </a:r>
          </a:p>
          <a:p>
            <a:endParaRPr lang="en-US" kern="1200"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79</a:t>
            </a:fld>
            <a:endParaRPr lang="en-US" dirty="0"/>
          </a:p>
        </p:txBody>
      </p:sp>
    </p:spTree>
    <p:extLst>
      <p:ext uri="{BB962C8B-B14F-4D97-AF65-F5344CB8AC3E}">
        <p14:creationId xmlns:p14="http://schemas.microsoft.com/office/powerpoint/2010/main" val="2021442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696524"/>
          </a:xfrm>
        </p:spPr>
        <p:txBody>
          <a:bodyPr/>
          <a:lstStyle/>
          <a:p>
            <a:r>
              <a:rPr lang="en-US" dirty="0">
                <a:latin typeface="Calibri"/>
                <a:cs typeface="Calibri"/>
              </a:rPr>
              <a:t>Distilling the Core Elements of </a:t>
            </a:r>
            <a:br>
              <a:rPr lang="en-US" dirty="0">
                <a:latin typeface="Calibri"/>
                <a:cs typeface="Calibri"/>
              </a:rPr>
            </a:br>
            <a:r>
              <a:rPr lang="en-US" dirty="0">
                <a:latin typeface="Calibri"/>
                <a:cs typeface="Calibri"/>
              </a:rPr>
              <a:t>Case Management</a:t>
            </a:r>
            <a:endParaRPr lang="en-US" dirty="0"/>
          </a:p>
        </p:txBody>
      </p:sp>
      <p:sp>
        <p:nvSpPr>
          <p:cNvPr id="3" name="Content Placeholder 2"/>
          <p:cNvSpPr>
            <a:spLocks noGrp="1"/>
          </p:cNvSpPr>
          <p:nvPr>
            <p:ph idx="1"/>
          </p:nvPr>
        </p:nvSpPr>
        <p:spPr>
          <a:xfrm>
            <a:off x="228600" y="2001328"/>
            <a:ext cx="8686800" cy="3355365"/>
          </a:xfrm>
        </p:spPr>
        <p:txBody>
          <a:bodyPr/>
          <a:lstStyle/>
          <a:p>
            <a:pPr>
              <a:buFont typeface="Arial"/>
              <a:buChar char="•"/>
            </a:pPr>
            <a:r>
              <a:rPr lang="en-US" sz="2600" dirty="0">
                <a:latin typeface="Calibri"/>
                <a:cs typeface="Calibri"/>
              </a:rPr>
              <a:t>A set of social service functions that helps clients access a variety of resources, both internal and external.</a:t>
            </a:r>
            <a:endParaRPr lang="en-US">
              <a:latin typeface="Calibri"/>
              <a:cs typeface="Calibri"/>
            </a:endParaRPr>
          </a:p>
          <a:p>
            <a:pPr>
              <a:buFont typeface="Arial"/>
              <a:buChar char="•"/>
            </a:pPr>
            <a:r>
              <a:rPr lang="en-US" sz="2600" dirty="0">
                <a:latin typeface="Calibri"/>
                <a:cs typeface="Calibri"/>
              </a:rPr>
              <a:t>Identify and utilize the client's own strengths. </a:t>
            </a:r>
          </a:p>
          <a:p>
            <a:pPr>
              <a:buFont typeface="Arial"/>
              <a:buChar char="•"/>
            </a:pPr>
            <a:r>
              <a:rPr lang="en-US" sz="2600" dirty="0">
                <a:latin typeface="Calibri"/>
                <a:cs typeface="Calibri"/>
              </a:rPr>
              <a:t>Advocacy is a hallmark of case management.</a:t>
            </a:r>
          </a:p>
          <a:p>
            <a:pPr>
              <a:buFont typeface="Arial"/>
              <a:buChar char="•"/>
            </a:pPr>
            <a:r>
              <a:rPr lang="en-US" sz="2600" dirty="0"/>
              <a:t>Therapy is focused on intra- and interpersonal change while case management aims to enhance resource acquisition.</a:t>
            </a:r>
          </a:p>
          <a:p>
            <a:endParaRPr lang="en-US" kern="1200" dirty="0"/>
          </a:p>
        </p:txBody>
      </p:sp>
      <p:sp>
        <p:nvSpPr>
          <p:cNvPr id="7" name="TextBox 6">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4" name="Slide Number Placeholder 3"/>
          <p:cNvSpPr>
            <a:spLocks noGrp="1"/>
          </p:cNvSpPr>
          <p:nvPr>
            <p:ph type="sldNum" sz="quarter" idx="10"/>
          </p:nvPr>
        </p:nvSpPr>
        <p:spPr>
          <a:xfrm>
            <a:off x="8610599" y="6284230"/>
            <a:ext cx="331631" cy="367228"/>
          </a:xfrm>
        </p:spPr>
        <p:txBody>
          <a:bodyPr/>
          <a:lstStyle/>
          <a:p>
            <a:fld id="{3E17F1FD-29C3-4220-915C-9C71059786D3}" type="slidenum">
              <a:rPr lang="en-US" smtClean="0"/>
              <a:pPr/>
              <a:t>8</a:t>
            </a:fld>
            <a:endParaRPr lang="en-US" dirty="0"/>
          </a:p>
        </p:txBody>
      </p:sp>
    </p:spTree>
    <p:extLst>
      <p:ext uri="{BB962C8B-B14F-4D97-AF65-F5344CB8AC3E}">
        <p14:creationId xmlns:p14="http://schemas.microsoft.com/office/powerpoint/2010/main" val="32491431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Today's </a:t>
            </a:r>
            <a:r>
              <a:rPr lang="en-US" dirty="0" smtClean="0">
                <a:latin typeface="Calibri"/>
                <a:cs typeface="Calibri"/>
              </a:rPr>
              <a:t>Agenda (4)</a:t>
            </a:r>
            <a:endParaRPr lang="en-US" dirty="0"/>
          </a:p>
        </p:txBody>
      </p:sp>
      <p:sp>
        <p:nvSpPr>
          <p:cNvPr id="3" name="Content Placeholder 2"/>
          <p:cNvSpPr>
            <a:spLocks noGrp="1"/>
          </p:cNvSpPr>
          <p:nvPr>
            <p:ph idx="1"/>
          </p:nvPr>
        </p:nvSpPr>
        <p:spPr>
          <a:xfrm>
            <a:off x="228600" y="1066800"/>
            <a:ext cx="8686800" cy="3657600"/>
          </a:xfrm>
        </p:spPr>
        <p:txBody>
          <a:bodyPr/>
          <a:lstStyle/>
          <a:p>
            <a:pPr>
              <a:spcBef>
                <a:spcPts val="0"/>
              </a:spcBef>
            </a:pPr>
            <a:r>
              <a:rPr lang="en-US" dirty="0"/>
              <a:t>Review and check-in</a:t>
            </a:r>
          </a:p>
          <a:p>
            <a:r>
              <a:rPr lang="en-US" dirty="0"/>
              <a:t>Twelve Core Functions (continued)</a:t>
            </a:r>
          </a:p>
          <a:p>
            <a:pPr lvl="1"/>
            <a:r>
              <a:rPr lang="en-US" dirty="0"/>
              <a:t>Case Management </a:t>
            </a:r>
          </a:p>
          <a:p>
            <a:pPr lvl="1"/>
            <a:r>
              <a:rPr lang="en-US" dirty="0"/>
              <a:t>Crisis Intervention </a:t>
            </a:r>
          </a:p>
          <a:p>
            <a:pPr lvl="1"/>
            <a:r>
              <a:rPr lang="en-US" dirty="0"/>
              <a:t>Client and Family Education </a:t>
            </a:r>
          </a:p>
          <a:p>
            <a:pPr lvl="1"/>
            <a:r>
              <a:rPr lang="en-US" b="1" dirty="0">
                <a:solidFill>
                  <a:srgbClr val="FFFF00"/>
                </a:solidFill>
              </a:rPr>
              <a:t>Referral</a:t>
            </a:r>
            <a:r>
              <a:rPr lang="en-US" dirty="0"/>
              <a:t> </a:t>
            </a:r>
          </a:p>
          <a:p>
            <a:pPr lvl="1"/>
            <a:r>
              <a:rPr lang="en-US" dirty="0"/>
              <a:t>Report and Record keeping </a:t>
            </a:r>
          </a:p>
          <a:p>
            <a:pPr lvl="1"/>
            <a:r>
              <a:rPr lang="en-US" dirty="0"/>
              <a:t>Consultation</a:t>
            </a:r>
          </a:p>
          <a:p>
            <a:pPr marL="0" indent="0">
              <a:spcBef>
                <a:spcPts val="0"/>
              </a:spcBef>
              <a:buNone/>
            </a:pPr>
            <a:endParaRPr lang="en-US" dirty="0"/>
          </a:p>
        </p:txBody>
      </p:sp>
      <p:sp>
        <p:nvSpPr>
          <p:cNvPr id="4" name="Slide Number Placeholder 3"/>
          <p:cNvSpPr>
            <a:spLocks noGrp="1"/>
          </p:cNvSpPr>
          <p:nvPr>
            <p:ph type="sldNum" sz="quarter" idx="10"/>
          </p:nvPr>
        </p:nvSpPr>
        <p:spPr>
          <a:xfrm>
            <a:off x="8381999" y="6284231"/>
            <a:ext cx="560231" cy="345170"/>
          </a:xfrm>
        </p:spPr>
        <p:txBody>
          <a:bodyPr/>
          <a:lstStyle/>
          <a:p>
            <a:fld id="{3E17F1FD-29C3-4220-915C-9C71059786D3}" type="slidenum">
              <a:rPr lang="en-US" smtClean="0"/>
              <a:pPr/>
              <a:t>80</a:t>
            </a:fld>
            <a:endParaRPr lang="en-US" dirty="0"/>
          </a:p>
        </p:txBody>
      </p:sp>
    </p:spTree>
    <p:extLst>
      <p:ext uri="{BB962C8B-B14F-4D97-AF65-F5344CB8AC3E}">
        <p14:creationId xmlns:p14="http://schemas.microsoft.com/office/powerpoint/2010/main" val="75791031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1371"/>
            <a:ext cx="8686800" cy="761996"/>
          </a:xfrm>
        </p:spPr>
        <p:txBody>
          <a:bodyPr/>
          <a:lstStyle/>
          <a:p>
            <a:r>
              <a:rPr lang="en-US" dirty="0">
                <a:latin typeface="Calibri"/>
                <a:cs typeface="Calibri"/>
              </a:rPr>
              <a:t>Agenda for Referral</a:t>
            </a:r>
            <a:endParaRPr lang="en-US" dirty="0"/>
          </a:p>
        </p:txBody>
      </p:sp>
      <p:sp>
        <p:nvSpPr>
          <p:cNvPr id="3" name="Content Placeholder 2"/>
          <p:cNvSpPr>
            <a:spLocks noGrp="1"/>
          </p:cNvSpPr>
          <p:nvPr>
            <p:ph idx="1"/>
          </p:nvPr>
        </p:nvSpPr>
        <p:spPr>
          <a:xfrm>
            <a:off x="228600" y="1752600"/>
            <a:ext cx="8686800" cy="3581400"/>
          </a:xfrm>
        </p:spPr>
        <p:txBody>
          <a:bodyPr/>
          <a:lstStyle/>
          <a:p>
            <a:r>
              <a:rPr lang="en-US" dirty="0"/>
              <a:t>Definition</a:t>
            </a:r>
          </a:p>
          <a:p>
            <a:r>
              <a:rPr lang="en-US" dirty="0"/>
              <a:t>Referral versus consultation</a:t>
            </a:r>
          </a:p>
          <a:p>
            <a:r>
              <a:rPr lang="en-US" dirty="0"/>
              <a:t>Establishing a referral network</a:t>
            </a:r>
          </a:p>
          <a:p>
            <a:r>
              <a:rPr lang="en-US" dirty="0"/>
              <a:t>Evaluating referral network </a:t>
            </a:r>
          </a:p>
          <a:p>
            <a:r>
              <a:rPr lang="en-US" dirty="0"/>
              <a:t>Knowing when to refer</a:t>
            </a:r>
          </a:p>
          <a:p>
            <a:r>
              <a:rPr lang="en-US" dirty="0"/>
              <a:t>Arranging referrals</a:t>
            </a:r>
          </a:p>
          <a:p>
            <a:r>
              <a:rPr lang="en-US" dirty="0"/>
              <a:t>Evaluating outcomes of referrals</a:t>
            </a:r>
          </a:p>
          <a:p>
            <a:r>
              <a:rPr lang="en-US" dirty="0"/>
              <a:t>Global Criteria</a:t>
            </a:r>
          </a:p>
        </p:txBody>
      </p:sp>
      <p:sp>
        <p:nvSpPr>
          <p:cNvPr id="4" name="Slide Number Placeholder 3"/>
          <p:cNvSpPr>
            <a:spLocks noGrp="1"/>
          </p:cNvSpPr>
          <p:nvPr>
            <p:ph type="sldNum" sz="quarter" idx="10"/>
          </p:nvPr>
        </p:nvSpPr>
        <p:spPr>
          <a:xfrm>
            <a:off x="8305799" y="6284231"/>
            <a:ext cx="636431" cy="345170"/>
          </a:xfrm>
        </p:spPr>
        <p:txBody>
          <a:bodyPr/>
          <a:lstStyle/>
          <a:p>
            <a:fld id="{3E17F1FD-29C3-4220-915C-9C71059786D3}" type="slidenum">
              <a:rPr lang="en-US" smtClean="0"/>
              <a:pPr/>
              <a:t>81</a:t>
            </a:fld>
            <a:endParaRPr lang="en-US" dirty="0"/>
          </a:p>
        </p:txBody>
      </p:sp>
    </p:spTree>
    <p:extLst>
      <p:ext uri="{BB962C8B-B14F-4D97-AF65-F5344CB8AC3E}">
        <p14:creationId xmlns:p14="http://schemas.microsoft.com/office/powerpoint/2010/main" val="361852862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Definition of Referral</a:t>
            </a:r>
            <a:endParaRPr lang="en-US" dirty="0"/>
          </a:p>
        </p:txBody>
      </p:sp>
      <p:sp>
        <p:nvSpPr>
          <p:cNvPr id="3" name="Content Placeholder 2"/>
          <p:cNvSpPr>
            <a:spLocks noGrp="1"/>
          </p:cNvSpPr>
          <p:nvPr>
            <p:ph idx="1"/>
          </p:nvPr>
        </p:nvSpPr>
        <p:spPr>
          <a:xfrm>
            <a:off x="228600" y="1066800"/>
            <a:ext cx="8686800" cy="2667000"/>
          </a:xfrm>
        </p:spPr>
        <p:txBody>
          <a:bodyPr/>
          <a:lstStyle/>
          <a:p>
            <a:r>
              <a:rPr lang="en-US" dirty="0"/>
              <a:t>“The process of facilitating the client’s use of available support systems and community resources to meet needs identified in clinical evaluation or treatment planning” (CSAT, 2006, p.  69)</a:t>
            </a:r>
          </a:p>
          <a:p>
            <a:endParaRPr lang="en-US" dirty="0"/>
          </a:p>
        </p:txBody>
      </p:sp>
      <p:sp>
        <p:nvSpPr>
          <p:cNvPr id="6" name="TextBox 5">
            <a:extLst>
              <a:ext uri="{FF2B5EF4-FFF2-40B4-BE49-F238E27FC236}">
                <a16:creationId xmlns:a16="http://schemas.microsoft.com/office/drawing/2014/main" id="{BE40E85D-69B0-A649-9B85-165F9976FA13}"/>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82</a:t>
            </a:fld>
            <a:endParaRPr lang="en-US" dirty="0"/>
          </a:p>
        </p:txBody>
      </p:sp>
    </p:spTree>
    <p:extLst>
      <p:ext uri="{BB962C8B-B14F-4D97-AF65-F5344CB8AC3E}">
        <p14:creationId xmlns:p14="http://schemas.microsoft.com/office/powerpoint/2010/main" val="414716775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Establishing a Referral Network</a:t>
            </a:r>
          </a:p>
        </p:txBody>
      </p:sp>
      <p:sp>
        <p:nvSpPr>
          <p:cNvPr id="3" name="Content Placeholder 2"/>
          <p:cNvSpPr>
            <a:spLocks noGrp="1"/>
          </p:cNvSpPr>
          <p:nvPr>
            <p:ph idx="1"/>
          </p:nvPr>
        </p:nvSpPr>
        <p:spPr>
          <a:xfrm>
            <a:off x="228600" y="1066800"/>
            <a:ext cx="8686800" cy="2667000"/>
          </a:xfrm>
        </p:spPr>
        <p:txBody>
          <a:bodyPr/>
          <a:lstStyle/>
          <a:p>
            <a:r>
              <a:rPr lang="en-US" dirty="0"/>
              <a:t>Establish and maintain relations with different providers and community organizations.</a:t>
            </a:r>
          </a:p>
          <a:p>
            <a:pPr lvl="1"/>
            <a:r>
              <a:rPr lang="en-US" kern="1200" dirty="0"/>
              <a:t>Core function(s)</a:t>
            </a:r>
          </a:p>
          <a:p>
            <a:pPr lvl="1"/>
            <a:r>
              <a:rPr lang="en-US" kern="1200" dirty="0"/>
              <a:t>Eligibility </a:t>
            </a:r>
          </a:p>
          <a:p>
            <a:pPr lvl="1"/>
            <a:r>
              <a:rPr lang="en-US" kern="1200" dirty="0"/>
              <a:t>Access-related issues or concerns</a:t>
            </a:r>
          </a:p>
          <a:p>
            <a:pPr lvl="1"/>
            <a:r>
              <a:rPr lang="en-US" kern="1200" dirty="0"/>
              <a:t>Costs</a:t>
            </a:r>
          </a:p>
          <a:p>
            <a:r>
              <a:rPr lang="en-US" dirty="0"/>
              <a:t>Establish and nurture relationships with key contacts/points of contact. </a:t>
            </a:r>
          </a:p>
          <a:p>
            <a:endParaRPr lang="en-US" kern="1200" dirty="0"/>
          </a:p>
        </p:txBody>
      </p:sp>
      <p:sp>
        <p:nvSpPr>
          <p:cNvPr id="6" name="TextBox 5">
            <a:extLst>
              <a:ext uri="{FF2B5EF4-FFF2-40B4-BE49-F238E27FC236}">
                <a16:creationId xmlns:a16="http://schemas.microsoft.com/office/drawing/2014/main" id="{BE40E85D-69B0-A649-9B85-165F9976FA13}"/>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077201" y="6284230"/>
            <a:ext cx="865030" cy="367228"/>
          </a:xfrm>
        </p:spPr>
        <p:txBody>
          <a:bodyPr/>
          <a:lstStyle/>
          <a:p>
            <a:fld id="{3E17F1FD-29C3-4220-915C-9C71059786D3}" type="slidenum">
              <a:rPr lang="en-US" smtClean="0"/>
              <a:pPr/>
              <a:t>83</a:t>
            </a:fld>
            <a:endParaRPr lang="en-US" dirty="0"/>
          </a:p>
        </p:txBody>
      </p:sp>
    </p:spTree>
    <p:extLst>
      <p:ext uri="{BB962C8B-B14F-4D97-AF65-F5344CB8AC3E}">
        <p14:creationId xmlns:p14="http://schemas.microsoft.com/office/powerpoint/2010/main" val="69614976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Evaluating Referral Network</a:t>
            </a:r>
          </a:p>
        </p:txBody>
      </p:sp>
      <p:sp>
        <p:nvSpPr>
          <p:cNvPr id="3" name="Content Placeholder 2"/>
          <p:cNvSpPr>
            <a:spLocks noGrp="1"/>
          </p:cNvSpPr>
          <p:nvPr>
            <p:ph idx="1"/>
          </p:nvPr>
        </p:nvSpPr>
        <p:spPr>
          <a:xfrm>
            <a:off x="228600" y="1066800"/>
            <a:ext cx="8686800" cy="2667000"/>
          </a:xfrm>
        </p:spPr>
        <p:txBody>
          <a:bodyPr/>
          <a:lstStyle/>
          <a:p>
            <a:r>
              <a:rPr lang="en-US" dirty="0"/>
              <a:t>Review publicly-available, agency-specific performance indicators (e.g., client satisfaction) or outcomes reports.</a:t>
            </a:r>
          </a:p>
          <a:p>
            <a:r>
              <a:rPr lang="en-US" dirty="0"/>
              <a:t>Confirm accreditation status (if applicable) and licensing.</a:t>
            </a:r>
          </a:p>
        </p:txBody>
      </p:sp>
      <p:sp>
        <p:nvSpPr>
          <p:cNvPr id="6" name="TextBox 5">
            <a:extLst>
              <a:ext uri="{FF2B5EF4-FFF2-40B4-BE49-F238E27FC236}">
                <a16:creationId xmlns:a16="http://schemas.microsoft.com/office/drawing/2014/main" id="{BE40E85D-69B0-A649-9B85-165F9976FA13}"/>
              </a:ext>
            </a:extLst>
          </p:cNvPr>
          <p:cNvSpPr txBox="1"/>
          <p:nvPr/>
        </p:nvSpPr>
        <p:spPr>
          <a:xfrm>
            <a:off x="228600" y="5820461"/>
            <a:ext cx="79248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305801" y="6284230"/>
            <a:ext cx="636430" cy="367228"/>
          </a:xfrm>
        </p:spPr>
        <p:txBody>
          <a:bodyPr/>
          <a:lstStyle/>
          <a:p>
            <a:fld id="{3E17F1FD-29C3-4220-915C-9C71059786D3}" type="slidenum">
              <a:rPr lang="en-US" smtClean="0"/>
              <a:pPr/>
              <a:t>84</a:t>
            </a:fld>
            <a:endParaRPr lang="en-US" dirty="0"/>
          </a:p>
        </p:txBody>
      </p:sp>
    </p:spTree>
    <p:extLst>
      <p:ext uri="{BB962C8B-B14F-4D97-AF65-F5344CB8AC3E}">
        <p14:creationId xmlns:p14="http://schemas.microsoft.com/office/powerpoint/2010/main" val="271387294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Knowing When to Make a Referral</a:t>
            </a:r>
          </a:p>
        </p:txBody>
      </p:sp>
      <p:sp>
        <p:nvSpPr>
          <p:cNvPr id="3" name="Content Placeholder 2"/>
          <p:cNvSpPr>
            <a:spLocks noGrp="1"/>
          </p:cNvSpPr>
          <p:nvPr>
            <p:ph idx="1"/>
          </p:nvPr>
        </p:nvSpPr>
        <p:spPr>
          <a:xfrm>
            <a:off x="228600" y="1066800"/>
            <a:ext cx="8686800" cy="2667000"/>
          </a:xfrm>
        </p:spPr>
        <p:txBody>
          <a:bodyPr/>
          <a:lstStyle/>
          <a:p>
            <a:r>
              <a:rPr lang="en-US" dirty="0"/>
              <a:t>Initiate and clarify whether the referral is: </a:t>
            </a:r>
          </a:p>
          <a:p>
            <a:pPr lvl="1"/>
            <a:r>
              <a:rPr lang="en-US" dirty="0">
                <a:latin typeface="Calibri"/>
                <a:cs typeface="Calibri"/>
              </a:rPr>
              <a:t>For an outside entity to provide concurrent services</a:t>
            </a:r>
            <a:endParaRPr lang="en-US" dirty="0"/>
          </a:p>
          <a:p>
            <a:pPr lvl="1"/>
            <a:r>
              <a:rPr lang="en-US" dirty="0"/>
              <a:t>For an outside entity to provide services because the client will no longer receive services from you</a:t>
            </a:r>
          </a:p>
          <a:p>
            <a:r>
              <a:rPr lang="en-US" dirty="0"/>
              <a:t>Assess capacity, ambivalence, and motivation (readiness,  importance, confidence.</a:t>
            </a:r>
          </a:p>
          <a:p>
            <a:r>
              <a:rPr lang="en-US" dirty="0"/>
              <a:t>Educate and orient the client about the referral process (e.g., signing consent forms).</a:t>
            </a:r>
          </a:p>
          <a:p>
            <a:r>
              <a:rPr lang="en-US" dirty="0"/>
              <a:t>Educate the client about the specific individual, program or activity and its requirements. </a:t>
            </a:r>
          </a:p>
          <a:p>
            <a:endParaRPr lang="en-US" dirty="0"/>
          </a:p>
        </p:txBody>
      </p:sp>
      <p:sp>
        <p:nvSpPr>
          <p:cNvPr id="6" name="TextBox 5">
            <a:extLst>
              <a:ext uri="{FF2B5EF4-FFF2-40B4-BE49-F238E27FC236}">
                <a16:creationId xmlns:a16="http://schemas.microsoft.com/office/drawing/2014/main" id="{BE40E85D-69B0-A649-9B85-165F9976FA13}"/>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305801" y="6284230"/>
            <a:ext cx="636430" cy="367228"/>
          </a:xfrm>
        </p:spPr>
        <p:txBody>
          <a:bodyPr/>
          <a:lstStyle/>
          <a:p>
            <a:fld id="{3E17F1FD-29C3-4220-915C-9C71059786D3}" type="slidenum">
              <a:rPr lang="en-US" smtClean="0"/>
              <a:pPr/>
              <a:t>85</a:t>
            </a:fld>
            <a:endParaRPr lang="en-US" dirty="0"/>
          </a:p>
        </p:txBody>
      </p:sp>
    </p:spTree>
    <p:extLst>
      <p:ext uri="{BB962C8B-B14F-4D97-AF65-F5344CB8AC3E}">
        <p14:creationId xmlns:p14="http://schemas.microsoft.com/office/powerpoint/2010/main" val="413059726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Arranging Referrals</a:t>
            </a:r>
            <a:endParaRPr lang="en-US" dirty="0"/>
          </a:p>
        </p:txBody>
      </p:sp>
      <p:sp>
        <p:nvSpPr>
          <p:cNvPr id="3" name="Content Placeholder 2"/>
          <p:cNvSpPr>
            <a:spLocks noGrp="1"/>
          </p:cNvSpPr>
          <p:nvPr>
            <p:ph idx="1"/>
          </p:nvPr>
        </p:nvSpPr>
        <p:spPr>
          <a:xfrm>
            <a:off x="228600" y="1066800"/>
            <a:ext cx="8686800" cy="2667000"/>
          </a:xfrm>
        </p:spPr>
        <p:txBody>
          <a:bodyPr/>
          <a:lstStyle/>
          <a:p>
            <a:r>
              <a:rPr lang="en-US" dirty="0"/>
              <a:t>Conform to all applicable protocols, rules, regulations, and laws (confidentiality) on consent and transmitting client-level information and data.</a:t>
            </a:r>
          </a:p>
          <a:p>
            <a:r>
              <a:rPr lang="en-US" dirty="0"/>
              <a:t>Provide pertinent documentation, if necessary, and remember to only provide what is necessary </a:t>
            </a:r>
          </a:p>
          <a:p>
            <a:r>
              <a:rPr lang="en-US" dirty="0"/>
              <a:t>Document the referral process. </a:t>
            </a:r>
          </a:p>
          <a:p>
            <a:r>
              <a:rPr lang="en-US" dirty="0"/>
              <a:t>Maintain oral and written communication throughout the referral process to ensure successful referrals.</a:t>
            </a:r>
          </a:p>
        </p:txBody>
      </p:sp>
      <p:sp>
        <p:nvSpPr>
          <p:cNvPr id="6" name="TextBox 5">
            <a:extLst>
              <a:ext uri="{FF2B5EF4-FFF2-40B4-BE49-F238E27FC236}">
                <a16:creationId xmlns:a16="http://schemas.microsoft.com/office/drawing/2014/main" id="{BE40E85D-69B0-A649-9B85-165F9976FA13}"/>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305801" y="6284230"/>
            <a:ext cx="636430" cy="367228"/>
          </a:xfrm>
        </p:spPr>
        <p:txBody>
          <a:bodyPr/>
          <a:lstStyle/>
          <a:p>
            <a:fld id="{3E17F1FD-29C3-4220-915C-9C71059786D3}" type="slidenum">
              <a:rPr lang="en-US" smtClean="0"/>
              <a:pPr/>
              <a:t>86</a:t>
            </a:fld>
            <a:endParaRPr lang="en-US" dirty="0"/>
          </a:p>
        </p:txBody>
      </p:sp>
    </p:spTree>
    <p:extLst>
      <p:ext uri="{BB962C8B-B14F-4D97-AF65-F5344CB8AC3E}">
        <p14:creationId xmlns:p14="http://schemas.microsoft.com/office/powerpoint/2010/main" val="227270104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Arranging Referrals (continued)</a:t>
            </a:r>
          </a:p>
        </p:txBody>
      </p:sp>
      <p:sp>
        <p:nvSpPr>
          <p:cNvPr id="3" name="Content Placeholder 2"/>
          <p:cNvSpPr>
            <a:spLocks noGrp="1"/>
          </p:cNvSpPr>
          <p:nvPr>
            <p:ph idx="1"/>
          </p:nvPr>
        </p:nvSpPr>
        <p:spPr>
          <a:xfrm>
            <a:off x="228600" y="1066800"/>
            <a:ext cx="8686800" cy="2667000"/>
          </a:xfrm>
        </p:spPr>
        <p:txBody>
          <a:bodyPr/>
          <a:lstStyle/>
          <a:p>
            <a:r>
              <a:rPr lang="en-US" sz="2700" dirty="0">
                <a:latin typeface="Calibri"/>
                <a:cs typeface="Calibri"/>
              </a:rPr>
              <a:t>Review informed consent form with client.</a:t>
            </a:r>
          </a:p>
          <a:p>
            <a:r>
              <a:rPr lang="en-US" sz="2700" dirty="0"/>
              <a:t>Only release info that is applicable and within the parameters set by the client.</a:t>
            </a:r>
          </a:p>
          <a:p>
            <a:r>
              <a:rPr lang="en-US" sz="2700" dirty="0"/>
              <a:t>Always include consent forms in all fax transmissions</a:t>
            </a:r>
          </a:p>
          <a:p>
            <a:r>
              <a:rPr lang="en-US" sz="2700" dirty="0"/>
              <a:t>Never use email when communicating with other programs.</a:t>
            </a:r>
          </a:p>
          <a:p>
            <a:r>
              <a:rPr lang="en-US" sz="2700" dirty="0"/>
              <a:t>Never use patient identifiers (e.g., client initials) in the subject line of any email (internal and external)</a:t>
            </a:r>
          </a:p>
          <a:p>
            <a:r>
              <a:rPr lang="en-US" sz="2700" dirty="0"/>
              <a:t>Exercise caution when emailing protected health information when sending emails within a secure network.</a:t>
            </a:r>
          </a:p>
          <a:p>
            <a:r>
              <a:rPr lang="en-US" sz="2700" dirty="0">
                <a:latin typeface="Calibri"/>
                <a:cs typeface="Calibri"/>
              </a:rPr>
              <a:t>Never send protected health information via text messages.</a:t>
            </a:r>
          </a:p>
          <a:p>
            <a:endParaRPr lang="en-US" sz="2700" dirty="0"/>
          </a:p>
        </p:txBody>
      </p:sp>
      <p:sp>
        <p:nvSpPr>
          <p:cNvPr id="4" name="Slide Number Placeholder 3"/>
          <p:cNvSpPr>
            <a:spLocks noGrp="1"/>
          </p:cNvSpPr>
          <p:nvPr>
            <p:ph type="sldNum" sz="quarter" idx="10"/>
          </p:nvPr>
        </p:nvSpPr>
        <p:spPr>
          <a:xfrm>
            <a:off x="8305801" y="6284230"/>
            <a:ext cx="636430" cy="345170"/>
          </a:xfrm>
        </p:spPr>
        <p:txBody>
          <a:bodyPr/>
          <a:lstStyle/>
          <a:p>
            <a:fld id="{3E17F1FD-29C3-4220-915C-9C71059786D3}" type="slidenum">
              <a:rPr lang="en-US" smtClean="0"/>
              <a:pPr/>
              <a:t>87</a:t>
            </a:fld>
            <a:endParaRPr lang="en-US" dirty="0"/>
          </a:p>
        </p:txBody>
      </p:sp>
    </p:spTree>
    <p:extLst>
      <p:ext uri="{BB962C8B-B14F-4D97-AF65-F5344CB8AC3E}">
        <p14:creationId xmlns:p14="http://schemas.microsoft.com/office/powerpoint/2010/main" val="38554773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Evaluating Referral Outcomes</a:t>
            </a:r>
          </a:p>
        </p:txBody>
      </p:sp>
      <p:sp>
        <p:nvSpPr>
          <p:cNvPr id="3" name="Content Placeholder 2"/>
          <p:cNvSpPr>
            <a:spLocks noGrp="1"/>
          </p:cNvSpPr>
          <p:nvPr>
            <p:ph idx="1"/>
          </p:nvPr>
        </p:nvSpPr>
        <p:spPr>
          <a:xfrm>
            <a:off x="228600" y="1066800"/>
            <a:ext cx="8686800" cy="2667000"/>
          </a:xfrm>
        </p:spPr>
        <p:txBody>
          <a:bodyPr/>
          <a:lstStyle/>
          <a:p>
            <a:r>
              <a:rPr lang="en-US" dirty="0"/>
              <a:t>Systematically collect, report on, and document objective data? </a:t>
            </a:r>
          </a:p>
          <a:p>
            <a:pPr lvl="1"/>
            <a:r>
              <a:rPr lang="en-US" dirty="0"/>
              <a:t> How long did it take from the referral being made to the client being screened/assessed by the outside entity?</a:t>
            </a:r>
          </a:p>
          <a:p>
            <a:r>
              <a:rPr lang="en-US" dirty="0">
                <a:latin typeface="Calibri"/>
                <a:cs typeface="Calibri"/>
              </a:rPr>
              <a:t>Systematically collect, report on, and document subjective data.</a:t>
            </a:r>
            <a:endParaRPr lang="en-US" dirty="0"/>
          </a:p>
          <a:p>
            <a:pPr lvl="1"/>
            <a:r>
              <a:rPr lang="en-US" dirty="0"/>
              <a:t>Use standardized processes (measures).</a:t>
            </a:r>
          </a:p>
          <a:p>
            <a:pPr lvl="1"/>
            <a:r>
              <a:rPr lang="en-US" dirty="0"/>
              <a:t>What was the client’s experience? </a:t>
            </a:r>
          </a:p>
          <a:p>
            <a:pPr lvl="1"/>
            <a:r>
              <a:rPr lang="en-US" dirty="0"/>
              <a:t>What was the outcome of the referral? </a:t>
            </a:r>
          </a:p>
        </p:txBody>
      </p:sp>
      <p:sp>
        <p:nvSpPr>
          <p:cNvPr id="6" name="TextBox 5">
            <a:extLst>
              <a:ext uri="{FF2B5EF4-FFF2-40B4-BE49-F238E27FC236}">
                <a16:creationId xmlns:a16="http://schemas.microsoft.com/office/drawing/2014/main" id="{BE40E85D-69B0-A649-9B85-165F9976FA13}"/>
              </a:ext>
            </a:extLst>
          </p:cNvPr>
          <p:cNvSpPr txBox="1"/>
          <p:nvPr/>
        </p:nvSpPr>
        <p:spPr>
          <a:xfrm>
            <a:off x="228600" y="5820461"/>
            <a:ext cx="79248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 </a:t>
            </a:r>
          </a:p>
        </p:txBody>
      </p:sp>
      <p:sp>
        <p:nvSpPr>
          <p:cNvPr id="4" name="Slide Number Placeholder 3"/>
          <p:cNvSpPr>
            <a:spLocks noGrp="1"/>
          </p:cNvSpPr>
          <p:nvPr>
            <p:ph type="sldNum" sz="quarter" idx="10"/>
          </p:nvPr>
        </p:nvSpPr>
        <p:spPr>
          <a:xfrm>
            <a:off x="8382001" y="6284230"/>
            <a:ext cx="560230" cy="367228"/>
          </a:xfrm>
        </p:spPr>
        <p:txBody>
          <a:bodyPr/>
          <a:lstStyle/>
          <a:p>
            <a:fld id="{3E17F1FD-29C3-4220-915C-9C71059786D3}" type="slidenum">
              <a:rPr lang="en-US" smtClean="0"/>
              <a:pPr/>
              <a:t>88</a:t>
            </a:fld>
            <a:endParaRPr lang="en-US" dirty="0"/>
          </a:p>
        </p:txBody>
      </p:sp>
    </p:spTree>
    <p:extLst>
      <p:ext uri="{BB962C8B-B14F-4D97-AF65-F5344CB8AC3E}">
        <p14:creationId xmlns:p14="http://schemas.microsoft.com/office/powerpoint/2010/main" val="4348199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Criteria for Referrals</a:t>
            </a:r>
          </a:p>
        </p:txBody>
      </p:sp>
      <p:sp>
        <p:nvSpPr>
          <p:cNvPr id="3" name="Content Placeholder 2"/>
          <p:cNvSpPr>
            <a:spLocks noGrp="1"/>
          </p:cNvSpPr>
          <p:nvPr>
            <p:ph idx="1"/>
          </p:nvPr>
        </p:nvSpPr>
        <p:spPr>
          <a:xfrm>
            <a:off x="228600" y="1066800"/>
            <a:ext cx="8686800" cy="2667000"/>
          </a:xfrm>
        </p:spPr>
        <p:txBody>
          <a:bodyPr/>
          <a:lstStyle/>
          <a:p>
            <a:pPr marL="514350" indent="-514350">
              <a:buFont typeface="+mj-lt"/>
              <a:buAutoNum type="arabicPeriod" startAt="35"/>
            </a:pPr>
            <a:r>
              <a:rPr lang="en-US" sz="2600" dirty="0">
                <a:latin typeface="Calibri"/>
                <a:cs typeface="Calibri"/>
              </a:rPr>
              <a:t>Identify needs and or problems that the agency and/or counselor cannot meet.</a:t>
            </a:r>
            <a:endParaRPr lang="en-US" sz="2600" dirty="0"/>
          </a:p>
          <a:p>
            <a:pPr marL="514350" indent="-514350">
              <a:buFont typeface="+mj-lt"/>
              <a:buAutoNum type="arabicPeriod" startAt="35"/>
            </a:pPr>
            <a:r>
              <a:rPr lang="en-US" sz="2600" dirty="0">
                <a:latin typeface="Calibri"/>
                <a:cs typeface="Calibri"/>
              </a:rPr>
              <a:t>Explain the rationale for the referral process to the client,</a:t>
            </a:r>
            <a:endParaRPr lang="en-US" sz="2600" dirty="0"/>
          </a:p>
          <a:p>
            <a:pPr marL="514350" indent="-514350">
              <a:buFont typeface="+mj-lt"/>
              <a:buAutoNum type="arabicPeriod" startAt="35"/>
            </a:pPr>
            <a:r>
              <a:rPr lang="en-US" sz="2600" dirty="0">
                <a:latin typeface="Calibri"/>
                <a:cs typeface="Calibri"/>
              </a:rPr>
              <a:t>Match client needs and/or problems to appropriate resources.</a:t>
            </a:r>
            <a:endParaRPr lang="en-US" sz="2600" dirty="0"/>
          </a:p>
          <a:p>
            <a:pPr marL="514350" indent="-514350">
              <a:buFont typeface="+mj-lt"/>
              <a:buAutoNum type="arabicPeriod" startAt="35"/>
            </a:pPr>
            <a:r>
              <a:rPr lang="en-US" sz="2600" dirty="0">
                <a:latin typeface="Calibri"/>
                <a:cs typeface="Calibri"/>
              </a:rPr>
              <a:t>Adhere to applicable laws, regulations and agency policies governing procedures related to the protection of the client’s confidentiality.</a:t>
            </a:r>
            <a:endParaRPr lang="en-US" sz="2600" dirty="0"/>
          </a:p>
          <a:p>
            <a:pPr marL="514350" indent="-514350">
              <a:buFont typeface="+mj-lt"/>
              <a:buAutoNum type="arabicPeriod" startAt="35"/>
            </a:pPr>
            <a:r>
              <a:rPr lang="en-US" sz="2600" dirty="0">
                <a:latin typeface="Calibri"/>
                <a:cs typeface="Calibri"/>
              </a:rPr>
              <a:t>Assist the client in utilizing the support systems and community resources available.</a:t>
            </a:r>
            <a:endParaRPr lang="en-US" sz="26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err="1">
                <a:solidFill>
                  <a:schemeClr val="bg1"/>
                </a:solidFill>
                <a:latin typeface="Calibri" panose="020F0502020204030204" pitchFamily="34" charset="0"/>
                <a:cs typeface="Calibri" panose="020F0502020204030204" pitchFamily="34" charset="0"/>
              </a:rPr>
              <a:t>Herdman</a:t>
            </a:r>
            <a:r>
              <a:rPr lang="en-US" sz="1200" dirty="0">
                <a:solidFill>
                  <a:schemeClr val="bg1"/>
                </a:solidFill>
                <a:latin typeface="Calibri" panose="020F0502020204030204" pitchFamily="34" charset="0"/>
                <a:cs typeface="Calibri" panose="020F0502020204030204" pitchFamily="34" charset="0"/>
              </a:rPr>
              <a:t>,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382001" y="6284230"/>
            <a:ext cx="560230" cy="367228"/>
          </a:xfrm>
        </p:spPr>
        <p:txBody>
          <a:bodyPr/>
          <a:lstStyle/>
          <a:p>
            <a:fld id="{3E17F1FD-29C3-4220-915C-9C71059786D3}" type="slidenum">
              <a:rPr lang="en-US" smtClean="0"/>
              <a:pPr/>
              <a:t>89</a:t>
            </a:fld>
            <a:endParaRPr lang="en-US" dirty="0"/>
          </a:p>
        </p:txBody>
      </p:sp>
    </p:spTree>
    <p:extLst>
      <p:ext uri="{BB962C8B-B14F-4D97-AF65-F5344CB8AC3E}">
        <p14:creationId xmlns:p14="http://schemas.microsoft.com/office/powerpoint/2010/main" val="3764844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Functions of Case Management</a:t>
            </a:r>
          </a:p>
        </p:txBody>
      </p:sp>
      <p:sp>
        <p:nvSpPr>
          <p:cNvPr id="3" name="Content Placeholder 2"/>
          <p:cNvSpPr>
            <a:spLocks noGrp="1"/>
          </p:cNvSpPr>
          <p:nvPr>
            <p:ph idx="1"/>
          </p:nvPr>
        </p:nvSpPr>
        <p:spPr>
          <a:xfrm>
            <a:off x="228600" y="1066800"/>
            <a:ext cx="8686800" cy="3581400"/>
          </a:xfrm>
        </p:spPr>
        <p:txBody>
          <a:bodyPr/>
          <a:lstStyle/>
          <a:p>
            <a:r>
              <a:rPr lang="en-US" dirty="0"/>
              <a:t>Engagement</a:t>
            </a:r>
          </a:p>
          <a:p>
            <a:r>
              <a:rPr lang="en-US" dirty="0"/>
              <a:t>Assessment </a:t>
            </a:r>
          </a:p>
          <a:p>
            <a:r>
              <a:rPr lang="en-US" dirty="0"/>
              <a:t>Planning, goal setting, and implementation</a:t>
            </a:r>
          </a:p>
          <a:p>
            <a:r>
              <a:rPr lang="en-US" dirty="0"/>
              <a:t>Linking, monitoring, and advocating</a:t>
            </a:r>
          </a:p>
          <a:p>
            <a:r>
              <a:rPr lang="en-US" dirty="0"/>
              <a:t>Disengagement</a:t>
            </a:r>
            <a:endParaRPr lang="en-US" kern="1200" dirty="0"/>
          </a:p>
        </p:txBody>
      </p:sp>
      <p:sp>
        <p:nvSpPr>
          <p:cNvPr id="8" name="TextBox 7">
            <a:extLst>
              <a:ext uri="{FF2B5EF4-FFF2-40B4-BE49-F238E27FC236}">
                <a16:creationId xmlns:a16="http://schemas.microsoft.com/office/drawing/2014/main" id="{021221A3-DA02-504C-9F48-0EDDA26B07E5}"/>
              </a:ext>
            </a:extLst>
          </p:cNvPr>
          <p:cNvSpPr txBox="1"/>
          <p:nvPr/>
        </p:nvSpPr>
        <p:spPr>
          <a:xfrm>
            <a:off x="228600" y="5820461"/>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(2015). </a:t>
            </a:r>
            <a:r>
              <a:rPr lang="en-US" sz="1200" i="1" dirty="0">
                <a:solidFill>
                  <a:schemeClr val="bg1"/>
                </a:solidFill>
                <a:latin typeface="Calibri" panose="020F0502020204030204" pitchFamily="34" charset="0"/>
                <a:cs typeface="Calibri" panose="020F0502020204030204" pitchFamily="34" charset="0"/>
              </a:rPr>
              <a:t>Comprehensive Case Management for Substance Abuse Treatment</a:t>
            </a:r>
            <a:r>
              <a:rPr lang="en-US" sz="1200" dirty="0">
                <a:solidFill>
                  <a:schemeClr val="bg1"/>
                </a:solidFill>
                <a:latin typeface="Calibri" panose="020F0502020204030204" pitchFamily="34" charset="0"/>
                <a:cs typeface="Calibri" panose="020F0502020204030204" pitchFamily="34" charset="0"/>
              </a:rPr>
              <a:t>. Treatment Improvement Protocol (TIP) Series 27 (HHS Publication No. (SMA) 15-4215). Rockville, MD: Substance Abuse and Mental Health Services Administration.</a:t>
            </a:r>
          </a:p>
        </p:txBody>
      </p:sp>
      <p:sp>
        <p:nvSpPr>
          <p:cNvPr id="7" name="Slide Number Placeholder 3">
            <a:extLst>
              <a:ext uri="{FF2B5EF4-FFF2-40B4-BE49-F238E27FC236}">
                <a16:creationId xmlns:a16="http://schemas.microsoft.com/office/drawing/2014/main" id="{1E79321F-A829-2C43-9DF5-5A4CE400083E}"/>
              </a:ext>
            </a:extLst>
          </p:cNvPr>
          <p:cNvSpPr>
            <a:spLocks noGrp="1"/>
          </p:cNvSpPr>
          <p:nvPr>
            <p:ph type="sldNum" sz="quarter" idx="10"/>
          </p:nvPr>
        </p:nvSpPr>
        <p:spPr>
          <a:xfrm>
            <a:off x="8458201" y="6284230"/>
            <a:ext cx="484030" cy="367228"/>
          </a:xfrm>
        </p:spPr>
        <p:txBody>
          <a:bodyPr/>
          <a:lstStyle/>
          <a:p>
            <a:fld id="{3E17F1FD-29C3-4220-915C-9C71059786D3}" type="slidenum">
              <a:rPr lang="en-US" smtClean="0"/>
              <a:pPr/>
              <a:t>9</a:t>
            </a:fld>
            <a:endParaRPr lang="en-US" dirty="0"/>
          </a:p>
        </p:txBody>
      </p:sp>
    </p:spTree>
    <p:extLst>
      <p:ext uri="{BB962C8B-B14F-4D97-AF65-F5344CB8AC3E}">
        <p14:creationId xmlns:p14="http://schemas.microsoft.com/office/powerpoint/2010/main" val="23792762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Group Activity for Referrals</a:t>
            </a:r>
            <a:endParaRPr lang="en-US" dirty="0"/>
          </a:p>
        </p:txBody>
      </p:sp>
      <p:sp>
        <p:nvSpPr>
          <p:cNvPr id="3" name="Content Placeholder 2"/>
          <p:cNvSpPr>
            <a:spLocks noGrp="1"/>
          </p:cNvSpPr>
          <p:nvPr>
            <p:ph idx="1"/>
          </p:nvPr>
        </p:nvSpPr>
        <p:spPr>
          <a:xfrm>
            <a:off x="228600" y="1066800"/>
            <a:ext cx="8686800" cy="3810000"/>
          </a:xfrm>
        </p:spPr>
        <p:txBody>
          <a:bodyPr/>
          <a:lstStyle/>
          <a:p>
            <a:r>
              <a:rPr lang="en-US" dirty="0"/>
              <a:t>Outline your program’s procedures making referrals</a:t>
            </a:r>
          </a:p>
          <a:p>
            <a:r>
              <a:rPr lang="en-US" dirty="0"/>
              <a:t>What processes will your program employ to ensure referrals are  timely and relevant? </a:t>
            </a:r>
          </a:p>
          <a:p>
            <a:r>
              <a:rPr lang="en-US" dirty="0"/>
              <a:t>Be prepared to discuss these processes with the larger group</a:t>
            </a:r>
          </a:p>
          <a:p>
            <a:endParaRPr lang="en-US" dirty="0"/>
          </a:p>
          <a:p>
            <a:endParaRPr lang="en-US" dirty="0"/>
          </a:p>
          <a:p>
            <a:endParaRPr lang="en-US" kern="1200" dirty="0"/>
          </a:p>
        </p:txBody>
      </p:sp>
      <p:sp>
        <p:nvSpPr>
          <p:cNvPr id="4" name="Slide Number Placeholder 3"/>
          <p:cNvSpPr>
            <a:spLocks noGrp="1"/>
          </p:cNvSpPr>
          <p:nvPr>
            <p:ph type="sldNum" sz="quarter" idx="10"/>
          </p:nvPr>
        </p:nvSpPr>
        <p:spPr>
          <a:xfrm>
            <a:off x="8153399" y="6284230"/>
            <a:ext cx="788831" cy="367228"/>
          </a:xfrm>
        </p:spPr>
        <p:txBody>
          <a:bodyPr/>
          <a:lstStyle/>
          <a:p>
            <a:fld id="{3E17F1FD-29C3-4220-915C-9C71059786D3}" type="slidenum">
              <a:rPr lang="en-US" smtClean="0"/>
              <a:pPr/>
              <a:t>90</a:t>
            </a:fld>
            <a:endParaRPr lang="en-US" dirty="0"/>
          </a:p>
        </p:txBody>
      </p:sp>
    </p:spTree>
    <p:extLst>
      <p:ext uri="{BB962C8B-B14F-4D97-AF65-F5344CB8AC3E}">
        <p14:creationId xmlns:p14="http://schemas.microsoft.com/office/powerpoint/2010/main" val="16181201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Today's </a:t>
            </a:r>
            <a:r>
              <a:rPr lang="en-US" dirty="0" smtClean="0">
                <a:latin typeface="Calibri"/>
                <a:cs typeface="Calibri"/>
              </a:rPr>
              <a:t>Agenda (5)</a:t>
            </a:r>
            <a:endParaRPr lang="en-US" dirty="0"/>
          </a:p>
        </p:txBody>
      </p:sp>
      <p:sp>
        <p:nvSpPr>
          <p:cNvPr id="3" name="Content Placeholder 2"/>
          <p:cNvSpPr>
            <a:spLocks noGrp="1"/>
          </p:cNvSpPr>
          <p:nvPr>
            <p:ph idx="1"/>
          </p:nvPr>
        </p:nvSpPr>
        <p:spPr/>
        <p:txBody>
          <a:bodyPr/>
          <a:lstStyle/>
          <a:p>
            <a:pPr>
              <a:spcBef>
                <a:spcPts val="0"/>
              </a:spcBef>
            </a:pPr>
            <a:r>
              <a:rPr lang="en-US" dirty="0"/>
              <a:t>Review and check-in</a:t>
            </a:r>
          </a:p>
          <a:p>
            <a:r>
              <a:rPr lang="en-US" dirty="0"/>
              <a:t>Twelve Core Functions (continued)</a:t>
            </a:r>
          </a:p>
          <a:p>
            <a:pPr lvl="1"/>
            <a:r>
              <a:rPr lang="en-US" dirty="0"/>
              <a:t>Case Management </a:t>
            </a:r>
          </a:p>
          <a:p>
            <a:pPr lvl="1"/>
            <a:r>
              <a:rPr lang="en-US" dirty="0"/>
              <a:t>Crisis Intervention </a:t>
            </a:r>
          </a:p>
          <a:p>
            <a:pPr lvl="1"/>
            <a:r>
              <a:rPr lang="en-US" dirty="0"/>
              <a:t>Client and Family Education </a:t>
            </a:r>
          </a:p>
          <a:p>
            <a:pPr lvl="1"/>
            <a:r>
              <a:rPr lang="en-US" dirty="0"/>
              <a:t>Referral </a:t>
            </a:r>
          </a:p>
          <a:p>
            <a:pPr lvl="1"/>
            <a:r>
              <a:rPr lang="en-US" b="1" dirty="0">
                <a:solidFill>
                  <a:srgbClr val="FFFF00"/>
                </a:solidFill>
              </a:rPr>
              <a:t>Report and Record keeping </a:t>
            </a:r>
          </a:p>
          <a:p>
            <a:pPr lvl="1"/>
            <a:r>
              <a:rPr lang="en-US" dirty="0"/>
              <a:t>Consultation</a:t>
            </a:r>
          </a:p>
          <a:p>
            <a:pPr>
              <a:spcBef>
                <a:spcPts val="0"/>
              </a:spcBef>
            </a:pPr>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91</a:t>
            </a:fld>
            <a:endParaRPr lang="en-US" dirty="0"/>
          </a:p>
        </p:txBody>
      </p:sp>
    </p:spTree>
    <p:extLst>
      <p:ext uri="{BB962C8B-B14F-4D97-AF65-F5344CB8AC3E}">
        <p14:creationId xmlns:p14="http://schemas.microsoft.com/office/powerpoint/2010/main" val="301627455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a:xfrm>
            <a:off x="224118" y="381000"/>
            <a:ext cx="8686800" cy="761996"/>
          </a:xfrm>
        </p:spPr>
        <p:txBody>
          <a:bodyPr/>
          <a:lstStyle/>
          <a:p>
            <a:r>
              <a:rPr lang="en-US" dirty="0">
                <a:latin typeface="Calibri"/>
                <a:cs typeface="Calibri"/>
              </a:rPr>
              <a:t>Agenda for</a:t>
            </a:r>
            <a:r>
              <a:rPr lang="en-US" dirty="0"/>
              <a:t/>
            </a:r>
            <a:br>
              <a:rPr lang="en-US" dirty="0"/>
            </a:br>
            <a:r>
              <a:rPr lang="en-US" dirty="0">
                <a:latin typeface="Calibri"/>
                <a:cs typeface="Calibri"/>
              </a:rPr>
              <a:t>Report and Record Keeping</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a:xfrm>
            <a:off x="224118" y="1799648"/>
            <a:ext cx="8686800" cy="3810000"/>
          </a:xfrm>
        </p:spPr>
        <p:txBody>
          <a:bodyPr/>
          <a:lstStyle/>
          <a:p>
            <a:r>
              <a:rPr lang="en-US" dirty="0"/>
              <a:t>Definition </a:t>
            </a:r>
          </a:p>
          <a:p>
            <a:r>
              <a:rPr lang="en-US" dirty="0"/>
              <a:t>Purpose of documentation</a:t>
            </a:r>
          </a:p>
          <a:p>
            <a:r>
              <a:rPr lang="en-US" dirty="0"/>
              <a:t>Case records: basic elements</a:t>
            </a:r>
          </a:p>
          <a:p>
            <a:r>
              <a:rPr lang="en-US" dirty="0"/>
              <a:t>Client contact/encounter or progress notes</a:t>
            </a:r>
          </a:p>
          <a:p>
            <a:r>
              <a:rPr lang="en-US" dirty="0"/>
              <a:t>Quality standards in documentation  </a:t>
            </a:r>
          </a:p>
          <a:p>
            <a:r>
              <a:rPr lang="en-US" dirty="0"/>
              <a:t>Structured formats</a:t>
            </a:r>
          </a:p>
          <a:p>
            <a:r>
              <a:rPr lang="en-US" dirty="0"/>
              <a:t>Confidentiality </a:t>
            </a:r>
          </a:p>
          <a:p>
            <a:r>
              <a:rPr lang="en-US" dirty="0"/>
              <a:t>Global Criteria</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92</a:t>
            </a:fld>
            <a:endParaRPr lang="en-US" dirty="0"/>
          </a:p>
        </p:txBody>
      </p:sp>
    </p:spTree>
    <p:extLst>
      <p:ext uri="{BB962C8B-B14F-4D97-AF65-F5344CB8AC3E}">
        <p14:creationId xmlns:p14="http://schemas.microsoft.com/office/powerpoint/2010/main" val="42516492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936" y="480676"/>
            <a:ext cx="8686800" cy="761996"/>
          </a:xfrm>
        </p:spPr>
        <p:txBody>
          <a:bodyPr/>
          <a:lstStyle/>
          <a:p>
            <a:r>
              <a:rPr lang="en-US" dirty="0">
                <a:latin typeface="Calibri"/>
                <a:cs typeface="Calibri"/>
              </a:rPr>
              <a:t>Definition of </a:t>
            </a:r>
            <a:br>
              <a:rPr lang="en-US" dirty="0">
                <a:latin typeface="Calibri"/>
                <a:cs typeface="Calibri"/>
              </a:rPr>
            </a:br>
            <a:r>
              <a:rPr lang="en-US" dirty="0">
                <a:latin typeface="Calibri"/>
                <a:cs typeface="Calibri"/>
              </a:rPr>
              <a:t>Report and Record Keeping</a:t>
            </a:r>
          </a:p>
        </p:txBody>
      </p:sp>
      <p:sp>
        <p:nvSpPr>
          <p:cNvPr id="3" name="Content Placeholder 2"/>
          <p:cNvSpPr>
            <a:spLocks noGrp="1"/>
          </p:cNvSpPr>
          <p:nvPr>
            <p:ph idx="1"/>
          </p:nvPr>
        </p:nvSpPr>
        <p:spPr>
          <a:xfrm>
            <a:off x="228600" y="1600200"/>
            <a:ext cx="8686800" cy="3810000"/>
          </a:xfrm>
        </p:spPr>
        <p:txBody>
          <a:bodyPr/>
          <a:lstStyle/>
          <a:p>
            <a:r>
              <a:rPr lang="en-US" kern="1200" dirty="0"/>
              <a:t>The CSAT (2006) defines documentation as “the recording of the screening and intake process, assessment, treatment plan, clinical reports, clinical progress notes, discharge summaries, and other client-related data” (p. 143)</a:t>
            </a:r>
          </a:p>
          <a:p>
            <a:pPr marL="0" indent="0">
              <a:buNone/>
            </a:pPr>
            <a:endParaRPr lang="en-US" kern="1200" dirty="0"/>
          </a:p>
          <a:p>
            <a:endParaRPr lang="en-US" dirty="0"/>
          </a:p>
        </p:txBody>
      </p:sp>
      <p:sp>
        <p:nvSpPr>
          <p:cNvPr id="5" name="TextBox 4">
            <a:extLst>
              <a:ext uri="{FF2B5EF4-FFF2-40B4-BE49-F238E27FC236}">
                <a16:creationId xmlns:a16="http://schemas.microsoft.com/office/drawing/2014/main" id="{3F8AF1E1-52CE-1941-825B-BAC8D2ECF50C}"/>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p:txBody>
      </p:sp>
      <p:sp>
        <p:nvSpPr>
          <p:cNvPr id="4" name="Slide Number Placeholder 3"/>
          <p:cNvSpPr>
            <a:spLocks noGrp="1"/>
          </p:cNvSpPr>
          <p:nvPr>
            <p:ph type="sldNum" sz="quarter" idx="10"/>
          </p:nvPr>
        </p:nvSpPr>
        <p:spPr>
          <a:xfrm>
            <a:off x="8458199" y="6324600"/>
            <a:ext cx="484031" cy="345170"/>
          </a:xfrm>
        </p:spPr>
        <p:txBody>
          <a:bodyPr/>
          <a:lstStyle/>
          <a:p>
            <a:fld id="{3E17F1FD-29C3-4220-915C-9C71059786D3}" type="slidenum">
              <a:rPr lang="en-US" smtClean="0"/>
              <a:pPr/>
              <a:t>93</a:t>
            </a:fld>
            <a:endParaRPr lang="en-US" dirty="0"/>
          </a:p>
        </p:txBody>
      </p:sp>
    </p:spTree>
    <p:extLst>
      <p:ext uri="{BB962C8B-B14F-4D97-AF65-F5344CB8AC3E}">
        <p14:creationId xmlns:p14="http://schemas.microsoft.com/office/powerpoint/2010/main" val="224457724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Purpose of Reports and Record Keeping</a:t>
            </a:r>
          </a:p>
        </p:txBody>
      </p:sp>
      <p:sp>
        <p:nvSpPr>
          <p:cNvPr id="3" name="Content Placeholder 2"/>
          <p:cNvSpPr>
            <a:spLocks noGrp="1"/>
          </p:cNvSpPr>
          <p:nvPr>
            <p:ph idx="1"/>
          </p:nvPr>
        </p:nvSpPr>
        <p:spPr/>
        <p:txBody>
          <a:bodyPr/>
          <a:lstStyle/>
          <a:p>
            <a:r>
              <a:rPr lang="en-US" kern="1200" dirty="0"/>
              <a:t>Document services rendered.</a:t>
            </a:r>
          </a:p>
          <a:p>
            <a:r>
              <a:rPr lang="en-US" kern="1200" dirty="0">
                <a:latin typeface="Calibri"/>
                <a:cs typeface="Calibri"/>
              </a:rPr>
              <a:t>Ensures compliance to various federal and state laws and regulations, accreditation standards, and licensing requirements to protect the client, agency, and community.</a:t>
            </a:r>
          </a:p>
          <a:p>
            <a:r>
              <a:rPr lang="en-US" kern="1200" dirty="0"/>
              <a:t>Supports the rationale, justification, and organization for the delivery of services. </a:t>
            </a:r>
          </a:p>
          <a:p>
            <a:r>
              <a:rPr lang="en-US" kern="1200" dirty="0"/>
              <a:t>Decreases risk. </a:t>
            </a:r>
          </a:p>
          <a:p>
            <a:r>
              <a:rPr lang="en-US" kern="1200" dirty="0"/>
              <a:t>Establishes medical necessity. </a:t>
            </a:r>
          </a:p>
          <a:p>
            <a:r>
              <a:rPr lang="en-US" kern="1200" dirty="0"/>
              <a:t>Establishes appropriate level of care. </a:t>
            </a:r>
          </a:p>
          <a:p>
            <a:endParaRPr lang="en-US" kern="1200" dirty="0"/>
          </a:p>
          <a:p>
            <a:pPr marL="0" indent="0">
              <a:buNone/>
            </a:pPr>
            <a:endParaRPr lang="en-US" kern="1200" dirty="0"/>
          </a:p>
          <a:p>
            <a:endParaRPr lang="en-US" dirty="0"/>
          </a:p>
        </p:txBody>
      </p:sp>
      <p:sp>
        <p:nvSpPr>
          <p:cNvPr id="5" name="TextBox 4">
            <a:extLst>
              <a:ext uri="{FF2B5EF4-FFF2-40B4-BE49-F238E27FC236}">
                <a16:creationId xmlns:a16="http://schemas.microsoft.com/office/drawing/2014/main" id="{C3999A4D-FEE8-7C4B-9C04-5862E6800429}"/>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p:cNvSpPr>
            <a:spLocks noGrp="1"/>
          </p:cNvSpPr>
          <p:nvPr>
            <p:ph type="sldNum" sz="quarter" idx="10"/>
          </p:nvPr>
        </p:nvSpPr>
        <p:spPr>
          <a:xfrm>
            <a:off x="8458199" y="6284231"/>
            <a:ext cx="484031" cy="345170"/>
          </a:xfrm>
        </p:spPr>
        <p:txBody>
          <a:bodyPr/>
          <a:lstStyle/>
          <a:p>
            <a:fld id="{3E17F1FD-29C3-4220-915C-9C71059786D3}" type="slidenum">
              <a:rPr lang="en-US" smtClean="0"/>
              <a:pPr/>
              <a:t>94</a:t>
            </a:fld>
            <a:endParaRPr lang="en-US" dirty="0"/>
          </a:p>
        </p:txBody>
      </p:sp>
    </p:spTree>
    <p:extLst>
      <p:ext uri="{BB962C8B-B14F-4D97-AF65-F5344CB8AC3E}">
        <p14:creationId xmlns:p14="http://schemas.microsoft.com/office/powerpoint/2010/main" val="388720309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latin typeface="Calibri"/>
                <a:cs typeface="Calibri"/>
              </a:rPr>
              <a:t>Basics Elements of Case Records</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Demographic and contact information</a:t>
            </a:r>
          </a:p>
          <a:p>
            <a:r>
              <a:rPr lang="en-US" dirty="0"/>
              <a:t>Reason why the client requested or was referred for services</a:t>
            </a:r>
          </a:p>
          <a:p>
            <a:r>
              <a:rPr lang="en-US" dirty="0"/>
              <a:t>Assessments</a:t>
            </a:r>
          </a:p>
          <a:p>
            <a:r>
              <a:rPr lang="en-US" dirty="0"/>
              <a:t>Service plan or treatment plan</a:t>
            </a:r>
          </a:p>
          <a:p>
            <a:r>
              <a:rPr lang="en-US" dirty="0"/>
              <a:t>Consents </a:t>
            </a:r>
          </a:p>
          <a:p>
            <a:r>
              <a:rPr lang="en-US" dirty="0"/>
              <a:t>Legal information </a:t>
            </a:r>
          </a:p>
          <a:p>
            <a:pPr lvl="1"/>
            <a:r>
              <a:rPr lang="en-US" dirty="0"/>
              <a:t>Court reports</a:t>
            </a:r>
          </a:p>
          <a:p>
            <a:pPr lvl="1"/>
            <a:r>
              <a:rPr lang="en-US" dirty="0"/>
              <a:t>Court documents</a:t>
            </a:r>
          </a:p>
          <a:p>
            <a:pPr lvl="1"/>
            <a:r>
              <a:rPr lang="en-US" dirty="0"/>
              <a:t>Legal directives</a:t>
            </a:r>
          </a:p>
          <a:p>
            <a:pPr lvl="1"/>
            <a:r>
              <a:rPr lang="en-US" dirty="0"/>
              <a:t>Advanced directives </a:t>
            </a:r>
          </a:p>
          <a:p>
            <a:endParaRPr lang="en-US" dirty="0"/>
          </a:p>
          <a:p>
            <a:endParaRPr lang="en-US" dirty="0"/>
          </a:p>
          <a:p>
            <a:endParaRPr lang="en-US" dirty="0"/>
          </a:p>
          <a:p>
            <a:pPr lvl="1"/>
            <a:endParaRPr lang="en-US" dirty="0"/>
          </a:p>
        </p:txBody>
      </p:sp>
      <p:sp>
        <p:nvSpPr>
          <p:cNvPr id="5" name="TextBox 4">
            <a:extLst>
              <a:ext uri="{FF2B5EF4-FFF2-40B4-BE49-F238E27FC236}">
                <a16:creationId xmlns:a16="http://schemas.microsoft.com/office/drawing/2014/main" id="{059EA41D-F867-7443-9201-A12C736746CC}"/>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95</a:t>
            </a:fld>
            <a:endParaRPr lang="en-US" dirty="0"/>
          </a:p>
        </p:txBody>
      </p:sp>
    </p:spTree>
    <p:extLst>
      <p:ext uri="{BB962C8B-B14F-4D97-AF65-F5344CB8AC3E}">
        <p14:creationId xmlns:p14="http://schemas.microsoft.com/office/powerpoint/2010/main" val="10893530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latin typeface="Calibri"/>
                <a:cs typeface="Calibri"/>
              </a:rPr>
              <a:t>Elements of Case Records (</a:t>
            </a:r>
            <a:r>
              <a:rPr lang="en-US" dirty="0" smtClean="0">
                <a:latin typeface="Calibri"/>
                <a:cs typeface="Calibri"/>
              </a:rPr>
              <a:t>continued 1)</a:t>
            </a:r>
            <a:endParaRPr lang="en-US" dirty="0">
              <a:latin typeface="Calibri"/>
              <a:cs typeface="Calibri"/>
            </a:endParaRP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Medical information </a:t>
            </a:r>
          </a:p>
          <a:p>
            <a:pPr lvl="1"/>
            <a:r>
              <a:rPr lang="en-US" dirty="0"/>
              <a:t>Psychological, medical, diagnostic and other evaluations</a:t>
            </a:r>
          </a:p>
          <a:p>
            <a:pPr lvl="1"/>
            <a:r>
              <a:rPr lang="en-US" dirty="0"/>
              <a:t>Prescribed and over the counter medications</a:t>
            </a:r>
          </a:p>
          <a:p>
            <a:pPr lvl="1"/>
            <a:r>
              <a:rPr lang="en-US" dirty="0"/>
              <a:t>Physician orders </a:t>
            </a:r>
          </a:p>
          <a:p>
            <a:pPr lvl="1"/>
            <a:r>
              <a:rPr lang="en-US" dirty="0"/>
              <a:t>Allergies</a:t>
            </a:r>
          </a:p>
          <a:p>
            <a:pPr lvl="1"/>
            <a:r>
              <a:rPr lang="en-US" dirty="0"/>
              <a:t>Adverse treatment responses</a:t>
            </a:r>
          </a:p>
          <a:p>
            <a:r>
              <a:rPr lang="en-US" dirty="0"/>
              <a:t>Description of services provided to the client</a:t>
            </a:r>
          </a:p>
          <a:p>
            <a:r>
              <a:rPr lang="en-US" dirty="0"/>
              <a:t>Routine documentation (see next slide) </a:t>
            </a:r>
          </a:p>
          <a:p>
            <a:r>
              <a:rPr lang="en-US" dirty="0"/>
              <a:t>Referrals</a:t>
            </a:r>
          </a:p>
          <a:p>
            <a:endParaRPr lang="en-US" dirty="0"/>
          </a:p>
          <a:p>
            <a:endParaRPr lang="en-US" dirty="0"/>
          </a:p>
          <a:p>
            <a:pPr lvl="1"/>
            <a:endParaRPr lang="en-US" dirty="0"/>
          </a:p>
        </p:txBody>
      </p:sp>
      <p:sp>
        <p:nvSpPr>
          <p:cNvPr id="5" name="TextBox 4">
            <a:extLst>
              <a:ext uri="{FF2B5EF4-FFF2-40B4-BE49-F238E27FC236}">
                <a16:creationId xmlns:a16="http://schemas.microsoft.com/office/drawing/2014/main" id="{059EA41D-F867-7443-9201-A12C736746CC}"/>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96</a:t>
            </a:fld>
            <a:endParaRPr lang="en-US" dirty="0"/>
          </a:p>
        </p:txBody>
      </p:sp>
    </p:spTree>
    <p:extLst>
      <p:ext uri="{BB962C8B-B14F-4D97-AF65-F5344CB8AC3E}">
        <p14:creationId xmlns:p14="http://schemas.microsoft.com/office/powerpoint/2010/main" val="18908612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latin typeface="Calibri"/>
                <a:cs typeface="Calibri"/>
              </a:rPr>
              <a:t>Elements of Case Records (</a:t>
            </a:r>
            <a:r>
              <a:rPr lang="en-US" dirty="0" smtClean="0">
                <a:latin typeface="Calibri"/>
                <a:cs typeface="Calibri"/>
              </a:rPr>
              <a:t>continued 2)</a:t>
            </a:r>
            <a:endParaRPr lang="en-US" dirty="0">
              <a:latin typeface="Calibri"/>
              <a:cs typeface="Calibri"/>
            </a:endParaRP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Routine documentation </a:t>
            </a:r>
          </a:p>
          <a:p>
            <a:pPr lvl="1"/>
            <a:r>
              <a:rPr lang="en-US" dirty="0"/>
              <a:t>Client encounters and progress notes (see next slide)</a:t>
            </a:r>
          </a:p>
          <a:p>
            <a:pPr lvl="1"/>
            <a:r>
              <a:rPr lang="en-US" dirty="0"/>
              <a:t>Consultation with other helping professionals</a:t>
            </a:r>
          </a:p>
          <a:p>
            <a:pPr lvl="1"/>
            <a:r>
              <a:rPr lang="en-US" dirty="0"/>
              <a:t>Collateral contacts</a:t>
            </a:r>
          </a:p>
          <a:p>
            <a:pPr lvl="1"/>
            <a:r>
              <a:rPr lang="en-US" dirty="0"/>
              <a:t>Missed appointment and other non-adherent behaviors</a:t>
            </a:r>
          </a:p>
          <a:p>
            <a:pPr lvl="1"/>
            <a:r>
              <a:rPr lang="en-US" dirty="0"/>
              <a:t>Telephone encounters, including non-routine calls and reminder appointments</a:t>
            </a:r>
          </a:p>
          <a:p>
            <a:r>
              <a:rPr lang="en-US" dirty="0"/>
              <a:t>Unauthorized discharges &amp; elopements </a:t>
            </a:r>
          </a:p>
          <a:p>
            <a:r>
              <a:rPr lang="en-US" dirty="0"/>
              <a:t>Discharge or aftercare plan</a:t>
            </a:r>
          </a:p>
          <a:p>
            <a:endParaRPr lang="en-US" dirty="0"/>
          </a:p>
          <a:p>
            <a:endParaRPr lang="en-US" dirty="0"/>
          </a:p>
          <a:p>
            <a:pPr lvl="1"/>
            <a:endParaRPr lang="en-US" dirty="0"/>
          </a:p>
        </p:txBody>
      </p:sp>
      <p:sp>
        <p:nvSpPr>
          <p:cNvPr id="5" name="TextBox 4">
            <a:extLst>
              <a:ext uri="{FF2B5EF4-FFF2-40B4-BE49-F238E27FC236}">
                <a16:creationId xmlns:a16="http://schemas.microsoft.com/office/drawing/2014/main" id="{AEE2464D-0554-F549-9591-8ADC799ECA2E}"/>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97</a:t>
            </a:fld>
            <a:endParaRPr lang="en-US" dirty="0"/>
          </a:p>
        </p:txBody>
      </p:sp>
    </p:spTree>
    <p:extLst>
      <p:ext uri="{BB962C8B-B14F-4D97-AF65-F5344CB8AC3E}">
        <p14:creationId xmlns:p14="http://schemas.microsoft.com/office/powerpoint/2010/main" val="402557160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t>Client Encounters/Progress Notes</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Client name and unique identifier</a:t>
            </a:r>
          </a:p>
          <a:p>
            <a:r>
              <a:rPr lang="en-US" dirty="0"/>
              <a:t>Date, location, purpose and reason for client contact/encounter/interaction</a:t>
            </a:r>
          </a:p>
          <a:p>
            <a:r>
              <a:rPr lang="en-US" dirty="0"/>
              <a:t>Start and stop times (length)</a:t>
            </a:r>
          </a:p>
          <a:p>
            <a:r>
              <a:rPr lang="en-US" dirty="0"/>
              <a:t>Service type (e.g., individual counseling, group therapy)</a:t>
            </a:r>
          </a:p>
          <a:p>
            <a:r>
              <a:rPr lang="en-US" dirty="0"/>
              <a:t>Specific problem, goal, objective or action step being addressed</a:t>
            </a:r>
          </a:p>
          <a:p>
            <a:r>
              <a:rPr lang="en-US" dirty="0"/>
              <a:t>Content and topics covered</a:t>
            </a:r>
          </a:p>
          <a:p>
            <a:r>
              <a:rPr lang="en-US" dirty="0"/>
              <a:t>Observed behaviors of client (info about client’s presentation)</a:t>
            </a:r>
          </a:p>
          <a:p>
            <a:r>
              <a:rPr lang="en-US" dirty="0"/>
              <a:t>Intervention(s) used </a:t>
            </a:r>
          </a:p>
          <a:p>
            <a:r>
              <a:rPr lang="en-US" dirty="0"/>
              <a:t>Client response to intervention	</a:t>
            </a:r>
          </a:p>
          <a:p>
            <a:endParaRPr lang="en-US" dirty="0"/>
          </a:p>
          <a:p>
            <a:pPr lvl="1"/>
            <a:endParaRPr lang="en-US" dirty="0"/>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98</a:t>
            </a:fld>
            <a:endParaRPr lang="en-US" dirty="0"/>
          </a:p>
        </p:txBody>
      </p:sp>
    </p:spTree>
    <p:extLst>
      <p:ext uri="{BB962C8B-B14F-4D97-AF65-F5344CB8AC3E}">
        <p14:creationId xmlns:p14="http://schemas.microsoft.com/office/powerpoint/2010/main" val="39416756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p:txBody>
          <a:bodyPr/>
          <a:lstStyle/>
          <a:p>
            <a:r>
              <a:rPr lang="en-US" dirty="0">
                <a:latin typeface="Calibri"/>
                <a:cs typeface="Calibri"/>
              </a:rPr>
              <a:t>Progress Notes (continued) </a:t>
            </a:r>
            <a:endParaRPr lang="en-US" dirty="0"/>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p:txBody>
          <a:bodyPr/>
          <a:lstStyle/>
          <a:p>
            <a:r>
              <a:rPr lang="en-US" dirty="0"/>
              <a:t>Progress towards and/or completion of goals or objectives </a:t>
            </a:r>
          </a:p>
          <a:p>
            <a:r>
              <a:rPr lang="en-US" dirty="0"/>
              <a:t>Identification of new problems, goals, or objectives </a:t>
            </a:r>
          </a:p>
          <a:p>
            <a:r>
              <a:rPr lang="en-US" dirty="0"/>
              <a:t>Client status</a:t>
            </a:r>
          </a:p>
          <a:p>
            <a:r>
              <a:rPr lang="en-US" dirty="0"/>
              <a:t>Plan going forward </a:t>
            </a:r>
          </a:p>
          <a:p>
            <a:r>
              <a:rPr lang="en-US" dirty="0"/>
              <a:t>Name and signature of clinician/counselor and credentials</a:t>
            </a:r>
          </a:p>
          <a:p>
            <a:pPr lvl="1"/>
            <a:endParaRPr lang="en-US" dirty="0"/>
          </a:p>
        </p:txBody>
      </p:sp>
      <p:sp>
        <p:nvSpPr>
          <p:cNvPr id="5" name="TextBox 4">
            <a:extLst>
              <a:ext uri="{FF2B5EF4-FFF2-40B4-BE49-F238E27FC236}">
                <a16:creationId xmlns:a16="http://schemas.microsoft.com/office/drawing/2014/main" id="{B2332756-8E59-FF41-AFA4-52C7411BAF2D}"/>
              </a:ext>
            </a:extLst>
          </p:cNvPr>
          <p:cNvSpPr txBox="1"/>
          <p:nvPr/>
        </p:nvSpPr>
        <p:spPr>
          <a:xfrm>
            <a:off x="228600" y="582046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Council on Accreditation. (2018). Risk prevention and management (RPM): Case records. Retrieved from http://coanet.org/standard/rpm/7/ </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99</a:t>
            </a:fld>
            <a:endParaRPr lang="en-US" dirty="0"/>
          </a:p>
        </p:txBody>
      </p:sp>
    </p:spTree>
    <p:extLst>
      <p:ext uri="{BB962C8B-B14F-4D97-AF65-F5344CB8AC3E}">
        <p14:creationId xmlns:p14="http://schemas.microsoft.com/office/powerpoint/2010/main" val="272379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outerShdw dist="56796" dir="3806097" algn="ctr" rotWithShape="0">
            <a:srgbClr val="000000"/>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outerShdw dist="56796" dir="3806097" algn="ctr" rotWithShape="0">
            <a:srgbClr val="000000"/>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1" i="0" u="none" strike="noStrike" cap="none" normalizeH="0" baseline="0" smtClean="0">
            <a:ln>
              <a:noFill/>
            </a:ln>
            <a:solidFill>
              <a:srgbClr val="FFCC00"/>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10413</TotalTime>
  <Words>34353</Words>
  <Application>Microsoft Office PowerPoint</Application>
  <PresentationFormat>On-screen Show (4:3)</PresentationFormat>
  <Paragraphs>2330</Paragraphs>
  <Slides>132</Slides>
  <Notes>132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132</vt:i4>
      </vt:variant>
    </vt:vector>
  </HeadingPairs>
  <TitlesOfParts>
    <vt:vector size="136" baseType="lpstr">
      <vt:lpstr>Arial</vt:lpstr>
      <vt:lpstr>Calibri</vt:lpstr>
      <vt:lpstr>Times New Roman</vt:lpstr>
      <vt:lpstr>1_Default Design</vt:lpstr>
      <vt:lpstr>Pacific Behavioral Health Collaborating Council Alcohol and Drug Counselor (ADC) Academy, Day 3 Core Competencies of Addiction Counselors: Knowledge and Skill Acquisition of Case Management, Crisis Intervention, Client and Family Education, Referral, Report and Record Keeping, and Consultation   Enter location here Enter dates here</vt:lpstr>
      <vt:lpstr>Acknowledgements</vt:lpstr>
      <vt:lpstr>Disclaimer for Training</vt:lpstr>
      <vt:lpstr>Today's Agenda (1)</vt:lpstr>
      <vt:lpstr>Agenda for Case Management</vt:lpstr>
      <vt:lpstr>Definition of Case Management</vt:lpstr>
      <vt:lpstr>Definition of Case Management (continued)</vt:lpstr>
      <vt:lpstr>Distilling the Core Elements of  Case Management</vt:lpstr>
      <vt:lpstr>Core Functions of Case Management</vt:lpstr>
      <vt:lpstr>Core Functions Across  Continuum of Care</vt:lpstr>
      <vt:lpstr>Pre-Treatment and  Case Management</vt:lpstr>
      <vt:lpstr>Engagement in Pre-Treatment (1)</vt:lpstr>
      <vt:lpstr>Stages of Change</vt:lpstr>
      <vt:lpstr>Stages of Change (continued)</vt:lpstr>
      <vt:lpstr>Engagement in Pre-Treatment (2)</vt:lpstr>
      <vt:lpstr>Assessment in Pre-Treatment</vt:lpstr>
      <vt:lpstr>Assessment: Use of a Decisional Balance</vt:lpstr>
      <vt:lpstr>Planning, Goal Setting, Implementation (1)</vt:lpstr>
      <vt:lpstr>Linking, Monitoring, and Advocating (1)</vt:lpstr>
      <vt:lpstr>Disengagement in Pre-Treatment</vt:lpstr>
      <vt:lpstr>Treatment</vt:lpstr>
      <vt:lpstr>Engagement in Treatment</vt:lpstr>
      <vt:lpstr>Assessment in Treatment</vt:lpstr>
      <vt:lpstr>Planning, Goal Setting, Implementation (2)</vt:lpstr>
      <vt:lpstr>Linking, Monitoring, and Advocating (2)</vt:lpstr>
      <vt:lpstr>Disengagement in Treatment</vt:lpstr>
      <vt:lpstr>Aftercare</vt:lpstr>
      <vt:lpstr>Engagement in Aftercare</vt:lpstr>
      <vt:lpstr>Assessment</vt:lpstr>
      <vt:lpstr>Planning, Goal Setting, Implementation </vt:lpstr>
      <vt:lpstr>Global Criteria for Case Management </vt:lpstr>
      <vt:lpstr>Group Activity for Case Management</vt:lpstr>
      <vt:lpstr>Today's Agenda (2)</vt:lpstr>
      <vt:lpstr>Agenda for Crisis Intervention</vt:lpstr>
      <vt:lpstr>Definition of Crisis </vt:lpstr>
      <vt:lpstr>Definition of Crisis Interventions</vt:lpstr>
      <vt:lpstr>Keeping Yourself Safe in a  Crisis Situation</vt:lpstr>
      <vt:lpstr>Keeping Yourself Safe (continued 1)</vt:lpstr>
      <vt:lpstr>Keeping Yourself Safe (continued 2)</vt:lpstr>
      <vt:lpstr>Keeping Others Safe</vt:lpstr>
      <vt:lpstr>Seven-Stage Crisis Intervention Model (1)</vt:lpstr>
      <vt:lpstr>Seven-Stage Crisis Intervention Model (2)</vt:lpstr>
      <vt:lpstr>Conduct a  Lethality and Psychosocial Assessment</vt:lpstr>
      <vt:lpstr>Rapidly Establish Rapport</vt:lpstr>
      <vt:lpstr>Identify Major Problems/Precipitants</vt:lpstr>
      <vt:lpstr>Deal with Feelings and Emotions</vt:lpstr>
      <vt:lpstr>Generate and Explore Alternatives</vt:lpstr>
      <vt:lpstr>Implement an Action Plan</vt:lpstr>
      <vt:lpstr>Follow-up Following A Crisis</vt:lpstr>
      <vt:lpstr>Suicide in America</vt:lpstr>
      <vt:lpstr>Increased Risk of Suicide for Individuals with SUDs</vt:lpstr>
      <vt:lpstr>Types of Suicidal Thoughts  and Suicidal Behaviors </vt:lpstr>
      <vt:lpstr>Ten Key Points to Remember</vt:lpstr>
      <vt:lpstr>Ten Key Points (continued)</vt:lpstr>
      <vt:lpstr>Suicide Warning Signs</vt:lpstr>
      <vt:lpstr>Direct and Indirect  Warning Signs of Suicide</vt:lpstr>
      <vt:lpstr>Indirect Warning Signs of Suicide</vt:lpstr>
      <vt:lpstr>Stressful Life Events and Suicide</vt:lpstr>
      <vt:lpstr>Risk Factors for Suicide</vt:lpstr>
      <vt:lpstr>Protective Factors for Suicide</vt:lpstr>
      <vt:lpstr>GATE</vt:lpstr>
      <vt:lpstr>Gather Information</vt:lpstr>
      <vt:lpstr>Access Supervision and Consultation</vt:lpstr>
      <vt:lpstr>Take Responsible Action</vt:lpstr>
      <vt:lpstr>Take Responsible Action (continued)</vt:lpstr>
      <vt:lpstr>Safety Plan</vt:lpstr>
      <vt:lpstr>Extend the Action</vt:lpstr>
      <vt:lpstr>Global Criteria for Crisis Intervention</vt:lpstr>
      <vt:lpstr>Group Activity for Crisis Intervention</vt:lpstr>
      <vt:lpstr>Today's Agenda (3)</vt:lpstr>
      <vt:lpstr>Agenda for  Client and Family Education</vt:lpstr>
      <vt:lpstr>Definition for  Client and Family Education </vt:lpstr>
      <vt:lpstr>Cultural and Linguistic Considerations</vt:lpstr>
      <vt:lpstr>Education on Drug Use and Addiction</vt:lpstr>
      <vt:lpstr>Impact of Addiction on Families</vt:lpstr>
      <vt:lpstr>Education on the SUD  Continuum of Care</vt:lpstr>
      <vt:lpstr>Continuum of Care (continued)</vt:lpstr>
      <vt:lpstr>Global Criteria for Client and Family Education</vt:lpstr>
      <vt:lpstr>Group Activity for Client and Family Education </vt:lpstr>
      <vt:lpstr>Today's Agenda (4)</vt:lpstr>
      <vt:lpstr>Agenda for Referral</vt:lpstr>
      <vt:lpstr>Definition of Referral</vt:lpstr>
      <vt:lpstr>Establishing a Referral Network</vt:lpstr>
      <vt:lpstr>Evaluating Referral Network</vt:lpstr>
      <vt:lpstr>Knowing When to Make a Referral</vt:lpstr>
      <vt:lpstr>Arranging Referrals</vt:lpstr>
      <vt:lpstr>Arranging Referrals (continued)</vt:lpstr>
      <vt:lpstr>Evaluating Referral Outcomes</vt:lpstr>
      <vt:lpstr>Global Criteria for Referrals</vt:lpstr>
      <vt:lpstr>Group Activity for Referrals</vt:lpstr>
      <vt:lpstr>Today's Agenda (5)</vt:lpstr>
      <vt:lpstr>Agenda for Report and Record Keeping</vt:lpstr>
      <vt:lpstr>Definition of  Report and Record Keeping</vt:lpstr>
      <vt:lpstr>Purpose of Reports and Record Keeping</vt:lpstr>
      <vt:lpstr>Basics Elements of Case Records</vt:lpstr>
      <vt:lpstr>Elements of Case Records (continued 1)</vt:lpstr>
      <vt:lpstr>Elements of Case Records (continued 2)</vt:lpstr>
      <vt:lpstr>Client Encounters/Progress Notes</vt:lpstr>
      <vt:lpstr>Progress Notes (continued) </vt:lpstr>
      <vt:lpstr>Quality Standards for Progress Notes</vt:lpstr>
      <vt:lpstr>Quality Standards (continued)</vt:lpstr>
      <vt:lpstr>Structured Format</vt:lpstr>
      <vt:lpstr>Confidentiality of Records and Report Keeping </vt:lpstr>
      <vt:lpstr>HIPAA Privacy Rule</vt:lpstr>
      <vt:lpstr>What is Protected Health Information?</vt:lpstr>
      <vt:lpstr>Eighteen Identifiers of PHI (1)</vt:lpstr>
      <vt:lpstr>Eighteen Identifiers of PHI (2)</vt:lpstr>
      <vt:lpstr>18 identifiers of PHI (3)</vt:lpstr>
      <vt:lpstr>Authorized Uses and Disclosures</vt:lpstr>
      <vt:lpstr>Principle of “Minimum Necessary”</vt:lpstr>
      <vt:lpstr>Permitted Uses and Disclosures</vt:lpstr>
      <vt:lpstr>42 Code of Federal Regulations (CFR) Part 2</vt:lpstr>
      <vt:lpstr>42 CFR Part 2: Disclosures</vt:lpstr>
      <vt:lpstr>Disclosures and Medical Emergencies</vt:lpstr>
      <vt:lpstr>Disclosures and Crimes on  Premises or Against Personnel</vt:lpstr>
      <vt:lpstr>Disclosures and Child and Elder Abuse</vt:lpstr>
      <vt:lpstr>Required Elements for Written Consent</vt:lpstr>
      <vt:lpstr>Required Elements  for Written Consent (continued)</vt:lpstr>
      <vt:lpstr>Global Criteria for Reports and Record Keeping</vt:lpstr>
      <vt:lpstr>Group Activity for  Reports and Record Keeping</vt:lpstr>
      <vt:lpstr>Today's Agenda (6)</vt:lpstr>
      <vt:lpstr>Agenda for Consultation</vt:lpstr>
      <vt:lpstr>Definition of Consultation</vt:lpstr>
      <vt:lpstr>Referral versus Consultation</vt:lpstr>
      <vt:lpstr>Purpose of Consultation</vt:lpstr>
      <vt:lpstr>When to Seek Formal Consultation?</vt:lpstr>
      <vt:lpstr>Questions to Ask Ourselves Prior to Seeking Consultation</vt:lpstr>
      <vt:lpstr>Finding the Right Consultant</vt:lpstr>
      <vt:lpstr>Consultee Responsibilities</vt:lpstr>
      <vt:lpstr>Global Criteria for Consultation</vt:lpstr>
      <vt:lpstr>Group Activity for Consultation</vt:lpstr>
      <vt:lpstr>Questions </vt:lpstr>
    </vt:vector>
  </TitlesOfParts>
  <Manager>Pacific Southwest Addiction Technology Transfer Center</Manager>
  <Company>University of Califonia, Los Angeles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and Drug Counselor Training for Council</dc:title>
  <dc:subject>Required</dc:subject>
  <dc:creator>Rocchio</dc:creator>
  <cp:keywords>Required</cp:keywords>
  <dc:description>Required</dc:description>
  <cp:lastModifiedBy>Beth A Rutkowski</cp:lastModifiedBy>
  <cp:revision>1758</cp:revision>
  <cp:lastPrinted>2018-11-30T18:43:36Z</cp:lastPrinted>
  <dcterms:created xsi:type="dcterms:W3CDTF">2016-02-10T22:43:00Z</dcterms:created>
  <dcterms:modified xsi:type="dcterms:W3CDTF">2020-04-01T19:41:54Z</dcterms:modified>
  <cp:category>Required</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20180802</vt:lpwstr>
  </property>
</Properties>
</file>