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Lst>
  <p:notesMasterIdLst>
    <p:notesMasterId r:id="rId133"/>
  </p:notesMasterIdLst>
  <p:handoutMasterIdLst>
    <p:handoutMasterId r:id="rId134"/>
  </p:handoutMasterIdLst>
  <p:sldIdLst>
    <p:sldId id="790" r:id="rId3"/>
    <p:sldId id="791" r:id="rId4"/>
    <p:sldId id="792" r:id="rId5"/>
    <p:sldId id="691" r:id="rId6"/>
    <p:sldId id="706" r:id="rId7"/>
    <p:sldId id="692" r:id="rId8"/>
    <p:sldId id="694" r:id="rId9"/>
    <p:sldId id="695" r:id="rId10"/>
    <p:sldId id="696" r:id="rId11"/>
    <p:sldId id="690" r:id="rId12"/>
    <p:sldId id="698" r:id="rId13"/>
    <p:sldId id="702" r:id="rId14"/>
    <p:sldId id="703" r:id="rId15"/>
    <p:sldId id="699" r:id="rId16"/>
    <p:sldId id="700" r:id="rId17"/>
    <p:sldId id="701" r:id="rId18"/>
    <p:sldId id="707" r:id="rId19"/>
    <p:sldId id="686" r:id="rId20"/>
    <p:sldId id="708" r:id="rId21"/>
    <p:sldId id="687" r:id="rId22"/>
    <p:sldId id="688" r:id="rId23"/>
    <p:sldId id="711" r:id="rId24"/>
    <p:sldId id="709" r:id="rId25"/>
    <p:sldId id="734" r:id="rId26"/>
    <p:sldId id="712" r:id="rId27"/>
    <p:sldId id="710" r:id="rId28"/>
    <p:sldId id="793" r:id="rId29"/>
    <p:sldId id="795" r:id="rId30"/>
    <p:sldId id="797" r:id="rId31"/>
    <p:sldId id="713" r:id="rId32"/>
    <p:sldId id="570" r:id="rId33"/>
    <p:sldId id="571" r:id="rId34"/>
    <p:sldId id="572" r:id="rId35"/>
    <p:sldId id="573" r:id="rId36"/>
    <p:sldId id="574" r:id="rId37"/>
    <p:sldId id="575" r:id="rId38"/>
    <p:sldId id="576" r:id="rId39"/>
    <p:sldId id="577" r:id="rId40"/>
    <p:sldId id="578" r:id="rId41"/>
    <p:sldId id="579" r:id="rId42"/>
    <p:sldId id="580" r:id="rId43"/>
    <p:sldId id="714" r:id="rId44"/>
    <p:sldId id="582" r:id="rId45"/>
    <p:sldId id="583" r:id="rId46"/>
    <p:sldId id="584" r:id="rId47"/>
    <p:sldId id="585" r:id="rId48"/>
    <p:sldId id="798" r:id="rId49"/>
    <p:sldId id="735" r:id="rId50"/>
    <p:sldId id="587" r:id="rId51"/>
    <p:sldId id="719" r:id="rId52"/>
    <p:sldId id="589" r:id="rId53"/>
    <p:sldId id="717" r:id="rId54"/>
    <p:sldId id="736" r:id="rId55"/>
    <p:sldId id="720" r:id="rId56"/>
    <p:sldId id="721" r:id="rId57"/>
    <p:sldId id="718" r:id="rId58"/>
    <p:sldId id="722" r:id="rId59"/>
    <p:sldId id="726" r:id="rId60"/>
    <p:sldId id="723" r:id="rId61"/>
    <p:sldId id="727" r:id="rId62"/>
    <p:sldId id="729" r:id="rId63"/>
    <p:sldId id="728" r:id="rId64"/>
    <p:sldId id="725" r:id="rId65"/>
    <p:sldId id="599" r:id="rId66"/>
    <p:sldId id="693" r:id="rId67"/>
    <p:sldId id="601" r:id="rId68"/>
    <p:sldId id="737" r:id="rId69"/>
    <p:sldId id="724" r:id="rId70"/>
    <p:sldId id="602" r:id="rId71"/>
    <p:sldId id="739" r:id="rId72"/>
    <p:sldId id="606" r:id="rId73"/>
    <p:sldId id="607" r:id="rId74"/>
    <p:sldId id="741" r:id="rId75"/>
    <p:sldId id="610" r:id="rId76"/>
    <p:sldId id="611" r:id="rId77"/>
    <p:sldId id="612" r:id="rId78"/>
    <p:sldId id="613" r:id="rId79"/>
    <p:sldId id="614" r:id="rId80"/>
    <p:sldId id="615" r:id="rId81"/>
    <p:sldId id="616" r:id="rId82"/>
    <p:sldId id="746" r:id="rId83"/>
    <p:sldId id="748" r:id="rId84"/>
    <p:sldId id="747" r:id="rId85"/>
    <p:sldId id="749" r:id="rId86"/>
    <p:sldId id="738" r:id="rId87"/>
    <p:sldId id="730" r:id="rId88"/>
    <p:sldId id="742" r:id="rId89"/>
    <p:sldId id="743" r:id="rId90"/>
    <p:sldId id="750" r:id="rId91"/>
    <p:sldId id="754" r:id="rId92"/>
    <p:sldId id="755" r:id="rId93"/>
    <p:sldId id="618" r:id="rId94"/>
    <p:sldId id="619" r:id="rId95"/>
    <p:sldId id="620" r:id="rId96"/>
    <p:sldId id="621" r:id="rId97"/>
    <p:sldId id="625" r:id="rId98"/>
    <p:sldId id="758" r:id="rId99"/>
    <p:sldId id="752" r:id="rId100"/>
    <p:sldId id="759" r:id="rId101"/>
    <p:sldId id="756" r:id="rId102"/>
    <p:sldId id="761" r:id="rId103"/>
    <p:sldId id="762" r:id="rId104"/>
    <p:sldId id="760" r:id="rId105"/>
    <p:sldId id="764" r:id="rId106"/>
    <p:sldId id="765" r:id="rId107"/>
    <p:sldId id="733" r:id="rId108"/>
    <p:sldId id="763" r:id="rId109"/>
    <p:sldId id="775" r:id="rId110"/>
    <p:sldId id="766" r:id="rId111"/>
    <p:sldId id="767" r:id="rId112"/>
    <p:sldId id="776" r:id="rId113"/>
    <p:sldId id="769" r:id="rId114"/>
    <p:sldId id="770" r:id="rId115"/>
    <p:sldId id="771" r:id="rId116"/>
    <p:sldId id="777" r:id="rId117"/>
    <p:sldId id="772" r:id="rId118"/>
    <p:sldId id="774" r:id="rId119"/>
    <p:sldId id="773" r:id="rId120"/>
    <p:sldId id="768" r:id="rId121"/>
    <p:sldId id="778" r:id="rId122"/>
    <p:sldId id="779" r:id="rId123"/>
    <p:sldId id="780" r:id="rId124"/>
    <p:sldId id="781" r:id="rId125"/>
    <p:sldId id="784" r:id="rId126"/>
    <p:sldId id="782" r:id="rId127"/>
    <p:sldId id="783" r:id="rId128"/>
    <p:sldId id="626" r:id="rId129"/>
    <p:sldId id="627" r:id="rId130"/>
    <p:sldId id="789" r:id="rId131"/>
    <p:sldId id="799" r:id="rId132"/>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ing Participants to Day 4/Review and Check-In" id="{6251CC89-14F4-445D-B043-0327210E1FF4}">
          <p14:sldIdLst>
            <p14:sldId id="790"/>
            <p14:sldId id="791"/>
            <p14:sldId id="792"/>
          </p14:sldIdLst>
        </p14:section>
        <p14:section name="What is HIV and AIDS?" id="{E5E449EC-9527-44BA-8844-0A2F6A4EC6AE}">
          <p14:sldIdLst>
            <p14:sldId id="691"/>
            <p14:sldId id="706"/>
            <p14:sldId id="692"/>
            <p14:sldId id="694"/>
            <p14:sldId id="695"/>
            <p14:sldId id="696"/>
            <p14:sldId id="690"/>
            <p14:sldId id="698"/>
            <p14:sldId id="702"/>
            <p14:sldId id="703"/>
            <p14:sldId id="699"/>
            <p14:sldId id="700"/>
            <p14:sldId id="701"/>
          </p14:sldIdLst>
        </p14:section>
        <p14:section name="Review of Learning Objectives" id="{AD28BCEC-F96A-4B6B-97DF-457C9B1531EA}">
          <p14:sldIdLst>
            <p14:sldId id="707"/>
            <p14:sldId id="686"/>
            <p14:sldId id="708"/>
            <p14:sldId id="687"/>
            <p14:sldId id="688"/>
            <p14:sldId id="711"/>
            <p14:sldId id="709"/>
          </p14:sldIdLst>
        </p14:section>
        <p14:section name="HIV Histories" id="{43351CFC-A94D-4865-8DD9-6A1447CD759A}">
          <p14:sldIdLst>
            <p14:sldId id="734"/>
            <p14:sldId id="712"/>
            <p14:sldId id="710"/>
            <p14:sldId id="793"/>
            <p14:sldId id="795"/>
            <p14:sldId id="797"/>
            <p14:sldId id="713"/>
            <p14:sldId id="570"/>
            <p14:sldId id="571"/>
            <p14:sldId id="572"/>
            <p14:sldId id="573"/>
            <p14:sldId id="574"/>
            <p14:sldId id="575"/>
            <p14:sldId id="576"/>
            <p14:sldId id="577"/>
            <p14:sldId id="578"/>
            <p14:sldId id="579"/>
            <p14:sldId id="580"/>
            <p14:sldId id="714"/>
            <p14:sldId id="582"/>
            <p14:sldId id="583"/>
            <p14:sldId id="584"/>
            <p14:sldId id="585"/>
            <p14:sldId id="798"/>
          </p14:sldIdLst>
        </p14:section>
        <p14:section name="HIV Medical Update" id="{53CEDE0D-3F40-43BD-938B-11C21AF9697E}">
          <p14:sldIdLst>
            <p14:sldId id="735"/>
            <p14:sldId id="587"/>
            <p14:sldId id="719"/>
            <p14:sldId id="589"/>
            <p14:sldId id="717"/>
            <p14:sldId id="736"/>
            <p14:sldId id="720"/>
            <p14:sldId id="721"/>
            <p14:sldId id="718"/>
            <p14:sldId id="722"/>
            <p14:sldId id="726"/>
            <p14:sldId id="723"/>
            <p14:sldId id="727"/>
            <p14:sldId id="729"/>
            <p14:sldId id="728"/>
            <p14:sldId id="725"/>
            <p14:sldId id="599"/>
            <p14:sldId id="693"/>
            <p14:sldId id="601"/>
            <p14:sldId id="737"/>
            <p14:sldId id="724"/>
            <p14:sldId id="602"/>
            <p14:sldId id="739"/>
            <p14:sldId id="606"/>
            <p14:sldId id="607"/>
            <p14:sldId id="741"/>
            <p14:sldId id="610"/>
            <p14:sldId id="611"/>
            <p14:sldId id="612"/>
            <p14:sldId id="613"/>
            <p14:sldId id="614"/>
            <p14:sldId id="615"/>
            <p14:sldId id="616"/>
            <p14:sldId id="746"/>
            <p14:sldId id="748"/>
            <p14:sldId id="747"/>
            <p14:sldId id="749"/>
            <p14:sldId id="738"/>
            <p14:sldId id="730"/>
            <p14:sldId id="742"/>
            <p14:sldId id="743"/>
            <p14:sldId id="750"/>
            <p14:sldId id="754"/>
            <p14:sldId id="755"/>
            <p14:sldId id="618"/>
            <p14:sldId id="619"/>
            <p14:sldId id="620"/>
            <p14:sldId id="621"/>
            <p14:sldId id="625"/>
            <p14:sldId id="758"/>
            <p14:sldId id="752"/>
            <p14:sldId id="759"/>
            <p14:sldId id="756"/>
            <p14:sldId id="761"/>
            <p14:sldId id="762"/>
            <p14:sldId id="760"/>
            <p14:sldId id="764"/>
          </p14:sldIdLst>
        </p14:section>
        <p14:section name="Sexually Transmitted Infections" id="{6A6BB33A-5026-4937-960E-F1219C1BEB16}">
          <p14:sldIdLst>
            <p14:sldId id="765"/>
            <p14:sldId id="733"/>
            <p14:sldId id="763"/>
            <p14:sldId id="775"/>
            <p14:sldId id="766"/>
            <p14:sldId id="767"/>
            <p14:sldId id="776"/>
            <p14:sldId id="769"/>
            <p14:sldId id="770"/>
            <p14:sldId id="771"/>
            <p14:sldId id="777"/>
            <p14:sldId id="772"/>
            <p14:sldId id="774"/>
            <p14:sldId id="773"/>
            <p14:sldId id="768"/>
            <p14:sldId id="778"/>
            <p14:sldId id="779"/>
            <p14:sldId id="780"/>
            <p14:sldId id="781"/>
            <p14:sldId id="784"/>
            <p14:sldId id="782"/>
            <p14:sldId id="783"/>
            <p14:sldId id="626"/>
            <p14:sldId id="627"/>
            <p14:sldId id="789"/>
            <p14:sldId id="79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18" autoAdjust="0"/>
    <p:restoredTop sz="65091" autoAdjust="0"/>
  </p:normalViewPr>
  <p:slideViewPr>
    <p:cSldViewPr>
      <p:cViewPr varScale="1">
        <p:scale>
          <a:sx n="75" d="100"/>
          <a:sy n="75" d="100"/>
        </p:scale>
        <p:origin x="2442" y="60"/>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varScale="1">
      <p:scale>
        <a:sx n="1" d="1"/>
        <a:sy n="1" d="1"/>
      </p:scale>
      <p:origin x="0" y="0"/>
    </p:cViewPr>
  </p:sorterViewPr>
  <p:notesViewPr>
    <p:cSldViewPr>
      <p:cViewPr>
        <p:scale>
          <a:sx n="164" d="100"/>
          <a:sy n="164" d="100"/>
        </p:scale>
        <p:origin x="-56" y="-323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notesMaster" Target="notesMasters/notesMaster1.xml"/><Relationship Id="rId138" Type="http://schemas.openxmlformats.org/officeDocument/2006/relationships/tableStyles" Target="tableStyle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slide" Target="slides/slide124.xml"/><Relationship Id="rId134"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7DF89D5F-4AA9-4878-B119-DE9764785AB6}" type="datetimeFigureOut">
              <a:rPr lang="en-US" smtClean="0"/>
              <a:t>4/1/2020</a:t>
            </a:fld>
            <a:endParaRPr lang="en-US" dirty="0"/>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3D3109DB-2FE1-40D0-84B6-D79A527A33F2}" type="slidenum">
              <a:rPr lang="en-US" smtClean="0"/>
              <a:t>‹#›</a:t>
            </a:fld>
            <a:endParaRPr lang="en-US" dirty="0"/>
          </a:p>
        </p:txBody>
      </p:sp>
    </p:spTree>
    <p:extLst>
      <p:ext uri="{BB962C8B-B14F-4D97-AF65-F5344CB8AC3E}">
        <p14:creationId xmlns:p14="http://schemas.microsoft.com/office/powerpoint/2010/main" val="36312410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F4FD8F13-ABF8-4ED9-B75B-7F68854F2530}" type="datetimeFigureOut">
              <a:rPr lang="en-US" smtClean="0"/>
              <a:t>4/1/2020</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54ADE49C-AECB-4B8E-AB86-9FE486226B9C}" type="slidenum">
              <a:rPr lang="en-US" smtClean="0"/>
              <a:t>‹#›</a:t>
            </a:fld>
            <a:endParaRPr lang="en-US" dirty="0"/>
          </a:p>
        </p:txBody>
      </p:sp>
    </p:spTree>
    <p:extLst>
      <p:ext uri="{BB962C8B-B14F-4D97-AF65-F5344CB8AC3E}">
        <p14:creationId xmlns:p14="http://schemas.microsoft.com/office/powerpoint/2010/main" val="1720685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7C49B4-96A9-4EF7-9A69-E942AAEE2469}" type="slidenum">
              <a:rPr lang="en-US">
                <a:solidFill>
                  <a:prstClr val="black"/>
                </a:solidFill>
              </a:rPr>
              <a:pPr/>
              <a:t>1</a:t>
            </a:fld>
            <a:endParaRPr lang="en-US" dirty="0">
              <a:solidFill>
                <a:prstClr val="black"/>
              </a:solidFill>
            </a:endParaRPr>
          </a:p>
        </p:txBody>
      </p:sp>
      <p:sp>
        <p:nvSpPr>
          <p:cNvPr id="202754" name="Rectangle 2"/>
          <p:cNvSpPr>
            <a:spLocks noGrp="1" noRot="1" noChangeAspect="1" noChangeArrowheads="1" noTextEdit="1"/>
          </p:cNvSpPr>
          <p:nvPr>
            <p:ph type="sldImg"/>
          </p:nvPr>
        </p:nvSpPr>
        <p:spPr>
          <a:xfrm>
            <a:off x="1257300" y="720725"/>
            <a:ext cx="4800600" cy="3600450"/>
          </a:xfrm>
          <a:ln/>
        </p:spPr>
      </p:sp>
      <p:sp>
        <p:nvSpPr>
          <p:cNvPr id="202755" name="Rectangle 3"/>
          <p:cNvSpPr>
            <a:spLocks noGrp="1" noChangeArrowheads="1"/>
          </p:cNvSpPr>
          <p:nvPr>
            <p:ph type="body" idx="1"/>
          </p:nvPr>
        </p:nvSpPr>
        <p:spPr/>
        <p:txBody>
          <a:bodyPr/>
          <a:lstStyle/>
          <a:p>
            <a:r>
              <a:rPr lang="en-US" sz="1200" b="1" dirty="0" smtClean="0"/>
              <a:t>INSTRUCTIONS</a:t>
            </a:r>
            <a:endParaRPr lang="en-US" sz="1200" b="1" dirty="0"/>
          </a:p>
          <a:p>
            <a:pPr marL="181240" indent="-181240">
              <a:buFont typeface="Arial" panose="020B0604020202020204" pitchFamily="34" charset="0"/>
              <a:buChar char="•"/>
            </a:pPr>
            <a:r>
              <a:rPr lang="en-US" sz="1200" dirty="0"/>
              <a:t>Welcome</a:t>
            </a:r>
            <a:r>
              <a:rPr lang="en-US" sz="1200" baseline="0" dirty="0"/>
              <a:t> </a:t>
            </a:r>
            <a:r>
              <a:rPr lang="en-US" sz="1200" baseline="0" dirty="0" smtClean="0"/>
              <a:t>participants to day 4.</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Ask participants if they have any questions from day 3. </a:t>
            </a:r>
          </a:p>
        </p:txBody>
      </p:sp>
    </p:spTree>
    <p:extLst>
      <p:ext uri="{BB962C8B-B14F-4D97-AF65-F5344CB8AC3E}">
        <p14:creationId xmlns:p14="http://schemas.microsoft.com/office/powerpoint/2010/main" val="3483175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a:p>
          <a:p>
            <a:pPr marL="181240" indent="-181240">
              <a:buFont typeface="Arial" panose="020B0604020202020204" pitchFamily="34" charset="0"/>
              <a:buChar char="•"/>
            </a:pPr>
            <a:r>
              <a:rPr lang="en-US" dirty="0"/>
              <a:t>Before getting started, let’s </a:t>
            </a:r>
            <a:r>
              <a:rPr lang="en-US" dirty="0" smtClean="0"/>
              <a:t>see what you already</a:t>
            </a:r>
            <a:r>
              <a:rPr lang="en-US" baseline="0" dirty="0" smtClean="0"/>
              <a:t> know about HIV and AIDS. </a:t>
            </a:r>
            <a:endParaRPr lang="en-US" dirty="0"/>
          </a:p>
          <a:p>
            <a:pPr marL="181240" indent="-181240">
              <a:buFont typeface="Arial" panose="020B0604020202020204" pitchFamily="34" charset="0"/>
              <a:buChar char="•"/>
            </a:pPr>
            <a:r>
              <a:rPr lang="en-US" b="1" dirty="0" smtClean="0"/>
              <a:t>[ASK PARTICIPANTS]</a:t>
            </a:r>
            <a:r>
              <a:rPr lang="en-US" b="1" baseline="0" dirty="0" smtClean="0"/>
              <a:t> </a:t>
            </a:r>
            <a:r>
              <a:rPr lang="en-US" baseline="0" dirty="0" smtClean="0"/>
              <a:t>What body fluid can NOT transmit HIV? </a:t>
            </a:r>
          </a:p>
          <a:p>
            <a:pPr marL="181240" indent="-181240">
              <a:buFont typeface="Arial" panose="020B0604020202020204" pitchFamily="34" charset="0"/>
              <a:buChar char="•"/>
            </a:pPr>
            <a:r>
              <a:rPr lang="en-US" dirty="0" smtClean="0"/>
              <a:t>The</a:t>
            </a:r>
            <a:r>
              <a:rPr lang="en-US" baseline="0" dirty="0" smtClean="0"/>
              <a:t> correct answer is saliva. </a:t>
            </a:r>
            <a:r>
              <a:rPr lang="en-US" dirty="0" smtClean="0"/>
              <a:t>All </a:t>
            </a:r>
            <a:r>
              <a:rPr lang="en-US" dirty="0"/>
              <a:t>others can transmit </a:t>
            </a:r>
            <a:r>
              <a:rPr lang="en-US" dirty="0" smtClean="0"/>
              <a:t>HIV.</a:t>
            </a:r>
            <a:endParaRPr lang="en-US" dirty="0"/>
          </a:p>
        </p:txBody>
      </p:sp>
      <p:sp>
        <p:nvSpPr>
          <p:cNvPr id="4" name="Slide Number Placeholder 3"/>
          <p:cNvSpPr>
            <a:spLocks noGrp="1"/>
          </p:cNvSpPr>
          <p:nvPr>
            <p:ph type="sldNum" sz="quarter" idx="10"/>
          </p:nvPr>
        </p:nvSpPr>
        <p:spPr/>
        <p:txBody>
          <a:bodyPr/>
          <a:lstStyle/>
          <a:p>
            <a:fld id="{54ADE49C-AECB-4B8E-AB86-9FE486226B9C}" type="slidenum">
              <a:rPr lang="en-US" smtClean="0"/>
              <a:t>10</a:t>
            </a:fld>
            <a:endParaRPr lang="en-US" dirty="0"/>
          </a:p>
        </p:txBody>
      </p:sp>
    </p:spTree>
    <p:extLst>
      <p:ext uri="{BB962C8B-B14F-4D97-AF65-F5344CB8AC3E}">
        <p14:creationId xmlns:p14="http://schemas.microsoft.com/office/powerpoint/2010/main" val="357686569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a:p>
          <a:p>
            <a:pPr marL="181240" indent="-181240">
              <a:buFont typeface="Arial" panose="020B0604020202020204" pitchFamily="34" charset="0"/>
              <a:buChar char="•"/>
            </a:pPr>
            <a:r>
              <a:rPr lang="en-US" b="0" dirty="0" smtClean="0"/>
              <a:t>No cure currently</a:t>
            </a:r>
            <a:r>
              <a:rPr lang="en-US" b="0" baseline="0" dirty="0" smtClean="0"/>
              <a:t> exists for </a:t>
            </a:r>
            <a:r>
              <a:rPr lang="en-US" b="0" dirty="0" smtClean="0"/>
              <a:t>AIDS.</a:t>
            </a:r>
            <a:r>
              <a:rPr lang="en-US" b="0" baseline="0" dirty="0" smtClean="0"/>
              <a:t> </a:t>
            </a:r>
          </a:p>
          <a:p>
            <a:pPr marL="181240" indent="-181240">
              <a:buFont typeface="Arial" panose="020B0604020202020204" pitchFamily="34" charset="0"/>
              <a:buChar char="•"/>
            </a:pPr>
            <a:r>
              <a:rPr lang="en-US" b="0" baseline="0" dirty="0" smtClean="0"/>
              <a:t>As highlighted here, bleach can kill the virus and that the virus does not live for more than a few seconds outside the body. </a:t>
            </a:r>
            <a:endParaRPr lang="en-US" b="0" dirty="0"/>
          </a:p>
        </p:txBody>
      </p:sp>
      <p:sp>
        <p:nvSpPr>
          <p:cNvPr id="4" name="Slide Number Placeholder 3"/>
          <p:cNvSpPr>
            <a:spLocks noGrp="1"/>
          </p:cNvSpPr>
          <p:nvPr>
            <p:ph type="sldNum" sz="quarter" idx="10"/>
          </p:nvPr>
        </p:nvSpPr>
        <p:spPr/>
        <p:txBody>
          <a:bodyPr/>
          <a:lstStyle/>
          <a:p>
            <a:fld id="{54ADE49C-AECB-4B8E-AB86-9FE486226B9C}" type="slidenum">
              <a:rPr lang="en-US" smtClean="0"/>
              <a:t>100</a:t>
            </a:fld>
            <a:endParaRPr lang="en-US" dirty="0"/>
          </a:p>
        </p:txBody>
      </p:sp>
    </p:spTree>
    <p:extLst>
      <p:ext uri="{BB962C8B-B14F-4D97-AF65-F5344CB8AC3E}">
        <p14:creationId xmlns:p14="http://schemas.microsoft.com/office/powerpoint/2010/main" val="80375901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a:p>
          <a:p>
            <a:pPr marL="181240" indent="-181240">
              <a:buFont typeface="Arial" panose="020B0604020202020204" pitchFamily="34" charset="0"/>
              <a:buChar char="•"/>
            </a:pPr>
            <a:r>
              <a:rPr lang="en-US" altLang="en-US" sz="1300" dirty="0" smtClean="0"/>
              <a:t>It is critical</a:t>
            </a:r>
            <a:r>
              <a:rPr lang="en-US" altLang="en-US" sz="1300" baseline="0" dirty="0" smtClean="0"/>
              <a:t> that we encourage our clients who are HIV positive to take their medications as prescribed. </a:t>
            </a:r>
            <a:endParaRPr lang="en-US" altLang="en-US" sz="1300" dirty="0"/>
          </a:p>
        </p:txBody>
      </p:sp>
      <p:sp>
        <p:nvSpPr>
          <p:cNvPr id="4" name="Slide Number Placeholder 3"/>
          <p:cNvSpPr>
            <a:spLocks noGrp="1"/>
          </p:cNvSpPr>
          <p:nvPr>
            <p:ph type="sldNum" sz="quarter" idx="10"/>
          </p:nvPr>
        </p:nvSpPr>
        <p:spPr/>
        <p:txBody>
          <a:bodyPr/>
          <a:lstStyle/>
          <a:p>
            <a:fld id="{54ADE49C-AECB-4B8E-AB86-9FE486226B9C}" type="slidenum">
              <a:rPr lang="en-US" smtClean="0"/>
              <a:t>101</a:t>
            </a:fld>
            <a:endParaRPr lang="en-US" dirty="0"/>
          </a:p>
        </p:txBody>
      </p:sp>
    </p:spTree>
    <p:extLst>
      <p:ext uri="{BB962C8B-B14F-4D97-AF65-F5344CB8AC3E}">
        <p14:creationId xmlns:p14="http://schemas.microsoft.com/office/powerpoint/2010/main" val="352913840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a:p>
          <a:p>
            <a:pPr marL="181240" indent="-181240">
              <a:buFont typeface="Arial" panose="020B0604020202020204" pitchFamily="34" charset="0"/>
              <a:buChar char="•"/>
            </a:pPr>
            <a:r>
              <a:rPr lang="en-US" altLang="en-US" baseline="0" dirty="0" smtClean="0"/>
              <a:t>Not all students are taught about HIV/AIDS in school settings.</a:t>
            </a:r>
          </a:p>
          <a:p>
            <a:pPr marL="181240" indent="-181240">
              <a:buFont typeface="Arial" panose="020B0604020202020204" pitchFamily="34" charset="0"/>
              <a:buChar char="•"/>
            </a:pPr>
            <a:r>
              <a:rPr lang="en-US" altLang="en-US" b="1" baseline="0" dirty="0" smtClean="0"/>
              <a:t>[ASK PARTICIPANTS] </a:t>
            </a:r>
            <a:r>
              <a:rPr lang="en-US" altLang="en-US" baseline="0" dirty="0" smtClean="0"/>
              <a:t>What are your thoughts about these numbers? </a:t>
            </a:r>
            <a:endParaRPr lang="en-US" altLang="en-US" dirty="0"/>
          </a:p>
        </p:txBody>
      </p:sp>
      <p:sp>
        <p:nvSpPr>
          <p:cNvPr id="4" name="Slide Number Placeholder 3"/>
          <p:cNvSpPr>
            <a:spLocks noGrp="1"/>
          </p:cNvSpPr>
          <p:nvPr>
            <p:ph type="sldNum" sz="quarter" idx="10"/>
          </p:nvPr>
        </p:nvSpPr>
        <p:spPr/>
        <p:txBody>
          <a:bodyPr/>
          <a:lstStyle/>
          <a:p>
            <a:fld id="{54ADE49C-AECB-4B8E-AB86-9FE486226B9C}" type="slidenum">
              <a:rPr lang="en-US" smtClean="0"/>
              <a:t>102</a:t>
            </a:fld>
            <a:endParaRPr lang="en-US" dirty="0"/>
          </a:p>
        </p:txBody>
      </p:sp>
    </p:spTree>
    <p:extLst>
      <p:ext uri="{BB962C8B-B14F-4D97-AF65-F5344CB8AC3E}">
        <p14:creationId xmlns:p14="http://schemas.microsoft.com/office/powerpoint/2010/main" val="373017793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a:p>
          <a:p>
            <a:pPr marL="171450" indent="-171450">
              <a:buFont typeface="Arial" panose="020B0604020202020204" pitchFamily="34" charset="0"/>
              <a:buChar char="•"/>
            </a:pPr>
            <a:r>
              <a:rPr lang="en-US" altLang="en-US" dirty="0" smtClean="0"/>
              <a:t>One of the biggest concerns</a:t>
            </a:r>
            <a:r>
              <a:rPr lang="en-US" altLang="en-US" baseline="0" dirty="0" smtClean="0"/>
              <a:t> is </a:t>
            </a:r>
            <a:r>
              <a:rPr lang="en-US" altLang="en-US" dirty="0" smtClean="0"/>
              <a:t>less </a:t>
            </a:r>
            <a:r>
              <a:rPr lang="en-US" altLang="en-US" dirty="0"/>
              <a:t>than 50% </a:t>
            </a:r>
            <a:r>
              <a:rPr lang="en-US" altLang="en-US" dirty="0" smtClean="0"/>
              <a:t>of young adults who had sexual</a:t>
            </a:r>
            <a:r>
              <a:rPr lang="en-US" altLang="en-US" baseline="0" dirty="0" smtClean="0"/>
              <a:t> intercourse</a:t>
            </a:r>
            <a:r>
              <a:rPr lang="en-US" altLang="en-US" dirty="0" smtClean="0"/>
              <a:t> </a:t>
            </a:r>
            <a:r>
              <a:rPr lang="en-US" altLang="en-US" dirty="0"/>
              <a:t>in the past three months </a:t>
            </a:r>
            <a:r>
              <a:rPr lang="en-US" altLang="en-US" dirty="0" smtClean="0"/>
              <a:t>used</a:t>
            </a:r>
            <a:r>
              <a:rPr lang="en-US" altLang="en-US" baseline="0" dirty="0" smtClean="0"/>
              <a:t> a condom. </a:t>
            </a:r>
          </a:p>
          <a:p>
            <a:pPr marL="171450" indent="-171450">
              <a:buFont typeface="Arial" panose="020B0604020202020204" pitchFamily="34" charset="0"/>
              <a:buChar char="•"/>
            </a:pPr>
            <a:r>
              <a:rPr lang="en-US" altLang="en-US" b="1" baseline="0" dirty="0" smtClean="0"/>
              <a:t>[ASK PARTICIPANTS] </a:t>
            </a:r>
            <a:r>
              <a:rPr lang="en-US" altLang="en-US" b="0" baseline="0" dirty="0" smtClean="0"/>
              <a:t>W</a:t>
            </a:r>
            <a:r>
              <a:rPr lang="en-US" altLang="en-US" baseline="0" dirty="0" smtClean="0"/>
              <a:t>hat are your thoughts about this trend? How many young adults in your community have been tested for HIV/AIDS? Does your community provide abstinence-based education on sex? Does the curriculum include information about HIV/AIDS and other STI’s?  </a:t>
            </a:r>
            <a:endParaRPr lang="en-US" altLang="en-US" dirty="0"/>
          </a:p>
        </p:txBody>
      </p:sp>
      <p:sp>
        <p:nvSpPr>
          <p:cNvPr id="4" name="Slide Number Placeholder 3"/>
          <p:cNvSpPr>
            <a:spLocks noGrp="1"/>
          </p:cNvSpPr>
          <p:nvPr>
            <p:ph type="sldNum" sz="quarter" idx="10"/>
          </p:nvPr>
        </p:nvSpPr>
        <p:spPr/>
        <p:txBody>
          <a:bodyPr/>
          <a:lstStyle/>
          <a:p>
            <a:fld id="{54ADE49C-AECB-4B8E-AB86-9FE486226B9C}" type="slidenum">
              <a:rPr lang="en-US" smtClean="0"/>
              <a:t>103</a:t>
            </a:fld>
            <a:endParaRPr lang="en-US" dirty="0"/>
          </a:p>
        </p:txBody>
      </p:sp>
    </p:spTree>
    <p:extLst>
      <p:ext uri="{BB962C8B-B14F-4D97-AF65-F5344CB8AC3E}">
        <p14:creationId xmlns:p14="http://schemas.microsoft.com/office/powerpoint/2010/main" val="260773880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INSTRUCTIONS</a:t>
            </a:r>
          </a:p>
          <a:p>
            <a:pPr marL="181240" indent="-181240">
              <a:buFont typeface="Arial" panose="020B0604020202020204" pitchFamily="34" charset="0"/>
              <a:buChar char="•"/>
            </a:pPr>
            <a:r>
              <a:rPr lang="en-US" b="0" dirty="0" smtClean="0"/>
              <a:t>Organize</a:t>
            </a:r>
            <a:r>
              <a:rPr lang="en-US" b="0" baseline="0" dirty="0" smtClean="0"/>
              <a:t> participants into groups of 5. </a:t>
            </a:r>
          </a:p>
          <a:p>
            <a:pPr marL="181240" indent="-181240">
              <a:buFont typeface="Arial" panose="020B0604020202020204" pitchFamily="34" charset="0"/>
              <a:buChar char="•"/>
            </a:pPr>
            <a:r>
              <a:rPr lang="en-US" b="0" baseline="0" dirty="0" smtClean="0"/>
              <a:t>Distribute paper and pens to each group. </a:t>
            </a:r>
          </a:p>
          <a:p>
            <a:pPr marL="181240" indent="-181240">
              <a:buFont typeface="Arial" panose="020B0604020202020204" pitchFamily="34" charset="0"/>
              <a:buChar char="•"/>
            </a:pPr>
            <a:r>
              <a:rPr lang="en-US" b="0" baseline="0" dirty="0" smtClean="0"/>
              <a:t>Instruct participants to answer the four questions. </a:t>
            </a:r>
          </a:p>
          <a:p>
            <a:pPr marL="181240" indent="-181240">
              <a:buFont typeface="Arial" panose="020B0604020202020204" pitchFamily="34" charset="0"/>
              <a:buChar char="•"/>
            </a:pPr>
            <a:r>
              <a:rPr lang="en-US" b="0" baseline="0" dirty="0" smtClean="0"/>
              <a:t>Instruct participants to select a group recorder and to have one member from each group be prepared to report out to the larger group.  </a:t>
            </a:r>
          </a:p>
          <a:p>
            <a:pPr marL="181240" indent="-181240">
              <a:buFont typeface="Arial" panose="020B0604020202020204" pitchFamily="34" charset="0"/>
              <a:buChar char="•"/>
            </a:pPr>
            <a:r>
              <a:rPr lang="en-US" b="0" baseline="0" dirty="0" smtClean="0"/>
              <a:t>Allow groups to meet for 20 -25 minutes. </a:t>
            </a:r>
          </a:p>
          <a:p>
            <a:pPr marL="181240" indent="-181240">
              <a:buFont typeface="Arial" panose="020B0604020202020204" pitchFamily="34" charset="0"/>
              <a:buChar char="•"/>
            </a:pPr>
            <a:r>
              <a:rPr lang="en-US" b="0" baseline="0" dirty="0" smtClean="0"/>
              <a:t>Report out should take approximately 15 – 30 minutes. </a:t>
            </a:r>
          </a:p>
          <a:p>
            <a:pPr marL="181240" indent="-181240">
              <a:buFont typeface="Arial" panose="020B0604020202020204" pitchFamily="34" charset="0"/>
              <a:buChar char="•"/>
            </a:pPr>
            <a:endParaRPr lang="en-US" b="1" dirty="0"/>
          </a:p>
        </p:txBody>
      </p:sp>
      <p:sp>
        <p:nvSpPr>
          <p:cNvPr id="4" name="Slide Number Placeholder 3"/>
          <p:cNvSpPr>
            <a:spLocks noGrp="1"/>
          </p:cNvSpPr>
          <p:nvPr>
            <p:ph type="sldNum" sz="quarter" idx="10"/>
          </p:nvPr>
        </p:nvSpPr>
        <p:spPr/>
        <p:txBody>
          <a:bodyPr/>
          <a:lstStyle/>
          <a:p>
            <a:fld id="{54ADE49C-AECB-4B8E-AB86-9FE486226B9C}" type="slidenum">
              <a:rPr lang="en-US" smtClean="0"/>
              <a:t>104</a:t>
            </a:fld>
            <a:endParaRPr lang="en-US" dirty="0"/>
          </a:p>
        </p:txBody>
      </p:sp>
    </p:spTree>
    <p:extLst>
      <p:ext uri="{BB962C8B-B14F-4D97-AF65-F5344CB8AC3E}">
        <p14:creationId xmlns:p14="http://schemas.microsoft.com/office/powerpoint/2010/main" val="297024785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a:p>
          <a:p>
            <a:pPr marL="181240" indent="-181240">
              <a:buFont typeface="Arial" panose="020B0604020202020204" pitchFamily="34" charset="0"/>
              <a:buChar char="•"/>
            </a:pPr>
            <a:r>
              <a:rPr lang="en-US" b="1" dirty="0" smtClean="0"/>
              <a:t>[ASK PARTICIPANTS] </a:t>
            </a:r>
            <a:r>
              <a:rPr lang="en-US" dirty="0" smtClean="0"/>
              <a:t>Are</a:t>
            </a:r>
            <a:r>
              <a:rPr lang="en-US" baseline="0" dirty="0" smtClean="0"/>
              <a:t> there any questions regarding HIV modes of transmission, acute infection, testing and screening, medications or prevention of HIV?</a:t>
            </a:r>
          </a:p>
          <a:p>
            <a:pPr marL="181240" indent="-181240">
              <a:buFont typeface="Arial" panose="020B0604020202020204" pitchFamily="34" charset="0"/>
              <a:buChar char="•"/>
            </a:pPr>
            <a:r>
              <a:rPr lang="en-US" baseline="0" dirty="0" smtClean="0"/>
              <a:t>We will now transition to discuss sexually transmitted infection or STI’s</a:t>
            </a:r>
            <a:endParaRPr lang="en-US" dirty="0"/>
          </a:p>
          <a:p>
            <a:endParaRPr lang="en-US" baseline="0" dirty="0"/>
          </a:p>
        </p:txBody>
      </p:sp>
      <p:sp>
        <p:nvSpPr>
          <p:cNvPr id="4" name="Slide Number Placeholder 3"/>
          <p:cNvSpPr>
            <a:spLocks noGrp="1"/>
          </p:cNvSpPr>
          <p:nvPr>
            <p:ph type="sldNum" sz="quarter" idx="10"/>
          </p:nvPr>
        </p:nvSpPr>
        <p:spPr/>
        <p:txBody>
          <a:bodyPr/>
          <a:lstStyle/>
          <a:p>
            <a:fld id="{54ADE49C-AECB-4B8E-AB86-9FE486226B9C}" type="slidenum">
              <a:rPr lang="en-US" smtClean="0"/>
              <a:t>105</a:t>
            </a:fld>
            <a:endParaRPr lang="en-US" dirty="0"/>
          </a:p>
        </p:txBody>
      </p:sp>
    </p:spTree>
    <p:extLst>
      <p:ext uri="{BB962C8B-B14F-4D97-AF65-F5344CB8AC3E}">
        <p14:creationId xmlns:p14="http://schemas.microsoft.com/office/powerpoint/2010/main" val="35074684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a:t>
            </a:r>
            <a:r>
              <a:rPr lang="en-US" b="1" baseline="0" dirty="0"/>
              <a:t> </a:t>
            </a:r>
          </a:p>
          <a:p>
            <a:pPr marL="181240" indent="-181240">
              <a:buFont typeface="Arial" panose="020B0604020202020204" pitchFamily="34" charset="0"/>
              <a:buChar char="•"/>
            </a:pPr>
            <a:r>
              <a:rPr lang="en-US" baseline="0" dirty="0" smtClean="0"/>
              <a:t>Orient the participants to the agenda. </a:t>
            </a:r>
            <a:endParaRPr lang="en-US" baseline="0" dirty="0"/>
          </a:p>
        </p:txBody>
      </p:sp>
      <p:sp>
        <p:nvSpPr>
          <p:cNvPr id="4" name="Slide Number Placeholder 3"/>
          <p:cNvSpPr>
            <a:spLocks noGrp="1"/>
          </p:cNvSpPr>
          <p:nvPr>
            <p:ph type="sldNum" sz="quarter" idx="10"/>
          </p:nvPr>
        </p:nvSpPr>
        <p:spPr/>
        <p:txBody>
          <a:bodyPr/>
          <a:lstStyle/>
          <a:p>
            <a:fld id="{54ADE49C-AECB-4B8E-AB86-9FE486226B9C}" type="slidenum">
              <a:rPr lang="en-US" smtClean="0"/>
              <a:t>106</a:t>
            </a:fld>
            <a:endParaRPr lang="en-US" dirty="0"/>
          </a:p>
        </p:txBody>
      </p:sp>
    </p:spTree>
    <p:extLst>
      <p:ext uri="{BB962C8B-B14F-4D97-AF65-F5344CB8AC3E}">
        <p14:creationId xmlns:p14="http://schemas.microsoft.com/office/powerpoint/2010/main" val="77597409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smtClean="0"/>
          </a:p>
          <a:p>
            <a:pPr marL="181240" indent="-181240">
              <a:buFont typeface="Arial" panose="020B0604020202020204" pitchFamily="34" charset="0"/>
              <a:buChar char="•"/>
            </a:pPr>
            <a:r>
              <a:rPr lang="en-US" b="0" dirty="0" smtClean="0"/>
              <a:t>We</a:t>
            </a:r>
            <a:r>
              <a:rPr lang="en-US" b="0" baseline="0" dirty="0" smtClean="0"/>
              <a:t> will begin by discussing chlamydia, an STI that is caused by bacteria transmitted through unprotected sex. </a:t>
            </a:r>
          </a:p>
        </p:txBody>
      </p:sp>
      <p:sp>
        <p:nvSpPr>
          <p:cNvPr id="4" name="Slide Number Placeholder 3"/>
          <p:cNvSpPr>
            <a:spLocks noGrp="1"/>
          </p:cNvSpPr>
          <p:nvPr>
            <p:ph type="sldNum" sz="quarter" idx="10"/>
          </p:nvPr>
        </p:nvSpPr>
        <p:spPr/>
        <p:txBody>
          <a:bodyPr/>
          <a:lstStyle/>
          <a:p>
            <a:fld id="{54ADE49C-AECB-4B8E-AB86-9FE486226B9C}" type="slidenum">
              <a:rPr lang="en-US" smtClean="0"/>
              <a:t>107</a:t>
            </a:fld>
            <a:endParaRPr lang="en-US" dirty="0"/>
          </a:p>
        </p:txBody>
      </p:sp>
    </p:spTree>
    <p:extLst>
      <p:ext uri="{BB962C8B-B14F-4D97-AF65-F5344CB8AC3E}">
        <p14:creationId xmlns:p14="http://schemas.microsoft.com/office/powerpoint/2010/main" val="289781988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smtClean="0"/>
          </a:p>
          <a:p>
            <a:pPr marL="181240" indent="-181240">
              <a:buFont typeface="Arial" panose="020B0604020202020204" pitchFamily="34" charset="0"/>
              <a:buChar char="•"/>
            </a:pPr>
            <a:r>
              <a:rPr lang="en-US" b="0" dirty="0" smtClean="0"/>
              <a:t>Often</a:t>
            </a:r>
            <a:r>
              <a:rPr lang="en-US" b="0" baseline="0" dirty="0" smtClean="0"/>
              <a:t> there are no or only very mild symptoms for chlamydia infection, but it is still transmittable even if there are no symptoms.</a:t>
            </a:r>
          </a:p>
          <a:p>
            <a:pPr marL="181240" indent="-181240">
              <a:buFont typeface="Arial" panose="020B0604020202020204" pitchFamily="34" charset="0"/>
              <a:buChar char="•"/>
            </a:pPr>
            <a:r>
              <a:rPr lang="en-US" b="0" dirty="0" smtClean="0"/>
              <a:t>The symptoms</a:t>
            </a:r>
            <a:r>
              <a:rPr lang="en-US" b="0" baseline="0" dirty="0" smtClean="0"/>
              <a:t> for men include unusual fluid from the penis and pain when they urinate. For women, symptoms include unusual fluid, abnormal bleeding, pain when urinating, and pain in the lower stomach when engaging in sex. Chlamydia can be treated with antibiotics. </a:t>
            </a:r>
            <a:endParaRPr lang="en-US" b="0" dirty="0"/>
          </a:p>
        </p:txBody>
      </p:sp>
      <p:sp>
        <p:nvSpPr>
          <p:cNvPr id="4" name="Slide Number Placeholder 3"/>
          <p:cNvSpPr>
            <a:spLocks noGrp="1"/>
          </p:cNvSpPr>
          <p:nvPr>
            <p:ph type="sldNum" sz="quarter" idx="10"/>
          </p:nvPr>
        </p:nvSpPr>
        <p:spPr/>
        <p:txBody>
          <a:bodyPr/>
          <a:lstStyle/>
          <a:p>
            <a:fld id="{54ADE49C-AECB-4B8E-AB86-9FE486226B9C}" type="slidenum">
              <a:rPr lang="en-US" smtClean="0"/>
              <a:t>108</a:t>
            </a:fld>
            <a:endParaRPr lang="en-US" dirty="0"/>
          </a:p>
        </p:txBody>
      </p:sp>
    </p:spTree>
    <p:extLst>
      <p:ext uri="{BB962C8B-B14F-4D97-AF65-F5344CB8AC3E}">
        <p14:creationId xmlns:p14="http://schemas.microsoft.com/office/powerpoint/2010/main" val="74515495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smtClean="0"/>
          </a:p>
          <a:p>
            <a:pPr marL="181240" indent="-181240">
              <a:buFont typeface="Arial" panose="020B0604020202020204" pitchFamily="34" charset="0"/>
              <a:buChar char="•"/>
            </a:pPr>
            <a:r>
              <a:rPr lang="en-US" b="0" dirty="0" smtClean="0"/>
              <a:t>Syphilis is</a:t>
            </a:r>
            <a:r>
              <a:rPr lang="en-US" b="0" baseline="0" dirty="0" smtClean="0"/>
              <a:t> transmitted through unprotected sex and from an infected mother to her unborn child. </a:t>
            </a:r>
            <a:endParaRPr lang="en-US" b="0" dirty="0"/>
          </a:p>
        </p:txBody>
      </p:sp>
      <p:sp>
        <p:nvSpPr>
          <p:cNvPr id="4" name="Slide Number Placeholder 3"/>
          <p:cNvSpPr>
            <a:spLocks noGrp="1"/>
          </p:cNvSpPr>
          <p:nvPr>
            <p:ph type="sldNum" sz="quarter" idx="10"/>
          </p:nvPr>
        </p:nvSpPr>
        <p:spPr/>
        <p:txBody>
          <a:bodyPr/>
          <a:lstStyle/>
          <a:p>
            <a:fld id="{54ADE49C-AECB-4B8E-AB86-9FE486226B9C}" type="slidenum">
              <a:rPr lang="en-US" smtClean="0"/>
              <a:t>109</a:t>
            </a:fld>
            <a:endParaRPr lang="en-US" dirty="0"/>
          </a:p>
        </p:txBody>
      </p:sp>
    </p:spTree>
    <p:extLst>
      <p:ext uri="{BB962C8B-B14F-4D97-AF65-F5344CB8AC3E}">
        <p14:creationId xmlns:p14="http://schemas.microsoft.com/office/powerpoint/2010/main" val="707970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a:p>
          <a:p>
            <a:pPr marL="181240" indent="-181240" defTabSz="966612">
              <a:buFont typeface="Arial" panose="020B0604020202020204" pitchFamily="34" charset="0"/>
              <a:buChar char="•"/>
              <a:defRPr/>
            </a:pPr>
            <a:r>
              <a:rPr lang="en-US" b="1" dirty="0" smtClean="0"/>
              <a:t>[ASK</a:t>
            </a:r>
            <a:r>
              <a:rPr lang="en-US" b="1" baseline="0" dirty="0" smtClean="0"/>
              <a:t> PARTICIPANTS] </a:t>
            </a:r>
            <a:r>
              <a:rPr lang="en-US" kern="1200" dirty="0" smtClean="0"/>
              <a:t>An HIV-positive person is defined as having progressed to AIDS, when they get an AIDS-defining illness or if their CD4 cells fall below… </a:t>
            </a:r>
            <a:endParaRPr lang="en-US" dirty="0" smtClean="0"/>
          </a:p>
          <a:p>
            <a:pPr marL="181240" indent="-181240">
              <a:buFont typeface="Arial" panose="020B0604020202020204" pitchFamily="34" charset="0"/>
              <a:buChar char="•"/>
            </a:pPr>
            <a:r>
              <a:rPr lang="en-US" dirty="0" smtClean="0"/>
              <a:t>The correct answer is 200.</a:t>
            </a:r>
            <a:r>
              <a:rPr lang="en-US" baseline="0" dirty="0" smtClean="0"/>
              <a:t> </a:t>
            </a:r>
            <a:r>
              <a:rPr lang="en-US" dirty="0" smtClean="0"/>
              <a:t>Once </a:t>
            </a:r>
            <a:r>
              <a:rPr lang="en-US" dirty="0"/>
              <a:t>a person living with HIV has their CD4 cells or T cells drop below 200 they are defined as having </a:t>
            </a:r>
            <a:r>
              <a:rPr lang="en-US" dirty="0" smtClean="0"/>
              <a:t>AIDS.</a:t>
            </a:r>
            <a:endParaRPr lang="en-US" dirty="0"/>
          </a:p>
        </p:txBody>
      </p:sp>
      <p:sp>
        <p:nvSpPr>
          <p:cNvPr id="4" name="Slide Number Placeholder 3"/>
          <p:cNvSpPr>
            <a:spLocks noGrp="1"/>
          </p:cNvSpPr>
          <p:nvPr>
            <p:ph type="sldNum" sz="quarter" idx="10"/>
          </p:nvPr>
        </p:nvSpPr>
        <p:spPr/>
        <p:txBody>
          <a:bodyPr/>
          <a:lstStyle/>
          <a:p>
            <a:fld id="{54ADE49C-AECB-4B8E-AB86-9FE486226B9C}" type="slidenum">
              <a:rPr lang="en-US" smtClean="0"/>
              <a:t>11</a:t>
            </a:fld>
            <a:endParaRPr lang="en-US" dirty="0"/>
          </a:p>
        </p:txBody>
      </p:sp>
    </p:spTree>
    <p:extLst>
      <p:ext uri="{BB962C8B-B14F-4D97-AF65-F5344CB8AC3E}">
        <p14:creationId xmlns:p14="http://schemas.microsoft.com/office/powerpoint/2010/main" val="143230693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smtClean="0"/>
          </a:p>
          <a:p>
            <a:pPr marL="181240" indent="-181240">
              <a:buFont typeface="Arial" panose="020B0604020202020204" pitchFamily="34" charset="0"/>
              <a:buChar char="•"/>
            </a:pPr>
            <a:r>
              <a:rPr lang="en-US" b="0" dirty="0" smtClean="0"/>
              <a:t>A painless</a:t>
            </a:r>
            <a:r>
              <a:rPr lang="en-US" b="0" baseline="0" dirty="0" smtClean="0"/>
              <a:t> sore on sexual organs of the body are the first sign of syphilis. Here are a list of other symptoms when untreated. </a:t>
            </a:r>
            <a:endParaRPr lang="en-US" b="0" dirty="0" smtClean="0"/>
          </a:p>
          <a:p>
            <a:pPr marL="181240" indent="-181240">
              <a:buFont typeface="Arial" panose="020B0604020202020204" pitchFamily="34" charset="0"/>
              <a:buChar char="•"/>
            </a:pPr>
            <a:r>
              <a:rPr lang="en-US" b="1" dirty="0" smtClean="0"/>
              <a:t>[READ THE LIST]</a:t>
            </a:r>
            <a:endParaRPr lang="en-US" b="1" dirty="0"/>
          </a:p>
        </p:txBody>
      </p:sp>
      <p:sp>
        <p:nvSpPr>
          <p:cNvPr id="4" name="Slide Number Placeholder 3"/>
          <p:cNvSpPr>
            <a:spLocks noGrp="1"/>
          </p:cNvSpPr>
          <p:nvPr>
            <p:ph type="sldNum" sz="quarter" idx="10"/>
          </p:nvPr>
        </p:nvSpPr>
        <p:spPr/>
        <p:txBody>
          <a:bodyPr/>
          <a:lstStyle/>
          <a:p>
            <a:fld id="{54ADE49C-AECB-4B8E-AB86-9FE486226B9C}" type="slidenum">
              <a:rPr lang="en-US" smtClean="0"/>
              <a:t>110</a:t>
            </a:fld>
            <a:endParaRPr lang="en-US" dirty="0"/>
          </a:p>
        </p:txBody>
      </p:sp>
    </p:spTree>
    <p:extLst>
      <p:ext uri="{BB962C8B-B14F-4D97-AF65-F5344CB8AC3E}">
        <p14:creationId xmlns:p14="http://schemas.microsoft.com/office/powerpoint/2010/main" val="215460161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smtClean="0"/>
          </a:p>
          <a:p>
            <a:pPr marL="181240" indent="-181240">
              <a:buFont typeface="Arial" panose="020B0604020202020204" pitchFamily="34" charset="0"/>
              <a:buChar char="•"/>
            </a:pPr>
            <a:r>
              <a:rPr lang="en-US" b="0" dirty="0" smtClean="0"/>
              <a:t>I</a:t>
            </a:r>
            <a:r>
              <a:rPr lang="en-US" b="0" baseline="0" dirty="0" smtClean="0"/>
              <a:t>t is critical that mothers receive ongoing prenatal care and are screened for syphilis to protect the unborn baby. </a:t>
            </a:r>
            <a:endParaRPr lang="en-US" b="0" dirty="0"/>
          </a:p>
        </p:txBody>
      </p:sp>
      <p:sp>
        <p:nvSpPr>
          <p:cNvPr id="4" name="Slide Number Placeholder 3"/>
          <p:cNvSpPr>
            <a:spLocks noGrp="1"/>
          </p:cNvSpPr>
          <p:nvPr>
            <p:ph type="sldNum" sz="quarter" idx="10"/>
          </p:nvPr>
        </p:nvSpPr>
        <p:spPr/>
        <p:txBody>
          <a:bodyPr/>
          <a:lstStyle/>
          <a:p>
            <a:fld id="{54ADE49C-AECB-4B8E-AB86-9FE486226B9C}" type="slidenum">
              <a:rPr lang="en-US" smtClean="0"/>
              <a:t>111</a:t>
            </a:fld>
            <a:endParaRPr lang="en-US" dirty="0"/>
          </a:p>
        </p:txBody>
      </p:sp>
    </p:spTree>
    <p:extLst>
      <p:ext uri="{BB962C8B-B14F-4D97-AF65-F5344CB8AC3E}">
        <p14:creationId xmlns:p14="http://schemas.microsoft.com/office/powerpoint/2010/main" val="50882393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smtClean="0"/>
          </a:p>
          <a:p>
            <a:pPr marL="181240" indent="-181240">
              <a:buFont typeface="Arial" panose="020B0604020202020204" pitchFamily="34" charset="0"/>
              <a:buChar char="•"/>
            </a:pPr>
            <a:r>
              <a:rPr lang="en-US" b="0" dirty="0" smtClean="0"/>
              <a:t>Antibiotics</a:t>
            </a:r>
            <a:r>
              <a:rPr lang="en-US" b="0" baseline="0" dirty="0" smtClean="0"/>
              <a:t> are used to treat syphilis. </a:t>
            </a:r>
            <a:endParaRPr lang="en-US" b="0" dirty="0"/>
          </a:p>
        </p:txBody>
      </p:sp>
      <p:sp>
        <p:nvSpPr>
          <p:cNvPr id="4" name="Slide Number Placeholder 3"/>
          <p:cNvSpPr>
            <a:spLocks noGrp="1"/>
          </p:cNvSpPr>
          <p:nvPr>
            <p:ph type="sldNum" sz="quarter" idx="10"/>
          </p:nvPr>
        </p:nvSpPr>
        <p:spPr/>
        <p:txBody>
          <a:bodyPr/>
          <a:lstStyle/>
          <a:p>
            <a:fld id="{54ADE49C-AECB-4B8E-AB86-9FE486226B9C}" type="slidenum">
              <a:rPr lang="en-US" smtClean="0"/>
              <a:t>112</a:t>
            </a:fld>
            <a:endParaRPr lang="en-US" dirty="0"/>
          </a:p>
        </p:txBody>
      </p:sp>
    </p:spTree>
    <p:extLst>
      <p:ext uri="{BB962C8B-B14F-4D97-AF65-F5344CB8AC3E}">
        <p14:creationId xmlns:p14="http://schemas.microsoft.com/office/powerpoint/2010/main" val="183274385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smtClean="0"/>
          </a:p>
          <a:p>
            <a:pPr marL="181240" indent="-181240">
              <a:buFont typeface="Arial" panose="020B0604020202020204" pitchFamily="34" charset="0"/>
              <a:buChar char="•"/>
            </a:pPr>
            <a:r>
              <a:rPr lang="en-US" b="0" dirty="0" smtClean="0"/>
              <a:t>We</a:t>
            </a:r>
            <a:r>
              <a:rPr lang="en-US" b="0" baseline="0" dirty="0" smtClean="0"/>
              <a:t> will now move on to discuss hepatitis. </a:t>
            </a:r>
            <a:endParaRPr lang="en-US" b="0" dirty="0"/>
          </a:p>
        </p:txBody>
      </p:sp>
      <p:sp>
        <p:nvSpPr>
          <p:cNvPr id="4" name="Slide Number Placeholder 3"/>
          <p:cNvSpPr>
            <a:spLocks noGrp="1"/>
          </p:cNvSpPr>
          <p:nvPr>
            <p:ph type="sldNum" sz="quarter" idx="10"/>
          </p:nvPr>
        </p:nvSpPr>
        <p:spPr/>
        <p:txBody>
          <a:bodyPr/>
          <a:lstStyle/>
          <a:p>
            <a:fld id="{54ADE49C-AECB-4B8E-AB86-9FE486226B9C}" type="slidenum">
              <a:rPr lang="en-US" smtClean="0"/>
              <a:t>113</a:t>
            </a:fld>
            <a:endParaRPr lang="en-US" dirty="0"/>
          </a:p>
        </p:txBody>
      </p:sp>
    </p:spTree>
    <p:extLst>
      <p:ext uri="{BB962C8B-B14F-4D97-AF65-F5344CB8AC3E}">
        <p14:creationId xmlns:p14="http://schemas.microsoft.com/office/powerpoint/2010/main" val="202653337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smtClean="0"/>
          </a:p>
          <a:p>
            <a:pPr marL="181240" indent="-181240">
              <a:buFont typeface="Arial" panose="020B0604020202020204" pitchFamily="34" charset="0"/>
              <a:buChar char="•"/>
            </a:pPr>
            <a:r>
              <a:rPr lang="en-US" b="0" dirty="0" smtClean="0"/>
              <a:t>Hepatitis</a:t>
            </a:r>
            <a:r>
              <a:rPr lang="en-US" b="0" baseline="0" dirty="0" smtClean="0"/>
              <a:t> is transmitted through unprotected sex and from consuming contaminated foods and fluids. The virus can be transmitted from an infected person who does not wash their hands after passing a bowel. It is important, especially for those in the food and beverage industry, to wash their hands and to use gloves as a precautionary measure.</a:t>
            </a:r>
            <a:endParaRPr lang="en-US" b="0" dirty="0"/>
          </a:p>
        </p:txBody>
      </p:sp>
      <p:sp>
        <p:nvSpPr>
          <p:cNvPr id="4" name="Slide Number Placeholder 3"/>
          <p:cNvSpPr>
            <a:spLocks noGrp="1"/>
          </p:cNvSpPr>
          <p:nvPr>
            <p:ph type="sldNum" sz="quarter" idx="10"/>
          </p:nvPr>
        </p:nvSpPr>
        <p:spPr/>
        <p:txBody>
          <a:bodyPr/>
          <a:lstStyle/>
          <a:p>
            <a:fld id="{54ADE49C-AECB-4B8E-AB86-9FE486226B9C}" type="slidenum">
              <a:rPr lang="en-US" smtClean="0"/>
              <a:t>114</a:t>
            </a:fld>
            <a:endParaRPr lang="en-US" dirty="0"/>
          </a:p>
        </p:txBody>
      </p:sp>
    </p:spTree>
    <p:extLst>
      <p:ext uri="{BB962C8B-B14F-4D97-AF65-F5344CB8AC3E}">
        <p14:creationId xmlns:p14="http://schemas.microsoft.com/office/powerpoint/2010/main" val="235660775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smtClean="0"/>
          </a:p>
          <a:p>
            <a:pPr marL="181240" indent="-181240">
              <a:buFont typeface="Arial" panose="020B0604020202020204" pitchFamily="34" charset="0"/>
              <a:buChar char="•"/>
            </a:pPr>
            <a:r>
              <a:rPr lang="en-US" b="0" dirty="0" smtClean="0"/>
              <a:t>Here are a list</a:t>
            </a:r>
            <a:r>
              <a:rPr lang="en-US" b="0" baseline="0" dirty="0" smtClean="0"/>
              <a:t> of different symptoms for persons who have been infected with hepatitis A. </a:t>
            </a:r>
            <a:endParaRPr lang="en-US" b="0" dirty="0"/>
          </a:p>
        </p:txBody>
      </p:sp>
      <p:sp>
        <p:nvSpPr>
          <p:cNvPr id="4" name="Slide Number Placeholder 3"/>
          <p:cNvSpPr>
            <a:spLocks noGrp="1"/>
          </p:cNvSpPr>
          <p:nvPr>
            <p:ph type="sldNum" sz="quarter" idx="10"/>
          </p:nvPr>
        </p:nvSpPr>
        <p:spPr/>
        <p:txBody>
          <a:bodyPr/>
          <a:lstStyle/>
          <a:p>
            <a:fld id="{54ADE49C-AECB-4B8E-AB86-9FE486226B9C}" type="slidenum">
              <a:rPr lang="en-US" smtClean="0"/>
              <a:t>115</a:t>
            </a:fld>
            <a:endParaRPr lang="en-US" dirty="0"/>
          </a:p>
        </p:txBody>
      </p:sp>
    </p:spTree>
    <p:extLst>
      <p:ext uri="{BB962C8B-B14F-4D97-AF65-F5344CB8AC3E}">
        <p14:creationId xmlns:p14="http://schemas.microsoft.com/office/powerpoint/2010/main" val="109826798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smtClean="0"/>
          </a:p>
          <a:p>
            <a:pPr marL="181240" indent="-181240">
              <a:buFont typeface="Arial" panose="020B0604020202020204" pitchFamily="34" charset="0"/>
              <a:buChar char="•"/>
            </a:pPr>
            <a:r>
              <a:rPr lang="en-US" b="0" dirty="0" smtClean="0"/>
              <a:t>Hepatitis B is transmitted</a:t>
            </a:r>
            <a:r>
              <a:rPr lang="en-US" b="0" baseline="0" dirty="0" smtClean="0"/>
              <a:t> through bodily fluids, including saliva. </a:t>
            </a:r>
            <a:endParaRPr lang="en-US" b="0" dirty="0"/>
          </a:p>
        </p:txBody>
      </p:sp>
      <p:sp>
        <p:nvSpPr>
          <p:cNvPr id="4" name="Slide Number Placeholder 3"/>
          <p:cNvSpPr>
            <a:spLocks noGrp="1"/>
          </p:cNvSpPr>
          <p:nvPr>
            <p:ph type="sldNum" sz="quarter" idx="10"/>
          </p:nvPr>
        </p:nvSpPr>
        <p:spPr/>
        <p:txBody>
          <a:bodyPr/>
          <a:lstStyle/>
          <a:p>
            <a:fld id="{54ADE49C-AECB-4B8E-AB86-9FE486226B9C}" type="slidenum">
              <a:rPr lang="en-US" smtClean="0"/>
              <a:t>116</a:t>
            </a:fld>
            <a:endParaRPr lang="en-US" dirty="0"/>
          </a:p>
        </p:txBody>
      </p:sp>
    </p:spTree>
    <p:extLst>
      <p:ext uri="{BB962C8B-B14F-4D97-AF65-F5344CB8AC3E}">
        <p14:creationId xmlns:p14="http://schemas.microsoft.com/office/powerpoint/2010/main" val="168611998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smtClean="0"/>
          </a:p>
          <a:p>
            <a:pPr marL="181240" indent="-181240">
              <a:buFont typeface="Arial" panose="020B0604020202020204" pitchFamily="34" charset="0"/>
              <a:buChar char="•"/>
            </a:pPr>
            <a:r>
              <a:rPr lang="en-US" b="0" dirty="0" smtClean="0"/>
              <a:t>Here are common</a:t>
            </a:r>
            <a:r>
              <a:rPr lang="en-US" b="0" baseline="0" dirty="0" smtClean="0"/>
              <a:t> scenarios/situations where hepatitis B is transmitted from one person to another. </a:t>
            </a:r>
          </a:p>
          <a:p>
            <a:pPr marL="181240" indent="-181240">
              <a:buFont typeface="Arial" panose="020B0604020202020204" pitchFamily="34" charset="0"/>
              <a:buChar char="•"/>
            </a:pPr>
            <a:r>
              <a:rPr lang="en-US" b="1" baseline="0" dirty="0" smtClean="0"/>
              <a:t>[READ THE LIST]</a:t>
            </a:r>
            <a:endParaRPr lang="en-US" b="1" dirty="0"/>
          </a:p>
        </p:txBody>
      </p:sp>
      <p:sp>
        <p:nvSpPr>
          <p:cNvPr id="4" name="Slide Number Placeholder 3"/>
          <p:cNvSpPr>
            <a:spLocks noGrp="1"/>
          </p:cNvSpPr>
          <p:nvPr>
            <p:ph type="sldNum" sz="quarter" idx="10"/>
          </p:nvPr>
        </p:nvSpPr>
        <p:spPr/>
        <p:txBody>
          <a:bodyPr/>
          <a:lstStyle/>
          <a:p>
            <a:fld id="{54ADE49C-AECB-4B8E-AB86-9FE486226B9C}" type="slidenum">
              <a:rPr lang="en-US" smtClean="0"/>
              <a:t>117</a:t>
            </a:fld>
            <a:endParaRPr lang="en-US" dirty="0"/>
          </a:p>
        </p:txBody>
      </p:sp>
    </p:spTree>
    <p:extLst>
      <p:ext uri="{BB962C8B-B14F-4D97-AF65-F5344CB8AC3E}">
        <p14:creationId xmlns:p14="http://schemas.microsoft.com/office/powerpoint/2010/main" val="350373428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smtClean="0"/>
          </a:p>
          <a:p>
            <a:pPr marL="181240" indent="-181240">
              <a:buFont typeface="Arial" panose="020B0604020202020204" pitchFamily="34" charset="0"/>
              <a:buChar char="•"/>
            </a:pPr>
            <a:r>
              <a:rPr lang="en-US" b="0" dirty="0" smtClean="0"/>
              <a:t>Here are the</a:t>
            </a:r>
            <a:r>
              <a:rPr lang="en-US" b="0" baseline="0" dirty="0" smtClean="0"/>
              <a:t> most common symptoms of hepatitis B. </a:t>
            </a:r>
            <a:endParaRPr lang="en-US" b="0" dirty="0"/>
          </a:p>
        </p:txBody>
      </p:sp>
      <p:sp>
        <p:nvSpPr>
          <p:cNvPr id="4" name="Slide Number Placeholder 3"/>
          <p:cNvSpPr>
            <a:spLocks noGrp="1"/>
          </p:cNvSpPr>
          <p:nvPr>
            <p:ph type="sldNum" sz="quarter" idx="10"/>
          </p:nvPr>
        </p:nvSpPr>
        <p:spPr/>
        <p:txBody>
          <a:bodyPr/>
          <a:lstStyle/>
          <a:p>
            <a:fld id="{54ADE49C-AECB-4B8E-AB86-9FE486226B9C}" type="slidenum">
              <a:rPr lang="en-US" smtClean="0"/>
              <a:t>118</a:t>
            </a:fld>
            <a:endParaRPr lang="en-US" dirty="0"/>
          </a:p>
        </p:txBody>
      </p:sp>
    </p:spTree>
    <p:extLst>
      <p:ext uri="{BB962C8B-B14F-4D97-AF65-F5344CB8AC3E}">
        <p14:creationId xmlns:p14="http://schemas.microsoft.com/office/powerpoint/2010/main" val="398487434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smtClean="0"/>
          </a:p>
          <a:p>
            <a:pPr marL="181240" indent="-181240">
              <a:buFont typeface="Arial" panose="020B0604020202020204" pitchFamily="34" charset="0"/>
              <a:buChar char="•"/>
            </a:pPr>
            <a:r>
              <a:rPr lang="en-US" b="0" dirty="0" smtClean="0"/>
              <a:t>Let’s discuss prevention measures,</a:t>
            </a:r>
            <a:r>
              <a:rPr lang="en-US" b="0" baseline="0" dirty="0" smtClean="0"/>
              <a:t> </a:t>
            </a:r>
          </a:p>
          <a:p>
            <a:pPr marL="181240" indent="-181240">
              <a:buFont typeface="Arial" panose="020B0604020202020204" pitchFamily="34" charset="0"/>
              <a:buChar char="•"/>
            </a:pPr>
            <a:r>
              <a:rPr lang="en-US" b="1" baseline="0" dirty="0" smtClean="0"/>
              <a:t>[READ THE LIST]</a:t>
            </a:r>
            <a:endParaRPr lang="en-US" b="1" dirty="0"/>
          </a:p>
        </p:txBody>
      </p:sp>
      <p:sp>
        <p:nvSpPr>
          <p:cNvPr id="4" name="Slide Number Placeholder 3"/>
          <p:cNvSpPr>
            <a:spLocks noGrp="1"/>
          </p:cNvSpPr>
          <p:nvPr>
            <p:ph type="sldNum" sz="quarter" idx="10"/>
          </p:nvPr>
        </p:nvSpPr>
        <p:spPr/>
        <p:txBody>
          <a:bodyPr/>
          <a:lstStyle/>
          <a:p>
            <a:fld id="{54ADE49C-AECB-4B8E-AB86-9FE486226B9C}" type="slidenum">
              <a:rPr lang="en-US" smtClean="0"/>
              <a:t>119</a:t>
            </a:fld>
            <a:endParaRPr lang="en-US" dirty="0"/>
          </a:p>
        </p:txBody>
      </p:sp>
    </p:spTree>
    <p:extLst>
      <p:ext uri="{BB962C8B-B14F-4D97-AF65-F5344CB8AC3E}">
        <p14:creationId xmlns:p14="http://schemas.microsoft.com/office/powerpoint/2010/main" val="603107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a:p>
          <a:p>
            <a:pPr marL="181240" indent="-181240" defTabSz="966612">
              <a:buFont typeface="Arial" panose="020B0604020202020204" pitchFamily="34" charset="0"/>
              <a:buChar char="•"/>
              <a:defRPr/>
            </a:pPr>
            <a:r>
              <a:rPr lang="en-US" b="1" dirty="0" smtClean="0"/>
              <a:t>[ASK PARTICIPANTS]</a:t>
            </a:r>
            <a:r>
              <a:rPr lang="en-US" b="1" baseline="0" dirty="0" smtClean="0"/>
              <a:t> </a:t>
            </a:r>
            <a:r>
              <a:rPr lang="en-US" dirty="0" smtClean="0"/>
              <a:t>If someone has an “undetectable” viral load, it means there is no virus in their blood.</a:t>
            </a:r>
          </a:p>
          <a:p>
            <a:pPr marL="181240" indent="-181240">
              <a:buFont typeface="Arial" panose="020B0604020202020204" pitchFamily="34" charset="0"/>
              <a:buChar char="•"/>
            </a:pPr>
            <a:r>
              <a:rPr lang="en-US" dirty="0" smtClean="0"/>
              <a:t>The</a:t>
            </a:r>
            <a:r>
              <a:rPr lang="en-US" baseline="0" dirty="0" smtClean="0"/>
              <a:t> correct answer is f</a:t>
            </a:r>
            <a:r>
              <a:rPr lang="en-US" dirty="0" smtClean="0"/>
              <a:t>alse.</a:t>
            </a:r>
            <a:r>
              <a:rPr lang="en-US" baseline="0" dirty="0" smtClean="0"/>
              <a:t> </a:t>
            </a:r>
            <a:r>
              <a:rPr lang="en-US" dirty="0" smtClean="0"/>
              <a:t>Someone</a:t>
            </a:r>
            <a:r>
              <a:rPr lang="en-US" baseline="0" dirty="0" smtClean="0"/>
              <a:t> </a:t>
            </a:r>
            <a:r>
              <a:rPr lang="en-US" baseline="0" dirty="0"/>
              <a:t>is “undetectable” because the test (often called a viral load test) </a:t>
            </a:r>
            <a:r>
              <a:rPr lang="en-US" baseline="0" dirty="0" smtClean="0"/>
              <a:t>cannot </a:t>
            </a:r>
            <a:r>
              <a:rPr lang="en-US" baseline="0" dirty="0"/>
              <a:t>detect any virus. Usually it means they have fewer than 200 or even 20 copies of virus per microliter of blood. However, if they stop taking their medications the HIV virus will rebound. </a:t>
            </a:r>
          </a:p>
        </p:txBody>
      </p:sp>
      <p:sp>
        <p:nvSpPr>
          <p:cNvPr id="4" name="Slide Number Placeholder 3"/>
          <p:cNvSpPr>
            <a:spLocks noGrp="1"/>
          </p:cNvSpPr>
          <p:nvPr>
            <p:ph type="sldNum" sz="quarter" idx="10"/>
          </p:nvPr>
        </p:nvSpPr>
        <p:spPr/>
        <p:txBody>
          <a:bodyPr/>
          <a:lstStyle/>
          <a:p>
            <a:fld id="{54ADE49C-AECB-4B8E-AB86-9FE486226B9C}" type="slidenum">
              <a:rPr lang="en-US" smtClean="0"/>
              <a:t>12</a:t>
            </a:fld>
            <a:endParaRPr lang="en-US" dirty="0"/>
          </a:p>
        </p:txBody>
      </p:sp>
    </p:spTree>
    <p:extLst>
      <p:ext uri="{BB962C8B-B14F-4D97-AF65-F5344CB8AC3E}">
        <p14:creationId xmlns:p14="http://schemas.microsoft.com/office/powerpoint/2010/main" val="107314592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smtClean="0"/>
          </a:p>
          <a:p>
            <a:pPr marL="171450" indent="-171450">
              <a:buFont typeface="Arial" panose="020B0604020202020204" pitchFamily="34" charset="0"/>
              <a:buChar char="•"/>
            </a:pPr>
            <a:r>
              <a:rPr lang="en-US" b="0" dirty="0" smtClean="0"/>
              <a:t>Hepatitis</a:t>
            </a:r>
            <a:r>
              <a:rPr lang="en-US" b="0" baseline="0" dirty="0" smtClean="0"/>
              <a:t> B and C are serious. The primary mode of transmission for hepatitis B is through infected blood. The virus can survive outside the body. </a:t>
            </a:r>
            <a:r>
              <a:rPr lang="en-US" sz="1200" b="0" i="0" kern="1200" dirty="0" smtClean="0">
                <a:solidFill>
                  <a:schemeClr val="tx1"/>
                </a:solidFill>
                <a:effectLst/>
                <a:latin typeface="+mn-lt"/>
                <a:ea typeface="+mn-ea"/>
                <a:cs typeface="+mn-cs"/>
              </a:rPr>
              <a:t>As counselors,</a:t>
            </a:r>
            <a:r>
              <a:rPr lang="en-US" sz="1200" b="0" i="0" kern="1200" baseline="0" dirty="0" smtClean="0">
                <a:solidFill>
                  <a:schemeClr val="tx1"/>
                </a:solidFill>
                <a:effectLst/>
                <a:latin typeface="+mn-lt"/>
                <a:ea typeface="+mn-ea"/>
                <a:cs typeface="+mn-cs"/>
              </a:rPr>
              <a:t> we must </a:t>
            </a:r>
            <a:r>
              <a:rPr lang="en-US" sz="1200" b="0" i="0" kern="1200" dirty="0" smtClean="0">
                <a:solidFill>
                  <a:schemeClr val="tx1"/>
                </a:solidFill>
                <a:effectLst/>
                <a:latin typeface="+mn-lt"/>
                <a:ea typeface="+mn-ea"/>
                <a:cs typeface="+mn-cs"/>
              </a:rPr>
              <a:t>take advantage of available engineering controls and work practices to prevent exposure to blood and other body fluids.</a:t>
            </a: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b="0" dirty="0"/>
          </a:p>
        </p:txBody>
      </p:sp>
      <p:sp>
        <p:nvSpPr>
          <p:cNvPr id="4" name="Slide Number Placeholder 3"/>
          <p:cNvSpPr>
            <a:spLocks noGrp="1"/>
          </p:cNvSpPr>
          <p:nvPr>
            <p:ph type="sldNum" sz="quarter" idx="10"/>
          </p:nvPr>
        </p:nvSpPr>
        <p:spPr/>
        <p:txBody>
          <a:bodyPr/>
          <a:lstStyle/>
          <a:p>
            <a:fld id="{54ADE49C-AECB-4B8E-AB86-9FE486226B9C}" type="slidenum">
              <a:rPr lang="en-US" smtClean="0"/>
              <a:t>120</a:t>
            </a:fld>
            <a:endParaRPr lang="en-US" dirty="0"/>
          </a:p>
        </p:txBody>
      </p:sp>
    </p:spTree>
    <p:extLst>
      <p:ext uri="{BB962C8B-B14F-4D97-AF65-F5344CB8AC3E}">
        <p14:creationId xmlns:p14="http://schemas.microsoft.com/office/powerpoint/2010/main" val="45137199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smtClean="0"/>
          </a:p>
          <a:p>
            <a:pPr marL="181240" indent="-181240">
              <a:buFont typeface="Arial" panose="020B0604020202020204" pitchFamily="34" charset="0"/>
              <a:buChar char="•"/>
            </a:pPr>
            <a:r>
              <a:rPr lang="en-US" b="0" dirty="0" smtClean="0"/>
              <a:t>Genital</a:t>
            </a:r>
            <a:r>
              <a:rPr lang="en-US" b="0" baseline="0" dirty="0" smtClean="0"/>
              <a:t> warts are caused by the Human Papilloma Virus (HPV) and are transmitted through unprotected sex, but also to areas not covered by a condom. </a:t>
            </a:r>
            <a:endParaRPr lang="en-US" b="0" dirty="0" smtClean="0"/>
          </a:p>
          <a:p>
            <a:pPr marL="181240" indent="-181240">
              <a:buFont typeface="Arial" panose="020B0604020202020204" pitchFamily="34" charset="0"/>
              <a:buChar char="•"/>
            </a:pPr>
            <a:endParaRPr lang="en-US" b="1" dirty="0"/>
          </a:p>
        </p:txBody>
      </p:sp>
      <p:sp>
        <p:nvSpPr>
          <p:cNvPr id="4" name="Slide Number Placeholder 3"/>
          <p:cNvSpPr>
            <a:spLocks noGrp="1"/>
          </p:cNvSpPr>
          <p:nvPr>
            <p:ph type="sldNum" sz="quarter" idx="10"/>
          </p:nvPr>
        </p:nvSpPr>
        <p:spPr/>
        <p:txBody>
          <a:bodyPr/>
          <a:lstStyle/>
          <a:p>
            <a:fld id="{54ADE49C-AECB-4B8E-AB86-9FE486226B9C}" type="slidenum">
              <a:rPr lang="en-US" smtClean="0"/>
              <a:t>121</a:t>
            </a:fld>
            <a:endParaRPr lang="en-US" dirty="0"/>
          </a:p>
        </p:txBody>
      </p:sp>
    </p:spTree>
    <p:extLst>
      <p:ext uri="{BB962C8B-B14F-4D97-AF65-F5344CB8AC3E}">
        <p14:creationId xmlns:p14="http://schemas.microsoft.com/office/powerpoint/2010/main" val="388085715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smtClean="0"/>
          </a:p>
          <a:p>
            <a:pPr marL="181240" indent="-181240">
              <a:buFont typeface="Arial" panose="020B0604020202020204" pitchFamily="34" charset="0"/>
              <a:buChar char="•"/>
            </a:pPr>
            <a:r>
              <a:rPr lang="en-US" b="0" dirty="0" smtClean="0"/>
              <a:t>Here are the symptoms,</a:t>
            </a:r>
            <a:r>
              <a:rPr lang="en-US" b="0" baseline="0" dirty="0" smtClean="0"/>
              <a:t> both what you can and cannot see. </a:t>
            </a:r>
          </a:p>
          <a:p>
            <a:pPr marL="181240" indent="-181240">
              <a:buFont typeface="Arial" panose="020B0604020202020204" pitchFamily="34" charset="0"/>
              <a:buChar char="•"/>
            </a:pPr>
            <a:r>
              <a:rPr lang="en-US" b="1" baseline="0" dirty="0" smtClean="0"/>
              <a:t>[READ THE LIST]</a:t>
            </a:r>
            <a:endParaRPr lang="en-US" b="1" dirty="0" smtClean="0"/>
          </a:p>
          <a:p>
            <a:pPr marL="181240" indent="-181240">
              <a:buFont typeface="Arial" panose="020B0604020202020204" pitchFamily="34" charset="0"/>
              <a:buChar char="•"/>
            </a:pPr>
            <a:endParaRPr lang="en-US" b="1" dirty="0"/>
          </a:p>
        </p:txBody>
      </p:sp>
      <p:sp>
        <p:nvSpPr>
          <p:cNvPr id="4" name="Slide Number Placeholder 3"/>
          <p:cNvSpPr>
            <a:spLocks noGrp="1"/>
          </p:cNvSpPr>
          <p:nvPr>
            <p:ph type="sldNum" sz="quarter" idx="10"/>
          </p:nvPr>
        </p:nvSpPr>
        <p:spPr/>
        <p:txBody>
          <a:bodyPr/>
          <a:lstStyle/>
          <a:p>
            <a:fld id="{54ADE49C-AECB-4B8E-AB86-9FE486226B9C}" type="slidenum">
              <a:rPr lang="en-US" smtClean="0"/>
              <a:t>122</a:t>
            </a:fld>
            <a:endParaRPr lang="en-US" dirty="0"/>
          </a:p>
        </p:txBody>
      </p:sp>
    </p:spTree>
    <p:extLst>
      <p:ext uri="{BB962C8B-B14F-4D97-AF65-F5344CB8AC3E}">
        <p14:creationId xmlns:p14="http://schemas.microsoft.com/office/powerpoint/2010/main" val="98057732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smtClean="0"/>
          </a:p>
          <a:p>
            <a:pPr marL="181240" indent="-181240">
              <a:buFont typeface="Arial" panose="020B0604020202020204" pitchFamily="34" charset="0"/>
              <a:buChar char="•"/>
            </a:pPr>
            <a:r>
              <a:rPr lang="en-US" b="0" dirty="0" smtClean="0"/>
              <a:t>There</a:t>
            </a:r>
            <a:r>
              <a:rPr lang="en-US" b="0" baseline="0" dirty="0" smtClean="0"/>
              <a:t> are different treatments available for genital warts. It’s important that we have honest conversations with our doctors and for women to have regular pap smears. </a:t>
            </a:r>
            <a:endParaRPr lang="en-US" b="0" dirty="0" smtClean="0"/>
          </a:p>
          <a:p>
            <a:pPr marL="181240" indent="-181240">
              <a:buFont typeface="Arial" panose="020B0604020202020204" pitchFamily="34" charset="0"/>
              <a:buChar char="•"/>
            </a:pPr>
            <a:endParaRPr lang="en-US" b="1" dirty="0"/>
          </a:p>
        </p:txBody>
      </p:sp>
      <p:sp>
        <p:nvSpPr>
          <p:cNvPr id="4" name="Slide Number Placeholder 3"/>
          <p:cNvSpPr>
            <a:spLocks noGrp="1"/>
          </p:cNvSpPr>
          <p:nvPr>
            <p:ph type="sldNum" sz="quarter" idx="10"/>
          </p:nvPr>
        </p:nvSpPr>
        <p:spPr/>
        <p:txBody>
          <a:bodyPr/>
          <a:lstStyle/>
          <a:p>
            <a:fld id="{54ADE49C-AECB-4B8E-AB86-9FE486226B9C}" type="slidenum">
              <a:rPr lang="en-US" smtClean="0"/>
              <a:t>123</a:t>
            </a:fld>
            <a:endParaRPr lang="en-US" dirty="0"/>
          </a:p>
        </p:txBody>
      </p:sp>
    </p:spTree>
    <p:extLst>
      <p:ext uri="{BB962C8B-B14F-4D97-AF65-F5344CB8AC3E}">
        <p14:creationId xmlns:p14="http://schemas.microsoft.com/office/powerpoint/2010/main" val="121630110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smtClean="0"/>
          </a:p>
          <a:p>
            <a:pPr marL="181240" indent="-181240">
              <a:buFont typeface="Arial" panose="020B0604020202020204" pitchFamily="34" charset="0"/>
              <a:buChar char="•"/>
            </a:pPr>
            <a:r>
              <a:rPr lang="en-US" b="0" dirty="0" smtClean="0"/>
              <a:t>Gonorrhea</a:t>
            </a:r>
            <a:r>
              <a:rPr lang="en-US" b="0" baseline="0" dirty="0" smtClean="0"/>
              <a:t>, like other STI’s is very serious. It is transmitted through unprotected sex and from an infected mother to her baby. </a:t>
            </a:r>
            <a:endParaRPr lang="en-US" b="0" dirty="0" smtClean="0"/>
          </a:p>
          <a:p>
            <a:pPr marL="181240" indent="-181240">
              <a:buFont typeface="Arial" panose="020B0604020202020204" pitchFamily="34" charset="0"/>
              <a:buChar char="•"/>
            </a:pPr>
            <a:endParaRPr lang="en-US" b="0" dirty="0"/>
          </a:p>
        </p:txBody>
      </p:sp>
      <p:sp>
        <p:nvSpPr>
          <p:cNvPr id="4" name="Slide Number Placeholder 3"/>
          <p:cNvSpPr>
            <a:spLocks noGrp="1"/>
          </p:cNvSpPr>
          <p:nvPr>
            <p:ph type="sldNum" sz="quarter" idx="10"/>
          </p:nvPr>
        </p:nvSpPr>
        <p:spPr/>
        <p:txBody>
          <a:bodyPr/>
          <a:lstStyle/>
          <a:p>
            <a:fld id="{54ADE49C-AECB-4B8E-AB86-9FE486226B9C}" type="slidenum">
              <a:rPr lang="en-US" smtClean="0"/>
              <a:t>124</a:t>
            </a:fld>
            <a:endParaRPr lang="en-US" dirty="0"/>
          </a:p>
        </p:txBody>
      </p:sp>
    </p:spTree>
    <p:extLst>
      <p:ext uri="{BB962C8B-B14F-4D97-AF65-F5344CB8AC3E}">
        <p14:creationId xmlns:p14="http://schemas.microsoft.com/office/powerpoint/2010/main" val="352948583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a:p>
          <a:p>
            <a:pPr marL="181240" indent="-181240">
              <a:buFont typeface="Arial" panose="020B0604020202020204" pitchFamily="34" charset="0"/>
              <a:buChar char="•"/>
            </a:pPr>
            <a:r>
              <a:rPr lang="en-US" b="0" dirty="0" smtClean="0"/>
              <a:t>Here are the</a:t>
            </a:r>
            <a:r>
              <a:rPr lang="en-US" b="0" baseline="0" dirty="0" smtClean="0"/>
              <a:t> most common symptoms of gonorrhea. </a:t>
            </a:r>
          </a:p>
          <a:p>
            <a:pPr marL="181240" indent="-181240">
              <a:buFont typeface="Arial" panose="020B0604020202020204" pitchFamily="34" charset="0"/>
              <a:buChar char="•"/>
            </a:pPr>
            <a:r>
              <a:rPr lang="en-US" b="1" baseline="0" dirty="0" smtClean="0"/>
              <a:t>[READ THE LIST]</a:t>
            </a:r>
            <a:endParaRPr lang="en-US" b="1" dirty="0"/>
          </a:p>
        </p:txBody>
      </p:sp>
      <p:sp>
        <p:nvSpPr>
          <p:cNvPr id="4" name="Slide Number Placeholder 3"/>
          <p:cNvSpPr>
            <a:spLocks noGrp="1"/>
          </p:cNvSpPr>
          <p:nvPr>
            <p:ph type="sldNum" sz="quarter" idx="10"/>
          </p:nvPr>
        </p:nvSpPr>
        <p:spPr/>
        <p:txBody>
          <a:bodyPr/>
          <a:lstStyle/>
          <a:p>
            <a:fld id="{54ADE49C-AECB-4B8E-AB86-9FE486226B9C}" type="slidenum">
              <a:rPr lang="en-US" smtClean="0"/>
              <a:t>125</a:t>
            </a:fld>
            <a:endParaRPr lang="en-US" dirty="0"/>
          </a:p>
        </p:txBody>
      </p:sp>
    </p:spTree>
    <p:extLst>
      <p:ext uri="{BB962C8B-B14F-4D97-AF65-F5344CB8AC3E}">
        <p14:creationId xmlns:p14="http://schemas.microsoft.com/office/powerpoint/2010/main" val="98406262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a:p>
          <a:p>
            <a:pPr marL="181240" indent="-181240">
              <a:buFont typeface="Arial" panose="020B0604020202020204" pitchFamily="34" charset="0"/>
              <a:buChar char="•"/>
            </a:pPr>
            <a:r>
              <a:rPr lang="en-US" b="0" dirty="0" smtClean="0"/>
              <a:t>A laboratory</a:t>
            </a:r>
            <a:r>
              <a:rPr lang="en-US" b="0" baseline="0" dirty="0" smtClean="0"/>
              <a:t> test is needed to confirm presence of Gonorrhea. </a:t>
            </a:r>
          </a:p>
          <a:p>
            <a:pPr marL="181240" indent="-181240">
              <a:buFont typeface="Arial" panose="020B0604020202020204" pitchFamily="34" charset="0"/>
              <a:buChar char="•"/>
            </a:pPr>
            <a:r>
              <a:rPr lang="en-US" b="0" baseline="0" dirty="0" smtClean="0"/>
              <a:t>Different treatments exist for Gonorrhea; however, the best treatment is prevention.</a:t>
            </a:r>
          </a:p>
          <a:p>
            <a:pPr marL="181240" indent="-181240">
              <a:buFont typeface="Arial" panose="020B0604020202020204" pitchFamily="34" charset="0"/>
              <a:buChar char="•"/>
            </a:pPr>
            <a:r>
              <a:rPr lang="en-US" b="0" baseline="0" dirty="0" smtClean="0"/>
              <a:t>Always use protection and schedule regular medical evaluations if you are sexually active. </a:t>
            </a:r>
            <a:endParaRPr lang="en-US" b="0" dirty="0"/>
          </a:p>
        </p:txBody>
      </p:sp>
      <p:sp>
        <p:nvSpPr>
          <p:cNvPr id="4" name="Slide Number Placeholder 3"/>
          <p:cNvSpPr>
            <a:spLocks noGrp="1"/>
          </p:cNvSpPr>
          <p:nvPr>
            <p:ph type="sldNum" sz="quarter" idx="10"/>
          </p:nvPr>
        </p:nvSpPr>
        <p:spPr/>
        <p:txBody>
          <a:bodyPr/>
          <a:lstStyle/>
          <a:p>
            <a:fld id="{54ADE49C-AECB-4B8E-AB86-9FE486226B9C}" type="slidenum">
              <a:rPr lang="en-US" smtClean="0"/>
              <a:t>126</a:t>
            </a:fld>
            <a:endParaRPr lang="en-US" dirty="0"/>
          </a:p>
        </p:txBody>
      </p:sp>
    </p:spTree>
    <p:extLst>
      <p:ext uri="{BB962C8B-B14F-4D97-AF65-F5344CB8AC3E}">
        <p14:creationId xmlns:p14="http://schemas.microsoft.com/office/powerpoint/2010/main" val="302448796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smtClean="0"/>
          </a:p>
          <a:p>
            <a:pPr marL="181240" indent="-181240">
              <a:buFont typeface="Arial" panose="020B0604020202020204" pitchFamily="34" charset="0"/>
              <a:buChar char="•"/>
            </a:pPr>
            <a:r>
              <a:rPr lang="en-US" b="0" i="0" dirty="0" smtClean="0"/>
              <a:t>With</a:t>
            </a:r>
            <a:r>
              <a:rPr lang="en-US" b="0" i="0" baseline="0" dirty="0" smtClean="0"/>
              <a:t> the exception of syphilis, the trend appears that more people are being infected with STI’s.</a:t>
            </a:r>
            <a:endParaRPr lang="en-US" b="0" i="0" dirty="0" smtClean="0"/>
          </a:p>
          <a:p>
            <a:endParaRPr lang="en-US" dirty="0"/>
          </a:p>
        </p:txBody>
      </p:sp>
      <p:sp>
        <p:nvSpPr>
          <p:cNvPr id="4" name="Slide Number Placeholder 3"/>
          <p:cNvSpPr>
            <a:spLocks noGrp="1"/>
          </p:cNvSpPr>
          <p:nvPr>
            <p:ph type="sldNum" sz="quarter" idx="10"/>
          </p:nvPr>
        </p:nvSpPr>
        <p:spPr/>
        <p:txBody>
          <a:bodyPr/>
          <a:lstStyle/>
          <a:p>
            <a:fld id="{54ADE49C-AECB-4B8E-AB86-9FE486226B9C}" type="slidenum">
              <a:rPr lang="en-US" smtClean="0"/>
              <a:t>127</a:t>
            </a:fld>
            <a:endParaRPr lang="en-US" dirty="0"/>
          </a:p>
        </p:txBody>
      </p:sp>
    </p:spTree>
    <p:extLst>
      <p:ext uri="{BB962C8B-B14F-4D97-AF65-F5344CB8AC3E}">
        <p14:creationId xmlns:p14="http://schemas.microsoft.com/office/powerpoint/2010/main" val="196334496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smtClean="0"/>
          </a:p>
          <a:p>
            <a:pPr marL="181240" indent="-181240">
              <a:buFont typeface="Arial" panose="020B0604020202020204" pitchFamily="34" charset="0"/>
              <a:buChar char="•"/>
            </a:pPr>
            <a:r>
              <a:rPr lang="en-US" b="0" dirty="0" smtClean="0"/>
              <a:t>This graph</a:t>
            </a:r>
            <a:r>
              <a:rPr lang="en-US" b="0" baseline="0" dirty="0" smtClean="0"/>
              <a:t> shows the incidence of sexually transmitted infections in women and men aged 15-40.</a:t>
            </a:r>
            <a:endParaRPr lang="en-US" b="0" dirty="0" smtClean="0"/>
          </a:p>
          <a:p>
            <a:endParaRPr lang="en-US" dirty="0"/>
          </a:p>
        </p:txBody>
      </p:sp>
      <p:sp>
        <p:nvSpPr>
          <p:cNvPr id="4" name="Slide Number Placeholder 3"/>
          <p:cNvSpPr>
            <a:spLocks noGrp="1"/>
          </p:cNvSpPr>
          <p:nvPr>
            <p:ph type="sldNum" sz="quarter" idx="10"/>
          </p:nvPr>
        </p:nvSpPr>
        <p:spPr/>
        <p:txBody>
          <a:bodyPr/>
          <a:lstStyle/>
          <a:p>
            <a:fld id="{54ADE49C-AECB-4B8E-AB86-9FE486226B9C}" type="slidenum">
              <a:rPr lang="en-US" smtClean="0"/>
              <a:t>128</a:t>
            </a:fld>
            <a:endParaRPr lang="en-US" dirty="0"/>
          </a:p>
        </p:txBody>
      </p:sp>
    </p:spTree>
    <p:extLst>
      <p:ext uri="{BB962C8B-B14F-4D97-AF65-F5344CB8AC3E}">
        <p14:creationId xmlns:p14="http://schemas.microsoft.com/office/powerpoint/2010/main" val="375208086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a:p>
          <a:p>
            <a:pPr marL="181240" indent="-181240">
              <a:buFont typeface="Arial" panose="020B0604020202020204" pitchFamily="34" charset="0"/>
              <a:buChar char="•"/>
            </a:pPr>
            <a:r>
              <a:rPr lang="en-US" b="1" dirty="0" smtClean="0"/>
              <a:t>[ASK</a:t>
            </a:r>
            <a:r>
              <a:rPr lang="en-US" b="1" baseline="0" dirty="0" smtClean="0"/>
              <a:t> PARTICIPANTS] </a:t>
            </a:r>
            <a:r>
              <a:rPr lang="en-US" b="0" baseline="0" dirty="0" smtClean="0"/>
              <a:t>Are there any questions about the prevention or treatment of STIs? </a:t>
            </a:r>
            <a:endParaRPr lang="en-US" b="0" dirty="0" smtClean="0"/>
          </a:p>
          <a:p>
            <a:pPr marL="181240" indent="-181240">
              <a:buFont typeface="Arial" panose="020B0604020202020204" pitchFamily="34" charset="0"/>
              <a:buChar char="•"/>
            </a:pPr>
            <a:endParaRPr lang="en-US" b="0" dirty="0"/>
          </a:p>
        </p:txBody>
      </p:sp>
      <p:sp>
        <p:nvSpPr>
          <p:cNvPr id="4" name="Slide Number Placeholder 3"/>
          <p:cNvSpPr>
            <a:spLocks noGrp="1"/>
          </p:cNvSpPr>
          <p:nvPr>
            <p:ph type="sldNum" sz="quarter" idx="10"/>
          </p:nvPr>
        </p:nvSpPr>
        <p:spPr/>
        <p:txBody>
          <a:bodyPr/>
          <a:lstStyle/>
          <a:p>
            <a:fld id="{54ADE49C-AECB-4B8E-AB86-9FE486226B9C}" type="slidenum">
              <a:rPr lang="en-US" smtClean="0"/>
              <a:t>129</a:t>
            </a:fld>
            <a:endParaRPr lang="en-US" dirty="0"/>
          </a:p>
        </p:txBody>
      </p:sp>
    </p:spTree>
    <p:extLst>
      <p:ext uri="{BB962C8B-B14F-4D97-AF65-F5344CB8AC3E}">
        <p14:creationId xmlns:p14="http://schemas.microsoft.com/office/powerpoint/2010/main" val="4091784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a:p>
          <a:p>
            <a:pPr marL="181240" indent="-181240">
              <a:buFont typeface="Arial" panose="020B0604020202020204" pitchFamily="34" charset="0"/>
              <a:buChar char="•"/>
            </a:pPr>
            <a:r>
              <a:rPr lang="en-US" b="1" dirty="0" smtClean="0"/>
              <a:t>[ASK PARTICIPANTS]</a:t>
            </a:r>
            <a:r>
              <a:rPr lang="en-US" b="1" baseline="0" dirty="0" smtClean="0"/>
              <a:t> </a:t>
            </a:r>
            <a:r>
              <a:rPr lang="en-US" baseline="0" dirty="0" smtClean="0"/>
              <a:t>Which group has the highest rate of HIV-infection in the US? </a:t>
            </a:r>
            <a:endParaRPr lang="en-US" dirty="0" smtClean="0"/>
          </a:p>
          <a:p>
            <a:pPr marL="181240" indent="-181240">
              <a:buFont typeface="Arial" panose="020B0604020202020204" pitchFamily="34" charset="0"/>
              <a:buChar char="•"/>
            </a:pPr>
            <a:r>
              <a:rPr lang="en-US" baseline="0" dirty="0" smtClean="0"/>
              <a:t>The correct answer is number 1: men </a:t>
            </a:r>
            <a:r>
              <a:rPr lang="en-US" baseline="0" dirty="0"/>
              <a:t>who have sex with men. </a:t>
            </a:r>
            <a:endParaRPr lang="en-US" dirty="0"/>
          </a:p>
        </p:txBody>
      </p:sp>
      <p:sp>
        <p:nvSpPr>
          <p:cNvPr id="4" name="Slide Number Placeholder 3"/>
          <p:cNvSpPr>
            <a:spLocks noGrp="1"/>
          </p:cNvSpPr>
          <p:nvPr>
            <p:ph type="sldNum" sz="quarter" idx="10"/>
          </p:nvPr>
        </p:nvSpPr>
        <p:spPr/>
        <p:txBody>
          <a:bodyPr/>
          <a:lstStyle/>
          <a:p>
            <a:fld id="{54ADE49C-AECB-4B8E-AB86-9FE486226B9C}" type="slidenum">
              <a:rPr lang="en-US" smtClean="0"/>
              <a:t>13</a:t>
            </a:fld>
            <a:endParaRPr lang="en-US" dirty="0"/>
          </a:p>
        </p:txBody>
      </p:sp>
    </p:spTree>
    <p:extLst>
      <p:ext uri="{BB962C8B-B14F-4D97-AF65-F5344CB8AC3E}">
        <p14:creationId xmlns:p14="http://schemas.microsoft.com/office/powerpoint/2010/main" val="212829467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a:p>
          <a:p>
            <a:pPr marL="181240" indent="-181240">
              <a:buFont typeface="Arial" panose="020B0604020202020204" pitchFamily="34" charset="0"/>
              <a:buChar char="•"/>
            </a:pPr>
            <a:r>
              <a:rPr lang="en-US" b="0" dirty="0" smtClean="0"/>
              <a:t>Distribute copies of the sample test 3</a:t>
            </a:r>
          </a:p>
          <a:p>
            <a:pPr marL="181240" indent="-181240">
              <a:buFont typeface="Arial" panose="020B0604020202020204" pitchFamily="34" charset="0"/>
              <a:buChar char="•"/>
            </a:pPr>
            <a:r>
              <a:rPr lang="en-US" b="1" dirty="0" smtClean="0"/>
              <a:t>[READ</a:t>
            </a:r>
            <a:r>
              <a:rPr lang="en-US" b="1" baseline="0" dirty="0" smtClean="0"/>
              <a:t> INSTRUCTIONS] </a:t>
            </a:r>
          </a:p>
          <a:p>
            <a:pPr marL="181240" indent="-181240">
              <a:buFont typeface="Arial" panose="020B0604020202020204" pitchFamily="34" charset="0"/>
              <a:buChar char="•"/>
            </a:pPr>
            <a:r>
              <a:rPr lang="en-US" b="1" baseline="0" dirty="0" smtClean="0"/>
              <a:t>[ASK PARTICIPANTS] </a:t>
            </a:r>
            <a:r>
              <a:rPr lang="en-US" b="0" baseline="0" dirty="0" smtClean="0"/>
              <a:t>Are there any questions before we conclude? </a:t>
            </a:r>
            <a:endParaRPr lang="en-US" b="1" dirty="0" smtClean="0"/>
          </a:p>
          <a:p>
            <a:pPr marL="181240" indent="-181240">
              <a:buFont typeface="Arial" panose="020B0604020202020204" pitchFamily="34" charset="0"/>
              <a:buChar char="•"/>
            </a:pPr>
            <a:endParaRPr lang="en-US" b="0" dirty="0"/>
          </a:p>
        </p:txBody>
      </p:sp>
      <p:sp>
        <p:nvSpPr>
          <p:cNvPr id="4" name="Slide Number Placeholder 3"/>
          <p:cNvSpPr>
            <a:spLocks noGrp="1"/>
          </p:cNvSpPr>
          <p:nvPr>
            <p:ph type="sldNum" sz="quarter" idx="10"/>
          </p:nvPr>
        </p:nvSpPr>
        <p:spPr/>
        <p:txBody>
          <a:bodyPr/>
          <a:lstStyle/>
          <a:p>
            <a:fld id="{54ADE49C-AECB-4B8E-AB86-9FE486226B9C}" type="slidenum">
              <a:rPr lang="en-US" smtClean="0"/>
              <a:t>130</a:t>
            </a:fld>
            <a:endParaRPr lang="en-US" dirty="0"/>
          </a:p>
        </p:txBody>
      </p:sp>
    </p:spTree>
    <p:extLst>
      <p:ext uri="{BB962C8B-B14F-4D97-AF65-F5344CB8AC3E}">
        <p14:creationId xmlns:p14="http://schemas.microsoft.com/office/powerpoint/2010/main" val="1155811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a:p>
          <a:p>
            <a:pPr marL="181240" indent="-181240" defTabSz="966612">
              <a:buFont typeface="Arial" panose="020B0604020202020204" pitchFamily="34" charset="0"/>
              <a:buChar char="•"/>
              <a:defRPr/>
            </a:pPr>
            <a:r>
              <a:rPr lang="en-US" b="1" dirty="0" smtClean="0"/>
              <a:t>[ASK</a:t>
            </a:r>
            <a:r>
              <a:rPr lang="en-US" b="1" baseline="0" dirty="0" smtClean="0"/>
              <a:t> PARTICIPANTS]</a:t>
            </a:r>
            <a:r>
              <a:rPr lang="en-US" baseline="0" dirty="0" smtClean="0"/>
              <a:t> </a:t>
            </a:r>
            <a:r>
              <a:rPr lang="en-US" dirty="0" smtClean="0"/>
              <a:t>In 2017, which medication is approved for PrEP (Pre Exposure Prophylaxis) for HIV?</a:t>
            </a:r>
          </a:p>
          <a:p>
            <a:pPr marL="181240" indent="-181240">
              <a:buFont typeface="Arial" panose="020B0604020202020204" pitchFamily="34" charset="0"/>
              <a:buChar char="•"/>
            </a:pPr>
            <a:r>
              <a:rPr lang="en-US" dirty="0" smtClean="0"/>
              <a:t>The correct answer</a:t>
            </a:r>
            <a:r>
              <a:rPr lang="en-US" baseline="0" dirty="0" smtClean="0"/>
              <a:t> is T</a:t>
            </a:r>
            <a:r>
              <a:rPr lang="en-US" dirty="0" smtClean="0"/>
              <a:t>ruvada.</a:t>
            </a:r>
            <a:r>
              <a:rPr lang="en-US" baseline="0" dirty="0" smtClean="0"/>
              <a:t> </a:t>
            </a:r>
            <a:r>
              <a:rPr lang="en-US" dirty="0" smtClean="0"/>
              <a:t> </a:t>
            </a:r>
            <a:endParaRPr lang="en-US" dirty="0"/>
          </a:p>
        </p:txBody>
      </p:sp>
      <p:sp>
        <p:nvSpPr>
          <p:cNvPr id="4" name="Slide Number Placeholder 3"/>
          <p:cNvSpPr>
            <a:spLocks noGrp="1"/>
          </p:cNvSpPr>
          <p:nvPr>
            <p:ph type="sldNum" sz="quarter" idx="10"/>
          </p:nvPr>
        </p:nvSpPr>
        <p:spPr/>
        <p:txBody>
          <a:bodyPr/>
          <a:lstStyle/>
          <a:p>
            <a:fld id="{54ADE49C-AECB-4B8E-AB86-9FE486226B9C}" type="slidenum">
              <a:rPr lang="en-US" smtClean="0"/>
              <a:t>14</a:t>
            </a:fld>
            <a:endParaRPr lang="en-US" dirty="0"/>
          </a:p>
        </p:txBody>
      </p:sp>
    </p:spTree>
    <p:extLst>
      <p:ext uri="{BB962C8B-B14F-4D97-AF65-F5344CB8AC3E}">
        <p14:creationId xmlns:p14="http://schemas.microsoft.com/office/powerpoint/2010/main" val="24761502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a:p>
          <a:p>
            <a:pPr marL="181240" indent="-181240">
              <a:buFont typeface="Arial" panose="020B0604020202020204" pitchFamily="34" charset="0"/>
              <a:buChar char="•"/>
            </a:pPr>
            <a:r>
              <a:rPr lang="en-US" b="1" dirty="0" smtClean="0"/>
              <a:t>[ASK PARTICIPANTS]</a:t>
            </a:r>
            <a:r>
              <a:rPr lang="en-US" baseline="0" dirty="0" smtClean="0"/>
              <a:t> </a:t>
            </a:r>
            <a:r>
              <a:rPr lang="en-US" dirty="0" smtClean="0"/>
              <a:t>What year was PrEP for HIV approved in the US?</a:t>
            </a:r>
            <a:endParaRPr lang="en-US" baseline="0" dirty="0" smtClean="0"/>
          </a:p>
          <a:p>
            <a:pPr marL="181240" indent="-181240">
              <a:buFont typeface="Arial" panose="020B0604020202020204" pitchFamily="34" charset="0"/>
              <a:buChar char="•"/>
            </a:pPr>
            <a:r>
              <a:rPr lang="en-US" baseline="0" dirty="0" smtClean="0"/>
              <a:t>The correct answer is </a:t>
            </a:r>
            <a:r>
              <a:rPr lang="en-US" dirty="0" smtClean="0"/>
              <a:t>2012.</a:t>
            </a:r>
            <a:r>
              <a:rPr lang="en-US" baseline="0" dirty="0" smtClean="0"/>
              <a:t> </a:t>
            </a:r>
            <a:r>
              <a:rPr lang="en-US" dirty="0" smtClean="0"/>
              <a:t>It </a:t>
            </a:r>
            <a:r>
              <a:rPr lang="en-US" dirty="0"/>
              <a:t>was approved</a:t>
            </a:r>
            <a:r>
              <a:rPr lang="en-US" baseline="0" dirty="0"/>
              <a:t> for adults </a:t>
            </a:r>
            <a:r>
              <a:rPr lang="en-US" baseline="0" dirty="0" smtClean="0"/>
              <a:t>18 years of age and older. In 2018, the </a:t>
            </a:r>
            <a:r>
              <a:rPr lang="en-US" baseline="0" dirty="0"/>
              <a:t>FDA </a:t>
            </a:r>
            <a:r>
              <a:rPr lang="en-US" baseline="0" dirty="0" smtClean="0"/>
              <a:t>approved it for </a:t>
            </a:r>
            <a:r>
              <a:rPr lang="en-US" baseline="0" dirty="0"/>
              <a:t>adolescents </a:t>
            </a:r>
            <a:r>
              <a:rPr lang="en-US" baseline="0" dirty="0" smtClean="0"/>
              <a:t>between the ages of 13-18.</a:t>
            </a:r>
            <a:endParaRPr lang="en-US" baseline="0" dirty="0"/>
          </a:p>
        </p:txBody>
      </p:sp>
      <p:sp>
        <p:nvSpPr>
          <p:cNvPr id="4" name="Slide Number Placeholder 3"/>
          <p:cNvSpPr>
            <a:spLocks noGrp="1"/>
          </p:cNvSpPr>
          <p:nvPr>
            <p:ph type="sldNum" sz="quarter" idx="10"/>
          </p:nvPr>
        </p:nvSpPr>
        <p:spPr/>
        <p:txBody>
          <a:bodyPr/>
          <a:lstStyle/>
          <a:p>
            <a:fld id="{54ADE49C-AECB-4B8E-AB86-9FE486226B9C}" type="slidenum">
              <a:rPr lang="en-US" smtClean="0"/>
              <a:t>15</a:t>
            </a:fld>
            <a:endParaRPr lang="en-US" dirty="0"/>
          </a:p>
        </p:txBody>
      </p:sp>
    </p:spTree>
    <p:extLst>
      <p:ext uri="{BB962C8B-B14F-4D97-AF65-F5344CB8AC3E}">
        <p14:creationId xmlns:p14="http://schemas.microsoft.com/office/powerpoint/2010/main" val="2581536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a:p>
          <a:p>
            <a:pPr marL="181240" indent="-181240" defTabSz="966612">
              <a:buFont typeface="Arial" panose="020B0604020202020204" pitchFamily="34" charset="0"/>
              <a:buChar char="•"/>
              <a:defRPr/>
            </a:pPr>
            <a:r>
              <a:rPr lang="en-US" b="1" dirty="0" smtClean="0"/>
              <a:t>[ASK PARTICIPANTS] </a:t>
            </a:r>
            <a:r>
              <a:rPr lang="en-US" kern="1200" dirty="0" smtClean="0"/>
              <a:t>If someone takes their PrEP medication everyday as prescribed, what is the percentage protection against HIV?</a:t>
            </a:r>
            <a:endParaRPr lang="en-US" dirty="0" smtClean="0"/>
          </a:p>
          <a:p>
            <a:pPr marL="181240" indent="-181240">
              <a:buFont typeface="Arial" panose="020B0604020202020204" pitchFamily="34" charset="0"/>
              <a:buChar char="•"/>
            </a:pPr>
            <a:r>
              <a:rPr lang="en-US" dirty="0" smtClean="0"/>
              <a:t>The correct answer</a:t>
            </a:r>
            <a:r>
              <a:rPr lang="en-US" baseline="0" dirty="0" smtClean="0"/>
              <a:t> is m</a:t>
            </a:r>
            <a:r>
              <a:rPr lang="en-US" dirty="0" smtClean="0"/>
              <a:t>ore </a:t>
            </a:r>
            <a:r>
              <a:rPr lang="en-US" dirty="0"/>
              <a:t>than </a:t>
            </a:r>
            <a:r>
              <a:rPr lang="en-US" dirty="0" smtClean="0"/>
              <a:t>99%.</a:t>
            </a:r>
            <a:r>
              <a:rPr lang="en-US" baseline="0" dirty="0" smtClean="0"/>
              <a:t> </a:t>
            </a:r>
            <a:r>
              <a:rPr lang="en-US" dirty="0" smtClean="0"/>
              <a:t>However</a:t>
            </a:r>
            <a:r>
              <a:rPr lang="en-US" dirty="0"/>
              <a:t>,</a:t>
            </a:r>
            <a:r>
              <a:rPr lang="en-US" baseline="0" dirty="0"/>
              <a:t> this is if they take the medication everyday. If you don’t take, it can’t protect you. It also does not protect against </a:t>
            </a:r>
            <a:r>
              <a:rPr lang="en-US" baseline="0" dirty="0" smtClean="0"/>
              <a:t>sexually transmitted infections. </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smtClean="0"/>
              <a:t>[ASK PARTICIPANTS] </a:t>
            </a:r>
            <a:r>
              <a:rPr lang="en-US" baseline="0" dirty="0" smtClean="0"/>
              <a:t>How many of the seven questions did you get correct? </a:t>
            </a:r>
          </a:p>
          <a:p>
            <a:pPr marL="181240" indent="-18124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4ADE49C-AECB-4B8E-AB86-9FE486226B9C}" type="slidenum">
              <a:rPr lang="en-US" smtClean="0"/>
              <a:t>16</a:t>
            </a:fld>
            <a:endParaRPr lang="en-US" dirty="0"/>
          </a:p>
        </p:txBody>
      </p:sp>
    </p:spTree>
    <p:extLst>
      <p:ext uri="{BB962C8B-B14F-4D97-AF65-F5344CB8AC3E}">
        <p14:creationId xmlns:p14="http://schemas.microsoft.com/office/powerpoint/2010/main" val="18489123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a:t>
            </a:r>
          </a:p>
          <a:p>
            <a:pPr marL="181240" indent="-181240">
              <a:buFont typeface="Arial" panose="020B0604020202020204" pitchFamily="34" charset="0"/>
              <a:buChar char="•"/>
            </a:pPr>
            <a:r>
              <a:rPr lang="en-US" b="0" baseline="0" dirty="0" smtClean="0"/>
              <a:t>Orient participants to the day’s agenda. </a:t>
            </a:r>
            <a:endParaRPr lang="en-US" b="0" baseline="0" dirty="0"/>
          </a:p>
          <a:p>
            <a:endParaRPr lang="en-US" baseline="0" dirty="0"/>
          </a:p>
        </p:txBody>
      </p:sp>
      <p:sp>
        <p:nvSpPr>
          <p:cNvPr id="4" name="Slide Number Placeholder 3"/>
          <p:cNvSpPr>
            <a:spLocks noGrp="1"/>
          </p:cNvSpPr>
          <p:nvPr>
            <p:ph type="sldNum" sz="quarter" idx="10"/>
          </p:nvPr>
        </p:nvSpPr>
        <p:spPr/>
        <p:txBody>
          <a:bodyPr/>
          <a:lstStyle/>
          <a:p>
            <a:fld id="{54ADE49C-AECB-4B8E-AB86-9FE486226B9C}" type="slidenum">
              <a:rPr lang="en-US" smtClean="0"/>
              <a:t>17</a:t>
            </a:fld>
            <a:endParaRPr lang="en-US" dirty="0"/>
          </a:p>
        </p:txBody>
      </p:sp>
    </p:spTree>
    <p:extLst>
      <p:ext uri="{BB962C8B-B14F-4D97-AF65-F5344CB8AC3E}">
        <p14:creationId xmlns:p14="http://schemas.microsoft.com/office/powerpoint/2010/main" val="2391896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a:p>
          <a:p>
            <a:pPr marL="181240" indent="-181240">
              <a:buFont typeface="Arial" panose="020B0604020202020204" pitchFamily="34" charset="0"/>
              <a:buChar char="•"/>
            </a:pPr>
            <a:r>
              <a:rPr lang="en-US" b="1" dirty="0" smtClean="0"/>
              <a:t>[READ THE </a:t>
            </a:r>
            <a:r>
              <a:rPr lang="en-US" b="1" baseline="0" dirty="0" smtClean="0"/>
              <a:t>SLIDE]</a:t>
            </a:r>
            <a:endParaRPr lang="en-US" b="1" dirty="0"/>
          </a:p>
        </p:txBody>
      </p:sp>
      <p:sp>
        <p:nvSpPr>
          <p:cNvPr id="4" name="Slide Number Placeholder 3"/>
          <p:cNvSpPr>
            <a:spLocks noGrp="1"/>
          </p:cNvSpPr>
          <p:nvPr>
            <p:ph type="sldNum" sz="quarter" idx="10"/>
          </p:nvPr>
        </p:nvSpPr>
        <p:spPr/>
        <p:txBody>
          <a:bodyPr/>
          <a:lstStyle/>
          <a:p>
            <a:fld id="{54ADE49C-AECB-4B8E-AB86-9FE486226B9C}" type="slidenum">
              <a:rPr lang="en-US" smtClean="0"/>
              <a:t>18</a:t>
            </a:fld>
            <a:endParaRPr lang="en-US" dirty="0"/>
          </a:p>
        </p:txBody>
      </p:sp>
    </p:spTree>
    <p:extLst>
      <p:ext uri="{BB962C8B-B14F-4D97-AF65-F5344CB8AC3E}">
        <p14:creationId xmlns:p14="http://schemas.microsoft.com/office/powerpoint/2010/main" val="1370124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smtClean="0"/>
          </a:p>
          <a:p>
            <a:pPr marL="181240" indent="-181240">
              <a:buFont typeface="Arial" panose="020B0604020202020204" pitchFamily="34" charset="0"/>
              <a:buChar char="•"/>
            </a:pPr>
            <a:r>
              <a:rPr lang="en-US" b="1" dirty="0" smtClean="0"/>
              <a:t>[READ </a:t>
            </a:r>
            <a:r>
              <a:rPr lang="en-US" b="1" baseline="0" dirty="0" smtClean="0"/>
              <a:t>THE SLIDE]</a:t>
            </a:r>
            <a:endParaRPr lang="en-US" b="1" dirty="0"/>
          </a:p>
        </p:txBody>
      </p:sp>
      <p:sp>
        <p:nvSpPr>
          <p:cNvPr id="4" name="Slide Number Placeholder 3"/>
          <p:cNvSpPr>
            <a:spLocks noGrp="1"/>
          </p:cNvSpPr>
          <p:nvPr>
            <p:ph type="sldNum" sz="quarter" idx="10"/>
          </p:nvPr>
        </p:nvSpPr>
        <p:spPr/>
        <p:txBody>
          <a:bodyPr/>
          <a:lstStyle/>
          <a:p>
            <a:fld id="{54ADE49C-AECB-4B8E-AB86-9FE486226B9C}" type="slidenum">
              <a:rPr lang="en-US" smtClean="0"/>
              <a:t>19</a:t>
            </a:fld>
            <a:endParaRPr lang="en-US" dirty="0"/>
          </a:p>
        </p:txBody>
      </p:sp>
    </p:spTree>
    <p:extLst>
      <p:ext uri="{BB962C8B-B14F-4D97-AF65-F5344CB8AC3E}">
        <p14:creationId xmlns:p14="http://schemas.microsoft.com/office/powerpoint/2010/main" val="3366068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TRAINER NOTES</a:t>
            </a:r>
            <a:endParaRPr lang="en-US" sz="1200" b="1" dirty="0"/>
          </a:p>
          <a:p>
            <a:pPr marL="181240" marR="0" lvl="0" indent="-18124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This training was developed by Drs.</a:t>
            </a:r>
            <a:r>
              <a:rPr lang="en-US" baseline="0" dirty="0" smtClean="0"/>
              <a:t> </a:t>
            </a:r>
            <a:r>
              <a:rPr lang="en-US" kern="1200" dirty="0" smtClean="0"/>
              <a:t>Thomas Freese and</a:t>
            </a:r>
            <a:r>
              <a:rPr lang="en-US" kern="1200" baseline="0" dirty="0" smtClean="0"/>
              <a:t> Christopher Rocchio from the </a:t>
            </a:r>
            <a:r>
              <a:rPr lang="en-US" dirty="0" smtClean="0"/>
              <a:t>University of California Los Angeles, Integrated Substance Abuse Programs (UCLA ISAP) and</a:t>
            </a:r>
            <a:r>
              <a:rPr lang="en-US" baseline="0" dirty="0" smtClean="0"/>
              <a:t> with Alex </a:t>
            </a:r>
            <a:r>
              <a:rPr lang="en-US" kern="1200" dirty="0" smtClean="0"/>
              <a:t>Ngiraingas, an</a:t>
            </a:r>
            <a:r>
              <a:rPr lang="en-US" kern="1200" baseline="0" dirty="0" smtClean="0"/>
              <a:t> addictions counselor and educator from the Republic of Palau. We would like to acknowledge and thank the </a:t>
            </a:r>
            <a:r>
              <a:rPr lang="en-US" dirty="0" smtClean="0"/>
              <a:t>Pacific Behavioral Health Collaborating Council (PBHCC)</a:t>
            </a:r>
            <a:r>
              <a:rPr lang="en-US" baseline="0" dirty="0" smtClean="0"/>
              <a:t> for their commitment to train individuals across the Pacific to effectively prevent, treat, and support individuals in their own recovery from substance use disorders, and for their financial support for the development and delivery of this curriculum. We would also like to acknowledge Thomas Donohoe, MBA, from the Pacific AIDS Education and Training Center, who provided many of the slides that appear in the Day 4 curriculum. </a:t>
            </a:r>
            <a:r>
              <a:rPr lang="en-US" baseline="0" smtClean="0"/>
              <a:t>Additional resource provided by SAMHSA, grant number UR1TI080211.</a:t>
            </a:r>
            <a:endParaRPr lang="en-US" smtClean="0"/>
          </a:p>
        </p:txBody>
      </p:sp>
      <p:sp>
        <p:nvSpPr>
          <p:cNvPr id="4" name="Slide Number Placeholder 3"/>
          <p:cNvSpPr>
            <a:spLocks noGrp="1"/>
          </p:cNvSpPr>
          <p:nvPr>
            <p:ph type="sldNum" sz="quarter" idx="10"/>
          </p:nvPr>
        </p:nvSpPr>
        <p:spPr/>
        <p:txBody>
          <a:bodyPr/>
          <a:lstStyle/>
          <a:p>
            <a:fld id="{54ADE49C-AECB-4B8E-AB86-9FE486226B9C}" type="slidenum">
              <a:rPr lang="en-US" smtClean="0"/>
              <a:t>2</a:t>
            </a:fld>
            <a:endParaRPr lang="en-US" dirty="0"/>
          </a:p>
        </p:txBody>
      </p:sp>
    </p:spTree>
    <p:extLst>
      <p:ext uri="{BB962C8B-B14F-4D97-AF65-F5344CB8AC3E}">
        <p14:creationId xmlns:p14="http://schemas.microsoft.com/office/powerpoint/2010/main" val="30669546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a:t>
            </a:r>
          </a:p>
          <a:p>
            <a:pPr marL="181240" indent="-181240">
              <a:buFont typeface="Arial" panose="020B0604020202020204" pitchFamily="34" charset="0"/>
              <a:buChar char="•"/>
            </a:pPr>
            <a:r>
              <a:rPr lang="en-US" dirty="0" smtClean="0"/>
              <a:t>This slide uses</a:t>
            </a:r>
            <a:r>
              <a:rPr lang="en-US" baseline="0" dirty="0" smtClean="0"/>
              <a:t> animation. </a:t>
            </a:r>
          </a:p>
          <a:p>
            <a:pPr marL="0" indent="0">
              <a:buFont typeface="Arial" panose="020B0604020202020204" pitchFamily="34" charset="0"/>
              <a:buNone/>
            </a:pPr>
            <a:endParaRPr lang="en-US" b="1" baseline="0" dirty="0" smtClean="0"/>
          </a:p>
          <a:p>
            <a:pPr marL="0" indent="0">
              <a:buFont typeface="Arial" panose="020B0604020202020204" pitchFamily="34" charset="0"/>
              <a:buNone/>
            </a:pPr>
            <a:r>
              <a:rPr lang="en-US" b="1" baseline="0" dirty="0" smtClean="0"/>
              <a:t>TRAINER NOTES </a:t>
            </a:r>
          </a:p>
          <a:p>
            <a:pPr marL="181240" indent="-181240">
              <a:buFont typeface="Arial" panose="020B0604020202020204" pitchFamily="34" charset="0"/>
              <a:buChar char="•"/>
            </a:pPr>
            <a:r>
              <a:rPr lang="en-US" b="1" baseline="0" dirty="0" smtClean="0"/>
              <a:t>[READ THE FIRST TWO BULLETS]</a:t>
            </a:r>
          </a:p>
          <a:p>
            <a:pPr marL="181240" indent="-181240">
              <a:buFont typeface="Arial" panose="020B0604020202020204" pitchFamily="34" charset="0"/>
              <a:buChar char="•"/>
            </a:pPr>
            <a:r>
              <a:rPr lang="en-US" baseline="0" dirty="0" smtClean="0"/>
              <a:t>After participants had an opportunity to complete the activity, </a:t>
            </a:r>
            <a:r>
              <a:rPr lang="en-US" b="1" baseline="0" dirty="0" smtClean="0"/>
              <a:t>[CLICK]</a:t>
            </a:r>
            <a:r>
              <a:rPr lang="en-US" baseline="0" dirty="0" smtClean="0"/>
              <a:t> and </a:t>
            </a:r>
            <a:r>
              <a:rPr lang="en-US" b="1" baseline="0" dirty="0" smtClean="0"/>
              <a:t>[ASK PARTICIPANTS] </a:t>
            </a:r>
            <a:r>
              <a:rPr lang="en-US" baseline="0" dirty="0" smtClean="0"/>
              <a:t>What was challenging about this activity? How did you feel as you were having to answer these questions?</a:t>
            </a:r>
          </a:p>
          <a:p>
            <a:pPr marL="181240" indent="-181240">
              <a:buFont typeface="Arial" panose="020B0604020202020204" pitchFamily="34" charset="0"/>
              <a:buChar char="•"/>
            </a:pPr>
            <a:r>
              <a:rPr lang="en-US" baseline="0" dirty="0" smtClean="0"/>
              <a:t>After, </a:t>
            </a:r>
            <a:r>
              <a:rPr lang="en-US" b="1" baseline="0" dirty="0" smtClean="0"/>
              <a:t>[ASK PARTICIPANTS] </a:t>
            </a:r>
            <a:r>
              <a:rPr lang="en-US" baseline="0" dirty="0" smtClean="0"/>
              <a:t>How do you feel explaining HIV infection or HIV disease even to a friend? Please raise your hand if (1) you are comfortable, (2) you are somewhat comfortable, and (3) you are not comfortable. </a:t>
            </a:r>
            <a:endParaRPr lang="en-US" dirty="0"/>
          </a:p>
        </p:txBody>
      </p:sp>
      <p:sp>
        <p:nvSpPr>
          <p:cNvPr id="4" name="Slide Number Placeholder 3"/>
          <p:cNvSpPr>
            <a:spLocks noGrp="1"/>
          </p:cNvSpPr>
          <p:nvPr>
            <p:ph type="sldNum" sz="quarter" idx="10"/>
          </p:nvPr>
        </p:nvSpPr>
        <p:spPr/>
        <p:txBody>
          <a:bodyPr/>
          <a:lstStyle/>
          <a:p>
            <a:fld id="{54ADE49C-AECB-4B8E-AB86-9FE486226B9C}" type="slidenum">
              <a:rPr lang="en-US" smtClean="0"/>
              <a:t>20</a:t>
            </a:fld>
            <a:endParaRPr lang="en-US" dirty="0"/>
          </a:p>
        </p:txBody>
      </p:sp>
    </p:spTree>
    <p:extLst>
      <p:ext uri="{BB962C8B-B14F-4D97-AF65-F5344CB8AC3E}">
        <p14:creationId xmlns:p14="http://schemas.microsoft.com/office/powerpoint/2010/main" val="37811600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a:p>
          <a:p>
            <a:pPr marL="181240" indent="-181240">
              <a:buFont typeface="Arial" panose="020B0604020202020204" pitchFamily="34" charset="0"/>
              <a:buChar char="•"/>
            </a:pPr>
            <a:r>
              <a:rPr lang="en-US" dirty="0"/>
              <a:t>As </a:t>
            </a:r>
            <a:r>
              <a:rPr lang="en-US" dirty="0" smtClean="0"/>
              <a:t>adults, </a:t>
            </a:r>
            <a:r>
              <a:rPr lang="en-US" dirty="0"/>
              <a:t>we learn in 3 broad </a:t>
            </a:r>
            <a:r>
              <a:rPr lang="en-US" dirty="0" smtClean="0"/>
              <a:t>domains.</a:t>
            </a:r>
            <a:r>
              <a:rPr lang="en-US" baseline="0" dirty="0" smtClean="0"/>
              <a:t> </a:t>
            </a:r>
            <a:r>
              <a:rPr lang="en-US" dirty="0" smtClean="0"/>
              <a:t>The first domain is </a:t>
            </a:r>
            <a:r>
              <a:rPr lang="en-US" b="1" dirty="0" smtClean="0"/>
              <a:t>cognitive</a:t>
            </a:r>
            <a:r>
              <a:rPr lang="en-US" dirty="0" smtClean="0"/>
              <a:t> – our ability</a:t>
            </a:r>
            <a:r>
              <a:rPr lang="en-US" baseline="0" dirty="0" smtClean="0"/>
              <a:t> in </a:t>
            </a:r>
            <a:r>
              <a:rPr lang="en-US" dirty="0" smtClean="0"/>
              <a:t>how we process information</a:t>
            </a:r>
            <a:r>
              <a:rPr lang="en-US" baseline="0" dirty="0" smtClean="0"/>
              <a:t>. The second domain is </a:t>
            </a:r>
            <a:r>
              <a:rPr lang="en-US" b="1" baseline="0" dirty="0" smtClean="0"/>
              <a:t>skill</a:t>
            </a:r>
            <a:r>
              <a:rPr lang="en-US" baseline="0" dirty="0" smtClean="0"/>
              <a:t> – our ability to do something. The third domain is </a:t>
            </a:r>
            <a:r>
              <a:rPr lang="en-US" b="1" baseline="0" dirty="0" smtClean="0"/>
              <a:t>affective</a:t>
            </a:r>
            <a:r>
              <a:rPr lang="en-US" baseline="0" dirty="0" smtClean="0"/>
              <a:t> – how we feel about it and our attitudes towards particular subjects. This is perhaps the most important domain of the three. We </a:t>
            </a:r>
            <a:r>
              <a:rPr lang="en-US" baseline="0" dirty="0"/>
              <a:t>all have feelings. </a:t>
            </a:r>
            <a:r>
              <a:rPr lang="en-US" baseline="0" dirty="0" smtClean="0"/>
              <a:t>As healthcare providers and addictions counselors, however, </a:t>
            </a:r>
            <a:r>
              <a:rPr lang="en-US" baseline="0" dirty="0"/>
              <a:t>we can’t let </a:t>
            </a:r>
            <a:r>
              <a:rPr lang="en-US" baseline="0" dirty="0" smtClean="0"/>
              <a:t>our feelings get </a:t>
            </a:r>
            <a:r>
              <a:rPr lang="en-US" baseline="0" dirty="0"/>
              <a:t>in the way of providing good information or </a:t>
            </a:r>
            <a:r>
              <a:rPr lang="en-US" baseline="0" dirty="0" smtClean="0"/>
              <a:t>services, especially when discussing HIV, AIDS, and sexually transmitted infections or STIs. We invite you to focus and reflect on your feelings </a:t>
            </a:r>
            <a:r>
              <a:rPr lang="en-US" baseline="0" dirty="0"/>
              <a:t>today. </a:t>
            </a:r>
            <a:r>
              <a:rPr lang="en-US" baseline="0" dirty="0" smtClean="0"/>
              <a:t>Hopefully </a:t>
            </a:r>
            <a:r>
              <a:rPr lang="en-US" baseline="0" dirty="0"/>
              <a:t>at the end of </a:t>
            </a:r>
            <a:r>
              <a:rPr lang="en-US" baseline="0" dirty="0" smtClean="0"/>
              <a:t>today, </a:t>
            </a:r>
            <a:r>
              <a:rPr lang="en-US" baseline="0" dirty="0"/>
              <a:t>you will feel more comfortable talking about HIV </a:t>
            </a:r>
            <a:r>
              <a:rPr lang="en-US" baseline="0" dirty="0" smtClean="0"/>
              <a:t>concepts and about sexually transmitted infections. </a:t>
            </a:r>
            <a:endParaRPr lang="en-US" dirty="0"/>
          </a:p>
        </p:txBody>
      </p:sp>
      <p:sp>
        <p:nvSpPr>
          <p:cNvPr id="4" name="Slide Number Placeholder 3"/>
          <p:cNvSpPr>
            <a:spLocks noGrp="1"/>
          </p:cNvSpPr>
          <p:nvPr>
            <p:ph type="sldNum" sz="quarter" idx="10"/>
          </p:nvPr>
        </p:nvSpPr>
        <p:spPr/>
        <p:txBody>
          <a:bodyPr/>
          <a:lstStyle/>
          <a:p>
            <a:fld id="{54ADE49C-AECB-4B8E-AB86-9FE486226B9C}" type="slidenum">
              <a:rPr lang="en-US" smtClean="0"/>
              <a:t>21</a:t>
            </a:fld>
            <a:endParaRPr lang="en-US" dirty="0"/>
          </a:p>
        </p:txBody>
      </p:sp>
    </p:spTree>
    <p:extLst>
      <p:ext uri="{BB962C8B-B14F-4D97-AF65-F5344CB8AC3E}">
        <p14:creationId xmlns:p14="http://schemas.microsoft.com/office/powerpoint/2010/main" val="25538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a:p>
          <a:p>
            <a:pPr marL="181240" indent="-181240">
              <a:buFont typeface="Arial" panose="020B0604020202020204" pitchFamily="34" charset="0"/>
              <a:buChar char="•"/>
            </a:pPr>
            <a:r>
              <a:rPr lang="en-US" b="1" dirty="0" smtClean="0"/>
              <a:t>[ASK PARTICIPANTS</a:t>
            </a:r>
            <a:r>
              <a:rPr lang="en-US" b="1" baseline="0" dirty="0" smtClean="0"/>
              <a:t>] </a:t>
            </a:r>
            <a:r>
              <a:rPr lang="en-US" baseline="0" dirty="0" smtClean="0"/>
              <a:t>Please raise your hand if your last HIV trainings was (1) i</a:t>
            </a:r>
            <a:r>
              <a:rPr lang="en-US" altLang="en-US" dirty="0" smtClean="0"/>
              <a:t>n the past 3 months,</a:t>
            </a:r>
            <a:r>
              <a:rPr lang="en-US" altLang="en-US" baseline="0" dirty="0" smtClean="0"/>
              <a:t> (2) i</a:t>
            </a:r>
            <a:r>
              <a:rPr lang="en-US" altLang="en-US" dirty="0" smtClean="0"/>
              <a:t>n the past 6 months,</a:t>
            </a:r>
            <a:r>
              <a:rPr lang="en-US" altLang="en-US" baseline="0" dirty="0" smtClean="0"/>
              <a:t> (3) </a:t>
            </a:r>
            <a:r>
              <a:rPr lang="en-US" altLang="en-US" dirty="0" smtClean="0"/>
              <a:t>1 year ago,</a:t>
            </a:r>
            <a:r>
              <a:rPr lang="en-US" altLang="en-US" baseline="0" dirty="0" smtClean="0"/>
              <a:t> (4) </a:t>
            </a:r>
            <a:r>
              <a:rPr lang="en-US" altLang="en-US" dirty="0" smtClean="0"/>
              <a:t>More than 1 year ago</a:t>
            </a:r>
            <a:r>
              <a:rPr lang="en-US" altLang="en-US" baseline="0" dirty="0" smtClean="0"/>
              <a:t> or (5) This is my first training. </a:t>
            </a:r>
          </a:p>
        </p:txBody>
      </p:sp>
      <p:sp>
        <p:nvSpPr>
          <p:cNvPr id="4" name="Slide Number Placeholder 3"/>
          <p:cNvSpPr>
            <a:spLocks noGrp="1"/>
          </p:cNvSpPr>
          <p:nvPr>
            <p:ph type="sldNum" sz="quarter" idx="10"/>
          </p:nvPr>
        </p:nvSpPr>
        <p:spPr/>
        <p:txBody>
          <a:bodyPr/>
          <a:lstStyle/>
          <a:p>
            <a:fld id="{54ADE49C-AECB-4B8E-AB86-9FE486226B9C}" type="slidenum">
              <a:rPr lang="en-US" smtClean="0"/>
              <a:t>22</a:t>
            </a:fld>
            <a:endParaRPr lang="en-US" dirty="0"/>
          </a:p>
        </p:txBody>
      </p:sp>
    </p:spTree>
    <p:extLst>
      <p:ext uri="{BB962C8B-B14F-4D97-AF65-F5344CB8AC3E}">
        <p14:creationId xmlns:p14="http://schemas.microsoft.com/office/powerpoint/2010/main" val="30145624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a:p>
          <a:p>
            <a:pPr marL="181240" indent="-181240">
              <a:buFont typeface="Arial" panose="020B0604020202020204" pitchFamily="34" charset="0"/>
              <a:buChar char="•"/>
            </a:pPr>
            <a:r>
              <a:rPr lang="en-US" b="1" dirty="0" smtClean="0"/>
              <a:t>[ASK PARTICIPANTS]</a:t>
            </a:r>
            <a:r>
              <a:rPr lang="en-US" b="1" baseline="0" dirty="0" smtClean="0"/>
              <a:t> </a:t>
            </a:r>
            <a:r>
              <a:rPr lang="en-US" kern="1200" dirty="0" smtClean="0"/>
              <a:t>What was the FIRST thing that you ever heard/read about HIV? When was it?</a:t>
            </a:r>
          </a:p>
          <a:p>
            <a:pPr marL="181240" indent="-181240">
              <a:buFont typeface="Arial" panose="020B0604020202020204" pitchFamily="34" charset="0"/>
              <a:buChar char="•"/>
            </a:pPr>
            <a:r>
              <a:rPr lang="en-US" b="1" kern="1200" dirty="0" smtClean="0"/>
              <a:t>[ASK</a:t>
            </a:r>
            <a:r>
              <a:rPr lang="en-US" b="1" kern="1200" baseline="0" dirty="0" smtClean="0"/>
              <a:t> PARTICIPANTS] </a:t>
            </a:r>
            <a:r>
              <a:rPr lang="en-US" kern="1200" dirty="0" smtClean="0"/>
              <a:t>What was the LAST thing you heard/read about HIV? When was it? </a:t>
            </a:r>
          </a:p>
        </p:txBody>
      </p:sp>
      <p:sp>
        <p:nvSpPr>
          <p:cNvPr id="4" name="Slide Number Placeholder 3"/>
          <p:cNvSpPr>
            <a:spLocks noGrp="1"/>
          </p:cNvSpPr>
          <p:nvPr>
            <p:ph type="sldNum" sz="quarter" idx="10"/>
          </p:nvPr>
        </p:nvSpPr>
        <p:spPr/>
        <p:txBody>
          <a:bodyPr/>
          <a:lstStyle/>
          <a:p>
            <a:fld id="{54ADE49C-AECB-4B8E-AB86-9FE486226B9C}" type="slidenum">
              <a:rPr lang="en-US" smtClean="0"/>
              <a:t>23</a:t>
            </a:fld>
            <a:endParaRPr lang="en-US" dirty="0"/>
          </a:p>
        </p:txBody>
      </p:sp>
    </p:spTree>
    <p:extLst>
      <p:ext uri="{BB962C8B-B14F-4D97-AF65-F5344CB8AC3E}">
        <p14:creationId xmlns:p14="http://schemas.microsoft.com/office/powerpoint/2010/main" val="12882149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a:t>
            </a:r>
          </a:p>
          <a:p>
            <a:pPr marL="181240" indent="-181240">
              <a:buFont typeface="Arial" panose="020B0604020202020204" pitchFamily="34" charset="0"/>
              <a:buChar char="•"/>
            </a:pPr>
            <a:r>
              <a:rPr lang="en-US" b="1" dirty="0" smtClean="0"/>
              <a:t>[ASK PARTICIPANTS] </a:t>
            </a:r>
            <a:r>
              <a:rPr lang="en-US" dirty="0" smtClean="0"/>
              <a:t>Are there any questions or comments before</a:t>
            </a:r>
            <a:r>
              <a:rPr lang="en-US" baseline="0" dirty="0" smtClean="0"/>
              <a:t> we move forward with discussing the history of HIV and AIDS? </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54ADE49C-AECB-4B8E-AB86-9FE486226B9C}" type="slidenum">
              <a:rPr lang="en-US" smtClean="0"/>
              <a:t>24</a:t>
            </a:fld>
            <a:endParaRPr lang="en-US" dirty="0"/>
          </a:p>
        </p:txBody>
      </p:sp>
    </p:spTree>
    <p:extLst>
      <p:ext uri="{BB962C8B-B14F-4D97-AF65-F5344CB8AC3E}">
        <p14:creationId xmlns:p14="http://schemas.microsoft.com/office/powerpoint/2010/main" val="7185061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a:p>
          <a:p>
            <a:pPr marL="181240" indent="-181240">
              <a:buFont typeface="Arial" panose="020B0604020202020204" pitchFamily="34" charset="0"/>
              <a:buChar char="•"/>
            </a:pPr>
            <a:r>
              <a:rPr lang="en-US" dirty="0"/>
              <a:t>Now let’s look at the Global</a:t>
            </a:r>
            <a:r>
              <a:rPr lang="en-US" baseline="0" dirty="0"/>
              <a:t> Epidemic. </a:t>
            </a:r>
            <a:r>
              <a:rPr lang="en-US" baseline="0" dirty="0" smtClean="0"/>
              <a:t>In </a:t>
            </a:r>
            <a:r>
              <a:rPr lang="en-US" baseline="0" dirty="0"/>
              <a:t>2016, the World Health Organization </a:t>
            </a:r>
            <a:r>
              <a:rPr lang="en-US" baseline="0" dirty="0" smtClean="0"/>
              <a:t>estimated that </a:t>
            </a:r>
            <a:r>
              <a:rPr lang="en-US" baseline="0" dirty="0"/>
              <a:t>there were 36.7 million people living with HIV in the world. About 1.1 million in the U.S. </a:t>
            </a:r>
            <a:endParaRPr lang="en-US" baseline="0" dirty="0" smtClean="0"/>
          </a:p>
          <a:p>
            <a:pPr marL="181240" indent="-181240">
              <a:buFont typeface="Arial" panose="020B0604020202020204" pitchFamily="34" charset="0"/>
              <a:buChar char="•"/>
            </a:pPr>
            <a:r>
              <a:rPr lang="en-US" b="1" baseline="0" dirty="0" smtClean="0"/>
              <a:t>[ASK PARTICIPANTS]</a:t>
            </a:r>
            <a:r>
              <a:rPr lang="en-US" baseline="0" dirty="0" smtClean="0"/>
              <a:t> Where </a:t>
            </a:r>
            <a:r>
              <a:rPr lang="en-US" baseline="0" dirty="0"/>
              <a:t>do most of </a:t>
            </a:r>
            <a:r>
              <a:rPr lang="en-US" baseline="0" dirty="0" smtClean="0"/>
              <a:t>the people who have HIV </a:t>
            </a:r>
            <a:r>
              <a:rPr lang="en-US" baseline="0" dirty="0"/>
              <a:t>live? </a:t>
            </a:r>
            <a:endParaRPr lang="en-US" baseline="0" dirty="0" smtClean="0"/>
          </a:p>
          <a:p>
            <a:pPr marL="181240" indent="-181240">
              <a:buFont typeface="Arial" panose="020B0604020202020204" pitchFamily="34" charset="0"/>
              <a:buChar char="•"/>
            </a:pPr>
            <a:r>
              <a:rPr lang="en-US" baseline="0" dirty="0" smtClean="0"/>
              <a:t>The answer is Africa</a:t>
            </a:r>
            <a:endParaRPr lang="en-US" dirty="0"/>
          </a:p>
          <a:p>
            <a:endParaRPr lang="en-US" dirty="0"/>
          </a:p>
        </p:txBody>
      </p:sp>
      <p:sp>
        <p:nvSpPr>
          <p:cNvPr id="4" name="Slide Number Placeholder 3"/>
          <p:cNvSpPr>
            <a:spLocks noGrp="1"/>
          </p:cNvSpPr>
          <p:nvPr>
            <p:ph type="sldNum" sz="quarter" idx="10"/>
          </p:nvPr>
        </p:nvSpPr>
        <p:spPr/>
        <p:txBody>
          <a:bodyPr/>
          <a:lstStyle/>
          <a:p>
            <a:fld id="{54ADE49C-AECB-4B8E-AB86-9FE486226B9C}" type="slidenum">
              <a:rPr lang="en-US" smtClean="0"/>
              <a:t>25</a:t>
            </a:fld>
            <a:endParaRPr lang="en-US" dirty="0"/>
          </a:p>
        </p:txBody>
      </p:sp>
    </p:spTree>
    <p:extLst>
      <p:ext uri="{BB962C8B-B14F-4D97-AF65-F5344CB8AC3E}">
        <p14:creationId xmlns:p14="http://schemas.microsoft.com/office/powerpoint/2010/main" val="10420960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a:p>
          <a:p>
            <a:pPr marL="181240" indent="-181240">
              <a:buFont typeface="Arial" panose="020B0604020202020204" pitchFamily="34" charset="0"/>
              <a:buChar char="•"/>
            </a:pPr>
            <a:r>
              <a:rPr lang="en-US" b="1" dirty="0" smtClean="0"/>
              <a:t>[READ</a:t>
            </a:r>
            <a:r>
              <a:rPr lang="en-US" b="1" baseline="0" dirty="0" smtClean="0"/>
              <a:t> THE BULLETED LIST ON THE SLIDE]</a:t>
            </a:r>
          </a:p>
          <a:p>
            <a:pPr marL="181240" indent="-181240">
              <a:buFont typeface="Arial" panose="020B0604020202020204" pitchFamily="34" charset="0"/>
              <a:buChar char="•"/>
            </a:pPr>
            <a:r>
              <a:rPr lang="en-US" dirty="0" smtClean="0"/>
              <a:t>Of </a:t>
            </a:r>
            <a:r>
              <a:rPr lang="en-US" dirty="0"/>
              <a:t>these 36.7 million total,</a:t>
            </a:r>
            <a:r>
              <a:rPr lang="en-US" baseline="0" dirty="0"/>
              <a:t> the United Nation’s Program on AIDS </a:t>
            </a:r>
            <a:r>
              <a:rPr lang="en-US" baseline="0" dirty="0" smtClean="0"/>
              <a:t>estimates that </a:t>
            </a:r>
            <a:r>
              <a:rPr lang="en-US" baseline="0" dirty="0"/>
              <a:t>1.8 million were infected that same year and approximately 1 million died that year. </a:t>
            </a:r>
            <a:endParaRPr lang="en-US" dirty="0"/>
          </a:p>
        </p:txBody>
      </p:sp>
      <p:sp>
        <p:nvSpPr>
          <p:cNvPr id="4" name="Slide Number Placeholder 3"/>
          <p:cNvSpPr>
            <a:spLocks noGrp="1"/>
          </p:cNvSpPr>
          <p:nvPr>
            <p:ph type="sldNum" sz="quarter" idx="10"/>
          </p:nvPr>
        </p:nvSpPr>
        <p:spPr/>
        <p:txBody>
          <a:bodyPr/>
          <a:lstStyle/>
          <a:p>
            <a:fld id="{54ADE49C-AECB-4B8E-AB86-9FE486226B9C}" type="slidenum">
              <a:rPr lang="en-US" smtClean="0"/>
              <a:t>26</a:t>
            </a:fld>
            <a:endParaRPr lang="en-US" dirty="0"/>
          </a:p>
        </p:txBody>
      </p:sp>
    </p:spTree>
    <p:extLst>
      <p:ext uri="{BB962C8B-B14F-4D97-AF65-F5344CB8AC3E}">
        <p14:creationId xmlns:p14="http://schemas.microsoft.com/office/powerpoint/2010/main" val="14014280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p>
          <a:p>
            <a:pPr marL="181240" indent="-181240">
              <a:buFont typeface="Arial" panose="020B0604020202020204" pitchFamily="34" charset="0"/>
              <a:buChar char="•"/>
            </a:pPr>
            <a:r>
              <a:rPr lang="en-US" dirty="0" smtClean="0"/>
              <a:t>Here is a map of where people</a:t>
            </a:r>
            <a:r>
              <a:rPr lang="en-US" baseline="0" dirty="0" smtClean="0"/>
              <a:t> living with HIV live. </a:t>
            </a:r>
            <a:endParaRPr lang="en-US" dirty="0" smtClean="0"/>
          </a:p>
          <a:p>
            <a:endParaRPr lang="en-US" dirty="0"/>
          </a:p>
        </p:txBody>
      </p:sp>
      <p:sp>
        <p:nvSpPr>
          <p:cNvPr id="4" name="Slide Number Placeholder 3"/>
          <p:cNvSpPr>
            <a:spLocks noGrp="1"/>
          </p:cNvSpPr>
          <p:nvPr>
            <p:ph type="sldNum" sz="quarter" idx="10"/>
          </p:nvPr>
        </p:nvSpPr>
        <p:spPr/>
        <p:txBody>
          <a:bodyPr/>
          <a:lstStyle/>
          <a:p>
            <a:fld id="{54ADE49C-AECB-4B8E-AB86-9FE486226B9C}" type="slidenum">
              <a:rPr lang="en-US" smtClean="0"/>
              <a:t>27</a:t>
            </a:fld>
            <a:endParaRPr lang="en-US" dirty="0"/>
          </a:p>
        </p:txBody>
      </p:sp>
    </p:spTree>
    <p:extLst>
      <p:ext uri="{BB962C8B-B14F-4D97-AF65-F5344CB8AC3E}">
        <p14:creationId xmlns:p14="http://schemas.microsoft.com/office/powerpoint/2010/main" val="2129221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p>
          <a:p>
            <a:pPr marL="181240" indent="-181240">
              <a:buFont typeface="Arial" panose="020B0604020202020204" pitchFamily="34" charset="0"/>
              <a:buChar char="•"/>
            </a:pPr>
            <a:r>
              <a:rPr lang="en-US" dirty="0" smtClean="0"/>
              <a:t>And</a:t>
            </a:r>
            <a:r>
              <a:rPr lang="en-US" baseline="0" dirty="0" smtClean="0"/>
              <a:t> the new infections in 2016 by region. </a:t>
            </a:r>
            <a:endParaRPr lang="en-US" dirty="0" smtClean="0"/>
          </a:p>
          <a:p>
            <a:endParaRPr lang="en-US" dirty="0"/>
          </a:p>
        </p:txBody>
      </p:sp>
      <p:sp>
        <p:nvSpPr>
          <p:cNvPr id="4" name="Slide Number Placeholder 3"/>
          <p:cNvSpPr>
            <a:spLocks noGrp="1"/>
          </p:cNvSpPr>
          <p:nvPr>
            <p:ph type="sldNum" sz="quarter" idx="10"/>
          </p:nvPr>
        </p:nvSpPr>
        <p:spPr/>
        <p:txBody>
          <a:bodyPr/>
          <a:lstStyle/>
          <a:p>
            <a:fld id="{54ADE49C-AECB-4B8E-AB86-9FE486226B9C}" type="slidenum">
              <a:rPr lang="en-US" smtClean="0"/>
              <a:t>28</a:t>
            </a:fld>
            <a:endParaRPr lang="en-US" dirty="0"/>
          </a:p>
        </p:txBody>
      </p:sp>
    </p:spTree>
    <p:extLst>
      <p:ext uri="{BB962C8B-B14F-4D97-AF65-F5344CB8AC3E}">
        <p14:creationId xmlns:p14="http://schemas.microsoft.com/office/powerpoint/2010/main" val="11093590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p>
          <a:p>
            <a:pPr marL="181240" indent="-181240">
              <a:buFont typeface="Arial" panose="020B0604020202020204" pitchFamily="34" charset="0"/>
              <a:buChar char="•"/>
            </a:pPr>
            <a:r>
              <a:rPr lang="en-US" dirty="0" smtClean="0"/>
              <a:t>And the</a:t>
            </a:r>
            <a:r>
              <a:rPr lang="en-US" baseline="0" dirty="0" smtClean="0"/>
              <a:t> deaths in 2016 by region. </a:t>
            </a:r>
            <a:endParaRPr lang="en-US" dirty="0" smtClean="0"/>
          </a:p>
          <a:p>
            <a:endParaRPr lang="en-US" dirty="0"/>
          </a:p>
        </p:txBody>
      </p:sp>
      <p:sp>
        <p:nvSpPr>
          <p:cNvPr id="4" name="Slide Number Placeholder 3"/>
          <p:cNvSpPr>
            <a:spLocks noGrp="1"/>
          </p:cNvSpPr>
          <p:nvPr>
            <p:ph type="sldNum" sz="quarter" idx="10"/>
          </p:nvPr>
        </p:nvSpPr>
        <p:spPr/>
        <p:txBody>
          <a:bodyPr/>
          <a:lstStyle/>
          <a:p>
            <a:fld id="{54ADE49C-AECB-4B8E-AB86-9FE486226B9C}" type="slidenum">
              <a:rPr lang="en-US" smtClean="0"/>
              <a:t>29</a:t>
            </a:fld>
            <a:endParaRPr lang="en-US" dirty="0"/>
          </a:p>
        </p:txBody>
      </p:sp>
    </p:spTree>
    <p:extLst>
      <p:ext uri="{BB962C8B-B14F-4D97-AF65-F5344CB8AC3E}">
        <p14:creationId xmlns:p14="http://schemas.microsoft.com/office/powerpoint/2010/main" val="3783216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a:t>
            </a:r>
          </a:p>
          <a:p>
            <a:pPr marL="181240" indent="-181240">
              <a:buFont typeface="Arial" panose="020B0604020202020204" pitchFamily="34" charset="0"/>
              <a:buChar char="•"/>
            </a:pPr>
            <a:r>
              <a:rPr lang="en-US" b="1" dirty="0" smtClean="0"/>
              <a:t>[READ THE SLIDE]</a:t>
            </a:r>
            <a:endParaRPr lang="en-US" b="1" baseline="0" dirty="0"/>
          </a:p>
        </p:txBody>
      </p:sp>
      <p:sp>
        <p:nvSpPr>
          <p:cNvPr id="4" name="Slide Number Placeholder 3"/>
          <p:cNvSpPr>
            <a:spLocks noGrp="1"/>
          </p:cNvSpPr>
          <p:nvPr>
            <p:ph type="sldNum" sz="quarter" idx="10"/>
          </p:nvPr>
        </p:nvSpPr>
        <p:spPr/>
        <p:txBody>
          <a:bodyPr/>
          <a:lstStyle/>
          <a:p>
            <a:fld id="{54ADE49C-AECB-4B8E-AB86-9FE486226B9C}" type="slidenum">
              <a:rPr lang="en-US" smtClean="0"/>
              <a:t>3</a:t>
            </a:fld>
            <a:endParaRPr lang="en-US" dirty="0"/>
          </a:p>
        </p:txBody>
      </p:sp>
    </p:spTree>
    <p:extLst>
      <p:ext uri="{BB962C8B-B14F-4D97-AF65-F5344CB8AC3E}">
        <p14:creationId xmlns:p14="http://schemas.microsoft.com/office/powerpoint/2010/main" val="23623995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a:p>
          <a:p>
            <a:pPr marL="181240" indent="-181240">
              <a:buFont typeface="Arial" panose="020B0604020202020204" pitchFamily="34" charset="0"/>
              <a:buChar char="•"/>
            </a:pPr>
            <a:r>
              <a:rPr lang="en-US" dirty="0"/>
              <a:t>The first scientific</a:t>
            </a:r>
            <a:r>
              <a:rPr lang="en-US" baseline="0" dirty="0"/>
              <a:t> report of HIV in the US was in the </a:t>
            </a:r>
            <a:r>
              <a:rPr lang="en-US" baseline="0" dirty="0" smtClean="0"/>
              <a:t>Centers for Disease Control and Prevention’s Morbidity </a:t>
            </a:r>
            <a:r>
              <a:rPr lang="en-US" baseline="0" dirty="0"/>
              <a:t>and Mortality weekly report on June 5, 1981 when a doctor at </a:t>
            </a:r>
            <a:r>
              <a:rPr lang="en-US" baseline="0" dirty="0" smtClean="0"/>
              <a:t>the University of California, Los Angeles </a:t>
            </a:r>
            <a:r>
              <a:rPr lang="en-US" baseline="0" dirty="0"/>
              <a:t>reported on 5 young men who were diagnosed with </a:t>
            </a:r>
            <a:r>
              <a:rPr lang="en-US" baseline="0" dirty="0" smtClean="0"/>
              <a:t>pneumocystis carinii pneumonia, a form of pneumonia normally </a:t>
            </a:r>
            <a:r>
              <a:rPr lang="en-US" baseline="0" dirty="0"/>
              <a:t>seen in </a:t>
            </a:r>
            <a:r>
              <a:rPr lang="en-US" baseline="0" dirty="0" smtClean="0"/>
              <a:t>older </a:t>
            </a:r>
            <a:r>
              <a:rPr lang="en-US" baseline="0" dirty="0"/>
              <a:t>men </a:t>
            </a:r>
            <a:r>
              <a:rPr lang="en-US" baseline="0" dirty="0" smtClean="0"/>
              <a:t>in the Mediterranean. All 5 young men had </a:t>
            </a:r>
            <a:r>
              <a:rPr lang="en-US" baseline="0" dirty="0"/>
              <a:t>sex with </a:t>
            </a:r>
            <a:r>
              <a:rPr lang="en-US" baseline="0" dirty="0" smtClean="0"/>
              <a:t>other men. </a:t>
            </a:r>
            <a:r>
              <a:rPr lang="en-US" baseline="0" dirty="0"/>
              <a:t>We didn’t have a word for what was happening yet. We didn’t know what was happening. Was this an infection? A virus? It would take years until we knew their answers. </a:t>
            </a:r>
            <a:endParaRPr lang="en-US" dirty="0"/>
          </a:p>
        </p:txBody>
      </p:sp>
      <p:sp>
        <p:nvSpPr>
          <p:cNvPr id="4" name="Slide Number Placeholder 3"/>
          <p:cNvSpPr>
            <a:spLocks noGrp="1"/>
          </p:cNvSpPr>
          <p:nvPr>
            <p:ph type="sldNum" sz="quarter" idx="10"/>
          </p:nvPr>
        </p:nvSpPr>
        <p:spPr/>
        <p:txBody>
          <a:bodyPr/>
          <a:lstStyle/>
          <a:p>
            <a:fld id="{54ADE49C-AECB-4B8E-AB86-9FE486226B9C}" type="slidenum">
              <a:rPr lang="en-US" smtClean="0"/>
              <a:t>30</a:t>
            </a:fld>
            <a:endParaRPr lang="en-US" dirty="0"/>
          </a:p>
        </p:txBody>
      </p:sp>
    </p:spTree>
    <p:extLst>
      <p:ext uri="{BB962C8B-B14F-4D97-AF65-F5344CB8AC3E}">
        <p14:creationId xmlns:p14="http://schemas.microsoft.com/office/powerpoint/2010/main" val="5399019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TRAINER NOTES</a:t>
            </a:r>
          </a:p>
          <a:p>
            <a:pPr marL="181240" indent="-181240" defTabSz="966612">
              <a:buFont typeface="Arial" panose="020B0604020202020204" pitchFamily="34" charset="0"/>
              <a:buChar char="•"/>
              <a:defRPr/>
            </a:pPr>
            <a:r>
              <a:rPr lang="en-US" dirty="0" smtClean="0"/>
              <a:t>In February of 1983</a:t>
            </a:r>
            <a:r>
              <a:rPr lang="en-US" baseline="0" dirty="0" smtClean="0"/>
              <a:t>, there were approximately 1,000 AIDS cases in the US. The </a:t>
            </a:r>
            <a:r>
              <a:rPr lang="en-US" baseline="0" dirty="0"/>
              <a:t>next few slides are maps of the US. </a:t>
            </a:r>
            <a:r>
              <a:rPr lang="en-US" baseline="0" dirty="0" smtClean="0"/>
              <a:t>Each dot </a:t>
            </a:r>
            <a:r>
              <a:rPr lang="en-US" baseline="0" dirty="0"/>
              <a:t>represent 30 cases of AIDS. </a:t>
            </a:r>
            <a:r>
              <a:rPr lang="en-US" baseline="0" dirty="0" smtClean="0"/>
              <a:t>At this time, the physician </a:t>
            </a:r>
            <a:r>
              <a:rPr lang="en-US" baseline="0" dirty="0"/>
              <a:t>who filed </a:t>
            </a:r>
            <a:r>
              <a:rPr lang="en-US" baseline="0" dirty="0" smtClean="0"/>
              <a:t>the report in the MMWR used the term “Acquired </a:t>
            </a:r>
            <a:r>
              <a:rPr lang="en-US" baseline="0" dirty="0"/>
              <a:t>Immune Deficiency Syndrome – AIDS.” </a:t>
            </a:r>
            <a:r>
              <a:rPr lang="en-US" baseline="0" dirty="0" smtClean="0"/>
              <a:t>In the </a:t>
            </a:r>
            <a:r>
              <a:rPr lang="en-US" baseline="0" dirty="0"/>
              <a:t>East </a:t>
            </a:r>
            <a:r>
              <a:rPr lang="en-US" baseline="0" dirty="0" smtClean="0"/>
              <a:t>Coast, </a:t>
            </a:r>
            <a:r>
              <a:rPr lang="en-US" baseline="0" dirty="0"/>
              <a:t>many </a:t>
            </a:r>
            <a:r>
              <a:rPr lang="en-US" baseline="0" dirty="0" smtClean="0"/>
              <a:t>individuals and health care providers are </a:t>
            </a:r>
            <a:r>
              <a:rPr lang="en-US" baseline="0" dirty="0"/>
              <a:t>using the term G.R.I.D. </a:t>
            </a:r>
            <a:endParaRPr lang="en-US" baseline="0" dirty="0" smtClean="0"/>
          </a:p>
          <a:p>
            <a:pPr marL="181240" indent="-181240">
              <a:buFont typeface="Arial" panose="020B0604020202020204" pitchFamily="34" charset="0"/>
              <a:buChar char="•"/>
            </a:pPr>
            <a:r>
              <a:rPr lang="en-US" b="1" baseline="0" dirty="0" smtClean="0"/>
              <a:t>[ASK PARTICIPANTS] </a:t>
            </a:r>
            <a:r>
              <a:rPr lang="en-US" baseline="0" dirty="0" smtClean="0"/>
              <a:t>Does </a:t>
            </a:r>
            <a:r>
              <a:rPr lang="en-US" baseline="0" dirty="0"/>
              <a:t>anyone know what that stand for? </a:t>
            </a:r>
            <a:endParaRPr lang="en-US" baseline="0" dirty="0" smtClean="0"/>
          </a:p>
          <a:p>
            <a:pPr marL="181240" indent="-181240">
              <a:buFont typeface="Arial" panose="020B0604020202020204" pitchFamily="34" charset="0"/>
              <a:buChar char="•"/>
            </a:pPr>
            <a:r>
              <a:rPr lang="en-US" baseline="0" dirty="0" smtClean="0"/>
              <a:t>Gay </a:t>
            </a:r>
            <a:r>
              <a:rPr lang="en-US" baseline="0" dirty="0"/>
              <a:t>Related Immune Deficiency. </a:t>
            </a:r>
            <a:endParaRPr lang="en-US" baseline="0" dirty="0" smtClean="0"/>
          </a:p>
          <a:p>
            <a:pPr marL="181240" indent="-181240">
              <a:buFont typeface="Arial" panose="020B0604020202020204" pitchFamily="34" charset="0"/>
              <a:buChar char="•"/>
            </a:pPr>
            <a:r>
              <a:rPr lang="en-US" baseline="0" dirty="0" smtClean="0"/>
              <a:t>At this point, the Center for Disease Control and Prevention and others knew that people were </a:t>
            </a:r>
            <a:r>
              <a:rPr lang="en-US" baseline="0" dirty="0"/>
              <a:t>getting sick very quickly and </a:t>
            </a:r>
            <a:r>
              <a:rPr lang="en-US" baseline="0" dirty="0" smtClean="0"/>
              <a:t>there were risk groups, including:</a:t>
            </a:r>
          </a:p>
          <a:p>
            <a:pPr marL="664546" lvl="1" indent="-181240">
              <a:buFont typeface="Arial" panose="020B0604020202020204" pitchFamily="34" charset="0"/>
              <a:buChar char="•"/>
            </a:pPr>
            <a:r>
              <a:rPr lang="en-US" baseline="0" dirty="0" smtClean="0"/>
              <a:t>Men </a:t>
            </a:r>
            <a:r>
              <a:rPr lang="en-US" baseline="0" dirty="0"/>
              <a:t>who have sex with men (and their partners including </a:t>
            </a:r>
            <a:r>
              <a:rPr lang="en-US" baseline="0" dirty="0" smtClean="0"/>
              <a:t>women)</a:t>
            </a:r>
          </a:p>
          <a:p>
            <a:pPr marL="664546" lvl="1" indent="-181240">
              <a:buFont typeface="Arial" panose="020B0604020202020204" pitchFamily="34" charset="0"/>
              <a:buChar char="•"/>
            </a:pPr>
            <a:r>
              <a:rPr lang="en-US" baseline="0" dirty="0" smtClean="0"/>
              <a:t>Sex workers</a:t>
            </a:r>
          </a:p>
          <a:p>
            <a:pPr marL="664546" lvl="1" indent="-181240">
              <a:buFont typeface="Arial" panose="020B0604020202020204" pitchFamily="34" charset="0"/>
              <a:buChar char="•"/>
            </a:pPr>
            <a:r>
              <a:rPr lang="en-US" baseline="0" dirty="0" smtClean="0"/>
              <a:t>Hemophiliacs</a:t>
            </a:r>
            <a:endParaRPr lang="en-US" baseline="0" dirty="0"/>
          </a:p>
          <a:p>
            <a:pPr marL="664546" lvl="1" indent="-181240">
              <a:buFont typeface="Arial" panose="020B0604020202020204" pitchFamily="34" charset="0"/>
              <a:buChar char="•"/>
            </a:pPr>
            <a:r>
              <a:rPr lang="en-US" baseline="0" dirty="0" smtClean="0"/>
              <a:t>Haitians</a:t>
            </a:r>
            <a:endParaRPr lang="en-US" baseline="0" dirty="0"/>
          </a:p>
          <a:p>
            <a:pPr marL="664546" lvl="1" indent="-181240">
              <a:buFont typeface="Arial" panose="020B0604020202020204" pitchFamily="34" charset="0"/>
              <a:buChar char="•"/>
            </a:pPr>
            <a:r>
              <a:rPr lang="en-US" baseline="0" dirty="0" smtClean="0"/>
              <a:t>People </a:t>
            </a:r>
            <a:r>
              <a:rPr lang="en-US" baseline="0" dirty="0"/>
              <a:t>who share needles – IDUs – injection drug </a:t>
            </a:r>
            <a:r>
              <a:rPr lang="en-US" baseline="0" dirty="0" smtClean="0"/>
              <a:t>use</a:t>
            </a:r>
          </a:p>
          <a:p>
            <a:pPr marL="664546" lvl="1" indent="-181240">
              <a:buFont typeface="Arial" panose="020B0604020202020204" pitchFamily="34" charset="0"/>
              <a:buChar char="•"/>
            </a:pPr>
            <a:r>
              <a:rPr lang="en-US" baseline="0" dirty="0" smtClean="0"/>
              <a:t>Children </a:t>
            </a:r>
            <a:r>
              <a:rPr lang="en-US" baseline="0" dirty="0"/>
              <a:t>of infected women </a:t>
            </a:r>
            <a:endParaRPr lang="en-US" dirty="0"/>
          </a:p>
        </p:txBody>
      </p:sp>
      <p:sp>
        <p:nvSpPr>
          <p:cNvPr id="4" name="Slide Number Placeholder 3"/>
          <p:cNvSpPr>
            <a:spLocks noGrp="1"/>
          </p:cNvSpPr>
          <p:nvPr>
            <p:ph type="sldNum" sz="quarter" idx="10"/>
          </p:nvPr>
        </p:nvSpPr>
        <p:spPr/>
        <p:txBody>
          <a:bodyPr/>
          <a:lstStyle/>
          <a:p>
            <a:pPr defTabSz="482512">
              <a:defRPr/>
            </a:pPr>
            <a:fld id="{2EAF3D7C-E79C-464D-870B-78CB3C2428AA}" type="slidenum">
              <a:rPr lang="en-US">
                <a:solidFill>
                  <a:prstClr val="black"/>
                </a:solidFill>
                <a:latin typeface="Calibri"/>
              </a:rPr>
              <a:pPr defTabSz="482512">
                <a:defRPr/>
              </a:pPr>
              <a:t>31</a:t>
            </a:fld>
            <a:endParaRPr lang="en-US" dirty="0">
              <a:solidFill>
                <a:prstClr val="black"/>
              </a:solidFill>
              <a:latin typeface="Calibri"/>
            </a:endParaRPr>
          </a:p>
        </p:txBody>
      </p:sp>
    </p:spTree>
    <p:extLst>
      <p:ext uri="{BB962C8B-B14F-4D97-AF65-F5344CB8AC3E}">
        <p14:creationId xmlns:p14="http://schemas.microsoft.com/office/powerpoint/2010/main" val="19847545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p>
          <a:p>
            <a:pPr marL="181240" indent="-181240">
              <a:buFont typeface="Arial" panose="020B0604020202020204" pitchFamily="34" charset="0"/>
              <a:buChar char="•"/>
            </a:pPr>
            <a:r>
              <a:rPr lang="en-US" dirty="0" smtClean="0"/>
              <a:t>By</a:t>
            </a:r>
            <a:r>
              <a:rPr lang="en-US" baseline="0" dirty="0" smtClean="0"/>
              <a:t> </a:t>
            </a:r>
            <a:r>
              <a:rPr lang="en-US" baseline="0" dirty="0"/>
              <a:t>May </a:t>
            </a:r>
            <a:r>
              <a:rPr lang="en-US" baseline="0" dirty="0" smtClean="0"/>
              <a:t>of 1985</a:t>
            </a:r>
            <a:r>
              <a:rPr lang="en-US" baseline="0" dirty="0"/>
              <a:t>, </a:t>
            </a:r>
            <a:r>
              <a:rPr lang="en-US" baseline="0" dirty="0" smtClean="0"/>
              <a:t>there were10,000 cases and </a:t>
            </a:r>
            <a:r>
              <a:rPr lang="en-US" baseline="0" dirty="0"/>
              <a:t>major epicenters. </a:t>
            </a:r>
            <a:r>
              <a:rPr lang="en-US" baseline="0" dirty="0" smtClean="0"/>
              <a:t>At this point, the CDC knows it’s </a:t>
            </a:r>
            <a:r>
              <a:rPr lang="en-US" baseline="0" dirty="0"/>
              <a:t>a viral disease and have HIV antibody test. </a:t>
            </a:r>
            <a:endParaRPr lang="en-US" baseline="0" dirty="0" smtClean="0"/>
          </a:p>
          <a:p>
            <a:pPr marL="181240" indent="-181240">
              <a:buFont typeface="Arial" panose="020B0604020202020204" pitchFamily="34" charset="0"/>
              <a:buChar char="•"/>
            </a:pPr>
            <a:r>
              <a:rPr lang="en-US" b="1" baseline="0" dirty="0" smtClean="0"/>
              <a:t>[ASK PARTICIPANTS] </a:t>
            </a:r>
            <a:r>
              <a:rPr lang="en-US" baseline="0" dirty="0" smtClean="0"/>
              <a:t>Why </a:t>
            </a:r>
            <a:r>
              <a:rPr lang="en-US" baseline="0" dirty="0"/>
              <a:t>would a smart, rational, brave person in 1985 chose not to take the HIV antibody despite having risks for HIV? </a:t>
            </a:r>
            <a:endParaRPr lang="en-US" baseline="0" dirty="0" smtClean="0"/>
          </a:p>
          <a:p>
            <a:pPr marL="181240" indent="-181240">
              <a:buFont typeface="Arial" panose="020B0604020202020204" pitchFamily="34" charset="0"/>
              <a:buChar char="•"/>
            </a:pPr>
            <a:r>
              <a:rPr lang="en-US" baseline="0" dirty="0" smtClean="0"/>
              <a:t>First, there </a:t>
            </a:r>
            <a:r>
              <a:rPr lang="en-US" baseline="0" dirty="0"/>
              <a:t>were no laws to protect people from </a:t>
            </a:r>
            <a:r>
              <a:rPr lang="en-US" baseline="0" dirty="0" smtClean="0"/>
              <a:t>discrimination. Second, there was </a:t>
            </a:r>
            <a:r>
              <a:rPr lang="en-US" baseline="0" dirty="0"/>
              <a:t>no medical treatment that could improve one’s health. So many people chose to “not know” even if they had risks. </a:t>
            </a:r>
            <a:endParaRPr lang="en-US" baseline="0" dirty="0" smtClean="0"/>
          </a:p>
          <a:p>
            <a:pPr marL="181240" indent="-181240">
              <a:buFont typeface="Arial" panose="020B0604020202020204" pitchFamily="34" charset="0"/>
              <a:buChar char="•"/>
            </a:pPr>
            <a:r>
              <a:rPr lang="en-US" b="1" baseline="0" dirty="0" smtClean="0"/>
              <a:t>[ASK PARTICIPANTS] </a:t>
            </a:r>
            <a:r>
              <a:rPr lang="en-US" baseline="0" dirty="0" smtClean="0"/>
              <a:t>What </a:t>
            </a:r>
            <a:r>
              <a:rPr lang="en-US" baseline="0" dirty="0"/>
              <a:t>reason can someone give today for not knowing their HIV status</a:t>
            </a:r>
            <a:r>
              <a:rPr lang="en-US" baseline="0" dirty="0" smtClean="0"/>
              <a:t>?</a:t>
            </a:r>
          </a:p>
          <a:p>
            <a:pPr marL="181240" indent="-181240">
              <a:buFont typeface="Arial" panose="020B0604020202020204" pitchFamily="34" charset="0"/>
              <a:buChar char="•"/>
            </a:pPr>
            <a:r>
              <a:rPr lang="en-US" baseline="0" dirty="0" smtClean="0"/>
              <a:t>Discrimination </a:t>
            </a:r>
            <a:r>
              <a:rPr lang="en-US" baseline="0" dirty="0"/>
              <a:t>and </a:t>
            </a:r>
            <a:r>
              <a:rPr lang="en-US" baseline="0" dirty="0" smtClean="0"/>
              <a:t>stigma. </a:t>
            </a:r>
            <a:endParaRPr lang="en-US" baseline="0" dirty="0"/>
          </a:p>
        </p:txBody>
      </p:sp>
      <p:sp>
        <p:nvSpPr>
          <p:cNvPr id="4" name="Slide Number Placeholder 3"/>
          <p:cNvSpPr>
            <a:spLocks noGrp="1"/>
          </p:cNvSpPr>
          <p:nvPr>
            <p:ph type="sldNum" sz="quarter" idx="10"/>
          </p:nvPr>
        </p:nvSpPr>
        <p:spPr/>
        <p:txBody>
          <a:bodyPr/>
          <a:lstStyle/>
          <a:p>
            <a:fld id="{2EAF3D7C-E79C-464D-870B-78CB3C2428AA}" type="slidenum">
              <a:rPr lang="en-US" smtClean="0"/>
              <a:t>32</a:t>
            </a:fld>
            <a:endParaRPr lang="en-US" dirty="0"/>
          </a:p>
        </p:txBody>
      </p:sp>
    </p:spTree>
    <p:extLst>
      <p:ext uri="{BB962C8B-B14F-4D97-AF65-F5344CB8AC3E}">
        <p14:creationId xmlns:p14="http://schemas.microsoft.com/office/powerpoint/2010/main" val="9651774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p>
          <a:p>
            <a:pPr marL="181240" indent="-181240">
              <a:buFont typeface="Arial" panose="020B0604020202020204" pitchFamily="34" charset="0"/>
              <a:buChar char="•"/>
            </a:pPr>
            <a:r>
              <a:rPr lang="en-US" dirty="0" smtClean="0"/>
              <a:t>In</a:t>
            </a:r>
            <a:r>
              <a:rPr lang="en-US" baseline="0" dirty="0" smtClean="0"/>
              <a:t> </a:t>
            </a:r>
            <a:r>
              <a:rPr lang="en-US" dirty="0" smtClean="0"/>
              <a:t>July</a:t>
            </a:r>
            <a:r>
              <a:rPr lang="en-US" baseline="0" dirty="0" smtClean="0"/>
              <a:t> of 1989</a:t>
            </a:r>
            <a:r>
              <a:rPr lang="en-US" baseline="0" dirty="0"/>
              <a:t>, </a:t>
            </a:r>
            <a:r>
              <a:rPr lang="en-US" baseline="0" dirty="0" smtClean="0"/>
              <a:t>there were 100,000 </a:t>
            </a:r>
            <a:r>
              <a:rPr lang="en-US" baseline="0" dirty="0"/>
              <a:t>cases </a:t>
            </a:r>
            <a:r>
              <a:rPr lang="en-US" baseline="0" dirty="0" smtClean="0"/>
              <a:t>of </a:t>
            </a:r>
            <a:r>
              <a:rPr lang="en-US" baseline="0" dirty="0"/>
              <a:t>AIDS in the US. </a:t>
            </a:r>
            <a:r>
              <a:rPr lang="en-US" baseline="0" dirty="0" smtClean="0"/>
              <a:t>The </a:t>
            </a:r>
            <a:r>
              <a:rPr lang="en-US" baseline="0" dirty="0"/>
              <a:t>epidemic on the east coast </a:t>
            </a:r>
            <a:r>
              <a:rPr lang="en-US" baseline="0" dirty="0" smtClean="0"/>
              <a:t>was </a:t>
            </a:r>
            <a:r>
              <a:rPr lang="en-US" baseline="0" dirty="0"/>
              <a:t>now increasingly one of IDUs and therefore heterosexual transmission and therefore women. </a:t>
            </a:r>
            <a:r>
              <a:rPr lang="en-US" baseline="0" dirty="0" smtClean="0"/>
              <a:t>Indeed, half of all new </a:t>
            </a:r>
            <a:r>
              <a:rPr lang="en-US" baseline="0" dirty="0"/>
              <a:t>HIV cases </a:t>
            </a:r>
            <a:r>
              <a:rPr lang="en-US" baseline="0" dirty="0" smtClean="0"/>
              <a:t>at this time in </a:t>
            </a:r>
            <a:r>
              <a:rPr lang="en-US" baseline="0" dirty="0"/>
              <a:t>Newark, New Jersey are among women. </a:t>
            </a:r>
            <a:endParaRPr lang="en-US" baseline="0" dirty="0" smtClean="0"/>
          </a:p>
        </p:txBody>
      </p:sp>
      <p:sp>
        <p:nvSpPr>
          <p:cNvPr id="4" name="Slide Number Placeholder 3"/>
          <p:cNvSpPr>
            <a:spLocks noGrp="1"/>
          </p:cNvSpPr>
          <p:nvPr>
            <p:ph type="sldNum" sz="quarter" idx="10"/>
          </p:nvPr>
        </p:nvSpPr>
        <p:spPr/>
        <p:txBody>
          <a:bodyPr/>
          <a:lstStyle/>
          <a:p>
            <a:fld id="{2EAF3D7C-E79C-464D-870B-78CB3C2428AA}" type="slidenum">
              <a:rPr lang="en-US" smtClean="0"/>
              <a:t>33</a:t>
            </a:fld>
            <a:endParaRPr lang="en-US" dirty="0"/>
          </a:p>
        </p:txBody>
      </p:sp>
    </p:spTree>
    <p:extLst>
      <p:ext uri="{BB962C8B-B14F-4D97-AF65-F5344CB8AC3E}">
        <p14:creationId xmlns:p14="http://schemas.microsoft.com/office/powerpoint/2010/main" val="26471598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smtClean="0"/>
          </a:p>
          <a:p>
            <a:pPr marL="181240" indent="-181240">
              <a:buFont typeface="Arial" panose="020B0604020202020204" pitchFamily="34" charset="0"/>
              <a:buChar char="•"/>
            </a:pPr>
            <a:r>
              <a:rPr lang="en-US" dirty="0" smtClean="0"/>
              <a:t>In December</a:t>
            </a:r>
            <a:r>
              <a:rPr lang="en-US" baseline="0" dirty="0" smtClean="0"/>
              <a:t> of </a:t>
            </a:r>
            <a:r>
              <a:rPr lang="en-US" dirty="0" smtClean="0"/>
              <a:t>1995, there were more</a:t>
            </a:r>
            <a:r>
              <a:rPr lang="en-US" baseline="0" dirty="0" smtClean="0"/>
              <a:t> than 500,000 cases of AIDS in the US. </a:t>
            </a:r>
            <a:endParaRPr lang="en-US" dirty="0"/>
          </a:p>
        </p:txBody>
      </p:sp>
      <p:sp>
        <p:nvSpPr>
          <p:cNvPr id="4" name="Slide Number Placeholder 3"/>
          <p:cNvSpPr>
            <a:spLocks noGrp="1"/>
          </p:cNvSpPr>
          <p:nvPr>
            <p:ph type="sldNum" sz="quarter" idx="10"/>
          </p:nvPr>
        </p:nvSpPr>
        <p:spPr/>
        <p:txBody>
          <a:bodyPr/>
          <a:lstStyle/>
          <a:p>
            <a:fld id="{2EAF3D7C-E79C-464D-870B-78CB3C2428AA}" type="slidenum">
              <a:rPr lang="en-US" smtClean="0"/>
              <a:t>34</a:t>
            </a:fld>
            <a:endParaRPr lang="en-US" dirty="0"/>
          </a:p>
        </p:txBody>
      </p:sp>
    </p:spTree>
    <p:extLst>
      <p:ext uri="{BB962C8B-B14F-4D97-AF65-F5344CB8AC3E}">
        <p14:creationId xmlns:p14="http://schemas.microsoft.com/office/powerpoint/2010/main" val="33357231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 </a:t>
            </a:r>
          </a:p>
          <a:p>
            <a:pPr marL="181240" indent="-181240">
              <a:buFont typeface="Arial" panose="020B0604020202020204" pitchFamily="34" charset="0"/>
              <a:buChar char="•"/>
            </a:pPr>
            <a:r>
              <a:rPr lang="en-US" dirty="0" smtClean="0"/>
              <a:t>In September</a:t>
            </a:r>
            <a:r>
              <a:rPr lang="en-US" baseline="0" dirty="0" smtClean="0"/>
              <a:t> of </a:t>
            </a:r>
            <a:r>
              <a:rPr lang="en-US" dirty="0" smtClean="0"/>
              <a:t>1997</a:t>
            </a:r>
            <a:r>
              <a:rPr lang="en-US" dirty="0"/>
              <a:t>,</a:t>
            </a:r>
            <a:r>
              <a:rPr lang="en-US" baseline="0" dirty="0"/>
              <a:t> </a:t>
            </a:r>
            <a:r>
              <a:rPr lang="en-US" baseline="0" dirty="0" smtClean="0"/>
              <a:t>there were 626,334 </a:t>
            </a:r>
            <a:r>
              <a:rPr lang="en-US" baseline="0" dirty="0"/>
              <a:t>AIDS cases </a:t>
            </a:r>
            <a:r>
              <a:rPr lang="en-US" baseline="0" dirty="0" smtClean="0"/>
              <a:t>in the US. This map highlights that HIV moved </a:t>
            </a:r>
            <a:r>
              <a:rPr lang="en-US" baseline="0" dirty="0"/>
              <a:t>from urban centers to rural regions. It is increasingly a disease of poor people and people of color. </a:t>
            </a:r>
            <a:endParaRPr lang="en-US" dirty="0"/>
          </a:p>
        </p:txBody>
      </p:sp>
      <p:sp>
        <p:nvSpPr>
          <p:cNvPr id="4" name="Slide Number Placeholder 3"/>
          <p:cNvSpPr>
            <a:spLocks noGrp="1"/>
          </p:cNvSpPr>
          <p:nvPr>
            <p:ph type="sldNum" sz="quarter" idx="10"/>
          </p:nvPr>
        </p:nvSpPr>
        <p:spPr/>
        <p:txBody>
          <a:bodyPr/>
          <a:lstStyle/>
          <a:p>
            <a:pPr defTabSz="482512">
              <a:defRPr/>
            </a:pPr>
            <a:fld id="{2EAF3D7C-E79C-464D-870B-78CB3C2428AA}" type="slidenum">
              <a:rPr lang="en-US">
                <a:solidFill>
                  <a:prstClr val="black"/>
                </a:solidFill>
                <a:latin typeface="Calibri"/>
              </a:rPr>
              <a:pPr defTabSz="482512">
                <a:defRPr/>
              </a:pPr>
              <a:t>35</a:t>
            </a:fld>
            <a:endParaRPr lang="en-US" dirty="0">
              <a:solidFill>
                <a:prstClr val="black"/>
              </a:solidFill>
              <a:latin typeface="Calibri"/>
            </a:endParaRPr>
          </a:p>
        </p:txBody>
      </p:sp>
    </p:spTree>
    <p:extLst>
      <p:ext uri="{BB962C8B-B14F-4D97-AF65-F5344CB8AC3E}">
        <p14:creationId xmlns:p14="http://schemas.microsoft.com/office/powerpoint/2010/main" val="6201518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p>
          <a:p>
            <a:pPr marL="181240" indent="-181240">
              <a:buFont typeface="Arial" panose="020B0604020202020204" pitchFamily="34" charset="0"/>
              <a:buChar char="•"/>
            </a:pPr>
            <a:r>
              <a:rPr lang="en-US" dirty="0" smtClean="0"/>
              <a:t>In 2009,</a:t>
            </a:r>
            <a:r>
              <a:rPr lang="en-US" baseline="0" dirty="0" smtClean="0"/>
              <a:t> there were 1,141,888 </a:t>
            </a:r>
            <a:r>
              <a:rPr lang="en-US" baseline="0" dirty="0"/>
              <a:t>cases </a:t>
            </a:r>
            <a:r>
              <a:rPr lang="en-US" baseline="0" dirty="0" smtClean="0"/>
              <a:t>of AIDS in the US. In this map, each dot represents 50 </a:t>
            </a:r>
            <a:r>
              <a:rPr lang="en-US" baseline="0" dirty="0"/>
              <a:t>cases of AIDS. </a:t>
            </a:r>
            <a:endParaRPr lang="en-US" dirty="0"/>
          </a:p>
        </p:txBody>
      </p:sp>
    </p:spTree>
    <p:extLst>
      <p:ext uri="{BB962C8B-B14F-4D97-AF65-F5344CB8AC3E}">
        <p14:creationId xmlns:p14="http://schemas.microsoft.com/office/powerpoint/2010/main" val="36174809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p>
          <a:p>
            <a:pPr marL="181240" indent="-181240">
              <a:buFont typeface="Arial" panose="020B0604020202020204" pitchFamily="34" charset="0"/>
              <a:buChar char="•"/>
            </a:pPr>
            <a:r>
              <a:rPr lang="en-US" dirty="0" smtClean="0"/>
              <a:t>How </a:t>
            </a:r>
            <a:r>
              <a:rPr lang="en-US" dirty="0"/>
              <a:t>did HIV impact different US populations during these</a:t>
            </a:r>
            <a:r>
              <a:rPr lang="en-US" baseline="0" dirty="0"/>
              <a:t> </a:t>
            </a:r>
            <a:r>
              <a:rPr lang="en-US" baseline="0" dirty="0" smtClean="0"/>
              <a:t>years? Let’s </a:t>
            </a:r>
            <a:r>
              <a:rPr lang="en-US" baseline="0" dirty="0"/>
              <a:t>look at </a:t>
            </a:r>
            <a:r>
              <a:rPr lang="en-US" baseline="0" dirty="0" smtClean="0"/>
              <a:t>the US </a:t>
            </a:r>
            <a:r>
              <a:rPr lang="en-US" baseline="0" dirty="0"/>
              <a:t>population by gender, race, and ethnicity from 1987-2000 for 25-44 years olds. These are usually very healthy/productive years where not much can kill us. Here you can see for white women HIV infection was the 4</a:t>
            </a:r>
            <a:r>
              <a:rPr lang="en-US" baseline="30000" dirty="0"/>
              <a:t>th</a:t>
            </a:r>
            <a:r>
              <a:rPr lang="en-US" baseline="0" dirty="0"/>
              <a:t> or 5</a:t>
            </a:r>
            <a:r>
              <a:rPr lang="en-US" baseline="30000" dirty="0"/>
              <a:t>th</a:t>
            </a:r>
            <a:r>
              <a:rPr lang="en-US" baseline="0" dirty="0"/>
              <a:t> leading cause of death, but starts to drop </a:t>
            </a:r>
            <a:r>
              <a:rPr lang="en-US" baseline="0" dirty="0" smtClean="0"/>
              <a:t>off when effective </a:t>
            </a:r>
            <a:r>
              <a:rPr lang="en-US" baseline="0" dirty="0"/>
              <a:t>anti-retrovirals </a:t>
            </a:r>
            <a:r>
              <a:rPr lang="en-US" baseline="0" dirty="0" smtClean="0"/>
              <a:t>were </a:t>
            </a:r>
            <a:r>
              <a:rPr lang="en-US" baseline="0" dirty="0"/>
              <a:t>introduced in the mid 1990s.  </a:t>
            </a:r>
            <a:endParaRPr lang="en-US" dirty="0"/>
          </a:p>
        </p:txBody>
      </p:sp>
      <p:sp>
        <p:nvSpPr>
          <p:cNvPr id="4" name="Slide Number Placeholder 3"/>
          <p:cNvSpPr>
            <a:spLocks noGrp="1"/>
          </p:cNvSpPr>
          <p:nvPr>
            <p:ph type="sldNum" sz="quarter" idx="10"/>
          </p:nvPr>
        </p:nvSpPr>
        <p:spPr/>
        <p:txBody>
          <a:bodyPr/>
          <a:lstStyle/>
          <a:p>
            <a:pPr defTabSz="482512">
              <a:defRPr/>
            </a:pPr>
            <a:fld id="{2EAF3D7C-E79C-464D-870B-78CB3C2428AA}" type="slidenum">
              <a:rPr lang="en-US">
                <a:solidFill>
                  <a:prstClr val="black"/>
                </a:solidFill>
                <a:latin typeface="Calibri"/>
              </a:rPr>
              <a:pPr defTabSz="482512">
                <a:defRPr/>
              </a:pPr>
              <a:t>37</a:t>
            </a:fld>
            <a:endParaRPr lang="en-US" dirty="0">
              <a:solidFill>
                <a:prstClr val="black"/>
              </a:solidFill>
              <a:latin typeface="Calibri"/>
            </a:endParaRPr>
          </a:p>
        </p:txBody>
      </p:sp>
    </p:spTree>
    <p:extLst>
      <p:ext uri="{BB962C8B-B14F-4D97-AF65-F5344CB8AC3E}">
        <p14:creationId xmlns:p14="http://schemas.microsoft.com/office/powerpoint/2010/main" val="19246313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smtClean="0"/>
          </a:p>
          <a:p>
            <a:pPr marL="181240" indent="-181240">
              <a:buFont typeface="Arial" panose="020B0604020202020204" pitchFamily="34" charset="0"/>
              <a:buChar char="•"/>
            </a:pPr>
            <a:r>
              <a:rPr lang="en-US" dirty="0" smtClean="0"/>
              <a:t>For </a:t>
            </a:r>
            <a:r>
              <a:rPr lang="en-US" dirty="0"/>
              <a:t>Black women, however, HIV infections was the leading cause of death and was rising dramatically until</a:t>
            </a:r>
            <a:r>
              <a:rPr lang="en-US" baseline="0" dirty="0"/>
              <a:t> the mid 1990s when HIV medications </a:t>
            </a:r>
            <a:r>
              <a:rPr lang="en-US" baseline="0" dirty="0" smtClean="0"/>
              <a:t>became </a:t>
            </a:r>
            <a:r>
              <a:rPr lang="en-US" baseline="0" dirty="0"/>
              <a:t>widely available through the Ryan White Emergency Care Act. See how fast deaths came down when anti-retroviral medications were made available. </a:t>
            </a:r>
            <a:endParaRPr lang="en-US" dirty="0"/>
          </a:p>
        </p:txBody>
      </p:sp>
      <p:sp>
        <p:nvSpPr>
          <p:cNvPr id="4" name="Slide Number Placeholder 3"/>
          <p:cNvSpPr>
            <a:spLocks noGrp="1"/>
          </p:cNvSpPr>
          <p:nvPr>
            <p:ph type="sldNum" sz="quarter" idx="10"/>
          </p:nvPr>
        </p:nvSpPr>
        <p:spPr/>
        <p:txBody>
          <a:bodyPr/>
          <a:lstStyle/>
          <a:p>
            <a:pPr defTabSz="482512">
              <a:defRPr/>
            </a:pPr>
            <a:fld id="{2EAF3D7C-E79C-464D-870B-78CB3C2428AA}" type="slidenum">
              <a:rPr lang="en-US">
                <a:solidFill>
                  <a:prstClr val="black"/>
                </a:solidFill>
                <a:latin typeface="Calibri"/>
              </a:rPr>
              <a:pPr defTabSz="482512">
                <a:defRPr/>
              </a:pPr>
              <a:t>38</a:t>
            </a:fld>
            <a:endParaRPr lang="en-US" dirty="0">
              <a:solidFill>
                <a:prstClr val="black"/>
              </a:solidFill>
              <a:latin typeface="Calibri"/>
            </a:endParaRPr>
          </a:p>
        </p:txBody>
      </p:sp>
    </p:spTree>
    <p:extLst>
      <p:ext uri="{BB962C8B-B14F-4D97-AF65-F5344CB8AC3E}">
        <p14:creationId xmlns:p14="http://schemas.microsoft.com/office/powerpoint/2010/main" val="24447063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p>
          <a:p>
            <a:pPr marL="181240" indent="-181240">
              <a:buFont typeface="Arial" panose="020B0604020202020204" pitchFamily="34" charset="0"/>
              <a:buChar char="•"/>
            </a:pPr>
            <a:r>
              <a:rPr lang="en-US" dirty="0" smtClean="0"/>
              <a:t>However,</a:t>
            </a:r>
            <a:r>
              <a:rPr lang="en-US" baseline="0" dirty="0" smtClean="0"/>
              <a:t> </a:t>
            </a:r>
            <a:r>
              <a:rPr lang="en-US" baseline="0" dirty="0"/>
              <a:t>for white </a:t>
            </a:r>
            <a:r>
              <a:rPr lang="en-US" baseline="0" dirty="0" smtClean="0"/>
              <a:t>men, </a:t>
            </a:r>
            <a:r>
              <a:rPr lang="en-US" baseline="0" dirty="0"/>
              <a:t>you can see the decline is even more dramatic and sharp. </a:t>
            </a:r>
            <a:endParaRPr lang="en-US" baseline="0" dirty="0" smtClean="0"/>
          </a:p>
          <a:p>
            <a:pPr marL="181240" indent="-181240">
              <a:buFont typeface="Arial" panose="020B0604020202020204" pitchFamily="34" charset="0"/>
              <a:buChar char="•"/>
            </a:pPr>
            <a:r>
              <a:rPr lang="en-US" b="1" baseline="0" dirty="0" smtClean="0"/>
              <a:t>[ASK PARTICIPANTS] </a:t>
            </a:r>
            <a:r>
              <a:rPr lang="en-US" baseline="0" dirty="0" smtClean="0"/>
              <a:t>Why</a:t>
            </a:r>
            <a:r>
              <a:rPr lang="en-US" baseline="0" dirty="0"/>
              <a:t>? </a:t>
            </a:r>
            <a:r>
              <a:rPr lang="en-US" baseline="0" dirty="0" smtClean="0"/>
              <a:t>Do </a:t>
            </a:r>
            <a:r>
              <a:rPr lang="en-US" baseline="0" dirty="0"/>
              <a:t>the medications work better in white men? </a:t>
            </a:r>
            <a:endParaRPr lang="en-US" baseline="0" dirty="0" smtClean="0"/>
          </a:p>
          <a:p>
            <a:pPr marL="181240" indent="-181240">
              <a:buFont typeface="Arial" panose="020B0604020202020204" pitchFamily="34" charset="0"/>
              <a:buChar char="•"/>
            </a:pPr>
            <a:r>
              <a:rPr lang="en-US" baseline="0" dirty="0" smtClean="0"/>
              <a:t>No</a:t>
            </a:r>
            <a:r>
              <a:rPr lang="en-US" baseline="0" dirty="0"/>
              <a:t>. It’s because white men in the US have better access to and trust in the healthcare system in general. Think about what access to and trust in the healthcare system is like here? What’s it like for different populations? </a:t>
            </a:r>
            <a:endParaRPr lang="en-US" dirty="0"/>
          </a:p>
        </p:txBody>
      </p:sp>
      <p:sp>
        <p:nvSpPr>
          <p:cNvPr id="4" name="Slide Number Placeholder 3"/>
          <p:cNvSpPr>
            <a:spLocks noGrp="1"/>
          </p:cNvSpPr>
          <p:nvPr>
            <p:ph type="sldNum" sz="quarter" idx="10"/>
          </p:nvPr>
        </p:nvSpPr>
        <p:spPr/>
        <p:txBody>
          <a:bodyPr/>
          <a:lstStyle/>
          <a:p>
            <a:pPr defTabSz="482512">
              <a:defRPr/>
            </a:pPr>
            <a:fld id="{2EAF3D7C-E79C-464D-870B-78CB3C2428AA}" type="slidenum">
              <a:rPr lang="en-US">
                <a:solidFill>
                  <a:prstClr val="black"/>
                </a:solidFill>
                <a:latin typeface="Calibri"/>
              </a:rPr>
              <a:pPr defTabSz="482512">
                <a:defRPr/>
              </a:pPr>
              <a:t>39</a:t>
            </a:fld>
            <a:endParaRPr lang="en-US" dirty="0">
              <a:solidFill>
                <a:prstClr val="black"/>
              </a:solidFill>
              <a:latin typeface="Calibri"/>
            </a:endParaRPr>
          </a:p>
        </p:txBody>
      </p:sp>
    </p:spTree>
    <p:extLst>
      <p:ext uri="{BB962C8B-B14F-4D97-AF65-F5344CB8AC3E}">
        <p14:creationId xmlns:p14="http://schemas.microsoft.com/office/powerpoint/2010/main" val="1345280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INSTRUCTIONS</a:t>
            </a:r>
            <a:r>
              <a:rPr lang="en-US" b="1" baseline="0" dirty="0" smtClean="0"/>
              <a:t> </a:t>
            </a:r>
          </a:p>
          <a:p>
            <a:pPr marL="181240" indent="-181240">
              <a:buFont typeface="Arial" panose="020B0604020202020204" pitchFamily="34" charset="0"/>
              <a:buChar char="•"/>
            </a:pPr>
            <a:r>
              <a:rPr lang="en-US" b="0" baseline="0" dirty="0" smtClean="0"/>
              <a:t>Be prepared to distribute paper copies of the practice exam. Participants are expected to complete the practice exam on their own after class.</a:t>
            </a:r>
          </a:p>
          <a:p>
            <a:pPr marL="181240" indent="-181240">
              <a:buFont typeface="Arial" panose="020B0604020202020204" pitchFamily="34" charset="0"/>
              <a:buChar char="•"/>
            </a:pPr>
            <a:r>
              <a:rPr lang="en-US" b="1" baseline="0" dirty="0" smtClean="0"/>
              <a:t>[ASK PARTICIPANTS] </a:t>
            </a:r>
            <a:r>
              <a:rPr lang="en-US" baseline="0" dirty="0" smtClean="0"/>
              <a:t>Do you have any questions regarding the 12 core functions?</a:t>
            </a:r>
          </a:p>
          <a:p>
            <a:pPr marL="181240" indent="-181240" defTabSz="966612">
              <a:buFont typeface="Arial" panose="020B0604020202020204" pitchFamily="34" charset="0"/>
              <a:buChar char="•"/>
            </a:pPr>
            <a:r>
              <a:rPr lang="en-US" b="1" baseline="0" dirty="0" smtClean="0"/>
              <a:t>[ASK PARTICIPANTS] </a:t>
            </a:r>
            <a:r>
              <a:rPr lang="en-US" baseline="0" dirty="0" smtClean="0"/>
              <a:t>Do you have any questions regarding any of the materials we had covered the first three days of this training?</a:t>
            </a:r>
          </a:p>
          <a:p>
            <a:pPr marL="181240" indent="-181240">
              <a:buFont typeface="Arial" panose="020B0604020202020204" pitchFamily="34" charset="0"/>
              <a:buChar char="•"/>
            </a:pPr>
            <a:r>
              <a:rPr lang="en-US" baseline="0" dirty="0" smtClean="0"/>
              <a:t>Orient participants to the day’s agenda. </a:t>
            </a:r>
          </a:p>
        </p:txBody>
      </p:sp>
      <p:sp>
        <p:nvSpPr>
          <p:cNvPr id="4" name="Slide Number Placeholder 3"/>
          <p:cNvSpPr>
            <a:spLocks noGrp="1"/>
          </p:cNvSpPr>
          <p:nvPr>
            <p:ph type="sldNum" sz="quarter" idx="10"/>
          </p:nvPr>
        </p:nvSpPr>
        <p:spPr/>
        <p:txBody>
          <a:bodyPr/>
          <a:lstStyle/>
          <a:p>
            <a:fld id="{54ADE49C-AECB-4B8E-AB86-9FE486226B9C}" type="slidenum">
              <a:rPr lang="en-US" smtClean="0"/>
              <a:t>4</a:t>
            </a:fld>
            <a:endParaRPr lang="en-US" dirty="0"/>
          </a:p>
        </p:txBody>
      </p:sp>
    </p:spTree>
    <p:extLst>
      <p:ext uri="{BB962C8B-B14F-4D97-AF65-F5344CB8AC3E}">
        <p14:creationId xmlns:p14="http://schemas.microsoft.com/office/powerpoint/2010/main" val="33419541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p>
          <a:p>
            <a:pPr marL="181240" indent="-181240">
              <a:buFont typeface="Arial" panose="020B0604020202020204" pitchFamily="34" charset="0"/>
              <a:buChar char="•"/>
            </a:pPr>
            <a:r>
              <a:rPr lang="en-US" dirty="0" smtClean="0"/>
              <a:t>Finally </a:t>
            </a:r>
            <a:r>
              <a:rPr lang="en-US" dirty="0"/>
              <a:t>for black men you can see the sharpest increase. It was by far</a:t>
            </a:r>
            <a:r>
              <a:rPr lang="en-US" baseline="0" dirty="0"/>
              <a:t> the leading case of death until medications became available. What was #2? Homicide. Many young black men at this time </a:t>
            </a:r>
            <a:r>
              <a:rPr lang="en-US" baseline="0" dirty="0" smtClean="0"/>
              <a:t>thought </a:t>
            </a:r>
            <a:r>
              <a:rPr lang="en-US" baseline="0" dirty="0"/>
              <a:t>they were at more risk from violence yet the #4 risk at this was time was HIV – especially for young black </a:t>
            </a:r>
            <a:r>
              <a:rPr lang="en-US" baseline="0" dirty="0" smtClean="0"/>
              <a:t>men who have sex with other men. </a:t>
            </a:r>
            <a:r>
              <a:rPr lang="en-US" baseline="0" dirty="0"/>
              <a:t>These slides </a:t>
            </a:r>
            <a:r>
              <a:rPr lang="en-US" baseline="0" dirty="0" smtClean="0"/>
              <a:t>highlight social </a:t>
            </a:r>
            <a:r>
              <a:rPr lang="en-US" baseline="0" dirty="0"/>
              <a:t>disparities in healthcare in the US. </a:t>
            </a:r>
            <a:endParaRPr lang="en-US" dirty="0"/>
          </a:p>
        </p:txBody>
      </p:sp>
      <p:sp>
        <p:nvSpPr>
          <p:cNvPr id="4" name="Slide Number Placeholder 3"/>
          <p:cNvSpPr>
            <a:spLocks noGrp="1"/>
          </p:cNvSpPr>
          <p:nvPr>
            <p:ph type="sldNum" sz="quarter" idx="10"/>
          </p:nvPr>
        </p:nvSpPr>
        <p:spPr/>
        <p:txBody>
          <a:bodyPr/>
          <a:lstStyle/>
          <a:p>
            <a:pPr defTabSz="482512">
              <a:defRPr/>
            </a:pPr>
            <a:fld id="{2EAF3D7C-E79C-464D-870B-78CB3C2428AA}" type="slidenum">
              <a:rPr lang="en-US">
                <a:solidFill>
                  <a:prstClr val="black"/>
                </a:solidFill>
                <a:latin typeface="Calibri"/>
              </a:rPr>
              <a:pPr defTabSz="482512">
                <a:defRPr/>
              </a:pPr>
              <a:t>40</a:t>
            </a:fld>
            <a:endParaRPr lang="en-US" dirty="0">
              <a:solidFill>
                <a:prstClr val="black"/>
              </a:solidFill>
              <a:latin typeface="Calibri"/>
            </a:endParaRPr>
          </a:p>
        </p:txBody>
      </p:sp>
    </p:spTree>
    <p:extLst>
      <p:ext uri="{BB962C8B-B14F-4D97-AF65-F5344CB8AC3E}">
        <p14:creationId xmlns:p14="http://schemas.microsoft.com/office/powerpoint/2010/main" val="18669047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smtClean="0"/>
          </a:p>
          <a:p>
            <a:pPr marL="181240" indent="-181240">
              <a:buFont typeface="Arial" panose="020B0604020202020204" pitchFamily="34" charset="0"/>
              <a:buChar char="•"/>
            </a:pPr>
            <a:r>
              <a:rPr lang="en-US" dirty="0" smtClean="0"/>
              <a:t>When </a:t>
            </a:r>
            <a:r>
              <a:rPr lang="en-US" dirty="0"/>
              <a:t>you look at all Americans, regardless of gender or ethnicity</a:t>
            </a:r>
            <a:r>
              <a:rPr lang="en-US" baseline="0" dirty="0"/>
              <a:t>, you can see a rapid drop in deaths thanks to </a:t>
            </a:r>
            <a:r>
              <a:rPr lang="en-US" baseline="0" dirty="0" smtClean="0"/>
              <a:t>the widespread </a:t>
            </a:r>
            <a:r>
              <a:rPr lang="en-US" baseline="0" dirty="0"/>
              <a:t>availability of HIV medications through the Ryan White Program, which provides </a:t>
            </a:r>
            <a:r>
              <a:rPr lang="en-US" baseline="0" dirty="0" smtClean="0"/>
              <a:t>medications </a:t>
            </a:r>
            <a:r>
              <a:rPr lang="en-US" baseline="0" dirty="0"/>
              <a:t>even when someone can not afford </a:t>
            </a:r>
            <a:r>
              <a:rPr lang="en-US" baseline="0" dirty="0" smtClean="0"/>
              <a:t>these medications or they cannot afford health </a:t>
            </a:r>
            <a:r>
              <a:rPr lang="en-US" baseline="0" dirty="0"/>
              <a:t>insurance. Ryan White </a:t>
            </a:r>
            <a:r>
              <a:rPr lang="en-US" baseline="0" dirty="0" smtClean="0"/>
              <a:t>is considered </a:t>
            </a:r>
            <a:r>
              <a:rPr lang="en-US" baseline="0" dirty="0"/>
              <a:t>a “payer of last resort.” </a:t>
            </a:r>
            <a:endParaRPr lang="en-US" dirty="0"/>
          </a:p>
        </p:txBody>
      </p:sp>
      <p:sp>
        <p:nvSpPr>
          <p:cNvPr id="4" name="Slide Number Placeholder 3"/>
          <p:cNvSpPr>
            <a:spLocks noGrp="1"/>
          </p:cNvSpPr>
          <p:nvPr>
            <p:ph type="sldNum" sz="quarter" idx="10"/>
          </p:nvPr>
        </p:nvSpPr>
        <p:spPr/>
        <p:txBody>
          <a:bodyPr/>
          <a:lstStyle/>
          <a:p>
            <a:pPr defTabSz="482512">
              <a:defRPr/>
            </a:pPr>
            <a:fld id="{2EAF3D7C-E79C-464D-870B-78CB3C2428AA}" type="slidenum">
              <a:rPr lang="en-US">
                <a:solidFill>
                  <a:prstClr val="black"/>
                </a:solidFill>
                <a:latin typeface="Calibri"/>
              </a:rPr>
              <a:pPr defTabSz="482512">
                <a:defRPr/>
              </a:pPr>
              <a:t>41</a:t>
            </a:fld>
            <a:endParaRPr lang="en-US" dirty="0">
              <a:solidFill>
                <a:prstClr val="black"/>
              </a:solidFill>
              <a:latin typeface="Calibri"/>
            </a:endParaRPr>
          </a:p>
        </p:txBody>
      </p:sp>
    </p:spTree>
    <p:extLst>
      <p:ext uri="{BB962C8B-B14F-4D97-AF65-F5344CB8AC3E}">
        <p14:creationId xmlns:p14="http://schemas.microsoft.com/office/powerpoint/2010/main" val="31964053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a:p>
          <a:p>
            <a:pPr marL="181240" indent="-181240" defTabSz="966612">
              <a:buFont typeface="Arial" panose="020B0604020202020204" pitchFamily="34" charset="0"/>
              <a:buChar char="•"/>
              <a:defRPr/>
            </a:pPr>
            <a:r>
              <a:rPr lang="en-US" b="1" dirty="0" smtClean="0"/>
              <a:t>[ASK PARTICIPANTS] </a:t>
            </a:r>
            <a:r>
              <a:rPr lang="en-US" kern="1200" dirty="0" smtClean="0"/>
              <a:t>Approximately how many individuals in the US were living with HIV in 2015?</a:t>
            </a:r>
          </a:p>
          <a:p>
            <a:pPr marL="181240" indent="-181240" defTabSz="966612">
              <a:buFont typeface="Arial" panose="020B0604020202020204" pitchFamily="34" charset="0"/>
              <a:buChar char="•"/>
              <a:defRPr/>
            </a:pPr>
            <a:r>
              <a:rPr lang="en-US" kern="1200" dirty="0" smtClean="0"/>
              <a:t>The</a:t>
            </a:r>
            <a:r>
              <a:rPr lang="en-US" kern="1200" baseline="0" dirty="0" smtClean="0"/>
              <a:t> correct answer is </a:t>
            </a:r>
            <a:r>
              <a:rPr lang="en-US" baseline="0" dirty="0" smtClean="0"/>
              <a:t>1.1 million. </a:t>
            </a:r>
            <a:endParaRPr lang="en-US" baseline="0" dirty="0"/>
          </a:p>
        </p:txBody>
      </p:sp>
      <p:sp>
        <p:nvSpPr>
          <p:cNvPr id="4" name="Slide Number Placeholder 3"/>
          <p:cNvSpPr>
            <a:spLocks noGrp="1"/>
          </p:cNvSpPr>
          <p:nvPr>
            <p:ph type="sldNum" sz="quarter" idx="10"/>
          </p:nvPr>
        </p:nvSpPr>
        <p:spPr/>
        <p:txBody>
          <a:bodyPr/>
          <a:lstStyle/>
          <a:p>
            <a:fld id="{54ADE49C-AECB-4B8E-AB86-9FE486226B9C}" type="slidenum">
              <a:rPr lang="en-US" smtClean="0"/>
              <a:t>42</a:t>
            </a:fld>
            <a:endParaRPr lang="en-US" dirty="0"/>
          </a:p>
        </p:txBody>
      </p:sp>
    </p:spTree>
    <p:extLst>
      <p:ext uri="{BB962C8B-B14F-4D97-AF65-F5344CB8AC3E}">
        <p14:creationId xmlns:p14="http://schemas.microsoft.com/office/powerpoint/2010/main" val="26572268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p>
          <a:p>
            <a:pPr marL="181240" indent="-181240">
              <a:buFont typeface="Arial" panose="020B0604020202020204" pitchFamily="34" charset="0"/>
              <a:buChar char="•"/>
            </a:pPr>
            <a:r>
              <a:rPr lang="en-US" dirty="0" smtClean="0"/>
              <a:t>So, where </a:t>
            </a:r>
            <a:r>
              <a:rPr lang="en-US" dirty="0"/>
              <a:t>do these people live? </a:t>
            </a:r>
            <a:r>
              <a:rPr lang="en-US" dirty="0" smtClean="0"/>
              <a:t>5 </a:t>
            </a:r>
            <a:r>
              <a:rPr lang="en-US" dirty="0"/>
              <a:t>states </a:t>
            </a:r>
            <a:r>
              <a:rPr lang="en-US" dirty="0" smtClean="0"/>
              <a:t>account for half </a:t>
            </a:r>
            <a:r>
              <a:rPr lang="en-US" dirty="0"/>
              <a:t>of all cases and southern states </a:t>
            </a:r>
            <a:r>
              <a:rPr lang="en-US" dirty="0" smtClean="0"/>
              <a:t>for about </a:t>
            </a:r>
            <a:r>
              <a:rPr lang="en-US" dirty="0"/>
              <a:t>the other </a:t>
            </a:r>
            <a:r>
              <a:rPr lang="en-US" dirty="0" smtClean="0"/>
              <a:t>half. </a:t>
            </a:r>
            <a:endParaRPr lang="en-US" dirty="0"/>
          </a:p>
        </p:txBody>
      </p:sp>
      <p:sp>
        <p:nvSpPr>
          <p:cNvPr id="4" name="Slide Number Placeholder 3"/>
          <p:cNvSpPr>
            <a:spLocks noGrp="1"/>
          </p:cNvSpPr>
          <p:nvPr>
            <p:ph type="sldNum" sz="quarter" idx="10"/>
          </p:nvPr>
        </p:nvSpPr>
        <p:spPr/>
        <p:txBody>
          <a:bodyPr/>
          <a:lstStyle/>
          <a:p>
            <a:pPr defTabSz="482512">
              <a:defRPr/>
            </a:pPr>
            <a:fld id="{2EAF3D7C-E79C-464D-870B-78CB3C2428AA}" type="slidenum">
              <a:rPr lang="en-US">
                <a:solidFill>
                  <a:prstClr val="black"/>
                </a:solidFill>
                <a:latin typeface="Calibri"/>
              </a:rPr>
              <a:pPr defTabSz="482512">
                <a:defRPr/>
              </a:pPr>
              <a:t>43</a:t>
            </a:fld>
            <a:endParaRPr lang="en-US" dirty="0">
              <a:solidFill>
                <a:prstClr val="black"/>
              </a:solidFill>
              <a:latin typeface="Calibri"/>
            </a:endParaRPr>
          </a:p>
        </p:txBody>
      </p:sp>
    </p:spTree>
    <p:extLst>
      <p:ext uri="{BB962C8B-B14F-4D97-AF65-F5344CB8AC3E}">
        <p14:creationId xmlns:p14="http://schemas.microsoft.com/office/powerpoint/2010/main" val="9035549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p>
          <a:p>
            <a:pPr marL="181240" indent="-181240">
              <a:buFont typeface="Arial" panose="020B0604020202020204" pitchFamily="34" charset="0"/>
              <a:buChar char="•"/>
            </a:pPr>
            <a:r>
              <a:rPr lang="en-US" dirty="0" smtClean="0"/>
              <a:t>Here </a:t>
            </a:r>
            <a:r>
              <a:rPr lang="en-US" dirty="0"/>
              <a:t>you can see new cases in 2016 by region by race and ethnicity.</a:t>
            </a:r>
            <a:r>
              <a:rPr lang="en-US" baseline="0" dirty="0"/>
              <a:t> </a:t>
            </a:r>
            <a:endParaRPr lang="en-US" dirty="0"/>
          </a:p>
        </p:txBody>
      </p:sp>
      <p:sp>
        <p:nvSpPr>
          <p:cNvPr id="4" name="Slide Number Placeholder 3"/>
          <p:cNvSpPr>
            <a:spLocks noGrp="1"/>
          </p:cNvSpPr>
          <p:nvPr>
            <p:ph type="sldNum" sz="quarter" idx="10"/>
          </p:nvPr>
        </p:nvSpPr>
        <p:spPr/>
        <p:txBody>
          <a:bodyPr/>
          <a:lstStyle/>
          <a:p>
            <a:pPr defTabSz="482512">
              <a:defRPr/>
            </a:pPr>
            <a:fld id="{2EAF3D7C-E79C-464D-870B-78CB3C2428AA}" type="slidenum">
              <a:rPr lang="en-US">
                <a:solidFill>
                  <a:prstClr val="black"/>
                </a:solidFill>
                <a:latin typeface="Calibri"/>
              </a:rPr>
              <a:pPr defTabSz="482512">
                <a:defRPr/>
              </a:pPr>
              <a:t>44</a:t>
            </a:fld>
            <a:endParaRPr lang="en-US" dirty="0">
              <a:solidFill>
                <a:prstClr val="black"/>
              </a:solidFill>
              <a:latin typeface="Calibri"/>
            </a:endParaRPr>
          </a:p>
        </p:txBody>
      </p:sp>
    </p:spTree>
    <p:extLst>
      <p:ext uri="{BB962C8B-B14F-4D97-AF65-F5344CB8AC3E}">
        <p14:creationId xmlns:p14="http://schemas.microsoft.com/office/powerpoint/2010/main" val="33557866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p>
          <a:p>
            <a:pPr marL="181240" indent="-181240">
              <a:buFont typeface="Arial" panose="020B0604020202020204" pitchFamily="34" charset="0"/>
              <a:buChar char="•"/>
            </a:pPr>
            <a:r>
              <a:rPr lang="en-US" dirty="0" smtClean="0"/>
              <a:t>Here</a:t>
            </a:r>
            <a:r>
              <a:rPr lang="en-US" baseline="0" dirty="0" smtClean="0"/>
              <a:t> is a vertical bar chart of new cases of HIV across different age groups. </a:t>
            </a:r>
            <a:endParaRPr lang="en-US" dirty="0"/>
          </a:p>
        </p:txBody>
      </p:sp>
      <p:sp>
        <p:nvSpPr>
          <p:cNvPr id="4" name="Slide Number Placeholder 3"/>
          <p:cNvSpPr>
            <a:spLocks noGrp="1"/>
          </p:cNvSpPr>
          <p:nvPr>
            <p:ph type="sldNum" sz="quarter" idx="10"/>
          </p:nvPr>
        </p:nvSpPr>
        <p:spPr/>
        <p:txBody>
          <a:bodyPr/>
          <a:lstStyle/>
          <a:p>
            <a:pPr defTabSz="482512">
              <a:defRPr/>
            </a:pPr>
            <a:fld id="{2EAF3D7C-E79C-464D-870B-78CB3C2428AA}" type="slidenum">
              <a:rPr lang="en-US">
                <a:solidFill>
                  <a:prstClr val="black"/>
                </a:solidFill>
                <a:latin typeface="Calibri"/>
              </a:rPr>
              <a:pPr defTabSz="482512">
                <a:defRPr/>
              </a:pPr>
              <a:t>45</a:t>
            </a:fld>
            <a:endParaRPr lang="en-US" dirty="0">
              <a:solidFill>
                <a:prstClr val="black"/>
              </a:solidFill>
              <a:latin typeface="Calibri"/>
            </a:endParaRPr>
          </a:p>
        </p:txBody>
      </p:sp>
    </p:spTree>
    <p:extLst>
      <p:ext uri="{BB962C8B-B14F-4D97-AF65-F5344CB8AC3E}">
        <p14:creationId xmlns:p14="http://schemas.microsoft.com/office/powerpoint/2010/main" val="35866002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smtClean="0"/>
          </a:p>
          <a:p>
            <a:pPr marL="181240" indent="-181240">
              <a:buFont typeface="Arial" panose="020B0604020202020204" pitchFamily="34" charset="0"/>
              <a:buChar char="•"/>
            </a:pPr>
            <a:r>
              <a:rPr lang="en-US" baseline="0" dirty="0" smtClean="0"/>
              <a:t>Here is regional data on HIV cases in the Federated States of Micronesia. </a:t>
            </a:r>
            <a:endParaRPr lang="en-US" dirty="0"/>
          </a:p>
        </p:txBody>
      </p:sp>
      <p:sp>
        <p:nvSpPr>
          <p:cNvPr id="4" name="Slide Number Placeholder 3"/>
          <p:cNvSpPr>
            <a:spLocks noGrp="1"/>
          </p:cNvSpPr>
          <p:nvPr>
            <p:ph type="sldNum" sz="quarter" idx="10"/>
          </p:nvPr>
        </p:nvSpPr>
        <p:spPr/>
        <p:txBody>
          <a:bodyPr/>
          <a:lstStyle/>
          <a:p>
            <a:fld id="{54ADE49C-AECB-4B8E-AB86-9FE486226B9C}" type="slidenum">
              <a:rPr lang="en-US" smtClean="0"/>
              <a:t>46</a:t>
            </a:fld>
            <a:endParaRPr lang="en-US" dirty="0"/>
          </a:p>
        </p:txBody>
      </p:sp>
    </p:spTree>
    <p:extLst>
      <p:ext uri="{BB962C8B-B14F-4D97-AF65-F5344CB8AC3E}">
        <p14:creationId xmlns:p14="http://schemas.microsoft.com/office/powerpoint/2010/main" val="29005052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smtClean="0"/>
              <a:t>TRAINER NOTES</a:t>
            </a:r>
            <a:endParaRPr lang="en-US" altLang="en-US" b="1" baseline="0" dirty="0" smtClean="0"/>
          </a:p>
          <a:p>
            <a:pPr marL="181240" indent="-181240">
              <a:buFont typeface="Arial" panose="020B0604020202020204" pitchFamily="34" charset="0"/>
              <a:buChar char="•"/>
            </a:pPr>
            <a:r>
              <a:rPr lang="en-US" altLang="en-US" baseline="0" dirty="0" smtClean="0"/>
              <a:t>Here is the most current data on HIV and AIDS cases in the Pacific Island Territories. As you can see, this data is very old. </a:t>
            </a:r>
          </a:p>
          <a:p>
            <a:pPr marL="181240" indent="-181240">
              <a:buFont typeface="Arial" panose="020B0604020202020204" pitchFamily="34" charset="0"/>
              <a:buChar char="•"/>
            </a:pPr>
            <a:r>
              <a:rPr lang="en-US" b="1" dirty="0" smtClean="0"/>
              <a:t>[READ</a:t>
            </a:r>
            <a:r>
              <a:rPr lang="en-US" b="1" baseline="0" dirty="0" smtClean="0"/>
              <a:t> THE FIRST SIX BULLETS ON THE SLIDE]</a:t>
            </a:r>
          </a:p>
          <a:p>
            <a:pPr marL="181240" indent="-181240">
              <a:buFont typeface="Arial" panose="020B0604020202020204" pitchFamily="34" charset="0"/>
              <a:buChar char="•"/>
            </a:pPr>
            <a:r>
              <a:rPr lang="en-US" b="1" baseline="0" dirty="0" smtClean="0"/>
              <a:t>[ASK PARTICIPANTS] </a:t>
            </a:r>
            <a:r>
              <a:rPr lang="en-US" baseline="0" dirty="0" smtClean="0"/>
              <a:t>What are your thoughts about this data? </a:t>
            </a:r>
            <a:endParaRPr lang="en-US" dirty="0" smtClean="0"/>
          </a:p>
          <a:p>
            <a:pPr marL="181240" indent="-181240">
              <a:buFont typeface="Arial" panose="020B0604020202020204" pitchFamily="34" charset="0"/>
              <a:buChar char="•"/>
            </a:pPr>
            <a:endParaRPr lang="en-US" altLang="en-US" baseline="0" dirty="0" smtClean="0"/>
          </a:p>
        </p:txBody>
      </p:sp>
      <p:sp>
        <p:nvSpPr>
          <p:cNvPr id="4" name="Slide Number Placeholder 3"/>
          <p:cNvSpPr>
            <a:spLocks noGrp="1"/>
          </p:cNvSpPr>
          <p:nvPr>
            <p:ph type="sldNum" sz="quarter" idx="10"/>
          </p:nvPr>
        </p:nvSpPr>
        <p:spPr/>
        <p:txBody>
          <a:bodyPr/>
          <a:lstStyle/>
          <a:p>
            <a:fld id="{54ADE49C-AECB-4B8E-AB86-9FE486226B9C}" type="slidenum">
              <a:rPr lang="en-US" smtClean="0"/>
              <a:t>47</a:t>
            </a:fld>
            <a:endParaRPr lang="en-US" dirty="0"/>
          </a:p>
        </p:txBody>
      </p:sp>
    </p:spTree>
    <p:extLst>
      <p:ext uri="{BB962C8B-B14F-4D97-AF65-F5344CB8AC3E}">
        <p14:creationId xmlns:p14="http://schemas.microsoft.com/office/powerpoint/2010/main" val="30892873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a:p>
          <a:p>
            <a:pPr marL="181240" indent="-181240">
              <a:buFont typeface="Arial" panose="020B0604020202020204" pitchFamily="34" charset="0"/>
              <a:buChar char="•"/>
            </a:pPr>
            <a:r>
              <a:rPr lang="en-US" b="1" dirty="0" smtClean="0"/>
              <a:t>[ASK PARTICIPANTS]</a:t>
            </a:r>
            <a:r>
              <a:rPr lang="en-US" b="1" baseline="0" dirty="0" smtClean="0"/>
              <a:t> </a:t>
            </a:r>
            <a:r>
              <a:rPr lang="en-US" baseline="0" dirty="0" smtClean="0"/>
              <a:t>What questions or comments do you have regarding the material we just covered? </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Now let’s talk about HIV and the difference between HIV infection (everyone living</a:t>
            </a:r>
            <a:r>
              <a:rPr lang="en-US" baseline="0" dirty="0" smtClean="0"/>
              <a:t> with HIV has the HIV virus) and an AIDS diagnosis (those people who have advanced HIV disease – or fewer than 200 CD4 cells or an AIDS defining condition). </a:t>
            </a:r>
            <a:endParaRPr lang="en-US" dirty="0" smtClean="0"/>
          </a:p>
          <a:p>
            <a:pPr marL="181240" indent="-181240">
              <a:buFont typeface="Arial" panose="020B0604020202020204" pitchFamily="34" charset="0"/>
              <a:buChar char="•"/>
            </a:pP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54ADE49C-AECB-4B8E-AB86-9FE486226B9C}" type="slidenum">
              <a:rPr lang="en-US" smtClean="0"/>
              <a:t>48</a:t>
            </a:fld>
            <a:endParaRPr lang="en-US" dirty="0"/>
          </a:p>
        </p:txBody>
      </p:sp>
    </p:spTree>
    <p:extLst>
      <p:ext uri="{BB962C8B-B14F-4D97-AF65-F5344CB8AC3E}">
        <p14:creationId xmlns:p14="http://schemas.microsoft.com/office/powerpoint/2010/main" val="31873749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Lst>
        </p:spPr>
        <p:txBody>
          <a:bodyPr/>
          <a:lstStyle/>
          <a:p>
            <a:r>
              <a:rPr lang="en-US" altLang="en-US" b="1" dirty="0" smtClean="0"/>
              <a:t>TRAINER NOTES</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smtClean="0"/>
              <a:t>HIV is</a:t>
            </a:r>
            <a:r>
              <a:rPr lang="en-US" altLang="en-US" baseline="0" dirty="0" smtClean="0"/>
              <a:t> a virus that infects the body’s immune system. </a:t>
            </a:r>
            <a:r>
              <a:rPr lang="en-US" kern="1200" dirty="0" smtClean="0"/>
              <a:t>As soon as a person is infected with HIV, the virus begins attacking the immune system.</a:t>
            </a:r>
            <a:r>
              <a:rPr lang="en-US" kern="1200" baseline="0" dirty="0" smtClean="0"/>
              <a:t> </a:t>
            </a:r>
            <a:r>
              <a:rPr lang="en-US" altLang="en-US" dirty="0" smtClean="0"/>
              <a:t>CD4</a:t>
            </a:r>
            <a:r>
              <a:rPr lang="en-US" altLang="en-US" baseline="0" dirty="0" smtClean="0"/>
              <a:t> </a:t>
            </a:r>
            <a:r>
              <a:rPr lang="en-US" altLang="en-US" baseline="0" dirty="0"/>
              <a:t>cells are white blood cells that normally protect us from infections. However, HIV is a virus that infects these cells billions of times each day and uses these cells to replicate and make billions of new virus. Without medication to stop replications a person will eventually lose the </a:t>
            </a:r>
            <a:r>
              <a:rPr lang="en-US" altLang="en-US" baseline="0" dirty="0" smtClean="0"/>
              <a:t>number </a:t>
            </a:r>
            <a:r>
              <a:rPr lang="en-US" altLang="en-US" baseline="0" dirty="0"/>
              <a:t>of their CD4 cells and their viral load (#’s of virus in the blood) will increase</a:t>
            </a:r>
            <a:r>
              <a:rPr lang="en-US" altLang="en-US" baseline="0" dirty="0" smtClean="0"/>
              <a:t>. </a:t>
            </a:r>
            <a:r>
              <a:rPr lang="en-US" altLang="en-US" dirty="0" smtClean="0"/>
              <a:t>When CD4 cells drop (a healthy individual</a:t>
            </a:r>
            <a:r>
              <a:rPr lang="en-US" altLang="en-US" baseline="0" dirty="0" smtClean="0"/>
              <a:t> has 800-1200 CD4 cells) below 200 (or 14% of total white blood cells) a person is defined as having AIDS. </a:t>
            </a:r>
            <a:r>
              <a:rPr kumimoji="0" lang="en-US" sz="1200" b="0" i="0" u="none" strike="noStrike" kern="1200" cap="none" spc="0" normalizeH="0" baseline="0" noProof="0" dirty="0" smtClean="0">
                <a:ln>
                  <a:noFill/>
                </a:ln>
                <a:solidFill>
                  <a:schemeClr val="bg1"/>
                </a:solidFill>
                <a:effectLst/>
                <a:uLnTx/>
                <a:uFillTx/>
                <a:latin typeface="Calibri" panose="020F0502020204030204" pitchFamily="34" charset="0"/>
                <a:cs typeface="Calibri" panose="020F0502020204030204" pitchFamily="34" charset="0"/>
              </a:rPr>
              <a:t>AIDS is the word used to describe an HIV infected person who’s immune system has been greatly damaged by HIV.</a:t>
            </a:r>
          </a:p>
          <a:p>
            <a:pPr marL="181240" indent="-181240">
              <a:buFont typeface="Arial" panose="020B0604020202020204" pitchFamily="34" charset="0"/>
              <a:buChar char="•"/>
            </a:pPr>
            <a:endParaRPr lang="en-US" altLang="en-US" dirty="0"/>
          </a:p>
        </p:txBody>
      </p:sp>
      <p:sp>
        <p:nvSpPr>
          <p:cNvPr id="4" name="Header Placeholder 3"/>
          <p:cNvSpPr>
            <a:spLocks noGrp="1"/>
          </p:cNvSpPr>
          <p:nvPr>
            <p:ph type="hdr" sz="quarter"/>
          </p:nvPr>
        </p:nvSpPr>
        <p:spPr/>
        <p:txBody>
          <a:bodyPr/>
          <a:lstStyle/>
          <a:p>
            <a:pPr defTabSz="482512">
              <a:defRPr/>
            </a:pPr>
            <a:r>
              <a:rPr lang="en-US" dirty="0">
                <a:solidFill>
                  <a:prstClr val="black"/>
                </a:solidFill>
                <a:latin typeface="Calibri"/>
              </a:rPr>
              <a:t>HIV Screening and Testing</a:t>
            </a:r>
          </a:p>
        </p:txBody>
      </p:sp>
      <p:sp>
        <p:nvSpPr>
          <p:cNvPr id="124933" name="Footer Placeholder 4"/>
          <p:cNvSpPr>
            <a:spLocks noGrp="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500">
                <a:solidFill>
                  <a:schemeClr val="tx1"/>
                </a:solidFill>
                <a:latin typeface="Times New Roman" pitchFamily="18" charset="0"/>
              </a:defRPr>
            </a:lvl1pPr>
            <a:lvl2pPr marL="785372" indent="-302066">
              <a:defRPr sz="2500">
                <a:solidFill>
                  <a:schemeClr val="tx1"/>
                </a:solidFill>
                <a:latin typeface="Times New Roman" pitchFamily="18" charset="0"/>
              </a:defRPr>
            </a:lvl2pPr>
            <a:lvl3pPr marL="1208265" indent="-241653">
              <a:defRPr sz="2500">
                <a:solidFill>
                  <a:schemeClr val="tx1"/>
                </a:solidFill>
                <a:latin typeface="Times New Roman" pitchFamily="18" charset="0"/>
              </a:defRPr>
            </a:lvl3pPr>
            <a:lvl4pPr marL="1691571" indent="-241653">
              <a:defRPr sz="2500">
                <a:solidFill>
                  <a:schemeClr val="tx1"/>
                </a:solidFill>
                <a:latin typeface="Times New Roman" pitchFamily="18" charset="0"/>
              </a:defRPr>
            </a:lvl4pPr>
            <a:lvl5pPr marL="2174878" indent="-241653">
              <a:defRPr sz="2500">
                <a:solidFill>
                  <a:schemeClr val="tx1"/>
                </a:solidFill>
                <a:latin typeface="Times New Roman" pitchFamily="18" charset="0"/>
              </a:defRPr>
            </a:lvl5pPr>
            <a:lvl6pPr marL="2658184" indent="-241653" eaLnBrk="0" fontAlgn="base" hangingPunct="0">
              <a:spcBef>
                <a:spcPct val="0"/>
              </a:spcBef>
              <a:spcAft>
                <a:spcPct val="0"/>
              </a:spcAft>
              <a:defRPr sz="2500">
                <a:solidFill>
                  <a:schemeClr val="tx1"/>
                </a:solidFill>
                <a:latin typeface="Times New Roman" pitchFamily="18" charset="0"/>
              </a:defRPr>
            </a:lvl6pPr>
            <a:lvl7pPr marL="3141490" indent="-241653" eaLnBrk="0" fontAlgn="base" hangingPunct="0">
              <a:spcBef>
                <a:spcPct val="0"/>
              </a:spcBef>
              <a:spcAft>
                <a:spcPct val="0"/>
              </a:spcAft>
              <a:defRPr sz="2500">
                <a:solidFill>
                  <a:schemeClr val="tx1"/>
                </a:solidFill>
                <a:latin typeface="Times New Roman" pitchFamily="18" charset="0"/>
              </a:defRPr>
            </a:lvl7pPr>
            <a:lvl8pPr marL="3624796" indent="-241653" eaLnBrk="0" fontAlgn="base" hangingPunct="0">
              <a:spcBef>
                <a:spcPct val="0"/>
              </a:spcBef>
              <a:spcAft>
                <a:spcPct val="0"/>
              </a:spcAft>
              <a:defRPr sz="2500">
                <a:solidFill>
                  <a:schemeClr val="tx1"/>
                </a:solidFill>
                <a:latin typeface="Times New Roman" pitchFamily="18" charset="0"/>
              </a:defRPr>
            </a:lvl8pPr>
            <a:lvl9pPr marL="4108102" indent="-241653" eaLnBrk="0" fontAlgn="base" hangingPunct="0">
              <a:spcBef>
                <a:spcPct val="0"/>
              </a:spcBef>
              <a:spcAft>
                <a:spcPct val="0"/>
              </a:spcAft>
              <a:defRPr sz="2500">
                <a:solidFill>
                  <a:schemeClr val="tx1"/>
                </a:solidFill>
                <a:latin typeface="Times New Roman" pitchFamily="18" charset="0"/>
              </a:defRPr>
            </a:lvl9pPr>
          </a:lstStyle>
          <a:p>
            <a:pPr defTabSz="482512">
              <a:defRPr/>
            </a:pPr>
            <a:r>
              <a:rPr lang="en-US" altLang="en-US" sz="800" dirty="0">
                <a:solidFill>
                  <a:srgbClr val="003366"/>
                </a:solidFill>
                <a:latin typeface="Arial" charset="0"/>
              </a:rPr>
              <a:t>HIV Screening and Testing Curriculum Guide - March 2008</a:t>
            </a:r>
          </a:p>
        </p:txBody>
      </p:sp>
      <p:sp>
        <p:nvSpPr>
          <p:cNvPr id="124934" name="Slide Number Placeholder 5"/>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500">
                <a:solidFill>
                  <a:schemeClr val="tx1"/>
                </a:solidFill>
                <a:latin typeface="Times New Roman" pitchFamily="18" charset="0"/>
              </a:defRPr>
            </a:lvl1pPr>
            <a:lvl2pPr marL="785372" indent="-302066">
              <a:defRPr sz="2500">
                <a:solidFill>
                  <a:schemeClr val="tx1"/>
                </a:solidFill>
                <a:latin typeface="Times New Roman" pitchFamily="18" charset="0"/>
              </a:defRPr>
            </a:lvl2pPr>
            <a:lvl3pPr marL="1208265" indent="-241653">
              <a:defRPr sz="2500">
                <a:solidFill>
                  <a:schemeClr val="tx1"/>
                </a:solidFill>
                <a:latin typeface="Times New Roman" pitchFamily="18" charset="0"/>
              </a:defRPr>
            </a:lvl3pPr>
            <a:lvl4pPr marL="1691571" indent="-241653">
              <a:defRPr sz="2500">
                <a:solidFill>
                  <a:schemeClr val="tx1"/>
                </a:solidFill>
                <a:latin typeface="Times New Roman" pitchFamily="18" charset="0"/>
              </a:defRPr>
            </a:lvl4pPr>
            <a:lvl5pPr marL="2174878" indent="-241653">
              <a:defRPr sz="2500">
                <a:solidFill>
                  <a:schemeClr val="tx1"/>
                </a:solidFill>
                <a:latin typeface="Times New Roman" pitchFamily="18" charset="0"/>
              </a:defRPr>
            </a:lvl5pPr>
            <a:lvl6pPr marL="2658184" indent="-241653" eaLnBrk="0" fontAlgn="base" hangingPunct="0">
              <a:spcBef>
                <a:spcPct val="0"/>
              </a:spcBef>
              <a:spcAft>
                <a:spcPct val="0"/>
              </a:spcAft>
              <a:defRPr sz="2500">
                <a:solidFill>
                  <a:schemeClr val="tx1"/>
                </a:solidFill>
                <a:latin typeface="Times New Roman" pitchFamily="18" charset="0"/>
              </a:defRPr>
            </a:lvl6pPr>
            <a:lvl7pPr marL="3141490" indent="-241653" eaLnBrk="0" fontAlgn="base" hangingPunct="0">
              <a:spcBef>
                <a:spcPct val="0"/>
              </a:spcBef>
              <a:spcAft>
                <a:spcPct val="0"/>
              </a:spcAft>
              <a:defRPr sz="2500">
                <a:solidFill>
                  <a:schemeClr val="tx1"/>
                </a:solidFill>
                <a:latin typeface="Times New Roman" pitchFamily="18" charset="0"/>
              </a:defRPr>
            </a:lvl7pPr>
            <a:lvl8pPr marL="3624796" indent="-241653" eaLnBrk="0" fontAlgn="base" hangingPunct="0">
              <a:spcBef>
                <a:spcPct val="0"/>
              </a:spcBef>
              <a:spcAft>
                <a:spcPct val="0"/>
              </a:spcAft>
              <a:defRPr sz="2500">
                <a:solidFill>
                  <a:schemeClr val="tx1"/>
                </a:solidFill>
                <a:latin typeface="Times New Roman" pitchFamily="18" charset="0"/>
              </a:defRPr>
            </a:lvl8pPr>
            <a:lvl9pPr marL="4108102" indent="-241653" eaLnBrk="0" fontAlgn="base" hangingPunct="0">
              <a:spcBef>
                <a:spcPct val="0"/>
              </a:spcBef>
              <a:spcAft>
                <a:spcPct val="0"/>
              </a:spcAft>
              <a:defRPr sz="2500">
                <a:solidFill>
                  <a:schemeClr val="tx1"/>
                </a:solidFill>
                <a:latin typeface="Times New Roman" pitchFamily="18" charset="0"/>
              </a:defRPr>
            </a:lvl9pPr>
          </a:lstStyle>
          <a:p>
            <a:pPr defTabSz="482512">
              <a:defRPr/>
            </a:pPr>
            <a:r>
              <a:rPr lang="en-US" altLang="en-US" sz="800" dirty="0">
                <a:solidFill>
                  <a:srgbClr val="003366"/>
                </a:solidFill>
                <a:latin typeface="Arial" charset="0"/>
              </a:rPr>
              <a:t>Slide Notes Page </a:t>
            </a:r>
            <a:fld id="{1F7CFDF7-A5EB-481E-9205-629623D7D3F6}" type="slidenum">
              <a:rPr lang="en-US" altLang="en-US" sz="800">
                <a:solidFill>
                  <a:srgbClr val="003366"/>
                </a:solidFill>
                <a:latin typeface="Arial" charset="0"/>
              </a:rPr>
              <a:pPr defTabSz="482512">
                <a:defRPr/>
              </a:pPr>
              <a:t>49</a:t>
            </a:fld>
            <a:endParaRPr lang="en-US" altLang="en-US" sz="800" dirty="0">
              <a:solidFill>
                <a:srgbClr val="003366"/>
              </a:solidFill>
              <a:latin typeface="Arial" charset="0"/>
            </a:endParaRPr>
          </a:p>
        </p:txBody>
      </p:sp>
    </p:spTree>
    <p:extLst>
      <p:ext uri="{BB962C8B-B14F-4D97-AF65-F5344CB8AC3E}">
        <p14:creationId xmlns:p14="http://schemas.microsoft.com/office/powerpoint/2010/main" val="2959444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PEDAGOLOGICAL SUGGESTIONS</a:t>
            </a:r>
          </a:p>
          <a:p>
            <a:pPr marL="181240" indent="-181240">
              <a:buFont typeface="Arial" panose="020B0604020202020204" pitchFamily="34" charset="0"/>
              <a:buChar char="•"/>
            </a:pPr>
            <a:r>
              <a:rPr lang="en-US" b="1" baseline="0" dirty="0" smtClean="0"/>
              <a:t>[ASK PARTICIPANTS] </a:t>
            </a:r>
            <a:r>
              <a:rPr lang="en-US" baseline="0" dirty="0" smtClean="0"/>
              <a:t>What do you know about HIV and AIDS? </a:t>
            </a:r>
          </a:p>
          <a:p>
            <a:pPr marL="181240" indent="-181240" defTabSz="966612">
              <a:buFont typeface="Arial" panose="020B0604020202020204" pitchFamily="34" charset="0"/>
              <a:buChar char="•"/>
            </a:pPr>
            <a:r>
              <a:rPr lang="en-US" b="1" baseline="0" dirty="0" smtClean="0"/>
              <a:t>[ASK PARTICIPANTS] </a:t>
            </a:r>
            <a:r>
              <a:rPr lang="en-US" b="0" baseline="0" dirty="0" smtClean="0"/>
              <a:t>What do you hope to learn in today’s session? </a:t>
            </a:r>
            <a:endParaRPr lang="en-US" baseline="0" dirty="0" smtClean="0"/>
          </a:p>
          <a:p>
            <a:pPr marL="181240" indent="-18124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54ADE49C-AECB-4B8E-AB86-9FE486226B9C}" type="slidenum">
              <a:rPr lang="en-US" smtClean="0"/>
              <a:t>5</a:t>
            </a:fld>
            <a:endParaRPr lang="en-US" dirty="0"/>
          </a:p>
        </p:txBody>
      </p:sp>
    </p:spTree>
    <p:extLst>
      <p:ext uri="{BB962C8B-B14F-4D97-AF65-F5344CB8AC3E}">
        <p14:creationId xmlns:p14="http://schemas.microsoft.com/office/powerpoint/2010/main" val="16059811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a:p>
          <a:p>
            <a:pPr marL="181240" indent="-181240">
              <a:buFont typeface="Arial" panose="020B0604020202020204" pitchFamily="34" charset="0"/>
              <a:buChar char="•"/>
            </a:pPr>
            <a:r>
              <a:rPr lang="en-US" dirty="0"/>
              <a:t>It’s important</a:t>
            </a:r>
            <a:r>
              <a:rPr lang="en-US" baseline="0" dirty="0"/>
              <a:t> to remember that someone infected with HIV may have some immediate symptoms during acute </a:t>
            </a:r>
            <a:r>
              <a:rPr lang="en-US" baseline="0" dirty="0" smtClean="0"/>
              <a:t>infection, but </a:t>
            </a:r>
            <a:r>
              <a:rPr lang="en-US" baseline="0" dirty="0"/>
              <a:t>most people will go many years – often more than a decade – before they get sick or </a:t>
            </a:r>
            <a:r>
              <a:rPr lang="en-US" baseline="0" dirty="0" smtClean="0"/>
              <a:t>are given an </a:t>
            </a:r>
            <a:r>
              <a:rPr lang="en-US" baseline="0" dirty="0"/>
              <a:t>AIDS diagnosis. However some are </a:t>
            </a:r>
            <a:r>
              <a:rPr lang="en-US" baseline="0" dirty="0" smtClean="0"/>
              <a:t>individuals are considered “rapid </a:t>
            </a:r>
            <a:r>
              <a:rPr lang="en-US" baseline="0" dirty="0"/>
              <a:t>progressors” and can have their CD4 levels drop quickly and progress to AIDS after just 1-2 years. </a:t>
            </a:r>
            <a:endParaRPr lang="en-US" b="1" dirty="0"/>
          </a:p>
        </p:txBody>
      </p:sp>
      <p:sp>
        <p:nvSpPr>
          <p:cNvPr id="4" name="Slide Number Placeholder 3"/>
          <p:cNvSpPr>
            <a:spLocks noGrp="1"/>
          </p:cNvSpPr>
          <p:nvPr>
            <p:ph type="sldNum" sz="quarter" idx="10"/>
          </p:nvPr>
        </p:nvSpPr>
        <p:spPr/>
        <p:txBody>
          <a:bodyPr/>
          <a:lstStyle/>
          <a:p>
            <a:fld id="{54ADE49C-AECB-4B8E-AB86-9FE486226B9C}" type="slidenum">
              <a:rPr lang="en-US" smtClean="0"/>
              <a:t>50</a:t>
            </a:fld>
            <a:endParaRPr lang="en-US" dirty="0"/>
          </a:p>
        </p:txBody>
      </p:sp>
    </p:spTree>
    <p:extLst>
      <p:ext uri="{BB962C8B-B14F-4D97-AF65-F5344CB8AC3E}">
        <p14:creationId xmlns:p14="http://schemas.microsoft.com/office/powerpoint/2010/main" val="18105372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smtClean="0"/>
          </a:p>
          <a:p>
            <a:pPr marL="181240" indent="-181240">
              <a:buFont typeface="Arial" panose="020B0604020202020204" pitchFamily="34" charset="0"/>
              <a:buChar char="•"/>
            </a:pPr>
            <a:r>
              <a:rPr lang="en-US" dirty="0" smtClean="0"/>
              <a:t>So </a:t>
            </a:r>
            <a:r>
              <a:rPr lang="en-US" dirty="0"/>
              <a:t>there are two ways an HIV infected person progresses</a:t>
            </a:r>
            <a:r>
              <a:rPr lang="en-US" baseline="0" dirty="0"/>
              <a:t> to an AIDS diagnosis: 1) their CD4 </a:t>
            </a:r>
            <a:r>
              <a:rPr lang="en-US" baseline="0" dirty="0" smtClean="0"/>
              <a:t>cells </a:t>
            </a:r>
            <a:r>
              <a:rPr lang="en-US" baseline="0" dirty="0"/>
              <a:t>fall below 200 or 2) they get an AIDS defining condition. These are opportunistic infections, cancers --- things that happen because </a:t>
            </a:r>
            <a:r>
              <a:rPr lang="en-US" baseline="0" dirty="0" smtClean="0"/>
              <a:t>the individual’s </a:t>
            </a:r>
            <a:r>
              <a:rPr lang="en-US" baseline="0" dirty="0"/>
              <a:t>immune system </a:t>
            </a:r>
            <a:r>
              <a:rPr lang="en-US" baseline="0" dirty="0" smtClean="0"/>
              <a:t>is </a:t>
            </a:r>
            <a:r>
              <a:rPr lang="en-US" baseline="0" dirty="0"/>
              <a:t>compromised. </a:t>
            </a:r>
            <a:r>
              <a:rPr lang="en-US" baseline="0" dirty="0" smtClean="0"/>
              <a:t>Here </a:t>
            </a:r>
            <a:r>
              <a:rPr lang="en-US" baseline="0" dirty="0"/>
              <a:t>are some examples of AIDS – defining conditions</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defTabSz="482512">
              <a:defRPr/>
            </a:pPr>
            <a:fld id="{2EAF3D7C-E79C-464D-870B-78CB3C2428AA}" type="slidenum">
              <a:rPr lang="en-US">
                <a:solidFill>
                  <a:prstClr val="black"/>
                </a:solidFill>
                <a:latin typeface="Calibri"/>
              </a:rPr>
              <a:pPr defTabSz="482512">
                <a:defRPr/>
              </a:pPr>
              <a:t>51</a:t>
            </a:fld>
            <a:endParaRPr lang="en-US" dirty="0">
              <a:solidFill>
                <a:prstClr val="black"/>
              </a:solidFill>
              <a:latin typeface="Calibri"/>
            </a:endParaRPr>
          </a:p>
        </p:txBody>
      </p:sp>
    </p:spTree>
    <p:extLst>
      <p:ext uri="{BB962C8B-B14F-4D97-AF65-F5344CB8AC3E}">
        <p14:creationId xmlns:p14="http://schemas.microsoft.com/office/powerpoint/2010/main" val="19093697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a:p>
          <a:p>
            <a:pPr marL="181240" indent="-181240" defTabSz="966612">
              <a:buFont typeface="Arial" panose="020B0604020202020204" pitchFamily="34" charset="0"/>
              <a:buChar char="•"/>
              <a:defRPr/>
            </a:pPr>
            <a:r>
              <a:rPr lang="en-US" b="1" dirty="0" smtClean="0"/>
              <a:t>[ASK PARTICIPANTS] </a:t>
            </a:r>
            <a:r>
              <a:rPr lang="en-US" kern="1200" dirty="0" smtClean="0"/>
              <a:t>Which of the following is false? </a:t>
            </a:r>
            <a:endParaRPr lang="en-US" dirty="0" smtClean="0"/>
          </a:p>
          <a:p>
            <a:pPr marL="181240" indent="-181240" defTabSz="966612">
              <a:buFont typeface="Arial" panose="020B0604020202020204" pitchFamily="34" charset="0"/>
              <a:buChar char="•"/>
              <a:defRPr/>
            </a:pPr>
            <a:r>
              <a:rPr lang="en-US" dirty="0" smtClean="0"/>
              <a:t>The</a:t>
            </a:r>
            <a:r>
              <a:rPr lang="en-US" baseline="0" dirty="0" smtClean="0"/>
              <a:t> </a:t>
            </a:r>
            <a:r>
              <a:rPr lang="en-US" baseline="0" dirty="0"/>
              <a:t>correct answer is </a:t>
            </a:r>
            <a:r>
              <a:rPr lang="en-US" baseline="0" dirty="0" smtClean="0"/>
              <a:t>1: </a:t>
            </a:r>
            <a:r>
              <a:rPr lang="en-US" kern="1200" dirty="0" smtClean="0"/>
              <a:t>You will get infected with HIV from kissing someone who is HIV positive.</a:t>
            </a:r>
          </a:p>
          <a:p>
            <a:pPr marL="181240" indent="-181240" defTabSz="966612">
              <a:buFont typeface="Arial" panose="020B0604020202020204" pitchFamily="34" charset="0"/>
              <a:buChar char="•"/>
              <a:defRPr/>
            </a:pPr>
            <a:r>
              <a:rPr lang="en-US" baseline="0" dirty="0" smtClean="0"/>
              <a:t>Although </a:t>
            </a:r>
            <a:r>
              <a:rPr lang="en-US" baseline="0" dirty="0"/>
              <a:t>unprotected oral sex is far less likely to transmit HIV than unprotected vaginal or anal sex, it is possible. Let’s look at how HIV is transmitted. </a:t>
            </a:r>
            <a:endParaRPr lang="en-US" dirty="0"/>
          </a:p>
        </p:txBody>
      </p:sp>
      <p:sp>
        <p:nvSpPr>
          <p:cNvPr id="4" name="Slide Number Placeholder 3"/>
          <p:cNvSpPr>
            <a:spLocks noGrp="1"/>
          </p:cNvSpPr>
          <p:nvPr>
            <p:ph type="sldNum" sz="quarter" idx="10"/>
          </p:nvPr>
        </p:nvSpPr>
        <p:spPr/>
        <p:txBody>
          <a:bodyPr/>
          <a:lstStyle/>
          <a:p>
            <a:fld id="{54ADE49C-AECB-4B8E-AB86-9FE486226B9C}" type="slidenum">
              <a:rPr lang="en-US" smtClean="0"/>
              <a:t>52</a:t>
            </a:fld>
            <a:endParaRPr lang="en-US" dirty="0"/>
          </a:p>
        </p:txBody>
      </p:sp>
    </p:spTree>
    <p:extLst>
      <p:ext uri="{BB962C8B-B14F-4D97-AF65-F5344CB8AC3E}">
        <p14:creationId xmlns:p14="http://schemas.microsoft.com/office/powerpoint/2010/main" val="17634405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smtClean="0"/>
          </a:p>
          <a:p>
            <a:pPr marL="181240" indent="-181240">
              <a:buFont typeface="Arial" panose="020B0604020202020204" pitchFamily="34" charset="0"/>
              <a:buChar char="•"/>
            </a:pPr>
            <a:r>
              <a:rPr lang="en-US" b="1" dirty="0" smtClean="0"/>
              <a:t>[ASK PARTICIPANTS]</a:t>
            </a:r>
            <a:r>
              <a:rPr lang="en-US" b="1" baseline="0" dirty="0" smtClean="0"/>
              <a:t> </a:t>
            </a:r>
            <a:r>
              <a:rPr lang="en-US" baseline="0" dirty="0" smtClean="0"/>
              <a:t>What questions or comments do you have regarding the material we just covered? </a:t>
            </a:r>
          </a:p>
          <a:p>
            <a:endParaRPr lang="en-US" baseline="0" dirty="0"/>
          </a:p>
        </p:txBody>
      </p:sp>
      <p:sp>
        <p:nvSpPr>
          <p:cNvPr id="4" name="Slide Number Placeholder 3"/>
          <p:cNvSpPr>
            <a:spLocks noGrp="1"/>
          </p:cNvSpPr>
          <p:nvPr>
            <p:ph type="sldNum" sz="quarter" idx="10"/>
          </p:nvPr>
        </p:nvSpPr>
        <p:spPr/>
        <p:txBody>
          <a:bodyPr/>
          <a:lstStyle/>
          <a:p>
            <a:fld id="{54ADE49C-AECB-4B8E-AB86-9FE486226B9C}" type="slidenum">
              <a:rPr lang="en-US" smtClean="0"/>
              <a:t>53</a:t>
            </a:fld>
            <a:endParaRPr lang="en-US" dirty="0"/>
          </a:p>
        </p:txBody>
      </p:sp>
    </p:spTree>
    <p:extLst>
      <p:ext uri="{BB962C8B-B14F-4D97-AF65-F5344CB8AC3E}">
        <p14:creationId xmlns:p14="http://schemas.microsoft.com/office/powerpoint/2010/main" val="8935353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INSTRUCTIONS</a:t>
            </a:r>
          </a:p>
          <a:p>
            <a:pPr marL="181240" indent="-181240">
              <a:buFont typeface="Arial" panose="020B0604020202020204" pitchFamily="34" charset="0"/>
              <a:buChar char="•"/>
            </a:pPr>
            <a:r>
              <a:rPr lang="en-US" b="0" baseline="0" dirty="0" smtClean="0"/>
              <a:t>Review the slide.</a:t>
            </a:r>
            <a:endParaRPr lang="en-US" b="0" baseline="0" dirty="0"/>
          </a:p>
        </p:txBody>
      </p:sp>
      <p:sp>
        <p:nvSpPr>
          <p:cNvPr id="4" name="Slide Number Placeholder 3"/>
          <p:cNvSpPr>
            <a:spLocks noGrp="1"/>
          </p:cNvSpPr>
          <p:nvPr>
            <p:ph type="sldNum" sz="quarter" idx="10"/>
          </p:nvPr>
        </p:nvSpPr>
        <p:spPr/>
        <p:txBody>
          <a:bodyPr/>
          <a:lstStyle/>
          <a:p>
            <a:fld id="{54ADE49C-AECB-4B8E-AB86-9FE486226B9C}" type="slidenum">
              <a:rPr lang="en-US" smtClean="0"/>
              <a:t>54</a:t>
            </a:fld>
            <a:endParaRPr lang="en-US" dirty="0"/>
          </a:p>
        </p:txBody>
      </p:sp>
    </p:spTree>
    <p:extLst>
      <p:ext uri="{BB962C8B-B14F-4D97-AF65-F5344CB8AC3E}">
        <p14:creationId xmlns:p14="http://schemas.microsoft.com/office/powerpoint/2010/main" val="32120911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INSTRUCTIONS</a:t>
            </a:r>
          </a:p>
          <a:p>
            <a:pPr marL="181240" indent="-181240">
              <a:buFont typeface="Arial" panose="020B0604020202020204" pitchFamily="34" charset="0"/>
              <a:buChar char="•"/>
            </a:pPr>
            <a:r>
              <a:rPr lang="en-US" b="0" baseline="0" dirty="0" smtClean="0"/>
              <a:t>Review the slide.</a:t>
            </a:r>
          </a:p>
          <a:p>
            <a:pPr marL="181240" indent="-18124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4ADE49C-AECB-4B8E-AB86-9FE486226B9C}" type="slidenum">
              <a:rPr lang="en-US" smtClean="0"/>
              <a:t>55</a:t>
            </a:fld>
            <a:endParaRPr lang="en-US" dirty="0"/>
          </a:p>
        </p:txBody>
      </p:sp>
    </p:spTree>
    <p:extLst>
      <p:ext uri="{BB962C8B-B14F-4D97-AF65-F5344CB8AC3E}">
        <p14:creationId xmlns:p14="http://schemas.microsoft.com/office/powerpoint/2010/main" val="6600195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a:p>
          <a:p>
            <a:pPr marL="181240" indent="-181240">
              <a:buFont typeface="Arial" panose="020B0604020202020204" pitchFamily="34" charset="0"/>
              <a:buChar char="•"/>
            </a:pPr>
            <a:r>
              <a:rPr lang="en-US" b="1" dirty="0" smtClean="0"/>
              <a:t>[READ THE BULLETED LIST ON THE</a:t>
            </a:r>
            <a:r>
              <a:rPr lang="en-US" b="1" baseline="0" dirty="0" smtClean="0"/>
              <a:t> SLIDE] </a:t>
            </a:r>
          </a:p>
          <a:p>
            <a:pPr marL="181240" indent="-181240">
              <a:buFont typeface="Arial" panose="020B0604020202020204" pitchFamily="34" charset="0"/>
              <a:buChar char="•"/>
            </a:pPr>
            <a:r>
              <a:rPr lang="en-US" b="1" baseline="0" dirty="0" smtClean="0"/>
              <a:t>[ASK PARTICIPANTS] </a:t>
            </a:r>
            <a:r>
              <a:rPr lang="en-US" dirty="0" smtClean="0"/>
              <a:t>What </a:t>
            </a:r>
            <a:r>
              <a:rPr lang="en-US" dirty="0"/>
              <a:t>are some local thoughts,</a:t>
            </a:r>
            <a:r>
              <a:rPr lang="en-US" baseline="0" dirty="0"/>
              <a:t> myths about how HIV can be transmitted? </a:t>
            </a:r>
            <a:endParaRPr lang="en-US" dirty="0"/>
          </a:p>
        </p:txBody>
      </p:sp>
      <p:sp>
        <p:nvSpPr>
          <p:cNvPr id="4" name="Slide Number Placeholder 3"/>
          <p:cNvSpPr>
            <a:spLocks noGrp="1"/>
          </p:cNvSpPr>
          <p:nvPr>
            <p:ph type="sldNum" sz="quarter" idx="10"/>
          </p:nvPr>
        </p:nvSpPr>
        <p:spPr/>
        <p:txBody>
          <a:bodyPr/>
          <a:lstStyle/>
          <a:p>
            <a:fld id="{54ADE49C-AECB-4B8E-AB86-9FE486226B9C}" type="slidenum">
              <a:rPr lang="en-US" smtClean="0"/>
              <a:t>56</a:t>
            </a:fld>
            <a:endParaRPr lang="en-US" dirty="0"/>
          </a:p>
        </p:txBody>
      </p:sp>
    </p:spTree>
    <p:extLst>
      <p:ext uri="{BB962C8B-B14F-4D97-AF65-F5344CB8AC3E}">
        <p14:creationId xmlns:p14="http://schemas.microsoft.com/office/powerpoint/2010/main" val="32222856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a:p>
          <a:p>
            <a:pPr marL="181240" indent="-181240">
              <a:buFont typeface="Arial" panose="020B0604020202020204" pitchFamily="34" charset="0"/>
              <a:buChar char="•"/>
            </a:pPr>
            <a:r>
              <a:rPr lang="en-US" dirty="0"/>
              <a:t>So let’s review the ways HIV can be transmitted and ways it can’t be --- The HIV virus is actually pretty weak and cannot survive in light or air. </a:t>
            </a:r>
            <a:r>
              <a:rPr lang="en-US" dirty="0" smtClean="0"/>
              <a:t>HI</a:t>
            </a:r>
            <a:r>
              <a:rPr lang="en-US" baseline="0" dirty="0" smtClean="0"/>
              <a:t>V can be transmitted by</a:t>
            </a:r>
            <a:r>
              <a:rPr lang="en-US" b="1" baseline="0" dirty="0" smtClean="0"/>
              <a:t> [READ THE BULLETED LIST ON THE SLIDE] </a:t>
            </a:r>
            <a:endParaRPr lang="en-US" b="1" dirty="0"/>
          </a:p>
        </p:txBody>
      </p:sp>
      <p:sp>
        <p:nvSpPr>
          <p:cNvPr id="4" name="Slide Number Placeholder 3"/>
          <p:cNvSpPr>
            <a:spLocks noGrp="1"/>
          </p:cNvSpPr>
          <p:nvPr>
            <p:ph type="sldNum" sz="quarter" idx="10"/>
          </p:nvPr>
        </p:nvSpPr>
        <p:spPr/>
        <p:txBody>
          <a:bodyPr/>
          <a:lstStyle/>
          <a:p>
            <a:fld id="{54ADE49C-AECB-4B8E-AB86-9FE486226B9C}" type="slidenum">
              <a:rPr lang="en-US" smtClean="0"/>
              <a:t>57</a:t>
            </a:fld>
            <a:endParaRPr lang="en-US" dirty="0"/>
          </a:p>
        </p:txBody>
      </p:sp>
    </p:spTree>
    <p:extLst>
      <p:ext uri="{BB962C8B-B14F-4D97-AF65-F5344CB8AC3E}">
        <p14:creationId xmlns:p14="http://schemas.microsoft.com/office/powerpoint/2010/main" val="9081594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a:p>
          <a:p>
            <a:pPr marL="181240" indent="-181240">
              <a:buFont typeface="Arial" panose="020B0604020202020204" pitchFamily="34" charset="0"/>
              <a:buChar char="•"/>
            </a:pPr>
            <a:r>
              <a:rPr lang="en-US" dirty="0" smtClean="0"/>
              <a:t>The HIV virus</a:t>
            </a:r>
            <a:r>
              <a:rPr lang="en-US" baseline="0" dirty="0" smtClean="0"/>
              <a:t> cannot be transmitted by </a:t>
            </a:r>
            <a:r>
              <a:rPr lang="en-US" b="1" baseline="0" dirty="0" smtClean="0"/>
              <a:t>[READ THE BULLETED LIST ON THE SLIDE] </a:t>
            </a:r>
            <a:endParaRPr lang="en-US" b="1" dirty="0"/>
          </a:p>
        </p:txBody>
      </p:sp>
      <p:sp>
        <p:nvSpPr>
          <p:cNvPr id="4" name="Slide Number Placeholder 3"/>
          <p:cNvSpPr>
            <a:spLocks noGrp="1"/>
          </p:cNvSpPr>
          <p:nvPr>
            <p:ph type="sldNum" sz="quarter" idx="10"/>
          </p:nvPr>
        </p:nvSpPr>
        <p:spPr/>
        <p:txBody>
          <a:bodyPr/>
          <a:lstStyle/>
          <a:p>
            <a:fld id="{54ADE49C-AECB-4B8E-AB86-9FE486226B9C}" type="slidenum">
              <a:rPr lang="en-US" smtClean="0"/>
              <a:t>58</a:t>
            </a:fld>
            <a:endParaRPr lang="en-US" dirty="0"/>
          </a:p>
        </p:txBody>
      </p:sp>
    </p:spTree>
    <p:extLst>
      <p:ext uri="{BB962C8B-B14F-4D97-AF65-F5344CB8AC3E}">
        <p14:creationId xmlns:p14="http://schemas.microsoft.com/office/powerpoint/2010/main" val="9200591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a:p>
          <a:p>
            <a:pPr marL="181240" indent="-181240">
              <a:buFont typeface="Arial" panose="020B0604020202020204" pitchFamily="34" charset="0"/>
              <a:buChar char="•"/>
            </a:pPr>
            <a:r>
              <a:rPr lang="en-US" b="1" dirty="0" smtClean="0"/>
              <a:t>[ASK</a:t>
            </a:r>
            <a:r>
              <a:rPr lang="en-US" b="1" baseline="0" dirty="0" smtClean="0"/>
              <a:t> PARTICIPANTS] </a:t>
            </a:r>
            <a:r>
              <a:rPr lang="en-US" kern="1200" dirty="0" smtClean="0"/>
              <a:t>Which one of the following has the highest risk of acquiring HIV from an infected source?</a:t>
            </a:r>
          </a:p>
          <a:p>
            <a:pPr marL="181240" indent="-181240">
              <a:buFont typeface="Arial" panose="020B0604020202020204" pitchFamily="34" charset="0"/>
              <a:buChar char="•"/>
            </a:pPr>
            <a:r>
              <a:rPr lang="en-US" dirty="0" smtClean="0"/>
              <a:t>The correct</a:t>
            </a:r>
            <a:r>
              <a:rPr lang="en-US" baseline="0" dirty="0" smtClean="0"/>
              <a:t> answer is 4 - mother </a:t>
            </a:r>
            <a:r>
              <a:rPr lang="en-US" baseline="0" dirty="0"/>
              <a:t>to child </a:t>
            </a:r>
            <a:r>
              <a:rPr lang="en-US" baseline="0" dirty="0" smtClean="0"/>
              <a:t>transmission. </a:t>
            </a:r>
          </a:p>
          <a:p>
            <a:pPr marL="181240" indent="-181240">
              <a:buFont typeface="Arial" panose="020B0604020202020204" pitchFamily="34" charset="0"/>
              <a:buChar char="•"/>
            </a:pPr>
            <a:r>
              <a:rPr lang="en-US" baseline="0" dirty="0" smtClean="0"/>
              <a:t>Mother </a:t>
            </a:r>
            <a:r>
              <a:rPr lang="en-US" baseline="0" dirty="0"/>
              <a:t>to child transmission is the highest but remember all of these assume there is a viral load high enough to transmit. Remember if the HIV positive person has an undetectable viral load they can not transmit the virus (U=U, undetectable = untransmittable). Now let’s look at the relative risks. </a:t>
            </a:r>
            <a:endParaRPr lang="en-US" dirty="0"/>
          </a:p>
        </p:txBody>
      </p:sp>
      <p:sp>
        <p:nvSpPr>
          <p:cNvPr id="4" name="Slide Number Placeholder 3"/>
          <p:cNvSpPr>
            <a:spLocks noGrp="1"/>
          </p:cNvSpPr>
          <p:nvPr>
            <p:ph type="sldNum" sz="quarter" idx="10"/>
          </p:nvPr>
        </p:nvSpPr>
        <p:spPr/>
        <p:txBody>
          <a:bodyPr/>
          <a:lstStyle/>
          <a:p>
            <a:fld id="{54ADE49C-AECB-4B8E-AB86-9FE486226B9C}" type="slidenum">
              <a:rPr lang="en-US" smtClean="0"/>
              <a:t>59</a:t>
            </a:fld>
            <a:endParaRPr lang="en-US" dirty="0"/>
          </a:p>
        </p:txBody>
      </p:sp>
    </p:spTree>
    <p:extLst>
      <p:ext uri="{BB962C8B-B14F-4D97-AF65-F5344CB8AC3E}">
        <p14:creationId xmlns:p14="http://schemas.microsoft.com/office/powerpoint/2010/main" val="1776319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a:p>
          <a:p>
            <a:pPr marL="181240" indent="-181240">
              <a:buFont typeface="Arial" panose="020B0604020202020204" pitchFamily="34" charset="0"/>
              <a:buChar char="•"/>
            </a:pPr>
            <a:r>
              <a:rPr lang="en-AU" altLang="en-US" sz="1200" dirty="0" smtClean="0"/>
              <a:t>HIV stands for “human immunodeficiency virus.” </a:t>
            </a:r>
            <a:endParaRPr lang="en-US" b="1" dirty="0" smtClean="0"/>
          </a:p>
        </p:txBody>
      </p:sp>
      <p:sp>
        <p:nvSpPr>
          <p:cNvPr id="4" name="Slide Number Placeholder 3"/>
          <p:cNvSpPr>
            <a:spLocks noGrp="1"/>
          </p:cNvSpPr>
          <p:nvPr>
            <p:ph type="sldNum" sz="quarter" idx="10"/>
          </p:nvPr>
        </p:nvSpPr>
        <p:spPr/>
        <p:txBody>
          <a:bodyPr/>
          <a:lstStyle/>
          <a:p>
            <a:fld id="{54ADE49C-AECB-4B8E-AB86-9FE486226B9C}" type="slidenum">
              <a:rPr lang="en-US" smtClean="0"/>
              <a:t>6</a:t>
            </a:fld>
            <a:endParaRPr lang="en-US" dirty="0"/>
          </a:p>
        </p:txBody>
      </p:sp>
    </p:spTree>
    <p:extLst>
      <p:ext uri="{BB962C8B-B14F-4D97-AF65-F5344CB8AC3E}">
        <p14:creationId xmlns:p14="http://schemas.microsoft.com/office/powerpoint/2010/main" val="25809250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a:p>
          <a:p>
            <a:pPr marL="181240" indent="-181240">
              <a:buFont typeface="Arial" panose="020B0604020202020204" pitchFamily="34" charset="0"/>
              <a:buChar char="•"/>
            </a:pPr>
            <a:r>
              <a:rPr lang="en-US" dirty="0"/>
              <a:t>Here you can see relative risks per 10,000 exposures. Remember if the HIV-infected mom has an undetectable viral load because she is taking medications the risk is essentially zero.</a:t>
            </a:r>
            <a:r>
              <a:rPr lang="en-US" baseline="0" dirty="0"/>
              <a:t> We will talk more about that later. Also for sexual contact, if the HIV positive person has an undetectable viral load because they are taking medications they are not transmittable (U=U). Does anything surprise people here? Remember these assume no condom use – and also is someone has a very high viral load (like during acute infection) they are much more infectious. </a:t>
            </a:r>
            <a:endParaRPr lang="en-US" baseline="0" dirty="0" smtClean="0"/>
          </a:p>
          <a:p>
            <a:pPr marL="181240" indent="-181240">
              <a:buFont typeface="Arial" panose="020B0604020202020204" pitchFamily="34" charset="0"/>
              <a:buChar char="•"/>
            </a:pPr>
            <a:r>
              <a:rPr lang="en-US" b="1" baseline="0" dirty="0" smtClean="0"/>
              <a:t>[REVIEW THE BULLETED LIST ON THE SLIDE]</a:t>
            </a:r>
            <a:endParaRPr lang="en-US" b="1" dirty="0"/>
          </a:p>
        </p:txBody>
      </p:sp>
      <p:sp>
        <p:nvSpPr>
          <p:cNvPr id="4" name="Slide Number Placeholder 3"/>
          <p:cNvSpPr>
            <a:spLocks noGrp="1"/>
          </p:cNvSpPr>
          <p:nvPr>
            <p:ph type="sldNum" sz="quarter" idx="10"/>
          </p:nvPr>
        </p:nvSpPr>
        <p:spPr/>
        <p:txBody>
          <a:bodyPr/>
          <a:lstStyle/>
          <a:p>
            <a:fld id="{54ADE49C-AECB-4B8E-AB86-9FE486226B9C}" type="slidenum">
              <a:rPr lang="en-US" smtClean="0"/>
              <a:t>60</a:t>
            </a:fld>
            <a:endParaRPr lang="en-US" dirty="0"/>
          </a:p>
        </p:txBody>
      </p:sp>
    </p:spTree>
    <p:extLst>
      <p:ext uri="{BB962C8B-B14F-4D97-AF65-F5344CB8AC3E}">
        <p14:creationId xmlns:p14="http://schemas.microsoft.com/office/powerpoint/2010/main" val="15747701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a:p>
          <a:p>
            <a:pPr marL="181240" indent="-181240">
              <a:buFont typeface="Arial" panose="020B0604020202020204" pitchFamily="34" charset="0"/>
              <a:buChar char="•"/>
            </a:pPr>
            <a:r>
              <a:rPr lang="en-US" dirty="0"/>
              <a:t>All these are risk factors for HIV. But the CDC</a:t>
            </a:r>
            <a:r>
              <a:rPr lang="en-US" baseline="0" dirty="0"/>
              <a:t> recommends everyone </a:t>
            </a:r>
            <a:r>
              <a:rPr lang="en-US" baseline="0" dirty="0" smtClean="0"/>
              <a:t>between the ages of 13-64 </a:t>
            </a:r>
            <a:r>
              <a:rPr lang="en-US" baseline="0" dirty="0"/>
              <a:t>be tested for HIV regardless of their risk. </a:t>
            </a:r>
            <a:endParaRPr lang="en-US" baseline="0" dirty="0" smtClean="0"/>
          </a:p>
        </p:txBody>
      </p:sp>
      <p:sp>
        <p:nvSpPr>
          <p:cNvPr id="4" name="Slide Number Placeholder 3"/>
          <p:cNvSpPr>
            <a:spLocks noGrp="1"/>
          </p:cNvSpPr>
          <p:nvPr>
            <p:ph type="sldNum" sz="quarter" idx="10"/>
          </p:nvPr>
        </p:nvSpPr>
        <p:spPr/>
        <p:txBody>
          <a:bodyPr/>
          <a:lstStyle/>
          <a:p>
            <a:fld id="{54ADE49C-AECB-4B8E-AB86-9FE486226B9C}" type="slidenum">
              <a:rPr lang="en-US" smtClean="0"/>
              <a:t>61</a:t>
            </a:fld>
            <a:endParaRPr lang="en-US" dirty="0"/>
          </a:p>
        </p:txBody>
      </p:sp>
    </p:spTree>
    <p:extLst>
      <p:ext uri="{BB962C8B-B14F-4D97-AF65-F5344CB8AC3E}">
        <p14:creationId xmlns:p14="http://schemas.microsoft.com/office/powerpoint/2010/main" val="9344731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INSTRUCTIONS</a:t>
            </a:r>
          </a:p>
          <a:p>
            <a:pPr marL="181240" indent="-181240">
              <a:buFont typeface="Arial" panose="020B0604020202020204" pitchFamily="34" charset="0"/>
              <a:buChar char="•"/>
            </a:pPr>
            <a:r>
              <a:rPr lang="en-US" b="0" baseline="0" dirty="0" smtClean="0"/>
              <a:t>Review the slide.</a:t>
            </a:r>
          </a:p>
          <a:p>
            <a:pPr marL="181240" indent="-181240">
              <a:buFont typeface="Arial" panose="020B0604020202020204" pitchFamily="34" charset="0"/>
              <a:buChar char="•"/>
            </a:pPr>
            <a:endParaRPr lang="en-US" b="0" baseline="0" dirty="0"/>
          </a:p>
        </p:txBody>
      </p:sp>
      <p:sp>
        <p:nvSpPr>
          <p:cNvPr id="4" name="Slide Number Placeholder 3"/>
          <p:cNvSpPr>
            <a:spLocks noGrp="1"/>
          </p:cNvSpPr>
          <p:nvPr>
            <p:ph type="sldNum" sz="quarter" idx="10"/>
          </p:nvPr>
        </p:nvSpPr>
        <p:spPr/>
        <p:txBody>
          <a:bodyPr/>
          <a:lstStyle/>
          <a:p>
            <a:fld id="{54ADE49C-AECB-4B8E-AB86-9FE486226B9C}" type="slidenum">
              <a:rPr lang="en-US" smtClean="0"/>
              <a:t>62</a:t>
            </a:fld>
            <a:endParaRPr lang="en-US" dirty="0"/>
          </a:p>
        </p:txBody>
      </p:sp>
    </p:spTree>
    <p:extLst>
      <p:ext uri="{BB962C8B-B14F-4D97-AF65-F5344CB8AC3E}">
        <p14:creationId xmlns:p14="http://schemas.microsoft.com/office/powerpoint/2010/main" val="27027025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a:p>
          <a:p>
            <a:pPr marL="181240" indent="-181240">
              <a:buFont typeface="Arial" panose="020B0604020202020204" pitchFamily="34" charset="0"/>
              <a:buChar char="•"/>
            </a:pPr>
            <a:r>
              <a:rPr lang="en-US" dirty="0"/>
              <a:t>So let’s review some routes of transmission of HIV. While there have no documented cases of transmission of sex between women it is possible, however</a:t>
            </a:r>
            <a:r>
              <a:rPr lang="en-US" baseline="0" dirty="0"/>
              <a:t> there are many lesbians with HIV, but they were infected through sex with men or </a:t>
            </a:r>
            <a:r>
              <a:rPr lang="en-US" baseline="0" dirty="0" smtClean="0"/>
              <a:t>when using drugs. Lets </a:t>
            </a:r>
            <a:r>
              <a:rPr lang="en-US" baseline="0" dirty="0"/>
              <a:t>talk a bit about mother to child transmission. </a:t>
            </a:r>
            <a:endParaRPr lang="en-US" dirty="0"/>
          </a:p>
        </p:txBody>
      </p:sp>
      <p:sp>
        <p:nvSpPr>
          <p:cNvPr id="4" name="Slide Number Placeholder 3"/>
          <p:cNvSpPr>
            <a:spLocks noGrp="1"/>
          </p:cNvSpPr>
          <p:nvPr>
            <p:ph type="sldNum" sz="quarter" idx="10"/>
          </p:nvPr>
        </p:nvSpPr>
        <p:spPr/>
        <p:txBody>
          <a:bodyPr/>
          <a:lstStyle/>
          <a:p>
            <a:fld id="{54ADE49C-AECB-4B8E-AB86-9FE486226B9C}" type="slidenum">
              <a:rPr lang="en-US" smtClean="0"/>
              <a:t>63</a:t>
            </a:fld>
            <a:endParaRPr lang="en-US" dirty="0"/>
          </a:p>
        </p:txBody>
      </p:sp>
    </p:spTree>
    <p:extLst>
      <p:ext uri="{BB962C8B-B14F-4D97-AF65-F5344CB8AC3E}">
        <p14:creationId xmlns:p14="http://schemas.microsoft.com/office/powerpoint/2010/main" val="1045970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p>
          <a:p>
            <a:pPr marL="181240" indent="-181240">
              <a:buFont typeface="Arial" panose="020B0604020202020204" pitchFamily="34" charset="0"/>
              <a:buChar char="•"/>
            </a:pPr>
            <a:r>
              <a:rPr lang="en-US" dirty="0" smtClean="0"/>
              <a:t>In 1994, </a:t>
            </a:r>
            <a:r>
              <a:rPr lang="en-US" dirty="0"/>
              <a:t>one of the first successes in HIV treatment</a:t>
            </a:r>
            <a:r>
              <a:rPr lang="en-US" baseline="0" dirty="0"/>
              <a:t> came from a famous study that showed </a:t>
            </a:r>
            <a:r>
              <a:rPr lang="en-US" baseline="0" dirty="0" smtClean="0"/>
              <a:t>an </a:t>
            </a:r>
            <a:r>
              <a:rPr lang="en-US" baseline="0" dirty="0"/>
              <a:t>HIV-infected mom reduced her chance of transmitting HIV to her newborn from about 20 – 25% down to 7% with the use of just one anti-retroviral </a:t>
            </a:r>
            <a:r>
              <a:rPr lang="en-US" baseline="0" dirty="0" smtClean="0"/>
              <a:t>drug. Today, </a:t>
            </a:r>
            <a:r>
              <a:rPr lang="en-US" baseline="0" dirty="0"/>
              <a:t>with much better </a:t>
            </a:r>
            <a:r>
              <a:rPr lang="en-US" baseline="0" dirty="0" smtClean="0"/>
              <a:t>medications, that </a:t>
            </a:r>
            <a:r>
              <a:rPr lang="en-US" baseline="0" dirty="0"/>
              <a:t>chance is almost zero. In Los Angeles over the past decade we have delivered more than 300 babies to HIV-infected mom and guess how many HIV infected babies we have? From 300 births? </a:t>
            </a:r>
            <a:r>
              <a:rPr lang="en-US" baseline="0" dirty="0" smtClean="0"/>
              <a:t>Zero. That’s why all women of child bearing age need to know their HIV status and all pregnant mom are tested for HIV.</a:t>
            </a:r>
          </a:p>
          <a:p>
            <a:pPr marL="0" indent="0">
              <a:buFont typeface="Arial" panose="020B0604020202020204" pitchFamily="34" charset="0"/>
              <a:buNone/>
            </a:pPr>
            <a:r>
              <a:rPr lang="en-US" baseline="0" dirty="0" smtClean="0"/>
              <a:t/>
            </a:r>
            <a:br>
              <a:rPr lang="en-US" baseline="0" dirty="0" smtClean="0"/>
            </a:br>
            <a:r>
              <a:rPr lang="en-US" baseline="0" dirty="0" smtClean="0"/>
              <a:t>IMAGE CREDIT: Adobe Stock, purchased image, 2019. </a:t>
            </a:r>
            <a:endParaRPr lang="en-US" dirty="0"/>
          </a:p>
        </p:txBody>
      </p:sp>
      <p:sp>
        <p:nvSpPr>
          <p:cNvPr id="4" name="Slide Number Placeholder 3"/>
          <p:cNvSpPr>
            <a:spLocks noGrp="1"/>
          </p:cNvSpPr>
          <p:nvPr>
            <p:ph type="sldNum" sz="quarter" idx="10"/>
          </p:nvPr>
        </p:nvSpPr>
        <p:spPr/>
        <p:txBody>
          <a:bodyPr/>
          <a:lstStyle/>
          <a:p>
            <a:fld id="{2EAF3D7C-E79C-464D-870B-78CB3C2428AA}" type="slidenum">
              <a:rPr lang="en-US" smtClean="0"/>
              <a:t>64</a:t>
            </a:fld>
            <a:endParaRPr lang="en-US" dirty="0"/>
          </a:p>
        </p:txBody>
      </p:sp>
    </p:spTree>
    <p:extLst>
      <p:ext uri="{BB962C8B-B14F-4D97-AF65-F5344CB8AC3E}">
        <p14:creationId xmlns:p14="http://schemas.microsoft.com/office/powerpoint/2010/main" val="237954146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TRAINER NOTES </a:t>
            </a:r>
            <a:endParaRPr lang="en-US" b="1" baseline="0" dirty="0"/>
          </a:p>
          <a:p>
            <a:pPr marL="181240" indent="-181240">
              <a:buFont typeface="Arial" panose="020B0604020202020204" pitchFamily="34" charset="0"/>
              <a:buChar char="•"/>
            </a:pPr>
            <a:r>
              <a:rPr lang="en-US" dirty="0"/>
              <a:t>If a mom is living with</a:t>
            </a:r>
            <a:r>
              <a:rPr lang="en-US" baseline="0" dirty="0"/>
              <a:t> </a:t>
            </a:r>
            <a:r>
              <a:rPr lang="en-US" baseline="0" dirty="0" smtClean="0"/>
              <a:t>HIV, </a:t>
            </a:r>
            <a:r>
              <a:rPr lang="en-US" baseline="0" dirty="0"/>
              <a:t>and in </a:t>
            </a:r>
            <a:r>
              <a:rPr lang="en-US" baseline="0" dirty="0" smtClean="0"/>
              <a:t>cases where </a:t>
            </a:r>
            <a:r>
              <a:rPr lang="en-US" baseline="0" dirty="0"/>
              <a:t>she continues with treatment during </a:t>
            </a:r>
            <a:r>
              <a:rPr lang="en-US" baseline="0" dirty="0" smtClean="0"/>
              <a:t>pregnancy, the </a:t>
            </a:r>
            <a:r>
              <a:rPr lang="en-US" baseline="0" dirty="0"/>
              <a:t>baby can also be given anti-retroviral </a:t>
            </a:r>
            <a:r>
              <a:rPr lang="en-US" baseline="0" dirty="0" smtClean="0"/>
              <a:t>medications </a:t>
            </a:r>
            <a:r>
              <a:rPr lang="en-US" baseline="0" dirty="0"/>
              <a:t>after birth to protect it in case of any exposure during birth. If a mom doesn’t know she is infected (usually because she is out of medical care completely) and shows up at the hospital to </a:t>
            </a:r>
            <a:r>
              <a:rPr lang="en-US" baseline="0" dirty="0" smtClean="0"/>
              <a:t>deliver, </a:t>
            </a:r>
            <a:r>
              <a:rPr lang="en-US" baseline="0" dirty="0"/>
              <a:t>a rapid HIV test can administered. If </a:t>
            </a:r>
            <a:r>
              <a:rPr lang="en-US" baseline="0" dirty="0" smtClean="0"/>
              <a:t>the test </a:t>
            </a:r>
            <a:r>
              <a:rPr lang="en-US" baseline="0" dirty="0"/>
              <a:t>indicates </a:t>
            </a:r>
            <a:r>
              <a:rPr lang="en-US" baseline="0" dirty="0" smtClean="0"/>
              <a:t>positive, both </a:t>
            </a:r>
            <a:r>
              <a:rPr lang="en-US" baseline="0" dirty="0"/>
              <a:t>the mother and child can be administered HIV medication to lower chances of transmission. </a:t>
            </a:r>
            <a:endParaRPr lang="en-US" dirty="0"/>
          </a:p>
          <a:p>
            <a:endParaRPr lang="en-US" baseline="0" dirty="0"/>
          </a:p>
        </p:txBody>
      </p:sp>
      <p:sp>
        <p:nvSpPr>
          <p:cNvPr id="4" name="Slide Number Placeholder 3"/>
          <p:cNvSpPr>
            <a:spLocks noGrp="1"/>
          </p:cNvSpPr>
          <p:nvPr>
            <p:ph type="sldNum" sz="quarter" idx="10"/>
          </p:nvPr>
        </p:nvSpPr>
        <p:spPr/>
        <p:txBody>
          <a:bodyPr/>
          <a:lstStyle/>
          <a:p>
            <a:fld id="{54ADE49C-AECB-4B8E-AB86-9FE486226B9C}" type="slidenum">
              <a:rPr lang="en-US" smtClean="0"/>
              <a:t>65</a:t>
            </a:fld>
            <a:endParaRPr lang="en-US" dirty="0"/>
          </a:p>
        </p:txBody>
      </p:sp>
    </p:spTree>
    <p:extLst>
      <p:ext uri="{BB962C8B-B14F-4D97-AF65-F5344CB8AC3E}">
        <p14:creationId xmlns:p14="http://schemas.microsoft.com/office/powerpoint/2010/main" val="11626304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p>
          <a:p>
            <a:pPr marL="181240" indent="-181240">
              <a:buFont typeface="Arial" panose="020B0604020202020204" pitchFamily="34" charset="0"/>
              <a:buChar char="•"/>
            </a:pPr>
            <a:r>
              <a:rPr lang="en-US" dirty="0" smtClean="0"/>
              <a:t>So</a:t>
            </a:r>
            <a:r>
              <a:rPr lang="en-US" baseline="0" dirty="0" smtClean="0"/>
              <a:t> </a:t>
            </a:r>
            <a:r>
              <a:rPr lang="en-US" baseline="0" dirty="0"/>
              <a:t>mother to child transmission can be greatly </a:t>
            </a:r>
            <a:r>
              <a:rPr lang="en-US" baseline="0" dirty="0" smtClean="0"/>
              <a:t>reduced </a:t>
            </a:r>
            <a:r>
              <a:rPr lang="en-US" baseline="0" dirty="0"/>
              <a:t>from the mother being on medications, medications being administered during delivery, and from mom not breast feeding after delivery. Remember breast feeding often involves blood and not just breast milk</a:t>
            </a:r>
            <a:r>
              <a:rPr lang="en-US" baseline="0" dirty="0" smtClean="0"/>
              <a:t>.</a:t>
            </a:r>
            <a:endParaRPr lang="en-US" baseline="0" dirty="0"/>
          </a:p>
          <a:p>
            <a:pPr marL="0" indent="0">
              <a:buFont typeface="Arial" panose="020B0604020202020204" pitchFamily="34" charset="0"/>
              <a:buNone/>
            </a:pPr>
            <a:endParaRPr lang="en-US" baseline="0" dirty="0"/>
          </a:p>
          <a:p>
            <a:r>
              <a:rPr lang="en-US" sz="1200" b="1" kern="1200" dirty="0" smtClean="0">
                <a:solidFill>
                  <a:schemeClr val="tx1"/>
                </a:solidFill>
                <a:effectLst/>
                <a:latin typeface="+mn-lt"/>
                <a:ea typeface="+mn-ea"/>
                <a:cs typeface="+mn-cs"/>
              </a:rPr>
              <a:t>IMAGE CREDIT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Slide with image courtesy of Thomas Donohoe, PAETC.</a:t>
            </a:r>
            <a:endParaRPr lang="en-US" baseline="0" dirty="0" smtClean="0"/>
          </a:p>
        </p:txBody>
      </p:sp>
      <p:sp>
        <p:nvSpPr>
          <p:cNvPr id="4" name="Slide Number Placeholder 3"/>
          <p:cNvSpPr>
            <a:spLocks noGrp="1"/>
          </p:cNvSpPr>
          <p:nvPr>
            <p:ph type="sldNum" sz="quarter" idx="10"/>
          </p:nvPr>
        </p:nvSpPr>
        <p:spPr/>
        <p:txBody>
          <a:bodyPr/>
          <a:lstStyle/>
          <a:p>
            <a:fld id="{2EAF3D7C-E79C-464D-870B-78CB3C2428AA}" type="slidenum">
              <a:rPr lang="en-US" smtClean="0"/>
              <a:t>66</a:t>
            </a:fld>
            <a:endParaRPr lang="en-US" dirty="0"/>
          </a:p>
        </p:txBody>
      </p:sp>
    </p:spTree>
    <p:extLst>
      <p:ext uri="{BB962C8B-B14F-4D97-AF65-F5344CB8AC3E}">
        <p14:creationId xmlns:p14="http://schemas.microsoft.com/office/powerpoint/2010/main" val="295405014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a:p>
          <a:p>
            <a:pPr marL="181240" indent="-181240" defTabSz="966612">
              <a:buFont typeface="Arial" panose="020B0604020202020204" pitchFamily="34" charset="0"/>
              <a:buChar char="•"/>
              <a:defRPr/>
            </a:pPr>
            <a:r>
              <a:rPr lang="en-US" b="1" kern="1200" dirty="0" smtClean="0"/>
              <a:t>[ASK</a:t>
            </a:r>
            <a:r>
              <a:rPr lang="en-US" b="1" kern="1200" baseline="0" dirty="0" smtClean="0"/>
              <a:t> PARTICIPANTS] </a:t>
            </a:r>
            <a:r>
              <a:rPr lang="en-US" kern="1200" baseline="0" dirty="0" smtClean="0"/>
              <a:t>Are there any questions before we discuss the </a:t>
            </a:r>
            <a:r>
              <a:rPr lang="en-US" dirty="0" smtClean="0"/>
              <a:t>period</a:t>
            </a:r>
            <a:r>
              <a:rPr lang="en-US" baseline="0" dirty="0" smtClean="0"/>
              <a:t> </a:t>
            </a:r>
            <a:r>
              <a:rPr lang="en-US" baseline="0" dirty="0"/>
              <a:t>of early or acute </a:t>
            </a:r>
            <a:r>
              <a:rPr lang="en-US" baseline="0" dirty="0" smtClean="0"/>
              <a:t>infection. </a:t>
            </a:r>
            <a:endParaRPr lang="en-US" dirty="0"/>
          </a:p>
          <a:p>
            <a:endParaRPr lang="en-US" baseline="0" dirty="0"/>
          </a:p>
        </p:txBody>
      </p:sp>
      <p:sp>
        <p:nvSpPr>
          <p:cNvPr id="4" name="Slide Number Placeholder 3"/>
          <p:cNvSpPr>
            <a:spLocks noGrp="1"/>
          </p:cNvSpPr>
          <p:nvPr>
            <p:ph type="sldNum" sz="quarter" idx="10"/>
          </p:nvPr>
        </p:nvSpPr>
        <p:spPr/>
        <p:txBody>
          <a:bodyPr/>
          <a:lstStyle/>
          <a:p>
            <a:fld id="{54ADE49C-AECB-4B8E-AB86-9FE486226B9C}" type="slidenum">
              <a:rPr lang="en-US" smtClean="0"/>
              <a:t>67</a:t>
            </a:fld>
            <a:endParaRPr lang="en-US" dirty="0"/>
          </a:p>
        </p:txBody>
      </p:sp>
    </p:spTree>
    <p:extLst>
      <p:ext uri="{BB962C8B-B14F-4D97-AF65-F5344CB8AC3E}">
        <p14:creationId xmlns:p14="http://schemas.microsoft.com/office/powerpoint/2010/main" val="314222823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a:p>
          <a:p>
            <a:pPr marL="181240" indent="-181240" defTabSz="966612">
              <a:buFont typeface="Arial" panose="020B0604020202020204" pitchFamily="34" charset="0"/>
              <a:buChar char="•"/>
              <a:defRPr/>
            </a:pPr>
            <a:r>
              <a:rPr lang="en-US" b="1" dirty="0" smtClean="0"/>
              <a:t>[ASK PARTICIPANTS</a:t>
            </a:r>
            <a:r>
              <a:rPr lang="en-US" b="1" baseline="0" dirty="0" smtClean="0"/>
              <a:t>] </a:t>
            </a:r>
            <a:r>
              <a:rPr lang="en-US" kern="1200" dirty="0" smtClean="0"/>
              <a:t>Which of the following statements are TRUE in regards to acute HIV infection?</a:t>
            </a:r>
            <a:endParaRPr lang="en-US" baseline="0" dirty="0" smtClean="0"/>
          </a:p>
          <a:p>
            <a:pPr marL="181240" indent="-181240" defTabSz="966612">
              <a:buFont typeface="Arial" panose="020B0604020202020204" pitchFamily="34" charset="0"/>
              <a:buChar char="•"/>
              <a:defRPr/>
            </a:pPr>
            <a:r>
              <a:rPr lang="en-US" dirty="0" smtClean="0"/>
              <a:t>The </a:t>
            </a:r>
            <a:r>
              <a:rPr lang="en-US" dirty="0"/>
              <a:t>correct</a:t>
            </a:r>
            <a:r>
              <a:rPr lang="en-US" baseline="0" dirty="0"/>
              <a:t> answer is 3</a:t>
            </a:r>
            <a:r>
              <a:rPr lang="en-US" baseline="0" dirty="0" smtClean="0"/>
              <a:t>) </a:t>
            </a:r>
            <a:r>
              <a:rPr lang="en-US" kern="1200" dirty="0" smtClean="0"/>
              <a:t>Symptoms are nonspecific and may mimic other viral infections.</a:t>
            </a:r>
            <a:r>
              <a:rPr lang="en-US" kern="1200" baseline="0" dirty="0" smtClean="0"/>
              <a:t> </a:t>
            </a:r>
          </a:p>
          <a:p>
            <a:pPr marL="181240" indent="-181240" defTabSz="966612">
              <a:buFont typeface="Arial" panose="020B0604020202020204" pitchFamily="34" charset="0"/>
              <a:buChar char="•"/>
              <a:defRPr/>
            </a:pPr>
            <a:r>
              <a:rPr lang="en-US" baseline="0" dirty="0" smtClean="0"/>
              <a:t>The flu-like </a:t>
            </a:r>
            <a:r>
              <a:rPr lang="en-US" baseline="0" dirty="0"/>
              <a:t>symptoms can indicate so many things. That’s why everyone needs to know their HIV status – not just people who have flu – like symptoms. </a:t>
            </a:r>
            <a:endParaRPr lang="en-US" dirty="0"/>
          </a:p>
          <a:p>
            <a:pPr marL="181240" indent="-181240">
              <a:buFont typeface="Arial" panose="020B0604020202020204" pitchFamily="34" charset="0"/>
              <a:buChar char="•"/>
            </a:pPr>
            <a:endParaRPr lang="en-US" b="1" dirty="0"/>
          </a:p>
        </p:txBody>
      </p:sp>
      <p:sp>
        <p:nvSpPr>
          <p:cNvPr id="4" name="Slide Number Placeholder 3"/>
          <p:cNvSpPr>
            <a:spLocks noGrp="1"/>
          </p:cNvSpPr>
          <p:nvPr>
            <p:ph type="sldNum" sz="quarter" idx="10"/>
          </p:nvPr>
        </p:nvSpPr>
        <p:spPr/>
        <p:txBody>
          <a:bodyPr/>
          <a:lstStyle/>
          <a:p>
            <a:fld id="{54ADE49C-AECB-4B8E-AB86-9FE486226B9C}" type="slidenum">
              <a:rPr lang="en-US" smtClean="0"/>
              <a:t>68</a:t>
            </a:fld>
            <a:endParaRPr lang="en-US" dirty="0"/>
          </a:p>
        </p:txBody>
      </p:sp>
    </p:spTree>
    <p:extLst>
      <p:ext uri="{BB962C8B-B14F-4D97-AF65-F5344CB8AC3E}">
        <p14:creationId xmlns:p14="http://schemas.microsoft.com/office/powerpoint/2010/main" val="26867853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 </a:t>
            </a:r>
          </a:p>
          <a:p>
            <a:pPr marL="171450" indent="-171450">
              <a:buFont typeface="Arial" panose="020B0604020202020204" pitchFamily="34" charset="0"/>
              <a:buChar char="•"/>
            </a:pPr>
            <a:r>
              <a:rPr lang="en-US" dirty="0" smtClean="0"/>
              <a:t>Here</a:t>
            </a:r>
            <a:r>
              <a:rPr lang="en-US" baseline="0" dirty="0" smtClean="0"/>
              <a:t> is </a:t>
            </a:r>
            <a:r>
              <a:rPr lang="en-US" dirty="0" smtClean="0"/>
              <a:t>a </a:t>
            </a:r>
            <a:r>
              <a:rPr lang="en-US" dirty="0"/>
              <a:t>hypothetical course of infection</a:t>
            </a:r>
            <a:r>
              <a:rPr lang="en-US" baseline="0" dirty="0"/>
              <a:t> as it starts and then progresses over years. Lets follow the gold line first, that’s the # of CD4 cells. You can see when someone is first infected with HIV there is an immediate reduction in CD4 cells as the virus explodes (viremia – the </a:t>
            </a:r>
            <a:r>
              <a:rPr lang="en-US" baseline="0" dirty="0" smtClean="0"/>
              <a:t>blue </a:t>
            </a:r>
            <a:r>
              <a:rPr lang="en-US" baseline="0" dirty="0"/>
              <a:t>line shoots up --- this is a huge surge in viral load during acute infection). Then the immune system kicks in (green </a:t>
            </a:r>
            <a:r>
              <a:rPr lang="en-US" baseline="0" dirty="0" smtClean="0"/>
              <a:t>line) </a:t>
            </a:r>
            <a:r>
              <a:rPr lang="en-US" baseline="0" dirty="0"/>
              <a:t>and starts controlling the virus, bringing it down and bringing CD4 back to baseline. It’s during this acute infection period that people often experience flu-like and other symptoms like rashes. So everything return to a sort of baseline. But HIV is still there and using CD4 cells to replicate over time – years and years – the # of CD4 cells declines and someone’s immune system becomes compromised. Once they go below 200, they receive an AIDS diagnosis. Some </a:t>
            </a:r>
            <a:r>
              <a:rPr lang="en-US" baseline="0" dirty="0" smtClean="0"/>
              <a:t>peoples’ </a:t>
            </a:r>
            <a:r>
              <a:rPr lang="en-US" baseline="0" dirty="0"/>
              <a:t>bodies control the virus better than others (even without medications) and these people will lose CD4 cells less quickly but today we know that all people need to start HIV antiretroviral medications as soon as they </a:t>
            </a:r>
            <a:r>
              <a:rPr lang="en-US" baseline="0" dirty="0" smtClean="0"/>
              <a:t>learn </a:t>
            </a:r>
            <a:r>
              <a:rPr lang="en-US" baseline="0" dirty="0"/>
              <a:t>they </a:t>
            </a:r>
            <a:r>
              <a:rPr lang="en-US" baseline="0" dirty="0" smtClean="0"/>
              <a:t>are infected with HIV. </a:t>
            </a:r>
            <a:endParaRPr lang="en-US" dirty="0"/>
          </a:p>
        </p:txBody>
      </p:sp>
      <p:sp>
        <p:nvSpPr>
          <p:cNvPr id="4" name="Slide Number Placeholder 3"/>
          <p:cNvSpPr>
            <a:spLocks noGrp="1"/>
          </p:cNvSpPr>
          <p:nvPr>
            <p:ph type="sldNum" sz="quarter" idx="10"/>
          </p:nvPr>
        </p:nvSpPr>
        <p:spPr/>
        <p:txBody>
          <a:bodyPr/>
          <a:lstStyle/>
          <a:p>
            <a:pPr defTabSz="482512">
              <a:defRPr/>
            </a:pPr>
            <a:fld id="{2EAF3D7C-E79C-464D-870B-78CB3C2428AA}" type="slidenum">
              <a:rPr lang="en-US">
                <a:solidFill>
                  <a:prstClr val="black"/>
                </a:solidFill>
                <a:latin typeface="Calibri"/>
              </a:rPr>
              <a:pPr defTabSz="482512">
                <a:defRPr/>
              </a:pPr>
              <a:t>69</a:t>
            </a:fld>
            <a:endParaRPr lang="en-US" dirty="0">
              <a:solidFill>
                <a:prstClr val="black"/>
              </a:solidFill>
              <a:latin typeface="Calibri"/>
            </a:endParaRPr>
          </a:p>
        </p:txBody>
      </p:sp>
    </p:spTree>
    <p:extLst>
      <p:ext uri="{BB962C8B-B14F-4D97-AF65-F5344CB8AC3E}">
        <p14:creationId xmlns:p14="http://schemas.microsoft.com/office/powerpoint/2010/main" val="1064395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p>
          <a:p>
            <a:pPr marL="181240" indent="-181240">
              <a:buFont typeface="Arial" panose="020B0604020202020204" pitchFamily="34" charset="0"/>
              <a:buChar char="•"/>
            </a:pPr>
            <a:r>
              <a:rPr lang="en-US" b="1" dirty="0" smtClean="0"/>
              <a:t>[READ THE BULLETED</a:t>
            </a:r>
            <a:r>
              <a:rPr lang="en-US" b="1" baseline="0" dirty="0" smtClean="0"/>
              <a:t> LIST ON THE SLIDE]</a:t>
            </a:r>
            <a:endParaRPr lang="en-US" b="1" dirty="0"/>
          </a:p>
        </p:txBody>
      </p:sp>
      <p:sp>
        <p:nvSpPr>
          <p:cNvPr id="4" name="Slide Number Placeholder 3"/>
          <p:cNvSpPr>
            <a:spLocks noGrp="1"/>
          </p:cNvSpPr>
          <p:nvPr>
            <p:ph type="sldNum" sz="quarter" idx="10"/>
          </p:nvPr>
        </p:nvSpPr>
        <p:spPr/>
        <p:txBody>
          <a:bodyPr/>
          <a:lstStyle/>
          <a:p>
            <a:fld id="{54ADE49C-AECB-4B8E-AB86-9FE486226B9C}" type="slidenum">
              <a:rPr lang="en-US" smtClean="0"/>
              <a:t>7</a:t>
            </a:fld>
            <a:endParaRPr lang="en-US" dirty="0"/>
          </a:p>
        </p:txBody>
      </p:sp>
    </p:spTree>
    <p:extLst>
      <p:ext uri="{BB962C8B-B14F-4D97-AF65-F5344CB8AC3E}">
        <p14:creationId xmlns:p14="http://schemas.microsoft.com/office/powerpoint/2010/main" val="41810956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a:p>
          <a:p>
            <a:pPr marL="181240" indent="-181240">
              <a:buFont typeface="Arial" panose="020B0604020202020204" pitchFamily="34" charset="0"/>
              <a:buChar char="•"/>
            </a:pPr>
            <a:r>
              <a:rPr lang="en-US" dirty="0"/>
              <a:t>So acute HIV infection causes symptoms</a:t>
            </a:r>
            <a:r>
              <a:rPr lang="en-US" baseline="0" dirty="0"/>
              <a:t> in most patients but they pass quickly and mimic other things like Strep throat or the flu. And remember in the first 1-2 weeks the person will test negative as they have not yet produced antibodies yet they are very infectious as they have a very high viral load. This is why the CDC recommends everyone receive an HIV test. If the patient suspect they may be HIV infected (because of recent risk) the provider can order an HIV viral load test in addition to the HIV antibody test. </a:t>
            </a:r>
            <a:endParaRPr lang="en-US" dirty="0"/>
          </a:p>
        </p:txBody>
      </p:sp>
      <p:sp>
        <p:nvSpPr>
          <p:cNvPr id="4" name="Slide Number Placeholder 3"/>
          <p:cNvSpPr>
            <a:spLocks noGrp="1"/>
          </p:cNvSpPr>
          <p:nvPr>
            <p:ph type="sldNum" sz="quarter" idx="10"/>
          </p:nvPr>
        </p:nvSpPr>
        <p:spPr/>
        <p:txBody>
          <a:bodyPr/>
          <a:lstStyle/>
          <a:p>
            <a:fld id="{54ADE49C-AECB-4B8E-AB86-9FE486226B9C}" type="slidenum">
              <a:rPr lang="en-US" smtClean="0"/>
              <a:t>70</a:t>
            </a:fld>
            <a:endParaRPr lang="en-US" dirty="0"/>
          </a:p>
        </p:txBody>
      </p:sp>
    </p:spTree>
    <p:extLst>
      <p:ext uri="{BB962C8B-B14F-4D97-AF65-F5344CB8AC3E}">
        <p14:creationId xmlns:p14="http://schemas.microsoft.com/office/powerpoint/2010/main" val="308251996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p>
          <a:p>
            <a:pPr marL="181240" indent="-181240">
              <a:buFont typeface="Arial" panose="020B0604020202020204" pitchFamily="34" charset="0"/>
              <a:buChar char="•"/>
            </a:pPr>
            <a:r>
              <a:rPr lang="en-US" dirty="0" smtClean="0"/>
              <a:t>Here</a:t>
            </a:r>
            <a:r>
              <a:rPr lang="en-US" baseline="0" dirty="0" smtClean="0"/>
              <a:t> </a:t>
            </a:r>
            <a:r>
              <a:rPr lang="en-US" baseline="0" dirty="0"/>
              <a:t>are some examples of symptoms that were present during acute infection in this one study in </a:t>
            </a:r>
            <a:r>
              <a:rPr lang="en-US" baseline="0" dirty="0" smtClean="0"/>
              <a:t>2000 </a:t>
            </a:r>
            <a:r>
              <a:rPr lang="en-US" baseline="0" dirty="0"/>
              <a:t>in </a:t>
            </a:r>
            <a:r>
              <a:rPr lang="en-US" baseline="0" dirty="0" smtClean="0"/>
              <a:t>Geneva, Seattle, and Sydney. </a:t>
            </a:r>
          </a:p>
          <a:p>
            <a:pPr marL="181240" indent="-181240">
              <a:buFont typeface="Arial" panose="020B0604020202020204" pitchFamily="34" charset="0"/>
              <a:buChar char="•"/>
            </a:pPr>
            <a:r>
              <a:rPr lang="en-US" b="1" baseline="0" dirty="0" smtClean="0"/>
              <a:t>[READ THE COMMON SIGNS AND SYMPTOMS]</a:t>
            </a:r>
            <a:endParaRPr lang="en-US" b="1" dirty="0"/>
          </a:p>
        </p:txBody>
      </p:sp>
      <p:sp>
        <p:nvSpPr>
          <p:cNvPr id="4" name="Slide Number Placeholder 3"/>
          <p:cNvSpPr>
            <a:spLocks noGrp="1"/>
          </p:cNvSpPr>
          <p:nvPr>
            <p:ph type="sldNum" sz="quarter" idx="10"/>
          </p:nvPr>
        </p:nvSpPr>
        <p:spPr/>
        <p:txBody>
          <a:bodyPr/>
          <a:lstStyle/>
          <a:p>
            <a:pPr defTabSz="482512">
              <a:defRPr/>
            </a:pPr>
            <a:fld id="{2EAF3D7C-E79C-464D-870B-78CB3C2428AA}" type="slidenum">
              <a:rPr lang="en-US">
                <a:solidFill>
                  <a:prstClr val="black"/>
                </a:solidFill>
                <a:latin typeface="Calibri"/>
              </a:rPr>
              <a:pPr defTabSz="482512">
                <a:defRPr/>
              </a:pPr>
              <a:t>71</a:t>
            </a:fld>
            <a:endParaRPr lang="en-US" dirty="0">
              <a:solidFill>
                <a:prstClr val="black"/>
              </a:solidFill>
              <a:latin typeface="Calibri"/>
            </a:endParaRPr>
          </a:p>
        </p:txBody>
      </p:sp>
    </p:spTree>
    <p:extLst>
      <p:ext uri="{BB962C8B-B14F-4D97-AF65-F5344CB8AC3E}">
        <p14:creationId xmlns:p14="http://schemas.microsoft.com/office/powerpoint/2010/main" val="406855133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 </a:t>
            </a:r>
          </a:p>
          <a:p>
            <a:pPr marL="181240" indent="-181240">
              <a:buFont typeface="Arial" panose="020B0604020202020204" pitchFamily="34" charset="0"/>
              <a:buChar char="•"/>
            </a:pPr>
            <a:r>
              <a:rPr lang="en-US" dirty="0" smtClean="0"/>
              <a:t>These </a:t>
            </a:r>
            <a:r>
              <a:rPr lang="en-US" dirty="0"/>
              <a:t>are the different</a:t>
            </a:r>
            <a:r>
              <a:rPr lang="en-US" baseline="0" dirty="0"/>
              <a:t> indicators that can show up days after infection. You can see HIV RNA (viral load) will show up before HIV antibody or P24 antigen. Newer HIV tests are both anti-body antigen tests and can detect HIV as early as 7-10 days after infection. These tests are often called “4</a:t>
            </a:r>
            <a:r>
              <a:rPr lang="en-US" baseline="30000" dirty="0"/>
              <a:t>th</a:t>
            </a:r>
            <a:r>
              <a:rPr lang="en-US" baseline="0" dirty="0"/>
              <a:t> generation” or “antigen-antibody tests.” </a:t>
            </a:r>
            <a:endParaRPr lang="en-US" dirty="0"/>
          </a:p>
        </p:txBody>
      </p:sp>
      <p:sp>
        <p:nvSpPr>
          <p:cNvPr id="4" name="Slide Number Placeholder 3"/>
          <p:cNvSpPr>
            <a:spLocks noGrp="1"/>
          </p:cNvSpPr>
          <p:nvPr>
            <p:ph type="sldNum" sz="quarter" idx="10"/>
          </p:nvPr>
        </p:nvSpPr>
        <p:spPr/>
        <p:txBody>
          <a:bodyPr/>
          <a:lstStyle/>
          <a:p>
            <a:pPr defTabSz="482512">
              <a:defRPr/>
            </a:pPr>
            <a:fld id="{2EAF3D7C-E79C-464D-870B-78CB3C2428AA}" type="slidenum">
              <a:rPr lang="en-US">
                <a:solidFill>
                  <a:prstClr val="black"/>
                </a:solidFill>
                <a:latin typeface="Calibri"/>
              </a:rPr>
              <a:pPr defTabSz="482512">
                <a:defRPr/>
              </a:pPr>
              <a:t>72</a:t>
            </a:fld>
            <a:endParaRPr lang="en-US" dirty="0">
              <a:solidFill>
                <a:prstClr val="black"/>
              </a:solidFill>
              <a:latin typeface="Calibri"/>
            </a:endParaRPr>
          </a:p>
        </p:txBody>
      </p:sp>
    </p:spTree>
    <p:extLst>
      <p:ext uri="{BB962C8B-B14F-4D97-AF65-F5344CB8AC3E}">
        <p14:creationId xmlns:p14="http://schemas.microsoft.com/office/powerpoint/2010/main" val="373380341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TRAINER NOTES </a:t>
            </a:r>
            <a:endParaRPr lang="en-US" b="1" baseline="0" dirty="0"/>
          </a:p>
          <a:p>
            <a:pPr marL="181240" indent="-181240" defTabSz="966612">
              <a:buFont typeface="Arial" panose="020B0604020202020204" pitchFamily="34" charset="0"/>
              <a:buChar char="•"/>
              <a:defRPr/>
            </a:pPr>
            <a:r>
              <a:rPr lang="en-US" dirty="0"/>
              <a:t>Here are some other symptoms that can occur at any time in an HIV infected patient. </a:t>
            </a:r>
            <a:endParaRPr lang="en-US" dirty="0" smtClean="0"/>
          </a:p>
          <a:p>
            <a:pPr marL="181240" indent="-181240" defTabSz="966612">
              <a:buFont typeface="Arial" panose="020B0604020202020204" pitchFamily="34" charset="0"/>
              <a:buChar char="•"/>
              <a:defRPr/>
            </a:pPr>
            <a:r>
              <a:rPr lang="en-US" b="1" dirty="0" smtClean="0"/>
              <a:t>[READ</a:t>
            </a:r>
            <a:r>
              <a:rPr lang="en-US" b="1" baseline="0" dirty="0" smtClean="0"/>
              <a:t> THE BULLETED LIST ON THE SLIDE]</a:t>
            </a:r>
          </a:p>
          <a:p>
            <a:pPr marL="181240" indent="-181240" defTabSz="966612">
              <a:buFont typeface="Arial" panose="020B0604020202020204" pitchFamily="34" charset="0"/>
              <a:buChar char="•"/>
              <a:defRPr/>
            </a:pPr>
            <a:r>
              <a:rPr lang="en-US" dirty="0" smtClean="0"/>
              <a:t>Hopefully </a:t>
            </a:r>
            <a:r>
              <a:rPr lang="en-US" dirty="0"/>
              <a:t>today more physicians can “think HIV” and order HIV</a:t>
            </a:r>
            <a:r>
              <a:rPr lang="en-US" baseline="0" dirty="0"/>
              <a:t> test or just order one automatically as </a:t>
            </a:r>
            <a:r>
              <a:rPr lang="en-US" baseline="0" dirty="0" smtClean="0"/>
              <a:t>part </a:t>
            </a:r>
            <a:r>
              <a:rPr lang="en-US" baseline="0" dirty="0"/>
              <a:t>of every patients annual physical. </a:t>
            </a:r>
            <a:endParaRPr lang="en-US" baseline="0" dirty="0" smtClean="0"/>
          </a:p>
          <a:p>
            <a:pPr marL="181240" indent="-181240" defTabSz="966612">
              <a:buFont typeface="Arial" panose="020B0604020202020204" pitchFamily="34" charset="0"/>
              <a:buChar char="•"/>
              <a:defRPr/>
            </a:pPr>
            <a:endParaRPr lang="en-US" dirty="0"/>
          </a:p>
        </p:txBody>
      </p:sp>
      <p:sp>
        <p:nvSpPr>
          <p:cNvPr id="4" name="Slide Number Placeholder 3"/>
          <p:cNvSpPr>
            <a:spLocks noGrp="1"/>
          </p:cNvSpPr>
          <p:nvPr>
            <p:ph type="sldNum" sz="quarter" idx="10"/>
          </p:nvPr>
        </p:nvSpPr>
        <p:spPr/>
        <p:txBody>
          <a:bodyPr/>
          <a:lstStyle/>
          <a:p>
            <a:fld id="{54ADE49C-AECB-4B8E-AB86-9FE486226B9C}" type="slidenum">
              <a:rPr lang="en-US" smtClean="0"/>
              <a:t>73</a:t>
            </a:fld>
            <a:endParaRPr lang="en-US" dirty="0"/>
          </a:p>
        </p:txBody>
      </p:sp>
    </p:spTree>
    <p:extLst>
      <p:ext uri="{BB962C8B-B14F-4D97-AF65-F5344CB8AC3E}">
        <p14:creationId xmlns:p14="http://schemas.microsoft.com/office/powerpoint/2010/main" val="281404913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p>
          <a:p>
            <a:pPr marL="181240" indent="-181240">
              <a:buFont typeface="Arial" panose="020B0604020202020204" pitchFamily="34" charset="0"/>
              <a:buChar char="•"/>
            </a:pPr>
            <a:r>
              <a:rPr lang="en-US" dirty="0" smtClean="0"/>
              <a:t>Let’s </a:t>
            </a:r>
            <a:r>
              <a:rPr lang="en-US" dirty="0"/>
              <a:t>take a quick look at the virus itself. Doing so will help us understand how current HIV medication work to help block viral replication. Here is a cartoon of the virus. Remember HIV is a retro-virus so the genetic</a:t>
            </a:r>
            <a:r>
              <a:rPr lang="en-US" baseline="0" dirty="0"/>
              <a:t> material in the core is RNA, not DNA. The outer envelope of the virus is made up of glycol – proteins which antibodies attack, for example. So this virus is searching out those white blood cells – CD4 cells – to </a:t>
            </a:r>
            <a:r>
              <a:rPr lang="en-US" baseline="0" dirty="0" smtClean="0"/>
              <a:t>insert </a:t>
            </a:r>
            <a:r>
              <a:rPr lang="en-US" baseline="0" dirty="0"/>
              <a:t>itself and make new copies. The very thing that would attack it, it uses to make copies of itself. Let’s talk a closer look at that process, as it actually causes the reduction in CD4 cells, so blocking it keeps people healthy. </a:t>
            </a:r>
            <a:endParaRPr lang="en-US" baseline="0" dirty="0" smtClean="0"/>
          </a:p>
          <a:p>
            <a:pPr marL="0" indent="0">
              <a:buFont typeface="Arial" panose="020B0604020202020204" pitchFamily="34" charset="0"/>
              <a:buNone/>
            </a:pPr>
            <a:endParaRPr lang="en-US" baseline="0" dirty="0" smtClean="0"/>
          </a:p>
          <a:p>
            <a:r>
              <a:rPr lang="en-US" sz="1200" b="1" kern="1200" dirty="0" smtClean="0">
                <a:solidFill>
                  <a:schemeClr val="tx1"/>
                </a:solidFill>
                <a:effectLst/>
                <a:latin typeface="+mn-lt"/>
                <a:ea typeface="+mn-ea"/>
                <a:cs typeface="+mn-cs"/>
              </a:rPr>
              <a:t>IMAGE CREDIT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Slide with image courtesy of Thomas Donohoe, PAETC.</a:t>
            </a:r>
            <a:endParaRPr lang="en-US" baseline="0" dirty="0" smtClean="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2EAF3D7C-E79C-464D-870B-78CB3C2428AA}" type="slidenum">
              <a:rPr lang="en-US" smtClean="0"/>
              <a:t>74</a:t>
            </a:fld>
            <a:endParaRPr lang="en-US" dirty="0"/>
          </a:p>
        </p:txBody>
      </p:sp>
    </p:spTree>
    <p:extLst>
      <p:ext uri="{BB962C8B-B14F-4D97-AF65-F5344CB8AC3E}">
        <p14:creationId xmlns:p14="http://schemas.microsoft.com/office/powerpoint/2010/main" val="330508745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p>
          <a:p>
            <a:pPr marL="181240" indent="-181240">
              <a:buFont typeface="Arial" panose="020B0604020202020204" pitchFamily="34" charset="0"/>
              <a:buChar char="•"/>
            </a:pPr>
            <a:r>
              <a:rPr lang="en-US" dirty="0" smtClean="0"/>
              <a:t>So </a:t>
            </a:r>
            <a:r>
              <a:rPr lang="en-US" dirty="0"/>
              <a:t>here is a cartoon of HIV connecting to a CD4 cell.</a:t>
            </a:r>
            <a:r>
              <a:rPr lang="en-US" baseline="0" dirty="0"/>
              <a:t> A cell is not infected until it’s nucleus is infected (the inner circle). HIV connects to the cells and inserts its genetic material into the cell then the cell swaps it’s RNA for the cells DNA. This is called “reverse transcriptase.” So the drugs that block this stage are called “reverse transcriptase inhibitors.” These are also HIV medications that block HIV from connecting/entering called “entry inhibitors” and “fusion inhibitors.” Once the virus enters the nucleus it “integrates” itself into the cells DNA so we have drugs to block that process called “integrase inhibitors.” After HIV leaves nucleus it goes through a later stage called protein synthesis. HIV antiretroviral medication to block this stage are called “protease inhibitors.” So you can see we have many different HIV medications meant to inhibit replication all these different stages. Today these different medications can be combines into 1 pill that can be taken once a day that is extremely effective with few – if any- side effects. Most people who take their medications every day will be able to achieve an undetectable viral load in weeks or a month or two. </a:t>
            </a:r>
          </a:p>
          <a:p>
            <a:pPr marL="0" indent="0">
              <a:buFont typeface="Arial" panose="020B0604020202020204" pitchFamily="34" charset="0"/>
              <a:buNone/>
            </a:pPr>
            <a:endParaRPr lang="en-US" baseline="0" dirty="0"/>
          </a:p>
          <a:p>
            <a:r>
              <a:rPr lang="en-US" sz="1200" b="1" kern="1200" dirty="0" smtClean="0">
                <a:solidFill>
                  <a:schemeClr val="tx1"/>
                </a:solidFill>
                <a:effectLst/>
                <a:latin typeface="+mn-lt"/>
                <a:ea typeface="+mn-ea"/>
                <a:cs typeface="+mn-cs"/>
              </a:rPr>
              <a:t>IMAGE CREDIT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Slide with image courtesy of Thomas Donohoe, PAETC.</a:t>
            </a:r>
            <a:endParaRPr lang="en-US" baseline="0" dirty="0" smtClean="0"/>
          </a:p>
          <a:p>
            <a:pPr marL="0" indent="0">
              <a:buFont typeface="Arial" panose="020B0604020202020204"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2EAF3D7C-E79C-464D-870B-78CB3C2428AA}" type="slidenum">
              <a:rPr lang="en-US" smtClean="0"/>
              <a:t>75</a:t>
            </a:fld>
            <a:endParaRPr lang="en-US" dirty="0"/>
          </a:p>
        </p:txBody>
      </p:sp>
    </p:spTree>
    <p:extLst>
      <p:ext uri="{BB962C8B-B14F-4D97-AF65-F5344CB8AC3E}">
        <p14:creationId xmlns:p14="http://schemas.microsoft.com/office/powerpoint/2010/main" val="125490528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p>
          <a:p>
            <a:pPr marL="181240" indent="-181240">
              <a:buFont typeface="Arial" panose="020B0604020202020204" pitchFamily="34" charset="0"/>
              <a:buChar char="•"/>
            </a:pPr>
            <a:r>
              <a:rPr lang="en-US" dirty="0" smtClean="0"/>
              <a:t>So </a:t>
            </a:r>
            <a:r>
              <a:rPr lang="en-US" dirty="0"/>
              <a:t>here is good look at the </a:t>
            </a:r>
            <a:r>
              <a:rPr lang="en-US" dirty="0" smtClean="0"/>
              <a:t>steps:</a:t>
            </a:r>
          </a:p>
          <a:p>
            <a:pPr marL="664546" lvl="1" indent="-181240">
              <a:buFont typeface="Arial" panose="020B0604020202020204" pitchFamily="34" charset="0"/>
              <a:buChar char="•"/>
            </a:pPr>
            <a:r>
              <a:rPr lang="en-US" baseline="0" dirty="0" smtClean="0"/>
              <a:t>Binding</a:t>
            </a:r>
            <a:endParaRPr lang="en-US" baseline="0" dirty="0"/>
          </a:p>
          <a:p>
            <a:pPr marL="664546" lvl="1" indent="-181240">
              <a:buFont typeface="Arial" panose="020B0604020202020204" pitchFamily="34" charset="0"/>
              <a:buChar char="•"/>
            </a:pPr>
            <a:r>
              <a:rPr lang="en-US" baseline="0" dirty="0" smtClean="0"/>
              <a:t>Fusions</a:t>
            </a:r>
            <a:endParaRPr lang="en-US" baseline="0" dirty="0"/>
          </a:p>
          <a:p>
            <a:pPr marL="664546" lvl="1" indent="-181240">
              <a:buFont typeface="Arial" panose="020B0604020202020204" pitchFamily="34" charset="0"/>
              <a:buChar char="•"/>
            </a:pPr>
            <a:r>
              <a:rPr lang="en-US" baseline="0" dirty="0" smtClean="0"/>
              <a:t>Reverse transcription</a:t>
            </a:r>
          </a:p>
          <a:p>
            <a:pPr marL="664546" lvl="1" indent="-181240">
              <a:buFont typeface="Arial" panose="020B0604020202020204" pitchFamily="34" charset="0"/>
              <a:buChar char="•"/>
            </a:pPr>
            <a:r>
              <a:rPr lang="en-US" baseline="0" dirty="0" smtClean="0"/>
              <a:t>Integration</a:t>
            </a:r>
            <a:endParaRPr lang="en-US" baseline="0" dirty="0"/>
          </a:p>
          <a:p>
            <a:pPr marL="664546" lvl="1" indent="-181240">
              <a:buFont typeface="Arial" panose="020B0604020202020204" pitchFamily="34" charset="0"/>
              <a:buChar char="•"/>
            </a:pPr>
            <a:r>
              <a:rPr lang="en-US" baseline="0" dirty="0" smtClean="0"/>
              <a:t>Replication </a:t>
            </a:r>
            <a:r>
              <a:rPr lang="en-US" baseline="0" dirty="0"/>
              <a:t>(protein </a:t>
            </a:r>
            <a:r>
              <a:rPr lang="en-US" baseline="0" dirty="0" smtClean="0"/>
              <a:t>synthesis)</a:t>
            </a:r>
          </a:p>
          <a:p>
            <a:pPr marL="664546" lvl="1" indent="-181240">
              <a:buFont typeface="Arial" panose="020B0604020202020204" pitchFamily="34" charset="0"/>
              <a:buChar char="•"/>
            </a:pPr>
            <a:r>
              <a:rPr lang="en-US" baseline="0" dirty="0" smtClean="0"/>
              <a:t>Assembly </a:t>
            </a:r>
            <a:r>
              <a:rPr lang="en-US" baseline="0" dirty="0"/>
              <a:t>and budding</a:t>
            </a:r>
          </a:p>
          <a:p>
            <a:r>
              <a:rPr lang="en-US" baseline="0" dirty="0" smtClean="0"/>
              <a:t>Now </a:t>
            </a:r>
            <a:r>
              <a:rPr lang="en-US" baseline="0" dirty="0"/>
              <a:t>let’s look at each </a:t>
            </a:r>
            <a:r>
              <a:rPr lang="en-US" baseline="0" dirty="0" smtClean="0"/>
              <a:t>one.</a:t>
            </a:r>
          </a:p>
          <a:p>
            <a:endParaRPr lang="en-US" baseline="0" dirty="0" smtClean="0"/>
          </a:p>
          <a:p>
            <a:r>
              <a:rPr lang="en-US" sz="1200" b="1" kern="1200" dirty="0" smtClean="0">
                <a:solidFill>
                  <a:schemeClr val="tx1"/>
                </a:solidFill>
                <a:effectLst/>
                <a:latin typeface="+mn-lt"/>
                <a:ea typeface="+mn-ea"/>
                <a:cs typeface="+mn-cs"/>
              </a:rPr>
              <a:t>IMAGE CREDIT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Slide with image courtesy of Thomas Donohoe, PAETC.</a:t>
            </a:r>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2EAF3D7C-E79C-464D-870B-78CB3C2428AA}" type="slidenum">
              <a:rPr lang="en-US" smtClean="0"/>
              <a:t>76</a:t>
            </a:fld>
            <a:endParaRPr lang="en-US" dirty="0"/>
          </a:p>
        </p:txBody>
      </p:sp>
    </p:spTree>
    <p:extLst>
      <p:ext uri="{BB962C8B-B14F-4D97-AF65-F5344CB8AC3E}">
        <p14:creationId xmlns:p14="http://schemas.microsoft.com/office/powerpoint/2010/main" val="8144509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smtClean="0"/>
          </a:p>
          <a:p>
            <a:pPr marL="181240" indent="-181240">
              <a:buFont typeface="Arial" panose="020B0604020202020204" pitchFamily="34" charset="0"/>
              <a:buChar char="•"/>
            </a:pPr>
            <a:r>
              <a:rPr lang="en-US" dirty="0" smtClean="0"/>
              <a:t>There </a:t>
            </a:r>
            <a:r>
              <a:rPr lang="en-US" dirty="0"/>
              <a:t>are receptors on the</a:t>
            </a:r>
            <a:r>
              <a:rPr lang="en-US" baseline="0" dirty="0"/>
              <a:t> virus (CCR5) that connect to co-receptors on the CD4 cell. Some people (less than 1%) don’t have this CCR5 receptor and are naturally somewhat protected from HIV. I’m showing you all this to show you how many different avenues we have to develop new and even better drugs than the very good ones we have today. </a:t>
            </a:r>
            <a:endParaRPr lang="en-US" baseline="0" dirty="0" smtClean="0"/>
          </a:p>
          <a:p>
            <a:pPr marL="0" indent="0">
              <a:buFont typeface="Arial" panose="020B0604020202020204" pitchFamily="34" charset="0"/>
              <a:buNone/>
            </a:pPr>
            <a:endParaRPr lang="en-US" baseline="0" dirty="0" smtClean="0"/>
          </a:p>
          <a:p>
            <a:r>
              <a:rPr lang="en-US" sz="1200" b="1" kern="1200" dirty="0" smtClean="0">
                <a:solidFill>
                  <a:schemeClr val="tx1"/>
                </a:solidFill>
                <a:effectLst/>
                <a:latin typeface="+mn-lt"/>
                <a:ea typeface="+mn-ea"/>
                <a:cs typeface="+mn-cs"/>
              </a:rPr>
              <a:t>IMAGE CREDIT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Slide with image courtesy of Thomas Donohoe, PAETC.</a:t>
            </a:r>
            <a:endParaRPr lang="en-US" baseline="0" dirty="0" smtClean="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2EAF3D7C-E79C-464D-870B-78CB3C2428AA}" type="slidenum">
              <a:rPr lang="en-US" smtClean="0"/>
              <a:t>77</a:t>
            </a:fld>
            <a:endParaRPr lang="en-US" dirty="0"/>
          </a:p>
        </p:txBody>
      </p:sp>
    </p:spTree>
    <p:extLst>
      <p:ext uri="{BB962C8B-B14F-4D97-AF65-F5344CB8AC3E}">
        <p14:creationId xmlns:p14="http://schemas.microsoft.com/office/powerpoint/2010/main" val="408702529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p>
          <a:p>
            <a:pPr marL="181240" indent="-181240">
              <a:buFont typeface="Arial" panose="020B0604020202020204" pitchFamily="34" charset="0"/>
              <a:buChar char="•"/>
            </a:pPr>
            <a:r>
              <a:rPr lang="en-US" dirty="0" smtClean="0"/>
              <a:t>So</a:t>
            </a:r>
            <a:r>
              <a:rPr lang="en-US" baseline="0" dirty="0" smtClean="0"/>
              <a:t> </a:t>
            </a:r>
            <a:r>
              <a:rPr lang="en-US" baseline="0" dirty="0"/>
              <a:t>today we have a class of drugs called entry inhibitors or fusion </a:t>
            </a:r>
            <a:r>
              <a:rPr lang="en-US" baseline="0" dirty="0" smtClean="0"/>
              <a:t>inhibitors.</a:t>
            </a:r>
          </a:p>
          <a:p>
            <a:pPr marL="0" indent="0">
              <a:buFont typeface="Arial" panose="020B0604020202020204" pitchFamily="34" charset="0"/>
              <a:buNone/>
            </a:pPr>
            <a:endParaRPr lang="en-US" baseline="0" dirty="0" smtClean="0"/>
          </a:p>
          <a:p>
            <a:r>
              <a:rPr lang="en-US" sz="1200" b="1" kern="1200" dirty="0" smtClean="0">
                <a:solidFill>
                  <a:schemeClr val="tx1"/>
                </a:solidFill>
                <a:effectLst/>
                <a:latin typeface="+mn-lt"/>
                <a:ea typeface="+mn-ea"/>
                <a:cs typeface="+mn-cs"/>
              </a:rPr>
              <a:t>IMAGE CREDIT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Slide with image courtesy of Thomas Donohoe, PAETC.</a:t>
            </a:r>
            <a:endParaRPr lang="en-US" baseline="0" dirty="0" smtClean="0"/>
          </a:p>
          <a:p>
            <a:pPr marL="0" indent="0">
              <a:buFont typeface="Arial" panose="020B0604020202020204" pitchFamily="34" charset="0"/>
              <a:buNone/>
            </a:pPr>
            <a:endParaRPr lang="en-US" baseline="0" dirty="0"/>
          </a:p>
          <a:p>
            <a:endParaRPr lang="en-US" dirty="0"/>
          </a:p>
        </p:txBody>
      </p:sp>
      <p:sp>
        <p:nvSpPr>
          <p:cNvPr id="4" name="Slide Number Placeholder 3"/>
          <p:cNvSpPr>
            <a:spLocks noGrp="1"/>
          </p:cNvSpPr>
          <p:nvPr>
            <p:ph type="sldNum" sz="quarter" idx="10"/>
          </p:nvPr>
        </p:nvSpPr>
        <p:spPr/>
        <p:txBody>
          <a:bodyPr/>
          <a:lstStyle/>
          <a:p>
            <a:fld id="{2EAF3D7C-E79C-464D-870B-78CB3C2428AA}" type="slidenum">
              <a:rPr lang="en-US" smtClean="0"/>
              <a:t>78</a:t>
            </a:fld>
            <a:endParaRPr lang="en-US" dirty="0"/>
          </a:p>
        </p:txBody>
      </p:sp>
    </p:spTree>
    <p:extLst>
      <p:ext uri="{BB962C8B-B14F-4D97-AF65-F5344CB8AC3E}">
        <p14:creationId xmlns:p14="http://schemas.microsoft.com/office/powerpoint/2010/main" val="24696617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 </a:t>
            </a:r>
          </a:p>
          <a:p>
            <a:pPr marL="181240" indent="-181240">
              <a:buFont typeface="Arial" panose="020B0604020202020204" pitchFamily="34" charset="0"/>
              <a:buChar char="•"/>
            </a:pPr>
            <a:r>
              <a:rPr lang="en-US" dirty="0" smtClean="0"/>
              <a:t>And </a:t>
            </a:r>
            <a:r>
              <a:rPr lang="en-US" dirty="0"/>
              <a:t>reverse transcriptase</a:t>
            </a:r>
            <a:r>
              <a:rPr lang="en-US" baseline="0" dirty="0"/>
              <a:t> inhibitors (like AZT</a:t>
            </a:r>
            <a:r>
              <a:rPr lang="en-US" baseline="0" dirty="0" smtClean="0"/>
              <a:t>).</a:t>
            </a:r>
          </a:p>
          <a:p>
            <a:pPr marL="0" indent="0">
              <a:buFont typeface="Arial" panose="020B0604020202020204" pitchFamily="34" charset="0"/>
              <a:buNone/>
            </a:pPr>
            <a:endParaRPr lang="en-US" baseline="0" dirty="0" smtClean="0"/>
          </a:p>
          <a:p>
            <a:r>
              <a:rPr lang="en-US" sz="1200" b="1" kern="1200" dirty="0" smtClean="0">
                <a:solidFill>
                  <a:schemeClr val="tx1"/>
                </a:solidFill>
                <a:effectLst/>
                <a:latin typeface="+mn-lt"/>
                <a:ea typeface="+mn-ea"/>
                <a:cs typeface="+mn-cs"/>
              </a:rPr>
              <a:t>IMAGE CREDIT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Slide with image courtesy of Thomas Donohoe, PAETC.</a:t>
            </a:r>
            <a:endParaRPr lang="en-US" baseline="0" dirty="0" smtClean="0"/>
          </a:p>
          <a:p>
            <a:pPr marL="0" indent="0">
              <a:buFont typeface="Arial" panose="020B0604020202020204" pitchFamily="34" charset="0"/>
              <a:buNone/>
            </a:pPr>
            <a:r>
              <a:rPr lang="en-US" baseline="0" dirty="0" smtClean="0"/>
              <a:t> </a:t>
            </a:r>
            <a:endParaRPr lang="en-US" dirty="0"/>
          </a:p>
        </p:txBody>
      </p:sp>
      <p:sp>
        <p:nvSpPr>
          <p:cNvPr id="4" name="Slide Number Placeholder 3"/>
          <p:cNvSpPr>
            <a:spLocks noGrp="1"/>
          </p:cNvSpPr>
          <p:nvPr>
            <p:ph type="sldNum" sz="quarter" idx="10"/>
          </p:nvPr>
        </p:nvSpPr>
        <p:spPr/>
        <p:txBody>
          <a:bodyPr/>
          <a:lstStyle/>
          <a:p>
            <a:fld id="{2EAF3D7C-E79C-464D-870B-78CB3C2428AA}" type="slidenum">
              <a:rPr lang="en-US" smtClean="0"/>
              <a:t>79</a:t>
            </a:fld>
            <a:endParaRPr lang="en-US" dirty="0"/>
          </a:p>
        </p:txBody>
      </p:sp>
    </p:spTree>
    <p:extLst>
      <p:ext uri="{BB962C8B-B14F-4D97-AF65-F5344CB8AC3E}">
        <p14:creationId xmlns:p14="http://schemas.microsoft.com/office/powerpoint/2010/main" val="2384339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ltLang="en-US" sz="1200" b="1" dirty="0" smtClean="0"/>
              <a:t>Acquired</a:t>
            </a:r>
            <a:r>
              <a:rPr lang="en-AU" altLang="en-US" sz="1200" dirty="0" smtClean="0"/>
              <a:t> means that you catch it even though you may be a very healthy person. </a:t>
            </a:r>
            <a:r>
              <a:rPr lang="en-AU" altLang="en-US" sz="1200" b="1" dirty="0" smtClean="0"/>
              <a:t>Immune </a:t>
            </a:r>
            <a:r>
              <a:rPr lang="en-AU" altLang="en-US" sz="1200" dirty="0" smtClean="0"/>
              <a:t>refers to one of the body systems called the immune system. The job of the immune system is to protect the body against sickness and disease. </a:t>
            </a:r>
            <a:r>
              <a:rPr lang="en-AU" altLang="en-US" sz="1200" b="1" dirty="0" smtClean="0"/>
              <a:t>Deficiency </a:t>
            </a:r>
            <a:r>
              <a:rPr lang="en-AU" altLang="en-US" sz="1200" dirty="0" smtClean="0"/>
              <a:t>refers to “a lack of.” Immunodeficiency means that the body’s natural defence system does not work properly. </a:t>
            </a:r>
            <a:r>
              <a:rPr lang="en-AU" altLang="en-US" sz="1200" b="1" dirty="0" smtClean="0"/>
              <a:t>Syndrome </a:t>
            </a:r>
            <a:r>
              <a:rPr lang="en-AU" altLang="en-US" sz="1200" dirty="0" smtClean="0"/>
              <a:t>refers to a set of symptoms. For example, some of</a:t>
            </a:r>
            <a:r>
              <a:rPr lang="en-AU" altLang="en-US" sz="1200" baseline="0" dirty="0" smtClean="0"/>
              <a:t> the symptoms for the common cold include </a:t>
            </a:r>
            <a:r>
              <a:rPr lang="en-AU" altLang="en-US" sz="1200" dirty="0" smtClean="0"/>
              <a:t>a runny nose, sore throat, and cough. When a person contracts AIDS, there is a common set of symptoms.</a:t>
            </a:r>
          </a:p>
        </p:txBody>
      </p:sp>
      <p:sp>
        <p:nvSpPr>
          <p:cNvPr id="4" name="Slide Number Placeholder 3"/>
          <p:cNvSpPr>
            <a:spLocks noGrp="1"/>
          </p:cNvSpPr>
          <p:nvPr>
            <p:ph type="sldNum" sz="quarter" idx="10"/>
          </p:nvPr>
        </p:nvSpPr>
        <p:spPr/>
        <p:txBody>
          <a:bodyPr/>
          <a:lstStyle/>
          <a:p>
            <a:fld id="{54ADE49C-AECB-4B8E-AB86-9FE486226B9C}" type="slidenum">
              <a:rPr lang="en-US" smtClean="0"/>
              <a:t>8</a:t>
            </a:fld>
            <a:endParaRPr lang="en-US" dirty="0"/>
          </a:p>
        </p:txBody>
      </p:sp>
    </p:spTree>
    <p:extLst>
      <p:ext uri="{BB962C8B-B14F-4D97-AF65-F5344CB8AC3E}">
        <p14:creationId xmlns:p14="http://schemas.microsoft.com/office/powerpoint/2010/main" val="80544694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p>
          <a:p>
            <a:pPr marL="181240" indent="-181240">
              <a:buFont typeface="Arial" panose="020B0604020202020204" pitchFamily="34" charset="0"/>
              <a:buChar char="•"/>
            </a:pPr>
            <a:r>
              <a:rPr lang="en-US" dirty="0" smtClean="0"/>
              <a:t>And </a:t>
            </a:r>
            <a:r>
              <a:rPr lang="en-US" dirty="0"/>
              <a:t>integrase </a:t>
            </a:r>
            <a:r>
              <a:rPr lang="en-US" dirty="0" smtClean="0"/>
              <a:t>inhibitors.</a:t>
            </a:r>
          </a:p>
          <a:p>
            <a:pPr marL="0" indent="0">
              <a:buFont typeface="Arial" panose="020B0604020202020204" pitchFamily="34" charset="0"/>
              <a:buNone/>
            </a:pPr>
            <a:endParaRPr lang="en-US" baseline="0" dirty="0" smtClean="0"/>
          </a:p>
          <a:p>
            <a:r>
              <a:rPr lang="en-US" sz="1200" b="1" kern="1200" dirty="0" smtClean="0">
                <a:solidFill>
                  <a:schemeClr val="tx1"/>
                </a:solidFill>
                <a:effectLst/>
                <a:latin typeface="+mn-lt"/>
                <a:ea typeface="+mn-ea"/>
                <a:cs typeface="+mn-cs"/>
              </a:rPr>
              <a:t>IMAGE CREDIT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Slide with image courtesy of Thomas Donohoe, PAETC.</a:t>
            </a:r>
            <a:endParaRPr lang="en-US" baseline="0" dirty="0" smtClean="0"/>
          </a:p>
          <a:p>
            <a:pPr marL="0" indent="0">
              <a:buFont typeface="Arial" panose="020B0604020202020204" pitchFamily="34" charset="0"/>
              <a:buNone/>
            </a:pPr>
            <a:r>
              <a:rPr lang="en-US" baseline="0" dirty="0" smtClean="0"/>
              <a:t> </a:t>
            </a:r>
            <a:endParaRPr lang="en-US" dirty="0"/>
          </a:p>
        </p:txBody>
      </p:sp>
      <p:sp>
        <p:nvSpPr>
          <p:cNvPr id="4" name="Slide Number Placeholder 3"/>
          <p:cNvSpPr>
            <a:spLocks noGrp="1"/>
          </p:cNvSpPr>
          <p:nvPr>
            <p:ph type="sldNum" sz="quarter" idx="10"/>
          </p:nvPr>
        </p:nvSpPr>
        <p:spPr/>
        <p:txBody>
          <a:bodyPr/>
          <a:lstStyle/>
          <a:p>
            <a:fld id="{2EAF3D7C-E79C-464D-870B-78CB3C2428AA}" type="slidenum">
              <a:rPr lang="en-US" smtClean="0"/>
              <a:t>80</a:t>
            </a:fld>
            <a:endParaRPr lang="en-US" dirty="0"/>
          </a:p>
        </p:txBody>
      </p:sp>
    </p:spTree>
    <p:extLst>
      <p:ext uri="{BB962C8B-B14F-4D97-AF65-F5344CB8AC3E}">
        <p14:creationId xmlns:p14="http://schemas.microsoft.com/office/powerpoint/2010/main" val="108040291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a:p>
          <a:p>
            <a:pPr marL="181240" indent="-181240">
              <a:buFont typeface="Arial" panose="020B0604020202020204" pitchFamily="34" charset="0"/>
              <a:buChar char="•"/>
            </a:pPr>
            <a:r>
              <a:rPr lang="en-US" b="1" dirty="0" smtClean="0"/>
              <a:t>[ASK</a:t>
            </a:r>
            <a:r>
              <a:rPr lang="en-US" b="1" baseline="0" dirty="0" smtClean="0"/>
              <a:t> PARTICIPANTS] </a:t>
            </a:r>
            <a:r>
              <a:rPr lang="en-US" baseline="0" dirty="0" smtClean="0"/>
              <a:t>Do you have any questions regarding transmission or acute HIV infection. </a:t>
            </a:r>
          </a:p>
          <a:p>
            <a:endParaRPr lang="en-US" baseline="0" dirty="0"/>
          </a:p>
        </p:txBody>
      </p:sp>
      <p:sp>
        <p:nvSpPr>
          <p:cNvPr id="4" name="Slide Number Placeholder 3"/>
          <p:cNvSpPr>
            <a:spLocks noGrp="1"/>
          </p:cNvSpPr>
          <p:nvPr>
            <p:ph type="sldNum" sz="quarter" idx="10"/>
          </p:nvPr>
        </p:nvSpPr>
        <p:spPr/>
        <p:txBody>
          <a:bodyPr/>
          <a:lstStyle/>
          <a:p>
            <a:fld id="{54ADE49C-AECB-4B8E-AB86-9FE486226B9C}" type="slidenum">
              <a:rPr lang="en-US" smtClean="0"/>
              <a:t>81</a:t>
            </a:fld>
            <a:endParaRPr lang="en-US" dirty="0"/>
          </a:p>
        </p:txBody>
      </p:sp>
    </p:spTree>
    <p:extLst>
      <p:ext uri="{BB962C8B-B14F-4D97-AF65-F5344CB8AC3E}">
        <p14:creationId xmlns:p14="http://schemas.microsoft.com/office/powerpoint/2010/main" val="119292071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TRAINER NOTES </a:t>
            </a:r>
            <a:endParaRPr lang="en-US" b="1" baseline="0" dirty="0"/>
          </a:p>
          <a:p>
            <a:pPr marL="181240" indent="-181240" defTabSz="966612">
              <a:buFont typeface="Arial" panose="020B0604020202020204" pitchFamily="34" charset="0"/>
              <a:buChar char="•"/>
              <a:defRPr/>
            </a:pPr>
            <a:r>
              <a:rPr lang="en-US" altLang="en-US" dirty="0"/>
              <a:t>So what monitoring</a:t>
            </a:r>
            <a:r>
              <a:rPr lang="en-US" altLang="en-US" baseline="0" dirty="0"/>
              <a:t> tests do people living with HIV receive. When they are first diagnosed they’ll get a resistance test to see if their virus is already resistant to any current antiretroviral medications. </a:t>
            </a:r>
            <a:r>
              <a:rPr lang="en-US" altLang="en-US" baseline="0" dirty="0" smtClean="0"/>
              <a:t>After,  </a:t>
            </a:r>
            <a:r>
              <a:rPr lang="en-US" altLang="en-US" baseline="0" dirty="0"/>
              <a:t>the two measures every HIV patient will know </a:t>
            </a:r>
            <a:r>
              <a:rPr lang="en-US" altLang="en-US" baseline="0" dirty="0" smtClean="0"/>
              <a:t>are </a:t>
            </a:r>
            <a:r>
              <a:rPr lang="en-US" altLang="en-US" baseline="0" dirty="0"/>
              <a:t>their CD4 cell count and viral load. CD4 can be expressed as a # or as a % (percent of lymphocytes). Remember CD4 &lt; 200 = AIDS. </a:t>
            </a:r>
            <a:endParaRPr lang="en-US" altLang="en-US" dirty="0"/>
          </a:p>
        </p:txBody>
      </p:sp>
      <p:sp>
        <p:nvSpPr>
          <p:cNvPr id="4" name="Slide Number Placeholder 3"/>
          <p:cNvSpPr>
            <a:spLocks noGrp="1"/>
          </p:cNvSpPr>
          <p:nvPr>
            <p:ph type="sldNum" sz="quarter" idx="10"/>
          </p:nvPr>
        </p:nvSpPr>
        <p:spPr/>
        <p:txBody>
          <a:bodyPr/>
          <a:lstStyle/>
          <a:p>
            <a:fld id="{54ADE49C-AECB-4B8E-AB86-9FE486226B9C}" type="slidenum">
              <a:rPr lang="en-US" smtClean="0"/>
              <a:t>82</a:t>
            </a:fld>
            <a:endParaRPr lang="en-US" dirty="0"/>
          </a:p>
        </p:txBody>
      </p:sp>
    </p:spTree>
    <p:extLst>
      <p:ext uri="{BB962C8B-B14F-4D97-AF65-F5344CB8AC3E}">
        <p14:creationId xmlns:p14="http://schemas.microsoft.com/office/powerpoint/2010/main" val="273686844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TRAINER NOTES </a:t>
            </a:r>
            <a:endParaRPr lang="en-US" b="1" baseline="0" dirty="0"/>
          </a:p>
          <a:p>
            <a:pPr marL="181240" indent="-181240" defTabSz="966612">
              <a:buFont typeface="Arial" panose="020B0604020202020204" pitchFamily="34" charset="0"/>
              <a:buChar char="•"/>
              <a:defRPr/>
            </a:pPr>
            <a:r>
              <a:rPr lang="en-US" altLang="en-US" dirty="0"/>
              <a:t>The other test – which is increasingly more importan</a:t>
            </a:r>
            <a:r>
              <a:rPr lang="en-US" altLang="en-US" baseline="0" dirty="0"/>
              <a:t>t </a:t>
            </a:r>
            <a:r>
              <a:rPr lang="en-US" altLang="en-US" baseline="0" dirty="0" smtClean="0"/>
              <a:t>than CD4 </a:t>
            </a:r>
            <a:r>
              <a:rPr lang="en-US" altLang="en-US" baseline="0" dirty="0"/>
              <a:t>cell </a:t>
            </a:r>
            <a:r>
              <a:rPr lang="en-US" altLang="en-US" baseline="0" dirty="0" smtClean="0"/>
              <a:t>count/percentage– </a:t>
            </a:r>
            <a:r>
              <a:rPr lang="en-US" altLang="en-US" baseline="0" dirty="0"/>
              <a:t>is a HIV patient’s viral load. When a patient’s viral load is “undetectable” they can not transmit the virus. We have had viral load tests for more than 20 years. </a:t>
            </a:r>
            <a:endParaRPr lang="en-US" altLang="en-US" dirty="0"/>
          </a:p>
        </p:txBody>
      </p:sp>
      <p:sp>
        <p:nvSpPr>
          <p:cNvPr id="4" name="Slide Number Placeholder 3"/>
          <p:cNvSpPr>
            <a:spLocks noGrp="1"/>
          </p:cNvSpPr>
          <p:nvPr>
            <p:ph type="sldNum" sz="quarter" idx="10"/>
          </p:nvPr>
        </p:nvSpPr>
        <p:spPr/>
        <p:txBody>
          <a:bodyPr/>
          <a:lstStyle/>
          <a:p>
            <a:fld id="{54ADE49C-AECB-4B8E-AB86-9FE486226B9C}" type="slidenum">
              <a:rPr lang="en-US" smtClean="0"/>
              <a:t>83</a:t>
            </a:fld>
            <a:endParaRPr lang="en-US" dirty="0"/>
          </a:p>
        </p:txBody>
      </p:sp>
    </p:spTree>
    <p:extLst>
      <p:ext uri="{BB962C8B-B14F-4D97-AF65-F5344CB8AC3E}">
        <p14:creationId xmlns:p14="http://schemas.microsoft.com/office/powerpoint/2010/main" val="154611287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TRAINER NOTES </a:t>
            </a:r>
            <a:endParaRPr lang="en-US" b="1" baseline="0" dirty="0"/>
          </a:p>
          <a:p>
            <a:pPr marL="181240" indent="-181240">
              <a:buFont typeface="Arial" panose="020B0604020202020204" pitchFamily="34" charset="0"/>
              <a:buChar char="•"/>
            </a:pPr>
            <a:r>
              <a:rPr lang="en-US" dirty="0" smtClean="0"/>
              <a:t>So, </a:t>
            </a:r>
            <a:r>
              <a:rPr lang="en-US" dirty="0"/>
              <a:t>let’s look back </a:t>
            </a:r>
            <a:r>
              <a:rPr lang="en-US" dirty="0" smtClean="0"/>
              <a:t>to 1995 at </a:t>
            </a:r>
            <a:r>
              <a:rPr lang="en-US" dirty="0"/>
              <a:t>one</a:t>
            </a:r>
            <a:r>
              <a:rPr lang="en-US" baseline="0" dirty="0"/>
              <a:t> of the first studies to see if </a:t>
            </a:r>
            <a:r>
              <a:rPr lang="en-US" baseline="0" dirty="0" smtClean="0"/>
              <a:t>this </a:t>
            </a:r>
            <a:r>
              <a:rPr lang="en-US" baseline="0" dirty="0"/>
              <a:t>new viral load test was showing us something important. This researcher actually had frozen blood samples going back 10 years on his HIV positive patients and measured their viral load. He divided these more than 700 patients into 4 quantiles, the 25% who had less than 5,300 copies, the 25% who had </a:t>
            </a:r>
            <a:r>
              <a:rPr lang="en-US" baseline="0" dirty="0" smtClean="0"/>
              <a:t>12-37,000, and 25</a:t>
            </a:r>
            <a:r>
              <a:rPr lang="en-US" baseline="0" dirty="0"/>
              <a:t>% over </a:t>
            </a:r>
            <a:r>
              <a:rPr lang="en-US" baseline="0" dirty="0" smtClean="0"/>
              <a:t>37,000. </a:t>
            </a:r>
            <a:r>
              <a:rPr lang="en-US" baseline="0" dirty="0"/>
              <a:t>You can see the direct line relationship between viral load and (in this case) progression to death. Nobody with a viral load below 5,300 had died after 5 years. With todays HIV medications we can get it to less than 20 fairly quickly. </a:t>
            </a:r>
            <a:endParaRPr lang="en-US" dirty="0"/>
          </a:p>
        </p:txBody>
      </p:sp>
      <p:sp>
        <p:nvSpPr>
          <p:cNvPr id="4" name="Slide Number Placeholder 3"/>
          <p:cNvSpPr>
            <a:spLocks noGrp="1"/>
          </p:cNvSpPr>
          <p:nvPr>
            <p:ph type="sldNum" sz="quarter" idx="10"/>
          </p:nvPr>
        </p:nvSpPr>
        <p:spPr/>
        <p:txBody>
          <a:bodyPr/>
          <a:lstStyle/>
          <a:p>
            <a:fld id="{54ADE49C-AECB-4B8E-AB86-9FE486226B9C}" type="slidenum">
              <a:rPr lang="en-US" smtClean="0"/>
              <a:t>84</a:t>
            </a:fld>
            <a:endParaRPr lang="en-US" dirty="0"/>
          </a:p>
        </p:txBody>
      </p:sp>
    </p:spTree>
    <p:extLst>
      <p:ext uri="{BB962C8B-B14F-4D97-AF65-F5344CB8AC3E}">
        <p14:creationId xmlns:p14="http://schemas.microsoft.com/office/powerpoint/2010/main" val="171875812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p>
          <a:p>
            <a:pPr marL="171450" indent="-171450">
              <a:buFont typeface="Arial" panose="020B0604020202020204" pitchFamily="34" charset="0"/>
              <a:buChar char="•"/>
            </a:pPr>
            <a:r>
              <a:rPr lang="en-US" b="0" baseline="0" dirty="0" smtClean="0"/>
              <a:t>A simple blood test allows us to test whether someone has been infected with HIV. It can take up to 6 months for detection, so it is important that we endorse harm reduction strategies to prevent that person from infecting others. </a:t>
            </a:r>
            <a:endParaRPr lang="en-US" b="0" baseline="0" dirty="0"/>
          </a:p>
          <a:p>
            <a:pPr marL="181240" indent="-18124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4ADE49C-AECB-4B8E-AB86-9FE486226B9C}" type="slidenum">
              <a:rPr lang="en-US" smtClean="0"/>
              <a:t>85</a:t>
            </a:fld>
            <a:endParaRPr lang="en-US" dirty="0"/>
          </a:p>
        </p:txBody>
      </p:sp>
    </p:spTree>
    <p:extLst>
      <p:ext uri="{BB962C8B-B14F-4D97-AF65-F5344CB8AC3E}">
        <p14:creationId xmlns:p14="http://schemas.microsoft.com/office/powerpoint/2010/main" val="206641071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smtClean="0"/>
          </a:p>
          <a:p>
            <a:pPr marL="171450" indent="-171450">
              <a:buFont typeface="Arial" panose="020B0604020202020204" pitchFamily="34" charset="0"/>
              <a:buChar char="•"/>
            </a:pPr>
            <a:r>
              <a:rPr lang="en-US" b="0" baseline="0" dirty="0" smtClean="0"/>
              <a:t>Counseling is critical to preventing the spread of HIV. We use counseling as an opportunity to discuss risk factors and strategies for preventing transmission of HIV. </a:t>
            </a:r>
          </a:p>
          <a:p>
            <a:pPr marL="0" indent="0">
              <a:buFont typeface="Arial" panose="020B0604020202020204" pitchFamily="34" charset="0"/>
              <a:buNone/>
            </a:pPr>
            <a:endParaRPr lang="en-US" b="0" baseline="0" dirty="0"/>
          </a:p>
        </p:txBody>
      </p:sp>
      <p:sp>
        <p:nvSpPr>
          <p:cNvPr id="4" name="Slide Number Placeholder 3"/>
          <p:cNvSpPr>
            <a:spLocks noGrp="1"/>
          </p:cNvSpPr>
          <p:nvPr>
            <p:ph type="sldNum" sz="quarter" idx="10"/>
          </p:nvPr>
        </p:nvSpPr>
        <p:spPr/>
        <p:txBody>
          <a:bodyPr/>
          <a:lstStyle/>
          <a:p>
            <a:fld id="{54ADE49C-AECB-4B8E-AB86-9FE486226B9C}" type="slidenum">
              <a:rPr lang="en-US" smtClean="0"/>
              <a:t>86</a:t>
            </a:fld>
            <a:endParaRPr lang="en-US" dirty="0"/>
          </a:p>
        </p:txBody>
      </p:sp>
    </p:spTree>
    <p:extLst>
      <p:ext uri="{BB962C8B-B14F-4D97-AF65-F5344CB8AC3E}">
        <p14:creationId xmlns:p14="http://schemas.microsoft.com/office/powerpoint/2010/main" val="287145652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smtClean="0"/>
          </a:p>
          <a:p>
            <a:pPr marL="171450" indent="-171450">
              <a:buFont typeface="Arial" panose="020B0604020202020204" pitchFamily="34" charset="0"/>
              <a:buChar char="•"/>
            </a:pPr>
            <a:r>
              <a:rPr lang="en-US" b="0" baseline="0" dirty="0" smtClean="0"/>
              <a:t>As mentioned in a previous slide, the HIV antibody test is a simple blood test that looks for antibodies of HIV. </a:t>
            </a:r>
          </a:p>
          <a:p>
            <a:pPr marL="181240" indent="-181240">
              <a:buFont typeface="Arial" panose="020B0604020202020204" pitchFamily="34" charset="0"/>
              <a:buChar char="•"/>
            </a:pPr>
            <a:endParaRPr lang="en-US" b="1" dirty="0"/>
          </a:p>
        </p:txBody>
      </p:sp>
      <p:sp>
        <p:nvSpPr>
          <p:cNvPr id="4" name="Slide Number Placeholder 3"/>
          <p:cNvSpPr>
            <a:spLocks noGrp="1"/>
          </p:cNvSpPr>
          <p:nvPr>
            <p:ph type="sldNum" sz="quarter" idx="10"/>
          </p:nvPr>
        </p:nvSpPr>
        <p:spPr/>
        <p:txBody>
          <a:bodyPr/>
          <a:lstStyle/>
          <a:p>
            <a:fld id="{54ADE49C-AECB-4B8E-AB86-9FE486226B9C}" type="slidenum">
              <a:rPr lang="en-US" smtClean="0"/>
              <a:t>87</a:t>
            </a:fld>
            <a:endParaRPr lang="en-US" dirty="0"/>
          </a:p>
        </p:txBody>
      </p:sp>
    </p:spTree>
    <p:extLst>
      <p:ext uri="{BB962C8B-B14F-4D97-AF65-F5344CB8AC3E}">
        <p14:creationId xmlns:p14="http://schemas.microsoft.com/office/powerpoint/2010/main" val="312418914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smtClean="0"/>
          </a:p>
          <a:p>
            <a:pPr marL="171450" indent="-171450">
              <a:buFont typeface="Arial" panose="020B0604020202020204" pitchFamily="34" charset="0"/>
              <a:buChar char="•"/>
            </a:pPr>
            <a:r>
              <a:rPr lang="en-US" b="0" baseline="0" dirty="0" smtClean="0"/>
              <a:t>Antibodies protect us against infection, but not against HIV. The test looks for antibodies for HIV. </a:t>
            </a:r>
          </a:p>
          <a:p>
            <a:pPr marL="181240" indent="-181240">
              <a:buFont typeface="Arial" panose="020B0604020202020204" pitchFamily="34" charset="0"/>
              <a:buChar char="•"/>
            </a:pPr>
            <a:endParaRPr lang="en-US" b="1" dirty="0"/>
          </a:p>
        </p:txBody>
      </p:sp>
      <p:sp>
        <p:nvSpPr>
          <p:cNvPr id="4" name="Slide Number Placeholder 3"/>
          <p:cNvSpPr>
            <a:spLocks noGrp="1"/>
          </p:cNvSpPr>
          <p:nvPr>
            <p:ph type="sldNum" sz="quarter" idx="10"/>
          </p:nvPr>
        </p:nvSpPr>
        <p:spPr/>
        <p:txBody>
          <a:bodyPr/>
          <a:lstStyle/>
          <a:p>
            <a:fld id="{54ADE49C-AECB-4B8E-AB86-9FE486226B9C}" type="slidenum">
              <a:rPr lang="en-US" smtClean="0"/>
              <a:t>88</a:t>
            </a:fld>
            <a:endParaRPr lang="en-US" dirty="0"/>
          </a:p>
        </p:txBody>
      </p:sp>
    </p:spTree>
    <p:extLst>
      <p:ext uri="{BB962C8B-B14F-4D97-AF65-F5344CB8AC3E}">
        <p14:creationId xmlns:p14="http://schemas.microsoft.com/office/powerpoint/2010/main" val="168902480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a:t>
            </a:r>
            <a:r>
              <a:rPr lang="en-US" b="1" baseline="0" dirty="0" smtClean="0"/>
              <a:t>R NOTES</a:t>
            </a:r>
          </a:p>
          <a:p>
            <a:pPr marL="171450" indent="-171450">
              <a:buFont typeface="Arial" panose="020B0604020202020204" pitchFamily="34" charset="0"/>
              <a:buChar char="•"/>
            </a:pPr>
            <a:r>
              <a:rPr lang="en-US" b="0" baseline="0" dirty="0" smtClean="0"/>
              <a:t>Although someone may test negative for antibodies, it is possible that the infection was recent and that antibodies have yet to be produced in the immune system.  </a:t>
            </a:r>
          </a:p>
          <a:p>
            <a:pPr marL="181240" indent="-181240">
              <a:buFont typeface="Arial" panose="020B0604020202020204" pitchFamily="34" charset="0"/>
              <a:buChar char="•"/>
            </a:pPr>
            <a:endParaRPr lang="en-US" b="1" dirty="0"/>
          </a:p>
        </p:txBody>
      </p:sp>
      <p:sp>
        <p:nvSpPr>
          <p:cNvPr id="4" name="Slide Number Placeholder 3"/>
          <p:cNvSpPr>
            <a:spLocks noGrp="1"/>
          </p:cNvSpPr>
          <p:nvPr>
            <p:ph type="sldNum" sz="quarter" idx="10"/>
          </p:nvPr>
        </p:nvSpPr>
        <p:spPr/>
        <p:txBody>
          <a:bodyPr/>
          <a:lstStyle/>
          <a:p>
            <a:fld id="{54ADE49C-AECB-4B8E-AB86-9FE486226B9C}" type="slidenum">
              <a:rPr lang="en-US" smtClean="0"/>
              <a:t>89</a:t>
            </a:fld>
            <a:endParaRPr lang="en-US" dirty="0"/>
          </a:p>
        </p:txBody>
      </p:sp>
    </p:spTree>
    <p:extLst>
      <p:ext uri="{BB962C8B-B14F-4D97-AF65-F5344CB8AC3E}">
        <p14:creationId xmlns:p14="http://schemas.microsoft.com/office/powerpoint/2010/main" val="3464237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ltLang="en-US" sz="1200" dirty="0" smtClean="0"/>
              <a:t>In short, AIDS is a disease that attacks the human immune system so that when a person dies of AIDS the direct cause of death includes such things as pneumonia, tuberculosis, and cancer. </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smtClean="0"/>
              <a:t>[READ THE BULLETED</a:t>
            </a:r>
            <a:r>
              <a:rPr lang="en-US" b="1" baseline="0" dirty="0" smtClean="0"/>
              <a:t> LIST ON THE SLIDE]</a:t>
            </a:r>
            <a:endParaRPr lang="en-US" b="1" dirty="0"/>
          </a:p>
        </p:txBody>
      </p:sp>
      <p:sp>
        <p:nvSpPr>
          <p:cNvPr id="4" name="Slide Number Placeholder 3"/>
          <p:cNvSpPr>
            <a:spLocks noGrp="1"/>
          </p:cNvSpPr>
          <p:nvPr>
            <p:ph type="sldNum" sz="quarter" idx="10"/>
          </p:nvPr>
        </p:nvSpPr>
        <p:spPr/>
        <p:txBody>
          <a:bodyPr/>
          <a:lstStyle/>
          <a:p>
            <a:fld id="{54ADE49C-AECB-4B8E-AB86-9FE486226B9C}" type="slidenum">
              <a:rPr lang="en-US" smtClean="0"/>
              <a:t>9</a:t>
            </a:fld>
            <a:endParaRPr lang="en-US" dirty="0"/>
          </a:p>
        </p:txBody>
      </p:sp>
    </p:spTree>
    <p:extLst>
      <p:ext uri="{BB962C8B-B14F-4D97-AF65-F5344CB8AC3E}">
        <p14:creationId xmlns:p14="http://schemas.microsoft.com/office/powerpoint/2010/main" val="112446425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a:t>
            </a:r>
          </a:p>
          <a:p>
            <a:pPr marL="181240" indent="-181240">
              <a:buFont typeface="Arial" panose="020B0604020202020204" pitchFamily="34" charset="0"/>
              <a:buChar char="•"/>
            </a:pPr>
            <a:r>
              <a:rPr lang="en-US" b="0" dirty="0" smtClean="0"/>
              <a:t>Organize</a:t>
            </a:r>
            <a:r>
              <a:rPr lang="en-US" b="0" baseline="0" dirty="0" smtClean="0"/>
              <a:t> participants into groups of 5. </a:t>
            </a:r>
          </a:p>
          <a:p>
            <a:pPr marL="181240" indent="-181240">
              <a:buFont typeface="Arial" panose="020B0604020202020204" pitchFamily="34" charset="0"/>
              <a:buChar char="•"/>
            </a:pPr>
            <a:r>
              <a:rPr lang="en-US" b="0" baseline="0" dirty="0" smtClean="0"/>
              <a:t>Distribute paper and pens to each group. </a:t>
            </a:r>
            <a:endParaRPr lang="en-US" b="0" baseline="0" dirty="0"/>
          </a:p>
          <a:p>
            <a:pPr marL="181240" indent="-181240">
              <a:buFont typeface="Arial" panose="020B0604020202020204" pitchFamily="34" charset="0"/>
              <a:buChar char="•"/>
            </a:pPr>
            <a:r>
              <a:rPr lang="en-US" b="0" baseline="0" dirty="0" smtClean="0"/>
              <a:t>Instruct participants to discuss the four topics and answer questions for each topic. </a:t>
            </a:r>
          </a:p>
          <a:p>
            <a:pPr marL="181240" indent="-181240">
              <a:buFont typeface="Arial" panose="020B0604020202020204" pitchFamily="34" charset="0"/>
              <a:buChar char="•"/>
            </a:pPr>
            <a:r>
              <a:rPr lang="en-US" b="0" baseline="0" dirty="0" smtClean="0"/>
              <a:t>Instruct participants to select a group recorder and to have one member from each group be prepared to report out to the larger group. </a:t>
            </a:r>
          </a:p>
          <a:p>
            <a:pPr marL="181240" indent="-181240">
              <a:buFont typeface="Arial" panose="020B0604020202020204" pitchFamily="34" charset="0"/>
              <a:buChar char="•"/>
            </a:pPr>
            <a:r>
              <a:rPr lang="en-US" b="0" baseline="0" dirty="0" smtClean="0"/>
              <a:t>Allow groups to meet for 20 -25 minutes. </a:t>
            </a:r>
          </a:p>
          <a:p>
            <a:pPr marL="181240" indent="-181240">
              <a:buFont typeface="Arial" panose="020B0604020202020204" pitchFamily="34" charset="0"/>
              <a:buChar char="•"/>
            </a:pPr>
            <a:r>
              <a:rPr lang="en-US" b="0" baseline="0" dirty="0" smtClean="0"/>
              <a:t>Report out should take approximately 15 – 30 minutes. </a:t>
            </a:r>
          </a:p>
        </p:txBody>
      </p:sp>
      <p:sp>
        <p:nvSpPr>
          <p:cNvPr id="4" name="Slide Number Placeholder 3"/>
          <p:cNvSpPr>
            <a:spLocks noGrp="1"/>
          </p:cNvSpPr>
          <p:nvPr>
            <p:ph type="sldNum" sz="quarter" idx="10"/>
          </p:nvPr>
        </p:nvSpPr>
        <p:spPr/>
        <p:txBody>
          <a:bodyPr/>
          <a:lstStyle/>
          <a:p>
            <a:fld id="{54ADE49C-AECB-4B8E-AB86-9FE486226B9C}" type="slidenum">
              <a:rPr lang="en-US" smtClean="0"/>
              <a:t>90</a:t>
            </a:fld>
            <a:endParaRPr lang="en-US" dirty="0"/>
          </a:p>
        </p:txBody>
      </p:sp>
    </p:spTree>
    <p:extLst>
      <p:ext uri="{BB962C8B-B14F-4D97-AF65-F5344CB8AC3E}">
        <p14:creationId xmlns:p14="http://schemas.microsoft.com/office/powerpoint/2010/main" val="237094375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a:p>
          <a:p>
            <a:pPr marL="181240" indent="-181240">
              <a:buFont typeface="Arial" panose="020B0604020202020204" pitchFamily="34" charset="0"/>
              <a:buChar char="•"/>
            </a:pPr>
            <a:r>
              <a:rPr lang="en-US" b="1" dirty="0" smtClean="0"/>
              <a:t>[ASK PARTICIPANTS] </a:t>
            </a:r>
            <a:r>
              <a:rPr lang="en-US" dirty="0" smtClean="0"/>
              <a:t>Are there any questions regarding testing</a:t>
            </a:r>
            <a:r>
              <a:rPr lang="en-US" baseline="0" dirty="0" smtClean="0"/>
              <a:t> or screening for HIV?</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Before moving on to discuss some of the medications for HIV, I want to highlight that some of the biggest challenges are getting people tested, linked to medical care, retained in care, and taking medications. If all that can happen, people can have a normal life. HIV, like other chronic disease, is manageable. However, individuals with HIV must take their medications as prescribed and take care of themselves as they should with other chronic, medical disorders. We can also prevent and treat complications (like if someone does have &lt;200 CD4 cells they receive Bactrim to prevent PCP pneumonia) and know that people with HIV are more likely to thrive when they receive emotional support and employ self care.</a:t>
            </a:r>
            <a:endParaRPr lang="en-US" baseline="0" dirty="0"/>
          </a:p>
        </p:txBody>
      </p:sp>
      <p:sp>
        <p:nvSpPr>
          <p:cNvPr id="4" name="Slide Number Placeholder 3"/>
          <p:cNvSpPr>
            <a:spLocks noGrp="1"/>
          </p:cNvSpPr>
          <p:nvPr>
            <p:ph type="sldNum" sz="quarter" idx="10"/>
          </p:nvPr>
        </p:nvSpPr>
        <p:spPr/>
        <p:txBody>
          <a:bodyPr/>
          <a:lstStyle/>
          <a:p>
            <a:fld id="{54ADE49C-AECB-4B8E-AB86-9FE486226B9C}" type="slidenum">
              <a:rPr lang="en-US" smtClean="0"/>
              <a:t>91</a:t>
            </a:fld>
            <a:endParaRPr lang="en-US" dirty="0"/>
          </a:p>
        </p:txBody>
      </p:sp>
    </p:spTree>
    <p:extLst>
      <p:ext uri="{BB962C8B-B14F-4D97-AF65-F5344CB8AC3E}">
        <p14:creationId xmlns:p14="http://schemas.microsoft.com/office/powerpoint/2010/main" val="135534544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p>
          <a:p>
            <a:pPr marL="181240" indent="-181240">
              <a:buFont typeface="Arial" panose="020B0604020202020204" pitchFamily="34" charset="0"/>
              <a:buChar char="•"/>
            </a:pPr>
            <a:r>
              <a:rPr lang="en-US" dirty="0" smtClean="0"/>
              <a:t>Here are </a:t>
            </a:r>
            <a:r>
              <a:rPr lang="en-US" dirty="0"/>
              <a:t>some of the common HIV medication used today. You</a:t>
            </a:r>
            <a:r>
              <a:rPr lang="en-US" baseline="0" dirty="0"/>
              <a:t> can see that all are combinations of different compounds that have synergies that make them exponentially better than the “very good” medication we had 15-20 years ago. </a:t>
            </a:r>
          </a:p>
          <a:p>
            <a:pPr marL="0" indent="0">
              <a:buFont typeface="Arial" panose="020B0604020202020204" pitchFamily="34" charset="0"/>
              <a:buNone/>
            </a:pPr>
            <a:endParaRPr lang="en-US" baseline="0" dirty="0"/>
          </a:p>
          <a:p>
            <a:r>
              <a:rPr lang="en-US" sz="1200" b="1" kern="1200" dirty="0" smtClean="0">
                <a:solidFill>
                  <a:schemeClr val="tx1"/>
                </a:solidFill>
                <a:effectLst/>
                <a:latin typeface="+mn-lt"/>
                <a:ea typeface="+mn-ea"/>
                <a:cs typeface="+mn-cs"/>
              </a:rPr>
              <a:t>IMAGE CREDIT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Slide with image courtesy of Thomas Donohoe, PAETC.</a:t>
            </a:r>
            <a:endParaRPr lang="en-US" baseline="0" dirty="0" smtClean="0"/>
          </a:p>
        </p:txBody>
      </p:sp>
      <p:sp>
        <p:nvSpPr>
          <p:cNvPr id="4" name="Slide Number Placeholder 3"/>
          <p:cNvSpPr>
            <a:spLocks noGrp="1"/>
          </p:cNvSpPr>
          <p:nvPr>
            <p:ph type="sldNum" sz="quarter" idx="10"/>
          </p:nvPr>
        </p:nvSpPr>
        <p:spPr/>
        <p:txBody>
          <a:bodyPr/>
          <a:lstStyle/>
          <a:p>
            <a:pPr defTabSz="482512">
              <a:defRPr/>
            </a:pPr>
            <a:fld id="{2EAF3D7C-E79C-464D-870B-78CB3C2428AA}" type="slidenum">
              <a:rPr lang="en-US">
                <a:solidFill>
                  <a:prstClr val="black"/>
                </a:solidFill>
                <a:latin typeface="Calibri"/>
              </a:rPr>
              <a:pPr defTabSz="482512">
                <a:defRPr/>
              </a:pPr>
              <a:t>92</a:t>
            </a:fld>
            <a:endParaRPr lang="en-US" dirty="0">
              <a:solidFill>
                <a:prstClr val="black"/>
              </a:solidFill>
              <a:latin typeface="Calibri"/>
            </a:endParaRPr>
          </a:p>
        </p:txBody>
      </p:sp>
    </p:spTree>
    <p:extLst>
      <p:ext uri="{BB962C8B-B14F-4D97-AF65-F5344CB8AC3E}">
        <p14:creationId xmlns:p14="http://schemas.microsoft.com/office/powerpoint/2010/main" val="219116062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r>
              <a:rPr lang="en-US" b="1" baseline="0" dirty="0" smtClean="0"/>
              <a:t> </a:t>
            </a:r>
          </a:p>
          <a:p>
            <a:pPr marL="181240" indent="-181240">
              <a:buFont typeface="Arial" panose="020B0604020202020204" pitchFamily="34" charset="0"/>
              <a:buChar char="•"/>
            </a:pPr>
            <a:r>
              <a:rPr lang="en-US" dirty="0" smtClean="0"/>
              <a:t>Here</a:t>
            </a:r>
            <a:r>
              <a:rPr lang="en-US" baseline="0" dirty="0" smtClean="0"/>
              <a:t> </a:t>
            </a:r>
            <a:r>
              <a:rPr lang="en-US" baseline="0" dirty="0"/>
              <a:t>is another look at them by medication </a:t>
            </a:r>
            <a:r>
              <a:rPr lang="en-US" baseline="0" dirty="0" smtClean="0"/>
              <a:t>class. </a:t>
            </a:r>
          </a:p>
          <a:p>
            <a:pPr marL="0" indent="0">
              <a:buFont typeface="Arial" panose="020B0604020202020204" pitchFamily="34" charset="0"/>
              <a:buNone/>
            </a:pPr>
            <a:endParaRPr lang="en-US" baseline="0" dirty="0" smtClean="0"/>
          </a:p>
          <a:p>
            <a:r>
              <a:rPr lang="en-US" sz="1200" b="1" kern="1200" dirty="0" smtClean="0">
                <a:solidFill>
                  <a:schemeClr val="tx1"/>
                </a:solidFill>
                <a:effectLst/>
                <a:latin typeface="+mn-lt"/>
                <a:ea typeface="+mn-ea"/>
                <a:cs typeface="+mn-cs"/>
              </a:rPr>
              <a:t>IMAGE CREDIT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Slide with image courtesy of Thomas Donohoe, PAETC.</a:t>
            </a:r>
            <a:endParaRPr lang="en-US" baseline="0" dirty="0" smtClean="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2EAF3D7C-E79C-464D-870B-78CB3C2428AA}" type="slidenum">
              <a:rPr lang="en-US" smtClean="0"/>
              <a:t>93</a:t>
            </a:fld>
            <a:endParaRPr lang="en-US" dirty="0"/>
          </a:p>
        </p:txBody>
      </p:sp>
    </p:spTree>
    <p:extLst>
      <p:ext uri="{BB962C8B-B14F-4D97-AF65-F5344CB8AC3E}">
        <p14:creationId xmlns:p14="http://schemas.microsoft.com/office/powerpoint/2010/main" val="124305859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p>
          <a:p>
            <a:pPr marL="181240" indent="-181240">
              <a:buFont typeface="Arial" panose="020B0604020202020204" pitchFamily="34" charset="0"/>
              <a:buChar char="•"/>
            </a:pPr>
            <a:r>
              <a:rPr lang="en-US" dirty="0" smtClean="0"/>
              <a:t>So </a:t>
            </a:r>
            <a:r>
              <a:rPr lang="en-US" dirty="0"/>
              <a:t>20+ years </a:t>
            </a:r>
            <a:r>
              <a:rPr lang="en-US" dirty="0" smtClean="0"/>
              <a:t>ago, </a:t>
            </a:r>
            <a:r>
              <a:rPr lang="en-US" dirty="0"/>
              <a:t>people </a:t>
            </a:r>
            <a:r>
              <a:rPr lang="en-US" dirty="0" smtClean="0"/>
              <a:t>were faced </a:t>
            </a:r>
            <a:r>
              <a:rPr lang="en-US" dirty="0"/>
              <a:t>taking several pills several</a:t>
            </a:r>
            <a:r>
              <a:rPr lang="en-US" baseline="0" dirty="0"/>
              <a:t> times a </a:t>
            </a:r>
            <a:r>
              <a:rPr lang="en-US" baseline="0" dirty="0" smtClean="0"/>
              <a:t>day. </a:t>
            </a:r>
          </a:p>
          <a:p>
            <a:pPr marL="0" indent="0">
              <a:buFont typeface="Arial" panose="020B0604020202020204" pitchFamily="34" charset="0"/>
              <a:buNone/>
            </a:pPr>
            <a:endParaRPr lang="en-US" baseline="0" dirty="0" smtClean="0"/>
          </a:p>
          <a:p>
            <a:r>
              <a:rPr lang="en-US" sz="1200" b="1" kern="1200" dirty="0" smtClean="0">
                <a:solidFill>
                  <a:schemeClr val="tx1"/>
                </a:solidFill>
                <a:effectLst/>
                <a:latin typeface="+mn-lt"/>
                <a:ea typeface="+mn-ea"/>
                <a:cs typeface="+mn-cs"/>
              </a:rPr>
              <a:t>IMAGE CREDIT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Slide with image courtesy of Thomas Donohoe, PAETC.</a:t>
            </a:r>
            <a:endParaRPr lang="en-US" baseline="0" dirty="0" smtClean="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2EAF3D7C-E79C-464D-870B-78CB3C2428AA}" type="slidenum">
              <a:rPr lang="en-US" smtClean="0"/>
              <a:t>94</a:t>
            </a:fld>
            <a:endParaRPr lang="en-US" dirty="0"/>
          </a:p>
        </p:txBody>
      </p:sp>
    </p:spTree>
    <p:extLst>
      <p:ext uri="{BB962C8B-B14F-4D97-AF65-F5344CB8AC3E}">
        <p14:creationId xmlns:p14="http://schemas.microsoft.com/office/powerpoint/2010/main" val="341281365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smtClean="0"/>
          </a:p>
          <a:p>
            <a:pPr marL="181240" indent="-181240">
              <a:buFont typeface="Arial" panose="020B0604020202020204" pitchFamily="34" charset="0"/>
              <a:buChar char="•"/>
            </a:pPr>
            <a:r>
              <a:rPr lang="en-US" baseline="0" dirty="0" smtClean="0"/>
              <a:t>Today, there are a variety of treatment options and most people who chose to use medications only have to take the medication once a day and anticipate few if any side effects.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IMAGE CREDIT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Slide with image courtesy of Thomas Donohoe, PAETC.</a:t>
            </a:r>
            <a:endParaRPr lang="en-US" baseline="0" dirty="0" smtClean="0"/>
          </a:p>
        </p:txBody>
      </p:sp>
      <p:sp>
        <p:nvSpPr>
          <p:cNvPr id="4" name="Slide Number Placeholder 3"/>
          <p:cNvSpPr>
            <a:spLocks noGrp="1"/>
          </p:cNvSpPr>
          <p:nvPr>
            <p:ph type="sldNum" sz="quarter" idx="10"/>
          </p:nvPr>
        </p:nvSpPr>
        <p:spPr/>
        <p:txBody>
          <a:bodyPr/>
          <a:lstStyle/>
          <a:p>
            <a:fld id="{2EAF3D7C-E79C-464D-870B-78CB3C2428AA}" type="slidenum">
              <a:rPr lang="en-US" smtClean="0"/>
              <a:t>95</a:t>
            </a:fld>
            <a:endParaRPr lang="en-US" dirty="0"/>
          </a:p>
        </p:txBody>
      </p:sp>
    </p:spTree>
    <p:extLst>
      <p:ext uri="{BB962C8B-B14F-4D97-AF65-F5344CB8AC3E}">
        <p14:creationId xmlns:p14="http://schemas.microsoft.com/office/powerpoint/2010/main" val="258524157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 </a:t>
            </a:r>
          </a:p>
          <a:p>
            <a:pPr marL="181240" indent="-181240">
              <a:buFont typeface="Arial" panose="020B0604020202020204" pitchFamily="34" charset="0"/>
              <a:buChar char="•"/>
            </a:pPr>
            <a:r>
              <a:rPr lang="en-US" dirty="0" smtClean="0"/>
              <a:t>As mentioned</a:t>
            </a:r>
            <a:r>
              <a:rPr lang="en-US" baseline="0" dirty="0" smtClean="0"/>
              <a:t> previously, a person with HIV can lead </a:t>
            </a:r>
            <a:r>
              <a:rPr lang="en-US" baseline="0" dirty="0"/>
              <a:t>a normal lifespan. This study from 6 years ago looked at predicted lifespan for someone living with HIV and taking </a:t>
            </a:r>
            <a:r>
              <a:rPr lang="en-US" baseline="0" dirty="0" smtClean="0"/>
              <a:t>their medications as prescribed. </a:t>
            </a:r>
            <a:r>
              <a:rPr lang="en-US" baseline="0" dirty="0"/>
              <a:t>Since this time we now recommend that people start taking HIV medication as soon as diagnosed with HIV (no waiting for a drop in CD4 cells) so the lifespan is even closer to someone not living with HIV. </a:t>
            </a:r>
            <a:endParaRPr lang="en-US" dirty="0"/>
          </a:p>
        </p:txBody>
      </p:sp>
      <p:sp>
        <p:nvSpPr>
          <p:cNvPr id="4" name="Slide Number Placeholder 3"/>
          <p:cNvSpPr>
            <a:spLocks noGrp="1"/>
          </p:cNvSpPr>
          <p:nvPr>
            <p:ph type="sldNum" sz="quarter" idx="10"/>
          </p:nvPr>
        </p:nvSpPr>
        <p:spPr/>
        <p:txBody>
          <a:bodyPr/>
          <a:lstStyle/>
          <a:p>
            <a:pPr defTabSz="482512">
              <a:defRPr/>
            </a:pPr>
            <a:fld id="{2EAF3D7C-E79C-464D-870B-78CB3C2428AA}" type="slidenum">
              <a:rPr lang="en-US">
                <a:solidFill>
                  <a:prstClr val="black"/>
                </a:solidFill>
                <a:latin typeface="Calibri"/>
              </a:rPr>
              <a:pPr defTabSz="482512">
                <a:defRPr/>
              </a:pPr>
              <a:t>96</a:t>
            </a:fld>
            <a:endParaRPr lang="en-US" dirty="0">
              <a:solidFill>
                <a:prstClr val="black"/>
              </a:solidFill>
              <a:latin typeface="Calibri"/>
            </a:endParaRPr>
          </a:p>
        </p:txBody>
      </p:sp>
    </p:spTree>
    <p:extLst>
      <p:ext uri="{BB962C8B-B14F-4D97-AF65-F5344CB8AC3E}">
        <p14:creationId xmlns:p14="http://schemas.microsoft.com/office/powerpoint/2010/main" val="87163279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a:p>
          <a:p>
            <a:pPr marL="181240" indent="-181240">
              <a:buFont typeface="Arial" panose="020B0604020202020204" pitchFamily="34" charset="0"/>
              <a:buChar char="•"/>
            </a:pPr>
            <a:r>
              <a:rPr lang="en-US" b="1" dirty="0" smtClean="0"/>
              <a:t>[ASK</a:t>
            </a:r>
            <a:r>
              <a:rPr lang="en-US" b="1" baseline="0" dirty="0" smtClean="0"/>
              <a:t> PARTICIPANTS] </a:t>
            </a:r>
            <a:r>
              <a:rPr lang="en-US" baseline="0" dirty="0" smtClean="0"/>
              <a:t>Are there any question regarding medication for HIV?</a:t>
            </a:r>
            <a:endParaRPr lang="en-US" baseline="0" dirty="0"/>
          </a:p>
        </p:txBody>
      </p:sp>
      <p:sp>
        <p:nvSpPr>
          <p:cNvPr id="4" name="Slide Number Placeholder 3"/>
          <p:cNvSpPr>
            <a:spLocks noGrp="1"/>
          </p:cNvSpPr>
          <p:nvPr>
            <p:ph type="sldNum" sz="quarter" idx="10"/>
          </p:nvPr>
        </p:nvSpPr>
        <p:spPr/>
        <p:txBody>
          <a:bodyPr/>
          <a:lstStyle/>
          <a:p>
            <a:fld id="{54ADE49C-AECB-4B8E-AB86-9FE486226B9C}" type="slidenum">
              <a:rPr lang="en-US" smtClean="0"/>
              <a:t>97</a:t>
            </a:fld>
            <a:endParaRPr lang="en-US" dirty="0"/>
          </a:p>
        </p:txBody>
      </p:sp>
    </p:spTree>
    <p:extLst>
      <p:ext uri="{BB962C8B-B14F-4D97-AF65-F5344CB8AC3E}">
        <p14:creationId xmlns:p14="http://schemas.microsoft.com/office/powerpoint/2010/main" val="211840312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a:p>
          <a:p>
            <a:pPr marL="181240" indent="-181240">
              <a:buFont typeface="Arial" panose="020B0604020202020204" pitchFamily="34" charset="0"/>
              <a:buChar char="•"/>
            </a:pPr>
            <a:r>
              <a:rPr lang="en-US" b="0" dirty="0" smtClean="0"/>
              <a:t>As</a:t>
            </a:r>
            <a:r>
              <a:rPr lang="en-US" b="0" baseline="0" dirty="0" smtClean="0"/>
              <a:t> counselors, we need to remain vigilant that alcohol and drug use increases risk of contracting HIV.</a:t>
            </a:r>
          </a:p>
          <a:p>
            <a:pPr marL="181240" indent="-181240">
              <a:buFont typeface="Arial" panose="020B0604020202020204" pitchFamily="34" charset="0"/>
              <a:buChar char="•"/>
            </a:pPr>
            <a:r>
              <a:rPr lang="en-US" b="0" baseline="0" dirty="0" smtClean="0"/>
              <a:t>We need to develop skills to facilitate nonjudgmental conversations to discuss risk factors and prevention. </a:t>
            </a:r>
          </a:p>
          <a:p>
            <a:pPr marL="181240" indent="-181240">
              <a:buFont typeface="Arial" panose="020B0604020202020204" pitchFamily="34" charset="0"/>
              <a:buChar char="•"/>
            </a:pPr>
            <a:r>
              <a:rPr lang="en-US" b="0" baseline="0" dirty="0" smtClean="0"/>
              <a:t>We should encourage regular testing for our client actively using alcohol or drugs. We should always emphasize in our conversations that the health and safety of our clients and of our staff/colleagues are our primary concern. </a:t>
            </a:r>
          </a:p>
          <a:p>
            <a:pPr marL="181240" indent="-181240">
              <a:buFont typeface="Arial" panose="020B0604020202020204" pitchFamily="34" charset="0"/>
              <a:buChar char="•"/>
            </a:pPr>
            <a:r>
              <a:rPr lang="en-US" b="0" baseline="0" dirty="0" smtClean="0"/>
              <a:t>Despite our personal beliefs and values, we must endorse the use of condoms and regularly encourage our clients who are sexually active to use condoms. We should also endorse clean needle exchange and other harm reduction strategies. Remember, harm reduction is a public health alternative to abstinence based interventions. Harm reduction protects the community.  </a:t>
            </a:r>
            <a:endParaRPr lang="en-US" b="1" dirty="0"/>
          </a:p>
        </p:txBody>
      </p:sp>
      <p:sp>
        <p:nvSpPr>
          <p:cNvPr id="4" name="Slide Number Placeholder 3"/>
          <p:cNvSpPr>
            <a:spLocks noGrp="1"/>
          </p:cNvSpPr>
          <p:nvPr>
            <p:ph type="sldNum" sz="quarter" idx="10"/>
          </p:nvPr>
        </p:nvSpPr>
        <p:spPr/>
        <p:txBody>
          <a:bodyPr/>
          <a:lstStyle/>
          <a:p>
            <a:fld id="{54ADE49C-AECB-4B8E-AB86-9FE486226B9C}" type="slidenum">
              <a:rPr lang="en-US" smtClean="0"/>
              <a:t>98</a:t>
            </a:fld>
            <a:endParaRPr lang="en-US" dirty="0"/>
          </a:p>
        </p:txBody>
      </p:sp>
    </p:spTree>
    <p:extLst>
      <p:ext uri="{BB962C8B-B14F-4D97-AF65-F5344CB8AC3E}">
        <p14:creationId xmlns:p14="http://schemas.microsoft.com/office/powerpoint/2010/main" val="259950738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p>
          <a:p>
            <a:pPr marL="181240" indent="-181240">
              <a:buFont typeface="Arial" panose="020B0604020202020204" pitchFamily="34" charset="0"/>
              <a:buChar char="•"/>
            </a:pPr>
            <a:r>
              <a:rPr lang="en-US" altLang="en-US" sz="1300" dirty="0" smtClean="0"/>
              <a:t>Education about HIV and AIDS is critical in a variety of programs,</a:t>
            </a:r>
            <a:r>
              <a:rPr lang="en-US" altLang="en-US" sz="1300" baseline="0" dirty="0" smtClean="0"/>
              <a:t> including </a:t>
            </a:r>
            <a:r>
              <a:rPr lang="en-US" altLang="en-US" sz="1300" dirty="0" smtClean="0"/>
              <a:t>SUD</a:t>
            </a:r>
            <a:r>
              <a:rPr lang="en-US" altLang="en-US" sz="1300" baseline="0" dirty="0" smtClean="0"/>
              <a:t> programs, primary care and other healthcare settings, social service agencies and in schools. If we cannot have the conversation, we must find someone who can and will. This conversation should happen with ALL of our clients. We also need to be careful not to allow biases and other beliefs prevent us from sharing information with our clients and their loved ones. For example, in 2018, there has been an increasing trend in sexually transmitted diseases in retirement communities across the State of Florida. Physicians are not talking to residents about sex, and many are not talking about STI’s or HIV. </a:t>
            </a:r>
          </a:p>
          <a:p>
            <a:pPr marL="181240" indent="-181240">
              <a:buFont typeface="Arial" panose="020B0604020202020204" pitchFamily="34" charset="0"/>
              <a:buChar char="•"/>
            </a:pPr>
            <a:r>
              <a:rPr lang="en-US" altLang="en-US" sz="1300" b="1" baseline="0" dirty="0" smtClean="0"/>
              <a:t>[ASK PARTICIPANTS] </a:t>
            </a:r>
            <a:r>
              <a:rPr lang="en-US" altLang="en-US" sz="1300" baseline="0" dirty="0" smtClean="0"/>
              <a:t>Besides older adults, what other biases do people have about different populations and sex?  </a:t>
            </a:r>
            <a:endParaRPr lang="en-US" altLang="en-US" sz="1300" dirty="0"/>
          </a:p>
        </p:txBody>
      </p:sp>
      <p:sp>
        <p:nvSpPr>
          <p:cNvPr id="4" name="Slide Number Placeholder 3"/>
          <p:cNvSpPr>
            <a:spLocks noGrp="1"/>
          </p:cNvSpPr>
          <p:nvPr>
            <p:ph type="sldNum" sz="quarter" idx="10"/>
          </p:nvPr>
        </p:nvSpPr>
        <p:spPr/>
        <p:txBody>
          <a:bodyPr/>
          <a:lstStyle/>
          <a:p>
            <a:fld id="{54ADE49C-AECB-4B8E-AB86-9FE486226B9C}" type="slidenum">
              <a:rPr lang="en-US" smtClean="0"/>
              <a:t>99</a:t>
            </a:fld>
            <a:endParaRPr lang="en-US" dirty="0"/>
          </a:p>
        </p:txBody>
      </p:sp>
    </p:spTree>
    <p:extLst>
      <p:ext uri="{BB962C8B-B14F-4D97-AF65-F5344CB8AC3E}">
        <p14:creationId xmlns:p14="http://schemas.microsoft.com/office/powerpoint/2010/main" val="333104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53282" name="Rectangle 2"/>
          <p:cNvSpPr>
            <a:spLocks noGrp="1" noChangeArrowheads="1"/>
          </p:cNvSpPr>
          <p:nvPr>
            <p:ph type="ctrTitle"/>
          </p:nvPr>
        </p:nvSpPr>
        <p:spPr>
          <a:xfrm>
            <a:off x="457198" y="1828800"/>
            <a:ext cx="8226425" cy="1470025"/>
          </a:xfrm>
        </p:spPr>
        <p:txBody>
          <a:bodyPr/>
          <a:lstStyle>
            <a:lvl1pPr>
              <a:defRPr sz="4000">
                <a:latin typeface="Calibri" panose="020F0502020204030204" pitchFamily="34" charset="0"/>
                <a:cs typeface="Calibri" panose="020F0502020204030204" pitchFamily="34" charset="0"/>
              </a:defRPr>
            </a:lvl1pPr>
          </a:lstStyle>
          <a:p>
            <a:r>
              <a:rPr lang="en-US" dirty="0"/>
              <a:t>Click to edit Master title style</a:t>
            </a:r>
          </a:p>
        </p:txBody>
      </p:sp>
      <p:sp>
        <p:nvSpPr>
          <p:cNvPr id="353283" name="Rectangle 3"/>
          <p:cNvSpPr>
            <a:spLocks noGrp="1" noChangeArrowheads="1"/>
          </p:cNvSpPr>
          <p:nvPr>
            <p:ph type="subTitle" idx="1"/>
          </p:nvPr>
        </p:nvSpPr>
        <p:spPr>
          <a:xfrm>
            <a:off x="457199" y="4292600"/>
            <a:ext cx="8226425" cy="1143000"/>
          </a:xfrm>
        </p:spPr>
        <p:txBody>
          <a:bodyPr/>
          <a:lstStyle>
            <a:lvl1pPr marL="0" indent="0" algn="l">
              <a:buFontTx/>
              <a:buNone/>
              <a:defRPr>
                <a:latin typeface="Calibri" panose="020F0502020204030204" pitchFamily="34" charset="0"/>
                <a:cs typeface="Calibri" panose="020F0502020204030204" pitchFamily="34" charset="0"/>
              </a:defRPr>
            </a:lvl1pPr>
          </a:lstStyle>
          <a:p>
            <a:r>
              <a:rPr lang="en-US" dirty="0"/>
              <a:t>Click to edit Master subtitle style</a:t>
            </a:r>
          </a:p>
        </p:txBody>
      </p:sp>
    </p:spTree>
    <p:extLst>
      <p:ext uri="{BB962C8B-B14F-4D97-AF65-F5344CB8AC3E}">
        <p14:creationId xmlns:p14="http://schemas.microsoft.com/office/powerpoint/2010/main" val="1894752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3790950" y="912814"/>
            <a:ext cx="5857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rgbClr val="FFCC00"/>
                </a:solidFill>
                <a:latin typeface="Arial" charset="0"/>
              </a:defRPr>
            </a:lvl1pPr>
            <a:lvl2pPr marL="742950" indent="-285750">
              <a:defRPr sz="4400" b="1">
                <a:solidFill>
                  <a:srgbClr val="FFCC00"/>
                </a:solidFill>
                <a:latin typeface="Arial" charset="0"/>
              </a:defRPr>
            </a:lvl2pPr>
            <a:lvl3pPr marL="1143000" indent="-228600">
              <a:defRPr sz="4400" b="1">
                <a:solidFill>
                  <a:srgbClr val="FFCC00"/>
                </a:solidFill>
                <a:latin typeface="Arial" charset="0"/>
              </a:defRPr>
            </a:lvl3pPr>
            <a:lvl4pPr marL="1600200" indent="-228600">
              <a:defRPr sz="4400" b="1">
                <a:solidFill>
                  <a:srgbClr val="FFCC00"/>
                </a:solidFill>
                <a:latin typeface="Arial" charset="0"/>
              </a:defRPr>
            </a:lvl4pPr>
            <a:lvl5pPr marL="2057400" indent="-228600">
              <a:defRPr sz="4400" b="1">
                <a:solidFill>
                  <a:srgbClr val="FFCC00"/>
                </a:solidFill>
                <a:latin typeface="Arial" charset="0"/>
              </a:defRPr>
            </a:lvl5pPr>
            <a:lvl6pPr marL="2514600" indent="-228600" algn="ctr" eaLnBrk="0" fontAlgn="base" hangingPunct="0">
              <a:lnSpc>
                <a:spcPct val="80000"/>
              </a:lnSpc>
              <a:spcBef>
                <a:spcPct val="0"/>
              </a:spcBef>
              <a:spcAft>
                <a:spcPct val="0"/>
              </a:spcAft>
              <a:defRPr sz="4400" b="1">
                <a:solidFill>
                  <a:srgbClr val="FFCC00"/>
                </a:solidFill>
                <a:latin typeface="Arial" charset="0"/>
              </a:defRPr>
            </a:lvl6pPr>
            <a:lvl7pPr marL="2971800" indent="-228600" algn="ctr" eaLnBrk="0" fontAlgn="base" hangingPunct="0">
              <a:lnSpc>
                <a:spcPct val="80000"/>
              </a:lnSpc>
              <a:spcBef>
                <a:spcPct val="0"/>
              </a:spcBef>
              <a:spcAft>
                <a:spcPct val="0"/>
              </a:spcAft>
              <a:defRPr sz="4400" b="1">
                <a:solidFill>
                  <a:srgbClr val="FFCC00"/>
                </a:solidFill>
                <a:latin typeface="Arial" charset="0"/>
              </a:defRPr>
            </a:lvl7pPr>
            <a:lvl8pPr marL="3429000" indent="-228600" algn="ctr" eaLnBrk="0" fontAlgn="base" hangingPunct="0">
              <a:lnSpc>
                <a:spcPct val="80000"/>
              </a:lnSpc>
              <a:spcBef>
                <a:spcPct val="0"/>
              </a:spcBef>
              <a:spcAft>
                <a:spcPct val="0"/>
              </a:spcAft>
              <a:defRPr sz="4400" b="1">
                <a:solidFill>
                  <a:srgbClr val="FFCC00"/>
                </a:solidFill>
                <a:latin typeface="Arial" charset="0"/>
              </a:defRPr>
            </a:lvl8pPr>
            <a:lvl9pPr marL="3886200" indent="-228600" algn="ctr" eaLnBrk="0" fontAlgn="base" hangingPunct="0">
              <a:lnSpc>
                <a:spcPct val="80000"/>
              </a:lnSpc>
              <a:spcBef>
                <a:spcPct val="0"/>
              </a:spcBef>
              <a:spcAft>
                <a:spcPct val="0"/>
              </a:spcAft>
              <a:defRPr sz="4400" b="1">
                <a:solidFill>
                  <a:srgbClr val="FFCC00"/>
                </a:solidFill>
                <a:latin typeface="Arial" charset="0"/>
              </a:defRPr>
            </a:lvl9pPr>
          </a:lstStyle>
          <a:p>
            <a:pPr>
              <a:defRPr/>
            </a:pPr>
            <a:endParaRPr lang="en-US" sz="1800" b="0" dirty="0">
              <a:solidFill>
                <a:srgbClr val="000000"/>
              </a:solidFill>
            </a:endParaRPr>
          </a:p>
        </p:txBody>
      </p:sp>
      <p:sp>
        <p:nvSpPr>
          <p:cNvPr id="5" name="WordArt 26"/>
          <p:cNvSpPr>
            <a:spLocks noChangeAspect="1" noChangeArrowheads="1" noChangeShapeType="1" noTextEdit="1"/>
          </p:cNvSpPr>
          <p:nvPr/>
        </p:nvSpPr>
        <p:spPr bwMode="auto">
          <a:xfrm>
            <a:off x="7924812" y="6080135"/>
            <a:ext cx="1014413" cy="320675"/>
          </a:xfrm>
          <a:prstGeom prst="rect">
            <a:avLst/>
          </a:prstGeom>
        </p:spPr>
        <p:txBody>
          <a:bodyPr wrap="none" fromWordArt="1">
            <a:prstTxWarp prst="textPlain">
              <a:avLst>
                <a:gd name="adj" fmla="val 50000"/>
              </a:avLst>
            </a:prstTxWarp>
          </a:bodyPr>
          <a:lstStyle/>
          <a:p>
            <a:r>
              <a:rPr lang="en-US" sz="3600" i="1" kern="10" dirty="0">
                <a:ln w="9525">
                  <a:solidFill>
                    <a:srgbClr val="C5C5FF"/>
                  </a:solidFill>
                  <a:round/>
                  <a:headEnd/>
                  <a:tailEnd/>
                </a:ln>
                <a:solidFill>
                  <a:srgbClr val="000000"/>
                </a:solidFill>
                <a:latin typeface="Trebuchet MS"/>
              </a:rPr>
              <a:t>UCLA</a:t>
            </a:r>
          </a:p>
        </p:txBody>
      </p:sp>
      <p:pic>
        <p:nvPicPr>
          <p:cNvPr id="6" name="Picture 27"/>
          <p:cNvPicPr>
            <a:picLocks noChangeAspect="1" noChangeArrowheads="1"/>
          </p:cNvPicPr>
          <p:nvPr/>
        </p:nvPicPr>
        <p:blipFill>
          <a:blip r:embed="rId2" cstate="print">
            <a:extLst>
              <a:ext uri="{28A0092B-C50C-407E-A947-70E740481C1C}">
                <a14:useLocalDpi xmlns:a14="http://schemas.microsoft.com/office/drawing/2010/main" val="0"/>
              </a:ext>
            </a:extLst>
          </a:blip>
          <a:srcRect b="20320"/>
          <a:stretch>
            <a:fillRect/>
          </a:stretch>
        </p:blipFill>
        <p:spPr bwMode="auto">
          <a:xfrm>
            <a:off x="304800" y="5965835"/>
            <a:ext cx="141763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3282" name="Rectangle 2"/>
          <p:cNvSpPr>
            <a:spLocks noGrp="1" noChangeArrowheads="1"/>
          </p:cNvSpPr>
          <p:nvPr>
            <p:ph type="ctrTitle"/>
          </p:nvPr>
        </p:nvSpPr>
        <p:spPr>
          <a:xfrm>
            <a:off x="455626" y="1066810"/>
            <a:ext cx="8226425" cy="1470025"/>
          </a:xfrm>
        </p:spPr>
        <p:txBody>
          <a:bodyPr/>
          <a:lstStyle>
            <a:lvl1pPr>
              <a:defRPr/>
            </a:lvl1pPr>
          </a:lstStyle>
          <a:p>
            <a:r>
              <a:rPr lang="en-US"/>
              <a:t>Click to edit Master title style</a:t>
            </a:r>
          </a:p>
        </p:txBody>
      </p:sp>
      <p:sp>
        <p:nvSpPr>
          <p:cNvPr id="353283" name="Rectangle 3"/>
          <p:cNvSpPr>
            <a:spLocks noGrp="1" noChangeArrowheads="1"/>
          </p:cNvSpPr>
          <p:nvPr>
            <p:ph type="subTitle" idx="1"/>
          </p:nvPr>
        </p:nvSpPr>
        <p:spPr>
          <a:xfrm>
            <a:off x="1370013" y="2822575"/>
            <a:ext cx="6400800" cy="11430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2729399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3E17F1FD-29C3-4220-915C-9C71059786D3}"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520926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3E17F1FD-29C3-4220-915C-9C71059786D3}"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27268143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33112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676400"/>
            <a:ext cx="42672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42672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3603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4000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6305610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92848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250361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311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761996"/>
          </a:xfrm>
        </p:spPr>
        <p:txBody>
          <a:bodyPr/>
          <a:lstStyle>
            <a:lvl1pPr>
              <a:defRPr sz="4000">
                <a:solidFill>
                  <a:srgbClr val="FFFF00"/>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228600" y="1066800"/>
            <a:ext cx="8686800" cy="4953000"/>
          </a:xfrm>
        </p:spPr>
        <p:txBody>
          <a:bodyPr/>
          <a:lstStyle>
            <a:lvl1pPr>
              <a:spcBef>
                <a:spcPts val="0"/>
              </a:spcBef>
              <a:defRPr sz="2800">
                <a:latin typeface="Calibri" panose="020F0502020204030204" pitchFamily="34" charset="0"/>
                <a:cs typeface="Calibri" panose="020F0502020204030204" pitchFamily="34" charset="0"/>
              </a:defRPr>
            </a:lvl1pPr>
            <a:lvl2pPr>
              <a:spcBef>
                <a:spcPts val="0"/>
              </a:spcBef>
              <a:defRPr sz="2800">
                <a:latin typeface="Calibri" panose="020F0502020204030204" pitchFamily="34" charset="0"/>
                <a:cs typeface="Calibri" panose="020F0502020204030204" pitchFamily="34" charset="0"/>
              </a:defRPr>
            </a:lvl2pPr>
            <a:lvl3pPr>
              <a:spcBef>
                <a:spcPts val="0"/>
              </a:spcBef>
              <a:defRPr sz="2800">
                <a:latin typeface="Calibri" panose="020F0502020204030204" pitchFamily="34" charset="0"/>
                <a:cs typeface="Calibri" panose="020F0502020204030204" pitchFamily="34" charset="0"/>
              </a:defRPr>
            </a:lvl3pPr>
            <a:lvl4pPr>
              <a:spcBef>
                <a:spcPts val="0"/>
              </a:spcBef>
              <a:defRPr sz="2800">
                <a:latin typeface="Calibri" panose="020F0502020204030204" pitchFamily="34" charset="0"/>
                <a:cs typeface="Calibri" panose="020F0502020204030204" pitchFamily="34" charset="0"/>
              </a:defRPr>
            </a:lvl4pPr>
            <a:lvl5pPr>
              <a:spcBef>
                <a:spcPts val="0"/>
              </a:spcBef>
              <a:defRPr sz="2800">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defRPr>
                <a:solidFill>
                  <a:schemeClr val="bg1"/>
                </a:solidFill>
                <a:latin typeface="Calibri" panose="020F0502020204030204" pitchFamily="34" charset="0"/>
                <a:cs typeface="Calibri" panose="020F0502020204030204" pitchFamily="34" charset="0"/>
              </a:defRPr>
            </a:lvl1pPr>
          </a:lstStyle>
          <a:p>
            <a:fld id="{3E17F1FD-29C3-4220-915C-9C71059786D3}" type="slidenum">
              <a:rPr lang="en-US" smtClean="0"/>
              <a:pPr/>
              <a:t>‹#›</a:t>
            </a:fld>
            <a:endParaRPr lang="en-US" dirty="0"/>
          </a:p>
        </p:txBody>
      </p:sp>
    </p:spTree>
    <p:extLst>
      <p:ext uri="{BB962C8B-B14F-4D97-AF65-F5344CB8AC3E}">
        <p14:creationId xmlns:p14="http://schemas.microsoft.com/office/powerpoint/2010/main" val="3810134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47148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0"/>
            <a:ext cx="2171700" cy="6629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0"/>
            <a:ext cx="6362700" cy="6629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49293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28600" y="4"/>
            <a:ext cx="8686800" cy="1417638"/>
          </a:xfrm>
        </p:spPr>
        <p:txBody>
          <a:bodyPr/>
          <a:lstStyle/>
          <a:p>
            <a:r>
              <a:rPr lang="en-US"/>
              <a:t>Click to edit Master title style</a:t>
            </a:r>
          </a:p>
        </p:txBody>
      </p:sp>
      <p:sp>
        <p:nvSpPr>
          <p:cNvPr id="3" name="Chart Placeholder 2"/>
          <p:cNvSpPr>
            <a:spLocks noGrp="1"/>
          </p:cNvSpPr>
          <p:nvPr>
            <p:ph type="chart" idx="1"/>
          </p:nvPr>
        </p:nvSpPr>
        <p:spPr>
          <a:xfrm>
            <a:off x="228600" y="1676400"/>
            <a:ext cx="8686800" cy="4953000"/>
          </a:xfrm>
        </p:spPr>
        <p:txBody>
          <a:bodyPr/>
          <a:lstStyle/>
          <a:p>
            <a:pPr lvl="0"/>
            <a:r>
              <a:rPr lang="en-US" noProof="0" dirty="0"/>
              <a:t>Click icon to add chart</a:t>
            </a:r>
          </a:p>
        </p:txBody>
      </p:sp>
    </p:spTree>
    <p:extLst>
      <p:ext uri="{BB962C8B-B14F-4D97-AF65-F5344CB8AC3E}">
        <p14:creationId xmlns:p14="http://schemas.microsoft.com/office/powerpoint/2010/main" val="41079357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28600" y="4"/>
            <a:ext cx="8686800" cy="1417638"/>
          </a:xfrm>
        </p:spPr>
        <p:txBody>
          <a:bodyPr/>
          <a:lstStyle/>
          <a:p>
            <a:r>
              <a:rPr lang="en-US"/>
              <a:t>Click to edit Master title style</a:t>
            </a:r>
          </a:p>
        </p:txBody>
      </p:sp>
      <p:sp>
        <p:nvSpPr>
          <p:cNvPr id="3" name="Content Placeholder 2"/>
          <p:cNvSpPr>
            <a:spLocks noGrp="1"/>
          </p:cNvSpPr>
          <p:nvPr>
            <p:ph sz="quarter" idx="1"/>
          </p:nvPr>
        </p:nvSpPr>
        <p:spPr>
          <a:xfrm>
            <a:off x="228600" y="1676400"/>
            <a:ext cx="4267200" cy="240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76400"/>
            <a:ext cx="4267200" cy="240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228600" y="4229100"/>
            <a:ext cx="4267200" cy="240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229100"/>
            <a:ext cx="4267200" cy="240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1834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4"/>
            <a:ext cx="8686800" cy="1417638"/>
          </a:xfrm>
        </p:spPr>
        <p:txBody>
          <a:bodyPr/>
          <a:lstStyle/>
          <a:p>
            <a:r>
              <a:rPr lang="en-US"/>
              <a:t>Click to edit Master title style</a:t>
            </a:r>
          </a:p>
        </p:txBody>
      </p:sp>
      <p:sp>
        <p:nvSpPr>
          <p:cNvPr id="3" name="Table Placeholder 2"/>
          <p:cNvSpPr>
            <a:spLocks noGrp="1"/>
          </p:cNvSpPr>
          <p:nvPr>
            <p:ph type="tbl" idx="1"/>
          </p:nvPr>
        </p:nvSpPr>
        <p:spPr>
          <a:xfrm>
            <a:off x="228600" y="1676400"/>
            <a:ext cx="8686800" cy="4953000"/>
          </a:xfrm>
        </p:spPr>
        <p:txBody>
          <a:bodyPr/>
          <a:lstStyle/>
          <a:p>
            <a:pPr lvl="0"/>
            <a:r>
              <a:rPr lang="en-US" noProof="0" dirty="0"/>
              <a:t>Click icon to add table</a:t>
            </a:r>
          </a:p>
        </p:txBody>
      </p:sp>
    </p:spTree>
    <p:extLst>
      <p:ext uri="{BB962C8B-B14F-4D97-AF65-F5344CB8AC3E}">
        <p14:creationId xmlns:p14="http://schemas.microsoft.com/office/powerpoint/2010/main" val="40595623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4" name="Slide Number Placeholder 17"/>
          <p:cNvSpPr>
            <a:spLocks noGrp="1"/>
          </p:cNvSpPr>
          <p:nvPr>
            <p:ph type="sldNum" sz="quarter" idx="11"/>
          </p:nvPr>
        </p:nvSpPr>
        <p:spPr/>
        <p:txBody>
          <a:bodyPr/>
          <a:lstStyle>
            <a:lvl1pPr>
              <a:defRPr/>
            </a:lvl1pPr>
          </a:lstStyle>
          <a:p>
            <a:pPr>
              <a:defRPr/>
            </a:pPr>
            <a:fld id="{FA686723-486A-4BA8-B077-FBC319BE62A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01878396"/>
      </p:ext>
    </p:extLst>
  </p:cSld>
  <p:clrMapOvr>
    <a:masterClrMapping/>
  </p:clrMapOvr>
  <p:transition advClick="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4" name="Slide Number Placeholder 17"/>
          <p:cNvSpPr>
            <a:spLocks noGrp="1"/>
          </p:cNvSpPr>
          <p:nvPr>
            <p:ph type="sldNum" sz="quarter" idx="11"/>
          </p:nvPr>
        </p:nvSpPr>
        <p:spPr/>
        <p:txBody>
          <a:bodyPr/>
          <a:lstStyle>
            <a:lvl1pPr>
              <a:defRPr/>
            </a:lvl1pPr>
          </a:lstStyle>
          <a:p>
            <a:pPr>
              <a:defRPr/>
            </a:pPr>
            <a:fld id="{FA686723-486A-4BA8-B077-FBC319BE62A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74313251"/>
      </p:ext>
    </p:extLst>
  </p:cSld>
  <p:clrMapOvr>
    <a:masterClrMapping/>
  </p:clrMapOvr>
  <p:transition advClick="0"/>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4" name="Slide Number Placeholder 17"/>
          <p:cNvSpPr>
            <a:spLocks noGrp="1"/>
          </p:cNvSpPr>
          <p:nvPr>
            <p:ph type="sldNum" sz="quarter" idx="11"/>
          </p:nvPr>
        </p:nvSpPr>
        <p:spPr/>
        <p:txBody>
          <a:bodyPr/>
          <a:lstStyle>
            <a:lvl1pPr>
              <a:defRPr/>
            </a:lvl1pPr>
          </a:lstStyle>
          <a:p>
            <a:pPr>
              <a:defRPr/>
            </a:pPr>
            <a:fld id="{FA686723-486A-4BA8-B077-FBC319BE62A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26732082"/>
      </p:ext>
    </p:extLst>
  </p:cSld>
  <p:clrMapOvr>
    <a:masterClrMapping/>
  </p:clrMapOvr>
  <p:transition advClick="0"/>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893699" y="274650"/>
            <a:ext cx="7356365" cy="1143000"/>
          </a:xfrm>
          <a:prstGeom prst="rect">
            <a:avLst/>
          </a:prstGeom>
        </p:spPr>
        <p:txBody>
          <a:bodyPr lIns="91425" tIns="91425" rIns="91425" bIns="91425" anchor="b" anchorCtr="0"/>
          <a:lstStyle>
            <a:lvl1pPr lvl="0">
              <a:spcBef>
                <a:spcPts val="0"/>
              </a:spcBef>
              <a:defRPr>
                <a:solidFill>
                  <a:schemeClr val="bg2">
                    <a:lumMod val="50000"/>
                  </a:schemeClr>
                </a:solidFil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30" name="Shape 30"/>
          <p:cNvSpPr txBox="1">
            <a:spLocks noGrp="1"/>
          </p:cNvSpPr>
          <p:nvPr>
            <p:ph type="body" idx="1"/>
          </p:nvPr>
        </p:nvSpPr>
        <p:spPr>
          <a:xfrm>
            <a:off x="893699" y="1831450"/>
            <a:ext cx="7356365" cy="4736399"/>
          </a:xfrm>
          <a:prstGeom prst="rect">
            <a:avLst/>
          </a:prstGeom>
        </p:spPr>
        <p:txBody>
          <a:bodyPr lIns="91425" tIns="91425" rIns="91425" bIns="91425" anchor="t" anchorCtr="0"/>
          <a:lstStyle>
            <a:lvl1pPr lvl="0">
              <a:spcBef>
                <a:spcPts val="0"/>
              </a:spcBef>
              <a:buClr>
                <a:schemeClr val="bg2">
                  <a:lumMod val="75000"/>
                </a:schemeClr>
              </a:buClr>
              <a:defRPr>
                <a:solidFill>
                  <a:schemeClr val="bg2">
                    <a:lumMod val="75000"/>
                  </a:schemeClr>
                </a:solidFil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31" name="Shape 31"/>
          <p:cNvSpPr/>
          <p:nvPr/>
        </p:nvSpPr>
        <p:spPr>
          <a:xfrm>
            <a:off x="7356366" y="6755100"/>
            <a:ext cx="893699" cy="102899"/>
          </a:xfrm>
          <a:prstGeom prst="rect">
            <a:avLst/>
          </a:prstGeom>
          <a:solidFill>
            <a:srgbClr val="FF9715"/>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2" name="Shape 32"/>
          <p:cNvSpPr/>
          <p:nvPr/>
        </p:nvSpPr>
        <p:spPr>
          <a:xfrm>
            <a:off x="8250311" y="6755100"/>
            <a:ext cx="893699" cy="102899"/>
          </a:xfrm>
          <a:prstGeom prst="rect">
            <a:avLst/>
          </a:prstGeom>
          <a:solidFill>
            <a:srgbClr val="F20253"/>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3" name="Shape 33"/>
          <p:cNvSpPr/>
          <p:nvPr/>
        </p:nvSpPr>
        <p:spPr>
          <a:xfrm>
            <a:off x="0" y="6755100"/>
            <a:ext cx="893699" cy="102899"/>
          </a:xfrm>
          <a:prstGeom prst="rect">
            <a:avLst/>
          </a:prstGeom>
          <a:solidFill>
            <a:srgbClr val="7ECEFD"/>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4" name="Shape 34"/>
          <p:cNvSpPr/>
          <p:nvPr/>
        </p:nvSpPr>
        <p:spPr>
          <a:xfrm>
            <a:off x="893709" y="6755100"/>
            <a:ext cx="6462600" cy="102899"/>
          </a:xfrm>
          <a:prstGeom prst="rect">
            <a:avLst/>
          </a:prstGeom>
          <a:solidFill>
            <a:srgbClr val="2185C5"/>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8" name="Picture 2" descr="https://www.aidsetc.org/sites/default/files/AETC_Program-color-outline-0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9398" y="38985"/>
            <a:ext cx="1668601" cy="64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0917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defTabSz="812810" eaLnBrk="0" fontAlgn="base" hangingPunct="0">
              <a:spcBef>
                <a:spcPct val="0"/>
              </a:spcBef>
              <a:spcAft>
                <a:spcPct val="0"/>
              </a:spcAft>
              <a:defRPr/>
            </a:pPr>
            <a:endParaRPr lang="en-US" alt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812810" eaLnBrk="0" fontAlgn="base" hangingPunct="0">
              <a:spcBef>
                <a:spcPct val="0"/>
              </a:spcBef>
              <a:spcAft>
                <a:spcPct val="0"/>
              </a:spcAft>
              <a:defRPr/>
            </a:pPr>
            <a:endParaRPr lang="en-US" alt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812810" eaLnBrk="0" fontAlgn="base" hangingPunct="0">
              <a:spcBef>
                <a:spcPct val="0"/>
              </a:spcBef>
              <a:spcAft>
                <a:spcPct val="0"/>
              </a:spcAft>
              <a:defRPr/>
            </a:pPr>
            <a:fld id="{29B1F44C-E669-4CDF-8459-C4143B80BB2F}" type="slidenum">
              <a:rPr lang="en-US" altLang="en-US" smtClean="0">
                <a:solidFill>
                  <a:srgbClr val="000000"/>
                </a:solidFill>
              </a:rPr>
              <a:pPr defTabSz="812810" eaLnBrk="0" fontAlgn="base" hangingPunct="0">
                <a:spcBef>
                  <a:spcPct val="0"/>
                </a:spcBef>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489207065"/>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Calibri" panose="020F0502020204030204" pitchFamily="34" charset="0"/>
                <a:cs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12890557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893625" y="274650"/>
            <a:ext cx="7356439" cy="1143000"/>
          </a:xfrm>
          <a:prstGeom prst="rect">
            <a:avLst/>
          </a:prstGeom>
        </p:spPr>
        <p:txBody>
          <a:bodyPr lIns="91425" tIns="91425" rIns="91425" bIns="91425" anchor="b" anchorCtr="0"/>
          <a:lstStyle>
            <a:lvl1pPr lvl="0" algn="ctr">
              <a:spcBef>
                <a:spcPts val="0"/>
              </a:spcBef>
              <a:defRPr>
                <a:solidFill>
                  <a:schemeClr val="bg2">
                    <a:lumMod val="50000"/>
                  </a:schemeClr>
                </a:solidFil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37" name="Shape 37"/>
          <p:cNvSpPr txBox="1">
            <a:spLocks noGrp="1"/>
          </p:cNvSpPr>
          <p:nvPr>
            <p:ph type="body" idx="1"/>
          </p:nvPr>
        </p:nvSpPr>
        <p:spPr>
          <a:xfrm>
            <a:off x="893625" y="1600200"/>
            <a:ext cx="3136800" cy="4967700"/>
          </a:xfrm>
          <a:prstGeom prst="rect">
            <a:avLst/>
          </a:prstGeom>
        </p:spPr>
        <p:txBody>
          <a:bodyPr lIns="91425" tIns="91425" rIns="91425" bIns="91425" anchor="t" anchorCtr="0"/>
          <a:lstStyle>
            <a:lvl1pPr lvl="0">
              <a:spcBef>
                <a:spcPts val="0"/>
              </a:spcBef>
              <a:buClr>
                <a:schemeClr val="bg2">
                  <a:lumMod val="75000"/>
                </a:schemeClr>
              </a:buClr>
              <a:buSzPct val="100000"/>
              <a:defRPr sz="1800">
                <a:solidFill>
                  <a:schemeClr val="bg2">
                    <a:lumMod val="75000"/>
                  </a:schemeClr>
                </a:solidFill>
              </a:defRPr>
            </a:lvl1pPr>
            <a:lvl2pPr lvl="1">
              <a:spcBef>
                <a:spcPts val="0"/>
              </a:spcBef>
              <a:buSzPct val="100000"/>
              <a:defRPr sz="1800"/>
            </a:lvl2pPr>
            <a:lvl3pPr lvl="2">
              <a:spcBef>
                <a:spcPts val="0"/>
              </a:spcBef>
              <a:buSzPct val="100000"/>
              <a:defRPr sz="1800"/>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38" name="Shape 38"/>
          <p:cNvSpPr txBox="1">
            <a:spLocks noGrp="1"/>
          </p:cNvSpPr>
          <p:nvPr>
            <p:ph type="body" idx="2"/>
          </p:nvPr>
        </p:nvSpPr>
        <p:spPr>
          <a:xfrm>
            <a:off x="5113264" y="1600200"/>
            <a:ext cx="3136800" cy="4967700"/>
          </a:xfrm>
          <a:prstGeom prst="rect">
            <a:avLst/>
          </a:prstGeom>
        </p:spPr>
        <p:txBody>
          <a:bodyPr lIns="91425" tIns="91425" rIns="91425" bIns="91425" anchor="t" anchorCtr="0"/>
          <a:lstStyle>
            <a:lvl1pPr lvl="0">
              <a:spcBef>
                <a:spcPts val="0"/>
              </a:spcBef>
              <a:buSzPct val="100000"/>
              <a:defRPr sz="1800">
                <a:solidFill>
                  <a:schemeClr val="bg2">
                    <a:lumMod val="75000"/>
                  </a:schemeClr>
                </a:solidFill>
              </a:defRPr>
            </a:lvl1pPr>
            <a:lvl2pPr lvl="1">
              <a:spcBef>
                <a:spcPts val="0"/>
              </a:spcBef>
              <a:buSzPct val="100000"/>
              <a:defRPr sz="1800"/>
            </a:lvl2pPr>
            <a:lvl3pPr lvl="2">
              <a:spcBef>
                <a:spcPts val="0"/>
              </a:spcBef>
              <a:buSzPct val="100000"/>
              <a:defRPr sz="1800"/>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39" name="Shape 39"/>
          <p:cNvSpPr/>
          <p:nvPr/>
        </p:nvSpPr>
        <p:spPr>
          <a:xfrm>
            <a:off x="7356366" y="6755100"/>
            <a:ext cx="893699" cy="102899"/>
          </a:xfrm>
          <a:prstGeom prst="rect">
            <a:avLst/>
          </a:prstGeom>
          <a:solidFill>
            <a:srgbClr val="FF9715"/>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0" name="Shape 40"/>
          <p:cNvSpPr/>
          <p:nvPr/>
        </p:nvSpPr>
        <p:spPr>
          <a:xfrm>
            <a:off x="8250311" y="6755100"/>
            <a:ext cx="893699" cy="102899"/>
          </a:xfrm>
          <a:prstGeom prst="rect">
            <a:avLst/>
          </a:prstGeom>
          <a:solidFill>
            <a:srgbClr val="F20253"/>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1" name="Shape 41"/>
          <p:cNvSpPr/>
          <p:nvPr/>
        </p:nvSpPr>
        <p:spPr>
          <a:xfrm>
            <a:off x="0" y="6755100"/>
            <a:ext cx="893699" cy="102899"/>
          </a:xfrm>
          <a:prstGeom prst="rect">
            <a:avLst/>
          </a:prstGeom>
          <a:solidFill>
            <a:srgbClr val="7ECEFD"/>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2" name="Shape 42"/>
          <p:cNvSpPr/>
          <p:nvPr/>
        </p:nvSpPr>
        <p:spPr>
          <a:xfrm>
            <a:off x="893709" y="6755100"/>
            <a:ext cx="6462600" cy="102899"/>
          </a:xfrm>
          <a:prstGeom prst="rect">
            <a:avLst/>
          </a:prstGeom>
          <a:solidFill>
            <a:srgbClr val="2185C5"/>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9" name="Picture 2" descr="https://www.aidsetc.org/sites/default/files/AETC_Program-color-outline-0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9398" y="38985"/>
            <a:ext cx="1668601" cy="64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071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47"/>
            <a:ext cx="8686800" cy="761996"/>
          </a:xfrm>
        </p:spPr>
        <p:txBody>
          <a:bodyPr/>
          <a:lstStyle>
            <a:lvl1pPr>
              <a:defRPr sz="4000">
                <a:solidFill>
                  <a:srgbClr val="FFFF00"/>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228600" y="1088342"/>
            <a:ext cx="4267200" cy="5181600"/>
          </a:xfrm>
        </p:spPr>
        <p:txBody>
          <a:bodyPr/>
          <a:lstStyle>
            <a:lvl1pPr>
              <a:spcBef>
                <a:spcPts val="0"/>
              </a:spcBef>
              <a:defRPr sz="2800">
                <a:latin typeface="Calibri" panose="020F0502020204030204" pitchFamily="34" charset="0"/>
                <a:cs typeface="Calibri" panose="020F0502020204030204" pitchFamily="34" charset="0"/>
              </a:defRPr>
            </a:lvl1pPr>
            <a:lvl2pPr>
              <a:spcBef>
                <a:spcPts val="0"/>
              </a:spcBef>
              <a:defRPr sz="2800">
                <a:latin typeface="Calibri" panose="020F0502020204030204" pitchFamily="34" charset="0"/>
                <a:cs typeface="Calibri" panose="020F0502020204030204" pitchFamily="34" charset="0"/>
              </a:defRPr>
            </a:lvl2pPr>
            <a:lvl3pPr>
              <a:spcBef>
                <a:spcPts val="0"/>
              </a:spcBef>
              <a:defRPr sz="2800">
                <a:latin typeface="Calibri" panose="020F0502020204030204" pitchFamily="34" charset="0"/>
                <a:cs typeface="Calibri" panose="020F0502020204030204" pitchFamily="34" charset="0"/>
              </a:defRPr>
            </a:lvl3pPr>
            <a:lvl4pPr>
              <a:spcBef>
                <a:spcPts val="0"/>
              </a:spcBef>
              <a:defRPr sz="2800">
                <a:latin typeface="Calibri" panose="020F0502020204030204" pitchFamily="34" charset="0"/>
                <a:cs typeface="Calibri" panose="020F0502020204030204" pitchFamily="34" charset="0"/>
              </a:defRPr>
            </a:lvl4pPr>
            <a:lvl5pPr>
              <a:spcBef>
                <a:spcPts val="0"/>
              </a:spcBef>
              <a:defRPr sz="2800">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088342"/>
            <a:ext cx="4267200" cy="5181600"/>
          </a:xfrm>
        </p:spPr>
        <p:txBody>
          <a:bodyPr/>
          <a:lstStyle>
            <a:lvl1pPr>
              <a:spcBef>
                <a:spcPts val="0"/>
              </a:spcBef>
              <a:defRPr sz="2800">
                <a:latin typeface="Calibri" panose="020F0502020204030204" pitchFamily="34" charset="0"/>
                <a:cs typeface="Calibri" panose="020F0502020204030204" pitchFamily="34" charset="0"/>
              </a:defRPr>
            </a:lvl1pPr>
            <a:lvl2pPr>
              <a:spcBef>
                <a:spcPts val="0"/>
              </a:spcBef>
              <a:defRPr sz="2800">
                <a:latin typeface="Calibri" panose="020F0502020204030204" pitchFamily="34" charset="0"/>
                <a:cs typeface="Calibri" panose="020F0502020204030204" pitchFamily="34" charset="0"/>
              </a:defRPr>
            </a:lvl2pPr>
            <a:lvl3pPr>
              <a:spcBef>
                <a:spcPts val="0"/>
              </a:spcBef>
              <a:defRPr sz="2800">
                <a:latin typeface="Calibri" panose="020F0502020204030204" pitchFamily="34" charset="0"/>
                <a:cs typeface="Calibri" panose="020F0502020204030204" pitchFamily="34" charset="0"/>
              </a:defRPr>
            </a:lvl3pPr>
            <a:lvl4pPr>
              <a:spcBef>
                <a:spcPts val="0"/>
              </a:spcBef>
              <a:defRPr sz="2800">
                <a:latin typeface="Calibri" panose="020F0502020204030204" pitchFamily="34" charset="0"/>
                <a:cs typeface="Calibri" panose="020F0502020204030204" pitchFamily="34" charset="0"/>
              </a:defRPr>
            </a:lvl4pPr>
            <a:lvl5pPr>
              <a:spcBef>
                <a:spcPts val="0"/>
              </a:spcBef>
              <a:defRPr sz="2800">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3"/>
          <p:cNvSpPr>
            <a:spLocks noGrp="1"/>
          </p:cNvSpPr>
          <p:nvPr>
            <p:ph type="sldNum" sz="quarter" idx="10"/>
          </p:nvPr>
        </p:nvSpPr>
        <p:spPr>
          <a:xfrm>
            <a:off x="6781800" y="6413721"/>
            <a:ext cx="2133600" cy="365125"/>
          </a:xfrm>
        </p:spPr>
        <p:txBody>
          <a:bodyPr/>
          <a:lstStyle>
            <a:lvl1pPr>
              <a:defRPr>
                <a:solidFill>
                  <a:schemeClr val="bg1"/>
                </a:solidFill>
                <a:latin typeface="Calibri" panose="020F0502020204030204" pitchFamily="34" charset="0"/>
                <a:cs typeface="Calibri" panose="020F0502020204030204" pitchFamily="34" charset="0"/>
              </a:defRPr>
            </a:lvl1pPr>
          </a:lstStyle>
          <a:p>
            <a:fld id="{3E17F1FD-29C3-4220-915C-9C71059786D3}" type="slidenum">
              <a:rPr lang="en-US" smtClean="0"/>
              <a:pPr/>
              <a:t>‹#›</a:t>
            </a:fld>
            <a:endParaRPr lang="en-US" dirty="0"/>
          </a:p>
        </p:txBody>
      </p:sp>
    </p:spTree>
    <p:extLst>
      <p:ext uri="{BB962C8B-B14F-4D97-AF65-F5344CB8AC3E}">
        <p14:creationId xmlns:p14="http://schemas.microsoft.com/office/powerpoint/2010/main" val="3382079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52"/>
            <a:ext cx="3008313" cy="1162050"/>
          </a:xfrm>
        </p:spPr>
        <p:txBody>
          <a:bodyPr anchor="t"/>
          <a:lstStyle>
            <a:lvl1pPr algn="l">
              <a:defRPr sz="2800" b="1">
                <a:latin typeface="Calibri" panose="020F0502020204030204" pitchFamily="34" charset="0"/>
                <a:cs typeface="Calibri" panose="020F0502020204030204" pitchFamily="34" charset="0"/>
              </a:defRPr>
            </a:lvl1pPr>
          </a:lstStyle>
          <a:p>
            <a:r>
              <a:rPr lang="en-US" dirty="0"/>
              <a:t>Click to edit Master title style</a:t>
            </a:r>
          </a:p>
        </p:txBody>
      </p:sp>
      <p:sp>
        <p:nvSpPr>
          <p:cNvPr id="4" name="Text Placeholder 3"/>
          <p:cNvSpPr>
            <a:spLocks noGrp="1"/>
          </p:cNvSpPr>
          <p:nvPr>
            <p:ph type="body" sz="half" idx="2" hasCustomPrompt="1"/>
          </p:nvPr>
        </p:nvSpPr>
        <p:spPr>
          <a:xfrm>
            <a:off x="457212" y="1435104"/>
            <a:ext cx="3008313" cy="4691063"/>
          </a:xfrm>
        </p:spPr>
        <p:txBody>
          <a:bodyPr/>
          <a:lstStyle>
            <a:lvl1pPr marL="0" indent="0">
              <a:buNone/>
              <a:defRPr sz="1800">
                <a:latin typeface="Calibri" panose="020F0502020204030204" pitchFamily="34" charset="0"/>
                <a:cs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3" name="Content Placeholder 2"/>
          <p:cNvSpPr>
            <a:spLocks noGrp="1"/>
          </p:cNvSpPr>
          <p:nvPr>
            <p:ph idx="1"/>
          </p:nvPr>
        </p:nvSpPr>
        <p:spPr>
          <a:xfrm>
            <a:off x="3575050" y="273050"/>
            <a:ext cx="5111750" cy="5853113"/>
          </a:xfrm>
        </p:spPr>
        <p:txBody>
          <a:bodyPr/>
          <a:lstStyle>
            <a:lvl1pPr>
              <a:defRPr sz="2800">
                <a:latin typeface="Calibri" panose="020F0502020204030204" pitchFamily="34" charset="0"/>
                <a:cs typeface="Calibri" panose="020F0502020204030204" pitchFamily="34" charset="0"/>
              </a:defRPr>
            </a:lvl1pPr>
            <a:lvl2pPr>
              <a:defRPr sz="2800">
                <a:latin typeface="Calibri" panose="020F0502020204030204" pitchFamily="34" charset="0"/>
                <a:cs typeface="Calibri" panose="020F0502020204030204" pitchFamily="34" charset="0"/>
              </a:defRPr>
            </a:lvl2pPr>
            <a:lvl3pPr>
              <a:defRPr sz="2800">
                <a:latin typeface="Calibri" panose="020F0502020204030204" pitchFamily="34" charset="0"/>
                <a:cs typeface="Calibri" panose="020F0502020204030204" pitchFamily="34" charset="0"/>
              </a:defRPr>
            </a:lvl3pPr>
            <a:lvl4pPr>
              <a:defRPr sz="2800">
                <a:latin typeface="Calibri" panose="020F0502020204030204" pitchFamily="34" charset="0"/>
                <a:cs typeface="Calibri" panose="020F0502020204030204" pitchFamily="34" charset="0"/>
              </a:defRPr>
            </a:lvl4pPr>
            <a:lvl5pPr>
              <a:defRPr sz="2800">
                <a:latin typeface="Calibri" panose="020F0502020204030204" pitchFamily="34" charset="0"/>
                <a:cs typeface="Calibri" panose="020F050202020403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68299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800" b="1">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2400">
                <a:latin typeface="Calibri" panose="020F0502020204030204" pitchFamily="34" charset="0"/>
                <a:cs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781568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6343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195315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defTabSz="812810" eaLnBrk="0" fontAlgn="base" hangingPunct="0">
              <a:spcBef>
                <a:spcPct val="0"/>
              </a:spcBef>
              <a:spcAft>
                <a:spcPct val="0"/>
              </a:spcAft>
              <a:defRPr/>
            </a:pPr>
            <a:endParaRPr lang="en-US" alt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812810" eaLnBrk="0" fontAlgn="base" hangingPunct="0">
              <a:spcBef>
                <a:spcPct val="0"/>
              </a:spcBef>
              <a:spcAft>
                <a:spcPct val="0"/>
              </a:spcAft>
              <a:defRPr/>
            </a:pPr>
            <a:endParaRPr lang="en-US" alt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812810" eaLnBrk="0" fontAlgn="base" hangingPunct="0">
              <a:spcBef>
                <a:spcPct val="0"/>
              </a:spcBef>
              <a:spcAft>
                <a:spcPct val="0"/>
              </a:spcAft>
              <a:defRPr/>
            </a:pPr>
            <a:fld id="{29B1F44C-E669-4CDF-8459-C4143B80BB2F}" type="slidenum">
              <a:rPr lang="en-US" altLang="en-US" smtClean="0">
                <a:solidFill>
                  <a:srgbClr val="000000"/>
                </a:solidFill>
              </a:rPr>
              <a:pPr defTabSz="812810" eaLnBrk="0" fontAlgn="base" hangingPunct="0">
                <a:spcBef>
                  <a:spcPct val="0"/>
                </a:spcBef>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1745532412"/>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0000CC"/>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28600" y="212718"/>
            <a:ext cx="8686800" cy="685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228600" y="1066800"/>
            <a:ext cx="8686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 name="Slide Number Placeholder 1"/>
          <p:cNvSpPr>
            <a:spLocks noGrp="1"/>
          </p:cNvSpPr>
          <p:nvPr>
            <p:ph type="sldNum" sz="quarter" idx="4"/>
          </p:nvPr>
        </p:nvSpPr>
        <p:spPr>
          <a:xfrm>
            <a:off x="6808631" y="6284230"/>
            <a:ext cx="2133600" cy="365125"/>
          </a:xfrm>
          <a:prstGeom prst="rect">
            <a:avLst/>
          </a:prstGeom>
        </p:spPr>
        <p:txBody>
          <a:bodyPr vert="horz" lIns="91440" tIns="45720" rIns="91440" bIns="45720" rtlCol="0" anchor="ctr"/>
          <a:lstStyle>
            <a:lvl1pPr algn="r">
              <a:defRPr sz="1200">
                <a:solidFill>
                  <a:schemeClr val="bg1"/>
                </a:solidFill>
                <a:latin typeface="Calibri" panose="020F0502020204030204" pitchFamily="34" charset="0"/>
                <a:cs typeface="Calibri" panose="020F0502020204030204" pitchFamily="34" charset="0"/>
              </a:defRPr>
            </a:lvl1pPr>
          </a:lstStyle>
          <a:p>
            <a:fld id="{3E17F1FD-29C3-4220-915C-9C71059786D3}" type="slidenum">
              <a:rPr lang="en-US" smtClean="0"/>
              <a:pPr/>
              <a:t>‹#›</a:t>
            </a:fld>
            <a:endParaRPr lang="en-US" dirty="0"/>
          </a:p>
        </p:txBody>
      </p:sp>
    </p:spTree>
    <p:extLst>
      <p:ext uri="{BB962C8B-B14F-4D97-AF65-F5344CB8AC3E}">
        <p14:creationId xmlns:p14="http://schemas.microsoft.com/office/powerpoint/2010/main" val="13018520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8" r:id="rId5"/>
    <p:sldLayoutId id="2147483669" r:id="rId6"/>
    <p:sldLayoutId id="2147483670" r:id="rId7"/>
    <p:sldLayoutId id="2147483693" r:id="rId8"/>
    <p:sldLayoutId id="2147483694" r:id="rId9"/>
  </p:sldLayoutIdLst>
  <p:hf hdr="0" ftr="0" dt="0"/>
  <p:txStyles>
    <p:titleStyle>
      <a:lvl1pPr algn="ctr" rtl="0" eaLnBrk="1" fontAlgn="base" hangingPunct="1">
        <a:spcBef>
          <a:spcPct val="0"/>
        </a:spcBef>
        <a:spcAft>
          <a:spcPct val="0"/>
        </a:spcAft>
        <a:defRPr sz="4000" b="1">
          <a:solidFill>
            <a:srgbClr val="FFCC00"/>
          </a:solidFill>
          <a:latin typeface="Calibri" panose="020F0502020204030204" pitchFamily="34" charset="0"/>
          <a:ea typeface="+mj-ea"/>
          <a:cs typeface="Calibri" panose="020F0502020204030204" pitchFamily="34" charset="0"/>
        </a:defRPr>
      </a:lvl1pPr>
      <a:lvl2pPr algn="ctr" rtl="0" eaLnBrk="1" fontAlgn="base" hangingPunct="1">
        <a:spcBef>
          <a:spcPct val="0"/>
        </a:spcBef>
        <a:spcAft>
          <a:spcPct val="0"/>
        </a:spcAft>
        <a:defRPr sz="4400" b="1">
          <a:solidFill>
            <a:srgbClr val="FFCC00"/>
          </a:solidFill>
          <a:latin typeface="Arial" charset="0"/>
        </a:defRPr>
      </a:lvl2pPr>
      <a:lvl3pPr algn="ctr" rtl="0" eaLnBrk="1" fontAlgn="base" hangingPunct="1">
        <a:spcBef>
          <a:spcPct val="0"/>
        </a:spcBef>
        <a:spcAft>
          <a:spcPct val="0"/>
        </a:spcAft>
        <a:defRPr sz="4400" b="1">
          <a:solidFill>
            <a:srgbClr val="FFCC00"/>
          </a:solidFill>
          <a:latin typeface="Arial" charset="0"/>
        </a:defRPr>
      </a:lvl3pPr>
      <a:lvl4pPr algn="ctr" rtl="0" eaLnBrk="1" fontAlgn="base" hangingPunct="1">
        <a:spcBef>
          <a:spcPct val="0"/>
        </a:spcBef>
        <a:spcAft>
          <a:spcPct val="0"/>
        </a:spcAft>
        <a:defRPr sz="4400" b="1">
          <a:solidFill>
            <a:srgbClr val="FFCC00"/>
          </a:solidFill>
          <a:latin typeface="Arial" charset="0"/>
        </a:defRPr>
      </a:lvl4pPr>
      <a:lvl5pPr algn="ctr" rtl="0" eaLnBrk="1" fontAlgn="base" hangingPunct="1">
        <a:spcBef>
          <a:spcPct val="0"/>
        </a:spcBef>
        <a:spcAft>
          <a:spcPct val="0"/>
        </a:spcAft>
        <a:defRPr sz="4400" b="1">
          <a:solidFill>
            <a:srgbClr val="FFCC00"/>
          </a:solidFill>
          <a:latin typeface="Arial" charset="0"/>
        </a:defRPr>
      </a:lvl5pPr>
      <a:lvl6pPr marL="457200" algn="ctr" rtl="0" eaLnBrk="1" fontAlgn="base" hangingPunct="1">
        <a:spcBef>
          <a:spcPct val="0"/>
        </a:spcBef>
        <a:spcAft>
          <a:spcPct val="0"/>
        </a:spcAft>
        <a:defRPr sz="4400" b="1">
          <a:solidFill>
            <a:srgbClr val="FFCC00"/>
          </a:solidFill>
          <a:latin typeface="Arial" charset="0"/>
        </a:defRPr>
      </a:lvl6pPr>
      <a:lvl7pPr marL="914400" algn="ctr" rtl="0" eaLnBrk="1" fontAlgn="base" hangingPunct="1">
        <a:spcBef>
          <a:spcPct val="0"/>
        </a:spcBef>
        <a:spcAft>
          <a:spcPct val="0"/>
        </a:spcAft>
        <a:defRPr sz="4400" b="1">
          <a:solidFill>
            <a:srgbClr val="FFCC00"/>
          </a:solidFill>
          <a:latin typeface="Arial" charset="0"/>
        </a:defRPr>
      </a:lvl7pPr>
      <a:lvl8pPr marL="1371600" algn="ctr" rtl="0" eaLnBrk="1" fontAlgn="base" hangingPunct="1">
        <a:spcBef>
          <a:spcPct val="0"/>
        </a:spcBef>
        <a:spcAft>
          <a:spcPct val="0"/>
        </a:spcAft>
        <a:defRPr sz="4400" b="1">
          <a:solidFill>
            <a:srgbClr val="FFCC00"/>
          </a:solidFill>
          <a:latin typeface="Arial" charset="0"/>
        </a:defRPr>
      </a:lvl8pPr>
      <a:lvl9pPr marL="1828800" algn="ctr" rtl="0" eaLnBrk="1" fontAlgn="base" hangingPunct="1">
        <a:spcBef>
          <a:spcPct val="0"/>
        </a:spcBef>
        <a:spcAft>
          <a:spcPct val="0"/>
        </a:spcAft>
        <a:defRPr sz="4400" b="1">
          <a:solidFill>
            <a:srgbClr val="FFCC00"/>
          </a:solidFill>
          <a:latin typeface="Arial" charset="0"/>
        </a:defRPr>
      </a:lvl9pPr>
    </p:titleStyle>
    <p:bodyStyle>
      <a:lvl1pPr marL="342900" indent="-342900" algn="l" rtl="0" eaLnBrk="1" fontAlgn="base" hangingPunct="1">
        <a:spcBef>
          <a:spcPts val="0"/>
        </a:spcBef>
        <a:spcAft>
          <a:spcPct val="0"/>
        </a:spcAft>
        <a:buChar char="•"/>
        <a:defRPr sz="2800">
          <a:solidFill>
            <a:schemeClr val="bg1"/>
          </a:solidFill>
          <a:latin typeface="Calibri" panose="020F0502020204030204" pitchFamily="34" charset="0"/>
          <a:ea typeface="+mn-ea"/>
          <a:cs typeface="Calibri" panose="020F0502020204030204" pitchFamily="34" charset="0"/>
        </a:defRPr>
      </a:lvl1pPr>
      <a:lvl2pPr marL="742950" indent="-285750" algn="l" rtl="0" eaLnBrk="1" fontAlgn="base" hangingPunct="1">
        <a:spcBef>
          <a:spcPts val="0"/>
        </a:spcBef>
        <a:spcAft>
          <a:spcPct val="0"/>
        </a:spcAft>
        <a:buChar char="–"/>
        <a:defRPr sz="2800">
          <a:solidFill>
            <a:schemeClr val="bg1"/>
          </a:solidFill>
          <a:latin typeface="Calibri" panose="020F0502020204030204" pitchFamily="34" charset="0"/>
          <a:cs typeface="Calibri" panose="020F0502020204030204" pitchFamily="34" charset="0"/>
        </a:defRPr>
      </a:lvl2pPr>
      <a:lvl3pPr marL="1143000" indent="-228600" algn="l" rtl="0" eaLnBrk="1" fontAlgn="base" hangingPunct="1">
        <a:spcBef>
          <a:spcPts val="0"/>
        </a:spcBef>
        <a:spcAft>
          <a:spcPct val="0"/>
        </a:spcAft>
        <a:buChar char="•"/>
        <a:defRPr sz="2800">
          <a:solidFill>
            <a:schemeClr val="bg1"/>
          </a:solidFill>
          <a:latin typeface="Calibri" panose="020F0502020204030204" pitchFamily="34" charset="0"/>
          <a:cs typeface="Calibri" panose="020F0502020204030204" pitchFamily="34" charset="0"/>
        </a:defRPr>
      </a:lvl3pPr>
      <a:lvl4pPr marL="1600200" indent="-228600" algn="l" rtl="0" eaLnBrk="1" fontAlgn="base" hangingPunct="1">
        <a:spcBef>
          <a:spcPts val="0"/>
        </a:spcBef>
        <a:spcAft>
          <a:spcPct val="0"/>
        </a:spcAft>
        <a:buChar char="–"/>
        <a:defRPr sz="2800">
          <a:solidFill>
            <a:schemeClr val="bg1"/>
          </a:solidFill>
          <a:latin typeface="Calibri" panose="020F0502020204030204" pitchFamily="34" charset="0"/>
          <a:cs typeface="Calibri" panose="020F0502020204030204" pitchFamily="34" charset="0"/>
        </a:defRPr>
      </a:lvl4pPr>
      <a:lvl5pPr marL="2057400" indent="-228600" algn="l" rtl="0" eaLnBrk="1" fontAlgn="base" hangingPunct="1">
        <a:spcBef>
          <a:spcPts val="0"/>
        </a:spcBef>
        <a:spcAft>
          <a:spcPct val="0"/>
        </a:spcAft>
        <a:buChar char="»"/>
        <a:defRPr sz="2800">
          <a:solidFill>
            <a:schemeClr val="bg1"/>
          </a:solidFill>
          <a:latin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0000CC"/>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28600" y="4"/>
            <a:ext cx="8686800"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228600" y="1676400"/>
            <a:ext cx="8686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Slide Number Placeholder 1"/>
          <p:cNvSpPr>
            <a:spLocks noGrp="1"/>
          </p:cNvSpPr>
          <p:nvPr>
            <p:ph type="sldNum" sz="quarter" idx="4"/>
          </p:nvPr>
        </p:nvSpPr>
        <p:spPr>
          <a:xfrm>
            <a:off x="6553200" y="635636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17F1FD-29C3-4220-915C-9C71059786D3}"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693292618"/>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Lst>
  <p:hf hdr="0" ftr="0" dt="0"/>
  <p:txStyles>
    <p:titleStyle>
      <a:lvl1pPr algn="ctr" rtl="0" eaLnBrk="1" fontAlgn="base" hangingPunct="1">
        <a:spcBef>
          <a:spcPct val="0"/>
        </a:spcBef>
        <a:spcAft>
          <a:spcPct val="0"/>
        </a:spcAft>
        <a:defRPr sz="4400" b="1">
          <a:solidFill>
            <a:srgbClr val="FFCC00"/>
          </a:solidFill>
          <a:latin typeface="+mj-lt"/>
          <a:ea typeface="+mj-ea"/>
          <a:cs typeface="+mj-cs"/>
        </a:defRPr>
      </a:lvl1pPr>
      <a:lvl2pPr algn="ctr" rtl="0" eaLnBrk="1" fontAlgn="base" hangingPunct="1">
        <a:spcBef>
          <a:spcPct val="0"/>
        </a:spcBef>
        <a:spcAft>
          <a:spcPct val="0"/>
        </a:spcAft>
        <a:defRPr sz="4400" b="1">
          <a:solidFill>
            <a:srgbClr val="FFCC00"/>
          </a:solidFill>
          <a:latin typeface="Arial" charset="0"/>
        </a:defRPr>
      </a:lvl2pPr>
      <a:lvl3pPr algn="ctr" rtl="0" eaLnBrk="1" fontAlgn="base" hangingPunct="1">
        <a:spcBef>
          <a:spcPct val="0"/>
        </a:spcBef>
        <a:spcAft>
          <a:spcPct val="0"/>
        </a:spcAft>
        <a:defRPr sz="4400" b="1">
          <a:solidFill>
            <a:srgbClr val="FFCC00"/>
          </a:solidFill>
          <a:latin typeface="Arial" charset="0"/>
        </a:defRPr>
      </a:lvl3pPr>
      <a:lvl4pPr algn="ctr" rtl="0" eaLnBrk="1" fontAlgn="base" hangingPunct="1">
        <a:spcBef>
          <a:spcPct val="0"/>
        </a:spcBef>
        <a:spcAft>
          <a:spcPct val="0"/>
        </a:spcAft>
        <a:defRPr sz="4400" b="1">
          <a:solidFill>
            <a:srgbClr val="FFCC00"/>
          </a:solidFill>
          <a:latin typeface="Arial" charset="0"/>
        </a:defRPr>
      </a:lvl4pPr>
      <a:lvl5pPr algn="ctr" rtl="0" eaLnBrk="1" fontAlgn="base" hangingPunct="1">
        <a:spcBef>
          <a:spcPct val="0"/>
        </a:spcBef>
        <a:spcAft>
          <a:spcPct val="0"/>
        </a:spcAft>
        <a:defRPr sz="4400" b="1">
          <a:solidFill>
            <a:srgbClr val="FFCC00"/>
          </a:solidFill>
          <a:latin typeface="Arial" charset="0"/>
        </a:defRPr>
      </a:lvl5pPr>
      <a:lvl6pPr marL="457200" algn="ctr" rtl="0" eaLnBrk="1" fontAlgn="base" hangingPunct="1">
        <a:spcBef>
          <a:spcPct val="0"/>
        </a:spcBef>
        <a:spcAft>
          <a:spcPct val="0"/>
        </a:spcAft>
        <a:defRPr sz="4400" b="1">
          <a:solidFill>
            <a:srgbClr val="FFCC00"/>
          </a:solidFill>
          <a:latin typeface="Arial" charset="0"/>
        </a:defRPr>
      </a:lvl6pPr>
      <a:lvl7pPr marL="914400" algn="ctr" rtl="0" eaLnBrk="1" fontAlgn="base" hangingPunct="1">
        <a:spcBef>
          <a:spcPct val="0"/>
        </a:spcBef>
        <a:spcAft>
          <a:spcPct val="0"/>
        </a:spcAft>
        <a:defRPr sz="4400" b="1">
          <a:solidFill>
            <a:srgbClr val="FFCC00"/>
          </a:solidFill>
          <a:latin typeface="Arial" charset="0"/>
        </a:defRPr>
      </a:lvl7pPr>
      <a:lvl8pPr marL="1371600" algn="ctr" rtl="0" eaLnBrk="1" fontAlgn="base" hangingPunct="1">
        <a:spcBef>
          <a:spcPct val="0"/>
        </a:spcBef>
        <a:spcAft>
          <a:spcPct val="0"/>
        </a:spcAft>
        <a:defRPr sz="4400" b="1">
          <a:solidFill>
            <a:srgbClr val="FFCC00"/>
          </a:solidFill>
          <a:latin typeface="Arial" charset="0"/>
        </a:defRPr>
      </a:lvl8pPr>
      <a:lvl9pPr marL="1828800" algn="ctr" rtl="0" eaLnBrk="1" fontAlgn="base" hangingPunct="1">
        <a:spcBef>
          <a:spcPct val="0"/>
        </a:spcBef>
        <a:spcAft>
          <a:spcPct val="0"/>
        </a:spcAft>
        <a:defRPr sz="4400" b="1">
          <a:solidFill>
            <a:srgbClr val="FFCC00"/>
          </a:solidFill>
          <a:latin typeface="Arial" charset="0"/>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000">
          <a:solidFill>
            <a:schemeClr val="bg1"/>
          </a:solidFill>
          <a:latin typeface="+mn-lt"/>
        </a:defRPr>
      </a:lvl4pPr>
      <a:lvl5pPr marL="2057400" indent="-228600" algn="l" rtl="0" eaLnBrk="1" fontAlgn="base" hangingPunct="1">
        <a:spcBef>
          <a:spcPct val="20000"/>
        </a:spcBef>
        <a:spcAft>
          <a:spcPct val="0"/>
        </a:spcAft>
        <a:buChar char="»"/>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7.xml"/><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8.xml"/><Relationship Id="rId1" Type="http://schemas.openxmlformats.org/officeDocument/2006/relationships/slideLayout" Target="../slideLayouts/slideLayout8.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9.emf"/><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0.emf"/><Relationship Id="rId4" Type="http://schemas.openxmlformats.org/officeDocument/2006/relationships/oleObject" Target="../embeddings/oleObject2.bin"/></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1.wmf"/><Relationship Id="rId4" Type="http://schemas.openxmlformats.org/officeDocument/2006/relationships/oleObject" Target="../embeddings/oleObject3.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2.emf"/><Relationship Id="rId4" Type="http://schemas.openxmlformats.org/officeDocument/2006/relationships/oleObject" Target="../embeddings/oleObject4.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13.wmf"/><Relationship Id="rId4" Type="http://schemas.openxmlformats.org/officeDocument/2006/relationships/oleObject" Target="../embeddings/oleObject5.bin"/></Relationships>
</file>

<file path=ppt/slides/_rels/slide3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6.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7.xml"/><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7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8.xml"/><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7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9.xml"/><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0.xml"/><Relationship Id="rId1" Type="http://schemas.openxmlformats.org/officeDocument/2006/relationships/slideLayout" Target="../slideLayouts/slideLayout4.xml"/><Relationship Id="rId4" Type="http://schemas.openxmlformats.org/officeDocument/2006/relationships/image" Target="../media/image42.jpe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9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6.xml"/><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p:cNvSpPr>
            <a:spLocks noGrp="1" noChangeArrowheads="1"/>
          </p:cNvSpPr>
          <p:nvPr>
            <p:ph type="ctrTitle"/>
          </p:nvPr>
        </p:nvSpPr>
        <p:spPr>
          <a:xfrm>
            <a:off x="228600" y="1905000"/>
            <a:ext cx="8839200" cy="2590800"/>
          </a:xfrm>
        </p:spPr>
        <p:txBody>
          <a:bodyPr/>
          <a:lstStyle/>
          <a:p>
            <a:pPr algn="l"/>
            <a:r>
              <a:rPr lang="en-US" sz="3200" dirty="0">
                <a:solidFill>
                  <a:srgbClr val="FFFF00"/>
                </a:solidFill>
              </a:rPr>
              <a:t>Pacific Behavioral Health Collaborating Council</a:t>
            </a:r>
            <a:br>
              <a:rPr lang="en-US" sz="3200" dirty="0">
                <a:solidFill>
                  <a:srgbClr val="FFFF00"/>
                </a:solidFill>
              </a:rPr>
            </a:br>
            <a:r>
              <a:rPr lang="en-US" sz="3200" dirty="0">
                <a:solidFill>
                  <a:srgbClr val="FFFF00"/>
                </a:solidFill>
              </a:rPr>
              <a:t>Alcohol and Drug Counselor </a:t>
            </a:r>
            <a:r>
              <a:rPr lang="en-US" sz="3200" dirty="0" smtClean="0">
                <a:solidFill>
                  <a:srgbClr val="FFFF00"/>
                </a:solidFill>
              </a:rPr>
              <a:t>(ADC) Academy, Day 4</a:t>
            </a:r>
            <a:br>
              <a:rPr lang="en-US" sz="3200" dirty="0" smtClean="0">
                <a:solidFill>
                  <a:srgbClr val="FFFF00"/>
                </a:solidFill>
              </a:rPr>
            </a:br>
            <a:r>
              <a:rPr lang="en-US" sz="3200" dirty="0" smtClean="0">
                <a:solidFill>
                  <a:schemeClr val="bg1"/>
                </a:solidFill>
              </a:rPr>
              <a:t>Core Competencies of Addiction Counselors: Prevention and Treatment of HIV/AIDS and Sexually Transmitted Infections</a:t>
            </a:r>
            <a:r>
              <a:rPr lang="en-US" sz="3200" dirty="0" smtClean="0">
                <a:solidFill>
                  <a:srgbClr val="FFFF00"/>
                </a:solidFill>
              </a:rPr>
              <a:t/>
            </a:r>
            <a:br>
              <a:rPr lang="en-US" sz="3200" dirty="0" smtClean="0">
                <a:solidFill>
                  <a:srgbClr val="FFFF00"/>
                </a:solidFill>
              </a:rPr>
            </a:br>
            <a:r>
              <a:rPr lang="en-US" sz="3200" dirty="0">
                <a:solidFill>
                  <a:srgbClr val="FFFF00"/>
                </a:solidFill>
              </a:rPr>
              <a:t/>
            </a:r>
            <a:br>
              <a:rPr lang="en-US" sz="3200" dirty="0">
                <a:solidFill>
                  <a:srgbClr val="FFFF00"/>
                </a:solidFill>
              </a:rPr>
            </a:br>
            <a:r>
              <a:rPr lang="en-US" dirty="0" smtClean="0">
                <a:solidFill>
                  <a:srgbClr val="FFFF00"/>
                </a:solidFill>
              </a:rPr>
              <a:t/>
            </a:r>
            <a:br>
              <a:rPr lang="en-US" dirty="0" smtClean="0">
                <a:solidFill>
                  <a:srgbClr val="FFFF00"/>
                </a:solidFill>
              </a:rPr>
            </a:br>
            <a:r>
              <a:rPr lang="en-US" sz="2800" b="0" dirty="0" smtClean="0">
                <a:solidFill>
                  <a:srgbClr val="FFFF00"/>
                </a:solidFill>
              </a:rPr>
              <a:t>Enter location here</a:t>
            </a:r>
            <a:r>
              <a:rPr lang="en-US" sz="2800" b="0" dirty="0">
                <a:solidFill>
                  <a:srgbClr val="FFFF00"/>
                </a:solidFill>
              </a:rPr>
              <a:t/>
            </a:r>
            <a:br>
              <a:rPr lang="en-US" sz="2800" b="0" dirty="0">
                <a:solidFill>
                  <a:srgbClr val="FFFF00"/>
                </a:solidFill>
              </a:rPr>
            </a:br>
            <a:r>
              <a:rPr lang="en-US" sz="2800" b="0" dirty="0" smtClean="0">
                <a:solidFill>
                  <a:srgbClr val="FFFF00"/>
                </a:solidFill>
              </a:rPr>
              <a:t>Enter dates here</a:t>
            </a:r>
            <a:endParaRPr lang="en-US" sz="4800" dirty="0">
              <a:latin typeface="Calibri" panose="020F0502020204030204" pitchFamily="34" charset="0"/>
              <a:cs typeface="Calibri" panose="020F0502020204030204" pitchFamily="34" charset="0"/>
            </a:endParaRPr>
          </a:p>
        </p:txBody>
      </p:sp>
      <p:sp>
        <p:nvSpPr>
          <p:cNvPr id="2" name="trainers"/>
          <p:cNvSpPr>
            <a:spLocks noGrp="1"/>
          </p:cNvSpPr>
          <p:nvPr>
            <p:ph type="subTitle" idx="1"/>
          </p:nvPr>
        </p:nvSpPr>
        <p:spPr>
          <a:xfrm>
            <a:off x="255494" y="5825816"/>
            <a:ext cx="8458199" cy="609600"/>
          </a:xfrm>
        </p:spPr>
        <p:txBody>
          <a:bodyPr/>
          <a:lstStyle/>
          <a:p>
            <a:r>
              <a:rPr lang="en-US" dirty="0" smtClean="0"/>
              <a:t>Enter trainer names and credentials here</a:t>
            </a:r>
            <a:endParaRPr lang="en-US" dirty="0"/>
          </a:p>
          <a:p>
            <a:pPr>
              <a:spcBef>
                <a:spcPts val="0"/>
              </a:spcBef>
            </a:pPr>
            <a:endParaRPr lang="en-US" dirty="0"/>
          </a:p>
        </p:txBody>
      </p:sp>
      <p:sp>
        <p:nvSpPr>
          <p:cNvPr id="4" name="Slide Number Placeholder 3"/>
          <p:cNvSpPr txBox="1">
            <a:spLocks/>
          </p:cNvSpPr>
          <p:nvPr/>
        </p:nvSpPr>
        <p:spPr>
          <a:xfrm>
            <a:off x="6808631" y="628423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E17F1FD-29C3-4220-915C-9C71059786D3}" type="slidenum">
              <a:rPr lang="en-US" sz="1200" smtClean="0">
                <a:solidFill>
                  <a:schemeClr val="bg1"/>
                </a:solidFill>
                <a:latin typeface="Calibri" panose="020F0502020204030204" pitchFamily="34" charset="0"/>
                <a:cs typeface="Calibri" panose="020F0502020204030204" pitchFamily="34" charset="0"/>
              </a:rPr>
              <a:pPr algn="r"/>
              <a:t>1</a:t>
            </a:fld>
            <a:endParaRPr lang="en-US" sz="12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514852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1</a:t>
            </a:r>
            <a:endParaRPr lang="en-US" dirty="0"/>
          </a:p>
        </p:txBody>
      </p:sp>
      <p:sp>
        <p:nvSpPr>
          <p:cNvPr id="3" name="Content Placeholder 2"/>
          <p:cNvSpPr>
            <a:spLocks noGrp="1"/>
          </p:cNvSpPr>
          <p:nvPr>
            <p:ph idx="1"/>
          </p:nvPr>
        </p:nvSpPr>
        <p:spPr>
          <a:xfrm>
            <a:off x="228600" y="990600"/>
            <a:ext cx="8686800" cy="4495800"/>
          </a:xfrm>
        </p:spPr>
        <p:txBody>
          <a:bodyPr/>
          <a:lstStyle/>
          <a:p>
            <a:pPr marL="0" indent="0">
              <a:buNone/>
            </a:pPr>
            <a:r>
              <a:rPr lang="en-US" dirty="0"/>
              <a:t>What body fluid can NOT transmit HIV?</a:t>
            </a:r>
            <a:endParaRPr lang="en-US" kern="1200" dirty="0"/>
          </a:p>
          <a:p>
            <a:pPr marL="514350" indent="-514350">
              <a:buFont typeface="+mj-lt"/>
              <a:buAutoNum type="arabicPeriod"/>
            </a:pPr>
            <a:r>
              <a:rPr lang="en-US" kern="1200" dirty="0"/>
              <a:t>Blood</a:t>
            </a:r>
          </a:p>
          <a:p>
            <a:pPr marL="514350" indent="-514350">
              <a:buFont typeface="+mj-lt"/>
              <a:buAutoNum type="arabicPeriod"/>
            </a:pPr>
            <a:r>
              <a:rPr lang="en-US" kern="1200" dirty="0"/>
              <a:t>Saliva</a:t>
            </a:r>
          </a:p>
          <a:p>
            <a:pPr marL="514350" indent="-514350">
              <a:buFont typeface="+mj-lt"/>
              <a:buAutoNum type="arabicPeriod"/>
            </a:pPr>
            <a:r>
              <a:rPr lang="en-US" kern="1200" dirty="0"/>
              <a:t>Breast milk</a:t>
            </a:r>
          </a:p>
          <a:p>
            <a:pPr marL="514350" indent="-514350">
              <a:buFont typeface="+mj-lt"/>
              <a:buAutoNum type="arabicPeriod"/>
            </a:pPr>
            <a:r>
              <a:rPr lang="en-US" kern="1200" dirty="0"/>
              <a:t>Semen</a:t>
            </a:r>
          </a:p>
          <a:p>
            <a:pPr marL="514350" indent="-514350">
              <a:buFont typeface="+mj-lt"/>
              <a:buAutoNum type="arabicPeriod"/>
            </a:pPr>
            <a:r>
              <a:rPr lang="en-US" kern="1200" dirty="0"/>
              <a:t>Pre-ejaculatory fluid</a:t>
            </a:r>
          </a:p>
          <a:p>
            <a:pPr marL="0" indent="0">
              <a:buNone/>
            </a:pPr>
            <a:endParaRPr lang="en-US" kern="1200" dirty="0"/>
          </a:p>
        </p:txBody>
      </p:sp>
      <p:sp>
        <p:nvSpPr>
          <p:cNvPr id="4" name="Slide Number Placeholder 3"/>
          <p:cNvSpPr>
            <a:spLocks noGrp="1"/>
          </p:cNvSpPr>
          <p:nvPr>
            <p:ph type="sldNum" sz="quarter" idx="10"/>
          </p:nvPr>
        </p:nvSpPr>
        <p:spPr>
          <a:xfrm>
            <a:off x="8534399" y="6284230"/>
            <a:ext cx="407831" cy="367228"/>
          </a:xfrm>
        </p:spPr>
        <p:txBody>
          <a:bodyPr/>
          <a:lstStyle/>
          <a:p>
            <a:fld id="{3E17F1FD-29C3-4220-915C-9C71059786D3}" type="slidenum">
              <a:rPr lang="en-US" smtClean="0"/>
              <a:pPr/>
              <a:t>10</a:t>
            </a:fld>
            <a:endParaRPr lang="en-US" dirty="0"/>
          </a:p>
        </p:txBody>
      </p:sp>
    </p:spTree>
    <p:extLst>
      <p:ext uri="{BB962C8B-B14F-4D97-AF65-F5344CB8AC3E}">
        <p14:creationId xmlns:p14="http://schemas.microsoft.com/office/powerpoint/2010/main" val="418601787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Cures</a:t>
            </a:r>
            <a:endParaRPr lang="en-US" dirty="0"/>
          </a:p>
        </p:txBody>
      </p:sp>
      <p:sp>
        <p:nvSpPr>
          <p:cNvPr id="3" name="Content Placeholder 2"/>
          <p:cNvSpPr>
            <a:spLocks noGrp="1"/>
          </p:cNvSpPr>
          <p:nvPr>
            <p:ph idx="1"/>
          </p:nvPr>
        </p:nvSpPr>
        <p:spPr>
          <a:xfrm>
            <a:off x="228600" y="990600"/>
            <a:ext cx="8686800" cy="4495800"/>
          </a:xfrm>
        </p:spPr>
        <p:txBody>
          <a:bodyPr/>
          <a:lstStyle/>
          <a:p>
            <a:r>
              <a:rPr lang="en-US" kern="1200" dirty="0"/>
              <a:t>Currently there are no cures for the AIDS virus. However, we do know that household bleach can kill it and that the virus can not live outside the body to more than a few seconds.</a:t>
            </a:r>
          </a:p>
          <a:p>
            <a:pPr marL="0" indent="0">
              <a:buNone/>
            </a:pPr>
            <a:endParaRPr lang="en-US" kern="1200" dirty="0"/>
          </a:p>
        </p:txBody>
      </p:sp>
      <p:sp>
        <p:nvSpPr>
          <p:cNvPr id="4" name="Slide Number Placeholder 3"/>
          <p:cNvSpPr>
            <a:spLocks noGrp="1"/>
          </p:cNvSpPr>
          <p:nvPr>
            <p:ph type="sldNum" sz="quarter" idx="10"/>
          </p:nvPr>
        </p:nvSpPr>
        <p:spPr>
          <a:xfrm>
            <a:off x="7391401" y="6284230"/>
            <a:ext cx="1550830" cy="268970"/>
          </a:xfrm>
        </p:spPr>
        <p:txBody>
          <a:bodyPr/>
          <a:lstStyle/>
          <a:p>
            <a:fld id="{3E17F1FD-29C3-4220-915C-9C71059786D3}" type="slidenum">
              <a:rPr lang="en-US" smtClean="0"/>
              <a:pPr/>
              <a:t>100</a:t>
            </a:fld>
            <a:endParaRPr lang="en-US" dirty="0"/>
          </a:p>
        </p:txBody>
      </p:sp>
    </p:spTree>
    <p:extLst>
      <p:ext uri="{BB962C8B-B14F-4D97-AF65-F5344CB8AC3E}">
        <p14:creationId xmlns:p14="http://schemas.microsoft.com/office/powerpoint/2010/main" val="180519851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Treatments</a:t>
            </a:r>
            <a:endParaRPr lang="en-US" dirty="0"/>
          </a:p>
        </p:txBody>
      </p:sp>
      <p:sp>
        <p:nvSpPr>
          <p:cNvPr id="3" name="Content Placeholder 2"/>
          <p:cNvSpPr>
            <a:spLocks noGrp="1"/>
          </p:cNvSpPr>
          <p:nvPr>
            <p:ph idx="1"/>
          </p:nvPr>
        </p:nvSpPr>
        <p:spPr>
          <a:xfrm>
            <a:off x="228600" y="990600"/>
            <a:ext cx="8686800" cy="4495800"/>
          </a:xfrm>
        </p:spPr>
        <p:txBody>
          <a:bodyPr/>
          <a:lstStyle/>
          <a:p>
            <a:r>
              <a:rPr lang="en-US" kern="1200" dirty="0"/>
              <a:t>Therapies to treat symptoms and infections</a:t>
            </a:r>
          </a:p>
          <a:p>
            <a:r>
              <a:rPr lang="en-US" kern="1200" dirty="0"/>
              <a:t>Drugs that affect virus in some way</a:t>
            </a:r>
          </a:p>
          <a:p>
            <a:r>
              <a:rPr lang="en-US" kern="1200" dirty="0"/>
              <a:t>Treatments designed to bolster immune system’s natural responses</a:t>
            </a:r>
          </a:p>
          <a:p>
            <a:pPr marL="0" indent="0">
              <a:buNone/>
            </a:pPr>
            <a:endParaRPr lang="en-US" kern="1200" dirty="0"/>
          </a:p>
        </p:txBody>
      </p:sp>
      <p:sp>
        <p:nvSpPr>
          <p:cNvPr id="4" name="Slide Number Placeholder 3"/>
          <p:cNvSpPr>
            <a:spLocks noGrp="1"/>
          </p:cNvSpPr>
          <p:nvPr>
            <p:ph type="sldNum" sz="quarter" idx="10"/>
          </p:nvPr>
        </p:nvSpPr>
        <p:spPr>
          <a:xfrm>
            <a:off x="7391401" y="6284230"/>
            <a:ext cx="1550830" cy="268970"/>
          </a:xfrm>
        </p:spPr>
        <p:txBody>
          <a:bodyPr/>
          <a:lstStyle/>
          <a:p>
            <a:fld id="{3E17F1FD-29C3-4220-915C-9C71059786D3}" type="slidenum">
              <a:rPr lang="en-US" smtClean="0"/>
              <a:pPr/>
              <a:t>101</a:t>
            </a:fld>
            <a:endParaRPr lang="en-US" dirty="0"/>
          </a:p>
        </p:txBody>
      </p:sp>
    </p:spTree>
    <p:extLst>
      <p:ext uri="{BB962C8B-B14F-4D97-AF65-F5344CB8AC3E}">
        <p14:creationId xmlns:p14="http://schemas.microsoft.com/office/powerpoint/2010/main" val="360954304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Risk Behaviors Among </a:t>
            </a:r>
            <a:r>
              <a:rPr lang="en-US" altLang="en-US" dirty="0" smtClean="0"/>
              <a:t>Adolescents (1)</a:t>
            </a:r>
            <a:endParaRPr lang="en-US" altLang="en-US" dirty="0"/>
          </a:p>
        </p:txBody>
      </p:sp>
      <p:sp>
        <p:nvSpPr>
          <p:cNvPr id="3" name="Content Placeholder 2"/>
          <p:cNvSpPr>
            <a:spLocks noGrp="1"/>
          </p:cNvSpPr>
          <p:nvPr>
            <p:ph idx="1"/>
          </p:nvPr>
        </p:nvSpPr>
        <p:spPr>
          <a:xfrm>
            <a:off x="381000" y="990600"/>
            <a:ext cx="8229600" cy="4495800"/>
          </a:xfrm>
        </p:spPr>
        <p:txBody>
          <a:bodyPr/>
          <a:lstStyle/>
          <a:p>
            <a:pPr marL="0" indent="0">
              <a:buNone/>
            </a:pPr>
            <a:r>
              <a:rPr lang="en-US" kern="1200" dirty="0"/>
              <a:t>Percentage of Students who had been taught </a:t>
            </a:r>
            <a:r>
              <a:rPr lang="en-US" kern="1200" dirty="0" smtClean="0"/>
              <a:t>about HIV/AIDS  </a:t>
            </a:r>
            <a:r>
              <a:rPr lang="en-US" kern="1200" dirty="0"/>
              <a:t>in School</a:t>
            </a:r>
          </a:p>
          <a:p>
            <a:pPr marL="0" indent="0">
              <a:buNone/>
            </a:pPr>
            <a:r>
              <a:rPr lang="en-US" kern="1200" dirty="0"/>
              <a:t>1999 ……………………. 65.8%</a:t>
            </a:r>
          </a:p>
          <a:p>
            <a:pPr marL="0" indent="0">
              <a:buNone/>
            </a:pPr>
            <a:r>
              <a:rPr lang="en-US" kern="1200" dirty="0"/>
              <a:t>2001 ……………………. 70%</a:t>
            </a:r>
          </a:p>
          <a:p>
            <a:pPr marL="0" indent="0">
              <a:buNone/>
            </a:pPr>
            <a:r>
              <a:rPr lang="en-US" kern="1200" dirty="0"/>
              <a:t>2003 ……………………. 74.3%</a:t>
            </a:r>
          </a:p>
        </p:txBody>
      </p:sp>
      <p:sp>
        <p:nvSpPr>
          <p:cNvPr id="4" name="Slide Number Placeholder 3"/>
          <p:cNvSpPr>
            <a:spLocks noGrp="1"/>
          </p:cNvSpPr>
          <p:nvPr>
            <p:ph type="sldNum" sz="quarter" idx="10"/>
          </p:nvPr>
        </p:nvSpPr>
        <p:spPr>
          <a:xfrm>
            <a:off x="7391401" y="6284230"/>
            <a:ext cx="1550830" cy="268970"/>
          </a:xfrm>
        </p:spPr>
        <p:txBody>
          <a:bodyPr/>
          <a:lstStyle/>
          <a:p>
            <a:fld id="{3E17F1FD-29C3-4220-915C-9C71059786D3}" type="slidenum">
              <a:rPr lang="en-US" smtClean="0"/>
              <a:pPr/>
              <a:t>102</a:t>
            </a:fld>
            <a:endParaRPr lang="en-US" dirty="0"/>
          </a:p>
        </p:txBody>
      </p:sp>
    </p:spTree>
    <p:extLst>
      <p:ext uri="{BB962C8B-B14F-4D97-AF65-F5344CB8AC3E}">
        <p14:creationId xmlns:p14="http://schemas.microsoft.com/office/powerpoint/2010/main" val="199483676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Risk Behaviors Among </a:t>
            </a:r>
            <a:r>
              <a:rPr lang="en-US" altLang="en-US" dirty="0" smtClean="0"/>
              <a:t>Adolescents (2)</a:t>
            </a:r>
            <a:endParaRPr lang="en-US" altLang="en-US" dirty="0"/>
          </a:p>
        </p:txBody>
      </p:sp>
      <p:sp>
        <p:nvSpPr>
          <p:cNvPr id="3" name="Content Placeholder 2"/>
          <p:cNvSpPr>
            <a:spLocks noGrp="1"/>
          </p:cNvSpPr>
          <p:nvPr>
            <p:ph idx="1"/>
          </p:nvPr>
        </p:nvSpPr>
        <p:spPr>
          <a:xfrm>
            <a:off x="228600" y="990600"/>
            <a:ext cx="8686800" cy="4495800"/>
          </a:xfrm>
        </p:spPr>
        <p:txBody>
          <a:bodyPr/>
          <a:lstStyle/>
          <a:p>
            <a:pPr marL="0" indent="0">
              <a:buNone/>
            </a:pPr>
            <a:r>
              <a:rPr lang="en-US" kern="1200" dirty="0"/>
              <a:t>Percentage of Students who had </a:t>
            </a:r>
            <a:r>
              <a:rPr lang="en-US" kern="1200" dirty="0" smtClean="0"/>
              <a:t>sexual </a:t>
            </a:r>
            <a:r>
              <a:rPr lang="en-US" kern="1200" dirty="0"/>
              <a:t>i</a:t>
            </a:r>
            <a:r>
              <a:rPr lang="en-US" kern="1200" dirty="0" smtClean="0"/>
              <a:t>ntercourse </a:t>
            </a:r>
            <a:r>
              <a:rPr lang="en-US" kern="1200" dirty="0"/>
              <a:t>in the past 3 months and those who used condom in the last Sexual Intercourse</a:t>
            </a:r>
          </a:p>
          <a:p>
            <a:pPr marL="0" indent="0">
              <a:buNone/>
            </a:pPr>
            <a:r>
              <a:rPr lang="en-US" altLang="en-US" dirty="0"/>
              <a:t>1999 ……………………… 51.9%</a:t>
            </a:r>
          </a:p>
          <a:p>
            <a:pPr marL="0" indent="0">
              <a:lnSpc>
                <a:spcPct val="80000"/>
              </a:lnSpc>
              <a:buClr>
                <a:schemeClr val="tx1"/>
              </a:buClr>
              <a:buNone/>
            </a:pPr>
            <a:r>
              <a:rPr lang="en-US" altLang="en-US" dirty="0"/>
              <a:t>2001 ……………………… 35.8%</a:t>
            </a:r>
          </a:p>
          <a:p>
            <a:pPr marL="0" indent="0">
              <a:lnSpc>
                <a:spcPct val="80000"/>
              </a:lnSpc>
              <a:buClr>
                <a:schemeClr val="tx1"/>
              </a:buClr>
              <a:buNone/>
            </a:pPr>
            <a:r>
              <a:rPr lang="en-US" altLang="en-US" dirty="0"/>
              <a:t>2003 ……………………… 44.6%</a:t>
            </a:r>
            <a:endParaRPr lang="en-US" kern="1200" dirty="0"/>
          </a:p>
        </p:txBody>
      </p:sp>
      <p:sp>
        <p:nvSpPr>
          <p:cNvPr id="4" name="Slide Number Placeholder 3"/>
          <p:cNvSpPr>
            <a:spLocks noGrp="1"/>
          </p:cNvSpPr>
          <p:nvPr>
            <p:ph type="sldNum" sz="quarter" idx="10"/>
          </p:nvPr>
        </p:nvSpPr>
        <p:spPr>
          <a:xfrm>
            <a:off x="7391401" y="6284230"/>
            <a:ext cx="1550830" cy="268970"/>
          </a:xfrm>
        </p:spPr>
        <p:txBody>
          <a:bodyPr/>
          <a:lstStyle/>
          <a:p>
            <a:fld id="{3E17F1FD-29C3-4220-915C-9C71059786D3}" type="slidenum">
              <a:rPr lang="en-US" smtClean="0"/>
              <a:pPr/>
              <a:t>103</a:t>
            </a:fld>
            <a:endParaRPr lang="en-US" dirty="0"/>
          </a:p>
        </p:txBody>
      </p:sp>
    </p:spTree>
    <p:extLst>
      <p:ext uri="{BB962C8B-B14F-4D97-AF65-F5344CB8AC3E}">
        <p14:creationId xmlns:p14="http://schemas.microsoft.com/office/powerpoint/2010/main" val="121057016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Activity #2</a:t>
            </a:r>
            <a:endParaRPr lang="en-US" dirty="0"/>
          </a:p>
        </p:txBody>
      </p:sp>
      <p:sp>
        <p:nvSpPr>
          <p:cNvPr id="3" name="Content Placeholder 2"/>
          <p:cNvSpPr>
            <a:spLocks noGrp="1"/>
          </p:cNvSpPr>
          <p:nvPr>
            <p:ph idx="1"/>
          </p:nvPr>
        </p:nvSpPr>
        <p:spPr>
          <a:xfrm>
            <a:off x="228600" y="990600"/>
            <a:ext cx="8686800" cy="4495800"/>
          </a:xfrm>
        </p:spPr>
        <p:txBody>
          <a:bodyPr/>
          <a:lstStyle/>
          <a:p>
            <a:pPr marL="514350" indent="-514350">
              <a:buAutoNum type="arabicPeriod"/>
            </a:pPr>
            <a:r>
              <a:rPr lang="en-US" kern="1200" dirty="0" smtClean="0"/>
              <a:t>How </a:t>
            </a:r>
            <a:r>
              <a:rPr lang="en-US" kern="1200" dirty="0"/>
              <a:t>do you feel about </a:t>
            </a:r>
            <a:r>
              <a:rPr lang="en-US" kern="1200" dirty="0" smtClean="0"/>
              <a:t>HIV/AIDS </a:t>
            </a:r>
            <a:r>
              <a:rPr lang="en-US" kern="1200" dirty="0"/>
              <a:t>Personally &amp; </a:t>
            </a:r>
            <a:r>
              <a:rPr lang="en-US" kern="1200" dirty="0" smtClean="0"/>
              <a:t>Professionally</a:t>
            </a:r>
          </a:p>
          <a:p>
            <a:pPr marL="514350" indent="-514350">
              <a:buAutoNum type="arabicPeriod"/>
            </a:pPr>
            <a:r>
              <a:rPr lang="en-US" kern="1200" dirty="0" smtClean="0"/>
              <a:t>How </a:t>
            </a:r>
            <a:r>
              <a:rPr lang="en-US" kern="1200" dirty="0"/>
              <a:t>do you feel about the STD’s that are getting to be a bigger problem in </a:t>
            </a:r>
            <a:r>
              <a:rPr lang="en-US" kern="1200" dirty="0" smtClean="0"/>
              <a:t>Pacific Jurisdictions?</a:t>
            </a:r>
            <a:endParaRPr lang="en-US" kern="1200" dirty="0"/>
          </a:p>
          <a:p>
            <a:pPr marL="514350" indent="-514350">
              <a:buAutoNum type="arabicPeriod"/>
            </a:pPr>
            <a:r>
              <a:rPr lang="en-US" kern="1200" dirty="0" smtClean="0"/>
              <a:t>What </a:t>
            </a:r>
            <a:r>
              <a:rPr lang="en-US" kern="1200" dirty="0"/>
              <a:t>do you think </a:t>
            </a:r>
            <a:r>
              <a:rPr lang="en-US" kern="1200" dirty="0" smtClean="0"/>
              <a:t>we should </a:t>
            </a:r>
            <a:r>
              <a:rPr lang="en-US" kern="1200" dirty="0"/>
              <a:t>do with people infected with STD’s and </a:t>
            </a:r>
            <a:r>
              <a:rPr lang="en-US" kern="1200" dirty="0" smtClean="0"/>
              <a:t>HIV?</a:t>
            </a:r>
            <a:endParaRPr lang="en-US" kern="1200" dirty="0"/>
          </a:p>
          <a:p>
            <a:pPr marL="514350" indent="-514350">
              <a:buAutoNum type="arabicPeriod"/>
            </a:pPr>
            <a:r>
              <a:rPr lang="en-US" kern="1200" dirty="0" smtClean="0"/>
              <a:t>How </a:t>
            </a:r>
            <a:r>
              <a:rPr lang="en-US" kern="1200" dirty="0"/>
              <a:t>is these infections and diseases dealt with in your culture?</a:t>
            </a:r>
          </a:p>
          <a:p>
            <a:pPr marL="0" indent="0">
              <a:buNone/>
            </a:pPr>
            <a:endParaRPr lang="en-US" kern="1200" dirty="0"/>
          </a:p>
        </p:txBody>
      </p:sp>
      <p:sp>
        <p:nvSpPr>
          <p:cNvPr id="4" name="Slide Number Placeholder 3"/>
          <p:cNvSpPr>
            <a:spLocks noGrp="1"/>
          </p:cNvSpPr>
          <p:nvPr>
            <p:ph type="sldNum" sz="quarter" idx="10"/>
          </p:nvPr>
        </p:nvSpPr>
        <p:spPr>
          <a:xfrm>
            <a:off x="7391401" y="6284230"/>
            <a:ext cx="1550830" cy="268970"/>
          </a:xfrm>
        </p:spPr>
        <p:txBody>
          <a:bodyPr/>
          <a:lstStyle/>
          <a:p>
            <a:fld id="{3E17F1FD-29C3-4220-915C-9C71059786D3}" type="slidenum">
              <a:rPr lang="en-US" smtClean="0"/>
              <a:pPr/>
              <a:t>104</a:t>
            </a:fld>
            <a:endParaRPr lang="en-US" dirty="0"/>
          </a:p>
        </p:txBody>
      </p:sp>
    </p:spTree>
    <p:extLst>
      <p:ext uri="{BB962C8B-B14F-4D97-AF65-F5344CB8AC3E}">
        <p14:creationId xmlns:p14="http://schemas.microsoft.com/office/powerpoint/2010/main" val="53419917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761996"/>
          </a:xfrm>
        </p:spPr>
        <p:txBody>
          <a:bodyPr/>
          <a:lstStyle/>
          <a:p>
            <a:r>
              <a:rPr lang="en-US" dirty="0" smtClean="0"/>
              <a:t>Today’s Agenda (4)</a:t>
            </a:r>
            <a:endParaRPr lang="en-US" dirty="0"/>
          </a:p>
        </p:txBody>
      </p:sp>
      <p:sp>
        <p:nvSpPr>
          <p:cNvPr id="3" name="Content Placeholder 2"/>
          <p:cNvSpPr>
            <a:spLocks noGrp="1"/>
          </p:cNvSpPr>
          <p:nvPr>
            <p:ph idx="1"/>
          </p:nvPr>
        </p:nvSpPr>
        <p:spPr>
          <a:xfrm>
            <a:off x="228600" y="990600"/>
            <a:ext cx="8686800" cy="4648200"/>
          </a:xfrm>
        </p:spPr>
        <p:txBody>
          <a:bodyPr/>
          <a:lstStyle/>
          <a:p>
            <a:pPr>
              <a:spcBef>
                <a:spcPts val="0"/>
              </a:spcBef>
            </a:pPr>
            <a:r>
              <a:rPr lang="en-US" dirty="0"/>
              <a:t>Review and check-in</a:t>
            </a:r>
          </a:p>
          <a:p>
            <a:pPr>
              <a:spcBef>
                <a:spcPts val="0"/>
              </a:spcBef>
            </a:pPr>
            <a:r>
              <a:rPr lang="en-US" dirty="0"/>
              <a:t>What is HIV and AIDS? </a:t>
            </a:r>
          </a:p>
          <a:p>
            <a:pPr>
              <a:defRPr/>
            </a:pPr>
            <a:r>
              <a:rPr lang="en-US" altLang="en-US" dirty="0"/>
              <a:t>Learning objectives</a:t>
            </a:r>
          </a:p>
          <a:p>
            <a:pPr>
              <a:defRPr/>
            </a:pPr>
            <a:r>
              <a:rPr lang="en-US" altLang="en-US" dirty="0"/>
              <a:t>HIV Histories (World, US, Local, Personal)</a:t>
            </a:r>
          </a:p>
          <a:p>
            <a:pPr>
              <a:defRPr/>
            </a:pPr>
            <a:r>
              <a:rPr lang="en-US" altLang="en-US" dirty="0"/>
              <a:t>HIV Medical Update</a:t>
            </a:r>
          </a:p>
          <a:p>
            <a:pPr lvl="1">
              <a:defRPr/>
            </a:pPr>
            <a:r>
              <a:rPr lang="en-US" altLang="en-US" dirty="0"/>
              <a:t>Modes of Transmission</a:t>
            </a:r>
          </a:p>
          <a:p>
            <a:pPr lvl="1">
              <a:defRPr/>
            </a:pPr>
            <a:r>
              <a:rPr lang="en-US" altLang="en-US" dirty="0"/>
              <a:t>Acute HIV Infection</a:t>
            </a:r>
          </a:p>
          <a:p>
            <a:pPr lvl="1">
              <a:defRPr/>
            </a:pPr>
            <a:r>
              <a:rPr lang="en-US" altLang="en-US" dirty="0"/>
              <a:t>Testing/Screening</a:t>
            </a:r>
          </a:p>
          <a:p>
            <a:pPr lvl="1">
              <a:defRPr/>
            </a:pPr>
            <a:r>
              <a:rPr lang="en-US" altLang="en-US" dirty="0"/>
              <a:t>Medications for HIV</a:t>
            </a:r>
          </a:p>
          <a:p>
            <a:pPr lvl="1">
              <a:defRPr/>
            </a:pPr>
            <a:r>
              <a:rPr lang="en-US" altLang="en-US" dirty="0"/>
              <a:t>HIV Prevention</a:t>
            </a:r>
          </a:p>
          <a:p>
            <a:r>
              <a:rPr lang="en-US" altLang="en-US" b="1" dirty="0">
                <a:solidFill>
                  <a:srgbClr val="FFFF00"/>
                </a:solidFill>
              </a:rPr>
              <a:t>Sexually Transmitted Infections</a:t>
            </a:r>
          </a:p>
          <a:p>
            <a:pPr>
              <a:spcBef>
                <a:spcPts val="0"/>
              </a:spcBef>
            </a:pPr>
            <a:endParaRPr lang="en-US" dirty="0"/>
          </a:p>
          <a:p>
            <a:pPr>
              <a:spcBef>
                <a:spcPts val="0"/>
              </a:spcBef>
            </a:pPr>
            <a:endParaRPr lang="en-US" dirty="0"/>
          </a:p>
        </p:txBody>
      </p:sp>
      <p:sp>
        <p:nvSpPr>
          <p:cNvPr id="4" name="Slide Number Placeholder 3"/>
          <p:cNvSpPr>
            <a:spLocks noGrp="1"/>
          </p:cNvSpPr>
          <p:nvPr>
            <p:ph type="sldNum" sz="quarter" idx="10"/>
          </p:nvPr>
        </p:nvSpPr>
        <p:spPr>
          <a:xfrm>
            <a:off x="7772400" y="6284230"/>
            <a:ext cx="1169830" cy="421370"/>
          </a:xfrm>
        </p:spPr>
        <p:txBody>
          <a:bodyPr/>
          <a:lstStyle/>
          <a:p>
            <a:fld id="{3E17F1FD-29C3-4220-915C-9C71059786D3}" type="slidenum">
              <a:rPr lang="en-US" smtClean="0"/>
              <a:pPr/>
              <a:t>105</a:t>
            </a:fld>
            <a:endParaRPr lang="en-US" dirty="0"/>
          </a:p>
        </p:txBody>
      </p:sp>
    </p:spTree>
    <p:extLst>
      <p:ext uri="{BB962C8B-B14F-4D97-AF65-F5344CB8AC3E}">
        <p14:creationId xmlns:p14="http://schemas.microsoft.com/office/powerpoint/2010/main" val="420882969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1013E-7181-1049-84C4-C5F6E22ECA45}"/>
              </a:ext>
            </a:extLst>
          </p:cNvPr>
          <p:cNvSpPr>
            <a:spLocks noGrp="1"/>
          </p:cNvSpPr>
          <p:nvPr>
            <p:ph type="title"/>
          </p:nvPr>
        </p:nvSpPr>
        <p:spPr>
          <a:xfrm>
            <a:off x="228600" y="363089"/>
            <a:ext cx="8686800" cy="761996"/>
          </a:xfrm>
        </p:spPr>
        <p:txBody>
          <a:bodyPr/>
          <a:lstStyle/>
          <a:p>
            <a:r>
              <a:rPr lang="en-US" dirty="0"/>
              <a:t>Session Agenda:</a:t>
            </a:r>
            <a:br>
              <a:rPr lang="en-US" dirty="0"/>
            </a:br>
            <a:r>
              <a:rPr lang="en-US" dirty="0" smtClean="0"/>
              <a:t>Sexually Transmitted Infections</a:t>
            </a:r>
            <a:endParaRPr lang="en-US" dirty="0"/>
          </a:p>
        </p:txBody>
      </p:sp>
      <p:sp>
        <p:nvSpPr>
          <p:cNvPr id="3" name="Content Placeholder 2">
            <a:extLst>
              <a:ext uri="{FF2B5EF4-FFF2-40B4-BE49-F238E27FC236}">
                <a16:creationId xmlns:a16="http://schemas.microsoft.com/office/drawing/2014/main" id="{EF6851A3-B039-BE45-9293-7EEE63E6804A}"/>
              </a:ext>
            </a:extLst>
          </p:cNvPr>
          <p:cNvSpPr>
            <a:spLocks noGrp="1"/>
          </p:cNvSpPr>
          <p:nvPr>
            <p:ph idx="1"/>
          </p:nvPr>
        </p:nvSpPr>
        <p:spPr>
          <a:xfrm>
            <a:off x="228600" y="1676400"/>
            <a:ext cx="8686800" cy="3048000"/>
          </a:xfrm>
        </p:spPr>
        <p:txBody>
          <a:bodyPr/>
          <a:lstStyle/>
          <a:p>
            <a:r>
              <a:rPr lang="en-US" dirty="0"/>
              <a:t>Chlamydia</a:t>
            </a:r>
          </a:p>
          <a:p>
            <a:r>
              <a:rPr lang="en-US" dirty="0"/>
              <a:t>Syphilis</a:t>
            </a:r>
          </a:p>
          <a:p>
            <a:r>
              <a:rPr lang="en-US" dirty="0"/>
              <a:t>Hepatitis</a:t>
            </a:r>
          </a:p>
          <a:p>
            <a:r>
              <a:rPr lang="en-US" dirty="0"/>
              <a:t>Hepatitis A</a:t>
            </a:r>
          </a:p>
          <a:p>
            <a:r>
              <a:rPr lang="en-US" dirty="0"/>
              <a:t>Hepatitis B</a:t>
            </a:r>
          </a:p>
          <a:p>
            <a:r>
              <a:rPr lang="en-US" dirty="0"/>
              <a:t>Hepatitis C</a:t>
            </a:r>
          </a:p>
          <a:p>
            <a:r>
              <a:rPr lang="en-US" dirty="0"/>
              <a:t>Genital Warts</a:t>
            </a:r>
          </a:p>
          <a:p>
            <a:r>
              <a:rPr lang="en-US" dirty="0"/>
              <a:t>Gonorrhea</a:t>
            </a:r>
          </a:p>
          <a:p>
            <a:endParaRPr lang="en-US" dirty="0"/>
          </a:p>
        </p:txBody>
      </p:sp>
      <p:sp>
        <p:nvSpPr>
          <p:cNvPr id="4" name="Slide Number Placeholder 3">
            <a:extLst>
              <a:ext uri="{FF2B5EF4-FFF2-40B4-BE49-F238E27FC236}">
                <a16:creationId xmlns:a16="http://schemas.microsoft.com/office/drawing/2014/main" id="{375FE9A3-9C52-F64C-9635-7D576540471B}"/>
              </a:ext>
            </a:extLst>
          </p:cNvPr>
          <p:cNvSpPr>
            <a:spLocks noGrp="1"/>
          </p:cNvSpPr>
          <p:nvPr>
            <p:ph type="sldNum" sz="quarter" idx="10"/>
          </p:nvPr>
        </p:nvSpPr>
        <p:spPr>
          <a:xfrm>
            <a:off x="7848601" y="6284231"/>
            <a:ext cx="1093630" cy="345169"/>
          </a:xfrm>
        </p:spPr>
        <p:txBody>
          <a:bodyPr/>
          <a:lstStyle/>
          <a:p>
            <a:fld id="{3E17F1FD-29C3-4220-915C-9C71059786D3}" type="slidenum">
              <a:rPr lang="en-US" smtClean="0"/>
              <a:pPr/>
              <a:t>106</a:t>
            </a:fld>
            <a:endParaRPr lang="en-US" dirty="0"/>
          </a:p>
        </p:txBody>
      </p:sp>
    </p:spTree>
    <p:extLst>
      <p:ext uri="{BB962C8B-B14F-4D97-AF65-F5344CB8AC3E}">
        <p14:creationId xmlns:p14="http://schemas.microsoft.com/office/powerpoint/2010/main" val="306286176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Chlamydia</a:t>
            </a:r>
            <a:endParaRPr lang="en-US" dirty="0"/>
          </a:p>
        </p:txBody>
      </p:sp>
      <p:sp>
        <p:nvSpPr>
          <p:cNvPr id="3" name="Content Placeholder 2"/>
          <p:cNvSpPr>
            <a:spLocks noGrp="1"/>
          </p:cNvSpPr>
          <p:nvPr>
            <p:ph idx="1"/>
          </p:nvPr>
        </p:nvSpPr>
        <p:spPr>
          <a:xfrm>
            <a:off x="228600" y="990600"/>
            <a:ext cx="8686800" cy="4495800"/>
          </a:xfrm>
        </p:spPr>
        <p:txBody>
          <a:bodyPr/>
          <a:lstStyle/>
          <a:p>
            <a:r>
              <a:rPr lang="en-US" kern="1200" dirty="0"/>
              <a:t>Chlamydia</a:t>
            </a:r>
          </a:p>
          <a:p>
            <a:pPr lvl="1"/>
            <a:r>
              <a:rPr lang="en-US" kern="1200" dirty="0"/>
              <a:t>Is caused by bacteria which can infect the cervix, uterus, urethra, rectum/anus and less commonly the throat</a:t>
            </a:r>
          </a:p>
          <a:p>
            <a:r>
              <a:rPr lang="en-US" kern="1200" dirty="0"/>
              <a:t>How is it transmitted?</a:t>
            </a:r>
          </a:p>
          <a:p>
            <a:pPr lvl="1"/>
            <a:r>
              <a:rPr lang="en-US" kern="1200" dirty="0"/>
              <a:t>The bacteria that causes Chlamydia can be transmitted during:</a:t>
            </a:r>
          </a:p>
          <a:p>
            <a:pPr lvl="2"/>
            <a:r>
              <a:rPr lang="en-US" kern="1200" dirty="0" smtClean="0"/>
              <a:t>Vaginal sex </a:t>
            </a:r>
            <a:r>
              <a:rPr lang="en-US" kern="1200" dirty="0"/>
              <a:t>without a condom</a:t>
            </a:r>
          </a:p>
          <a:p>
            <a:pPr lvl="2"/>
            <a:r>
              <a:rPr lang="en-US" kern="1200" dirty="0"/>
              <a:t>Anal sex without a condom</a:t>
            </a:r>
          </a:p>
          <a:p>
            <a:pPr lvl="2"/>
            <a:r>
              <a:rPr lang="en-US" kern="1200" dirty="0"/>
              <a:t>Oral sex without a condom</a:t>
            </a:r>
          </a:p>
          <a:p>
            <a:pPr marL="0" indent="0">
              <a:buNone/>
            </a:pPr>
            <a:endParaRPr lang="en-US" kern="1200" dirty="0"/>
          </a:p>
        </p:txBody>
      </p:sp>
      <p:sp>
        <p:nvSpPr>
          <p:cNvPr id="4" name="Slide Number Placeholder 3"/>
          <p:cNvSpPr>
            <a:spLocks noGrp="1"/>
          </p:cNvSpPr>
          <p:nvPr>
            <p:ph type="sldNum" sz="quarter" idx="10"/>
          </p:nvPr>
        </p:nvSpPr>
        <p:spPr>
          <a:xfrm>
            <a:off x="7391401" y="6284230"/>
            <a:ext cx="1550830" cy="268970"/>
          </a:xfrm>
        </p:spPr>
        <p:txBody>
          <a:bodyPr/>
          <a:lstStyle/>
          <a:p>
            <a:fld id="{3E17F1FD-29C3-4220-915C-9C71059786D3}" type="slidenum">
              <a:rPr lang="en-US" smtClean="0"/>
              <a:pPr/>
              <a:t>107</a:t>
            </a:fld>
            <a:endParaRPr lang="en-US" dirty="0"/>
          </a:p>
        </p:txBody>
      </p:sp>
    </p:spTree>
    <p:extLst>
      <p:ext uri="{BB962C8B-B14F-4D97-AF65-F5344CB8AC3E}">
        <p14:creationId xmlns:p14="http://schemas.microsoft.com/office/powerpoint/2010/main" val="236033250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Chlamydia (continued)</a:t>
            </a:r>
            <a:endParaRPr lang="en-US" dirty="0"/>
          </a:p>
        </p:txBody>
      </p:sp>
      <p:sp>
        <p:nvSpPr>
          <p:cNvPr id="3" name="Content Placeholder 2"/>
          <p:cNvSpPr>
            <a:spLocks noGrp="1"/>
          </p:cNvSpPr>
          <p:nvPr>
            <p:ph idx="1"/>
          </p:nvPr>
        </p:nvSpPr>
        <p:spPr>
          <a:xfrm>
            <a:off x="228600" y="990600"/>
            <a:ext cx="8686800" cy="4495800"/>
          </a:xfrm>
        </p:spPr>
        <p:txBody>
          <a:bodyPr/>
          <a:lstStyle/>
          <a:p>
            <a:r>
              <a:rPr lang="en-US" kern="1200" dirty="0"/>
              <a:t>Symptoms</a:t>
            </a:r>
            <a:r>
              <a:rPr lang="en-US" kern="1200" dirty="0" smtClean="0"/>
              <a:t>:</a:t>
            </a:r>
          </a:p>
          <a:p>
            <a:r>
              <a:rPr lang="en-US" kern="1200" dirty="0" smtClean="0"/>
              <a:t>Commonly there are no or only very mild symptoms so screening is important if at risk</a:t>
            </a:r>
            <a:endParaRPr lang="en-US" kern="1200" dirty="0"/>
          </a:p>
          <a:p>
            <a:pPr lvl="1"/>
            <a:r>
              <a:rPr lang="en-US" kern="1200" dirty="0"/>
              <a:t>Men – Unusual fluid from penis, pain when urinating</a:t>
            </a:r>
          </a:p>
          <a:p>
            <a:pPr lvl="1"/>
            <a:r>
              <a:rPr lang="en-US" kern="1200" dirty="0"/>
              <a:t>Women – flow of unusual fluid, abnormal bleeding, burning sensation when peeing, pain in the lower stomach area and during sex</a:t>
            </a:r>
          </a:p>
          <a:p>
            <a:r>
              <a:rPr lang="en-US" kern="1200" dirty="0"/>
              <a:t>Treatment</a:t>
            </a:r>
          </a:p>
          <a:p>
            <a:pPr lvl="1"/>
            <a:r>
              <a:rPr lang="en-US" kern="1200" dirty="0"/>
              <a:t>Simple treatment with antibiotics</a:t>
            </a:r>
          </a:p>
          <a:p>
            <a:pPr marL="0" indent="0">
              <a:buNone/>
            </a:pPr>
            <a:endParaRPr lang="en-US" kern="1200" dirty="0"/>
          </a:p>
        </p:txBody>
      </p:sp>
      <p:sp>
        <p:nvSpPr>
          <p:cNvPr id="4" name="Slide Number Placeholder 3"/>
          <p:cNvSpPr>
            <a:spLocks noGrp="1"/>
          </p:cNvSpPr>
          <p:nvPr>
            <p:ph type="sldNum" sz="quarter" idx="10"/>
          </p:nvPr>
        </p:nvSpPr>
        <p:spPr>
          <a:xfrm>
            <a:off x="7391401" y="6284230"/>
            <a:ext cx="1550830" cy="268970"/>
          </a:xfrm>
        </p:spPr>
        <p:txBody>
          <a:bodyPr/>
          <a:lstStyle/>
          <a:p>
            <a:fld id="{3E17F1FD-29C3-4220-915C-9C71059786D3}" type="slidenum">
              <a:rPr lang="en-US" smtClean="0"/>
              <a:pPr/>
              <a:t>108</a:t>
            </a:fld>
            <a:endParaRPr lang="en-US" dirty="0"/>
          </a:p>
        </p:txBody>
      </p:sp>
    </p:spTree>
    <p:extLst>
      <p:ext uri="{BB962C8B-B14F-4D97-AF65-F5344CB8AC3E}">
        <p14:creationId xmlns:p14="http://schemas.microsoft.com/office/powerpoint/2010/main" val="366711845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Syphilis</a:t>
            </a:r>
            <a:endParaRPr lang="en-US" dirty="0"/>
          </a:p>
        </p:txBody>
      </p:sp>
      <p:sp>
        <p:nvSpPr>
          <p:cNvPr id="3" name="Content Placeholder 2"/>
          <p:cNvSpPr>
            <a:spLocks noGrp="1"/>
          </p:cNvSpPr>
          <p:nvPr>
            <p:ph idx="1"/>
          </p:nvPr>
        </p:nvSpPr>
        <p:spPr>
          <a:xfrm>
            <a:off x="228600" y="990600"/>
            <a:ext cx="8686800" cy="4495800"/>
          </a:xfrm>
        </p:spPr>
        <p:txBody>
          <a:bodyPr/>
          <a:lstStyle/>
          <a:p>
            <a:r>
              <a:rPr lang="en-US" kern="1200" dirty="0"/>
              <a:t>Syphilis</a:t>
            </a:r>
          </a:p>
          <a:p>
            <a:pPr lvl="1"/>
            <a:r>
              <a:rPr lang="en-US" kern="1200" dirty="0"/>
              <a:t>Is spread during sex if one of the partners is already infected</a:t>
            </a:r>
          </a:p>
          <a:p>
            <a:r>
              <a:rPr lang="en-US" kern="1200" dirty="0"/>
              <a:t>How is it transmitted?</a:t>
            </a:r>
          </a:p>
          <a:p>
            <a:pPr lvl="1"/>
            <a:r>
              <a:rPr lang="en-US" kern="1200" dirty="0"/>
              <a:t>Genital sex without a condom</a:t>
            </a:r>
          </a:p>
          <a:p>
            <a:pPr lvl="1"/>
            <a:r>
              <a:rPr lang="en-US" kern="1200" dirty="0"/>
              <a:t>Anal sex without a condom</a:t>
            </a:r>
          </a:p>
          <a:p>
            <a:pPr lvl="1"/>
            <a:r>
              <a:rPr lang="en-US" kern="1200" dirty="0"/>
              <a:t>Oral sex without a condom</a:t>
            </a:r>
          </a:p>
          <a:p>
            <a:pPr lvl="1"/>
            <a:r>
              <a:rPr lang="en-US" kern="1200" dirty="0"/>
              <a:t>From an infected mother to her unborn baby</a:t>
            </a:r>
          </a:p>
          <a:p>
            <a:pPr lvl="1"/>
            <a:r>
              <a:rPr lang="en-US" kern="1200" dirty="0"/>
              <a:t>Blood transfusion (very rare)</a:t>
            </a:r>
          </a:p>
          <a:p>
            <a:pPr marL="0" indent="0">
              <a:buNone/>
            </a:pPr>
            <a:endParaRPr lang="en-US" kern="1200" dirty="0"/>
          </a:p>
        </p:txBody>
      </p:sp>
      <p:sp>
        <p:nvSpPr>
          <p:cNvPr id="4" name="Slide Number Placeholder 3"/>
          <p:cNvSpPr>
            <a:spLocks noGrp="1"/>
          </p:cNvSpPr>
          <p:nvPr>
            <p:ph type="sldNum" sz="quarter" idx="10"/>
          </p:nvPr>
        </p:nvSpPr>
        <p:spPr>
          <a:xfrm>
            <a:off x="7391401" y="6284230"/>
            <a:ext cx="1550830" cy="268970"/>
          </a:xfrm>
        </p:spPr>
        <p:txBody>
          <a:bodyPr/>
          <a:lstStyle/>
          <a:p>
            <a:fld id="{3E17F1FD-29C3-4220-915C-9C71059786D3}" type="slidenum">
              <a:rPr lang="en-US" smtClean="0"/>
              <a:pPr/>
              <a:t>109</a:t>
            </a:fld>
            <a:endParaRPr lang="en-US" dirty="0"/>
          </a:p>
        </p:txBody>
      </p:sp>
    </p:spTree>
    <p:extLst>
      <p:ext uri="{BB962C8B-B14F-4D97-AF65-F5344CB8AC3E}">
        <p14:creationId xmlns:p14="http://schemas.microsoft.com/office/powerpoint/2010/main" val="18150994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2</a:t>
            </a:r>
            <a:endParaRPr lang="en-US" dirty="0"/>
          </a:p>
        </p:txBody>
      </p:sp>
      <p:sp>
        <p:nvSpPr>
          <p:cNvPr id="3" name="Content Placeholder 2"/>
          <p:cNvSpPr>
            <a:spLocks noGrp="1"/>
          </p:cNvSpPr>
          <p:nvPr>
            <p:ph idx="1"/>
          </p:nvPr>
        </p:nvSpPr>
        <p:spPr>
          <a:xfrm>
            <a:off x="228600" y="990600"/>
            <a:ext cx="8686800" cy="4495800"/>
          </a:xfrm>
        </p:spPr>
        <p:txBody>
          <a:bodyPr/>
          <a:lstStyle/>
          <a:p>
            <a:pPr marL="0" indent="0">
              <a:buNone/>
            </a:pPr>
            <a:r>
              <a:rPr lang="en-US" kern="1200" dirty="0"/>
              <a:t>An HIV-positive person is defined as having progressed to AIDS, when they get an AIDS-defining illness or if their CD4 cells fall below… </a:t>
            </a:r>
          </a:p>
          <a:p>
            <a:pPr marL="514350" indent="-514350">
              <a:buFont typeface="+mj-lt"/>
              <a:buAutoNum type="arabicPeriod"/>
            </a:pPr>
            <a:r>
              <a:rPr lang="en-US" kern="1200" dirty="0"/>
              <a:t>1,500</a:t>
            </a:r>
          </a:p>
          <a:p>
            <a:pPr marL="514350" indent="-514350">
              <a:buFont typeface="+mj-lt"/>
              <a:buAutoNum type="arabicPeriod"/>
            </a:pPr>
            <a:r>
              <a:rPr lang="en-US" kern="1200" dirty="0"/>
              <a:t>1,000</a:t>
            </a:r>
          </a:p>
          <a:p>
            <a:pPr marL="514350" indent="-514350">
              <a:buFont typeface="+mj-lt"/>
              <a:buAutoNum type="arabicPeriod"/>
            </a:pPr>
            <a:r>
              <a:rPr lang="en-US" kern="1200" dirty="0"/>
              <a:t>500</a:t>
            </a:r>
          </a:p>
          <a:p>
            <a:pPr marL="514350" indent="-514350">
              <a:buFont typeface="+mj-lt"/>
              <a:buAutoNum type="arabicPeriod"/>
            </a:pPr>
            <a:r>
              <a:rPr lang="en-US" kern="1200" dirty="0"/>
              <a:t>200</a:t>
            </a:r>
          </a:p>
          <a:p>
            <a:pPr marL="514350" indent="-514350">
              <a:buFont typeface="+mj-lt"/>
              <a:buAutoNum type="arabicPeriod"/>
            </a:pPr>
            <a:r>
              <a:rPr lang="en-US" kern="1200" dirty="0"/>
              <a:t>50</a:t>
            </a:r>
          </a:p>
          <a:p>
            <a:pPr marL="0" indent="0">
              <a:buNone/>
            </a:pPr>
            <a:endParaRPr lang="en-US" kern="1200" dirty="0"/>
          </a:p>
        </p:txBody>
      </p:sp>
      <p:sp>
        <p:nvSpPr>
          <p:cNvPr id="4" name="Slide Number Placeholder 3"/>
          <p:cNvSpPr>
            <a:spLocks noGrp="1"/>
          </p:cNvSpPr>
          <p:nvPr>
            <p:ph type="sldNum" sz="quarter" idx="10"/>
          </p:nvPr>
        </p:nvSpPr>
        <p:spPr>
          <a:xfrm>
            <a:off x="8534399" y="6284230"/>
            <a:ext cx="407831" cy="367228"/>
          </a:xfrm>
        </p:spPr>
        <p:txBody>
          <a:bodyPr/>
          <a:lstStyle/>
          <a:p>
            <a:fld id="{3E17F1FD-29C3-4220-915C-9C71059786D3}" type="slidenum">
              <a:rPr lang="en-US" smtClean="0"/>
              <a:pPr/>
              <a:t>11</a:t>
            </a:fld>
            <a:endParaRPr lang="en-US" dirty="0"/>
          </a:p>
        </p:txBody>
      </p:sp>
    </p:spTree>
    <p:extLst>
      <p:ext uri="{BB962C8B-B14F-4D97-AF65-F5344CB8AC3E}">
        <p14:creationId xmlns:p14="http://schemas.microsoft.com/office/powerpoint/2010/main" val="310228687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Symptoms of Syphilis</a:t>
            </a:r>
            <a:endParaRPr lang="en-US" dirty="0"/>
          </a:p>
        </p:txBody>
      </p:sp>
      <p:sp>
        <p:nvSpPr>
          <p:cNvPr id="3" name="Content Placeholder 2"/>
          <p:cNvSpPr>
            <a:spLocks noGrp="1"/>
          </p:cNvSpPr>
          <p:nvPr>
            <p:ph idx="1"/>
          </p:nvPr>
        </p:nvSpPr>
        <p:spPr>
          <a:xfrm>
            <a:off x="228600" y="990600"/>
            <a:ext cx="8686800" cy="4495800"/>
          </a:xfrm>
        </p:spPr>
        <p:txBody>
          <a:bodyPr/>
          <a:lstStyle/>
          <a:p>
            <a:r>
              <a:rPr lang="en-US" kern="1200" dirty="0"/>
              <a:t>At first there is usually a painless sore on the sexual organs of the body</a:t>
            </a:r>
          </a:p>
          <a:p>
            <a:r>
              <a:rPr lang="en-US" kern="1200" dirty="0"/>
              <a:t>This sore usually goes away without any treatment but the infection stays and if its not treated can lead to:</a:t>
            </a:r>
          </a:p>
          <a:p>
            <a:pPr lvl="1"/>
            <a:r>
              <a:rPr lang="en-US" kern="1200" dirty="0"/>
              <a:t>Rash developing on the hands, feet, and body</a:t>
            </a:r>
          </a:p>
          <a:p>
            <a:pPr lvl="1"/>
            <a:r>
              <a:rPr lang="en-US" kern="1200" dirty="0"/>
              <a:t>Hair falling off (bald patches)</a:t>
            </a:r>
          </a:p>
          <a:p>
            <a:pPr lvl="1"/>
            <a:r>
              <a:rPr lang="en-US" kern="1200" dirty="0"/>
              <a:t>Blindness, deafness</a:t>
            </a:r>
          </a:p>
          <a:p>
            <a:pPr lvl="1"/>
            <a:r>
              <a:rPr lang="en-US" kern="1200" dirty="0"/>
              <a:t>Swollen joints, confusion</a:t>
            </a:r>
          </a:p>
          <a:p>
            <a:pPr lvl="1"/>
            <a:r>
              <a:rPr lang="en-US" kern="1200" dirty="0"/>
              <a:t>Infertility </a:t>
            </a:r>
          </a:p>
          <a:p>
            <a:pPr lvl="1"/>
            <a:r>
              <a:rPr lang="en-US" kern="1200" dirty="0"/>
              <a:t>Mental retardation</a:t>
            </a:r>
          </a:p>
          <a:p>
            <a:pPr marL="0" indent="0">
              <a:buNone/>
            </a:pPr>
            <a:endParaRPr lang="en-US" kern="1200" dirty="0"/>
          </a:p>
        </p:txBody>
      </p:sp>
      <p:sp>
        <p:nvSpPr>
          <p:cNvPr id="4" name="Slide Number Placeholder 3"/>
          <p:cNvSpPr>
            <a:spLocks noGrp="1"/>
          </p:cNvSpPr>
          <p:nvPr>
            <p:ph type="sldNum" sz="quarter" idx="10"/>
          </p:nvPr>
        </p:nvSpPr>
        <p:spPr>
          <a:xfrm>
            <a:off x="7391401" y="6284230"/>
            <a:ext cx="1550830" cy="268970"/>
          </a:xfrm>
        </p:spPr>
        <p:txBody>
          <a:bodyPr/>
          <a:lstStyle/>
          <a:p>
            <a:fld id="{3E17F1FD-29C3-4220-915C-9C71059786D3}" type="slidenum">
              <a:rPr lang="en-US" smtClean="0"/>
              <a:pPr/>
              <a:t>110</a:t>
            </a:fld>
            <a:endParaRPr lang="en-US" dirty="0"/>
          </a:p>
        </p:txBody>
      </p:sp>
    </p:spTree>
    <p:extLst>
      <p:ext uri="{BB962C8B-B14F-4D97-AF65-F5344CB8AC3E}">
        <p14:creationId xmlns:p14="http://schemas.microsoft.com/office/powerpoint/2010/main" val="127582057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Symptoms of Syphilis (continued)</a:t>
            </a:r>
            <a:endParaRPr lang="en-US" dirty="0"/>
          </a:p>
        </p:txBody>
      </p:sp>
      <p:sp>
        <p:nvSpPr>
          <p:cNvPr id="3" name="Content Placeholder 2"/>
          <p:cNvSpPr>
            <a:spLocks noGrp="1"/>
          </p:cNvSpPr>
          <p:nvPr>
            <p:ph idx="1"/>
          </p:nvPr>
        </p:nvSpPr>
        <p:spPr>
          <a:xfrm>
            <a:off x="228600" y="990600"/>
            <a:ext cx="8686800" cy="4495800"/>
          </a:xfrm>
        </p:spPr>
        <p:txBody>
          <a:bodyPr/>
          <a:lstStyle/>
          <a:p>
            <a:r>
              <a:rPr lang="en-US" kern="1200" dirty="0"/>
              <a:t>Pregnancy</a:t>
            </a:r>
          </a:p>
          <a:p>
            <a:pPr lvl="1"/>
            <a:r>
              <a:rPr lang="en-US" kern="1200" dirty="0"/>
              <a:t>Syphilis can be very dangerous to an unborn baby if the women does not get treated. It is in the blood and can be passed onto the baby. The baby can be born deaf, blind, very tiny, and sick or the baby can be still born</a:t>
            </a:r>
          </a:p>
          <a:p>
            <a:pPr marL="0" indent="0">
              <a:buNone/>
            </a:pPr>
            <a:endParaRPr lang="en-US" kern="1200" dirty="0"/>
          </a:p>
        </p:txBody>
      </p:sp>
      <p:sp>
        <p:nvSpPr>
          <p:cNvPr id="4" name="Slide Number Placeholder 3"/>
          <p:cNvSpPr>
            <a:spLocks noGrp="1"/>
          </p:cNvSpPr>
          <p:nvPr>
            <p:ph type="sldNum" sz="quarter" idx="10"/>
          </p:nvPr>
        </p:nvSpPr>
        <p:spPr>
          <a:xfrm>
            <a:off x="7391401" y="6284230"/>
            <a:ext cx="1550830" cy="268970"/>
          </a:xfrm>
        </p:spPr>
        <p:txBody>
          <a:bodyPr/>
          <a:lstStyle/>
          <a:p>
            <a:fld id="{3E17F1FD-29C3-4220-915C-9C71059786D3}" type="slidenum">
              <a:rPr lang="en-US" smtClean="0"/>
              <a:pPr/>
              <a:t>111</a:t>
            </a:fld>
            <a:endParaRPr lang="en-US" dirty="0"/>
          </a:p>
        </p:txBody>
      </p:sp>
    </p:spTree>
    <p:extLst>
      <p:ext uri="{BB962C8B-B14F-4D97-AF65-F5344CB8AC3E}">
        <p14:creationId xmlns:p14="http://schemas.microsoft.com/office/powerpoint/2010/main" val="260986266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Treatment for Syphilis</a:t>
            </a:r>
            <a:endParaRPr lang="en-US" dirty="0"/>
          </a:p>
        </p:txBody>
      </p:sp>
      <p:sp>
        <p:nvSpPr>
          <p:cNvPr id="3" name="Content Placeholder 2"/>
          <p:cNvSpPr>
            <a:spLocks noGrp="1"/>
          </p:cNvSpPr>
          <p:nvPr>
            <p:ph idx="1"/>
          </p:nvPr>
        </p:nvSpPr>
        <p:spPr>
          <a:xfrm>
            <a:off x="228600" y="990600"/>
            <a:ext cx="8686800" cy="4495800"/>
          </a:xfrm>
        </p:spPr>
        <p:txBody>
          <a:bodyPr/>
          <a:lstStyle/>
          <a:p>
            <a:r>
              <a:rPr lang="en-US" kern="1200" dirty="0"/>
              <a:t>Syphilis can be simply &amp; effectively treated with antibiotics prescribed by a doctor. </a:t>
            </a:r>
          </a:p>
          <a:p>
            <a:r>
              <a:rPr lang="en-US" kern="1200" dirty="0"/>
              <a:t>Partners should also be treated</a:t>
            </a:r>
          </a:p>
          <a:p>
            <a:pPr marL="0" indent="0">
              <a:buNone/>
            </a:pPr>
            <a:endParaRPr lang="en-US" kern="1200" dirty="0"/>
          </a:p>
        </p:txBody>
      </p:sp>
      <p:sp>
        <p:nvSpPr>
          <p:cNvPr id="4" name="Slide Number Placeholder 3"/>
          <p:cNvSpPr>
            <a:spLocks noGrp="1"/>
          </p:cNvSpPr>
          <p:nvPr>
            <p:ph type="sldNum" sz="quarter" idx="10"/>
          </p:nvPr>
        </p:nvSpPr>
        <p:spPr>
          <a:xfrm>
            <a:off x="7391401" y="6284230"/>
            <a:ext cx="1550830" cy="268970"/>
          </a:xfrm>
        </p:spPr>
        <p:txBody>
          <a:bodyPr/>
          <a:lstStyle/>
          <a:p>
            <a:fld id="{3E17F1FD-29C3-4220-915C-9C71059786D3}" type="slidenum">
              <a:rPr lang="en-US" smtClean="0"/>
              <a:pPr/>
              <a:t>112</a:t>
            </a:fld>
            <a:endParaRPr lang="en-US" dirty="0"/>
          </a:p>
        </p:txBody>
      </p:sp>
    </p:spTree>
    <p:extLst>
      <p:ext uri="{BB962C8B-B14F-4D97-AF65-F5344CB8AC3E}">
        <p14:creationId xmlns:p14="http://schemas.microsoft.com/office/powerpoint/2010/main" val="15470209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Hepatitis</a:t>
            </a:r>
            <a:endParaRPr lang="en-US" dirty="0"/>
          </a:p>
        </p:txBody>
      </p:sp>
      <p:sp>
        <p:nvSpPr>
          <p:cNvPr id="3" name="Content Placeholder 2"/>
          <p:cNvSpPr>
            <a:spLocks noGrp="1"/>
          </p:cNvSpPr>
          <p:nvPr>
            <p:ph idx="1"/>
          </p:nvPr>
        </p:nvSpPr>
        <p:spPr>
          <a:xfrm>
            <a:off x="228600" y="990600"/>
            <a:ext cx="8686800" cy="4495800"/>
          </a:xfrm>
        </p:spPr>
        <p:txBody>
          <a:bodyPr/>
          <a:lstStyle/>
          <a:p>
            <a:r>
              <a:rPr lang="en-US" kern="1200" dirty="0"/>
              <a:t>The word “hepatitis” means inflammation of the liver.</a:t>
            </a:r>
          </a:p>
          <a:p>
            <a:r>
              <a:rPr lang="en-US" kern="1200" dirty="0"/>
              <a:t>Hepatitis is caused by viruses.</a:t>
            </a:r>
          </a:p>
          <a:p>
            <a:r>
              <a:rPr lang="en-US" kern="1200" dirty="0"/>
              <a:t>A virus is a tiny microscopic “germ” which can cause infection.</a:t>
            </a:r>
          </a:p>
          <a:p>
            <a:pPr marL="0" indent="0">
              <a:buNone/>
            </a:pPr>
            <a:endParaRPr lang="en-US" kern="1200" dirty="0"/>
          </a:p>
        </p:txBody>
      </p:sp>
      <p:sp>
        <p:nvSpPr>
          <p:cNvPr id="4" name="Slide Number Placeholder 3"/>
          <p:cNvSpPr>
            <a:spLocks noGrp="1"/>
          </p:cNvSpPr>
          <p:nvPr>
            <p:ph type="sldNum" sz="quarter" idx="10"/>
          </p:nvPr>
        </p:nvSpPr>
        <p:spPr>
          <a:xfrm>
            <a:off x="7391401" y="6284230"/>
            <a:ext cx="1550830" cy="268970"/>
          </a:xfrm>
        </p:spPr>
        <p:txBody>
          <a:bodyPr/>
          <a:lstStyle/>
          <a:p>
            <a:fld id="{3E17F1FD-29C3-4220-915C-9C71059786D3}" type="slidenum">
              <a:rPr lang="en-US" smtClean="0"/>
              <a:pPr/>
              <a:t>113</a:t>
            </a:fld>
            <a:endParaRPr lang="en-US" dirty="0"/>
          </a:p>
        </p:txBody>
      </p:sp>
    </p:spTree>
    <p:extLst>
      <p:ext uri="{BB962C8B-B14F-4D97-AF65-F5344CB8AC3E}">
        <p14:creationId xmlns:p14="http://schemas.microsoft.com/office/powerpoint/2010/main" val="102342643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Hepatitis A</a:t>
            </a:r>
            <a:endParaRPr lang="en-US" dirty="0"/>
          </a:p>
        </p:txBody>
      </p:sp>
      <p:sp>
        <p:nvSpPr>
          <p:cNvPr id="3" name="Content Placeholder 2"/>
          <p:cNvSpPr>
            <a:spLocks noGrp="1"/>
          </p:cNvSpPr>
          <p:nvPr>
            <p:ph idx="1"/>
          </p:nvPr>
        </p:nvSpPr>
        <p:spPr>
          <a:xfrm>
            <a:off x="228600" y="990600"/>
            <a:ext cx="8686800" cy="4495800"/>
          </a:xfrm>
        </p:spPr>
        <p:txBody>
          <a:bodyPr/>
          <a:lstStyle/>
          <a:p>
            <a:r>
              <a:rPr lang="en-US" kern="1200" dirty="0"/>
              <a:t>Causes inflammation of the liver which will get better and have no long term effects on the infected person. Can have mild to severe symptoms.</a:t>
            </a:r>
          </a:p>
          <a:p>
            <a:r>
              <a:rPr lang="en-US" kern="1200" dirty="0"/>
              <a:t>How is it transmitted?</a:t>
            </a:r>
          </a:p>
          <a:p>
            <a:pPr lvl="1"/>
            <a:r>
              <a:rPr lang="en-US" kern="1200" dirty="0"/>
              <a:t>Hepatitis A is present in the bowel motion of infected people and is spread by eating or drinking contaminated food or fluids.</a:t>
            </a:r>
          </a:p>
          <a:p>
            <a:pPr lvl="1"/>
            <a:r>
              <a:rPr lang="en-US" kern="1200" dirty="0"/>
              <a:t>An infected person who does not wash their hands after going to the toilet  and handles food, may pass the virus to others. </a:t>
            </a:r>
          </a:p>
          <a:p>
            <a:pPr lvl="1"/>
            <a:r>
              <a:rPr lang="en-US" kern="1200" dirty="0"/>
              <a:t>Can be spread by sexual practices which involve oral-anal contact</a:t>
            </a:r>
          </a:p>
          <a:p>
            <a:pPr marL="0" indent="0">
              <a:buNone/>
            </a:pPr>
            <a:endParaRPr lang="en-US" kern="1200" dirty="0"/>
          </a:p>
        </p:txBody>
      </p:sp>
      <p:sp>
        <p:nvSpPr>
          <p:cNvPr id="4" name="Slide Number Placeholder 3"/>
          <p:cNvSpPr>
            <a:spLocks noGrp="1"/>
          </p:cNvSpPr>
          <p:nvPr>
            <p:ph type="sldNum" sz="quarter" idx="10"/>
          </p:nvPr>
        </p:nvSpPr>
        <p:spPr>
          <a:xfrm>
            <a:off x="7391401" y="6284230"/>
            <a:ext cx="1550830" cy="268970"/>
          </a:xfrm>
        </p:spPr>
        <p:txBody>
          <a:bodyPr/>
          <a:lstStyle/>
          <a:p>
            <a:fld id="{3E17F1FD-29C3-4220-915C-9C71059786D3}" type="slidenum">
              <a:rPr lang="en-US" smtClean="0"/>
              <a:pPr/>
              <a:t>114</a:t>
            </a:fld>
            <a:endParaRPr lang="en-US" dirty="0"/>
          </a:p>
        </p:txBody>
      </p:sp>
    </p:spTree>
    <p:extLst>
      <p:ext uri="{BB962C8B-B14F-4D97-AF65-F5344CB8AC3E}">
        <p14:creationId xmlns:p14="http://schemas.microsoft.com/office/powerpoint/2010/main" val="59812531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Hepatitis A Symptoms</a:t>
            </a:r>
          </a:p>
        </p:txBody>
      </p:sp>
      <p:sp>
        <p:nvSpPr>
          <p:cNvPr id="3" name="Content Placeholder 2"/>
          <p:cNvSpPr>
            <a:spLocks noGrp="1"/>
          </p:cNvSpPr>
          <p:nvPr>
            <p:ph idx="1"/>
          </p:nvPr>
        </p:nvSpPr>
        <p:spPr>
          <a:xfrm>
            <a:off x="228600" y="990600"/>
            <a:ext cx="8686800" cy="4495800"/>
          </a:xfrm>
        </p:spPr>
        <p:txBody>
          <a:bodyPr/>
          <a:lstStyle/>
          <a:p>
            <a:r>
              <a:rPr lang="en-US" kern="1200" dirty="0"/>
              <a:t>Loss of appetite </a:t>
            </a:r>
          </a:p>
          <a:p>
            <a:r>
              <a:rPr lang="en-US" kern="1200" dirty="0"/>
              <a:t>Nausea &amp; vomiting</a:t>
            </a:r>
          </a:p>
          <a:p>
            <a:r>
              <a:rPr lang="en-US" kern="1200" dirty="0"/>
              <a:t>Soreness in the upper right part of abdomen</a:t>
            </a:r>
          </a:p>
          <a:p>
            <a:r>
              <a:rPr lang="en-US" kern="1200" dirty="0"/>
              <a:t>Fever</a:t>
            </a:r>
          </a:p>
          <a:p>
            <a:r>
              <a:rPr lang="en-US" kern="1200" dirty="0"/>
              <a:t>Pain in the joints</a:t>
            </a:r>
          </a:p>
          <a:p>
            <a:r>
              <a:rPr lang="en-US" kern="1200" dirty="0"/>
              <a:t>Jaundice</a:t>
            </a:r>
          </a:p>
          <a:p>
            <a:r>
              <a:rPr lang="en-US" kern="1200" dirty="0"/>
              <a:t>Prevention:</a:t>
            </a:r>
          </a:p>
          <a:p>
            <a:pPr lvl="1"/>
            <a:r>
              <a:rPr lang="en-US" kern="1200" dirty="0"/>
              <a:t>Thoroughly washing hands after using the toilet</a:t>
            </a:r>
          </a:p>
          <a:p>
            <a:pPr lvl="1"/>
            <a:r>
              <a:rPr lang="en-US" kern="1200" dirty="0"/>
              <a:t>Using latex dams for oral/anal sex</a:t>
            </a:r>
          </a:p>
          <a:p>
            <a:pPr lvl="1"/>
            <a:r>
              <a:rPr lang="en-US" kern="1200" dirty="0"/>
              <a:t>Immunization</a:t>
            </a:r>
          </a:p>
          <a:p>
            <a:pPr marL="0" indent="0">
              <a:buNone/>
            </a:pPr>
            <a:endParaRPr lang="en-US" kern="1200" dirty="0"/>
          </a:p>
        </p:txBody>
      </p:sp>
      <p:sp>
        <p:nvSpPr>
          <p:cNvPr id="4" name="Slide Number Placeholder 3"/>
          <p:cNvSpPr>
            <a:spLocks noGrp="1"/>
          </p:cNvSpPr>
          <p:nvPr>
            <p:ph type="sldNum" sz="quarter" idx="10"/>
          </p:nvPr>
        </p:nvSpPr>
        <p:spPr>
          <a:xfrm>
            <a:off x="7391401" y="6284230"/>
            <a:ext cx="1550830" cy="268970"/>
          </a:xfrm>
        </p:spPr>
        <p:txBody>
          <a:bodyPr/>
          <a:lstStyle/>
          <a:p>
            <a:fld id="{3E17F1FD-29C3-4220-915C-9C71059786D3}" type="slidenum">
              <a:rPr lang="en-US" smtClean="0"/>
              <a:pPr/>
              <a:t>115</a:t>
            </a:fld>
            <a:endParaRPr lang="en-US" dirty="0"/>
          </a:p>
        </p:txBody>
      </p:sp>
    </p:spTree>
    <p:extLst>
      <p:ext uri="{BB962C8B-B14F-4D97-AF65-F5344CB8AC3E}">
        <p14:creationId xmlns:p14="http://schemas.microsoft.com/office/powerpoint/2010/main" val="334750571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Hepatitis B</a:t>
            </a:r>
            <a:endParaRPr lang="en-US" dirty="0"/>
          </a:p>
        </p:txBody>
      </p:sp>
      <p:sp>
        <p:nvSpPr>
          <p:cNvPr id="3" name="Content Placeholder 2"/>
          <p:cNvSpPr>
            <a:spLocks noGrp="1"/>
          </p:cNvSpPr>
          <p:nvPr>
            <p:ph idx="1"/>
          </p:nvPr>
        </p:nvSpPr>
        <p:spPr>
          <a:xfrm>
            <a:off x="228600" y="990600"/>
            <a:ext cx="8686800" cy="4495800"/>
          </a:xfrm>
        </p:spPr>
        <p:txBody>
          <a:bodyPr/>
          <a:lstStyle/>
          <a:p>
            <a:r>
              <a:rPr lang="en-US" kern="1200" dirty="0"/>
              <a:t>Is more serious than hep A, because in some people the virus remains in the body and these people can not only become very sick but also can infect others</a:t>
            </a:r>
          </a:p>
          <a:p>
            <a:r>
              <a:rPr lang="en-US" kern="1200" dirty="0"/>
              <a:t>Occurs in two stages:</a:t>
            </a:r>
          </a:p>
          <a:p>
            <a:pPr lvl="1"/>
            <a:r>
              <a:rPr lang="en-US" kern="1200" dirty="0"/>
              <a:t>Acute – a short lived infection</a:t>
            </a:r>
          </a:p>
          <a:p>
            <a:pPr lvl="1"/>
            <a:r>
              <a:rPr lang="en-US" kern="1200" dirty="0"/>
              <a:t>Chronic – an infection which may persist for many years</a:t>
            </a:r>
          </a:p>
          <a:p>
            <a:r>
              <a:rPr lang="en-US" kern="1200" dirty="0"/>
              <a:t>How is it transmitted?</a:t>
            </a:r>
          </a:p>
          <a:p>
            <a:pPr lvl="1"/>
            <a:r>
              <a:rPr lang="en-US" kern="1200" dirty="0"/>
              <a:t>Is present in blood and other bodily fluids, especially sexual fluids. </a:t>
            </a:r>
          </a:p>
          <a:p>
            <a:pPr lvl="1"/>
            <a:r>
              <a:rPr lang="en-US" kern="1200" dirty="0"/>
              <a:t>Is transmitted through saliva if infectious levels are high</a:t>
            </a:r>
          </a:p>
          <a:p>
            <a:pPr marL="0" indent="0">
              <a:buNone/>
            </a:pPr>
            <a:endParaRPr lang="en-US" kern="1200" dirty="0"/>
          </a:p>
        </p:txBody>
      </p:sp>
      <p:sp>
        <p:nvSpPr>
          <p:cNvPr id="4" name="Slide Number Placeholder 3"/>
          <p:cNvSpPr>
            <a:spLocks noGrp="1"/>
          </p:cNvSpPr>
          <p:nvPr>
            <p:ph type="sldNum" sz="quarter" idx="10"/>
          </p:nvPr>
        </p:nvSpPr>
        <p:spPr>
          <a:xfrm>
            <a:off x="7391401" y="6284230"/>
            <a:ext cx="1550830" cy="268970"/>
          </a:xfrm>
        </p:spPr>
        <p:txBody>
          <a:bodyPr/>
          <a:lstStyle/>
          <a:p>
            <a:fld id="{3E17F1FD-29C3-4220-915C-9C71059786D3}" type="slidenum">
              <a:rPr lang="en-US" smtClean="0"/>
              <a:pPr/>
              <a:t>116</a:t>
            </a:fld>
            <a:endParaRPr lang="en-US" dirty="0"/>
          </a:p>
        </p:txBody>
      </p:sp>
    </p:spTree>
    <p:extLst>
      <p:ext uri="{BB962C8B-B14F-4D97-AF65-F5344CB8AC3E}">
        <p14:creationId xmlns:p14="http://schemas.microsoft.com/office/powerpoint/2010/main" val="106055771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Hepatitis B Transmission</a:t>
            </a:r>
          </a:p>
        </p:txBody>
      </p:sp>
      <p:sp>
        <p:nvSpPr>
          <p:cNvPr id="3" name="Content Placeholder 2"/>
          <p:cNvSpPr>
            <a:spLocks noGrp="1"/>
          </p:cNvSpPr>
          <p:nvPr>
            <p:ph idx="1"/>
          </p:nvPr>
        </p:nvSpPr>
        <p:spPr>
          <a:xfrm>
            <a:off x="228600" y="990600"/>
            <a:ext cx="8686800" cy="4495800"/>
          </a:xfrm>
        </p:spPr>
        <p:txBody>
          <a:bodyPr/>
          <a:lstStyle/>
          <a:p>
            <a:r>
              <a:rPr lang="en-US" sz="2600" kern="1200" dirty="0"/>
              <a:t>Schoolyard or classroom accidents</a:t>
            </a:r>
          </a:p>
          <a:p>
            <a:r>
              <a:rPr lang="en-US" sz="2600" kern="1200" dirty="0"/>
              <a:t>Body contact sports</a:t>
            </a:r>
          </a:p>
          <a:p>
            <a:r>
              <a:rPr lang="en-US" sz="2600" kern="1200" dirty="0"/>
              <a:t>Unprotected sexual contact</a:t>
            </a:r>
          </a:p>
          <a:p>
            <a:r>
              <a:rPr lang="en-US" sz="2600" kern="1200" dirty="0"/>
              <a:t>Tattooing, ear or body piercing with unsterilized  needles</a:t>
            </a:r>
          </a:p>
          <a:p>
            <a:r>
              <a:rPr lang="en-US" sz="2600" kern="1200" dirty="0"/>
              <a:t>Sharing needles and injection drugs</a:t>
            </a:r>
          </a:p>
          <a:p>
            <a:r>
              <a:rPr lang="en-US" sz="2600" kern="1200" dirty="0"/>
              <a:t>Sharing of items such as toothbrushes/razors with a person carrying the virus</a:t>
            </a:r>
          </a:p>
          <a:p>
            <a:r>
              <a:rPr lang="en-US" sz="2600" kern="1200" dirty="0"/>
              <a:t>It can survive outside the body for a week or more in dried blood on clothing or other surfaces, such as a discarded syringe.</a:t>
            </a:r>
          </a:p>
          <a:p>
            <a:r>
              <a:rPr lang="en-US" sz="2600" kern="1200" dirty="0"/>
              <a:t>Hepatitis B virus is very infectious – 100 times more infectious than HIV</a:t>
            </a:r>
          </a:p>
          <a:p>
            <a:pPr marL="0" indent="0">
              <a:buNone/>
            </a:pPr>
            <a:endParaRPr lang="en-US" kern="1200" dirty="0"/>
          </a:p>
        </p:txBody>
      </p:sp>
      <p:sp>
        <p:nvSpPr>
          <p:cNvPr id="4" name="Slide Number Placeholder 3"/>
          <p:cNvSpPr>
            <a:spLocks noGrp="1"/>
          </p:cNvSpPr>
          <p:nvPr>
            <p:ph type="sldNum" sz="quarter" idx="10"/>
          </p:nvPr>
        </p:nvSpPr>
        <p:spPr>
          <a:xfrm>
            <a:off x="7391401" y="6284230"/>
            <a:ext cx="1550830" cy="268970"/>
          </a:xfrm>
        </p:spPr>
        <p:txBody>
          <a:bodyPr/>
          <a:lstStyle/>
          <a:p>
            <a:fld id="{3E17F1FD-29C3-4220-915C-9C71059786D3}" type="slidenum">
              <a:rPr lang="en-US" smtClean="0"/>
              <a:pPr/>
              <a:t>117</a:t>
            </a:fld>
            <a:endParaRPr lang="en-US" dirty="0"/>
          </a:p>
        </p:txBody>
      </p:sp>
    </p:spTree>
    <p:extLst>
      <p:ext uri="{BB962C8B-B14F-4D97-AF65-F5344CB8AC3E}">
        <p14:creationId xmlns:p14="http://schemas.microsoft.com/office/powerpoint/2010/main" val="237794901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Hepatitis B Symptoms</a:t>
            </a:r>
            <a:endParaRPr lang="en-US" dirty="0"/>
          </a:p>
        </p:txBody>
      </p:sp>
      <p:sp>
        <p:nvSpPr>
          <p:cNvPr id="3" name="Content Placeholder 2"/>
          <p:cNvSpPr>
            <a:spLocks noGrp="1"/>
          </p:cNvSpPr>
          <p:nvPr>
            <p:ph idx="1"/>
          </p:nvPr>
        </p:nvSpPr>
        <p:spPr>
          <a:xfrm>
            <a:off x="228600" y="990600"/>
            <a:ext cx="8686800" cy="4495800"/>
          </a:xfrm>
        </p:spPr>
        <p:txBody>
          <a:bodyPr/>
          <a:lstStyle/>
          <a:p>
            <a:r>
              <a:rPr lang="en-US" kern="1200" dirty="0"/>
              <a:t>More often, acute hepatitis B infection causes only mild flu-like illness.</a:t>
            </a:r>
          </a:p>
          <a:p>
            <a:pPr lvl="1"/>
            <a:r>
              <a:rPr lang="en-US" kern="1200" dirty="0"/>
              <a:t>Nausea </a:t>
            </a:r>
          </a:p>
          <a:p>
            <a:pPr lvl="1"/>
            <a:r>
              <a:rPr lang="en-US" kern="1200" dirty="0"/>
              <a:t>Loss of appetite </a:t>
            </a:r>
          </a:p>
          <a:p>
            <a:pPr lvl="1"/>
            <a:r>
              <a:rPr lang="en-US" kern="1200" dirty="0"/>
              <a:t>Aches &amp; pains</a:t>
            </a:r>
          </a:p>
          <a:p>
            <a:r>
              <a:rPr lang="en-US" kern="1200" dirty="0"/>
              <a:t>One in four infections progress to include:</a:t>
            </a:r>
          </a:p>
          <a:p>
            <a:pPr lvl="1"/>
            <a:r>
              <a:rPr lang="en-US" kern="1200" dirty="0"/>
              <a:t>Jaundice</a:t>
            </a:r>
          </a:p>
          <a:p>
            <a:pPr lvl="1"/>
            <a:r>
              <a:rPr lang="en-US" kern="1200" dirty="0"/>
              <a:t>Fever</a:t>
            </a:r>
          </a:p>
          <a:p>
            <a:pPr lvl="1"/>
            <a:r>
              <a:rPr lang="en-US" kern="1200" dirty="0"/>
              <a:t>Weight loss</a:t>
            </a:r>
          </a:p>
          <a:p>
            <a:pPr lvl="1"/>
            <a:r>
              <a:rPr lang="en-US" kern="1200" dirty="0"/>
              <a:t>Fatigue</a:t>
            </a:r>
          </a:p>
          <a:p>
            <a:pPr marL="0" indent="0">
              <a:buNone/>
            </a:pPr>
            <a:endParaRPr lang="en-US" kern="1200" dirty="0"/>
          </a:p>
        </p:txBody>
      </p:sp>
      <p:sp>
        <p:nvSpPr>
          <p:cNvPr id="4" name="Slide Number Placeholder 3"/>
          <p:cNvSpPr>
            <a:spLocks noGrp="1"/>
          </p:cNvSpPr>
          <p:nvPr>
            <p:ph type="sldNum" sz="quarter" idx="10"/>
          </p:nvPr>
        </p:nvSpPr>
        <p:spPr>
          <a:xfrm>
            <a:off x="7391401" y="6284230"/>
            <a:ext cx="1550830" cy="268970"/>
          </a:xfrm>
        </p:spPr>
        <p:txBody>
          <a:bodyPr/>
          <a:lstStyle/>
          <a:p>
            <a:fld id="{3E17F1FD-29C3-4220-915C-9C71059786D3}" type="slidenum">
              <a:rPr lang="en-US" smtClean="0"/>
              <a:pPr/>
              <a:t>118</a:t>
            </a:fld>
            <a:endParaRPr lang="en-US" dirty="0"/>
          </a:p>
        </p:txBody>
      </p:sp>
    </p:spTree>
    <p:extLst>
      <p:ext uri="{BB962C8B-B14F-4D97-AF65-F5344CB8AC3E}">
        <p14:creationId xmlns:p14="http://schemas.microsoft.com/office/powerpoint/2010/main" val="68811256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Hepatitis B Prevention</a:t>
            </a:r>
            <a:endParaRPr lang="en-US" dirty="0"/>
          </a:p>
        </p:txBody>
      </p:sp>
      <p:sp>
        <p:nvSpPr>
          <p:cNvPr id="3" name="Content Placeholder 2"/>
          <p:cNvSpPr>
            <a:spLocks noGrp="1"/>
          </p:cNvSpPr>
          <p:nvPr>
            <p:ph idx="1"/>
          </p:nvPr>
        </p:nvSpPr>
        <p:spPr>
          <a:xfrm>
            <a:off x="228600" y="990600"/>
            <a:ext cx="8686800" cy="4495800"/>
          </a:xfrm>
        </p:spPr>
        <p:txBody>
          <a:bodyPr/>
          <a:lstStyle/>
          <a:p>
            <a:r>
              <a:rPr lang="en-US" kern="1200" dirty="0"/>
              <a:t>Practicing safe sex</a:t>
            </a:r>
          </a:p>
          <a:p>
            <a:r>
              <a:rPr lang="en-US" kern="1200" dirty="0"/>
              <a:t>Never sharing needles/syringes or any injecting equipment</a:t>
            </a:r>
          </a:p>
          <a:p>
            <a:r>
              <a:rPr lang="en-US" kern="1200" dirty="0"/>
              <a:t>Using infection control precautions when giving someone first aid (using latex gloves)</a:t>
            </a:r>
          </a:p>
          <a:p>
            <a:r>
              <a:rPr lang="en-US" kern="1200" dirty="0"/>
              <a:t>Never share toothbrushes/razors</a:t>
            </a:r>
          </a:p>
          <a:p>
            <a:r>
              <a:rPr lang="en-US" kern="1200" dirty="0"/>
              <a:t>Immunization</a:t>
            </a:r>
          </a:p>
          <a:p>
            <a:r>
              <a:rPr lang="en-US" kern="1200" dirty="0"/>
              <a:t>Blood test to see if you have the infection</a:t>
            </a:r>
          </a:p>
          <a:p>
            <a:pPr marL="0" indent="0">
              <a:buNone/>
            </a:pPr>
            <a:endParaRPr lang="en-US" kern="1200" dirty="0"/>
          </a:p>
        </p:txBody>
      </p:sp>
      <p:sp>
        <p:nvSpPr>
          <p:cNvPr id="4" name="Slide Number Placeholder 3"/>
          <p:cNvSpPr>
            <a:spLocks noGrp="1"/>
          </p:cNvSpPr>
          <p:nvPr>
            <p:ph type="sldNum" sz="quarter" idx="10"/>
          </p:nvPr>
        </p:nvSpPr>
        <p:spPr>
          <a:xfrm>
            <a:off x="7391401" y="6284230"/>
            <a:ext cx="1550830" cy="268970"/>
          </a:xfrm>
        </p:spPr>
        <p:txBody>
          <a:bodyPr/>
          <a:lstStyle/>
          <a:p>
            <a:fld id="{3E17F1FD-29C3-4220-915C-9C71059786D3}" type="slidenum">
              <a:rPr lang="en-US" smtClean="0"/>
              <a:pPr/>
              <a:t>119</a:t>
            </a:fld>
            <a:endParaRPr lang="en-US" dirty="0"/>
          </a:p>
        </p:txBody>
      </p:sp>
    </p:spTree>
    <p:extLst>
      <p:ext uri="{BB962C8B-B14F-4D97-AF65-F5344CB8AC3E}">
        <p14:creationId xmlns:p14="http://schemas.microsoft.com/office/powerpoint/2010/main" val="38084055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3</a:t>
            </a:r>
            <a:endParaRPr lang="en-US" dirty="0"/>
          </a:p>
        </p:txBody>
      </p:sp>
      <p:sp>
        <p:nvSpPr>
          <p:cNvPr id="3" name="Content Placeholder 2"/>
          <p:cNvSpPr>
            <a:spLocks noGrp="1"/>
          </p:cNvSpPr>
          <p:nvPr>
            <p:ph idx="1"/>
          </p:nvPr>
        </p:nvSpPr>
        <p:spPr>
          <a:xfrm>
            <a:off x="381000" y="990600"/>
            <a:ext cx="8534400" cy="4495800"/>
          </a:xfrm>
        </p:spPr>
        <p:txBody>
          <a:bodyPr/>
          <a:lstStyle/>
          <a:p>
            <a:pPr marL="0" indent="0">
              <a:buNone/>
            </a:pPr>
            <a:r>
              <a:rPr lang="en-US" dirty="0"/>
              <a:t>If someone has an “undetectable” viral load, it means there is no virus in their blood.</a:t>
            </a:r>
          </a:p>
          <a:p>
            <a:r>
              <a:rPr lang="en-US" kern="1200" dirty="0"/>
              <a:t>True</a:t>
            </a:r>
          </a:p>
          <a:p>
            <a:r>
              <a:rPr lang="en-US" kern="1200" dirty="0"/>
              <a:t>False</a:t>
            </a:r>
          </a:p>
          <a:p>
            <a:pPr marL="0" indent="0">
              <a:buNone/>
            </a:pPr>
            <a:endParaRPr lang="en-US" kern="1200" dirty="0"/>
          </a:p>
        </p:txBody>
      </p:sp>
      <p:sp>
        <p:nvSpPr>
          <p:cNvPr id="4" name="Slide Number Placeholder 3"/>
          <p:cNvSpPr>
            <a:spLocks noGrp="1"/>
          </p:cNvSpPr>
          <p:nvPr>
            <p:ph type="sldNum" sz="quarter" idx="10"/>
          </p:nvPr>
        </p:nvSpPr>
        <p:spPr>
          <a:xfrm>
            <a:off x="8534399" y="6284230"/>
            <a:ext cx="407831" cy="367228"/>
          </a:xfrm>
        </p:spPr>
        <p:txBody>
          <a:bodyPr/>
          <a:lstStyle/>
          <a:p>
            <a:fld id="{3E17F1FD-29C3-4220-915C-9C71059786D3}" type="slidenum">
              <a:rPr lang="en-US" smtClean="0"/>
              <a:pPr/>
              <a:t>12</a:t>
            </a:fld>
            <a:endParaRPr lang="en-US" dirty="0"/>
          </a:p>
        </p:txBody>
      </p:sp>
    </p:spTree>
    <p:extLst>
      <p:ext uri="{BB962C8B-B14F-4D97-AF65-F5344CB8AC3E}">
        <p14:creationId xmlns:p14="http://schemas.microsoft.com/office/powerpoint/2010/main" val="348134001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Hepatitis C</a:t>
            </a:r>
            <a:endParaRPr lang="en-US" dirty="0"/>
          </a:p>
        </p:txBody>
      </p:sp>
      <p:sp>
        <p:nvSpPr>
          <p:cNvPr id="3" name="Content Placeholder 2"/>
          <p:cNvSpPr>
            <a:spLocks noGrp="1"/>
          </p:cNvSpPr>
          <p:nvPr>
            <p:ph idx="1"/>
          </p:nvPr>
        </p:nvSpPr>
        <p:spPr>
          <a:xfrm>
            <a:off x="228600" y="990600"/>
            <a:ext cx="8686800" cy="4495800"/>
          </a:xfrm>
        </p:spPr>
        <p:txBody>
          <a:bodyPr/>
          <a:lstStyle/>
          <a:p>
            <a:r>
              <a:rPr lang="en-US" kern="1200" dirty="0"/>
              <a:t>Is similar to </a:t>
            </a:r>
            <a:r>
              <a:rPr lang="en-US" kern="1200" dirty="0" smtClean="0"/>
              <a:t>hepatitis B </a:t>
            </a:r>
            <a:r>
              <a:rPr lang="en-US" kern="1200" dirty="0"/>
              <a:t>but the virus is stronger and more likely to stay in the body, more likely to cause serious illness and the virus can survive outside the body for example in dried up blood for many months</a:t>
            </a:r>
          </a:p>
          <a:p>
            <a:r>
              <a:rPr lang="en-US" kern="1200" dirty="0"/>
              <a:t>Does not appear to be spread by sexual contact but is easily spread with infected blood</a:t>
            </a:r>
          </a:p>
          <a:p>
            <a:r>
              <a:rPr lang="en-US" kern="1200" dirty="0"/>
              <a:t>Not yet an immunization for </a:t>
            </a:r>
            <a:r>
              <a:rPr lang="en-US" kern="1200" dirty="0" smtClean="0"/>
              <a:t>hepatitis </a:t>
            </a:r>
            <a:r>
              <a:rPr lang="en-US" kern="1200" dirty="0"/>
              <a:t>C as with </a:t>
            </a:r>
            <a:r>
              <a:rPr lang="en-US" kern="1200" dirty="0" smtClean="0"/>
              <a:t>hepatitis </a:t>
            </a:r>
            <a:r>
              <a:rPr lang="en-US" kern="1200" dirty="0"/>
              <a:t>A &amp; B</a:t>
            </a:r>
          </a:p>
          <a:p>
            <a:r>
              <a:rPr lang="en-US" kern="1200" dirty="0"/>
              <a:t>Prevention</a:t>
            </a:r>
          </a:p>
          <a:p>
            <a:pPr lvl="1"/>
            <a:r>
              <a:rPr lang="en-US" kern="1200" dirty="0"/>
              <a:t>Same as </a:t>
            </a:r>
            <a:r>
              <a:rPr lang="en-US" kern="1200" dirty="0" smtClean="0"/>
              <a:t>hepatitis </a:t>
            </a:r>
            <a:r>
              <a:rPr lang="en-US" kern="1200" dirty="0"/>
              <a:t>B</a:t>
            </a:r>
          </a:p>
          <a:p>
            <a:pPr marL="0" indent="0">
              <a:buNone/>
            </a:pPr>
            <a:endParaRPr lang="en-US" kern="1200" dirty="0"/>
          </a:p>
        </p:txBody>
      </p:sp>
      <p:sp>
        <p:nvSpPr>
          <p:cNvPr id="4" name="Slide Number Placeholder 3"/>
          <p:cNvSpPr>
            <a:spLocks noGrp="1"/>
          </p:cNvSpPr>
          <p:nvPr>
            <p:ph type="sldNum" sz="quarter" idx="10"/>
          </p:nvPr>
        </p:nvSpPr>
        <p:spPr>
          <a:xfrm>
            <a:off x="7391401" y="6284230"/>
            <a:ext cx="1550830" cy="268970"/>
          </a:xfrm>
        </p:spPr>
        <p:txBody>
          <a:bodyPr/>
          <a:lstStyle/>
          <a:p>
            <a:fld id="{3E17F1FD-29C3-4220-915C-9C71059786D3}" type="slidenum">
              <a:rPr lang="en-US" smtClean="0"/>
              <a:pPr/>
              <a:t>120</a:t>
            </a:fld>
            <a:endParaRPr lang="en-US" dirty="0"/>
          </a:p>
        </p:txBody>
      </p:sp>
    </p:spTree>
    <p:extLst>
      <p:ext uri="{BB962C8B-B14F-4D97-AF65-F5344CB8AC3E}">
        <p14:creationId xmlns:p14="http://schemas.microsoft.com/office/powerpoint/2010/main" val="120279988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Genital Warts</a:t>
            </a:r>
            <a:endParaRPr lang="en-US" dirty="0"/>
          </a:p>
        </p:txBody>
      </p:sp>
      <p:sp>
        <p:nvSpPr>
          <p:cNvPr id="3" name="Content Placeholder 2"/>
          <p:cNvSpPr>
            <a:spLocks noGrp="1"/>
          </p:cNvSpPr>
          <p:nvPr>
            <p:ph idx="1"/>
          </p:nvPr>
        </p:nvSpPr>
        <p:spPr>
          <a:xfrm>
            <a:off x="228600" y="990600"/>
            <a:ext cx="8686800" cy="4495800"/>
          </a:xfrm>
        </p:spPr>
        <p:txBody>
          <a:bodyPr/>
          <a:lstStyle/>
          <a:p>
            <a:r>
              <a:rPr lang="en-US" kern="1200" dirty="0" smtClean="0"/>
              <a:t>Caused by transmission of the Human Papilloma Virus </a:t>
            </a:r>
          </a:p>
          <a:p>
            <a:r>
              <a:rPr lang="en-US" kern="1200" dirty="0" smtClean="0"/>
              <a:t>Is </a:t>
            </a:r>
            <a:r>
              <a:rPr lang="en-US" kern="1200" dirty="0"/>
              <a:t>one of the most common sexually transmitted infections. They look like groups of raised lumps. They usually appear around the anus, penis, vagina.</a:t>
            </a:r>
          </a:p>
          <a:p>
            <a:r>
              <a:rPr lang="en-US" kern="1200" dirty="0"/>
              <a:t>How is it transmitted?</a:t>
            </a:r>
          </a:p>
          <a:p>
            <a:pPr lvl="1"/>
            <a:r>
              <a:rPr lang="en-US" kern="1200" dirty="0"/>
              <a:t>The virus that causes genital warts can be transmitted during:</a:t>
            </a:r>
          </a:p>
          <a:p>
            <a:pPr lvl="2"/>
            <a:r>
              <a:rPr lang="en-US" kern="1200" dirty="0" smtClean="0"/>
              <a:t>Genital sex </a:t>
            </a:r>
            <a:r>
              <a:rPr lang="en-US" kern="1200" dirty="0"/>
              <a:t>without a condom</a:t>
            </a:r>
          </a:p>
          <a:p>
            <a:pPr lvl="2"/>
            <a:r>
              <a:rPr lang="en-US" kern="1200" dirty="0"/>
              <a:t>Anal sex without a condom</a:t>
            </a:r>
          </a:p>
          <a:p>
            <a:pPr lvl="2"/>
            <a:r>
              <a:rPr lang="en-US" kern="1200" dirty="0"/>
              <a:t>The virus can be transmitted to the area not covered by the condom</a:t>
            </a:r>
          </a:p>
          <a:p>
            <a:pPr marL="0" indent="0">
              <a:buNone/>
            </a:pPr>
            <a:endParaRPr lang="en-US" kern="1200" dirty="0"/>
          </a:p>
        </p:txBody>
      </p:sp>
      <p:sp>
        <p:nvSpPr>
          <p:cNvPr id="4" name="Slide Number Placeholder 3"/>
          <p:cNvSpPr>
            <a:spLocks noGrp="1"/>
          </p:cNvSpPr>
          <p:nvPr>
            <p:ph type="sldNum" sz="quarter" idx="10"/>
          </p:nvPr>
        </p:nvSpPr>
        <p:spPr>
          <a:xfrm>
            <a:off x="7391401" y="6284230"/>
            <a:ext cx="1550830" cy="268970"/>
          </a:xfrm>
        </p:spPr>
        <p:txBody>
          <a:bodyPr/>
          <a:lstStyle/>
          <a:p>
            <a:fld id="{3E17F1FD-29C3-4220-915C-9C71059786D3}" type="slidenum">
              <a:rPr lang="en-US" smtClean="0"/>
              <a:pPr/>
              <a:t>121</a:t>
            </a:fld>
            <a:endParaRPr lang="en-US" dirty="0"/>
          </a:p>
        </p:txBody>
      </p:sp>
    </p:spTree>
    <p:extLst>
      <p:ext uri="{BB962C8B-B14F-4D97-AF65-F5344CB8AC3E}">
        <p14:creationId xmlns:p14="http://schemas.microsoft.com/office/powerpoint/2010/main" val="324009204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Genital Warts </a:t>
            </a:r>
            <a:r>
              <a:rPr lang="en-US" altLang="en-US" dirty="0" smtClean="0"/>
              <a:t>Symptoms</a:t>
            </a:r>
            <a:endParaRPr lang="en-US" dirty="0"/>
          </a:p>
        </p:txBody>
      </p:sp>
      <p:sp>
        <p:nvSpPr>
          <p:cNvPr id="3" name="Content Placeholder 2"/>
          <p:cNvSpPr>
            <a:spLocks noGrp="1"/>
          </p:cNvSpPr>
          <p:nvPr>
            <p:ph idx="1"/>
          </p:nvPr>
        </p:nvSpPr>
        <p:spPr>
          <a:xfrm>
            <a:off x="228600" y="990600"/>
            <a:ext cx="8686800" cy="4495800"/>
          </a:xfrm>
        </p:spPr>
        <p:txBody>
          <a:bodyPr/>
          <a:lstStyle/>
          <a:p>
            <a:r>
              <a:rPr lang="en-US" sz="2600" b="1" kern="1200" dirty="0"/>
              <a:t>Warts you can see:</a:t>
            </a:r>
          </a:p>
          <a:p>
            <a:pPr lvl="1"/>
            <a:r>
              <a:rPr lang="en-US" sz="2600" kern="1200" dirty="0"/>
              <a:t>There are growths that appear around the penis, vagina, or anus</a:t>
            </a:r>
          </a:p>
          <a:p>
            <a:pPr lvl="1"/>
            <a:r>
              <a:rPr lang="en-US" sz="2600" kern="1200" dirty="0"/>
              <a:t>These growths look like raised lumps, may be single or groups</a:t>
            </a:r>
          </a:p>
          <a:p>
            <a:pPr lvl="1"/>
            <a:r>
              <a:rPr lang="en-US" sz="2600" kern="1200" dirty="0"/>
              <a:t>They are painless and rarely cause discomfort although may occasionally be itchy or sore</a:t>
            </a:r>
          </a:p>
          <a:p>
            <a:r>
              <a:rPr lang="en-US" sz="2600" b="1" kern="1200" dirty="0"/>
              <a:t>Warts you cannot see:</a:t>
            </a:r>
          </a:p>
          <a:p>
            <a:pPr lvl="1"/>
            <a:r>
              <a:rPr lang="en-US" sz="2600" kern="1200" dirty="0"/>
              <a:t>They are extremely common but are not seen</a:t>
            </a:r>
          </a:p>
          <a:p>
            <a:pPr lvl="1"/>
            <a:r>
              <a:rPr lang="en-US" sz="2600" kern="1200" dirty="0"/>
              <a:t>Usually present on the vagina, in the cervix, penis, </a:t>
            </a:r>
            <a:r>
              <a:rPr lang="en-US" sz="2600" kern="1200" dirty="0" smtClean="0"/>
              <a:t>testicles, </a:t>
            </a:r>
            <a:r>
              <a:rPr lang="en-US" sz="2600" kern="1200" dirty="0"/>
              <a:t>around the anus and </a:t>
            </a:r>
            <a:r>
              <a:rPr lang="en-US" sz="2600" kern="1200" dirty="0" smtClean="0"/>
              <a:t>inside </a:t>
            </a:r>
            <a:r>
              <a:rPr lang="en-US" sz="2600" kern="1200" dirty="0"/>
              <a:t>the rectum</a:t>
            </a:r>
          </a:p>
          <a:p>
            <a:pPr lvl="1"/>
            <a:r>
              <a:rPr lang="en-US" sz="2600" kern="1200" dirty="0"/>
              <a:t>If women have genital warts, they will have a high risk of the virus also being present in the cervix</a:t>
            </a:r>
          </a:p>
          <a:p>
            <a:pPr lvl="1"/>
            <a:r>
              <a:rPr lang="en-US" sz="2600" kern="1200" dirty="0" smtClean="0"/>
              <a:t>Anal or cervical infection may </a:t>
            </a:r>
            <a:r>
              <a:rPr lang="en-US" sz="2600" kern="1200" dirty="0"/>
              <a:t>lead to cancer</a:t>
            </a:r>
          </a:p>
          <a:p>
            <a:pPr marL="0" indent="0">
              <a:buNone/>
            </a:pPr>
            <a:endParaRPr lang="en-US" kern="1200" dirty="0"/>
          </a:p>
        </p:txBody>
      </p:sp>
      <p:sp>
        <p:nvSpPr>
          <p:cNvPr id="4" name="Slide Number Placeholder 3"/>
          <p:cNvSpPr>
            <a:spLocks noGrp="1"/>
          </p:cNvSpPr>
          <p:nvPr>
            <p:ph type="sldNum" sz="quarter" idx="10"/>
          </p:nvPr>
        </p:nvSpPr>
        <p:spPr>
          <a:xfrm>
            <a:off x="7391401" y="6284230"/>
            <a:ext cx="1550830" cy="268970"/>
          </a:xfrm>
        </p:spPr>
        <p:txBody>
          <a:bodyPr/>
          <a:lstStyle/>
          <a:p>
            <a:fld id="{3E17F1FD-29C3-4220-915C-9C71059786D3}" type="slidenum">
              <a:rPr lang="en-US" smtClean="0"/>
              <a:pPr/>
              <a:t>122</a:t>
            </a:fld>
            <a:endParaRPr lang="en-US" dirty="0"/>
          </a:p>
        </p:txBody>
      </p:sp>
    </p:spTree>
    <p:extLst>
      <p:ext uri="{BB962C8B-B14F-4D97-AF65-F5344CB8AC3E}">
        <p14:creationId xmlns:p14="http://schemas.microsoft.com/office/powerpoint/2010/main" val="268801735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Genital Warts Treatment</a:t>
            </a:r>
            <a:endParaRPr lang="en-US" dirty="0"/>
          </a:p>
        </p:txBody>
      </p:sp>
      <p:sp>
        <p:nvSpPr>
          <p:cNvPr id="3" name="Content Placeholder 2"/>
          <p:cNvSpPr>
            <a:spLocks noGrp="1"/>
          </p:cNvSpPr>
          <p:nvPr>
            <p:ph idx="1"/>
          </p:nvPr>
        </p:nvSpPr>
        <p:spPr>
          <a:xfrm>
            <a:off x="228600" y="990600"/>
            <a:ext cx="8686800" cy="4495800"/>
          </a:xfrm>
        </p:spPr>
        <p:txBody>
          <a:bodyPr/>
          <a:lstStyle/>
          <a:p>
            <a:r>
              <a:rPr lang="en-US" kern="1200" dirty="0"/>
              <a:t>The only sure way to find out if you have it is a medical check up.</a:t>
            </a:r>
          </a:p>
          <a:p>
            <a:r>
              <a:rPr lang="en-US" kern="1200" dirty="0"/>
              <a:t>Women are advised to have regular pap smears 1-2 yearly</a:t>
            </a:r>
          </a:p>
          <a:p>
            <a:r>
              <a:rPr lang="en-US" kern="1200" dirty="0"/>
              <a:t>Anyone with history of anal intercourse advised to have regular anal pap </a:t>
            </a:r>
            <a:r>
              <a:rPr lang="en-US" kern="1200" dirty="0" smtClean="0"/>
              <a:t>smears</a:t>
            </a:r>
            <a:endParaRPr lang="en-US" kern="1200" dirty="0"/>
          </a:p>
          <a:p>
            <a:r>
              <a:rPr lang="en-US" kern="1200" dirty="0"/>
              <a:t>Discuss with your doctor ways of treating warts</a:t>
            </a:r>
          </a:p>
          <a:p>
            <a:r>
              <a:rPr lang="en-US" kern="1200" dirty="0"/>
              <a:t>Warts may sometimes disappear as a result of body’s own defenses</a:t>
            </a:r>
          </a:p>
          <a:p>
            <a:pPr marL="0" indent="0">
              <a:buNone/>
            </a:pPr>
            <a:endParaRPr lang="en-US" kern="1200" dirty="0"/>
          </a:p>
        </p:txBody>
      </p:sp>
      <p:sp>
        <p:nvSpPr>
          <p:cNvPr id="4" name="Slide Number Placeholder 3"/>
          <p:cNvSpPr>
            <a:spLocks noGrp="1"/>
          </p:cNvSpPr>
          <p:nvPr>
            <p:ph type="sldNum" sz="quarter" idx="10"/>
          </p:nvPr>
        </p:nvSpPr>
        <p:spPr>
          <a:xfrm>
            <a:off x="7391401" y="6284230"/>
            <a:ext cx="1550830" cy="268970"/>
          </a:xfrm>
        </p:spPr>
        <p:txBody>
          <a:bodyPr/>
          <a:lstStyle/>
          <a:p>
            <a:fld id="{3E17F1FD-29C3-4220-915C-9C71059786D3}" type="slidenum">
              <a:rPr lang="en-US" smtClean="0"/>
              <a:pPr/>
              <a:t>123</a:t>
            </a:fld>
            <a:endParaRPr lang="en-US" dirty="0"/>
          </a:p>
        </p:txBody>
      </p:sp>
    </p:spTree>
    <p:extLst>
      <p:ext uri="{BB962C8B-B14F-4D97-AF65-F5344CB8AC3E}">
        <p14:creationId xmlns:p14="http://schemas.microsoft.com/office/powerpoint/2010/main" val="202374421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Gonorrhea</a:t>
            </a:r>
            <a:endParaRPr lang="en-US" dirty="0"/>
          </a:p>
        </p:txBody>
      </p:sp>
      <p:sp>
        <p:nvSpPr>
          <p:cNvPr id="3" name="Content Placeholder 2"/>
          <p:cNvSpPr>
            <a:spLocks noGrp="1"/>
          </p:cNvSpPr>
          <p:nvPr>
            <p:ph idx="1"/>
          </p:nvPr>
        </p:nvSpPr>
        <p:spPr>
          <a:xfrm>
            <a:off x="228600" y="990600"/>
            <a:ext cx="8686800" cy="4495800"/>
          </a:xfrm>
        </p:spPr>
        <p:txBody>
          <a:bodyPr/>
          <a:lstStyle/>
          <a:p>
            <a:r>
              <a:rPr lang="en-US" kern="1200" dirty="0"/>
              <a:t>Is a serious sexually transmitted infection that may cause lifelong complications if not diagnosed and treated early</a:t>
            </a:r>
          </a:p>
          <a:p>
            <a:r>
              <a:rPr lang="en-US" kern="1200" dirty="0"/>
              <a:t>How is it transmitted?</a:t>
            </a:r>
          </a:p>
          <a:p>
            <a:pPr lvl="1"/>
            <a:r>
              <a:rPr lang="en-US" kern="1200" dirty="0"/>
              <a:t>Sexually transmitted by oral, anal, or genital sex. </a:t>
            </a:r>
          </a:p>
          <a:p>
            <a:pPr lvl="1"/>
            <a:r>
              <a:rPr lang="en-US" kern="1200" dirty="0"/>
              <a:t>Infection may occur in the urethra, cervix, throat and rectum</a:t>
            </a:r>
          </a:p>
          <a:p>
            <a:pPr lvl="1"/>
            <a:r>
              <a:rPr lang="en-US" kern="1200" dirty="0"/>
              <a:t>Gonorrhea is sometimes detected in the rectum of women who have not had anal intercourse. This could be from infection in the genital area</a:t>
            </a:r>
          </a:p>
          <a:p>
            <a:pPr lvl="1"/>
            <a:r>
              <a:rPr lang="en-US" kern="1200" dirty="0"/>
              <a:t>Can be passed from a women to her baby during birth</a:t>
            </a:r>
          </a:p>
          <a:p>
            <a:pPr marL="0" indent="0">
              <a:buNone/>
            </a:pPr>
            <a:endParaRPr lang="en-US" kern="1200" dirty="0"/>
          </a:p>
        </p:txBody>
      </p:sp>
      <p:sp>
        <p:nvSpPr>
          <p:cNvPr id="4" name="Slide Number Placeholder 3"/>
          <p:cNvSpPr>
            <a:spLocks noGrp="1"/>
          </p:cNvSpPr>
          <p:nvPr>
            <p:ph type="sldNum" sz="quarter" idx="10"/>
          </p:nvPr>
        </p:nvSpPr>
        <p:spPr>
          <a:xfrm>
            <a:off x="7391401" y="6284230"/>
            <a:ext cx="1550830" cy="268970"/>
          </a:xfrm>
        </p:spPr>
        <p:txBody>
          <a:bodyPr/>
          <a:lstStyle/>
          <a:p>
            <a:fld id="{3E17F1FD-29C3-4220-915C-9C71059786D3}" type="slidenum">
              <a:rPr lang="en-US" smtClean="0"/>
              <a:pPr/>
              <a:t>124</a:t>
            </a:fld>
            <a:endParaRPr lang="en-US" dirty="0"/>
          </a:p>
        </p:txBody>
      </p:sp>
    </p:spTree>
    <p:extLst>
      <p:ext uri="{BB962C8B-B14F-4D97-AF65-F5344CB8AC3E}">
        <p14:creationId xmlns:p14="http://schemas.microsoft.com/office/powerpoint/2010/main" val="240231620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Gonorrhea Symptoms </a:t>
            </a:r>
            <a:endParaRPr lang="en-US" dirty="0"/>
          </a:p>
        </p:txBody>
      </p:sp>
      <p:sp>
        <p:nvSpPr>
          <p:cNvPr id="3" name="Content Placeholder 2"/>
          <p:cNvSpPr>
            <a:spLocks noGrp="1"/>
          </p:cNvSpPr>
          <p:nvPr>
            <p:ph idx="1"/>
          </p:nvPr>
        </p:nvSpPr>
        <p:spPr>
          <a:xfrm>
            <a:off x="228600" y="990600"/>
            <a:ext cx="8686800" cy="4495800"/>
          </a:xfrm>
        </p:spPr>
        <p:txBody>
          <a:bodyPr/>
          <a:lstStyle/>
          <a:p>
            <a:r>
              <a:rPr lang="en-US" sz="2600" kern="1200" dirty="0"/>
              <a:t>Both men &amp; women may have gonorrhea without symptoms, so you can be infected without knowing that anything is wrong</a:t>
            </a:r>
          </a:p>
          <a:p>
            <a:r>
              <a:rPr lang="en-US" sz="2600" kern="1200" dirty="0"/>
              <a:t>Men</a:t>
            </a:r>
          </a:p>
          <a:p>
            <a:pPr lvl="1"/>
            <a:r>
              <a:rPr lang="en-US" sz="2600" kern="1200" dirty="0"/>
              <a:t>Milky yellow pus-like fluid/discharge 	</a:t>
            </a:r>
          </a:p>
          <a:p>
            <a:pPr lvl="1"/>
            <a:r>
              <a:rPr lang="en-US" sz="2600" kern="1200" dirty="0"/>
              <a:t>Pain </a:t>
            </a:r>
            <a:r>
              <a:rPr lang="en-US" sz="2600" kern="1200" dirty="0" smtClean="0"/>
              <a:t>or burning when </a:t>
            </a:r>
            <a:r>
              <a:rPr lang="en-US" sz="2600" kern="1200" dirty="0"/>
              <a:t>urinating</a:t>
            </a:r>
          </a:p>
          <a:p>
            <a:pPr lvl="1"/>
            <a:r>
              <a:rPr lang="en-US" sz="2600" kern="1200" dirty="0"/>
              <a:t>Bad smell from penis</a:t>
            </a:r>
          </a:p>
          <a:p>
            <a:r>
              <a:rPr lang="en-US" sz="2600" kern="1200" dirty="0"/>
              <a:t>Women:</a:t>
            </a:r>
          </a:p>
          <a:p>
            <a:pPr lvl="1"/>
            <a:r>
              <a:rPr lang="en-US" sz="2600" kern="1200" dirty="0"/>
              <a:t>No symptoms</a:t>
            </a:r>
          </a:p>
          <a:p>
            <a:pPr lvl="1"/>
            <a:r>
              <a:rPr lang="en-US" sz="2600" kern="1200" dirty="0"/>
              <a:t>Yellow pus-like fluid/discharge </a:t>
            </a:r>
          </a:p>
          <a:p>
            <a:pPr lvl="1"/>
            <a:r>
              <a:rPr lang="en-US" sz="2600" kern="1200" dirty="0"/>
              <a:t>Burning sensation in the genitals when urinating</a:t>
            </a:r>
          </a:p>
          <a:p>
            <a:pPr lvl="1"/>
            <a:r>
              <a:rPr lang="en-US" sz="2600" kern="1200" dirty="0" smtClean="0"/>
              <a:t>Bad or unusual smell from the genitals</a:t>
            </a:r>
            <a:endParaRPr lang="en-US" sz="2600" kern="1200" dirty="0"/>
          </a:p>
          <a:p>
            <a:pPr lvl="1"/>
            <a:r>
              <a:rPr lang="en-US" sz="2600" kern="1200" dirty="0"/>
              <a:t>Pain in lower abdominal area</a:t>
            </a:r>
          </a:p>
          <a:p>
            <a:pPr lvl="1"/>
            <a:r>
              <a:rPr lang="en-US" sz="2600" kern="1200" dirty="0"/>
              <a:t>Pain during sex</a:t>
            </a:r>
          </a:p>
          <a:p>
            <a:pPr marL="0" indent="0">
              <a:buNone/>
            </a:pPr>
            <a:endParaRPr lang="en-US" kern="1200" dirty="0"/>
          </a:p>
        </p:txBody>
      </p:sp>
      <p:sp>
        <p:nvSpPr>
          <p:cNvPr id="4" name="Slide Number Placeholder 3"/>
          <p:cNvSpPr>
            <a:spLocks noGrp="1"/>
          </p:cNvSpPr>
          <p:nvPr>
            <p:ph type="sldNum" sz="quarter" idx="10"/>
          </p:nvPr>
        </p:nvSpPr>
        <p:spPr>
          <a:xfrm>
            <a:off x="7391401" y="6284230"/>
            <a:ext cx="1550830" cy="268970"/>
          </a:xfrm>
        </p:spPr>
        <p:txBody>
          <a:bodyPr/>
          <a:lstStyle/>
          <a:p>
            <a:fld id="{3E17F1FD-29C3-4220-915C-9C71059786D3}" type="slidenum">
              <a:rPr lang="en-US" smtClean="0"/>
              <a:pPr/>
              <a:t>125</a:t>
            </a:fld>
            <a:endParaRPr lang="en-US" dirty="0"/>
          </a:p>
        </p:txBody>
      </p:sp>
    </p:spTree>
    <p:extLst>
      <p:ext uri="{BB962C8B-B14F-4D97-AF65-F5344CB8AC3E}">
        <p14:creationId xmlns:p14="http://schemas.microsoft.com/office/powerpoint/2010/main" val="215500984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Gonorrhea (continued)</a:t>
            </a:r>
            <a:endParaRPr lang="en-US" dirty="0"/>
          </a:p>
        </p:txBody>
      </p:sp>
      <p:sp>
        <p:nvSpPr>
          <p:cNvPr id="3" name="Content Placeholder 2"/>
          <p:cNvSpPr>
            <a:spLocks noGrp="1"/>
          </p:cNvSpPr>
          <p:nvPr>
            <p:ph idx="1"/>
          </p:nvPr>
        </p:nvSpPr>
        <p:spPr>
          <a:xfrm>
            <a:off x="228600" y="990600"/>
            <a:ext cx="8686800" cy="4495800"/>
          </a:xfrm>
        </p:spPr>
        <p:txBody>
          <a:bodyPr/>
          <a:lstStyle/>
          <a:p>
            <a:r>
              <a:rPr lang="en-US" b="1" kern="1200" dirty="0"/>
              <a:t>Diagnosis</a:t>
            </a:r>
          </a:p>
          <a:p>
            <a:pPr lvl="1"/>
            <a:r>
              <a:rPr lang="en-US" kern="1200" dirty="0"/>
              <a:t>Diagnosis requires laboratory tests to look for bacteria under an electron microscope and grow them in culture</a:t>
            </a:r>
          </a:p>
          <a:p>
            <a:r>
              <a:rPr lang="en-US" b="1" kern="1200" dirty="0"/>
              <a:t>Treatment</a:t>
            </a:r>
          </a:p>
          <a:p>
            <a:pPr lvl="1"/>
            <a:r>
              <a:rPr lang="en-US" kern="1200" dirty="0" smtClean="0"/>
              <a:t>Most gonorrhea </a:t>
            </a:r>
            <a:r>
              <a:rPr lang="en-US" kern="1200" dirty="0"/>
              <a:t>can be simply &amp; effectively treated with </a:t>
            </a:r>
            <a:r>
              <a:rPr lang="en-US" kern="1200" dirty="0" smtClean="0"/>
              <a:t>antibiotics</a:t>
            </a:r>
          </a:p>
          <a:p>
            <a:pPr lvl="1"/>
            <a:r>
              <a:rPr lang="en-US" kern="1200" dirty="0" smtClean="0"/>
              <a:t>Medication resistant strains are being seen with increasing frequency</a:t>
            </a:r>
            <a:endParaRPr lang="en-US" kern="1200" dirty="0"/>
          </a:p>
          <a:p>
            <a:r>
              <a:rPr lang="en-US" b="1" kern="1200" dirty="0"/>
              <a:t>Prevention</a:t>
            </a:r>
          </a:p>
          <a:p>
            <a:pPr lvl="1"/>
            <a:r>
              <a:rPr lang="en-US" kern="1200" dirty="0"/>
              <a:t>Use condoms each time you have sexual contact</a:t>
            </a:r>
          </a:p>
          <a:p>
            <a:pPr lvl="1"/>
            <a:r>
              <a:rPr lang="en-US" kern="1200" dirty="0"/>
              <a:t>Stay with one partner </a:t>
            </a:r>
          </a:p>
          <a:p>
            <a:pPr lvl="1"/>
            <a:r>
              <a:rPr lang="en-US" kern="1200" dirty="0"/>
              <a:t>If sexually active – have regular check ups</a:t>
            </a:r>
          </a:p>
          <a:p>
            <a:pPr marL="0" indent="0">
              <a:buNone/>
            </a:pPr>
            <a:endParaRPr lang="en-US" kern="1200" dirty="0"/>
          </a:p>
        </p:txBody>
      </p:sp>
      <p:sp>
        <p:nvSpPr>
          <p:cNvPr id="4" name="Slide Number Placeholder 3"/>
          <p:cNvSpPr>
            <a:spLocks noGrp="1"/>
          </p:cNvSpPr>
          <p:nvPr>
            <p:ph type="sldNum" sz="quarter" idx="10"/>
          </p:nvPr>
        </p:nvSpPr>
        <p:spPr>
          <a:xfrm>
            <a:off x="7391401" y="6284230"/>
            <a:ext cx="1550830" cy="268970"/>
          </a:xfrm>
        </p:spPr>
        <p:txBody>
          <a:bodyPr/>
          <a:lstStyle/>
          <a:p>
            <a:fld id="{3E17F1FD-29C3-4220-915C-9C71059786D3}" type="slidenum">
              <a:rPr lang="en-US" smtClean="0"/>
              <a:pPr/>
              <a:t>126</a:t>
            </a:fld>
            <a:endParaRPr lang="en-US" dirty="0"/>
          </a:p>
        </p:txBody>
      </p:sp>
    </p:spTree>
    <p:extLst>
      <p:ext uri="{BB962C8B-B14F-4D97-AF65-F5344CB8AC3E}">
        <p14:creationId xmlns:p14="http://schemas.microsoft.com/office/powerpoint/2010/main" val="17936234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598" y="685800"/>
            <a:ext cx="8686800" cy="1417638"/>
          </a:xfrm>
        </p:spPr>
        <p:txBody>
          <a:bodyPr/>
          <a:lstStyle/>
          <a:p>
            <a:r>
              <a:rPr lang="en-US" sz="3600" dirty="0"/>
              <a:t>WHO estimates of new cases of sexually transmitted infections among adults</a:t>
            </a:r>
          </a:p>
        </p:txBody>
      </p:sp>
      <p:pic>
        <p:nvPicPr>
          <p:cNvPr id="4098" name="Picture 2" descr="Table showing estimated number of new cases in millions for Chlamydia, Gonorhea, Trichomoniasis, and Syphilis" title="World health organization table of new cases of STI among adul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23" y="2362200"/>
            <a:ext cx="8881150" cy="2209800"/>
          </a:xfrm>
          <a:prstGeom prst="rect">
            <a:avLst/>
          </a:prstGeom>
          <a:noFill/>
          <a:extLst>
            <a:ext uri="{909E8E84-426E-40DD-AFC4-6F175D3DCCD1}">
              <a14:hiddenFill xmlns:a14="http://schemas.microsoft.com/office/drawing/2010/main">
                <a:solidFill>
                  <a:srgbClr val="FFFFFF"/>
                </a:solidFill>
              </a14:hiddenFill>
            </a:ext>
          </a:extLst>
        </p:spPr>
      </p:pic>
      <p:sp>
        <p:nvSpPr>
          <p:cNvPr id="4100" name="Text Box 4"/>
          <p:cNvSpPr txBox="1">
            <a:spLocks noChangeArrowheads="1"/>
          </p:cNvSpPr>
          <p:nvPr/>
        </p:nvSpPr>
        <p:spPr bwMode="auto">
          <a:xfrm>
            <a:off x="521071" y="4938096"/>
            <a:ext cx="8101853" cy="809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059" dirty="0" smtClean="0">
                <a:solidFill>
                  <a:schemeClr val="bg1"/>
                </a:solidFill>
              </a:rPr>
              <a:t>Reference</a:t>
            </a:r>
            <a:endParaRPr lang="en-US" altLang="en-US" sz="1059" dirty="0">
              <a:solidFill>
                <a:schemeClr val="bg1"/>
              </a:solidFill>
            </a:endParaRPr>
          </a:p>
          <a:p>
            <a:pPr eaLnBrk="1" hangingPunct="1"/>
            <a:r>
              <a:rPr lang="en-US" altLang="en-US" sz="1200" dirty="0">
                <a:solidFill>
                  <a:schemeClr val="bg1"/>
                </a:solidFill>
                <a:latin typeface="Calibri" panose="020F0502020204030204" pitchFamily="34" charset="0"/>
                <a:cs typeface="Calibri" panose="020F0502020204030204" pitchFamily="34" charset="0"/>
              </a:rPr>
              <a:t>Newman L, Rowley J, Vander Hoorn S, Wijesooriya NS, Unemo M, et al. (2015) Global Estimates of the Prevalence and Incidence of Four Curable Sexually Transmitted Infections in 2012 Based on Systematic Review and Global Reporting. PLOS ONE 10(12): e0143304. </a:t>
            </a:r>
            <a:r>
              <a:rPr lang="en-US" altLang="en-US" sz="1059" dirty="0" smtClean="0">
                <a:solidFill>
                  <a:schemeClr val="bg1"/>
                </a:solidFill>
              </a:rPr>
              <a:t>http</a:t>
            </a:r>
            <a:r>
              <a:rPr lang="en-US" altLang="en-US" sz="1059" dirty="0">
                <a:solidFill>
                  <a:schemeClr val="bg1"/>
                </a:solidFill>
              </a:rPr>
              <a:t>://journals.plos.org/plosone/article?id=10.1371/journal.pone.0143304</a:t>
            </a:r>
          </a:p>
        </p:txBody>
      </p:sp>
      <p:sp>
        <p:nvSpPr>
          <p:cNvPr id="5" name="Slide Number Placeholder 3"/>
          <p:cNvSpPr txBox="1">
            <a:spLocks/>
          </p:cNvSpPr>
          <p:nvPr/>
        </p:nvSpPr>
        <p:spPr>
          <a:xfrm>
            <a:off x="6808631" y="628423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E17F1FD-29C3-4220-915C-9C71059786D3}" type="slidenum">
              <a:rPr lang="en-US" sz="1200" smtClean="0">
                <a:solidFill>
                  <a:schemeClr val="bg1"/>
                </a:solidFill>
                <a:latin typeface="Calibri" panose="020F0502020204030204" pitchFamily="34" charset="0"/>
                <a:cs typeface="Calibri" panose="020F0502020204030204" pitchFamily="34" charset="0"/>
              </a:rPr>
              <a:pPr algn="r"/>
              <a:t>127</a:t>
            </a:fld>
            <a:endParaRPr lang="en-US" sz="12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74493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6700" y="771015"/>
            <a:ext cx="8686800" cy="1417638"/>
          </a:xfrm>
        </p:spPr>
        <p:txBody>
          <a:bodyPr/>
          <a:lstStyle/>
          <a:p>
            <a:r>
              <a:rPr lang="en-US" sz="3400" dirty="0"/>
              <a:t>Incidence of STIs in women and men aged 15–49 years by WHO region</a:t>
            </a:r>
            <a:br>
              <a:rPr lang="en-US" sz="3400" dirty="0"/>
            </a:br>
            <a:r>
              <a:rPr lang="en-US" sz="3400" dirty="0"/>
              <a:t>(2005 to 2012 data)</a:t>
            </a:r>
          </a:p>
        </p:txBody>
      </p:sp>
      <p:pic>
        <p:nvPicPr>
          <p:cNvPr id="2" name="Picture 1" descr="Two charts (clustered column) of the incidence of STIs in women and men aged 15 - 49 by WHO region " title="Two charts (clustered column) of the incidence of STI in women and men aged 15 - 49 by WHO region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90238"/>
            <a:ext cx="9144000" cy="2917481"/>
          </a:xfrm>
          <a:prstGeom prst="rect">
            <a:avLst/>
          </a:prstGeom>
        </p:spPr>
      </p:pic>
      <p:sp>
        <p:nvSpPr>
          <p:cNvPr id="4100" name="Text Box 4"/>
          <p:cNvSpPr txBox="1">
            <a:spLocks noChangeArrowheads="1"/>
          </p:cNvSpPr>
          <p:nvPr/>
        </p:nvSpPr>
        <p:spPr bwMode="auto">
          <a:xfrm>
            <a:off x="38100" y="5509304"/>
            <a:ext cx="9143999" cy="58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altLang="en-US" sz="1059" dirty="0">
                <a:solidFill>
                  <a:schemeClr val="bg1"/>
                </a:solidFill>
              </a:rPr>
              <a:t>Newman L, Rowley J, Vander Hoorn S, Wijesooriya NS, Unemo M, et al. (2015) Global Estimates of the Prevalence and Incidence of Four Curable Sexually Transmitted Infections in 2012 Based on Systematic Review and Global Reporting. PLOS ONE 10(12): e0143304. https://doi.org/10.1371/journal.pone.0143304 http://journals.plos.org/plosone/article?id=10.1371/journal.pone.0143304</a:t>
            </a:r>
          </a:p>
        </p:txBody>
      </p:sp>
      <p:sp>
        <p:nvSpPr>
          <p:cNvPr id="5" name="Slide Number Placeholder 3"/>
          <p:cNvSpPr txBox="1">
            <a:spLocks/>
          </p:cNvSpPr>
          <p:nvPr/>
        </p:nvSpPr>
        <p:spPr>
          <a:xfrm>
            <a:off x="6808631" y="628423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E17F1FD-29C3-4220-915C-9C71059786D3}" type="slidenum">
              <a:rPr lang="en-US" sz="1200" smtClean="0">
                <a:solidFill>
                  <a:schemeClr val="bg1"/>
                </a:solidFill>
                <a:latin typeface="Calibri" panose="020F0502020204030204" pitchFamily="34" charset="0"/>
                <a:cs typeface="Calibri" panose="020F0502020204030204" pitchFamily="34" charset="0"/>
              </a:rPr>
              <a:pPr algn="r"/>
              <a:t>128</a:t>
            </a:fld>
            <a:endParaRPr lang="en-US" sz="12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4810714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856" y="2743200"/>
            <a:ext cx="8686800" cy="761996"/>
          </a:xfrm>
        </p:spPr>
        <p:txBody>
          <a:bodyPr/>
          <a:lstStyle/>
          <a:p>
            <a:r>
              <a:rPr lang="en-US" altLang="en-US" dirty="0" smtClean="0"/>
              <a:t>Questions?</a:t>
            </a:r>
            <a:endParaRPr lang="en-US" dirty="0"/>
          </a:p>
        </p:txBody>
      </p:sp>
      <p:sp>
        <p:nvSpPr>
          <p:cNvPr id="4" name="Slide Number Placeholder 3"/>
          <p:cNvSpPr>
            <a:spLocks noGrp="1"/>
          </p:cNvSpPr>
          <p:nvPr>
            <p:ph type="sldNum" sz="quarter" idx="10"/>
          </p:nvPr>
        </p:nvSpPr>
        <p:spPr>
          <a:xfrm>
            <a:off x="7391401" y="6284230"/>
            <a:ext cx="1550830" cy="268970"/>
          </a:xfrm>
        </p:spPr>
        <p:txBody>
          <a:bodyPr/>
          <a:lstStyle/>
          <a:p>
            <a:fld id="{3E17F1FD-29C3-4220-915C-9C71059786D3}" type="slidenum">
              <a:rPr lang="en-US" smtClean="0"/>
              <a:pPr/>
              <a:t>129</a:t>
            </a:fld>
            <a:endParaRPr lang="en-US" dirty="0"/>
          </a:p>
        </p:txBody>
      </p:sp>
    </p:spTree>
    <p:extLst>
      <p:ext uri="{BB962C8B-B14F-4D97-AF65-F5344CB8AC3E}">
        <p14:creationId xmlns:p14="http://schemas.microsoft.com/office/powerpoint/2010/main" val="32149203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4</a:t>
            </a:r>
            <a:endParaRPr lang="en-US" dirty="0"/>
          </a:p>
        </p:txBody>
      </p:sp>
      <p:sp>
        <p:nvSpPr>
          <p:cNvPr id="3" name="Content Placeholder 2"/>
          <p:cNvSpPr>
            <a:spLocks noGrp="1"/>
          </p:cNvSpPr>
          <p:nvPr>
            <p:ph idx="1"/>
          </p:nvPr>
        </p:nvSpPr>
        <p:spPr>
          <a:xfrm>
            <a:off x="228600" y="990600"/>
            <a:ext cx="8686800" cy="4495800"/>
          </a:xfrm>
        </p:spPr>
        <p:txBody>
          <a:bodyPr/>
          <a:lstStyle/>
          <a:p>
            <a:pPr marL="0" indent="0">
              <a:buNone/>
            </a:pPr>
            <a:r>
              <a:rPr lang="en-US" kern="1200" dirty="0"/>
              <a:t>Which group has the highest rate of HIV-infection in the U.S. (choose 1)?</a:t>
            </a:r>
          </a:p>
          <a:p>
            <a:pPr>
              <a:buNone/>
            </a:pPr>
            <a:r>
              <a:rPr lang="en-US" dirty="0"/>
              <a:t>1.	Men who have sex with men (any age)</a:t>
            </a:r>
          </a:p>
          <a:p>
            <a:pPr>
              <a:buNone/>
            </a:pPr>
            <a:r>
              <a:rPr lang="en-US" dirty="0"/>
              <a:t>2.	Women over 65</a:t>
            </a:r>
          </a:p>
          <a:p>
            <a:pPr>
              <a:buNone/>
            </a:pPr>
            <a:r>
              <a:rPr lang="en-US" dirty="0"/>
              <a:t>3.	Married women under 65</a:t>
            </a:r>
          </a:p>
          <a:p>
            <a:pPr>
              <a:buNone/>
            </a:pPr>
            <a:r>
              <a:rPr lang="en-US" dirty="0"/>
              <a:t>4.	Heterosexual men (any age)</a:t>
            </a:r>
          </a:p>
          <a:p>
            <a:pPr>
              <a:buNone/>
            </a:pPr>
            <a:r>
              <a:rPr lang="en-US" dirty="0"/>
              <a:t>5.	Single women (any age)</a:t>
            </a:r>
          </a:p>
          <a:p>
            <a:pPr marL="0" indent="0">
              <a:buNone/>
            </a:pPr>
            <a:endParaRPr lang="en-US" kern="1200" dirty="0"/>
          </a:p>
        </p:txBody>
      </p:sp>
      <p:sp>
        <p:nvSpPr>
          <p:cNvPr id="4" name="Slide Number Placeholder 3"/>
          <p:cNvSpPr>
            <a:spLocks noGrp="1"/>
          </p:cNvSpPr>
          <p:nvPr>
            <p:ph type="sldNum" sz="quarter" idx="10"/>
          </p:nvPr>
        </p:nvSpPr>
        <p:spPr>
          <a:xfrm>
            <a:off x="8534399" y="6284230"/>
            <a:ext cx="407831" cy="367228"/>
          </a:xfrm>
        </p:spPr>
        <p:txBody>
          <a:bodyPr/>
          <a:lstStyle/>
          <a:p>
            <a:fld id="{3E17F1FD-29C3-4220-915C-9C71059786D3}" type="slidenum">
              <a:rPr lang="en-US" smtClean="0"/>
              <a:pPr/>
              <a:t>13</a:t>
            </a:fld>
            <a:endParaRPr lang="en-US" dirty="0"/>
          </a:p>
        </p:txBody>
      </p:sp>
    </p:spTree>
    <p:extLst>
      <p:ext uri="{BB962C8B-B14F-4D97-AF65-F5344CB8AC3E}">
        <p14:creationId xmlns:p14="http://schemas.microsoft.com/office/powerpoint/2010/main" val="264065376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Homework</a:t>
            </a:r>
            <a:endParaRPr lang="en-US" dirty="0"/>
          </a:p>
        </p:txBody>
      </p:sp>
      <p:sp>
        <p:nvSpPr>
          <p:cNvPr id="3" name="Content Placeholder 2"/>
          <p:cNvSpPr>
            <a:spLocks noGrp="1"/>
          </p:cNvSpPr>
          <p:nvPr>
            <p:ph idx="1"/>
          </p:nvPr>
        </p:nvSpPr>
        <p:spPr>
          <a:xfrm>
            <a:off x="228600" y="990600"/>
            <a:ext cx="8686800" cy="4495800"/>
          </a:xfrm>
        </p:spPr>
        <p:txBody>
          <a:bodyPr/>
          <a:lstStyle/>
          <a:p>
            <a:r>
              <a:rPr lang="en-US" kern="1200" dirty="0" smtClean="0"/>
              <a:t>Please complete the practice test on your own</a:t>
            </a:r>
          </a:p>
          <a:p>
            <a:r>
              <a:rPr lang="en-US" kern="1200" dirty="0" smtClean="0"/>
              <a:t>This is a closed book exam! </a:t>
            </a:r>
          </a:p>
          <a:p>
            <a:r>
              <a:rPr lang="en-US" kern="1200" dirty="0" smtClean="0"/>
              <a:t>Do not use your notes from the training. </a:t>
            </a:r>
          </a:p>
          <a:p>
            <a:r>
              <a:rPr lang="en-US" kern="1200" dirty="0" smtClean="0"/>
              <a:t>Do not look information to answer any of the questions being asked on the practice exam.</a:t>
            </a:r>
          </a:p>
          <a:p>
            <a:r>
              <a:rPr lang="en-US" kern="1200" dirty="0" smtClean="0"/>
              <a:t>We will review the answers to the practice exam on day 5.  </a:t>
            </a:r>
          </a:p>
          <a:p>
            <a:r>
              <a:rPr lang="en-US" kern="1200" dirty="0" smtClean="0"/>
              <a:t>Do not share your answers with your classmates</a:t>
            </a:r>
          </a:p>
          <a:p>
            <a:r>
              <a:rPr lang="en-US" kern="1200" dirty="0" smtClean="0"/>
              <a:t>This practice exam provides some insight on your readiness to take the IC&amp;RC ADC exam</a:t>
            </a:r>
          </a:p>
          <a:p>
            <a:endParaRPr lang="en-US" kern="1200" dirty="0"/>
          </a:p>
          <a:p>
            <a:pPr marL="0" indent="0">
              <a:buNone/>
            </a:pPr>
            <a:endParaRPr lang="en-US" kern="1200" dirty="0"/>
          </a:p>
        </p:txBody>
      </p:sp>
      <p:sp>
        <p:nvSpPr>
          <p:cNvPr id="4" name="Slide Number Placeholder 3"/>
          <p:cNvSpPr>
            <a:spLocks noGrp="1"/>
          </p:cNvSpPr>
          <p:nvPr>
            <p:ph type="sldNum" sz="quarter" idx="10"/>
          </p:nvPr>
        </p:nvSpPr>
        <p:spPr>
          <a:xfrm>
            <a:off x="7391401" y="6284230"/>
            <a:ext cx="1550830" cy="268970"/>
          </a:xfrm>
        </p:spPr>
        <p:txBody>
          <a:bodyPr/>
          <a:lstStyle/>
          <a:p>
            <a:fld id="{3E17F1FD-29C3-4220-915C-9C71059786D3}" type="slidenum">
              <a:rPr lang="en-US" smtClean="0"/>
              <a:pPr/>
              <a:t>130</a:t>
            </a:fld>
            <a:endParaRPr lang="en-US" dirty="0"/>
          </a:p>
        </p:txBody>
      </p:sp>
    </p:spTree>
    <p:extLst>
      <p:ext uri="{BB962C8B-B14F-4D97-AF65-F5344CB8AC3E}">
        <p14:creationId xmlns:p14="http://schemas.microsoft.com/office/powerpoint/2010/main" val="25184247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5</a:t>
            </a:r>
            <a:endParaRPr lang="en-US" dirty="0"/>
          </a:p>
        </p:txBody>
      </p:sp>
      <p:sp>
        <p:nvSpPr>
          <p:cNvPr id="3" name="Content Placeholder 2"/>
          <p:cNvSpPr>
            <a:spLocks noGrp="1"/>
          </p:cNvSpPr>
          <p:nvPr>
            <p:ph idx="1"/>
          </p:nvPr>
        </p:nvSpPr>
        <p:spPr>
          <a:xfrm>
            <a:off x="228600" y="990600"/>
            <a:ext cx="8686800" cy="4495800"/>
          </a:xfrm>
        </p:spPr>
        <p:txBody>
          <a:bodyPr/>
          <a:lstStyle/>
          <a:p>
            <a:pPr marL="0" indent="0">
              <a:buNone/>
            </a:pPr>
            <a:r>
              <a:rPr lang="en-US" dirty="0"/>
              <a:t>In 2017, which medication is approved for PrEP (Pre Exposure Prophylaxis) for HIV?</a:t>
            </a:r>
          </a:p>
          <a:p>
            <a:pPr>
              <a:buNone/>
            </a:pPr>
            <a:r>
              <a:rPr lang="en-US" dirty="0"/>
              <a:t>1.	Nuvada</a:t>
            </a:r>
          </a:p>
          <a:p>
            <a:pPr>
              <a:buNone/>
            </a:pPr>
            <a:r>
              <a:rPr lang="en-US" dirty="0"/>
              <a:t>2.	Malvida</a:t>
            </a:r>
          </a:p>
          <a:p>
            <a:pPr>
              <a:buNone/>
            </a:pPr>
            <a:r>
              <a:rPr lang="en-US" dirty="0"/>
              <a:t>3.	Anvida</a:t>
            </a:r>
          </a:p>
          <a:p>
            <a:pPr>
              <a:buNone/>
            </a:pPr>
            <a:r>
              <a:rPr lang="en-US" dirty="0"/>
              <a:t>4.	Truvada</a:t>
            </a:r>
          </a:p>
          <a:p>
            <a:pPr>
              <a:buNone/>
            </a:pPr>
            <a:r>
              <a:rPr lang="en-US" dirty="0"/>
              <a:t>5.	I don’t know what PrEP is.</a:t>
            </a:r>
          </a:p>
          <a:p>
            <a:pPr marL="0" indent="0">
              <a:buNone/>
            </a:pPr>
            <a:endParaRPr lang="en-US" kern="1200" dirty="0"/>
          </a:p>
        </p:txBody>
      </p:sp>
      <p:sp>
        <p:nvSpPr>
          <p:cNvPr id="4" name="Slide Number Placeholder 3"/>
          <p:cNvSpPr>
            <a:spLocks noGrp="1"/>
          </p:cNvSpPr>
          <p:nvPr>
            <p:ph type="sldNum" sz="quarter" idx="10"/>
          </p:nvPr>
        </p:nvSpPr>
        <p:spPr>
          <a:xfrm>
            <a:off x="8534399" y="6284230"/>
            <a:ext cx="407831" cy="367228"/>
          </a:xfrm>
        </p:spPr>
        <p:txBody>
          <a:bodyPr/>
          <a:lstStyle/>
          <a:p>
            <a:fld id="{3E17F1FD-29C3-4220-915C-9C71059786D3}" type="slidenum">
              <a:rPr lang="en-US" smtClean="0"/>
              <a:pPr/>
              <a:t>14</a:t>
            </a:fld>
            <a:endParaRPr lang="en-US" dirty="0"/>
          </a:p>
        </p:txBody>
      </p:sp>
    </p:spTree>
    <p:extLst>
      <p:ext uri="{BB962C8B-B14F-4D97-AF65-F5344CB8AC3E}">
        <p14:creationId xmlns:p14="http://schemas.microsoft.com/office/powerpoint/2010/main" val="20099170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6</a:t>
            </a:r>
            <a:endParaRPr lang="en-US" dirty="0"/>
          </a:p>
        </p:txBody>
      </p:sp>
      <p:sp>
        <p:nvSpPr>
          <p:cNvPr id="3" name="Content Placeholder 2"/>
          <p:cNvSpPr>
            <a:spLocks noGrp="1"/>
          </p:cNvSpPr>
          <p:nvPr>
            <p:ph idx="1"/>
          </p:nvPr>
        </p:nvSpPr>
        <p:spPr>
          <a:xfrm>
            <a:off x="228600" y="990600"/>
            <a:ext cx="8686800" cy="4495800"/>
          </a:xfrm>
        </p:spPr>
        <p:txBody>
          <a:bodyPr/>
          <a:lstStyle/>
          <a:p>
            <a:pPr>
              <a:buNone/>
            </a:pPr>
            <a:r>
              <a:rPr lang="en-US" dirty="0"/>
              <a:t>What year was PrEP for HIV approved in the </a:t>
            </a:r>
            <a:r>
              <a:rPr lang="en-US" dirty="0" smtClean="0"/>
              <a:t>US? </a:t>
            </a:r>
            <a:endParaRPr lang="en-US" dirty="0"/>
          </a:p>
          <a:p>
            <a:pPr>
              <a:buNone/>
            </a:pPr>
            <a:r>
              <a:rPr lang="en-US" dirty="0"/>
              <a:t>1.	2017</a:t>
            </a:r>
          </a:p>
          <a:p>
            <a:pPr>
              <a:buNone/>
            </a:pPr>
            <a:r>
              <a:rPr lang="en-US" dirty="0"/>
              <a:t>2.	2016</a:t>
            </a:r>
          </a:p>
          <a:p>
            <a:pPr>
              <a:buNone/>
            </a:pPr>
            <a:r>
              <a:rPr lang="en-US" dirty="0"/>
              <a:t>3.	2015</a:t>
            </a:r>
          </a:p>
          <a:p>
            <a:pPr>
              <a:buNone/>
            </a:pPr>
            <a:r>
              <a:rPr lang="en-US" dirty="0"/>
              <a:t>4.	2014</a:t>
            </a:r>
          </a:p>
          <a:p>
            <a:pPr>
              <a:buNone/>
            </a:pPr>
            <a:r>
              <a:rPr lang="en-US" dirty="0"/>
              <a:t>5.	2013</a:t>
            </a:r>
          </a:p>
          <a:p>
            <a:pPr>
              <a:buNone/>
            </a:pPr>
            <a:r>
              <a:rPr lang="en-US" dirty="0"/>
              <a:t>6.	2012</a:t>
            </a:r>
          </a:p>
          <a:p>
            <a:pPr>
              <a:buNone/>
            </a:pPr>
            <a:r>
              <a:rPr lang="en-US" dirty="0"/>
              <a:t>7.	I don’t know what PrEP is.</a:t>
            </a:r>
          </a:p>
        </p:txBody>
      </p:sp>
      <p:sp>
        <p:nvSpPr>
          <p:cNvPr id="4" name="Slide Number Placeholder 3"/>
          <p:cNvSpPr>
            <a:spLocks noGrp="1"/>
          </p:cNvSpPr>
          <p:nvPr>
            <p:ph type="sldNum" sz="quarter" idx="10"/>
          </p:nvPr>
        </p:nvSpPr>
        <p:spPr>
          <a:xfrm>
            <a:off x="8534399" y="6284230"/>
            <a:ext cx="407831" cy="367228"/>
          </a:xfrm>
        </p:spPr>
        <p:txBody>
          <a:bodyPr/>
          <a:lstStyle/>
          <a:p>
            <a:fld id="{3E17F1FD-29C3-4220-915C-9C71059786D3}" type="slidenum">
              <a:rPr lang="en-US" smtClean="0"/>
              <a:pPr/>
              <a:t>15</a:t>
            </a:fld>
            <a:endParaRPr lang="en-US" dirty="0"/>
          </a:p>
        </p:txBody>
      </p:sp>
    </p:spTree>
    <p:extLst>
      <p:ext uri="{BB962C8B-B14F-4D97-AF65-F5344CB8AC3E}">
        <p14:creationId xmlns:p14="http://schemas.microsoft.com/office/powerpoint/2010/main" val="8805740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7</a:t>
            </a:r>
            <a:endParaRPr lang="en-US" dirty="0"/>
          </a:p>
        </p:txBody>
      </p:sp>
      <p:sp>
        <p:nvSpPr>
          <p:cNvPr id="3" name="Content Placeholder 2"/>
          <p:cNvSpPr>
            <a:spLocks noGrp="1"/>
          </p:cNvSpPr>
          <p:nvPr>
            <p:ph idx="1"/>
          </p:nvPr>
        </p:nvSpPr>
        <p:spPr>
          <a:xfrm>
            <a:off x="228600" y="990600"/>
            <a:ext cx="8686800" cy="4495800"/>
          </a:xfrm>
        </p:spPr>
        <p:txBody>
          <a:bodyPr/>
          <a:lstStyle/>
          <a:p>
            <a:pPr marL="0" indent="0">
              <a:buNone/>
            </a:pPr>
            <a:r>
              <a:rPr lang="en-US" kern="1200" dirty="0"/>
              <a:t>If someone takes their PrEP medication everyday as prescribed, what is the percentage protection against HIV?</a:t>
            </a:r>
          </a:p>
          <a:p>
            <a:pPr>
              <a:buNone/>
            </a:pPr>
            <a:r>
              <a:rPr lang="en-US" dirty="0"/>
              <a:t>1.	80%</a:t>
            </a:r>
          </a:p>
          <a:p>
            <a:pPr>
              <a:buNone/>
            </a:pPr>
            <a:r>
              <a:rPr lang="en-US" dirty="0"/>
              <a:t>2.	85%</a:t>
            </a:r>
          </a:p>
          <a:p>
            <a:pPr>
              <a:buNone/>
            </a:pPr>
            <a:r>
              <a:rPr lang="en-US" dirty="0"/>
              <a:t>3.	90%</a:t>
            </a:r>
          </a:p>
          <a:p>
            <a:pPr>
              <a:buNone/>
            </a:pPr>
            <a:r>
              <a:rPr lang="en-US" dirty="0"/>
              <a:t>4.	95%</a:t>
            </a:r>
          </a:p>
          <a:p>
            <a:pPr>
              <a:buNone/>
            </a:pPr>
            <a:r>
              <a:rPr lang="en-US" dirty="0"/>
              <a:t>5.	99%</a:t>
            </a:r>
          </a:p>
          <a:p>
            <a:pPr>
              <a:buNone/>
            </a:pPr>
            <a:r>
              <a:rPr lang="en-US" dirty="0"/>
              <a:t>6.	More than 99%</a:t>
            </a:r>
            <a:endParaRPr lang="en-US" kern="1200" dirty="0"/>
          </a:p>
        </p:txBody>
      </p:sp>
      <p:sp>
        <p:nvSpPr>
          <p:cNvPr id="4" name="Slide Number Placeholder 3"/>
          <p:cNvSpPr>
            <a:spLocks noGrp="1"/>
          </p:cNvSpPr>
          <p:nvPr>
            <p:ph type="sldNum" sz="quarter" idx="10"/>
          </p:nvPr>
        </p:nvSpPr>
        <p:spPr>
          <a:xfrm>
            <a:off x="8534399" y="6284230"/>
            <a:ext cx="407831" cy="367228"/>
          </a:xfrm>
        </p:spPr>
        <p:txBody>
          <a:bodyPr/>
          <a:lstStyle/>
          <a:p>
            <a:fld id="{3E17F1FD-29C3-4220-915C-9C71059786D3}" type="slidenum">
              <a:rPr lang="en-US" smtClean="0"/>
              <a:pPr/>
              <a:t>16</a:t>
            </a:fld>
            <a:endParaRPr lang="en-US" dirty="0"/>
          </a:p>
        </p:txBody>
      </p:sp>
    </p:spTree>
    <p:extLst>
      <p:ext uri="{BB962C8B-B14F-4D97-AF65-F5344CB8AC3E}">
        <p14:creationId xmlns:p14="http://schemas.microsoft.com/office/powerpoint/2010/main" val="24709156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761996"/>
          </a:xfrm>
        </p:spPr>
        <p:txBody>
          <a:bodyPr/>
          <a:lstStyle/>
          <a:p>
            <a:r>
              <a:rPr lang="en-US" dirty="0" smtClean="0"/>
              <a:t>Review of Learning Objectives</a:t>
            </a:r>
            <a:endParaRPr lang="en-US" dirty="0"/>
          </a:p>
        </p:txBody>
      </p:sp>
      <p:sp>
        <p:nvSpPr>
          <p:cNvPr id="3" name="Content Placeholder 2"/>
          <p:cNvSpPr>
            <a:spLocks noGrp="1"/>
          </p:cNvSpPr>
          <p:nvPr>
            <p:ph idx="1"/>
          </p:nvPr>
        </p:nvSpPr>
        <p:spPr>
          <a:xfrm>
            <a:off x="228600" y="990600"/>
            <a:ext cx="8686800" cy="4648200"/>
          </a:xfrm>
        </p:spPr>
        <p:txBody>
          <a:bodyPr/>
          <a:lstStyle/>
          <a:p>
            <a:pPr>
              <a:spcBef>
                <a:spcPts val="0"/>
              </a:spcBef>
            </a:pPr>
            <a:r>
              <a:rPr lang="en-US" dirty="0"/>
              <a:t>Review and check-in</a:t>
            </a:r>
          </a:p>
          <a:p>
            <a:pPr>
              <a:spcBef>
                <a:spcPts val="0"/>
              </a:spcBef>
            </a:pPr>
            <a:r>
              <a:rPr lang="en-US" dirty="0"/>
              <a:t>What is HIV and AIDS? </a:t>
            </a:r>
          </a:p>
          <a:p>
            <a:pPr>
              <a:defRPr/>
            </a:pPr>
            <a:r>
              <a:rPr lang="en-US" altLang="en-US" b="1" dirty="0">
                <a:solidFill>
                  <a:srgbClr val="FFFF00"/>
                </a:solidFill>
              </a:rPr>
              <a:t>Learning objectives</a:t>
            </a:r>
          </a:p>
          <a:p>
            <a:pPr>
              <a:defRPr/>
            </a:pPr>
            <a:r>
              <a:rPr lang="en-US" altLang="en-US" dirty="0"/>
              <a:t>HIV Histories (World, US, Local, Personal)</a:t>
            </a:r>
          </a:p>
          <a:p>
            <a:pPr>
              <a:defRPr/>
            </a:pPr>
            <a:r>
              <a:rPr lang="en-US" altLang="en-US" dirty="0"/>
              <a:t>HIV Medical Update</a:t>
            </a:r>
          </a:p>
          <a:p>
            <a:pPr lvl="1">
              <a:defRPr/>
            </a:pPr>
            <a:r>
              <a:rPr lang="en-US" altLang="en-US" dirty="0"/>
              <a:t>Modes of Transmission</a:t>
            </a:r>
          </a:p>
          <a:p>
            <a:pPr lvl="1">
              <a:defRPr/>
            </a:pPr>
            <a:r>
              <a:rPr lang="en-US" altLang="en-US" dirty="0"/>
              <a:t>Acute HIV Infection</a:t>
            </a:r>
          </a:p>
          <a:p>
            <a:pPr lvl="1">
              <a:defRPr/>
            </a:pPr>
            <a:r>
              <a:rPr lang="en-US" altLang="en-US" dirty="0"/>
              <a:t>Testing/Screening</a:t>
            </a:r>
          </a:p>
          <a:p>
            <a:pPr lvl="1">
              <a:defRPr/>
            </a:pPr>
            <a:r>
              <a:rPr lang="en-US" altLang="en-US" dirty="0"/>
              <a:t>Medications for HIV</a:t>
            </a:r>
          </a:p>
          <a:p>
            <a:pPr lvl="1">
              <a:defRPr/>
            </a:pPr>
            <a:r>
              <a:rPr lang="en-US" altLang="en-US" dirty="0"/>
              <a:t>HIV Prevention</a:t>
            </a:r>
          </a:p>
          <a:p>
            <a:r>
              <a:rPr lang="en-US" altLang="en-US" dirty="0"/>
              <a:t>Sexually Transmitted Infections</a:t>
            </a:r>
          </a:p>
          <a:p>
            <a:pPr>
              <a:spcBef>
                <a:spcPts val="0"/>
              </a:spcBef>
            </a:pPr>
            <a:endParaRPr lang="en-US" dirty="0"/>
          </a:p>
          <a:p>
            <a:pPr>
              <a:spcBef>
                <a:spcPts val="0"/>
              </a:spcBef>
            </a:pPr>
            <a:endParaRPr lang="en-US" dirty="0"/>
          </a:p>
        </p:txBody>
      </p:sp>
      <p:sp>
        <p:nvSpPr>
          <p:cNvPr id="4" name="Slide Number Placeholder 3"/>
          <p:cNvSpPr>
            <a:spLocks noGrp="1"/>
          </p:cNvSpPr>
          <p:nvPr>
            <p:ph type="sldNum" sz="quarter" idx="10"/>
          </p:nvPr>
        </p:nvSpPr>
        <p:spPr>
          <a:xfrm>
            <a:off x="7772400" y="6284230"/>
            <a:ext cx="1169830" cy="421370"/>
          </a:xfrm>
        </p:spPr>
        <p:txBody>
          <a:bodyPr/>
          <a:lstStyle/>
          <a:p>
            <a:fld id="{3E17F1FD-29C3-4220-915C-9C71059786D3}" type="slidenum">
              <a:rPr lang="en-US" smtClean="0"/>
              <a:pPr/>
              <a:t>17</a:t>
            </a:fld>
            <a:endParaRPr lang="en-US" dirty="0"/>
          </a:p>
        </p:txBody>
      </p:sp>
    </p:spTree>
    <p:extLst>
      <p:ext uri="{BB962C8B-B14F-4D97-AF65-F5344CB8AC3E}">
        <p14:creationId xmlns:p14="http://schemas.microsoft.com/office/powerpoint/2010/main" val="24880057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a:t>
            </a:r>
            <a:r>
              <a:rPr lang="en-US" dirty="0" smtClean="0"/>
              <a:t>Objectives for Today’s Training </a:t>
            </a:r>
            <a:endParaRPr lang="en-US" dirty="0"/>
          </a:p>
        </p:txBody>
      </p:sp>
      <p:sp>
        <p:nvSpPr>
          <p:cNvPr id="3" name="Content Placeholder 2"/>
          <p:cNvSpPr>
            <a:spLocks noGrp="1"/>
          </p:cNvSpPr>
          <p:nvPr>
            <p:ph idx="1"/>
          </p:nvPr>
        </p:nvSpPr>
        <p:spPr>
          <a:xfrm>
            <a:off x="228600" y="990600"/>
            <a:ext cx="8686800" cy="4495800"/>
          </a:xfrm>
        </p:spPr>
        <p:txBody>
          <a:bodyPr/>
          <a:lstStyle/>
          <a:p>
            <a:pPr marL="0" indent="0">
              <a:buNone/>
            </a:pPr>
            <a:r>
              <a:rPr lang="en-US" kern="1200" dirty="0"/>
              <a:t>At the end of </a:t>
            </a:r>
            <a:r>
              <a:rPr lang="en-US" kern="1200" dirty="0" smtClean="0"/>
              <a:t>today’s training, you </a:t>
            </a:r>
            <a:r>
              <a:rPr lang="en-US" kern="1200" dirty="0"/>
              <a:t>will be able to:  </a:t>
            </a:r>
          </a:p>
          <a:p>
            <a:r>
              <a:rPr lang="en-US" kern="1200" dirty="0"/>
              <a:t>Review the epidemiology of HIV/AIDS.</a:t>
            </a:r>
          </a:p>
          <a:p>
            <a:r>
              <a:rPr lang="en-US" kern="1200" dirty="0"/>
              <a:t>Discuss current treatments for HIV.</a:t>
            </a:r>
          </a:p>
          <a:p>
            <a:r>
              <a:rPr lang="en-US" kern="1200" dirty="0"/>
              <a:t>Examine latest approaches for HIV </a:t>
            </a:r>
            <a:r>
              <a:rPr lang="en-US" kern="1200" dirty="0" smtClean="0"/>
              <a:t>prevention.</a:t>
            </a:r>
            <a:endParaRPr lang="en-US" kern="1200" dirty="0"/>
          </a:p>
          <a:p>
            <a:r>
              <a:rPr lang="en-US" kern="1200" dirty="0"/>
              <a:t>Analyze changes in HIV </a:t>
            </a:r>
            <a:r>
              <a:rPr lang="en-US" kern="1200" dirty="0" smtClean="0"/>
              <a:t>testing/screening.</a:t>
            </a:r>
            <a:endParaRPr lang="en-US" kern="1200" dirty="0"/>
          </a:p>
          <a:p>
            <a:r>
              <a:rPr lang="en-US" kern="1200" dirty="0"/>
              <a:t>Answer your questions about </a:t>
            </a:r>
            <a:r>
              <a:rPr lang="en-US" kern="1200" dirty="0" smtClean="0"/>
              <a:t>HIV.</a:t>
            </a:r>
            <a:endParaRPr lang="en-US" kern="1200" dirty="0"/>
          </a:p>
          <a:p>
            <a:r>
              <a:rPr lang="en-US" kern="1200" dirty="0"/>
              <a:t>Name HIV transmission risk factors and prevention methods.</a:t>
            </a:r>
          </a:p>
          <a:p>
            <a:r>
              <a:rPr lang="en-US" kern="1200" dirty="0"/>
              <a:t>Describe the pathogenesis and clinical manifestations of HIV infection.</a:t>
            </a:r>
          </a:p>
          <a:p>
            <a:pPr marL="0" indent="0">
              <a:buNone/>
            </a:pPr>
            <a:endParaRPr lang="en-US" kern="1200" dirty="0"/>
          </a:p>
        </p:txBody>
      </p:sp>
      <p:sp>
        <p:nvSpPr>
          <p:cNvPr id="4" name="Slide Number Placeholder 3"/>
          <p:cNvSpPr>
            <a:spLocks noGrp="1"/>
          </p:cNvSpPr>
          <p:nvPr>
            <p:ph type="sldNum" sz="quarter" idx="10"/>
          </p:nvPr>
        </p:nvSpPr>
        <p:spPr>
          <a:xfrm>
            <a:off x="8534399" y="6284230"/>
            <a:ext cx="407831" cy="367228"/>
          </a:xfrm>
        </p:spPr>
        <p:txBody>
          <a:bodyPr/>
          <a:lstStyle/>
          <a:p>
            <a:fld id="{3E17F1FD-29C3-4220-915C-9C71059786D3}" type="slidenum">
              <a:rPr lang="en-US" smtClean="0"/>
              <a:pPr/>
              <a:t>18</a:t>
            </a:fld>
            <a:endParaRPr lang="en-US" dirty="0"/>
          </a:p>
        </p:txBody>
      </p:sp>
    </p:spTree>
    <p:extLst>
      <p:ext uri="{BB962C8B-B14F-4D97-AF65-F5344CB8AC3E}">
        <p14:creationId xmlns:p14="http://schemas.microsoft.com/office/powerpoint/2010/main" val="11709350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a:t>
            </a:r>
            <a:r>
              <a:rPr lang="en-US" dirty="0" smtClean="0"/>
              <a:t>Objectives </a:t>
            </a:r>
            <a:r>
              <a:rPr lang="en-US" dirty="0"/>
              <a:t>(continued)</a:t>
            </a:r>
          </a:p>
        </p:txBody>
      </p:sp>
      <p:sp>
        <p:nvSpPr>
          <p:cNvPr id="3" name="Content Placeholder 2"/>
          <p:cNvSpPr>
            <a:spLocks noGrp="1"/>
          </p:cNvSpPr>
          <p:nvPr>
            <p:ph idx="1"/>
          </p:nvPr>
        </p:nvSpPr>
        <p:spPr>
          <a:xfrm>
            <a:off x="228600" y="990600"/>
            <a:ext cx="8686800" cy="4495800"/>
          </a:xfrm>
        </p:spPr>
        <p:txBody>
          <a:bodyPr/>
          <a:lstStyle/>
          <a:p>
            <a:r>
              <a:rPr lang="en-US" kern="1200" dirty="0"/>
              <a:t>Describe basic HIV/AIDS epidemiology.</a:t>
            </a:r>
          </a:p>
          <a:p>
            <a:r>
              <a:rPr lang="en-US" kern="1200" dirty="0"/>
              <a:t>Review opt-out HIV testing.</a:t>
            </a:r>
          </a:p>
          <a:p>
            <a:r>
              <a:rPr lang="en-US" kern="1200" dirty="0"/>
              <a:t>Identify key laboratory evaluations for patients with HIV-infection. </a:t>
            </a:r>
          </a:p>
          <a:p>
            <a:r>
              <a:rPr lang="en-US" kern="1200" dirty="0"/>
              <a:t>Consider affective issues in learning</a:t>
            </a:r>
          </a:p>
          <a:p>
            <a:pPr marL="0" indent="0">
              <a:buNone/>
            </a:pPr>
            <a:endParaRPr lang="en-US" kern="1200" dirty="0"/>
          </a:p>
        </p:txBody>
      </p:sp>
      <p:sp>
        <p:nvSpPr>
          <p:cNvPr id="4" name="Slide Number Placeholder 3"/>
          <p:cNvSpPr>
            <a:spLocks noGrp="1"/>
          </p:cNvSpPr>
          <p:nvPr>
            <p:ph type="sldNum" sz="quarter" idx="10"/>
          </p:nvPr>
        </p:nvSpPr>
        <p:spPr>
          <a:xfrm>
            <a:off x="8534399" y="6284230"/>
            <a:ext cx="407831" cy="367228"/>
          </a:xfrm>
        </p:spPr>
        <p:txBody>
          <a:bodyPr/>
          <a:lstStyle/>
          <a:p>
            <a:fld id="{3E17F1FD-29C3-4220-915C-9C71059786D3}" type="slidenum">
              <a:rPr lang="en-US" smtClean="0"/>
              <a:pPr/>
              <a:t>19</a:t>
            </a:fld>
            <a:endParaRPr lang="en-US" dirty="0"/>
          </a:p>
        </p:txBody>
      </p:sp>
    </p:spTree>
    <p:extLst>
      <p:ext uri="{BB962C8B-B14F-4D97-AF65-F5344CB8AC3E}">
        <p14:creationId xmlns:p14="http://schemas.microsoft.com/office/powerpoint/2010/main" val="20648713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Acknowledgements</a:t>
            </a:r>
            <a:endParaRPr lang="en-US" dirty="0">
              <a:solidFill>
                <a:srgbClr val="FFFF00"/>
              </a:solidFill>
            </a:endParaRPr>
          </a:p>
        </p:txBody>
      </p:sp>
      <p:sp>
        <p:nvSpPr>
          <p:cNvPr id="3" name="Content Placeholder 2"/>
          <p:cNvSpPr>
            <a:spLocks noGrp="1"/>
          </p:cNvSpPr>
          <p:nvPr>
            <p:ph idx="1"/>
          </p:nvPr>
        </p:nvSpPr>
        <p:spPr>
          <a:xfrm>
            <a:off x="228599" y="990600"/>
            <a:ext cx="8713631" cy="4953000"/>
          </a:xfrm>
        </p:spPr>
        <p:txBody>
          <a:bodyPr/>
          <a:lstStyle/>
          <a:p>
            <a:pPr marL="0" indent="0">
              <a:buNone/>
            </a:pPr>
            <a:r>
              <a:rPr lang="en-US" dirty="0" smtClean="0"/>
              <a:t>This </a:t>
            </a:r>
            <a:r>
              <a:rPr lang="en-US" dirty="0"/>
              <a:t>training was </a:t>
            </a:r>
            <a:r>
              <a:rPr lang="en-US" dirty="0" smtClean="0"/>
              <a:t>developed by Dr. </a:t>
            </a:r>
            <a:r>
              <a:rPr lang="en-US" kern="1200" dirty="0" smtClean="0"/>
              <a:t>Thomas </a:t>
            </a:r>
            <a:r>
              <a:rPr lang="en-US" kern="1200" dirty="0"/>
              <a:t>E. Freese, PhD (Director of Training of UCLA ISAP and Director of the Pacific Southwest ATTC</a:t>
            </a:r>
            <a:r>
              <a:rPr lang="en-US" kern="1200" dirty="0" smtClean="0"/>
              <a:t>), Alex R. Ngiraingas, MEd, CSAC II, ICADC, ICPS, and Dr. Christopher C. C. Rocchio, PhD, LCSW, CSAC, ICADC (Clinical Specialist, UCLA) i</a:t>
            </a:r>
            <a:r>
              <a:rPr lang="en-US" dirty="0" smtClean="0"/>
              <a:t>n </a:t>
            </a:r>
            <a:r>
              <a:rPr lang="en-US" dirty="0"/>
              <a:t>August of 2018 under contract number 2018-002 by the University of California Los Angeles, Integrated Substance Abuse Programs (UCLA ISAP) and the Pacific Southwest Addiction Technology Center (PSATTC) for the Pacific Behavioral Health Collaborating Council (PBHCC). </a:t>
            </a:r>
            <a:r>
              <a:rPr lang="en-US" dirty="0"/>
              <a:t>Additional resource provided by SAMHSA, grant number UR1TI080211.</a:t>
            </a:r>
          </a:p>
          <a:p>
            <a:pPr marL="0" indent="0">
              <a:buNone/>
            </a:pPr>
            <a:endParaRPr lang="en-US" dirty="0"/>
          </a:p>
          <a:p>
            <a:endParaRPr lang="en-US" dirty="0"/>
          </a:p>
        </p:txBody>
      </p:sp>
      <p:sp>
        <p:nvSpPr>
          <p:cNvPr id="4" name="Slide Number Placeholder 3"/>
          <p:cNvSpPr>
            <a:spLocks noGrp="1"/>
          </p:cNvSpPr>
          <p:nvPr>
            <p:ph type="sldNum" sz="quarter" idx="10"/>
          </p:nvPr>
        </p:nvSpPr>
        <p:spPr/>
        <p:txBody>
          <a:bodyPr/>
          <a:lstStyle/>
          <a:p>
            <a:fld id="{3E17F1FD-29C3-4220-915C-9C71059786D3}" type="slidenum">
              <a:rPr lang="en-US" smtClean="0"/>
              <a:pPr/>
              <a:t>2</a:t>
            </a:fld>
            <a:endParaRPr lang="en-US" dirty="0"/>
          </a:p>
        </p:txBody>
      </p:sp>
    </p:spTree>
    <p:extLst>
      <p:ext uri="{BB962C8B-B14F-4D97-AF65-F5344CB8AC3E}">
        <p14:creationId xmlns:p14="http://schemas.microsoft.com/office/powerpoint/2010/main" val="25639796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Discussing HIV </a:t>
            </a:r>
            <a:endParaRPr lang="en-US" dirty="0"/>
          </a:p>
        </p:txBody>
      </p:sp>
      <p:sp>
        <p:nvSpPr>
          <p:cNvPr id="5" name="Content Placeholder 2"/>
          <p:cNvSpPr txBox="1">
            <a:spLocks/>
          </p:cNvSpPr>
          <p:nvPr/>
        </p:nvSpPr>
        <p:spPr bwMode="auto">
          <a:xfrm>
            <a:off x="255430" y="914396"/>
            <a:ext cx="8686800" cy="2398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0"/>
              </a:spcBef>
              <a:spcAft>
                <a:spcPct val="0"/>
              </a:spcAft>
              <a:buChar char="•"/>
              <a:defRPr sz="2800">
                <a:solidFill>
                  <a:schemeClr val="bg1"/>
                </a:solidFill>
                <a:latin typeface="Calibri" panose="020F0502020204030204" pitchFamily="34" charset="0"/>
                <a:ea typeface="+mn-ea"/>
                <a:cs typeface="Calibri" panose="020F0502020204030204" pitchFamily="34" charset="0"/>
              </a:defRPr>
            </a:lvl1pPr>
            <a:lvl2pPr marL="742950" indent="-285750" algn="l" rtl="0" eaLnBrk="1" fontAlgn="base" hangingPunct="1">
              <a:spcBef>
                <a:spcPts val="0"/>
              </a:spcBef>
              <a:spcAft>
                <a:spcPct val="0"/>
              </a:spcAft>
              <a:buChar char="–"/>
              <a:defRPr sz="2800">
                <a:solidFill>
                  <a:schemeClr val="bg1"/>
                </a:solidFill>
                <a:latin typeface="Calibri" panose="020F0502020204030204" pitchFamily="34" charset="0"/>
                <a:cs typeface="Calibri" panose="020F0502020204030204" pitchFamily="34" charset="0"/>
              </a:defRPr>
            </a:lvl2pPr>
            <a:lvl3pPr marL="1143000" indent="-228600" algn="l" rtl="0" eaLnBrk="1" fontAlgn="base" hangingPunct="1">
              <a:spcBef>
                <a:spcPts val="0"/>
              </a:spcBef>
              <a:spcAft>
                <a:spcPct val="0"/>
              </a:spcAft>
              <a:buChar char="•"/>
              <a:defRPr sz="2800">
                <a:solidFill>
                  <a:schemeClr val="bg1"/>
                </a:solidFill>
                <a:latin typeface="Calibri" panose="020F0502020204030204" pitchFamily="34" charset="0"/>
                <a:cs typeface="Calibri" panose="020F0502020204030204" pitchFamily="34" charset="0"/>
              </a:defRPr>
            </a:lvl3pPr>
            <a:lvl4pPr marL="1600200" indent="-228600" algn="l" rtl="0" eaLnBrk="1" fontAlgn="base" hangingPunct="1">
              <a:spcBef>
                <a:spcPts val="0"/>
              </a:spcBef>
              <a:spcAft>
                <a:spcPct val="0"/>
              </a:spcAft>
              <a:buChar char="–"/>
              <a:defRPr sz="2800">
                <a:solidFill>
                  <a:schemeClr val="bg1"/>
                </a:solidFill>
                <a:latin typeface="Calibri" panose="020F0502020204030204" pitchFamily="34" charset="0"/>
                <a:cs typeface="Calibri" panose="020F0502020204030204" pitchFamily="34" charset="0"/>
              </a:defRPr>
            </a:lvl4pPr>
            <a:lvl5pPr marL="2057400" indent="-228600" algn="l" rtl="0" eaLnBrk="1" fontAlgn="base" hangingPunct="1">
              <a:spcBef>
                <a:spcPts val="0"/>
              </a:spcBef>
              <a:spcAft>
                <a:spcPct val="0"/>
              </a:spcAft>
              <a:buChar char="»"/>
              <a:defRPr sz="2800">
                <a:solidFill>
                  <a:schemeClr val="bg1"/>
                </a:solidFill>
                <a:latin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r>
              <a:rPr lang="en-US" kern="0" dirty="0" smtClean="0"/>
              <a:t>Find a partner.</a:t>
            </a:r>
          </a:p>
          <a:p>
            <a:r>
              <a:rPr lang="en-US" kern="0" dirty="0" smtClean="0"/>
              <a:t>In three minutes, </a:t>
            </a:r>
            <a:r>
              <a:rPr lang="en-US" dirty="0"/>
              <a:t>explain </a:t>
            </a:r>
            <a:r>
              <a:rPr lang="en-US" dirty="0" smtClean="0"/>
              <a:t>to your partner as </a:t>
            </a:r>
            <a:r>
              <a:rPr lang="en-US" dirty="0"/>
              <a:t>much as they </a:t>
            </a:r>
            <a:r>
              <a:rPr lang="en-US" dirty="0" smtClean="0"/>
              <a:t>about HIV (What is it? How do you get it? Who is most likely to get it?  What happens if you get it?)</a:t>
            </a:r>
          </a:p>
          <a:p>
            <a:r>
              <a:rPr lang="en-US" dirty="0" smtClean="0"/>
              <a:t>What was challenging? </a:t>
            </a:r>
            <a:r>
              <a:rPr lang="en-US" dirty="0"/>
              <a:t>Why? </a:t>
            </a:r>
            <a:endParaRPr lang="en-US" dirty="0" smtClean="0"/>
          </a:p>
          <a:p>
            <a:r>
              <a:rPr lang="en-US" dirty="0" smtClean="0"/>
              <a:t>How </a:t>
            </a:r>
            <a:r>
              <a:rPr lang="en-US" dirty="0"/>
              <a:t>did </a:t>
            </a:r>
            <a:r>
              <a:rPr lang="en-US" dirty="0" smtClean="0"/>
              <a:t>you feel as you were having this discussion? </a:t>
            </a:r>
            <a:endParaRPr lang="en-US" dirty="0"/>
          </a:p>
          <a:p>
            <a:endParaRPr lang="en-US" kern="0" dirty="0" smtClean="0"/>
          </a:p>
          <a:p>
            <a:endParaRPr lang="en-US" kern="1200" dirty="0"/>
          </a:p>
        </p:txBody>
      </p:sp>
      <p:sp>
        <p:nvSpPr>
          <p:cNvPr id="6" name="Title 1"/>
          <p:cNvSpPr txBox="1">
            <a:spLocks/>
          </p:cNvSpPr>
          <p:nvPr/>
        </p:nvSpPr>
        <p:spPr bwMode="auto">
          <a:xfrm>
            <a:off x="228600" y="4090398"/>
            <a:ext cx="8686800" cy="761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rgbClr val="FFCC00"/>
                </a:solidFill>
                <a:latin typeface="Calibri" panose="020F0502020204030204" pitchFamily="34" charset="0"/>
                <a:ea typeface="+mj-ea"/>
                <a:cs typeface="Calibri" panose="020F0502020204030204" pitchFamily="34" charset="0"/>
              </a:defRPr>
            </a:lvl1pPr>
            <a:lvl2pPr algn="ctr" rtl="0" eaLnBrk="1" fontAlgn="base" hangingPunct="1">
              <a:spcBef>
                <a:spcPct val="0"/>
              </a:spcBef>
              <a:spcAft>
                <a:spcPct val="0"/>
              </a:spcAft>
              <a:defRPr sz="4400" b="1">
                <a:solidFill>
                  <a:srgbClr val="FFCC00"/>
                </a:solidFill>
                <a:latin typeface="Arial" charset="0"/>
              </a:defRPr>
            </a:lvl2pPr>
            <a:lvl3pPr algn="ctr" rtl="0" eaLnBrk="1" fontAlgn="base" hangingPunct="1">
              <a:spcBef>
                <a:spcPct val="0"/>
              </a:spcBef>
              <a:spcAft>
                <a:spcPct val="0"/>
              </a:spcAft>
              <a:defRPr sz="4400" b="1">
                <a:solidFill>
                  <a:srgbClr val="FFCC00"/>
                </a:solidFill>
                <a:latin typeface="Arial" charset="0"/>
              </a:defRPr>
            </a:lvl3pPr>
            <a:lvl4pPr algn="ctr" rtl="0" eaLnBrk="1" fontAlgn="base" hangingPunct="1">
              <a:spcBef>
                <a:spcPct val="0"/>
              </a:spcBef>
              <a:spcAft>
                <a:spcPct val="0"/>
              </a:spcAft>
              <a:defRPr sz="4400" b="1">
                <a:solidFill>
                  <a:srgbClr val="FFCC00"/>
                </a:solidFill>
                <a:latin typeface="Arial" charset="0"/>
              </a:defRPr>
            </a:lvl4pPr>
            <a:lvl5pPr algn="ctr" rtl="0" eaLnBrk="1" fontAlgn="base" hangingPunct="1">
              <a:spcBef>
                <a:spcPct val="0"/>
              </a:spcBef>
              <a:spcAft>
                <a:spcPct val="0"/>
              </a:spcAft>
              <a:defRPr sz="4400" b="1">
                <a:solidFill>
                  <a:srgbClr val="FFCC00"/>
                </a:solidFill>
                <a:latin typeface="Arial" charset="0"/>
              </a:defRPr>
            </a:lvl5pPr>
            <a:lvl6pPr marL="457200" algn="ctr" rtl="0" eaLnBrk="1" fontAlgn="base" hangingPunct="1">
              <a:spcBef>
                <a:spcPct val="0"/>
              </a:spcBef>
              <a:spcAft>
                <a:spcPct val="0"/>
              </a:spcAft>
              <a:defRPr sz="4400" b="1">
                <a:solidFill>
                  <a:srgbClr val="FFCC00"/>
                </a:solidFill>
                <a:latin typeface="Arial" charset="0"/>
              </a:defRPr>
            </a:lvl6pPr>
            <a:lvl7pPr marL="914400" algn="ctr" rtl="0" eaLnBrk="1" fontAlgn="base" hangingPunct="1">
              <a:spcBef>
                <a:spcPct val="0"/>
              </a:spcBef>
              <a:spcAft>
                <a:spcPct val="0"/>
              </a:spcAft>
              <a:defRPr sz="4400" b="1">
                <a:solidFill>
                  <a:srgbClr val="FFCC00"/>
                </a:solidFill>
                <a:latin typeface="Arial" charset="0"/>
              </a:defRPr>
            </a:lvl7pPr>
            <a:lvl8pPr marL="1371600" algn="ctr" rtl="0" eaLnBrk="1" fontAlgn="base" hangingPunct="1">
              <a:spcBef>
                <a:spcPct val="0"/>
              </a:spcBef>
              <a:spcAft>
                <a:spcPct val="0"/>
              </a:spcAft>
              <a:defRPr sz="4400" b="1">
                <a:solidFill>
                  <a:srgbClr val="FFCC00"/>
                </a:solidFill>
                <a:latin typeface="Arial" charset="0"/>
              </a:defRPr>
            </a:lvl8pPr>
            <a:lvl9pPr marL="1828800" algn="ctr" rtl="0" eaLnBrk="1" fontAlgn="base" hangingPunct="1">
              <a:spcBef>
                <a:spcPct val="0"/>
              </a:spcBef>
              <a:spcAft>
                <a:spcPct val="0"/>
              </a:spcAft>
              <a:defRPr sz="4400" b="1">
                <a:solidFill>
                  <a:srgbClr val="FFCC00"/>
                </a:solidFill>
                <a:latin typeface="Arial" charset="0"/>
              </a:defRPr>
            </a:lvl9pPr>
          </a:lstStyle>
          <a:p>
            <a:r>
              <a:rPr lang="en-US" kern="0" dirty="0" smtClean="0">
                <a:solidFill>
                  <a:srgbClr val="FFFF00"/>
                </a:solidFill>
              </a:rPr>
              <a:t>Question</a:t>
            </a:r>
            <a:endParaRPr lang="en-US" kern="0" dirty="0">
              <a:solidFill>
                <a:srgbClr val="FFFF00"/>
              </a:solidFill>
            </a:endParaRPr>
          </a:p>
        </p:txBody>
      </p:sp>
      <p:sp>
        <p:nvSpPr>
          <p:cNvPr id="3" name="Content Placeholder 2"/>
          <p:cNvSpPr>
            <a:spLocks noGrp="1"/>
          </p:cNvSpPr>
          <p:nvPr>
            <p:ph idx="1"/>
          </p:nvPr>
        </p:nvSpPr>
        <p:spPr>
          <a:xfrm>
            <a:off x="228600" y="4776200"/>
            <a:ext cx="8686800" cy="2093230"/>
          </a:xfrm>
        </p:spPr>
        <p:txBody>
          <a:bodyPr/>
          <a:lstStyle/>
          <a:p>
            <a:pPr marL="0" indent="0">
              <a:buNone/>
            </a:pPr>
            <a:r>
              <a:rPr lang="en-US" dirty="0"/>
              <a:t>I feel comfortable explaining HIV infection to a friend. </a:t>
            </a:r>
          </a:p>
          <a:p>
            <a:pPr marL="514350" indent="-514350">
              <a:buAutoNum type="arabicPeriod"/>
            </a:pPr>
            <a:r>
              <a:rPr lang="en-US" dirty="0"/>
              <a:t>No</a:t>
            </a:r>
          </a:p>
          <a:p>
            <a:pPr marL="514350" indent="-514350">
              <a:buAutoNum type="arabicPeriod"/>
            </a:pPr>
            <a:r>
              <a:rPr lang="en-US" dirty="0"/>
              <a:t>Somewhat</a:t>
            </a:r>
          </a:p>
          <a:p>
            <a:pPr marL="514350" indent="-514350">
              <a:buAutoNum type="arabicPeriod"/>
            </a:pPr>
            <a:r>
              <a:rPr lang="en-US" dirty="0"/>
              <a:t>Yes </a:t>
            </a:r>
          </a:p>
          <a:p>
            <a:pPr marL="0" indent="0">
              <a:buNone/>
            </a:pPr>
            <a:endParaRPr lang="en-US" kern="1200" dirty="0"/>
          </a:p>
        </p:txBody>
      </p:sp>
      <p:sp>
        <p:nvSpPr>
          <p:cNvPr id="4" name="Slide Number Placeholder 3"/>
          <p:cNvSpPr>
            <a:spLocks noGrp="1"/>
          </p:cNvSpPr>
          <p:nvPr>
            <p:ph type="sldNum" sz="quarter" idx="10"/>
          </p:nvPr>
        </p:nvSpPr>
        <p:spPr>
          <a:xfrm>
            <a:off x="8534399" y="6284230"/>
            <a:ext cx="407831" cy="367228"/>
          </a:xfrm>
        </p:spPr>
        <p:txBody>
          <a:bodyPr/>
          <a:lstStyle/>
          <a:p>
            <a:fld id="{3E17F1FD-29C3-4220-915C-9C71059786D3}" type="slidenum">
              <a:rPr lang="en-US" smtClean="0"/>
              <a:pPr/>
              <a:t>20</a:t>
            </a:fld>
            <a:endParaRPr lang="en-US" dirty="0"/>
          </a:p>
        </p:txBody>
      </p:sp>
    </p:spTree>
    <p:extLst>
      <p:ext uri="{BB962C8B-B14F-4D97-AF65-F5344CB8AC3E}">
        <p14:creationId xmlns:p14="http://schemas.microsoft.com/office/powerpoint/2010/main" val="38467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left)">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left)">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wipe(left)">
                                      <p:cBhvr>
                                        <p:cTn id="20" dur="5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Adults Learn</a:t>
            </a:r>
            <a:endParaRPr lang="en-US" dirty="0"/>
          </a:p>
        </p:txBody>
      </p:sp>
      <p:pic>
        <p:nvPicPr>
          <p:cNvPr id="5" name="Content Placeholder 4" descr="Three pieces of a pie or circle to assist the learner with understanding that learning is believed to occur through cognitve, affective, and psychomotor domains. " title="Three domains of learn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5616" y="891650"/>
            <a:ext cx="7472767" cy="5129091"/>
          </a:xfrm>
        </p:spPr>
      </p:pic>
      <p:sp>
        <p:nvSpPr>
          <p:cNvPr id="4" name="Slide Number Placeholder 3"/>
          <p:cNvSpPr>
            <a:spLocks noGrp="1"/>
          </p:cNvSpPr>
          <p:nvPr>
            <p:ph type="sldNum" sz="quarter" idx="10"/>
          </p:nvPr>
        </p:nvSpPr>
        <p:spPr>
          <a:xfrm>
            <a:off x="8534399" y="6284230"/>
            <a:ext cx="407831" cy="367228"/>
          </a:xfrm>
        </p:spPr>
        <p:txBody>
          <a:bodyPr/>
          <a:lstStyle/>
          <a:p>
            <a:fld id="{3E17F1FD-29C3-4220-915C-9C71059786D3}" type="slidenum">
              <a:rPr lang="en-US" smtClean="0"/>
              <a:pPr/>
              <a:t>21</a:t>
            </a:fld>
            <a:endParaRPr lang="en-US" dirty="0"/>
          </a:p>
        </p:txBody>
      </p:sp>
    </p:spTree>
    <p:extLst>
      <p:ext uri="{BB962C8B-B14F-4D97-AF65-F5344CB8AC3E}">
        <p14:creationId xmlns:p14="http://schemas.microsoft.com/office/powerpoint/2010/main" val="14147703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was your last HIV training? </a:t>
            </a:r>
            <a:endParaRPr lang="en-US" dirty="0"/>
          </a:p>
        </p:txBody>
      </p:sp>
      <p:sp>
        <p:nvSpPr>
          <p:cNvPr id="3" name="Content Placeholder 2"/>
          <p:cNvSpPr>
            <a:spLocks noGrp="1"/>
          </p:cNvSpPr>
          <p:nvPr>
            <p:ph idx="1"/>
          </p:nvPr>
        </p:nvSpPr>
        <p:spPr>
          <a:xfrm>
            <a:off x="228600" y="990600"/>
            <a:ext cx="8686800" cy="4495800"/>
          </a:xfrm>
        </p:spPr>
        <p:txBody>
          <a:bodyPr/>
          <a:lstStyle/>
          <a:p>
            <a:pPr marL="0" indent="0">
              <a:buNone/>
            </a:pPr>
            <a:r>
              <a:rPr lang="en-US" altLang="en-US" kern="1200" dirty="0"/>
              <a:t>My last HIV training was</a:t>
            </a:r>
          </a:p>
          <a:p>
            <a:pPr marL="514350" indent="-514350">
              <a:buFont typeface="+mj-lt"/>
              <a:buAutoNum type="arabicPeriod"/>
            </a:pPr>
            <a:r>
              <a:rPr lang="en-US" altLang="en-US" dirty="0"/>
              <a:t>In the past 3 months</a:t>
            </a:r>
          </a:p>
          <a:p>
            <a:pPr marL="514350" indent="-514350">
              <a:buFont typeface="+mj-lt"/>
              <a:buAutoNum type="arabicPeriod"/>
            </a:pPr>
            <a:r>
              <a:rPr lang="en-US" altLang="en-US" dirty="0"/>
              <a:t>In the past 6 months</a:t>
            </a:r>
          </a:p>
          <a:p>
            <a:pPr marL="514350" indent="-514350">
              <a:buFont typeface="+mj-lt"/>
              <a:buAutoNum type="arabicPeriod"/>
            </a:pPr>
            <a:r>
              <a:rPr lang="en-US" altLang="en-US" dirty="0"/>
              <a:t>1 year ago</a:t>
            </a:r>
          </a:p>
          <a:p>
            <a:pPr marL="514350" indent="-514350">
              <a:buFont typeface="+mj-lt"/>
              <a:buAutoNum type="arabicPeriod"/>
            </a:pPr>
            <a:r>
              <a:rPr lang="en-US" altLang="en-US" dirty="0"/>
              <a:t>More than 1 year ago</a:t>
            </a:r>
          </a:p>
          <a:p>
            <a:pPr marL="514350" indent="-514350">
              <a:buFont typeface="+mj-lt"/>
              <a:buAutoNum type="arabicPeriod"/>
            </a:pPr>
            <a:r>
              <a:rPr lang="en-US" altLang="en-US" dirty="0"/>
              <a:t>Never </a:t>
            </a:r>
            <a:r>
              <a:rPr lang="en-US" altLang="en-US" dirty="0" smtClean="0"/>
              <a:t>before. This </a:t>
            </a:r>
            <a:r>
              <a:rPr lang="en-US" altLang="en-US" dirty="0"/>
              <a:t>is my first</a:t>
            </a:r>
          </a:p>
          <a:p>
            <a:pPr marL="0" indent="0">
              <a:buNone/>
            </a:pPr>
            <a:endParaRPr lang="en-US" kern="1200" dirty="0"/>
          </a:p>
        </p:txBody>
      </p:sp>
      <p:sp>
        <p:nvSpPr>
          <p:cNvPr id="4" name="Slide Number Placeholder 3"/>
          <p:cNvSpPr>
            <a:spLocks noGrp="1"/>
          </p:cNvSpPr>
          <p:nvPr>
            <p:ph type="sldNum" sz="quarter" idx="10"/>
          </p:nvPr>
        </p:nvSpPr>
        <p:spPr>
          <a:xfrm>
            <a:off x="8534399" y="6284230"/>
            <a:ext cx="407831" cy="367228"/>
          </a:xfrm>
        </p:spPr>
        <p:txBody>
          <a:bodyPr/>
          <a:lstStyle/>
          <a:p>
            <a:fld id="{3E17F1FD-29C3-4220-915C-9C71059786D3}" type="slidenum">
              <a:rPr lang="en-US" smtClean="0"/>
              <a:pPr/>
              <a:t>22</a:t>
            </a:fld>
            <a:endParaRPr lang="en-US" dirty="0"/>
          </a:p>
        </p:txBody>
      </p:sp>
    </p:spTree>
    <p:extLst>
      <p:ext uri="{BB962C8B-B14F-4D97-AF65-F5344CB8AC3E}">
        <p14:creationId xmlns:p14="http://schemas.microsoft.com/office/powerpoint/2010/main" val="15455270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188" y="192770"/>
            <a:ext cx="8686800" cy="761996"/>
          </a:xfrm>
        </p:spPr>
        <p:txBody>
          <a:bodyPr/>
          <a:lstStyle/>
          <a:p>
            <a:r>
              <a:rPr lang="en-US" dirty="0" smtClean="0"/>
              <a:t>Your History Learning about HIV</a:t>
            </a:r>
            <a:endParaRPr lang="en-US" dirty="0"/>
          </a:p>
        </p:txBody>
      </p:sp>
      <p:sp>
        <p:nvSpPr>
          <p:cNvPr id="3" name="Content Placeholder 2"/>
          <p:cNvSpPr>
            <a:spLocks noGrp="1"/>
          </p:cNvSpPr>
          <p:nvPr>
            <p:ph idx="1"/>
          </p:nvPr>
        </p:nvSpPr>
        <p:spPr>
          <a:xfrm>
            <a:off x="228600" y="990600"/>
            <a:ext cx="8686800" cy="4495800"/>
          </a:xfrm>
        </p:spPr>
        <p:txBody>
          <a:bodyPr/>
          <a:lstStyle/>
          <a:p>
            <a:r>
              <a:rPr lang="en-US" kern="1200" dirty="0"/>
              <a:t>What was the FIRST thing you ever heard/read about HIV? When was it?</a:t>
            </a:r>
          </a:p>
          <a:p>
            <a:r>
              <a:rPr lang="en-US" kern="1200" dirty="0"/>
              <a:t>What was the LAST thing you heard/read about HIV? When was it? </a:t>
            </a:r>
          </a:p>
          <a:p>
            <a:endParaRPr lang="en-US" kern="1200" dirty="0"/>
          </a:p>
          <a:p>
            <a:pPr marL="0" indent="0">
              <a:buNone/>
            </a:pPr>
            <a:endParaRPr lang="en-US" kern="1200" dirty="0"/>
          </a:p>
        </p:txBody>
      </p:sp>
      <p:sp>
        <p:nvSpPr>
          <p:cNvPr id="4" name="Slide Number Placeholder 3"/>
          <p:cNvSpPr>
            <a:spLocks noGrp="1"/>
          </p:cNvSpPr>
          <p:nvPr>
            <p:ph type="sldNum" sz="quarter" idx="10"/>
          </p:nvPr>
        </p:nvSpPr>
        <p:spPr>
          <a:xfrm>
            <a:off x="8534399" y="6284230"/>
            <a:ext cx="407831" cy="367228"/>
          </a:xfrm>
        </p:spPr>
        <p:txBody>
          <a:bodyPr/>
          <a:lstStyle/>
          <a:p>
            <a:fld id="{3E17F1FD-29C3-4220-915C-9C71059786D3}" type="slidenum">
              <a:rPr lang="en-US" smtClean="0"/>
              <a:pPr/>
              <a:t>23</a:t>
            </a:fld>
            <a:endParaRPr lang="en-US" dirty="0"/>
          </a:p>
        </p:txBody>
      </p:sp>
    </p:spTree>
    <p:extLst>
      <p:ext uri="{BB962C8B-B14F-4D97-AF65-F5344CB8AC3E}">
        <p14:creationId xmlns:p14="http://schemas.microsoft.com/office/powerpoint/2010/main" val="24053817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761996"/>
          </a:xfrm>
        </p:spPr>
        <p:txBody>
          <a:bodyPr/>
          <a:lstStyle/>
          <a:p>
            <a:r>
              <a:rPr lang="en-US" dirty="0" smtClean="0"/>
              <a:t>Today’s Agenda (2)</a:t>
            </a:r>
            <a:endParaRPr lang="en-US" dirty="0"/>
          </a:p>
        </p:txBody>
      </p:sp>
      <p:sp>
        <p:nvSpPr>
          <p:cNvPr id="3" name="Content Placeholder 2"/>
          <p:cNvSpPr>
            <a:spLocks noGrp="1"/>
          </p:cNvSpPr>
          <p:nvPr>
            <p:ph idx="1"/>
          </p:nvPr>
        </p:nvSpPr>
        <p:spPr>
          <a:xfrm>
            <a:off x="228600" y="990600"/>
            <a:ext cx="8686800" cy="4648200"/>
          </a:xfrm>
        </p:spPr>
        <p:txBody>
          <a:bodyPr/>
          <a:lstStyle/>
          <a:p>
            <a:pPr>
              <a:spcBef>
                <a:spcPts val="0"/>
              </a:spcBef>
            </a:pPr>
            <a:r>
              <a:rPr lang="en-US" dirty="0"/>
              <a:t>Review and check-in</a:t>
            </a:r>
          </a:p>
          <a:p>
            <a:pPr>
              <a:spcBef>
                <a:spcPts val="0"/>
              </a:spcBef>
            </a:pPr>
            <a:r>
              <a:rPr lang="en-US" dirty="0"/>
              <a:t>What is HIV and AIDS? </a:t>
            </a:r>
          </a:p>
          <a:p>
            <a:pPr>
              <a:defRPr/>
            </a:pPr>
            <a:r>
              <a:rPr lang="en-US" altLang="en-US" dirty="0"/>
              <a:t>Learning objectives</a:t>
            </a:r>
          </a:p>
          <a:p>
            <a:pPr>
              <a:defRPr/>
            </a:pPr>
            <a:r>
              <a:rPr lang="en-US" altLang="en-US" b="1" dirty="0">
                <a:solidFill>
                  <a:srgbClr val="FFFF00"/>
                </a:solidFill>
              </a:rPr>
              <a:t>HIV Histories (World, US, Local, Personal)</a:t>
            </a:r>
          </a:p>
          <a:p>
            <a:pPr>
              <a:defRPr/>
            </a:pPr>
            <a:r>
              <a:rPr lang="en-US" altLang="en-US" dirty="0"/>
              <a:t>HIV Medical Update</a:t>
            </a:r>
          </a:p>
          <a:p>
            <a:pPr lvl="1">
              <a:defRPr/>
            </a:pPr>
            <a:r>
              <a:rPr lang="en-US" altLang="en-US" dirty="0"/>
              <a:t>Modes of Transmission</a:t>
            </a:r>
          </a:p>
          <a:p>
            <a:pPr lvl="1">
              <a:defRPr/>
            </a:pPr>
            <a:r>
              <a:rPr lang="en-US" altLang="en-US" dirty="0"/>
              <a:t>Acute HIV Infection</a:t>
            </a:r>
          </a:p>
          <a:p>
            <a:pPr lvl="1">
              <a:defRPr/>
            </a:pPr>
            <a:r>
              <a:rPr lang="en-US" altLang="en-US" dirty="0"/>
              <a:t>Testing/Screening</a:t>
            </a:r>
          </a:p>
          <a:p>
            <a:pPr lvl="1">
              <a:defRPr/>
            </a:pPr>
            <a:r>
              <a:rPr lang="en-US" altLang="en-US" dirty="0"/>
              <a:t>Medications for HIV</a:t>
            </a:r>
          </a:p>
          <a:p>
            <a:pPr lvl="1">
              <a:defRPr/>
            </a:pPr>
            <a:r>
              <a:rPr lang="en-US" altLang="en-US" dirty="0"/>
              <a:t>HIV Prevention</a:t>
            </a:r>
          </a:p>
          <a:p>
            <a:r>
              <a:rPr lang="en-US" altLang="en-US" dirty="0"/>
              <a:t>Sexually Transmitted Infections</a:t>
            </a:r>
          </a:p>
          <a:p>
            <a:pPr>
              <a:spcBef>
                <a:spcPts val="0"/>
              </a:spcBef>
            </a:pPr>
            <a:endParaRPr lang="en-US" dirty="0"/>
          </a:p>
          <a:p>
            <a:pPr>
              <a:spcBef>
                <a:spcPts val="0"/>
              </a:spcBef>
            </a:pPr>
            <a:endParaRPr lang="en-US" dirty="0"/>
          </a:p>
        </p:txBody>
      </p:sp>
      <p:sp>
        <p:nvSpPr>
          <p:cNvPr id="4" name="Slide Number Placeholder 3"/>
          <p:cNvSpPr>
            <a:spLocks noGrp="1"/>
          </p:cNvSpPr>
          <p:nvPr>
            <p:ph type="sldNum" sz="quarter" idx="10"/>
          </p:nvPr>
        </p:nvSpPr>
        <p:spPr>
          <a:xfrm>
            <a:off x="7239000" y="6284230"/>
            <a:ext cx="1703230" cy="421370"/>
          </a:xfrm>
        </p:spPr>
        <p:txBody>
          <a:bodyPr/>
          <a:lstStyle/>
          <a:p>
            <a:fld id="{3E17F1FD-29C3-4220-915C-9C71059786D3}" type="slidenum">
              <a:rPr lang="en-US" smtClean="0"/>
              <a:pPr/>
              <a:t>24</a:t>
            </a:fld>
            <a:endParaRPr lang="en-US" dirty="0"/>
          </a:p>
        </p:txBody>
      </p:sp>
    </p:spTree>
    <p:extLst>
      <p:ext uri="{BB962C8B-B14F-4D97-AF65-F5344CB8AC3E}">
        <p14:creationId xmlns:p14="http://schemas.microsoft.com/office/powerpoint/2010/main" val="34186637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381000"/>
            <a:ext cx="8686800" cy="761996"/>
          </a:xfrm>
        </p:spPr>
        <p:txBody>
          <a:bodyPr/>
          <a:lstStyle/>
          <a:p>
            <a:r>
              <a:rPr lang="en-US" dirty="0"/>
              <a:t>People living with HIV by </a:t>
            </a:r>
            <a:br>
              <a:rPr lang="en-US" dirty="0"/>
            </a:br>
            <a:r>
              <a:rPr lang="en-US" dirty="0"/>
              <a:t>WHO Region (2016)</a:t>
            </a:r>
          </a:p>
        </p:txBody>
      </p:sp>
      <p:pic>
        <p:nvPicPr>
          <p:cNvPr id="5" name="Content Placeholder 4" descr="World Health Organization Pie Chart of HIV epidemic" title="Pie chart of number of people with HIV across the world">
            <a:extLst>
              <a:ext uri="{FF2B5EF4-FFF2-40B4-BE49-F238E27FC236}">
                <a16:creationId xmlns:a16="http://schemas.microsoft.com/office/drawing/2014/main" id="{24105366-BC2E-1841-B009-2505EEBF71DC}"/>
              </a:ext>
            </a:extLst>
          </p:cNvPr>
          <p:cNvPicPr>
            <a:picLocks noChangeAspect="1"/>
          </p:cNvPicPr>
          <p:nvPr/>
        </p:nvPicPr>
        <p:blipFill>
          <a:blip r:embed="rId3"/>
          <a:stretch>
            <a:fillRect/>
          </a:stretch>
        </p:blipFill>
        <p:spPr bwMode="auto">
          <a:xfrm>
            <a:off x="595312" y="1781175"/>
            <a:ext cx="7953375"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0"/>
          </p:nvPr>
        </p:nvSpPr>
        <p:spPr>
          <a:xfrm>
            <a:off x="8534399" y="6284230"/>
            <a:ext cx="407831" cy="367228"/>
          </a:xfrm>
        </p:spPr>
        <p:txBody>
          <a:bodyPr/>
          <a:lstStyle/>
          <a:p>
            <a:fld id="{3E17F1FD-29C3-4220-915C-9C71059786D3}" type="slidenum">
              <a:rPr lang="en-US" smtClean="0"/>
              <a:pPr/>
              <a:t>25</a:t>
            </a:fld>
            <a:endParaRPr lang="en-US" dirty="0"/>
          </a:p>
        </p:txBody>
      </p:sp>
    </p:spTree>
    <p:extLst>
      <p:ext uri="{BB962C8B-B14F-4D97-AF65-F5344CB8AC3E}">
        <p14:creationId xmlns:p14="http://schemas.microsoft.com/office/powerpoint/2010/main" val="6697668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Global estimates for adults and children</a:t>
            </a:r>
          </a:p>
        </p:txBody>
      </p:sp>
      <p:sp>
        <p:nvSpPr>
          <p:cNvPr id="3" name="Content Placeholder 2"/>
          <p:cNvSpPr>
            <a:spLocks noGrp="1"/>
          </p:cNvSpPr>
          <p:nvPr>
            <p:ph idx="1"/>
          </p:nvPr>
        </p:nvSpPr>
        <p:spPr>
          <a:xfrm>
            <a:off x="228600" y="990600"/>
            <a:ext cx="8686800" cy="4495800"/>
          </a:xfrm>
        </p:spPr>
        <p:txBody>
          <a:bodyPr/>
          <a:lstStyle/>
          <a:p>
            <a:r>
              <a:rPr lang="en-US" kern="1200" dirty="0"/>
              <a:t>People living with HIV in 2016</a:t>
            </a:r>
          </a:p>
          <a:p>
            <a:pPr lvl="1"/>
            <a:r>
              <a:rPr lang="en-US" kern="1200" dirty="0"/>
              <a:t>36.7 million (30.8 million - 42.9 million)</a:t>
            </a:r>
          </a:p>
          <a:p>
            <a:r>
              <a:rPr lang="en-US" kern="1200" dirty="0"/>
              <a:t>New HIV infections in 2016</a:t>
            </a:r>
          </a:p>
          <a:p>
            <a:pPr lvl="1"/>
            <a:r>
              <a:rPr lang="en-US" kern="1200" dirty="0"/>
              <a:t>1.8 million (1.6 million to 2.1 million)</a:t>
            </a:r>
          </a:p>
          <a:p>
            <a:r>
              <a:rPr lang="en-US" kern="1200" dirty="0"/>
              <a:t>AIDS-related deaths in 2016</a:t>
            </a:r>
          </a:p>
          <a:p>
            <a:pPr lvl="1"/>
            <a:r>
              <a:rPr lang="en-US" kern="1200" dirty="0"/>
              <a:t>1.0 million (830,000 to 1.2 million)</a:t>
            </a:r>
          </a:p>
          <a:p>
            <a:pPr marL="0" indent="0">
              <a:buNone/>
            </a:pPr>
            <a:endParaRPr lang="en-US" kern="1200" dirty="0"/>
          </a:p>
        </p:txBody>
      </p:sp>
      <p:sp>
        <p:nvSpPr>
          <p:cNvPr id="4" name="Slide Number Placeholder 3"/>
          <p:cNvSpPr>
            <a:spLocks noGrp="1"/>
          </p:cNvSpPr>
          <p:nvPr>
            <p:ph type="sldNum" sz="quarter" idx="10"/>
          </p:nvPr>
        </p:nvSpPr>
        <p:spPr>
          <a:xfrm>
            <a:off x="8534399" y="6284230"/>
            <a:ext cx="407831" cy="367228"/>
          </a:xfrm>
        </p:spPr>
        <p:txBody>
          <a:bodyPr/>
          <a:lstStyle/>
          <a:p>
            <a:fld id="{3E17F1FD-29C3-4220-915C-9C71059786D3}" type="slidenum">
              <a:rPr lang="en-US" smtClean="0"/>
              <a:pPr/>
              <a:t>26</a:t>
            </a:fld>
            <a:endParaRPr lang="en-US" dirty="0"/>
          </a:p>
        </p:txBody>
      </p:sp>
    </p:spTree>
    <p:extLst>
      <p:ext uri="{BB962C8B-B14F-4D97-AF65-F5344CB8AC3E}">
        <p14:creationId xmlns:p14="http://schemas.microsoft.com/office/powerpoint/2010/main" val="35695825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65747"/>
            <a:ext cx="8686800" cy="1417638"/>
          </a:xfrm>
        </p:spPr>
        <p:txBody>
          <a:bodyPr/>
          <a:lstStyle/>
          <a:p>
            <a:pPr lvl="0" defTabSz="457200" fontAlgn="auto">
              <a:spcBef>
                <a:spcPts val="0"/>
              </a:spcBef>
              <a:spcAft>
                <a:spcPts val="0"/>
              </a:spcAft>
              <a:defRPr/>
            </a:pPr>
            <a:r>
              <a:rPr lang="en-US" altLang="en-US" kern="1200" dirty="0">
                <a:solidFill>
                  <a:srgbClr val="000000"/>
                </a:solidFill>
                <a:latin typeface="Calibri" panose="020F0502020204030204" pitchFamily="34" charset="0"/>
                <a:cs typeface="Calibri" panose="020F0502020204030204" pitchFamily="34" charset="0"/>
              </a:rPr>
              <a:t>Adults and children estimated to be </a:t>
            </a:r>
            <a:br>
              <a:rPr lang="en-US" altLang="en-US" kern="1200" dirty="0">
                <a:solidFill>
                  <a:srgbClr val="000000"/>
                </a:solidFill>
                <a:latin typeface="Calibri" panose="020F0502020204030204" pitchFamily="34" charset="0"/>
                <a:cs typeface="Calibri" panose="020F0502020204030204" pitchFamily="34" charset="0"/>
              </a:rPr>
            </a:br>
            <a:r>
              <a:rPr lang="en-US" altLang="en-US" kern="1200" dirty="0">
                <a:solidFill>
                  <a:srgbClr val="000000"/>
                </a:solidFill>
                <a:latin typeface="Calibri" panose="020F0502020204030204" pitchFamily="34" charset="0"/>
                <a:cs typeface="Calibri" panose="020F0502020204030204" pitchFamily="34" charset="0"/>
              </a:rPr>
              <a:t>living with HIV in 2016</a:t>
            </a:r>
            <a:endParaRPr lang="en-US" dirty="0"/>
          </a:p>
        </p:txBody>
      </p:sp>
      <p:pic>
        <p:nvPicPr>
          <p:cNvPr id="6" name="Content Placeholder 5" descr="World map with figures regarding the number of people across the world with HIV in 2016" title="Adults and children estimated to be living with HIV in 2016 "/>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1847470" y="2371476"/>
            <a:ext cx="5449060" cy="3562847"/>
          </a:xfrm>
        </p:spPr>
      </p:pic>
      <p:sp>
        <p:nvSpPr>
          <p:cNvPr id="7" name="Rectangle 2"/>
          <p:cNvSpPr>
            <a:spLocks noChangeArrowheads="1"/>
          </p:cNvSpPr>
          <p:nvPr/>
        </p:nvSpPr>
        <p:spPr bwMode="auto">
          <a:xfrm>
            <a:off x="1966080" y="5956251"/>
            <a:ext cx="521184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a:solidFill>
                  <a:schemeClr val="tx1"/>
                </a:solidFill>
                <a:latin typeface="Arial" charset="0"/>
                <a:ea typeface="ＭＳ Ｐゴシック" pitchFamily="34" charset="-128"/>
              </a:defRPr>
            </a:lvl1pPr>
            <a:lvl2pPr marL="37931725" indent="-37474525" defTabSz="457200" eaLnBrk="0" hangingPunct="0">
              <a:defRPr>
                <a:solidFill>
                  <a:schemeClr val="tx1"/>
                </a:solidFill>
                <a:latin typeface="Arial" charset="0"/>
                <a:ea typeface="ＭＳ Ｐゴシック" pitchFamily="34" charset="-128"/>
              </a:defRPr>
            </a:lvl2pPr>
            <a:lvl3pPr marL="1143000" indent="-228600" defTabSz="457200" eaLnBrk="0" hangingPunct="0">
              <a:defRPr>
                <a:solidFill>
                  <a:schemeClr val="tx1"/>
                </a:solidFill>
                <a:latin typeface="Arial" charset="0"/>
                <a:ea typeface="ＭＳ Ｐゴシック" pitchFamily="34" charset="-128"/>
              </a:defRPr>
            </a:lvl3pPr>
            <a:lvl4pPr marL="1600200" indent="-228600" defTabSz="457200" eaLnBrk="0" hangingPunct="0">
              <a:defRPr>
                <a:solidFill>
                  <a:schemeClr val="tx1"/>
                </a:solidFill>
                <a:latin typeface="Arial" charset="0"/>
                <a:ea typeface="ＭＳ Ｐゴシック" pitchFamily="34" charset="-128"/>
              </a:defRPr>
            </a:lvl4pPr>
            <a:lvl5pPr marL="2057400" indent="-228600" defTabSz="4572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Total: 36.7 million</a:t>
            </a:r>
            <a:r>
              <a:rPr kumimoji="0" lang="en-US" altLang="en-US" sz="2000" b="0"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 </a:t>
            </a:r>
            <a:r>
              <a:rPr kumimoji="0" lang="en-US" altLang="en-US" sz="1800" b="0" i="0" u="none" strike="noStrike" kern="1200" cap="none" spc="0" normalizeH="0" baseline="0" noProof="0" dirty="0">
                <a:ln>
                  <a:noFill/>
                </a:ln>
                <a:solidFill>
                  <a:srgbClr val="4D4D4D"/>
                </a:solidFill>
                <a:effectLst/>
                <a:uLnTx/>
                <a:uFillTx/>
                <a:latin typeface="Arial" charset="0"/>
                <a:ea typeface="ＭＳ Ｐゴシック" pitchFamily="34" charset="-128"/>
                <a:cs typeface="+mn-cs"/>
              </a:rPr>
              <a:t>[30.8 million–42.9 million]</a:t>
            </a:r>
            <a:endParaRPr kumimoji="0" lang="en-US" altLang="en-US" sz="2000" b="0" i="0" u="none" strike="noStrike" kern="1200" cap="none" spc="0" normalizeH="0" baseline="0" noProof="0" dirty="0">
              <a:ln>
                <a:noFill/>
              </a:ln>
              <a:solidFill>
                <a:srgbClr val="7F7F7F"/>
              </a:solidFill>
              <a:effectLst/>
              <a:uLnTx/>
              <a:uFillTx/>
              <a:latin typeface="Arial" charset="0"/>
              <a:ea typeface="ＭＳ Ｐゴシック" pitchFamily="34" charset="-128"/>
              <a:cs typeface="+mn-cs"/>
            </a:endParaRPr>
          </a:p>
        </p:txBody>
      </p:sp>
      <p:sp>
        <p:nvSpPr>
          <p:cNvPr id="4" name="Slide Number Placeholder 3"/>
          <p:cNvSpPr>
            <a:spLocks noGrp="1"/>
          </p:cNvSpPr>
          <p:nvPr>
            <p:ph type="sldNum" sz="quarter" idx="10"/>
          </p:nvPr>
        </p:nvSpPr>
        <p:spPr/>
        <p:txBody>
          <a:bodyPr/>
          <a:lstStyle/>
          <a:p>
            <a:fld id="{3E17F1FD-29C3-4220-915C-9C71059786D3}" type="slidenum">
              <a:rPr lang="en-US" smtClean="0">
                <a:solidFill>
                  <a:srgbClr val="000000">
                    <a:tint val="75000"/>
                  </a:srgbClr>
                </a:solidFill>
              </a:rPr>
              <a:pPr/>
              <a:t>27</a:t>
            </a:fld>
            <a:endParaRPr lang="en-US" dirty="0">
              <a:solidFill>
                <a:srgbClr val="000000">
                  <a:tint val="75000"/>
                </a:srgbClr>
              </a:solidFill>
            </a:endParaRPr>
          </a:p>
        </p:txBody>
      </p:sp>
    </p:spTree>
    <p:extLst>
      <p:ext uri="{BB962C8B-B14F-4D97-AF65-F5344CB8AC3E}">
        <p14:creationId xmlns:p14="http://schemas.microsoft.com/office/powerpoint/2010/main" val="28368851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4927"/>
            <a:ext cx="9144000" cy="1387674"/>
          </a:xfrm>
        </p:spPr>
        <p:txBody>
          <a:bodyPr/>
          <a:lstStyle/>
          <a:p>
            <a:r>
              <a:rPr lang="en-US" altLang="en-US" sz="4000" kern="1200" spc="-30" dirty="0">
                <a:solidFill>
                  <a:srgbClr val="000000"/>
                </a:solidFill>
                <a:latin typeface="Calibri" panose="020F0502020204030204" pitchFamily="34" charset="0"/>
                <a:cs typeface="Calibri" panose="020F0502020204030204" pitchFamily="34" charset="0"/>
              </a:rPr>
              <a:t>Estimated number of adults and children newly infected with HIV in 2016 </a:t>
            </a:r>
            <a:br>
              <a:rPr lang="en-US" altLang="en-US" sz="4000" kern="1200" spc="-30" dirty="0">
                <a:solidFill>
                  <a:srgbClr val="000000"/>
                </a:solidFill>
                <a:latin typeface="Calibri" panose="020F0502020204030204" pitchFamily="34" charset="0"/>
                <a:cs typeface="Calibri" panose="020F0502020204030204" pitchFamily="34" charset="0"/>
              </a:rPr>
            </a:br>
            <a:endParaRPr lang="en-US" sz="4000" dirty="0"/>
          </a:p>
        </p:txBody>
      </p:sp>
      <p:pic>
        <p:nvPicPr>
          <p:cNvPr id="5" name="Content Placeholder 4" descr="World map with estimated number of adults and children newly infected with HIV in 201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37970" y="2657266"/>
            <a:ext cx="5268060" cy="2991267"/>
          </a:xfrm>
        </p:spPr>
      </p:pic>
      <p:sp>
        <p:nvSpPr>
          <p:cNvPr id="6" name="Rectangle 38"/>
          <p:cNvSpPr>
            <a:spLocks noChangeArrowheads="1"/>
          </p:cNvSpPr>
          <p:nvPr/>
        </p:nvSpPr>
        <p:spPr bwMode="auto">
          <a:xfrm>
            <a:off x="2287880" y="6019800"/>
            <a:ext cx="4568237" cy="3085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4184" tIns="47092" rIns="94184" bIns="47092">
            <a:spAutoFit/>
          </a:bodyPr>
          <a:lstStyle>
            <a:lvl1pPr defTabSz="935038" eaLnBrk="0" hangingPunct="0">
              <a:defRPr>
                <a:solidFill>
                  <a:schemeClr val="tx1"/>
                </a:solidFill>
                <a:latin typeface="Arial" charset="0"/>
                <a:ea typeface="ＭＳ Ｐゴシック" pitchFamily="34" charset="-128"/>
              </a:defRPr>
            </a:lvl1pPr>
            <a:lvl2pPr marL="37931725" indent="-37474525" defTabSz="935038" eaLnBrk="0" hangingPunct="0">
              <a:defRPr>
                <a:solidFill>
                  <a:schemeClr val="tx1"/>
                </a:solidFill>
                <a:latin typeface="Arial" charset="0"/>
                <a:ea typeface="ＭＳ Ｐゴシック" pitchFamily="34" charset="-128"/>
              </a:defRPr>
            </a:lvl2pPr>
            <a:lvl3pPr marL="1143000" indent="-228600" defTabSz="935038" eaLnBrk="0" hangingPunct="0">
              <a:defRPr>
                <a:solidFill>
                  <a:schemeClr val="tx1"/>
                </a:solidFill>
                <a:latin typeface="Arial" charset="0"/>
                <a:ea typeface="ＭＳ Ｐゴシック" pitchFamily="34" charset="-128"/>
              </a:defRPr>
            </a:lvl3pPr>
            <a:lvl4pPr marL="1600200" indent="-228600" defTabSz="935038" eaLnBrk="0" hangingPunct="0">
              <a:defRPr>
                <a:solidFill>
                  <a:schemeClr val="tx1"/>
                </a:solidFill>
                <a:latin typeface="Arial" charset="0"/>
                <a:ea typeface="ＭＳ Ｐゴシック" pitchFamily="34" charset="-128"/>
              </a:defRPr>
            </a:lvl4pPr>
            <a:lvl5pPr marL="2057400" indent="-228600" defTabSz="935038" eaLnBrk="0" hangingPunct="0">
              <a:defRPr>
                <a:solidFill>
                  <a:schemeClr val="tx1"/>
                </a:solidFill>
                <a:latin typeface="Arial" charset="0"/>
                <a:ea typeface="ＭＳ Ｐゴシック" pitchFamily="34" charset="-128"/>
              </a:defRPr>
            </a:lvl5pPr>
            <a:lvl6pPr marL="2514600" indent="-228600" defTabSz="935038"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935038"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935038"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935038"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algn="ctr" defTabSz="935038"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Total: 1.8 million </a:t>
            </a:r>
            <a:r>
              <a:rPr kumimoji="0" lang="en-US" altLang="en-US" sz="1800" b="0" i="0" u="none" strike="noStrike" kern="1200" cap="none" spc="0" normalizeH="0" baseline="0" noProof="0" dirty="0">
                <a:ln>
                  <a:noFill/>
                </a:ln>
                <a:solidFill>
                  <a:srgbClr val="4D4D4D"/>
                </a:solidFill>
                <a:effectLst/>
                <a:uLnTx/>
                <a:uFillTx/>
                <a:latin typeface="Arial" charset="0"/>
                <a:ea typeface="ＭＳ Ｐゴシック" pitchFamily="34" charset="-128"/>
                <a:cs typeface="+mn-cs"/>
              </a:rPr>
              <a:t>[1.6 million–2.1 million]</a:t>
            </a:r>
          </a:p>
        </p:txBody>
      </p:sp>
      <p:sp>
        <p:nvSpPr>
          <p:cNvPr id="7" name="Slide Number Placeholder 3"/>
          <p:cNvSpPr>
            <a:spLocks noGrp="1"/>
          </p:cNvSpPr>
          <p:nvPr>
            <p:ph type="sldNum" sz="quarter" idx="10"/>
          </p:nvPr>
        </p:nvSpPr>
        <p:spPr/>
        <p:txBody>
          <a:bodyPr/>
          <a:lstStyle/>
          <a:p>
            <a:fld id="{3E17F1FD-29C3-4220-915C-9C71059786D3}" type="slidenum">
              <a:rPr lang="en-US" smtClean="0">
                <a:solidFill>
                  <a:srgbClr val="000000">
                    <a:tint val="75000"/>
                  </a:srgbClr>
                </a:solidFill>
              </a:rPr>
              <a:pPr/>
              <a:t>28</a:t>
            </a:fld>
            <a:endParaRPr lang="en-US" dirty="0">
              <a:solidFill>
                <a:srgbClr val="000000">
                  <a:tint val="75000"/>
                </a:srgbClr>
              </a:solidFill>
            </a:endParaRPr>
          </a:p>
        </p:txBody>
      </p:sp>
    </p:spTree>
    <p:extLst>
      <p:ext uri="{BB962C8B-B14F-4D97-AF65-F5344CB8AC3E}">
        <p14:creationId xmlns:p14="http://schemas.microsoft.com/office/powerpoint/2010/main" val="38724883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304800"/>
            <a:ext cx="8686800" cy="1417638"/>
          </a:xfrm>
        </p:spPr>
        <p:txBody>
          <a:bodyPr/>
          <a:lstStyle/>
          <a:p>
            <a:pPr lvl="0" defTabSz="457200" fontAlgn="auto">
              <a:spcBef>
                <a:spcPts val="0"/>
              </a:spcBef>
              <a:spcAft>
                <a:spcPts val="0"/>
              </a:spcAft>
              <a:defRPr/>
            </a:pPr>
            <a:r>
              <a:rPr lang="en-US" altLang="en-US" kern="1200" dirty="0">
                <a:solidFill>
                  <a:srgbClr val="000000"/>
                </a:solidFill>
                <a:latin typeface="Calibri" panose="020F0502020204030204" pitchFamily="34" charset="0"/>
                <a:cs typeface="Calibri" panose="020F0502020204030204" pitchFamily="34" charset="0"/>
              </a:rPr>
              <a:t>Estimated adult and child deaths </a:t>
            </a:r>
            <a:br>
              <a:rPr lang="en-US" altLang="en-US" kern="1200" dirty="0">
                <a:solidFill>
                  <a:srgbClr val="000000"/>
                </a:solidFill>
                <a:latin typeface="Calibri" panose="020F0502020204030204" pitchFamily="34" charset="0"/>
                <a:cs typeface="Calibri" panose="020F0502020204030204" pitchFamily="34" charset="0"/>
              </a:rPr>
            </a:br>
            <a:r>
              <a:rPr lang="en-US" altLang="en-US" kern="1200" dirty="0">
                <a:solidFill>
                  <a:srgbClr val="000000"/>
                </a:solidFill>
                <a:latin typeface="Calibri" panose="020F0502020204030204" pitchFamily="34" charset="0"/>
                <a:cs typeface="Calibri" panose="020F0502020204030204" pitchFamily="34" charset="0"/>
              </a:rPr>
              <a:t>from AIDS in 2016 </a:t>
            </a:r>
            <a:br>
              <a:rPr lang="en-US" altLang="en-US" kern="1200" dirty="0">
                <a:solidFill>
                  <a:srgbClr val="000000"/>
                </a:solidFill>
                <a:latin typeface="Calibri" panose="020F0502020204030204" pitchFamily="34" charset="0"/>
                <a:cs typeface="Calibri" panose="020F0502020204030204" pitchFamily="34" charset="0"/>
              </a:rPr>
            </a:br>
            <a:endParaRPr lang="en-US" dirty="0"/>
          </a:p>
        </p:txBody>
      </p:sp>
      <p:pic>
        <p:nvPicPr>
          <p:cNvPr id="6" name="Content Placeholder 5" descr="Estimated number of adults and child deaths from AIDS in 2016&#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90338" y="2676319"/>
            <a:ext cx="5363323" cy="2953162"/>
          </a:xfrm>
        </p:spPr>
      </p:pic>
      <p:sp>
        <p:nvSpPr>
          <p:cNvPr id="7" name="Rectangle 38"/>
          <p:cNvSpPr>
            <a:spLocks noChangeArrowheads="1"/>
          </p:cNvSpPr>
          <p:nvPr/>
        </p:nvSpPr>
        <p:spPr bwMode="auto">
          <a:xfrm>
            <a:off x="1447800" y="5801426"/>
            <a:ext cx="659412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4184" tIns="47092" rIns="94184" bIns="47092">
            <a:spAutoFit/>
          </a:bodyPr>
          <a:lstStyle>
            <a:lvl1pPr defTabSz="935038" eaLnBrk="0" hangingPunct="0">
              <a:defRPr>
                <a:solidFill>
                  <a:schemeClr val="tx1"/>
                </a:solidFill>
                <a:latin typeface="Arial" charset="0"/>
                <a:ea typeface="ＭＳ Ｐゴシック" pitchFamily="34" charset="-128"/>
              </a:defRPr>
            </a:lvl1pPr>
            <a:lvl2pPr marL="37931725" indent="-37474525" defTabSz="935038" eaLnBrk="0" hangingPunct="0">
              <a:defRPr>
                <a:solidFill>
                  <a:schemeClr val="tx1"/>
                </a:solidFill>
                <a:latin typeface="Arial" charset="0"/>
                <a:ea typeface="ＭＳ Ｐゴシック" pitchFamily="34" charset="-128"/>
              </a:defRPr>
            </a:lvl2pPr>
            <a:lvl3pPr marL="1143000" indent="-228600" defTabSz="935038" eaLnBrk="0" hangingPunct="0">
              <a:defRPr>
                <a:solidFill>
                  <a:schemeClr val="tx1"/>
                </a:solidFill>
                <a:latin typeface="Arial" charset="0"/>
                <a:ea typeface="ＭＳ Ｐゴシック" pitchFamily="34" charset="-128"/>
              </a:defRPr>
            </a:lvl3pPr>
            <a:lvl4pPr marL="1600200" indent="-228600" defTabSz="935038" eaLnBrk="0" hangingPunct="0">
              <a:defRPr>
                <a:solidFill>
                  <a:schemeClr val="tx1"/>
                </a:solidFill>
                <a:latin typeface="Arial" charset="0"/>
                <a:ea typeface="ＭＳ Ｐゴシック" pitchFamily="34" charset="-128"/>
              </a:defRPr>
            </a:lvl4pPr>
            <a:lvl5pPr marL="2057400" indent="-228600" defTabSz="935038" eaLnBrk="0" hangingPunct="0">
              <a:defRPr>
                <a:solidFill>
                  <a:schemeClr val="tx1"/>
                </a:solidFill>
                <a:latin typeface="Arial" charset="0"/>
                <a:ea typeface="ＭＳ Ｐゴシック" pitchFamily="34" charset="-128"/>
              </a:defRPr>
            </a:lvl5pPr>
            <a:lvl6pPr marL="2514600" indent="-228600" defTabSz="935038"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935038"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935038"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935038" eaLnBrk="0" fontAlgn="base" hangingPunct="0">
              <a:spcBef>
                <a:spcPct val="0"/>
              </a:spcBef>
              <a:spcAft>
                <a:spcPct val="0"/>
              </a:spcAft>
              <a:defRPr>
                <a:solidFill>
                  <a:schemeClr val="tx1"/>
                </a:solidFill>
                <a:latin typeface="Arial" charset="0"/>
                <a:ea typeface="ＭＳ Ｐゴシック" pitchFamily="34" charset="-128"/>
              </a:defRPr>
            </a:lvl9pPr>
          </a:lstStyle>
          <a:p>
            <a:pPr marL="0" marR="0" lvl="0" indent="0" algn="ctr" defTabSz="935038" rtl="0" eaLnBrk="0" fontAlgn="auto" latinLnBrk="0" hangingPunct="0">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Bold" panose="020B0704020202020204" pitchFamily="34" charset="0"/>
                <a:ea typeface="ＭＳ Ｐゴシック" pitchFamily="34" charset="-128"/>
                <a:cs typeface="Arial Bold" panose="020B0704020202020204" pitchFamily="34" charset="0"/>
              </a:rPr>
              <a:t>Total: 1.0 million </a:t>
            </a:r>
            <a:r>
              <a:rPr kumimoji="0" lang="en-US" altLang="en-US" sz="1800" b="0" i="0" u="none" strike="noStrike" kern="1200" cap="none" spc="0" normalizeH="0" baseline="0" noProof="0" dirty="0">
                <a:ln>
                  <a:noFill/>
                </a:ln>
                <a:solidFill>
                  <a:srgbClr val="4D4D4D"/>
                </a:solidFill>
                <a:effectLst/>
                <a:uLnTx/>
                <a:uFillTx/>
                <a:latin typeface="Arial" charset="0"/>
                <a:ea typeface="ＭＳ Ｐゴシック" pitchFamily="34" charset="-128"/>
                <a:cs typeface="+mn-cs"/>
              </a:rPr>
              <a:t>[830 000–1.2 million]</a:t>
            </a:r>
          </a:p>
        </p:txBody>
      </p:sp>
      <p:sp>
        <p:nvSpPr>
          <p:cNvPr id="4" name="Slide Number Placeholder 3"/>
          <p:cNvSpPr>
            <a:spLocks noGrp="1"/>
          </p:cNvSpPr>
          <p:nvPr>
            <p:ph type="sldNum" sz="quarter" idx="10"/>
          </p:nvPr>
        </p:nvSpPr>
        <p:spPr/>
        <p:txBody>
          <a:bodyPr/>
          <a:lstStyle/>
          <a:p>
            <a:fld id="{3E17F1FD-29C3-4220-915C-9C71059786D3}" type="slidenum">
              <a:rPr lang="en-US" smtClean="0">
                <a:solidFill>
                  <a:srgbClr val="000000">
                    <a:tint val="75000"/>
                  </a:srgbClr>
                </a:solidFill>
              </a:rPr>
              <a:pPr/>
              <a:t>29</a:t>
            </a:fld>
            <a:endParaRPr lang="en-US" dirty="0">
              <a:solidFill>
                <a:srgbClr val="000000">
                  <a:tint val="75000"/>
                </a:srgbClr>
              </a:solidFill>
            </a:endParaRPr>
          </a:p>
        </p:txBody>
      </p:sp>
    </p:spTree>
    <p:extLst>
      <p:ext uri="{BB962C8B-B14F-4D97-AF65-F5344CB8AC3E}">
        <p14:creationId xmlns:p14="http://schemas.microsoft.com/office/powerpoint/2010/main" val="1225618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761996"/>
          </a:xfrm>
        </p:spPr>
        <p:txBody>
          <a:bodyPr/>
          <a:lstStyle/>
          <a:p>
            <a:r>
              <a:rPr lang="en-US" dirty="0">
                <a:solidFill>
                  <a:srgbClr val="FFFF00"/>
                </a:solidFill>
              </a:rPr>
              <a:t>Disclaimer</a:t>
            </a:r>
          </a:p>
        </p:txBody>
      </p:sp>
      <p:sp>
        <p:nvSpPr>
          <p:cNvPr id="3" name="Content Placeholder 2"/>
          <p:cNvSpPr>
            <a:spLocks noGrp="1"/>
          </p:cNvSpPr>
          <p:nvPr>
            <p:ph idx="1"/>
          </p:nvPr>
        </p:nvSpPr>
        <p:spPr>
          <a:xfrm>
            <a:off x="228600" y="990600"/>
            <a:ext cx="8686800" cy="3048000"/>
          </a:xfrm>
        </p:spPr>
        <p:txBody>
          <a:bodyPr/>
          <a:lstStyle/>
          <a:p>
            <a:pPr marL="0" indent="0">
              <a:buNone/>
            </a:pPr>
            <a:r>
              <a:rPr lang="en-US" dirty="0"/>
              <a:t>The UCLA, its employees, contractors, and affiliates shall not be liable for any damages, claims, liabilities, costs, or obligations arising from the use or misuse of materials or information contained in this presentation. </a:t>
            </a:r>
            <a:r>
              <a:rPr lang="en-US" dirty="0" smtClean="0"/>
              <a:t>Any </a:t>
            </a:r>
            <a:r>
              <a:rPr lang="en-US" dirty="0"/>
              <a:t>use, copying, or distribution without written permission from the UCLA and the PBHCC is prohibited. </a:t>
            </a:r>
          </a:p>
        </p:txBody>
      </p:sp>
      <p:sp>
        <p:nvSpPr>
          <p:cNvPr id="4" name="Slide Number Placeholder 3"/>
          <p:cNvSpPr>
            <a:spLocks noGrp="1"/>
          </p:cNvSpPr>
          <p:nvPr>
            <p:ph type="sldNum" sz="quarter" idx="10"/>
          </p:nvPr>
        </p:nvSpPr>
        <p:spPr>
          <a:xfrm>
            <a:off x="8610600" y="6284230"/>
            <a:ext cx="331630" cy="421370"/>
          </a:xfrm>
        </p:spPr>
        <p:txBody>
          <a:bodyPr/>
          <a:lstStyle/>
          <a:p>
            <a:fld id="{3E17F1FD-29C3-4220-915C-9C71059786D3}" type="slidenum">
              <a:rPr lang="en-US" smtClean="0"/>
              <a:pPr/>
              <a:t>3</a:t>
            </a:fld>
            <a:endParaRPr lang="en-US" dirty="0"/>
          </a:p>
        </p:txBody>
      </p:sp>
    </p:spTree>
    <p:extLst>
      <p:ext uri="{BB962C8B-B14F-4D97-AF65-F5344CB8AC3E}">
        <p14:creationId xmlns:p14="http://schemas.microsoft.com/office/powerpoint/2010/main" val="37168341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HIV in 1981</a:t>
            </a:r>
            <a:endParaRPr lang="en-US" dirty="0"/>
          </a:p>
        </p:txBody>
      </p:sp>
      <p:pic>
        <p:nvPicPr>
          <p:cNvPr id="7" name="Content Placeholder 3" descr="Picture of the Centers for Disease Control and Prevention's 1981 morbidity and mortality weekly report regarding the first 5 known cases of HIV" title="Picture of article">
            <a:extLst>
              <a:ext uri="{FF2B5EF4-FFF2-40B4-BE49-F238E27FC236}">
                <a16:creationId xmlns:a16="http://schemas.microsoft.com/office/drawing/2014/main" id="{4D8488E2-6FAA-B447-956B-091901F02B7A}"/>
              </a:ext>
            </a:extLst>
          </p:cNvPr>
          <p:cNvPicPr>
            <a:picLocks noChangeAspect="1"/>
          </p:cNvPicPr>
          <p:nvPr/>
        </p:nvPicPr>
        <p:blipFill>
          <a:blip r:embed="rId3"/>
          <a:stretch>
            <a:fillRect/>
          </a:stretch>
        </p:blipFill>
        <p:spPr bwMode="auto">
          <a:xfrm>
            <a:off x="1828800" y="1828800"/>
            <a:ext cx="523875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0"/>
          </p:nvPr>
        </p:nvSpPr>
        <p:spPr>
          <a:xfrm>
            <a:off x="8534399" y="6284230"/>
            <a:ext cx="407831" cy="367228"/>
          </a:xfrm>
        </p:spPr>
        <p:txBody>
          <a:bodyPr/>
          <a:lstStyle/>
          <a:p>
            <a:fld id="{3E17F1FD-29C3-4220-915C-9C71059786D3}" type="slidenum">
              <a:rPr lang="en-US" smtClean="0"/>
              <a:pPr/>
              <a:t>30</a:t>
            </a:fld>
            <a:endParaRPr lang="en-US" dirty="0"/>
          </a:p>
        </p:txBody>
      </p:sp>
    </p:spTree>
    <p:extLst>
      <p:ext uri="{BB962C8B-B14F-4D97-AF65-F5344CB8AC3E}">
        <p14:creationId xmlns:p14="http://schemas.microsoft.com/office/powerpoint/2010/main" val="17942495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65412"/>
          </a:xfrm>
        </p:spPr>
        <p:txBody>
          <a:bodyPr/>
          <a:lstStyle/>
          <a:p>
            <a:r>
              <a:rPr lang="en-US" dirty="0" smtClean="0"/>
              <a:t>Tracking the HIV Epidemic…1983</a:t>
            </a:r>
            <a:endParaRPr lang="en-US" dirty="0"/>
          </a:p>
        </p:txBody>
      </p:sp>
      <p:graphicFrame>
        <p:nvGraphicFramePr>
          <p:cNvPr id="5" name="Object 2" descr="US Map showing distribution of AIDS cases across the nation. " title="Cumulative AIDS Cases as of February 1983"/>
          <p:cNvGraphicFramePr>
            <a:graphicFrameLocks noGrp="1" noChangeAspect="1"/>
          </p:cNvGraphicFramePr>
          <p:nvPr>
            <p:ph idx="1"/>
            <p:extLst>
              <p:ext uri="{D42A27DB-BD31-4B8C-83A1-F6EECF244321}">
                <p14:modId xmlns:p14="http://schemas.microsoft.com/office/powerpoint/2010/main" val="1954585494"/>
              </p:ext>
            </p:extLst>
          </p:nvPr>
        </p:nvGraphicFramePr>
        <p:xfrm>
          <a:off x="533400" y="1219200"/>
          <a:ext cx="8077200" cy="5383945"/>
        </p:xfrm>
        <a:graphic>
          <a:graphicData uri="http://schemas.openxmlformats.org/presentationml/2006/ole">
            <mc:AlternateContent xmlns:mc="http://schemas.openxmlformats.org/markup-compatibility/2006">
              <mc:Choice xmlns:v="urn:schemas-microsoft-com:vml" Requires="v">
                <p:oleObj spid="_x0000_s1246" name="Slide" r:id="rId4" imgW="4998685" imgH="3332889" progId="PowerPoint.Slide.8">
                  <p:embed/>
                </p:oleObj>
              </mc:Choice>
              <mc:Fallback>
                <p:oleObj name="Slide" r:id="rId4" imgW="4998685" imgH="3332889" progId="PowerPoint.Slide.8">
                  <p:embed/>
                  <p:pic>
                    <p:nvPicPr>
                      <p:cNvPr id="16386" name="Object 2" descr="US Map showing distribution of AIDS cases across the nation. " title="Cumulative AIDS Cases as of February 1983"/>
                      <p:cNvPicPr>
                        <a:picLocks noChangeAspect="1" noChangeArrowheads="1"/>
                      </p:cNvPicPr>
                      <p:nvPr/>
                    </p:nvPicPr>
                    <p:blipFill>
                      <a:blip r:embed="rId5"/>
                      <a:srcRect/>
                      <a:stretch>
                        <a:fillRect/>
                      </a:stretch>
                    </p:blipFill>
                    <p:spPr bwMode="auto">
                      <a:xfrm>
                        <a:off x="533400" y="1219200"/>
                        <a:ext cx="8077200" cy="5383945"/>
                      </a:xfrm>
                      <a:prstGeom prst="rect">
                        <a:avLst/>
                      </a:prstGeom>
                      <a:noFill/>
                      <a:ln>
                        <a:noFill/>
                      </a:ln>
                      <a:effectLst/>
                      <a:extLst/>
                    </p:spPr>
                  </p:pic>
                </p:oleObj>
              </mc:Fallback>
            </mc:AlternateContent>
          </a:graphicData>
        </a:graphic>
      </p:graphicFrame>
      <p:sp>
        <p:nvSpPr>
          <p:cNvPr id="6" name="Slide Number Placeholder 3"/>
          <p:cNvSpPr txBox="1">
            <a:spLocks/>
          </p:cNvSpPr>
          <p:nvPr/>
        </p:nvSpPr>
        <p:spPr>
          <a:xfrm>
            <a:off x="6808631" y="632460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E17F1FD-29C3-4220-915C-9C71059786D3}" type="slidenum">
              <a:rPr lang="en-US" sz="1200" smtClean="0">
                <a:solidFill>
                  <a:schemeClr val="bg1"/>
                </a:solidFill>
                <a:latin typeface="Calibri" panose="020F0502020204030204" pitchFamily="34" charset="0"/>
                <a:cs typeface="Calibri" panose="020F0502020204030204" pitchFamily="34" charset="0"/>
              </a:rPr>
              <a:pPr algn="r"/>
              <a:t>31</a:t>
            </a:fld>
            <a:endParaRPr lang="en-US" sz="12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874229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8686800" cy="761996"/>
          </a:xfrm>
        </p:spPr>
        <p:txBody>
          <a:bodyPr/>
          <a:lstStyle/>
          <a:p>
            <a:r>
              <a:rPr lang="en-US" dirty="0"/>
              <a:t>Tracking the HIV </a:t>
            </a:r>
            <a:r>
              <a:rPr lang="en-US" dirty="0" smtClean="0"/>
              <a:t>Epidemic…1985</a:t>
            </a:r>
            <a:endParaRPr lang="en-US" dirty="0"/>
          </a:p>
        </p:txBody>
      </p:sp>
      <p:graphicFrame>
        <p:nvGraphicFramePr>
          <p:cNvPr id="5" name="Object 2" descr="US Map showing distribution of AIDS cases across the nation. " title="US AIDS caes as of May 1985"/>
          <p:cNvGraphicFramePr>
            <a:graphicFrameLocks noGrp="1" noChangeAspect="1"/>
          </p:cNvGraphicFramePr>
          <p:nvPr>
            <p:ph idx="1"/>
            <p:extLst>
              <p:ext uri="{D42A27DB-BD31-4B8C-83A1-F6EECF244321}">
                <p14:modId xmlns:p14="http://schemas.microsoft.com/office/powerpoint/2010/main" val="2098709059"/>
              </p:ext>
            </p:extLst>
          </p:nvPr>
        </p:nvGraphicFramePr>
        <p:xfrm>
          <a:off x="742327" y="1371600"/>
          <a:ext cx="7659345" cy="5105400"/>
        </p:xfrm>
        <a:graphic>
          <a:graphicData uri="http://schemas.openxmlformats.org/presentationml/2006/ole">
            <mc:AlternateContent xmlns:mc="http://schemas.openxmlformats.org/markup-compatibility/2006">
              <mc:Choice xmlns:v="urn:schemas-microsoft-com:vml" Requires="v">
                <p:oleObj spid="_x0000_s2270" name="Slide" r:id="rId4" imgW="4879900" imgH="3252109" progId="PowerPoint.Slide.8">
                  <p:embed/>
                </p:oleObj>
              </mc:Choice>
              <mc:Fallback>
                <p:oleObj name="Slide" r:id="rId4" imgW="4879900" imgH="3252109" progId="PowerPoint.Slide.8">
                  <p:embed/>
                  <p:pic>
                    <p:nvPicPr>
                      <p:cNvPr id="17410" name="Object 2" descr="US Map showing distribution of AIDS cases across the nation. " title="US AIDS caes as of May 1985"/>
                      <p:cNvPicPr>
                        <a:picLocks noChangeAspect="1" noChangeArrowheads="1"/>
                      </p:cNvPicPr>
                      <p:nvPr/>
                    </p:nvPicPr>
                    <p:blipFill>
                      <a:blip r:embed="rId5"/>
                      <a:srcRect/>
                      <a:stretch>
                        <a:fillRect/>
                      </a:stretch>
                    </p:blipFill>
                    <p:spPr bwMode="auto">
                      <a:xfrm>
                        <a:off x="742327" y="1371600"/>
                        <a:ext cx="7659345" cy="5105400"/>
                      </a:xfrm>
                      <a:prstGeom prst="rect">
                        <a:avLst/>
                      </a:prstGeom>
                      <a:noFill/>
                      <a:ln>
                        <a:noFill/>
                      </a:ln>
                      <a:effectLst/>
                      <a:extLst/>
                    </p:spPr>
                  </p:pic>
                </p:oleObj>
              </mc:Fallback>
            </mc:AlternateContent>
          </a:graphicData>
        </a:graphic>
      </p:graphicFrame>
      <p:sp>
        <p:nvSpPr>
          <p:cNvPr id="6" name="Slide Number Placeholder 3"/>
          <p:cNvSpPr txBox="1">
            <a:spLocks/>
          </p:cNvSpPr>
          <p:nvPr/>
        </p:nvSpPr>
        <p:spPr>
          <a:xfrm>
            <a:off x="6808631" y="628423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E17F1FD-29C3-4220-915C-9C71059786D3}" type="slidenum">
              <a:rPr lang="en-US" sz="1200" smtClean="0">
                <a:solidFill>
                  <a:schemeClr val="bg1"/>
                </a:solidFill>
                <a:latin typeface="Calibri" panose="020F0502020204030204" pitchFamily="34" charset="0"/>
                <a:cs typeface="Calibri" panose="020F0502020204030204" pitchFamily="34" charset="0"/>
              </a:rPr>
              <a:pPr algn="r"/>
              <a:t>32</a:t>
            </a:fld>
            <a:endParaRPr lang="en-US" sz="12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666422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4"/>
            <a:ext cx="8686800" cy="761996"/>
          </a:xfrm>
        </p:spPr>
        <p:txBody>
          <a:bodyPr/>
          <a:lstStyle/>
          <a:p>
            <a:r>
              <a:rPr lang="en-US" dirty="0"/>
              <a:t>Tracking the HIV </a:t>
            </a:r>
            <a:r>
              <a:rPr lang="en-US" dirty="0" smtClean="0"/>
              <a:t>Epidemic…1989</a:t>
            </a:r>
            <a:endParaRPr lang="en-US" dirty="0"/>
          </a:p>
        </p:txBody>
      </p:sp>
      <p:graphicFrame>
        <p:nvGraphicFramePr>
          <p:cNvPr id="5" name="Object 2" descr="US Map showing distribution of AIDS cases across the nation. " title="AIDS cases as of July 1989"/>
          <p:cNvGraphicFramePr>
            <a:graphicFrameLocks noGrp="1" noChangeAspect="1"/>
          </p:cNvGraphicFramePr>
          <p:nvPr>
            <p:ph idx="1"/>
            <p:extLst>
              <p:ext uri="{D42A27DB-BD31-4B8C-83A1-F6EECF244321}">
                <p14:modId xmlns:p14="http://schemas.microsoft.com/office/powerpoint/2010/main" val="2694263790"/>
              </p:ext>
            </p:extLst>
          </p:nvPr>
        </p:nvGraphicFramePr>
        <p:xfrm>
          <a:off x="800100" y="1524000"/>
          <a:ext cx="7543800" cy="5029200"/>
        </p:xfrm>
        <a:graphic>
          <a:graphicData uri="http://schemas.openxmlformats.org/presentationml/2006/ole">
            <mc:AlternateContent xmlns:mc="http://schemas.openxmlformats.org/markup-compatibility/2006">
              <mc:Choice xmlns:v="urn:schemas-microsoft-com:vml" Requires="v">
                <p:oleObj spid="_x0000_s3293" name="Slide" r:id="rId4" imgW="5143500" imgH="3429000" progId="PowerPoint.Slide.8">
                  <p:embed/>
                </p:oleObj>
              </mc:Choice>
              <mc:Fallback>
                <p:oleObj name="Slide" r:id="rId4" imgW="5143500" imgH="3429000" progId="PowerPoint.Slide.8">
                  <p:embed/>
                  <p:pic>
                    <p:nvPicPr>
                      <p:cNvPr id="18434" name="Object 2" descr="US Map showing distribution of AIDS cases across the nation. " title="AIDS cases as of July 198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 y="1524000"/>
                        <a:ext cx="7543800" cy="5029200"/>
                      </a:xfrm>
                      <a:prstGeom prst="rect">
                        <a:avLst/>
                      </a:prstGeom>
                      <a:noFill/>
                      <a:ln>
                        <a:noFill/>
                      </a:ln>
                      <a:effectLst/>
                      <a:extLst/>
                    </p:spPr>
                  </p:pic>
                </p:oleObj>
              </mc:Fallback>
            </mc:AlternateContent>
          </a:graphicData>
        </a:graphic>
      </p:graphicFrame>
      <p:sp>
        <p:nvSpPr>
          <p:cNvPr id="7" name="Slide Number Placeholder 3"/>
          <p:cNvSpPr txBox="1">
            <a:spLocks/>
          </p:cNvSpPr>
          <p:nvPr/>
        </p:nvSpPr>
        <p:spPr>
          <a:xfrm>
            <a:off x="6808631" y="628423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E17F1FD-29C3-4220-915C-9C71059786D3}" type="slidenum">
              <a:rPr lang="en-US" sz="1200" smtClean="0">
                <a:solidFill>
                  <a:schemeClr val="bg1"/>
                </a:solidFill>
                <a:latin typeface="Calibri" panose="020F0502020204030204" pitchFamily="34" charset="0"/>
                <a:cs typeface="Calibri" panose="020F0502020204030204" pitchFamily="34" charset="0"/>
              </a:rPr>
              <a:pPr algn="r"/>
              <a:t>33</a:t>
            </a:fld>
            <a:endParaRPr lang="en-US" sz="12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029058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457200"/>
            <a:ext cx="8686800" cy="761996"/>
          </a:xfrm>
        </p:spPr>
        <p:txBody>
          <a:bodyPr/>
          <a:lstStyle/>
          <a:p>
            <a:r>
              <a:rPr lang="en-US" dirty="0" smtClean="0"/>
              <a:t>Tracking the HIV Epidemic…1995</a:t>
            </a:r>
            <a:endParaRPr lang="en-US" dirty="0"/>
          </a:p>
        </p:txBody>
      </p:sp>
      <p:graphicFrame>
        <p:nvGraphicFramePr>
          <p:cNvPr id="5" name="Object 2" descr="US Map showing distribution of AIDS cases across the nation. " title="AIDS Cases as of December 1995"/>
          <p:cNvGraphicFramePr>
            <a:graphicFrameLocks noGrp="1" noChangeAspect="1"/>
          </p:cNvGraphicFramePr>
          <p:nvPr>
            <p:ph idx="1"/>
            <p:extLst>
              <p:ext uri="{D42A27DB-BD31-4B8C-83A1-F6EECF244321}">
                <p14:modId xmlns:p14="http://schemas.microsoft.com/office/powerpoint/2010/main" val="559704402"/>
              </p:ext>
            </p:extLst>
          </p:nvPr>
        </p:nvGraphicFramePr>
        <p:xfrm>
          <a:off x="685799" y="1447800"/>
          <a:ext cx="7772401" cy="5181600"/>
        </p:xfrm>
        <a:graphic>
          <a:graphicData uri="http://schemas.openxmlformats.org/presentationml/2006/ole">
            <mc:AlternateContent xmlns:mc="http://schemas.openxmlformats.org/markup-compatibility/2006">
              <mc:Choice xmlns:v="urn:schemas-microsoft-com:vml" Requires="v">
                <p:oleObj spid="_x0000_s4316" name="Slide" r:id="rId4" imgW="4901138" imgH="3267616" progId="PowerPoint.Slide.8">
                  <p:embed/>
                </p:oleObj>
              </mc:Choice>
              <mc:Fallback>
                <p:oleObj name="Slide" r:id="rId4" imgW="4901138" imgH="3267616" progId="PowerPoint.Slide.8">
                  <p:embed/>
                  <p:pic>
                    <p:nvPicPr>
                      <p:cNvPr id="19458" name="Object 2" descr="US Map showing distribution of AIDS cases across the nation. " title="AIDS Cases as of December 1995"/>
                      <p:cNvPicPr>
                        <a:picLocks noChangeAspect="1" noChangeArrowheads="1"/>
                      </p:cNvPicPr>
                      <p:nvPr/>
                    </p:nvPicPr>
                    <p:blipFill>
                      <a:blip r:embed="rId5"/>
                      <a:srcRect/>
                      <a:stretch>
                        <a:fillRect/>
                      </a:stretch>
                    </p:blipFill>
                    <p:spPr bwMode="auto">
                      <a:xfrm>
                        <a:off x="685799" y="1447800"/>
                        <a:ext cx="7772401" cy="5181600"/>
                      </a:xfrm>
                      <a:prstGeom prst="rect">
                        <a:avLst/>
                      </a:prstGeom>
                      <a:noFill/>
                      <a:ln>
                        <a:noFill/>
                      </a:ln>
                      <a:effectLst/>
                      <a:extLst/>
                    </p:spPr>
                  </p:pic>
                </p:oleObj>
              </mc:Fallback>
            </mc:AlternateContent>
          </a:graphicData>
        </a:graphic>
      </p:graphicFrame>
      <p:sp>
        <p:nvSpPr>
          <p:cNvPr id="6" name="Slide Number Placeholder 3"/>
          <p:cNvSpPr txBox="1">
            <a:spLocks/>
          </p:cNvSpPr>
          <p:nvPr/>
        </p:nvSpPr>
        <p:spPr>
          <a:xfrm>
            <a:off x="6808631" y="628423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E17F1FD-29C3-4220-915C-9C71059786D3}" type="slidenum">
              <a:rPr lang="en-US" sz="1200" smtClean="0">
                <a:solidFill>
                  <a:schemeClr val="bg1"/>
                </a:solidFill>
                <a:latin typeface="Calibri" panose="020F0502020204030204" pitchFamily="34" charset="0"/>
                <a:cs typeface="Calibri" panose="020F0502020204030204" pitchFamily="34" charset="0"/>
              </a:rPr>
              <a:pPr algn="r"/>
              <a:t>34</a:t>
            </a:fld>
            <a:endParaRPr lang="en-US" sz="12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261114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381000"/>
            <a:ext cx="8686800" cy="761996"/>
          </a:xfrm>
        </p:spPr>
        <p:txBody>
          <a:bodyPr/>
          <a:lstStyle/>
          <a:p>
            <a:r>
              <a:rPr lang="en-US" dirty="0" smtClean="0"/>
              <a:t>Tracking the HIV Epidemic…1997</a:t>
            </a:r>
            <a:endParaRPr lang="en-US" dirty="0"/>
          </a:p>
        </p:txBody>
      </p:sp>
      <p:graphicFrame>
        <p:nvGraphicFramePr>
          <p:cNvPr id="5" name="Object 2" descr="US Map showing distribution of AIDS cases across the nation. " title="AIDS Cases in US in September 1997"/>
          <p:cNvGraphicFramePr>
            <a:graphicFrameLocks noGrp="1" noChangeAspect="1"/>
          </p:cNvGraphicFramePr>
          <p:nvPr>
            <p:ph idx="1"/>
            <p:extLst>
              <p:ext uri="{D42A27DB-BD31-4B8C-83A1-F6EECF244321}">
                <p14:modId xmlns:p14="http://schemas.microsoft.com/office/powerpoint/2010/main" val="1766451841"/>
              </p:ext>
            </p:extLst>
          </p:nvPr>
        </p:nvGraphicFramePr>
        <p:xfrm>
          <a:off x="685799" y="1371600"/>
          <a:ext cx="7772401" cy="5181600"/>
        </p:xfrm>
        <a:graphic>
          <a:graphicData uri="http://schemas.openxmlformats.org/presentationml/2006/ole">
            <mc:AlternateContent xmlns:mc="http://schemas.openxmlformats.org/markup-compatibility/2006">
              <mc:Choice xmlns:v="urn:schemas-microsoft-com:vml" Requires="v">
                <p:oleObj spid="_x0000_s5341" name="Slide" r:id="rId4" imgW="5072063" imgH="3381375" progId="PowerPoint.Slide.8">
                  <p:embed/>
                </p:oleObj>
              </mc:Choice>
              <mc:Fallback>
                <p:oleObj name="Slide" r:id="rId4" imgW="5072063" imgH="3381375" progId="PowerPoint.Slide.8">
                  <p:embed/>
                  <p:pic>
                    <p:nvPicPr>
                      <p:cNvPr id="20482" name="Object 2" descr="US Map showing distribution of AIDS cases across the nation. " title="AIDS Cases in US in September 199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799" y="1371600"/>
                        <a:ext cx="7772401" cy="5181600"/>
                      </a:xfrm>
                      <a:prstGeom prst="rect">
                        <a:avLst/>
                      </a:prstGeom>
                      <a:noFill/>
                      <a:ln>
                        <a:noFill/>
                      </a:ln>
                      <a:effectLst/>
                      <a:extLst/>
                    </p:spPr>
                  </p:pic>
                </p:oleObj>
              </mc:Fallback>
            </mc:AlternateContent>
          </a:graphicData>
        </a:graphic>
      </p:graphicFrame>
      <p:sp>
        <p:nvSpPr>
          <p:cNvPr id="6" name="Slide Number Placeholder 3"/>
          <p:cNvSpPr txBox="1">
            <a:spLocks/>
          </p:cNvSpPr>
          <p:nvPr/>
        </p:nvSpPr>
        <p:spPr>
          <a:xfrm>
            <a:off x="6808631" y="628423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E17F1FD-29C3-4220-915C-9C71059786D3}" type="slidenum">
              <a:rPr lang="en-US" sz="1200" smtClean="0">
                <a:solidFill>
                  <a:schemeClr val="bg1"/>
                </a:solidFill>
                <a:latin typeface="Calibri" panose="020F0502020204030204" pitchFamily="34" charset="0"/>
                <a:cs typeface="Calibri" panose="020F0502020204030204" pitchFamily="34" charset="0"/>
              </a:rPr>
              <a:pPr algn="r"/>
              <a:t>35</a:t>
            </a:fld>
            <a:endParaRPr lang="en-US" sz="12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72884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8686800" cy="1417638"/>
          </a:xfrm>
        </p:spPr>
        <p:txBody>
          <a:bodyPr/>
          <a:lstStyle/>
          <a:p>
            <a:r>
              <a:rPr lang="en-US" dirty="0"/>
              <a:t>AIDS Diagnoses, 2009</a:t>
            </a:r>
          </a:p>
        </p:txBody>
      </p:sp>
      <p:pic>
        <p:nvPicPr>
          <p:cNvPr id="3" name="Picture 2" descr="US Map showing distribution of AIDS cases across the nation. " title="AIDS Cases in US in 200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71" y="0"/>
            <a:ext cx="9133114" cy="6911248"/>
          </a:xfrm>
          <a:prstGeom prst="rect">
            <a:avLst/>
          </a:prstGeom>
        </p:spPr>
      </p:pic>
      <p:sp>
        <p:nvSpPr>
          <p:cNvPr id="4" name="Slide Number Placeholder 3"/>
          <p:cNvSpPr txBox="1">
            <a:spLocks/>
          </p:cNvSpPr>
          <p:nvPr/>
        </p:nvSpPr>
        <p:spPr>
          <a:xfrm>
            <a:off x="6934200" y="628423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E17F1FD-29C3-4220-915C-9C71059786D3}" type="slidenum">
              <a:rPr lang="en-US" sz="1200" smtClean="0">
                <a:latin typeface="Calibri" panose="020F0502020204030204" pitchFamily="34" charset="0"/>
                <a:cs typeface="Calibri" panose="020F0502020204030204" pitchFamily="34" charset="0"/>
              </a:rPr>
              <a:pPr algn="r"/>
              <a:t>36</a:t>
            </a:fld>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670237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en-US" dirty="0" smtClean="0"/>
              <a:t>Trends in Annual Death Rates among White Women, 1987-2000</a:t>
            </a:r>
            <a:endParaRPr lang="en-US" dirty="0"/>
          </a:p>
        </p:txBody>
      </p:sp>
      <p:pic>
        <p:nvPicPr>
          <p:cNvPr id="5" name="Picture 2" descr="Line graph of different conditions that account for mortality among white women betweeh the ages of 25-44 in the US between 1987 - 2000. HIV deaths peaked in 1995, but changed direction following the introduction of effective anti-retrovirals." title="Trends in annual rates of death due to leading causes of deaths among white women betwen the ages of 25-44 from 1987- 200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19125" y="1295400"/>
            <a:ext cx="7905750" cy="52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3"/>
          <p:cNvSpPr txBox="1">
            <a:spLocks/>
          </p:cNvSpPr>
          <p:nvPr/>
        </p:nvSpPr>
        <p:spPr>
          <a:xfrm>
            <a:off x="6808631" y="632460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E17F1FD-29C3-4220-915C-9C71059786D3}" type="slidenum">
              <a:rPr lang="en-US" sz="1200" smtClean="0">
                <a:solidFill>
                  <a:schemeClr val="bg1"/>
                </a:solidFill>
                <a:latin typeface="Calibri" panose="020F0502020204030204" pitchFamily="34" charset="0"/>
                <a:cs typeface="Calibri" panose="020F0502020204030204" pitchFamily="34" charset="0"/>
              </a:rPr>
              <a:pPr algn="r"/>
              <a:t>37</a:t>
            </a:fld>
            <a:endParaRPr lang="en-US" sz="12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330180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86800" cy="761996"/>
          </a:xfrm>
        </p:spPr>
        <p:txBody>
          <a:bodyPr/>
          <a:lstStyle/>
          <a:p>
            <a:r>
              <a:rPr lang="en-US" dirty="0"/>
              <a:t>Trends in Annual Death Rates among </a:t>
            </a:r>
            <a:r>
              <a:rPr lang="en-US" dirty="0" smtClean="0"/>
              <a:t>Black </a:t>
            </a:r>
            <a:r>
              <a:rPr lang="en-US" dirty="0"/>
              <a:t>Women, 1987-2000</a:t>
            </a:r>
          </a:p>
        </p:txBody>
      </p:sp>
      <p:pic>
        <p:nvPicPr>
          <p:cNvPr id="5" name="Picture 2" descr="Line graph of different conditions that account for mortality among black women betweeh the ages of 25-44 in the US between 1987 - 2000. HIV was the leading cause of deaths in 1995. " title="Trends in annual rates of death due to leading causes of deaths among Black women betwen the ages of 25-44 from 1987- 200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71500" y="1295400"/>
            <a:ext cx="8001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3"/>
          <p:cNvSpPr txBox="1">
            <a:spLocks/>
          </p:cNvSpPr>
          <p:nvPr/>
        </p:nvSpPr>
        <p:spPr>
          <a:xfrm>
            <a:off x="6808631" y="628423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E17F1FD-29C3-4220-915C-9C71059786D3}" type="slidenum">
              <a:rPr lang="en-US" sz="1200" smtClean="0">
                <a:solidFill>
                  <a:schemeClr val="bg1"/>
                </a:solidFill>
                <a:latin typeface="Calibri" panose="020F0502020204030204" pitchFamily="34" charset="0"/>
                <a:cs typeface="Calibri" panose="020F0502020204030204" pitchFamily="34" charset="0"/>
              </a:rPr>
              <a:pPr algn="r"/>
              <a:t>38</a:t>
            </a:fld>
            <a:endParaRPr lang="en-US" sz="12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453981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86800" cy="761996"/>
          </a:xfrm>
        </p:spPr>
        <p:txBody>
          <a:bodyPr/>
          <a:lstStyle/>
          <a:p>
            <a:r>
              <a:rPr lang="en-US" dirty="0"/>
              <a:t>Trends in Annual Death Rates among White </a:t>
            </a:r>
            <a:r>
              <a:rPr lang="en-US" dirty="0" smtClean="0"/>
              <a:t>Men, </a:t>
            </a:r>
            <a:r>
              <a:rPr lang="en-US" dirty="0"/>
              <a:t>1987-2000</a:t>
            </a:r>
          </a:p>
        </p:txBody>
      </p:sp>
      <p:pic>
        <p:nvPicPr>
          <p:cNvPr id="5" name="Picture 2" descr="Line graph of different conditions that account for mortality among white men betweeh the ages of 25-44 in the US. HIV became the leading cause of death in 1994, but dramatically changed following the introduction of effective anti-retrovirals. " title="trends in annual rates of death due to leading cause of death among white men between the ages of 25-44 between 1987 and 200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74594" y="1371600"/>
            <a:ext cx="7947212" cy="5298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3"/>
          <p:cNvSpPr txBox="1">
            <a:spLocks/>
          </p:cNvSpPr>
          <p:nvPr/>
        </p:nvSpPr>
        <p:spPr>
          <a:xfrm>
            <a:off x="6808631" y="628423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E17F1FD-29C3-4220-915C-9C71059786D3}" type="slidenum">
              <a:rPr lang="en-US" sz="1200" smtClean="0">
                <a:solidFill>
                  <a:schemeClr val="bg1"/>
                </a:solidFill>
                <a:latin typeface="Calibri" panose="020F0502020204030204" pitchFamily="34" charset="0"/>
                <a:cs typeface="Calibri" panose="020F0502020204030204" pitchFamily="34" charset="0"/>
              </a:rPr>
              <a:pPr algn="r"/>
              <a:t>39</a:t>
            </a:fld>
            <a:endParaRPr lang="en-US" sz="12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917598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761996"/>
          </a:xfrm>
        </p:spPr>
        <p:txBody>
          <a:bodyPr/>
          <a:lstStyle/>
          <a:p>
            <a:r>
              <a:rPr lang="en-US" dirty="0" smtClean="0">
                <a:solidFill>
                  <a:srgbClr val="FFFF00"/>
                </a:solidFill>
              </a:rPr>
              <a:t>Today’s Agenda (1)</a:t>
            </a:r>
            <a:endParaRPr lang="en-US" dirty="0">
              <a:solidFill>
                <a:srgbClr val="FFFF00"/>
              </a:solidFill>
            </a:endParaRPr>
          </a:p>
        </p:txBody>
      </p:sp>
      <p:sp>
        <p:nvSpPr>
          <p:cNvPr id="3" name="Content Placeholder 2"/>
          <p:cNvSpPr>
            <a:spLocks noGrp="1"/>
          </p:cNvSpPr>
          <p:nvPr>
            <p:ph idx="1"/>
          </p:nvPr>
        </p:nvSpPr>
        <p:spPr>
          <a:xfrm>
            <a:off x="228600" y="990600"/>
            <a:ext cx="8686800" cy="4648200"/>
          </a:xfrm>
        </p:spPr>
        <p:txBody>
          <a:bodyPr/>
          <a:lstStyle/>
          <a:p>
            <a:pPr>
              <a:spcBef>
                <a:spcPts val="0"/>
              </a:spcBef>
            </a:pPr>
            <a:r>
              <a:rPr lang="en-US" b="1" dirty="0">
                <a:solidFill>
                  <a:srgbClr val="FFFF00"/>
                </a:solidFill>
              </a:rPr>
              <a:t>Review and check-in</a:t>
            </a:r>
          </a:p>
          <a:p>
            <a:pPr>
              <a:spcBef>
                <a:spcPts val="0"/>
              </a:spcBef>
            </a:pPr>
            <a:r>
              <a:rPr lang="en-US" dirty="0"/>
              <a:t>What is HIV and AIDS? </a:t>
            </a:r>
          </a:p>
          <a:p>
            <a:pPr>
              <a:defRPr/>
            </a:pPr>
            <a:r>
              <a:rPr lang="en-US" altLang="en-US" dirty="0"/>
              <a:t>Learning objectives</a:t>
            </a:r>
          </a:p>
          <a:p>
            <a:pPr>
              <a:defRPr/>
            </a:pPr>
            <a:r>
              <a:rPr lang="en-US" altLang="en-US" dirty="0"/>
              <a:t>HIV Histories (World, US, Local, Personal)</a:t>
            </a:r>
          </a:p>
          <a:p>
            <a:pPr>
              <a:defRPr/>
            </a:pPr>
            <a:r>
              <a:rPr lang="en-US" altLang="en-US" dirty="0"/>
              <a:t>HIV Medical Update</a:t>
            </a:r>
          </a:p>
          <a:p>
            <a:pPr lvl="1">
              <a:defRPr/>
            </a:pPr>
            <a:r>
              <a:rPr lang="en-US" altLang="en-US" dirty="0"/>
              <a:t>Modes of Transmission</a:t>
            </a:r>
          </a:p>
          <a:p>
            <a:pPr lvl="1">
              <a:defRPr/>
            </a:pPr>
            <a:r>
              <a:rPr lang="en-US" altLang="en-US" dirty="0"/>
              <a:t>Acute HIV Infection</a:t>
            </a:r>
          </a:p>
          <a:p>
            <a:pPr lvl="1">
              <a:defRPr/>
            </a:pPr>
            <a:r>
              <a:rPr lang="en-US" altLang="en-US" dirty="0"/>
              <a:t>Testing/Screening</a:t>
            </a:r>
          </a:p>
          <a:p>
            <a:pPr lvl="1">
              <a:defRPr/>
            </a:pPr>
            <a:r>
              <a:rPr lang="en-US" altLang="en-US" dirty="0"/>
              <a:t>Medications for HIV</a:t>
            </a:r>
          </a:p>
          <a:p>
            <a:pPr lvl="1">
              <a:defRPr/>
            </a:pPr>
            <a:r>
              <a:rPr lang="en-US" altLang="en-US" dirty="0"/>
              <a:t>HIV Prevention</a:t>
            </a:r>
          </a:p>
          <a:p>
            <a:pPr>
              <a:defRPr/>
            </a:pPr>
            <a:r>
              <a:rPr lang="en-US" altLang="en-US" dirty="0"/>
              <a:t>Sexually Transmitted Infections</a:t>
            </a:r>
          </a:p>
          <a:p>
            <a:pPr>
              <a:spcBef>
                <a:spcPts val="0"/>
              </a:spcBef>
            </a:pPr>
            <a:endParaRPr lang="en-US" dirty="0"/>
          </a:p>
          <a:p>
            <a:pPr>
              <a:spcBef>
                <a:spcPts val="0"/>
              </a:spcBef>
            </a:pPr>
            <a:endParaRPr lang="en-US" dirty="0"/>
          </a:p>
        </p:txBody>
      </p:sp>
      <p:sp>
        <p:nvSpPr>
          <p:cNvPr id="4" name="Slide Number Placeholder 3"/>
          <p:cNvSpPr>
            <a:spLocks noGrp="1"/>
          </p:cNvSpPr>
          <p:nvPr>
            <p:ph type="sldNum" sz="quarter" idx="10"/>
          </p:nvPr>
        </p:nvSpPr>
        <p:spPr>
          <a:xfrm>
            <a:off x="8610600" y="6284230"/>
            <a:ext cx="331630" cy="421370"/>
          </a:xfrm>
        </p:spPr>
        <p:txBody>
          <a:bodyPr/>
          <a:lstStyle/>
          <a:p>
            <a:fld id="{3E17F1FD-29C3-4220-915C-9C71059786D3}" type="slidenum">
              <a:rPr lang="en-US" smtClean="0"/>
              <a:pPr/>
              <a:t>4</a:t>
            </a:fld>
            <a:endParaRPr lang="en-US" dirty="0"/>
          </a:p>
        </p:txBody>
      </p:sp>
    </p:spTree>
    <p:extLst>
      <p:ext uri="{BB962C8B-B14F-4D97-AF65-F5344CB8AC3E}">
        <p14:creationId xmlns:p14="http://schemas.microsoft.com/office/powerpoint/2010/main" val="28097463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86800" cy="761996"/>
          </a:xfrm>
        </p:spPr>
        <p:txBody>
          <a:bodyPr/>
          <a:lstStyle/>
          <a:p>
            <a:r>
              <a:rPr lang="en-US" dirty="0"/>
              <a:t>Trends in Annual Death Rates among </a:t>
            </a:r>
            <a:r>
              <a:rPr lang="en-US" dirty="0" smtClean="0"/>
              <a:t>Black </a:t>
            </a:r>
            <a:r>
              <a:rPr lang="en-US" dirty="0"/>
              <a:t>Men, 1987-2000</a:t>
            </a:r>
          </a:p>
        </p:txBody>
      </p:sp>
      <p:pic>
        <p:nvPicPr>
          <p:cNvPr id="5" name="Picture 2" descr="Line graph of different conditions that account for mortality among black men betweeh the ages of 25-44 in the US. HIV became the leading cause of death from 1989 to 1998. The rate remains high,, but dramatically changed following the introduction of effective anti-retrovirals. " title="trends in annual rates of death due to leading cause of death among black men between the ages of 25-44 between 1987 and 200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28650" y="1371600"/>
            <a:ext cx="78867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3"/>
          <p:cNvSpPr txBox="1">
            <a:spLocks/>
          </p:cNvSpPr>
          <p:nvPr/>
        </p:nvSpPr>
        <p:spPr>
          <a:xfrm>
            <a:off x="6808631" y="628423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E17F1FD-29C3-4220-915C-9C71059786D3}" type="slidenum">
              <a:rPr lang="en-US" sz="1200" smtClean="0">
                <a:solidFill>
                  <a:schemeClr val="bg1"/>
                </a:solidFill>
                <a:latin typeface="Calibri" panose="020F0502020204030204" pitchFamily="34" charset="0"/>
                <a:cs typeface="Calibri" panose="020F0502020204030204" pitchFamily="34" charset="0"/>
              </a:rPr>
              <a:pPr algn="r"/>
              <a:t>40</a:t>
            </a:fld>
            <a:endParaRPr lang="en-US" sz="12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28266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761996"/>
          </a:xfrm>
        </p:spPr>
        <p:txBody>
          <a:bodyPr/>
          <a:lstStyle/>
          <a:p>
            <a:r>
              <a:rPr lang="en-US" dirty="0"/>
              <a:t>Trends in Annual Death Rates among </a:t>
            </a:r>
            <a:r>
              <a:rPr lang="en-US" dirty="0" smtClean="0"/>
              <a:t>Persons 25-44, </a:t>
            </a:r>
            <a:r>
              <a:rPr lang="en-US" dirty="0"/>
              <a:t>1987-2000</a:t>
            </a:r>
          </a:p>
        </p:txBody>
      </p:sp>
      <p:pic>
        <p:nvPicPr>
          <p:cNvPr id="5" name="Picture 2" descr="Line graph of different conditions that account for mortality among persons betweeh the ages of 25-44 in the US. The line graph demonstrates a trend that deaths declined following the introduction and widespread availability of anti-retroviral medications. " title="Trends in annual rates of deaths for all Americans between the ages of 25-44 from 1987 and 200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00050" y="1219200"/>
            <a:ext cx="83439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3"/>
          <p:cNvSpPr txBox="1">
            <a:spLocks/>
          </p:cNvSpPr>
          <p:nvPr/>
        </p:nvSpPr>
        <p:spPr>
          <a:xfrm>
            <a:off x="6808631" y="628423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E17F1FD-29C3-4220-915C-9C71059786D3}" type="slidenum">
              <a:rPr lang="en-US" sz="1200" smtClean="0">
                <a:solidFill>
                  <a:schemeClr val="bg1"/>
                </a:solidFill>
                <a:latin typeface="Calibri" panose="020F0502020204030204" pitchFamily="34" charset="0"/>
                <a:cs typeface="Calibri" panose="020F0502020204030204" pitchFamily="34" charset="0"/>
              </a:rPr>
              <a:pPr algn="r"/>
              <a:t>41</a:t>
            </a:fld>
            <a:endParaRPr lang="en-US" sz="12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939645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many individuals have HIV? </a:t>
            </a:r>
            <a:endParaRPr lang="en-US" dirty="0"/>
          </a:p>
        </p:txBody>
      </p:sp>
      <p:sp>
        <p:nvSpPr>
          <p:cNvPr id="3" name="Content Placeholder 2"/>
          <p:cNvSpPr>
            <a:spLocks noGrp="1"/>
          </p:cNvSpPr>
          <p:nvPr>
            <p:ph idx="1"/>
          </p:nvPr>
        </p:nvSpPr>
        <p:spPr>
          <a:xfrm>
            <a:off x="228600" y="990600"/>
            <a:ext cx="8686800" cy="4495800"/>
          </a:xfrm>
        </p:spPr>
        <p:txBody>
          <a:bodyPr/>
          <a:lstStyle/>
          <a:p>
            <a:pPr marL="0" indent="0">
              <a:buNone/>
            </a:pPr>
            <a:r>
              <a:rPr lang="en-US" kern="1200" dirty="0"/>
              <a:t>According to the </a:t>
            </a:r>
            <a:r>
              <a:rPr lang="en-US" kern="1200" dirty="0" smtClean="0"/>
              <a:t>Centers for Disease Control and Prevention, </a:t>
            </a:r>
            <a:r>
              <a:rPr lang="en-US" kern="1200" dirty="0"/>
              <a:t>approximately how many individuals in the US were living with HIV in 2015?</a:t>
            </a:r>
          </a:p>
          <a:p>
            <a:pPr marL="514350" indent="-514350">
              <a:lnSpc>
                <a:spcPct val="90000"/>
              </a:lnSpc>
              <a:buClr>
                <a:schemeClr val="bg1"/>
              </a:buClr>
              <a:buFont typeface="+mj-lt"/>
              <a:buAutoNum type="arabicPeriod"/>
            </a:pPr>
            <a:r>
              <a:rPr lang="en-US" dirty="0"/>
              <a:t>1.6 million</a:t>
            </a:r>
          </a:p>
          <a:p>
            <a:pPr marL="514350" indent="-514350">
              <a:lnSpc>
                <a:spcPct val="90000"/>
              </a:lnSpc>
              <a:buClr>
                <a:schemeClr val="bg1"/>
              </a:buClr>
              <a:buFont typeface="+mj-lt"/>
              <a:buAutoNum type="arabicPeriod"/>
            </a:pPr>
            <a:r>
              <a:rPr lang="en-US" dirty="0"/>
              <a:t>1.1 million</a:t>
            </a:r>
          </a:p>
          <a:p>
            <a:pPr marL="514350" indent="-514350">
              <a:lnSpc>
                <a:spcPct val="90000"/>
              </a:lnSpc>
              <a:buClr>
                <a:schemeClr val="bg1"/>
              </a:buClr>
              <a:buFont typeface="+mj-lt"/>
              <a:buAutoNum type="arabicPeriod"/>
            </a:pPr>
            <a:r>
              <a:rPr lang="en-US" dirty="0"/>
              <a:t>890,000</a:t>
            </a:r>
          </a:p>
          <a:p>
            <a:pPr marL="514350" indent="-514350">
              <a:lnSpc>
                <a:spcPct val="90000"/>
              </a:lnSpc>
              <a:buClr>
                <a:schemeClr val="bg1"/>
              </a:buClr>
              <a:buFont typeface="+mj-lt"/>
              <a:buAutoNum type="arabicPeriod"/>
            </a:pPr>
            <a:r>
              <a:rPr lang="en-US" dirty="0"/>
              <a:t>550,000</a:t>
            </a:r>
          </a:p>
          <a:p>
            <a:pPr marL="514350" indent="-514350">
              <a:lnSpc>
                <a:spcPct val="90000"/>
              </a:lnSpc>
              <a:buClr>
                <a:schemeClr val="bg1"/>
              </a:buClr>
              <a:buFont typeface="+mj-lt"/>
              <a:buAutoNum type="arabicPeriod"/>
            </a:pPr>
            <a:r>
              <a:rPr lang="en-US" dirty="0"/>
              <a:t>Not sure</a:t>
            </a:r>
          </a:p>
          <a:p>
            <a:pPr marL="0" indent="0">
              <a:buNone/>
            </a:pPr>
            <a:endParaRPr lang="en-US" kern="1200" dirty="0"/>
          </a:p>
        </p:txBody>
      </p:sp>
      <p:sp>
        <p:nvSpPr>
          <p:cNvPr id="4" name="Slide Number Placeholder 3"/>
          <p:cNvSpPr>
            <a:spLocks noGrp="1"/>
          </p:cNvSpPr>
          <p:nvPr>
            <p:ph type="sldNum" sz="quarter" idx="10"/>
          </p:nvPr>
        </p:nvSpPr>
        <p:spPr>
          <a:xfrm>
            <a:off x="8534399" y="6284230"/>
            <a:ext cx="407831" cy="367228"/>
          </a:xfrm>
        </p:spPr>
        <p:txBody>
          <a:bodyPr/>
          <a:lstStyle/>
          <a:p>
            <a:fld id="{3E17F1FD-29C3-4220-915C-9C71059786D3}" type="slidenum">
              <a:rPr lang="en-US" smtClean="0"/>
              <a:pPr/>
              <a:t>42</a:t>
            </a:fld>
            <a:endParaRPr lang="en-US" dirty="0"/>
          </a:p>
        </p:txBody>
      </p:sp>
    </p:spTree>
    <p:extLst>
      <p:ext uri="{BB962C8B-B14F-4D97-AF65-F5344CB8AC3E}">
        <p14:creationId xmlns:p14="http://schemas.microsoft.com/office/powerpoint/2010/main" val="8163293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sz="3600" dirty="0"/>
              <a:t>HIV in the US by Geography (2014)</a:t>
            </a:r>
          </a:p>
        </p:txBody>
      </p:sp>
      <p:sp>
        <p:nvSpPr>
          <p:cNvPr id="6" name="Content Placeholder 5"/>
          <p:cNvSpPr>
            <a:spLocks noGrp="1"/>
          </p:cNvSpPr>
          <p:nvPr>
            <p:ph idx="1"/>
          </p:nvPr>
        </p:nvSpPr>
        <p:spPr>
          <a:xfrm>
            <a:off x="228600" y="1219200"/>
            <a:ext cx="4876800" cy="5445125"/>
          </a:xfrm>
        </p:spPr>
        <p:txBody>
          <a:bodyPr>
            <a:normAutofit/>
          </a:bodyPr>
          <a:lstStyle/>
          <a:p>
            <a:r>
              <a:rPr lang="en-US" sz="2800" dirty="0"/>
              <a:t>Five states accounted for half of persons living with HIV (PLWH), undiagnosed infections, and new infections</a:t>
            </a:r>
          </a:p>
          <a:p>
            <a:r>
              <a:rPr lang="en-US" sz="2800" dirty="0"/>
              <a:t>Southern states accounted for </a:t>
            </a:r>
          </a:p>
          <a:p>
            <a:pPr lvl="1"/>
            <a:r>
              <a:rPr lang="en-US" sz="2400" dirty="0"/>
              <a:t>45% of PLWH</a:t>
            </a:r>
          </a:p>
          <a:p>
            <a:pPr lvl="1"/>
            <a:r>
              <a:rPr lang="en-US" sz="2400" dirty="0"/>
              <a:t>50% of undiagnosed HIV infections</a:t>
            </a:r>
          </a:p>
          <a:p>
            <a:pPr lvl="1"/>
            <a:r>
              <a:rPr lang="en-US" sz="2400" dirty="0"/>
              <a:t>51% of annual HIV infections </a:t>
            </a:r>
          </a:p>
          <a:p>
            <a:endParaRPr lang="en-US" sz="2400" dirty="0"/>
          </a:p>
          <a:p>
            <a:endParaRPr lang="en-US" sz="2400" dirty="0">
              <a:solidFill>
                <a:schemeClr val="bg1"/>
              </a:solidFill>
            </a:endParaRPr>
          </a:p>
        </p:txBody>
      </p:sp>
      <p:pic>
        <p:nvPicPr>
          <p:cNvPr id="8" name="Content Placeholder 7" descr="The first map shows California, Texas, New York, Florida, and Georgia. &#10;&#10;The second map highlight states across the South. " title="Two US maps showing the distribution of HIV"/>
          <p:cNvPicPr>
            <a:picLocks noGrp="1" noChangeAspect="1"/>
          </p:cNvPicPr>
          <p:nvPr>
            <p:ph sz="half" idx="4294967295"/>
          </p:nvPr>
        </p:nvPicPr>
        <p:blipFill>
          <a:blip r:embed="rId3"/>
          <a:stretch>
            <a:fillRect/>
          </a:stretch>
        </p:blipFill>
        <p:spPr>
          <a:xfrm>
            <a:off x="5334000" y="1190300"/>
            <a:ext cx="3486150" cy="4524375"/>
          </a:xfrm>
          <a:prstGeom prst="rect">
            <a:avLst/>
          </a:prstGeom>
        </p:spPr>
      </p:pic>
      <p:sp>
        <p:nvSpPr>
          <p:cNvPr id="7" name="Slide Number Placeholder 3"/>
          <p:cNvSpPr txBox="1">
            <a:spLocks/>
          </p:cNvSpPr>
          <p:nvPr/>
        </p:nvSpPr>
        <p:spPr>
          <a:xfrm>
            <a:off x="6808631" y="632460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E17F1FD-29C3-4220-915C-9C71059786D3}" type="slidenum">
              <a:rPr lang="en-US" sz="1200" smtClean="0">
                <a:solidFill>
                  <a:schemeClr val="bg1"/>
                </a:solidFill>
                <a:latin typeface="Calibri" panose="020F0502020204030204" pitchFamily="34" charset="0"/>
                <a:cs typeface="Calibri" panose="020F0502020204030204" pitchFamily="34" charset="0"/>
              </a:rPr>
              <a:pPr algn="r"/>
              <a:t>43</a:t>
            </a:fld>
            <a:endParaRPr lang="en-US" sz="12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465602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38" y="373449"/>
            <a:ext cx="8980390" cy="706232"/>
          </a:xfrm>
        </p:spPr>
        <p:txBody>
          <a:bodyPr/>
          <a:lstStyle/>
          <a:p>
            <a:r>
              <a:rPr lang="en-US" sz="3600" dirty="0">
                <a:solidFill>
                  <a:srgbClr val="FFFF00"/>
                </a:solidFill>
              </a:rPr>
              <a:t>New Diagnoses in the US by </a:t>
            </a:r>
            <a:br>
              <a:rPr lang="en-US" sz="3600" dirty="0">
                <a:solidFill>
                  <a:srgbClr val="FFFF00"/>
                </a:solidFill>
              </a:rPr>
            </a:br>
            <a:r>
              <a:rPr lang="en-US" sz="3600" dirty="0">
                <a:solidFill>
                  <a:srgbClr val="FFFF00"/>
                </a:solidFill>
              </a:rPr>
              <a:t>Race/Ethnicity &amp; Region of Residence, 2016</a:t>
            </a:r>
          </a:p>
        </p:txBody>
      </p:sp>
      <p:pic>
        <p:nvPicPr>
          <p:cNvPr id="4" name="Picture 3" descr="Stacked horizontal bar chart accounting for all new diagnoses across the northeast, midwest, south, and western regions of the US" title="Stacked horizontal bar chart of new diagnoses of AIDS by race/ethnicity"/>
          <p:cNvPicPr>
            <a:picLocks noChangeAspect="1"/>
          </p:cNvPicPr>
          <p:nvPr/>
        </p:nvPicPr>
        <p:blipFill>
          <a:blip r:embed="rId3"/>
          <a:stretch>
            <a:fillRect/>
          </a:stretch>
        </p:blipFill>
        <p:spPr>
          <a:xfrm>
            <a:off x="-13890" y="1588726"/>
            <a:ext cx="9157890" cy="4521708"/>
          </a:xfrm>
          <a:prstGeom prst="rect">
            <a:avLst/>
          </a:prstGeom>
        </p:spPr>
      </p:pic>
      <p:sp>
        <p:nvSpPr>
          <p:cNvPr id="5" name="Slide Number Placeholder 3"/>
          <p:cNvSpPr txBox="1">
            <a:spLocks/>
          </p:cNvSpPr>
          <p:nvPr/>
        </p:nvSpPr>
        <p:spPr>
          <a:xfrm>
            <a:off x="6808631" y="628423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E17F1FD-29C3-4220-915C-9C71059786D3}" type="slidenum">
              <a:rPr lang="en-US" sz="1200" smtClean="0">
                <a:solidFill>
                  <a:schemeClr val="bg1"/>
                </a:solidFill>
                <a:latin typeface="Calibri" panose="020F0502020204030204" pitchFamily="34" charset="0"/>
                <a:cs typeface="Calibri" panose="020F0502020204030204" pitchFamily="34" charset="0"/>
              </a:rPr>
              <a:pPr algn="r"/>
              <a:t>44</a:t>
            </a:fld>
            <a:endParaRPr lang="en-US" sz="12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23689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HIV Diagnoses by Age, 2016</a:t>
            </a:r>
            <a:endParaRPr lang="en-US" dirty="0"/>
          </a:p>
        </p:txBody>
      </p:sp>
      <p:pic>
        <p:nvPicPr>
          <p:cNvPr id="5" name="Content Placeholder 4" descr="Vertical bar chart of new cases of HIV across different age groups " title="Vertical bar chart of diagnoses of hiv infection among adults and adolescents"/>
          <p:cNvPicPr>
            <a:picLocks noGrp="1" noChangeAspect="1"/>
          </p:cNvPicPr>
          <p:nvPr>
            <p:ph idx="1"/>
          </p:nvPr>
        </p:nvPicPr>
        <p:blipFill>
          <a:blip r:embed="rId3"/>
          <a:stretch>
            <a:fillRect/>
          </a:stretch>
        </p:blipFill>
        <p:spPr>
          <a:xfrm>
            <a:off x="228600" y="1556239"/>
            <a:ext cx="8686800" cy="4844561"/>
          </a:xfrm>
          <a:prstGeom prst="rect">
            <a:avLst/>
          </a:prstGeom>
        </p:spPr>
      </p:pic>
      <p:sp>
        <p:nvSpPr>
          <p:cNvPr id="7" name="Slide Number Placeholder 3"/>
          <p:cNvSpPr txBox="1">
            <a:spLocks/>
          </p:cNvSpPr>
          <p:nvPr/>
        </p:nvSpPr>
        <p:spPr>
          <a:xfrm>
            <a:off x="6808631" y="6340475"/>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E17F1FD-29C3-4220-915C-9C71059786D3}" type="slidenum">
              <a:rPr lang="en-US" sz="1200" smtClean="0">
                <a:solidFill>
                  <a:schemeClr val="bg1"/>
                </a:solidFill>
                <a:latin typeface="Calibri" panose="020F0502020204030204" pitchFamily="34" charset="0"/>
                <a:cs typeface="Calibri" panose="020F0502020204030204" pitchFamily="34" charset="0"/>
              </a:rPr>
              <a:pPr algn="r"/>
              <a:t>45</a:t>
            </a:fld>
            <a:endParaRPr lang="en-US" sz="12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65464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12058"/>
            <a:ext cx="8686800" cy="761996"/>
          </a:xfrm>
        </p:spPr>
        <p:txBody>
          <a:bodyPr/>
          <a:lstStyle/>
          <a:p>
            <a:r>
              <a:rPr lang="en-US" dirty="0" smtClean="0"/>
              <a:t>HIV in FSM</a:t>
            </a:r>
            <a:endParaRPr lang="es-PR" dirty="0"/>
          </a:p>
        </p:txBody>
      </p:sp>
      <p:pic>
        <p:nvPicPr>
          <p:cNvPr id="6" name="Picture 5" descr="The picture highlights that the number &#10;of people living with HIV who know &#10;their statis is less than 100. The &#10;number of adults and chidlren &#10;receiving antiretroviral medications &#10;is 6. " title="Picture of country fact sheet of HIV cases in the Federated States of Micronesia"/>
          <p:cNvPicPr>
            <a:picLocks noChangeAspect="1"/>
          </p:cNvPicPr>
          <p:nvPr/>
        </p:nvPicPr>
        <p:blipFill rotWithShape="1">
          <a:blip r:embed="rId3"/>
          <a:srcRect l="4262" t="4008" r="6521" b="14473"/>
          <a:stretch/>
        </p:blipFill>
        <p:spPr>
          <a:xfrm>
            <a:off x="508000" y="1143000"/>
            <a:ext cx="7874000" cy="4013200"/>
          </a:xfrm>
          <a:prstGeom prst="rect">
            <a:avLst/>
          </a:prstGeom>
        </p:spPr>
      </p:pic>
      <p:pic>
        <p:nvPicPr>
          <p:cNvPr id="8" name="Picture 7" descr="The picture highlights that the number &#10;of people living with HIV who know &#10;their statis is less than 100. The &#10;number of adults and chidlren &#10;receiving antiretroviral medications &#10;is 6. " title="Picture of country fact sheet of HIV cases in the Federated States of Micronesia"/>
          <p:cNvPicPr>
            <a:picLocks noChangeAspect="1"/>
          </p:cNvPicPr>
          <p:nvPr/>
        </p:nvPicPr>
        <p:blipFill rotWithShape="1">
          <a:blip r:embed="rId4"/>
          <a:srcRect l="579" t="6943" r="745" b="2777"/>
          <a:stretch/>
        </p:blipFill>
        <p:spPr>
          <a:xfrm>
            <a:off x="508000" y="5156200"/>
            <a:ext cx="7874000" cy="660400"/>
          </a:xfrm>
          <a:prstGeom prst="rect">
            <a:avLst/>
          </a:prstGeom>
        </p:spPr>
      </p:pic>
      <p:sp>
        <p:nvSpPr>
          <p:cNvPr id="4" name="Slide Number Placeholder 3"/>
          <p:cNvSpPr>
            <a:spLocks noGrp="1"/>
          </p:cNvSpPr>
          <p:nvPr>
            <p:ph type="sldNum" sz="quarter" idx="4294967295"/>
          </p:nvPr>
        </p:nvSpPr>
        <p:spPr/>
        <p:txBody>
          <a:bodyPr/>
          <a:lstStyle/>
          <a:p>
            <a:fld id="{1D2EA5EF-C699-AF4C-BA42-C0A1CAAB713C}" type="slidenum">
              <a:rPr lang="en-US" smtClean="0"/>
              <a:t>46</a:t>
            </a:fld>
            <a:endParaRPr lang="en-US" dirty="0"/>
          </a:p>
        </p:txBody>
      </p:sp>
    </p:spTree>
    <p:extLst>
      <p:ext uri="{BB962C8B-B14F-4D97-AF65-F5344CB8AC3E}">
        <p14:creationId xmlns:p14="http://schemas.microsoft.com/office/powerpoint/2010/main" val="360294814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431" y="609600"/>
            <a:ext cx="8686800" cy="761996"/>
          </a:xfrm>
        </p:spPr>
        <p:txBody>
          <a:bodyPr/>
          <a:lstStyle/>
          <a:p>
            <a:r>
              <a:rPr lang="en-US" altLang="en-US" dirty="0"/>
              <a:t>Cumulative Number of HIV/AIDS cases in Pacific Island Territories </a:t>
            </a:r>
            <a:br>
              <a:rPr lang="en-US" altLang="en-US" dirty="0"/>
            </a:br>
            <a:r>
              <a:rPr lang="en-US" altLang="en-US" dirty="0"/>
              <a:t>(as of May 2003)</a:t>
            </a:r>
            <a:endParaRPr lang="en-US" dirty="0"/>
          </a:p>
        </p:txBody>
      </p:sp>
      <p:sp>
        <p:nvSpPr>
          <p:cNvPr id="3" name="Content Placeholder 2"/>
          <p:cNvSpPr>
            <a:spLocks noGrp="1"/>
          </p:cNvSpPr>
          <p:nvPr>
            <p:ph idx="1"/>
          </p:nvPr>
        </p:nvSpPr>
        <p:spPr>
          <a:xfrm>
            <a:off x="152400" y="2209800"/>
            <a:ext cx="8686800" cy="3962400"/>
          </a:xfrm>
        </p:spPr>
        <p:txBody>
          <a:bodyPr/>
          <a:lstStyle/>
          <a:p>
            <a:r>
              <a:rPr lang="en-US" dirty="0" smtClean="0"/>
              <a:t>American Samoa, 1 HIV case, 1 AIDS case </a:t>
            </a:r>
          </a:p>
          <a:p>
            <a:r>
              <a:rPr lang="en-US" dirty="0" smtClean="0"/>
              <a:t>FSM, 14 HIV cases,  7 AIDS cases </a:t>
            </a:r>
          </a:p>
          <a:p>
            <a:r>
              <a:rPr lang="en-US" dirty="0" smtClean="0"/>
              <a:t>Guam, 173 HIV cases, 75 AIDS cases</a:t>
            </a:r>
          </a:p>
          <a:p>
            <a:r>
              <a:rPr lang="en-US" dirty="0" smtClean="0"/>
              <a:t>Northern Mariana Islands, 25 HIV cases, 15 AIDS cases</a:t>
            </a:r>
          </a:p>
          <a:p>
            <a:r>
              <a:rPr lang="en-US" dirty="0" smtClean="0"/>
              <a:t>Marshall Islands, 9 HIV cases, 2 AIDS cases </a:t>
            </a:r>
          </a:p>
          <a:p>
            <a:r>
              <a:rPr lang="en-US" dirty="0" smtClean="0"/>
              <a:t>Palau, 5 HIV cases, 0 AIDS cases</a:t>
            </a:r>
            <a:endParaRPr lang="en-US" dirty="0"/>
          </a:p>
        </p:txBody>
      </p:sp>
      <p:sp>
        <p:nvSpPr>
          <p:cNvPr id="4" name="Slide Number Placeholder 3"/>
          <p:cNvSpPr>
            <a:spLocks noGrp="1"/>
          </p:cNvSpPr>
          <p:nvPr>
            <p:ph type="sldNum" sz="quarter" idx="10"/>
          </p:nvPr>
        </p:nvSpPr>
        <p:spPr/>
        <p:txBody>
          <a:bodyPr/>
          <a:lstStyle/>
          <a:p>
            <a:fld id="{3E17F1FD-29C3-4220-915C-9C71059786D3}" type="slidenum">
              <a:rPr lang="en-US" smtClean="0"/>
              <a:pPr/>
              <a:t>47</a:t>
            </a:fld>
            <a:endParaRPr lang="en-US" dirty="0"/>
          </a:p>
        </p:txBody>
      </p:sp>
    </p:spTree>
    <p:extLst>
      <p:ext uri="{BB962C8B-B14F-4D97-AF65-F5344CB8AC3E}">
        <p14:creationId xmlns:p14="http://schemas.microsoft.com/office/powerpoint/2010/main" val="17359584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761996"/>
          </a:xfrm>
        </p:spPr>
        <p:txBody>
          <a:bodyPr/>
          <a:lstStyle/>
          <a:p>
            <a:r>
              <a:rPr lang="en-US" dirty="0" smtClean="0"/>
              <a:t>Today’s Agenda (3)</a:t>
            </a:r>
            <a:endParaRPr lang="en-US" dirty="0"/>
          </a:p>
        </p:txBody>
      </p:sp>
      <p:sp>
        <p:nvSpPr>
          <p:cNvPr id="3" name="Content Placeholder 2"/>
          <p:cNvSpPr>
            <a:spLocks noGrp="1"/>
          </p:cNvSpPr>
          <p:nvPr>
            <p:ph idx="1"/>
          </p:nvPr>
        </p:nvSpPr>
        <p:spPr>
          <a:xfrm>
            <a:off x="228600" y="990600"/>
            <a:ext cx="8686800" cy="4648200"/>
          </a:xfrm>
        </p:spPr>
        <p:txBody>
          <a:bodyPr/>
          <a:lstStyle/>
          <a:p>
            <a:pPr>
              <a:spcBef>
                <a:spcPts val="0"/>
              </a:spcBef>
            </a:pPr>
            <a:r>
              <a:rPr lang="en-US" dirty="0"/>
              <a:t>Review and check-in</a:t>
            </a:r>
          </a:p>
          <a:p>
            <a:pPr>
              <a:spcBef>
                <a:spcPts val="0"/>
              </a:spcBef>
            </a:pPr>
            <a:r>
              <a:rPr lang="en-US" dirty="0"/>
              <a:t>What is HIV and AIDS? </a:t>
            </a:r>
          </a:p>
          <a:p>
            <a:pPr>
              <a:defRPr/>
            </a:pPr>
            <a:r>
              <a:rPr lang="en-US" altLang="en-US" dirty="0"/>
              <a:t>Learning objectives</a:t>
            </a:r>
          </a:p>
          <a:p>
            <a:pPr>
              <a:defRPr/>
            </a:pPr>
            <a:r>
              <a:rPr lang="en-US" altLang="en-US" dirty="0"/>
              <a:t>HIV Histories (World, US, Local, Personal)</a:t>
            </a:r>
          </a:p>
          <a:p>
            <a:pPr>
              <a:defRPr/>
            </a:pPr>
            <a:r>
              <a:rPr lang="en-US" altLang="en-US" b="1" dirty="0">
                <a:solidFill>
                  <a:srgbClr val="FFFF00"/>
                </a:solidFill>
              </a:rPr>
              <a:t>HIV Medical Update</a:t>
            </a:r>
          </a:p>
          <a:p>
            <a:pPr lvl="1">
              <a:defRPr/>
            </a:pPr>
            <a:r>
              <a:rPr lang="en-US" altLang="en-US" dirty="0"/>
              <a:t>Modes of Transmission</a:t>
            </a:r>
          </a:p>
          <a:p>
            <a:pPr lvl="1">
              <a:defRPr/>
            </a:pPr>
            <a:r>
              <a:rPr lang="en-US" altLang="en-US" dirty="0"/>
              <a:t>Acute HIV Infection</a:t>
            </a:r>
          </a:p>
          <a:p>
            <a:pPr lvl="1">
              <a:defRPr/>
            </a:pPr>
            <a:r>
              <a:rPr lang="en-US" altLang="en-US" dirty="0"/>
              <a:t>Testing/Screening</a:t>
            </a:r>
          </a:p>
          <a:p>
            <a:pPr lvl="1">
              <a:defRPr/>
            </a:pPr>
            <a:r>
              <a:rPr lang="en-US" altLang="en-US" dirty="0"/>
              <a:t>Medications for HIV</a:t>
            </a:r>
          </a:p>
          <a:p>
            <a:pPr lvl="1">
              <a:defRPr/>
            </a:pPr>
            <a:r>
              <a:rPr lang="en-US" altLang="en-US" dirty="0"/>
              <a:t>HIV Prevention</a:t>
            </a:r>
          </a:p>
          <a:p>
            <a:r>
              <a:rPr lang="en-US" altLang="en-US" dirty="0"/>
              <a:t>Sexually Transmitted Infections</a:t>
            </a:r>
          </a:p>
          <a:p>
            <a:pPr>
              <a:spcBef>
                <a:spcPts val="0"/>
              </a:spcBef>
            </a:pPr>
            <a:endParaRPr lang="en-US" dirty="0"/>
          </a:p>
          <a:p>
            <a:pPr>
              <a:spcBef>
                <a:spcPts val="0"/>
              </a:spcBef>
            </a:pPr>
            <a:endParaRPr lang="en-US" dirty="0"/>
          </a:p>
        </p:txBody>
      </p:sp>
      <p:sp>
        <p:nvSpPr>
          <p:cNvPr id="4" name="Slide Number Placeholder 3"/>
          <p:cNvSpPr>
            <a:spLocks noGrp="1"/>
          </p:cNvSpPr>
          <p:nvPr>
            <p:ph type="sldNum" sz="quarter" idx="10"/>
          </p:nvPr>
        </p:nvSpPr>
        <p:spPr>
          <a:xfrm>
            <a:off x="7543800" y="6284230"/>
            <a:ext cx="1398430" cy="421370"/>
          </a:xfrm>
        </p:spPr>
        <p:txBody>
          <a:bodyPr/>
          <a:lstStyle/>
          <a:p>
            <a:fld id="{3E17F1FD-29C3-4220-915C-9C71059786D3}" type="slidenum">
              <a:rPr lang="en-US" smtClean="0"/>
              <a:pPr/>
              <a:t>48</a:t>
            </a:fld>
            <a:endParaRPr lang="en-US" dirty="0"/>
          </a:p>
        </p:txBody>
      </p:sp>
    </p:spTree>
    <p:extLst>
      <p:ext uri="{BB962C8B-B14F-4D97-AF65-F5344CB8AC3E}">
        <p14:creationId xmlns:p14="http://schemas.microsoft.com/office/powerpoint/2010/main" val="248884480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529" y="163369"/>
            <a:ext cx="8686800" cy="761996"/>
          </a:xfrm>
        </p:spPr>
        <p:txBody>
          <a:bodyPr/>
          <a:lstStyle/>
          <a:p>
            <a:r>
              <a:rPr lang="en-US" dirty="0" smtClean="0"/>
              <a:t>HIV and AIDS (2)</a:t>
            </a:r>
            <a:endParaRPr lang="en-US" dirty="0"/>
          </a:p>
        </p:txBody>
      </p:sp>
      <p:pic>
        <p:nvPicPr>
          <p:cNvPr id="31747" name="Picture 2" descr="HIV virus consuming t-cells. As described in speaker notes, once a person's CD4 cells drop below 200, a person is defined as having AIDS" title="Picture of HIV attacking T-Cell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040" y="1006961"/>
            <a:ext cx="7517778" cy="23006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
        <p:nvSpPr>
          <p:cNvPr id="5" name="TextBox 4"/>
          <p:cNvSpPr txBox="1"/>
          <p:nvPr/>
        </p:nvSpPr>
        <p:spPr>
          <a:xfrm>
            <a:off x="358711" y="3401070"/>
            <a:ext cx="8723147" cy="2677656"/>
          </a:xfrm>
          <a:prstGeom prst="rect">
            <a:avLst/>
          </a:prstGeom>
          <a:noFill/>
        </p:spPr>
        <p:txBody>
          <a:bodyPr wrap="square">
            <a:spAutoFit/>
          </a:bodyPr>
          <a:lstStyle/>
          <a:p>
            <a:pPr marL="214370" marR="0" lvl="0" indent="-214370" algn="l" defTabSz="456449" rtl="0" eaLnBrk="1" fontAlgn="auto" latinLnBrk="0" hangingPunct="1">
              <a:lnSpc>
                <a:spcPct val="100000"/>
              </a:lnSpc>
              <a:spcBef>
                <a:spcPts val="0"/>
              </a:spcBef>
              <a:spcAft>
                <a:spcPts val="0"/>
              </a:spcAft>
              <a:buClr>
                <a:srgbClr val="0070C0"/>
              </a:buClr>
              <a:buSzTx/>
              <a:buFont typeface="Arial" pitchFamily="34" charset="0"/>
              <a:buChar char="•"/>
              <a:tabLst/>
              <a:defRPr/>
            </a:pPr>
            <a:r>
              <a:rPr kumimoji="0" lang="en-US" sz="2800" b="0" i="0" u="none" strike="noStrike" kern="1200" cap="none" spc="0" normalizeH="0" baseline="0" noProof="0" dirty="0" smtClean="0">
                <a:ln>
                  <a:noFill/>
                </a:ln>
                <a:solidFill>
                  <a:schemeClr val="bg1"/>
                </a:solidFill>
                <a:effectLst/>
                <a:uLnTx/>
                <a:uFillTx/>
                <a:latin typeface="Calibri" panose="020F0502020204030204" pitchFamily="34" charset="0"/>
                <a:cs typeface="Calibri" panose="020F0502020204030204" pitchFamily="34" charset="0"/>
              </a:rPr>
              <a:t>HIV </a:t>
            </a: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attacks CD4 or T-cells and causes immunodeficiency</a:t>
            </a:r>
          </a:p>
          <a:p>
            <a:pPr marL="557361" marR="0" lvl="1" indent="-214370" algn="l" defTabSz="456449" rtl="0" eaLnBrk="1" fontAlgn="auto" latinLnBrk="0" hangingPunct="1">
              <a:lnSpc>
                <a:spcPct val="100000"/>
              </a:lnSpc>
              <a:spcBef>
                <a:spcPts val="0"/>
              </a:spcBef>
              <a:spcAft>
                <a:spcPts val="0"/>
              </a:spcAft>
              <a:buClr>
                <a:srgbClr val="0070C0"/>
              </a:buClr>
              <a:buSzTx/>
              <a:buFont typeface="Arial" pitchFamily="34" charset="0"/>
              <a:buChar char="•"/>
              <a:tabLst/>
              <a:defRPr/>
            </a:pP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Lowering CD4 count and percent (%)</a:t>
            </a:r>
          </a:p>
          <a:p>
            <a:pPr marL="557361" marR="0" lvl="1" indent="-214370" algn="l" defTabSz="456449" rtl="0" eaLnBrk="1" fontAlgn="auto" latinLnBrk="0" hangingPunct="1">
              <a:lnSpc>
                <a:spcPct val="100000"/>
              </a:lnSpc>
              <a:spcBef>
                <a:spcPts val="0"/>
              </a:spcBef>
              <a:spcAft>
                <a:spcPts val="0"/>
              </a:spcAft>
              <a:buClr>
                <a:srgbClr val="0070C0"/>
              </a:buClr>
              <a:buSzTx/>
              <a:buFont typeface="Arial" pitchFamily="34" charset="0"/>
              <a:buChar char="•"/>
              <a:tabLst/>
              <a:defRPr/>
            </a:pPr>
            <a:r>
              <a:rPr kumimoji="0" lang="en-US" sz="28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Increasing amount of HIV (viral load or HIV RNA) in the blood, body fluids, and lymph </a:t>
            </a:r>
            <a:r>
              <a:rPr kumimoji="0" lang="en-US" sz="2800" b="0" i="0" u="none" strike="noStrike" kern="1200" cap="none" spc="0" normalizeH="0" baseline="0" noProof="0" dirty="0" smtClean="0">
                <a:ln>
                  <a:noFill/>
                </a:ln>
                <a:solidFill>
                  <a:schemeClr val="bg1"/>
                </a:solidFill>
                <a:effectLst/>
                <a:uLnTx/>
                <a:uFillTx/>
                <a:latin typeface="Calibri" panose="020F0502020204030204" pitchFamily="34" charset="0"/>
                <a:cs typeface="Calibri" panose="020F0502020204030204" pitchFamily="34" charset="0"/>
              </a:rPr>
              <a:t>nodes</a:t>
            </a:r>
          </a:p>
          <a:p>
            <a:pPr marL="100161" indent="-214370" defTabSz="456449">
              <a:buClr>
                <a:srgbClr val="0070C0"/>
              </a:buClr>
              <a:buFont typeface="Arial" pitchFamily="34" charset="0"/>
              <a:buChar char="•"/>
              <a:defRPr/>
            </a:pPr>
            <a:r>
              <a:rPr lang="en-US" sz="2800" dirty="0">
                <a:solidFill>
                  <a:srgbClr val="FFC000"/>
                </a:solidFill>
                <a:latin typeface="Calibri" panose="020F0502020204030204" pitchFamily="34" charset="0"/>
                <a:cs typeface="Calibri" panose="020F0502020204030204" pitchFamily="34" charset="0"/>
              </a:rPr>
              <a:t>CD4 &lt;200 </a:t>
            </a:r>
            <a:r>
              <a:rPr lang="en-US" sz="2800" dirty="0">
                <a:solidFill>
                  <a:schemeClr val="bg1"/>
                </a:solidFill>
                <a:latin typeface="Calibri" panose="020F0502020204030204" pitchFamily="34" charset="0"/>
                <a:cs typeface="Calibri" panose="020F0502020204030204" pitchFamily="34" charset="0"/>
              </a:rPr>
              <a:t>and/or &lt;14</a:t>
            </a:r>
            <a:r>
              <a:rPr lang="en-US" sz="2800" dirty="0" smtClean="0">
                <a:solidFill>
                  <a:schemeClr val="bg1"/>
                </a:solidFill>
                <a:latin typeface="Calibri" panose="020F0502020204030204" pitchFamily="34" charset="0"/>
                <a:cs typeface="Calibri" panose="020F0502020204030204" pitchFamily="34" charset="0"/>
              </a:rPr>
              <a:t>% = AIDS</a:t>
            </a:r>
            <a:endParaRPr lang="en-US" sz="2800" dirty="0">
              <a:solidFill>
                <a:schemeClr val="bg1"/>
              </a:solidFill>
              <a:latin typeface="Calibri" panose="020F0502020204030204" pitchFamily="34" charset="0"/>
              <a:cs typeface="Calibri" panose="020F0502020204030204" pitchFamily="34" charset="0"/>
            </a:endParaRPr>
          </a:p>
          <a:p>
            <a:pPr marL="100161" indent="-214370" defTabSz="456449">
              <a:buClr>
                <a:srgbClr val="0070C0"/>
              </a:buClr>
              <a:buFont typeface="Arial" pitchFamily="34" charset="0"/>
              <a:buChar char="•"/>
              <a:defRPr/>
            </a:pPr>
            <a:endParaRPr kumimoji="0" lang="en-US" sz="28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sp>
        <p:nvSpPr>
          <p:cNvPr id="31748" name="reference"/>
          <p:cNvSpPr txBox="1">
            <a:spLocks noChangeArrowheads="1"/>
          </p:cNvSpPr>
          <p:nvPr/>
        </p:nvSpPr>
        <p:spPr bwMode="auto">
          <a:xfrm>
            <a:off x="2906556" y="6494373"/>
            <a:ext cx="4044416"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CCFF33"/>
              </a:buClr>
              <a:buFont typeface="Wingdings" pitchFamily="2" charset="2"/>
              <a:defRPr sz="2800">
                <a:solidFill>
                  <a:schemeClr val="tx1"/>
                </a:solidFill>
                <a:latin typeface="Arial" charset="0"/>
              </a:defRPr>
            </a:lvl1pPr>
            <a:lvl2pPr marL="742950" indent="-285750">
              <a:spcBef>
                <a:spcPct val="20000"/>
              </a:spcBef>
              <a:buClr>
                <a:srgbClr val="98A048"/>
              </a:buClr>
              <a:buFont typeface="Wingdings" pitchFamily="2" charset="2"/>
              <a:buChar char="§"/>
              <a:defRPr sz="2400">
                <a:solidFill>
                  <a:schemeClr val="tx1"/>
                </a:solidFill>
                <a:latin typeface="Arial" charset="0"/>
              </a:defRPr>
            </a:lvl2pPr>
            <a:lvl3pPr marL="1143000" indent="-228600">
              <a:spcBef>
                <a:spcPct val="20000"/>
              </a:spcBef>
              <a:buClr>
                <a:srgbClr val="A3A5F1"/>
              </a:buClr>
              <a:buFont typeface="Wingdings" pitchFamily="2" charset="2"/>
              <a:buChar char="§"/>
              <a:defRPr sz="2400">
                <a:solidFill>
                  <a:schemeClr val="tx1"/>
                </a:solidFill>
                <a:latin typeface="Arial" charset="0"/>
              </a:defRPr>
            </a:lvl3pPr>
            <a:lvl4pPr marL="1600200" indent="-228600">
              <a:spcBef>
                <a:spcPct val="20000"/>
              </a:spcBef>
              <a:buClr>
                <a:srgbClr val="BABB9F"/>
              </a:buClr>
              <a:buFont typeface="Wingdings" pitchFamily="2" charset="2"/>
              <a:buChar char="§"/>
              <a:defRPr sz="2400">
                <a:solidFill>
                  <a:schemeClr val="tx1"/>
                </a:solidFill>
                <a:latin typeface="Arial" charset="0"/>
              </a:defRPr>
            </a:lvl4pPr>
            <a:lvl5pPr marL="2057400" indent="-228600">
              <a:spcBef>
                <a:spcPct val="20000"/>
              </a:spcBef>
              <a:buClr>
                <a:srgbClr val="A1A1C1"/>
              </a:buClr>
              <a:buFont typeface="Wingdings" pitchFamily="2" charset="2"/>
              <a:buChar char="§"/>
              <a:defRPr sz="2400">
                <a:solidFill>
                  <a:schemeClr val="tx1"/>
                </a:solidFill>
                <a:latin typeface="Arial" charset="0"/>
              </a:defRPr>
            </a:lvl5pPr>
            <a:lvl6pPr marL="2514600" indent="-228600" eaLnBrk="0" fontAlgn="base" hangingPunct="0">
              <a:spcBef>
                <a:spcPct val="20000"/>
              </a:spcBef>
              <a:spcAft>
                <a:spcPct val="0"/>
              </a:spcAft>
              <a:buClr>
                <a:srgbClr val="A1A1C1"/>
              </a:buClr>
              <a:buFont typeface="Wingdings" pitchFamily="2" charset="2"/>
              <a:buChar char="§"/>
              <a:defRPr sz="2400">
                <a:solidFill>
                  <a:schemeClr val="tx1"/>
                </a:solidFill>
                <a:latin typeface="Arial" charset="0"/>
              </a:defRPr>
            </a:lvl6pPr>
            <a:lvl7pPr marL="2971800" indent="-228600" eaLnBrk="0" fontAlgn="base" hangingPunct="0">
              <a:spcBef>
                <a:spcPct val="20000"/>
              </a:spcBef>
              <a:spcAft>
                <a:spcPct val="0"/>
              </a:spcAft>
              <a:buClr>
                <a:srgbClr val="A1A1C1"/>
              </a:buClr>
              <a:buFont typeface="Wingdings" pitchFamily="2" charset="2"/>
              <a:buChar char="§"/>
              <a:defRPr sz="2400">
                <a:solidFill>
                  <a:schemeClr val="tx1"/>
                </a:solidFill>
                <a:latin typeface="Arial" charset="0"/>
              </a:defRPr>
            </a:lvl7pPr>
            <a:lvl8pPr marL="3429000" indent="-228600" eaLnBrk="0" fontAlgn="base" hangingPunct="0">
              <a:spcBef>
                <a:spcPct val="20000"/>
              </a:spcBef>
              <a:spcAft>
                <a:spcPct val="0"/>
              </a:spcAft>
              <a:buClr>
                <a:srgbClr val="A1A1C1"/>
              </a:buClr>
              <a:buFont typeface="Wingdings" pitchFamily="2" charset="2"/>
              <a:buChar char="§"/>
              <a:defRPr sz="2400">
                <a:solidFill>
                  <a:schemeClr val="tx1"/>
                </a:solidFill>
                <a:latin typeface="Arial" charset="0"/>
              </a:defRPr>
            </a:lvl8pPr>
            <a:lvl9pPr marL="3886200" indent="-228600" eaLnBrk="0" fontAlgn="base" hangingPunct="0">
              <a:spcBef>
                <a:spcPct val="20000"/>
              </a:spcBef>
              <a:spcAft>
                <a:spcPct val="0"/>
              </a:spcAft>
              <a:buClr>
                <a:srgbClr val="A1A1C1"/>
              </a:buClr>
              <a:buFont typeface="Wingdings" pitchFamily="2" charset="2"/>
              <a:buChar char="§"/>
              <a:defRPr sz="2400">
                <a:solidFill>
                  <a:schemeClr val="tx1"/>
                </a:solidFill>
                <a:latin typeface="Arial" charset="0"/>
              </a:defRPr>
            </a:lvl9pPr>
          </a:lstStyle>
          <a:p>
            <a:pPr marL="0" marR="0" lvl="0" indent="0" algn="l" defTabSz="456449" rtl="0" eaLnBrk="1" fontAlgn="auto" latinLnBrk="0" hangingPunct="1">
              <a:lnSpc>
                <a:spcPct val="100000"/>
              </a:lnSpc>
              <a:spcBef>
                <a:spcPct val="0"/>
              </a:spcBef>
              <a:spcAft>
                <a:spcPts val="0"/>
              </a:spcAft>
              <a:buClrTx/>
              <a:buSzTx/>
              <a:buFontTx/>
              <a:buNone/>
              <a:tabLst/>
              <a:defRPr/>
            </a:pPr>
            <a:r>
              <a:rPr kumimoji="0" lang="en-US" altLang="en-US" sz="1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http://www.aids.gov/hiv-aids-basics/hiv-aids-101/what-is-hiv-aids/</a:t>
            </a:r>
          </a:p>
        </p:txBody>
      </p:sp>
      <p:sp>
        <p:nvSpPr>
          <p:cNvPr id="7" name="Slide Number Placeholder 3"/>
          <p:cNvSpPr>
            <a:spLocks noGrp="1"/>
          </p:cNvSpPr>
          <p:nvPr>
            <p:ph type="sldNum" sz="quarter" idx="10"/>
          </p:nvPr>
        </p:nvSpPr>
        <p:spPr/>
        <p:txBody>
          <a:bodyPr/>
          <a:lstStyle/>
          <a:p>
            <a:fld id="{3E17F1FD-29C3-4220-915C-9C71059786D3}" type="slidenum">
              <a:rPr lang="en-US" smtClean="0"/>
              <a:pPr/>
              <a:t>49</a:t>
            </a:fld>
            <a:endParaRPr lang="en-US" dirty="0"/>
          </a:p>
        </p:txBody>
      </p:sp>
    </p:spTree>
    <p:extLst>
      <p:ext uri="{BB962C8B-B14F-4D97-AF65-F5344CB8AC3E}">
        <p14:creationId xmlns:p14="http://schemas.microsoft.com/office/powerpoint/2010/main" val="8048895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761996"/>
          </a:xfrm>
        </p:spPr>
        <p:txBody>
          <a:bodyPr/>
          <a:lstStyle/>
          <a:p>
            <a:r>
              <a:rPr lang="en-US" dirty="0" smtClean="0">
                <a:solidFill>
                  <a:srgbClr val="FFFF00"/>
                </a:solidFill>
              </a:rPr>
              <a:t>HIV and AIDS (1)</a:t>
            </a:r>
            <a:endParaRPr lang="en-US" dirty="0">
              <a:solidFill>
                <a:srgbClr val="FFFF00"/>
              </a:solidFill>
            </a:endParaRPr>
          </a:p>
        </p:txBody>
      </p:sp>
      <p:sp>
        <p:nvSpPr>
          <p:cNvPr id="3" name="Content Placeholder 2"/>
          <p:cNvSpPr>
            <a:spLocks noGrp="1"/>
          </p:cNvSpPr>
          <p:nvPr>
            <p:ph idx="1"/>
          </p:nvPr>
        </p:nvSpPr>
        <p:spPr>
          <a:xfrm>
            <a:off x="228600" y="990600"/>
            <a:ext cx="8686800" cy="4648200"/>
          </a:xfrm>
        </p:spPr>
        <p:txBody>
          <a:bodyPr/>
          <a:lstStyle/>
          <a:p>
            <a:pPr>
              <a:spcBef>
                <a:spcPts val="0"/>
              </a:spcBef>
            </a:pPr>
            <a:r>
              <a:rPr lang="en-US" dirty="0"/>
              <a:t>Review and check-in</a:t>
            </a:r>
          </a:p>
          <a:p>
            <a:pPr>
              <a:spcBef>
                <a:spcPts val="0"/>
              </a:spcBef>
            </a:pPr>
            <a:r>
              <a:rPr lang="en-US" b="1" dirty="0">
                <a:solidFill>
                  <a:srgbClr val="FFFF00"/>
                </a:solidFill>
              </a:rPr>
              <a:t>What is HIV and AIDS? </a:t>
            </a:r>
          </a:p>
          <a:p>
            <a:pPr>
              <a:defRPr/>
            </a:pPr>
            <a:r>
              <a:rPr lang="en-US" altLang="en-US" dirty="0"/>
              <a:t>Learning objectives</a:t>
            </a:r>
          </a:p>
          <a:p>
            <a:pPr>
              <a:defRPr/>
            </a:pPr>
            <a:r>
              <a:rPr lang="en-US" altLang="en-US" dirty="0"/>
              <a:t>HIV Histories (World, US, Local, Personal)</a:t>
            </a:r>
          </a:p>
          <a:p>
            <a:pPr>
              <a:defRPr/>
            </a:pPr>
            <a:r>
              <a:rPr lang="en-US" altLang="en-US" dirty="0"/>
              <a:t>HIV Medical Update</a:t>
            </a:r>
          </a:p>
          <a:p>
            <a:pPr lvl="1">
              <a:defRPr/>
            </a:pPr>
            <a:r>
              <a:rPr lang="en-US" altLang="en-US" dirty="0"/>
              <a:t>Modes of Transmission</a:t>
            </a:r>
          </a:p>
          <a:p>
            <a:pPr lvl="1">
              <a:defRPr/>
            </a:pPr>
            <a:r>
              <a:rPr lang="en-US" altLang="en-US" dirty="0"/>
              <a:t>Acute HIV Infection</a:t>
            </a:r>
          </a:p>
          <a:p>
            <a:pPr lvl="1">
              <a:defRPr/>
            </a:pPr>
            <a:r>
              <a:rPr lang="en-US" altLang="en-US" dirty="0"/>
              <a:t>Testing/Screening</a:t>
            </a:r>
          </a:p>
          <a:p>
            <a:pPr lvl="1">
              <a:defRPr/>
            </a:pPr>
            <a:r>
              <a:rPr lang="en-US" altLang="en-US" dirty="0"/>
              <a:t>Medications for HIV</a:t>
            </a:r>
          </a:p>
          <a:p>
            <a:pPr lvl="1">
              <a:defRPr/>
            </a:pPr>
            <a:r>
              <a:rPr lang="en-US" altLang="en-US" dirty="0"/>
              <a:t>HIV Prevention</a:t>
            </a:r>
          </a:p>
          <a:p>
            <a:r>
              <a:rPr lang="en-US" altLang="en-US" dirty="0"/>
              <a:t>Sexually Transmitted Infections</a:t>
            </a:r>
          </a:p>
          <a:p>
            <a:pPr>
              <a:spcBef>
                <a:spcPts val="0"/>
              </a:spcBef>
            </a:pPr>
            <a:endParaRPr lang="en-US" dirty="0"/>
          </a:p>
          <a:p>
            <a:pPr>
              <a:spcBef>
                <a:spcPts val="0"/>
              </a:spcBef>
            </a:pPr>
            <a:endParaRPr lang="en-US" dirty="0"/>
          </a:p>
        </p:txBody>
      </p:sp>
      <p:sp>
        <p:nvSpPr>
          <p:cNvPr id="4" name="Slide Number Placeholder 3"/>
          <p:cNvSpPr>
            <a:spLocks noGrp="1"/>
          </p:cNvSpPr>
          <p:nvPr>
            <p:ph type="sldNum" sz="quarter" idx="10"/>
          </p:nvPr>
        </p:nvSpPr>
        <p:spPr>
          <a:xfrm>
            <a:off x="8610600" y="6284230"/>
            <a:ext cx="331630" cy="421370"/>
          </a:xfrm>
        </p:spPr>
        <p:txBody>
          <a:bodyPr/>
          <a:lstStyle/>
          <a:p>
            <a:fld id="{3E17F1FD-29C3-4220-915C-9C71059786D3}" type="slidenum">
              <a:rPr lang="en-US" smtClean="0"/>
              <a:pPr/>
              <a:t>5</a:t>
            </a:fld>
            <a:endParaRPr lang="en-US" dirty="0"/>
          </a:p>
        </p:txBody>
      </p:sp>
    </p:spTree>
    <p:extLst>
      <p:ext uri="{BB962C8B-B14F-4D97-AF65-F5344CB8AC3E}">
        <p14:creationId xmlns:p14="http://schemas.microsoft.com/office/powerpoint/2010/main" val="6078151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37461"/>
            <a:ext cx="8686800" cy="761996"/>
          </a:xfrm>
        </p:spPr>
        <p:txBody>
          <a:bodyPr/>
          <a:lstStyle/>
          <a:p>
            <a:r>
              <a:rPr lang="en-US" dirty="0"/>
              <a:t>How does HIV Impact a </a:t>
            </a:r>
            <a:r>
              <a:rPr lang="en-US" dirty="0" smtClean="0"/>
              <a:t/>
            </a:r>
            <a:br>
              <a:rPr lang="en-US" dirty="0" smtClean="0"/>
            </a:br>
            <a:r>
              <a:rPr lang="en-US" dirty="0" smtClean="0"/>
              <a:t>Person’s </a:t>
            </a:r>
            <a:r>
              <a:rPr lang="en-US" dirty="0"/>
              <a:t>Health?</a:t>
            </a:r>
          </a:p>
        </p:txBody>
      </p:sp>
      <p:sp>
        <p:nvSpPr>
          <p:cNvPr id="3" name="Content Placeholder 2"/>
          <p:cNvSpPr>
            <a:spLocks noGrp="1"/>
          </p:cNvSpPr>
          <p:nvPr>
            <p:ph idx="1"/>
          </p:nvPr>
        </p:nvSpPr>
        <p:spPr>
          <a:xfrm>
            <a:off x="228600" y="1524000"/>
            <a:ext cx="8686800" cy="4114800"/>
          </a:xfrm>
        </p:spPr>
        <p:txBody>
          <a:bodyPr/>
          <a:lstStyle/>
          <a:p>
            <a:r>
              <a:rPr lang="en-US" kern="1200" dirty="0" smtClean="0"/>
              <a:t>Untreated</a:t>
            </a:r>
            <a:r>
              <a:rPr lang="en-US" kern="1200" dirty="0"/>
              <a:t>, people with HIV can develop </a:t>
            </a:r>
            <a:r>
              <a:rPr lang="en-US" kern="1200" dirty="0">
                <a:solidFill>
                  <a:srgbClr val="FFC000"/>
                </a:solidFill>
              </a:rPr>
              <a:t>opportunistic infections </a:t>
            </a:r>
            <a:r>
              <a:rPr lang="en-US" kern="1200" dirty="0"/>
              <a:t>(OIs) and </a:t>
            </a:r>
            <a:r>
              <a:rPr lang="en-US" kern="1200" dirty="0">
                <a:sym typeface="Wingdings" pitchFamily="2" charset="2"/>
              </a:rPr>
              <a:t>other </a:t>
            </a:r>
            <a:r>
              <a:rPr lang="en-US" kern="1200" dirty="0" smtClean="0">
                <a:sym typeface="Wingdings" pitchFamily="2" charset="2"/>
              </a:rPr>
              <a:t>illnesses</a:t>
            </a:r>
            <a:endParaRPr lang="en-US" kern="1200" dirty="0" smtClean="0"/>
          </a:p>
          <a:p>
            <a:r>
              <a:rPr lang="en-US" kern="1200" dirty="0" smtClean="0"/>
              <a:t>Over </a:t>
            </a:r>
            <a:r>
              <a:rPr lang="en-US" kern="1200" dirty="0"/>
              <a:t>time (years), the immune is weakened, leaving the body susceptible to infections </a:t>
            </a:r>
          </a:p>
          <a:p>
            <a:r>
              <a:rPr lang="en-US" kern="1200" dirty="0"/>
              <a:t>Some people do not know they have HIV because they may feel well for years</a:t>
            </a:r>
          </a:p>
          <a:p>
            <a:r>
              <a:rPr lang="en-US" kern="1200" dirty="0"/>
              <a:t>Currently, there is no cure for HIV infection</a:t>
            </a:r>
          </a:p>
          <a:p>
            <a:pPr marL="0" indent="0">
              <a:buNone/>
            </a:pPr>
            <a:endParaRPr lang="en-US" kern="1200" dirty="0"/>
          </a:p>
        </p:txBody>
      </p:sp>
      <p:sp>
        <p:nvSpPr>
          <p:cNvPr id="4" name="Slide Number Placeholder 3"/>
          <p:cNvSpPr>
            <a:spLocks noGrp="1"/>
          </p:cNvSpPr>
          <p:nvPr>
            <p:ph type="sldNum" sz="quarter" idx="10"/>
          </p:nvPr>
        </p:nvSpPr>
        <p:spPr>
          <a:xfrm>
            <a:off x="8534399" y="6284230"/>
            <a:ext cx="407831" cy="367228"/>
          </a:xfrm>
        </p:spPr>
        <p:txBody>
          <a:bodyPr/>
          <a:lstStyle/>
          <a:p>
            <a:fld id="{3E17F1FD-29C3-4220-915C-9C71059786D3}" type="slidenum">
              <a:rPr lang="en-US" smtClean="0"/>
              <a:pPr/>
              <a:t>50</a:t>
            </a:fld>
            <a:endParaRPr lang="en-US" dirty="0"/>
          </a:p>
        </p:txBody>
      </p:sp>
    </p:spTree>
    <p:extLst>
      <p:ext uri="{BB962C8B-B14F-4D97-AF65-F5344CB8AC3E}">
        <p14:creationId xmlns:p14="http://schemas.microsoft.com/office/powerpoint/2010/main" val="335457356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FFFF00"/>
                </a:solidFill>
              </a:rPr>
              <a:t>Examples of AIDS-Defining Conditions</a:t>
            </a:r>
          </a:p>
        </p:txBody>
      </p:sp>
      <p:pic>
        <p:nvPicPr>
          <p:cNvPr id="6" name="Picture 5" descr="Picture of human with arrows pointing to different parts of the body highliging specific AIDS-defining conditions. " title="AIDS defining conditions"/>
          <p:cNvPicPr>
            <a:picLocks noChangeAspect="1"/>
          </p:cNvPicPr>
          <p:nvPr/>
        </p:nvPicPr>
        <p:blipFill>
          <a:blip r:embed="rId3"/>
          <a:stretch>
            <a:fillRect/>
          </a:stretch>
        </p:blipFill>
        <p:spPr>
          <a:xfrm>
            <a:off x="217122" y="1917558"/>
            <a:ext cx="8601075" cy="3609975"/>
          </a:xfrm>
          <a:prstGeom prst="rect">
            <a:avLst/>
          </a:prstGeom>
        </p:spPr>
      </p:pic>
      <p:sp>
        <p:nvSpPr>
          <p:cNvPr id="5" name="TextBox 4"/>
          <p:cNvSpPr txBox="1"/>
          <p:nvPr/>
        </p:nvSpPr>
        <p:spPr>
          <a:xfrm>
            <a:off x="2152649" y="6494477"/>
            <a:ext cx="5567107" cy="246221"/>
          </a:xfrm>
          <a:prstGeom prst="rect">
            <a:avLst/>
          </a:prstGeom>
          <a:noFill/>
        </p:spPr>
        <p:txBody>
          <a:bodyPr wrap="square" rtlCol="0">
            <a:spAutoFit/>
          </a:bodyPr>
          <a:lstStyle/>
          <a:p>
            <a:pPr marL="0" marR="0" lvl="0" indent="0" algn="l" defTabSz="45644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https://aidsinfo.nih.gov/understanding-hiv-aids/glossary/784/aids-defining-condition</a:t>
            </a:r>
          </a:p>
        </p:txBody>
      </p:sp>
      <p:sp>
        <p:nvSpPr>
          <p:cNvPr id="7" name="Slide Number Placeholder 3"/>
          <p:cNvSpPr txBox="1">
            <a:spLocks/>
          </p:cNvSpPr>
          <p:nvPr/>
        </p:nvSpPr>
        <p:spPr>
          <a:xfrm>
            <a:off x="6808631" y="628423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E17F1FD-29C3-4220-915C-9C71059786D3}" type="slidenum">
              <a:rPr lang="en-US" sz="1200" smtClean="0">
                <a:solidFill>
                  <a:schemeClr val="bg1"/>
                </a:solidFill>
                <a:latin typeface="Calibri" panose="020F0502020204030204" pitchFamily="34" charset="0"/>
                <a:cs typeface="Calibri" panose="020F0502020204030204" pitchFamily="34" charset="0"/>
              </a:rPr>
              <a:pPr algn="r"/>
              <a:t>51</a:t>
            </a:fld>
            <a:endParaRPr lang="en-US" sz="12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42256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8</a:t>
            </a:r>
            <a:endParaRPr lang="en-US" dirty="0"/>
          </a:p>
        </p:txBody>
      </p:sp>
      <p:sp>
        <p:nvSpPr>
          <p:cNvPr id="3" name="Content Placeholder 2"/>
          <p:cNvSpPr>
            <a:spLocks noGrp="1"/>
          </p:cNvSpPr>
          <p:nvPr>
            <p:ph idx="1"/>
          </p:nvPr>
        </p:nvSpPr>
        <p:spPr>
          <a:xfrm>
            <a:off x="228600" y="990600"/>
            <a:ext cx="8686800" cy="4495800"/>
          </a:xfrm>
        </p:spPr>
        <p:txBody>
          <a:bodyPr/>
          <a:lstStyle/>
          <a:p>
            <a:pPr marL="0" indent="0">
              <a:buNone/>
            </a:pPr>
            <a:r>
              <a:rPr lang="en-US" kern="1200" dirty="0"/>
              <a:t>Which of the following is false? </a:t>
            </a:r>
          </a:p>
          <a:p>
            <a:pPr marL="514350" indent="-514350">
              <a:buFont typeface="+mj-lt"/>
              <a:buAutoNum type="arabicPeriod"/>
            </a:pPr>
            <a:r>
              <a:rPr lang="en-US" kern="1200" dirty="0"/>
              <a:t>You will get infected with HIV from kissing someone who is HIV positive</a:t>
            </a:r>
          </a:p>
          <a:p>
            <a:pPr marL="514350" indent="-514350">
              <a:buFont typeface="+mj-lt"/>
              <a:buAutoNum type="arabicPeriod"/>
            </a:pPr>
            <a:r>
              <a:rPr lang="en-US" kern="1200" dirty="0"/>
              <a:t>An HIV positive woman can give birth to an HIV negative baby</a:t>
            </a:r>
          </a:p>
          <a:p>
            <a:pPr marL="514350" indent="-514350">
              <a:buFont typeface="+mj-lt"/>
              <a:buAutoNum type="arabicPeriod"/>
            </a:pPr>
            <a:r>
              <a:rPr lang="en-US" kern="1200" dirty="0"/>
              <a:t>You could have HIV and not know it</a:t>
            </a:r>
          </a:p>
          <a:p>
            <a:pPr marL="514350" indent="-514350">
              <a:buFont typeface="+mj-lt"/>
              <a:buAutoNum type="arabicPeriod"/>
            </a:pPr>
            <a:r>
              <a:rPr lang="en-US" kern="1200" dirty="0"/>
              <a:t>You can get infected with HIV by having unprotected oral sex with someone who is HIV positive</a:t>
            </a:r>
          </a:p>
          <a:p>
            <a:pPr marL="0" indent="0">
              <a:buNone/>
            </a:pPr>
            <a:endParaRPr lang="en-US" kern="1200" dirty="0"/>
          </a:p>
        </p:txBody>
      </p:sp>
      <p:sp>
        <p:nvSpPr>
          <p:cNvPr id="4" name="Slide Number Placeholder 3"/>
          <p:cNvSpPr>
            <a:spLocks noGrp="1"/>
          </p:cNvSpPr>
          <p:nvPr>
            <p:ph type="sldNum" sz="quarter" idx="10"/>
          </p:nvPr>
        </p:nvSpPr>
        <p:spPr>
          <a:xfrm>
            <a:off x="8534399" y="6284230"/>
            <a:ext cx="407831" cy="367228"/>
          </a:xfrm>
        </p:spPr>
        <p:txBody>
          <a:bodyPr/>
          <a:lstStyle/>
          <a:p>
            <a:fld id="{3E17F1FD-29C3-4220-915C-9C71059786D3}" type="slidenum">
              <a:rPr lang="en-US" smtClean="0"/>
              <a:pPr/>
              <a:t>52</a:t>
            </a:fld>
            <a:endParaRPr lang="en-US" dirty="0"/>
          </a:p>
        </p:txBody>
      </p:sp>
    </p:spTree>
    <p:extLst>
      <p:ext uri="{BB962C8B-B14F-4D97-AF65-F5344CB8AC3E}">
        <p14:creationId xmlns:p14="http://schemas.microsoft.com/office/powerpoint/2010/main" val="112721296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761996"/>
          </a:xfrm>
        </p:spPr>
        <p:txBody>
          <a:bodyPr/>
          <a:lstStyle/>
          <a:p>
            <a:r>
              <a:rPr lang="en-US" dirty="0" smtClean="0"/>
              <a:t>Today’s Agenda (3a)</a:t>
            </a:r>
            <a:endParaRPr lang="en-US" dirty="0"/>
          </a:p>
        </p:txBody>
      </p:sp>
      <p:sp>
        <p:nvSpPr>
          <p:cNvPr id="3" name="Content Placeholder 2"/>
          <p:cNvSpPr>
            <a:spLocks noGrp="1"/>
          </p:cNvSpPr>
          <p:nvPr>
            <p:ph idx="1"/>
          </p:nvPr>
        </p:nvSpPr>
        <p:spPr>
          <a:xfrm>
            <a:off x="228600" y="990600"/>
            <a:ext cx="8686800" cy="4648200"/>
          </a:xfrm>
        </p:spPr>
        <p:txBody>
          <a:bodyPr/>
          <a:lstStyle/>
          <a:p>
            <a:pPr>
              <a:spcBef>
                <a:spcPts val="0"/>
              </a:spcBef>
            </a:pPr>
            <a:r>
              <a:rPr lang="en-US" dirty="0"/>
              <a:t>Review and check-in</a:t>
            </a:r>
          </a:p>
          <a:p>
            <a:pPr>
              <a:spcBef>
                <a:spcPts val="0"/>
              </a:spcBef>
            </a:pPr>
            <a:r>
              <a:rPr lang="en-US" dirty="0"/>
              <a:t>What is HIV and AIDS? </a:t>
            </a:r>
          </a:p>
          <a:p>
            <a:pPr>
              <a:defRPr/>
            </a:pPr>
            <a:r>
              <a:rPr lang="en-US" altLang="en-US" dirty="0"/>
              <a:t>Learning objectives</a:t>
            </a:r>
          </a:p>
          <a:p>
            <a:pPr>
              <a:defRPr/>
            </a:pPr>
            <a:r>
              <a:rPr lang="en-US" altLang="en-US" dirty="0"/>
              <a:t>HIV Histories (World, US, Local, Personal)</a:t>
            </a:r>
          </a:p>
          <a:p>
            <a:pPr>
              <a:defRPr/>
            </a:pPr>
            <a:r>
              <a:rPr lang="en-US" altLang="en-US" dirty="0"/>
              <a:t>HIV Medical Update</a:t>
            </a:r>
          </a:p>
          <a:p>
            <a:pPr lvl="1">
              <a:defRPr/>
            </a:pPr>
            <a:r>
              <a:rPr lang="en-US" altLang="en-US" b="1" dirty="0">
                <a:solidFill>
                  <a:srgbClr val="FFFF00"/>
                </a:solidFill>
              </a:rPr>
              <a:t>Modes of Transmission</a:t>
            </a:r>
          </a:p>
          <a:p>
            <a:pPr lvl="1">
              <a:defRPr/>
            </a:pPr>
            <a:r>
              <a:rPr lang="en-US" altLang="en-US" dirty="0"/>
              <a:t>Acute HIV Infection</a:t>
            </a:r>
          </a:p>
          <a:p>
            <a:pPr lvl="1">
              <a:defRPr/>
            </a:pPr>
            <a:r>
              <a:rPr lang="en-US" altLang="en-US" dirty="0"/>
              <a:t>Testing/Screening</a:t>
            </a:r>
          </a:p>
          <a:p>
            <a:pPr lvl="1">
              <a:defRPr/>
            </a:pPr>
            <a:r>
              <a:rPr lang="en-US" altLang="en-US" dirty="0"/>
              <a:t>Medications for HIV</a:t>
            </a:r>
          </a:p>
          <a:p>
            <a:pPr lvl="1">
              <a:defRPr/>
            </a:pPr>
            <a:r>
              <a:rPr lang="en-US" altLang="en-US" dirty="0"/>
              <a:t>HIV Prevention</a:t>
            </a:r>
          </a:p>
          <a:p>
            <a:r>
              <a:rPr lang="en-US" altLang="en-US" dirty="0"/>
              <a:t>Sexually Transmitted Infections</a:t>
            </a:r>
          </a:p>
          <a:p>
            <a:pPr>
              <a:spcBef>
                <a:spcPts val="0"/>
              </a:spcBef>
            </a:pPr>
            <a:endParaRPr lang="en-US" dirty="0"/>
          </a:p>
          <a:p>
            <a:pPr>
              <a:spcBef>
                <a:spcPts val="0"/>
              </a:spcBef>
            </a:pPr>
            <a:endParaRPr lang="en-US" dirty="0"/>
          </a:p>
        </p:txBody>
      </p:sp>
      <p:sp>
        <p:nvSpPr>
          <p:cNvPr id="4" name="Slide Number Placeholder 3"/>
          <p:cNvSpPr>
            <a:spLocks noGrp="1"/>
          </p:cNvSpPr>
          <p:nvPr>
            <p:ph type="sldNum" sz="quarter" idx="10"/>
          </p:nvPr>
        </p:nvSpPr>
        <p:spPr>
          <a:xfrm>
            <a:off x="7696200" y="6284230"/>
            <a:ext cx="1246030" cy="421370"/>
          </a:xfrm>
        </p:spPr>
        <p:txBody>
          <a:bodyPr/>
          <a:lstStyle/>
          <a:p>
            <a:fld id="{3E17F1FD-29C3-4220-915C-9C71059786D3}" type="slidenum">
              <a:rPr lang="en-US" smtClean="0"/>
              <a:pPr/>
              <a:t>53</a:t>
            </a:fld>
            <a:endParaRPr lang="en-US" dirty="0"/>
          </a:p>
        </p:txBody>
      </p:sp>
    </p:spTree>
    <p:extLst>
      <p:ext uri="{BB962C8B-B14F-4D97-AF65-F5344CB8AC3E}">
        <p14:creationId xmlns:p14="http://schemas.microsoft.com/office/powerpoint/2010/main" val="21223218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is HIV Transmitted?</a:t>
            </a:r>
          </a:p>
        </p:txBody>
      </p:sp>
      <p:sp>
        <p:nvSpPr>
          <p:cNvPr id="3" name="Content Placeholder 2"/>
          <p:cNvSpPr>
            <a:spLocks noGrp="1"/>
          </p:cNvSpPr>
          <p:nvPr>
            <p:ph idx="1"/>
          </p:nvPr>
        </p:nvSpPr>
        <p:spPr>
          <a:xfrm>
            <a:off x="228600" y="990600"/>
            <a:ext cx="8686800" cy="4495800"/>
          </a:xfrm>
        </p:spPr>
        <p:txBody>
          <a:bodyPr/>
          <a:lstStyle/>
          <a:p>
            <a:pPr>
              <a:buFont typeface="Arial" charset="0"/>
              <a:buChar char="•"/>
            </a:pPr>
            <a:r>
              <a:rPr lang="en-US" dirty="0"/>
              <a:t>Exposure to HIV-infected body fluids </a:t>
            </a:r>
          </a:p>
          <a:p>
            <a:pPr>
              <a:buFont typeface="Arial" charset="0"/>
              <a:buChar char="•"/>
            </a:pPr>
            <a:r>
              <a:rPr lang="en-US" dirty="0"/>
              <a:t>Blood, vaginal fluids, semen, and breast milk (not urine/saliva)</a:t>
            </a:r>
          </a:p>
          <a:p>
            <a:pPr>
              <a:buFont typeface="Arial" charset="0"/>
              <a:buChar char="•"/>
            </a:pPr>
            <a:r>
              <a:rPr lang="en-US" dirty="0"/>
              <a:t>HIV has to enter non-intact skin or mucous membrane to infect</a:t>
            </a:r>
          </a:p>
          <a:p>
            <a:pPr lvl="1"/>
            <a:r>
              <a:rPr lang="en-US" dirty="0"/>
              <a:t>Having unprotected sex (oral, anal, vaginal) with someone who has HIV</a:t>
            </a:r>
          </a:p>
          <a:p>
            <a:pPr lvl="1"/>
            <a:r>
              <a:rPr lang="en-US" dirty="0"/>
              <a:t>Sharing a needle (injection drug use, tattoos, piercings, etc.) with someone who has HIV</a:t>
            </a:r>
          </a:p>
          <a:p>
            <a:endParaRPr lang="en-US" kern="1200" dirty="0"/>
          </a:p>
          <a:p>
            <a:pPr marL="0" indent="0">
              <a:buNone/>
            </a:pPr>
            <a:endParaRPr lang="en-US" kern="1200" dirty="0"/>
          </a:p>
        </p:txBody>
      </p:sp>
      <p:sp>
        <p:nvSpPr>
          <p:cNvPr id="4" name="Slide Number Placeholder 3"/>
          <p:cNvSpPr>
            <a:spLocks noGrp="1"/>
          </p:cNvSpPr>
          <p:nvPr>
            <p:ph type="sldNum" sz="quarter" idx="10"/>
          </p:nvPr>
        </p:nvSpPr>
        <p:spPr>
          <a:xfrm>
            <a:off x="8534399" y="6284230"/>
            <a:ext cx="407831" cy="367228"/>
          </a:xfrm>
        </p:spPr>
        <p:txBody>
          <a:bodyPr/>
          <a:lstStyle/>
          <a:p>
            <a:fld id="{3E17F1FD-29C3-4220-915C-9C71059786D3}" type="slidenum">
              <a:rPr lang="en-US" smtClean="0"/>
              <a:pPr/>
              <a:t>54</a:t>
            </a:fld>
            <a:endParaRPr lang="en-US" dirty="0"/>
          </a:p>
        </p:txBody>
      </p:sp>
    </p:spTree>
    <p:extLst>
      <p:ext uri="{BB962C8B-B14F-4D97-AF65-F5344CB8AC3E}">
        <p14:creationId xmlns:p14="http://schemas.microsoft.com/office/powerpoint/2010/main" val="256646365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is HIV Transmitted (continued)</a:t>
            </a:r>
          </a:p>
        </p:txBody>
      </p:sp>
      <p:sp>
        <p:nvSpPr>
          <p:cNvPr id="3" name="Content Placeholder 2"/>
          <p:cNvSpPr>
            <a:spLocks noGrp="1"/>
          </p:cNvSpPr>
          <p:nvPr>
            <p:ph idx="1"/>
          </p:nvPr>
        </p:nvSpPr>
        <p:spPr>
          <a:xfrm>
            <a:off x="228600" y="990600"/>
            <a:ext cx="8686800" cy="4495800"/>
          </a:xfrm>
        </p:spPr>
        <p:txBody>
          <a:bodyPr/>
          <a:lstStyle/>
          <a:p>
            <a:r>
              <a:rPr lang="en-US" dirty="0"/>
              <a:t>Being born to an HIV positive mother or drinking breast milk from an HIV positive woman</a:t>
            </a:r>
          </a:p>
          <a:p>
            <a:r>
              <a:rPr lang="en-US" dirty="0"/>
              <a:t>Receiving blood transfusions that are not screened</a:t>
            </a:r>
          </a:p>
          <a:p>
            <a:pPr lvl="1"/>
            <a:r>
              <a:rPr lang="en-US" dirty="0"/>
              <a:t>Risk is low as blood donations are routinely screened for HIV &amp; Hepatitis in the USA, higher in other countries</a:t>
            </a:r>
          </a:p>
          <a:p>
            <a:endParaRPr lang="en-US" kern="1200" dirty="0"/>
          </a:p>
          <a:p>
            <a:pPr marL="0" indent="0">
              <a:buNone/>
            </a:pPr>
            <a:endParaRPr lang="en-US" kern="1200" dirty="0"/>
          </a:p>
        </p:txBody>
      </p:sp>
      <p:sp>
        <p:nvSpPr>
          <p:cNvPr id="4" name="Slide Number Placeholder 3"/>
          <p:cNvSpPr>
            <a:spLocks noGrp="1"/>
          </p:cNvSpPr>
          <p:nvPr>
            <p:ph type="sldNum" sz="quarter" idx="10"/>
          </p:nvPr>
        </p:nvSpPr>
        <p:spPr>
          <a:xfrm>
            <a:off x="8534399" y="6284230"/>
            <a:ext cx="407831" cy="367228"/>
          </a:xfrm>
        </p:spPr>
        <p:txBody>
          <a:bodyPr/>
          <a:lstStyle/>
          <a:p>
            <a:fld id="{3E17F1FD-29C3-4220-915C-9C71059786D3}" type="slidenum">
              <a:rPr lang="en-US" smtClean="0"/>
              <a:pPr/>
              <a:t>55</a:t>
            </a:fld>
            <a:endParaRPr lang="en-US" dirty="0"/>
          </a:p>
        </p:txBody>
      </p:sp>
    </p:spTree>
    <p:extLst>
      <p:ext uri="{BB962C8B-B14F-4D97-AF65-F5344CB8AC3E}">
        <p14:creationId xmlns:p14="http://schemas.microsoft.com/office/powerpoint/2010/main" val="232651192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 HIV is NOT Spread by:</a:t>
            </a:r>
            <a:endParaRPr lang="en-US" dirty="0"/>
          </a:p>
        </p:txBody>
      </p:sp>
      <p:sp>
        <p:nvSpPr>
          <p:cNvPr id="3" name="Content Placeholder 2"/>
          <p:cNvSpPr>
            <a:spLocks noGrp="1"/>
          </p:cNvSpPr>
          <p:nvPr>
            <p:ph idx="1"/>
          </p:nvPr>
        </p:nvSpPr>
        <p:spPr>
          <a:xfrm>
            <a:off x="228600" y="990600"/>
            <a:ext cx="8686800" cy="4495800"/>
          </a:xfrm>
        </p:spPr>
        <p:txBody>
          <a:bodyPr/>
          <a:lstStyle/>
          <a:p>
            <a:r>
              <a:rPr lang="en-US" kern="1200" dirty="0"/>
              <a:t>Air</a:t>
            </a:r>
          </a:p>
          <a:p>
            <a:r>
              <a:rPr lang="en-US" kern="1200" dirty="0"/>
              <a:t>Hugging or closed mouth kissing</a:t>
            </a:r>
          </a:p>
          <a:p>
            <a:r>
              <a:rPr lang="en-US" kern="1200" dirty="0"/>
              <a:t>Sharing clothes, food, water, utensils</a:t>
            </a:r>
          </a:p>
          <a:p>
            <a:r>
              <a:rPr lang="en-US" kern="1200" dirty="0"/>
              <a:t>Toilets, showers, swimming pools</a:t>
            </a:r>
          </a:p>
          <a:p>
            <a:r>
              <a:rPr lang="en-US" kern="1200" dirty="0"/>
              <a:t>Insect bites </a:t>
            </a:r>
          </a:p>
          <a:p>
            <a:r>
              <a:rPr lang="en-US" kern="1200" dirty="0"/>
              <a:t>Mosquitoes do not inject own or previously bitten person’s blood into next person</a:t>
            </a:r>
          </a:p>
          <a:p>
            <a:r>
              <a:rPr lang="en-US" kern="1200" dirty="0"/>
              <a:t>Feces, saliva, sweat, tears, urine, or vomit unless visibly contaminated with blood</a:t>
            </a:r>
          </a:p>
          <a:p>
            <a:pPr marL="0" indent="0">
              <a:buNone/>
            </a:pPr>
            <a:endParaRPr lang="en-US" kern="1200" dirty="0"/>
          </a:p>
        </p:txBody>
      </p:sp>
      <p:sp>
        <p:nvSpPr>
          <p:cNvPr id="4" name="Slide Number Placeholder 3"/>
          <p:cNvSpPr>
            <a:spLocks noGrp="1"/>
          </p:cNvSpPr>
          <p:nvPr>
            <p:ph type="sldNum" sz="quarter" idx="10"/>
          </p:nvPr>
        </p:nvSpPr>
        <p:spPr>
          <a:xfrm>
            <a:off x="8534399" y="6284230"/>
            <a:ext cx="407831" cy="367228"/>
          </a:xfrm>
        </p:spPr>
        <p:txBody>
          <a:bodyPr/>
          <a:lstStyle/>
          <a:p>
            <a:fld id="{3E17F1FD-29C3-4220-915C-9C71059786D3}" type="slidenum">
              <a:rPr lang="en-US" smtClean="0"/>
              <a:pPr/>
              <a:t>56</a:t>
            </a:fld>
            <a:endParaRPr lang="en-US" dirty="0"/>
          </a:p>
        </p:txBody>
      </p:sp>
    </p:spTree>
    <p:extLst>
      <p:ext uri="{BB962C8B-B14F-4D97-AF65-F5344CB8AC3E}">
        <p14:creationId xmlns:p14="http://schemas.microsoft.com/office/powerpoint/2010/main" val="171227349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HIV Transmission: Yes</a:t>
            </a:r>
          </a:p>
        </p:txBody>
      </p:sp>
      <p:sp>
        <p:nvSpPr>
          <p:cNvPr id="3" name="Content Placeholder 2"/>
          <p:cNvSpPr>
            <a:spLocks noGrp="1"/>
          </p:cNvSpPr>
          <p:nvPr>
            <p:ph idx="1"/>
          </p:nvPr>
        </p:nvSpPr>
        <p:spPr>
          <a:xfrm>
            <a:off x="228600" y="990600"/>
            <a:ext cx="8686800" cy="4495800"/>
          </a:xfrm>
        </p:spPr>
        <p:txBody>
          <a:bodyPr/>
          <a:lstStyle/>
          <a:p>
            <a:r>
              <a:rPr lang="en-US" kern="1200" dirty="0"/>
              <a:t>Blood</a:t>
            </a:r>
          </a:p>
          <a:p>
            <a:r>
              <a:rPr lang="en-US" kern="1200" dirty="0"/>
              <a:t>Semen</a:t>
            </a:r>
          </a:p>
          <a:p>
            <a:r>
              <a:rPr lang="en-US" kern="1200" dirty="0"/>
              <a:t>Pre-seminal fluid</a:t>
            </a:r>
          </a:p>
          <a:p>
            <a:r>
              <a:rPr lang="en-US" kern="1200" dirty="0"/>
              <a:t>Rectal fluids</a:t>
            </a:r>
          </a:p>
          <a:p>
            <a:r>
              <a:rPr lang="en-US" kern="1200" dirty="0"/>
              <a:t>Vaginal fluids</a:t>
            </a:r>
          </a:p>
          <a:p>
            <a:r>
              <a:rPr lang="en-US" kern="1200" dirty="0"/>
              <a:t>Breast milk</a:t>
            </a:r>
          </a:p>
          <a:p>
            <a:pPr lvl="1"/>
            <a:endParaRPr lang="en-US" kern="1200" dirty="0"/>
          </a:p>
          <a:p>
            <a:pPr marL="0" indent="0">
              <a:buNone/>
            </a:pPr>
            <a:endParaRPr lang="en-US" kern="1200" dirty="0"/>
          </a:p>
        </p:txBody>
      </p:sp>
      <p:sp>
        <p:nvSpPr>
          <p:cNvPr id="4" name="Slide Number Placeholder 3"/>
          <p:cNvSpPr>
            <a:spLocks noGrp="1"/>
          </p:cNvSpPr>
          <p:nvPr>
            <p:ph type="sldNum" sz="quarter" idx="10"/>
          </p:nvPr>
        </p:nvSpPr>
        <p:spPr>
          <a:xfrm>
            <a:off x="8534399" y="6284230"/>
            <a:ext cx="407831" cy="367228"/>
          </a:xfrm>
        </p:spPr>
        <p:txBody>
          <a:bodyPr/>
          <a:lstStyle/>
          <a:p>
            <a:fld id="{3E17F1FD-29C3-4220-915C-9C71059786D3}" type="slidenum">
              <a:rPr lang="en-US" smtClean="0"/>
              <a:pPr/>
              <a:t>57</a:t>
            </a:fld>
            <a:endParaRPr lang="en-US" dirty="0"/>
          </a:p>
        </p:txBody>
      </p:sp>
    </p:spTree>
    <p:extLst>
      <p:ext uri="{BB962C8B-B14F-4D97-AF65-F5344CB8AC3E}">
        <p14:creationId xmlns:p14="http://schemas.microsoft.com/office/powerpoint/2010/main" val="19079802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HIV Transmission: No</a:t>
            </a:r>
          </a:p>
        </p:txBody>
      </p:sp>
      <p:sp>
        <p:nvSpPr>
          <p:cNvPr id="3" name="Content Placeholder 2"/>
          <p:cNvSpPr>
            <a:spLocks noGrp="1"/>
          </p:cNvSpPr>
          <p:nvPr>
            <p:ph sz="half" idx="1"/>
          </p:nvPr>
        </p:nvSpPr>
        <p:spPr>
          <a:xfrm>
            <a:off x="230777" y="900477"/>
            <a:ext cx="8458200" cy="5181600"/>
          </a:xfrm>
        </p:spPr>
        <p:txBody>
          <a:bodyPr/>
          <a:lstStyle/>
          <a:p>
            <a:r>
              <a:rPr lang="en-US" kern="1200" dirty="0"/>
              <a:t>Water</a:t>
            </a:r>
          </a:p>
          <a:p>
            <a:r>
              <a:rPr lang="en-US" kern="1200" dirty="0"/>
              <a:t>Sweat</a:t>
            </a:r>
          </a:p>
          <a:p>
            <a:r>
              <a:rPr lang="en-US" kern="1200" dirty="0"/>
              <a:t>Insects </a:t>
            </a:r>
          </a:p>
          <a:p>
            <a:r>
              <a:rPr lang="en-US" kern="1200" dirty="0"/>
              <a:t>Pets</a:t>
            </a:r>
          </a:p>
          <a:p>
            <a:r>
              <a:rPr lang="en-US" kern="1200" dirty="0"/>
              <a:t>Toilets</a:t>
            </a:r>
          </a:p>
          <a:p>
            <a:r>
              <a:rPr lang="en-US" kern="1200" dirty="0"/>
              <a:t>Food</a:t>
            </a:r>
          </a:p>
          <a:p>
            <a:r>
              <a:rPr lang="en-US" kern="1200" dirty="0" smtClean="0"/>
              <a:t>Drinks</a:t>
            </a:r>
          </a:p>
          <a:p>
            <a:r>
              <a:rPr lang="en-US" dirty="0" smtClean="0"/>
              <a:t>Saliva, </a:t>
            </a:r>
          </a:p>
          <a:p>
            <a:r>
              <a:rPr lang="en-US" dirty="0"/>
              <a:t>K</a:t>
            </a:r>
            <a:r>
              <a:rPr lang="en-US" dirty="0" smtClean="0"/>
              <a:t>issing</a:t>
            </a:r>
            <a:endParaRPr lang="en-US" dirty="0"/>
          </a:p>
          <a:p>
            <a:r>
              <a:rPr lang="en-US" dirty="0"/>
              <a:t>Coughing</a:t>
            </a:r>
          </a:p>
          <a:p>
            <a:r>
              <a:rPr lang="en-US" dirty="0"/>
              <a:t>Swimming in the same water</a:t>
            </a:r>
          </a:p>
          <a:p>
            <a:r>
              <a:rPr lang="en-US" dirty="0"/>
              <a:t>Sharing </a:t>
            </a:r>
            <a:r>
              <a:rPr lang="en-US" dirty="0" smtClean="0"/>
              <a:t>food, towels</a:t>
            </a:r>
            <a:r>
              <a:rPr lang="en-US" dirty="0"/>
              <a:t>, utensils, cups</a:t>
            </a:r>
          </a:p>
          <a:p>
            <a:endParaRPr lang="en-US" kern="1200" dirty="0"/>
          </a:p>
          <a:p>
            <a:pPr lvl="1"/>
            <a:endParaRPr lang="en-US" kern="1200" dirty="0"/>
          </a:p>
          <a:p>
            <a:pPr marL="0" indent="0">
              <a:buNone/>
            </a:pPr>
            <a:endParaRPr lang="en-US" kern="1200" dirty="0"/>
          </a:p>
        </p:txBody>
      </p:sp>
      <p:sp>
        <p:nvSpPr>
          <p:cNvPr id="4" name="Slide Number Placeholder 3"/>
          <p:cNvSpPr>
            <a:spLocks noGrp="1"/>
          </p:cNvSpPr>
          <p:nvPr>
            <p:ph type="sldNum" sz="quarter" idx="10"/>
          </p:nvPr>
        </p:nvSpPr>
        <p:spPr/>
        <p:txBody>
          <a:bodyPr/>
          <a:lstStyle/>
          <a:p>
            <a:fld id="{3E17F1FD-29C3-4220-915C-9C71059786D3}" type="slidenum">
              <a:rPr lang="en-US" smtClean="0"/>
              <a:pPr/>
              <a:t>58</a:t>
            </a:fld>
            <a:endParaRPr lang="en-US" dirty="0"/>
          </a:p>
        </p:txBody>
      </p:sp>
    </p:spTree>
    <p:extLst>
      <p:ext uri="{BB962C8B-B14F-4D97-AF65-F5344CB8AC3E}">
        <p14:creationId xmlns:p14="http://schemas.microsoft.com/office/powerpoint/2010/main" val="39105935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9</a:t>
            </a:r>
            <a:endParaRPr lang="en-US" dirty="0"/>
          </a:p>
        </p:txBody>
      </p:sp>
      <p:sp>
        <p:nvSpPr>
          <p:cNvPr id="3" name="Content Placeholder 2"/>
          <p:cNvSpPr>
            <a:spLocks noGrp="1"/>
          </p:cNvSpPr>
          <p:nvPr>
            <p:ph idx="1"/>
          </p:nvPr>
        </p:nvSpPr>
        <p:spPr>
          <a:xfrm>
            <a:off x="228600" y="990600"/>
            <a:ext cx="8686800" cy="4495800"/>
          </a:xfrm>
        </p:spPr>
        <p:txBody>
          <a:bodyPr/>
          <a:lstStyle/>
          <a:p>
            <a:pPr marL="0" indent="0">
              <a:buNone/>
            </a:pPr>
            <a:r>
              <a:rPr lang="en-US" kern="1200" dirty="0"/>
              <a:t>Which one of the following has the highest risk of acquiring HIV from an infected source?</a:t>
            </a:r>
          </a:p>
          <a:p>
            <a:pPr marL="514350" indent="-514350">
              <a:buFont typeface="+mj-lt"/>
              <a:buAutoNum type="arabicPeriod"/>
            </a:pPr>
            <a:r>
              <a:rPr lang="en-US" kern="1200" dirty="0"/>
              <a:t>Needle-sharing injection drug use</a:t>
            </a:r>
          </a:p>
          <a:p>
            <a:pPr marL="514350" indent="-514350">
              <a:buFont typeface="+mj-lt"/>
              <a:buAutoNum type="arabicPeriod"/>
            </a:pPr>
            <a:r>
              <a:rPr lang="en-US" kern="1200" dirty="0"/>
              <a:t>Receptive anal intercourse </a:t>
            </a:r>
          </a:p>
          <a:p>
            <a:pPr marL="514350" indent="-514350">
              <a:buFont typeface="+mj-lt"/>
              <a:buAutoNum type="arabicPeriod"/>
            </a:pPr>
            <a:r>
              <a:rPr lang="en-US" kern="1200" dirty="0"/>
              <a:t>Receptive penile-vaginal intercourse </a:t>
            </a:r>
          </a:p>
          <a:p>
            <a:pPr marL="514350" indent="-514350">
              <a:buFont typeface="+mj-lt"/>
              <a:buAutoNum type="arabicPeriod"/>
            </a:pPr>
            <a:r>
              <a:rPr lang="en-US" kern="1200" dirty="0"/>
              <a:t>Mother-to-child transmission</a:t>
            </a:r>
          </a:p>
          <a:p>
            <a:pPr marL="0" indent="0">
              <a:buNone/>
            </a:pPr>
            <a:endParaRPr lang="en-US" kern="1200" dirty="0"/>
          </a:p>
        </p:txBody>
      </p:sp>
      <p:sp>
        <p:nvSpPr>
          <p:cNvPr id="4" name="Slide Number Placeholder 3"/>
          <p:cNvSpPr>
            <a:spLocks noGrp="1"/>
          </p:cNvSpPr>
          <p:nvPr>
            <p:ph type="sldNum" sz="quarter" idx="10"/>
          </p:nvPr>
        </p:nvSpPr>
        <p:spPr>
          <a:xfrm>
            <a:off x="8534399" y="6284230"/>
            <a:ext cx="407831" cy="367228"/>
          </a:xfrm>
        </p:spPr>
        <p:txBody>
          <a:bodyPr/>
          <a:lstStyle/>
          <a:p>
            <a:fld id="{3E17F1FD-29C3-4220-915C-9C71059786D3}" type="slidenum">
              <a:rPr lang="en-US" smtClean="0"/>
              <a:pPr/>
              <a:t>59</a:t>
            </a:fld>
            <a:endParaRPr lang="en-US" dirty="0"/>
          </a:p>
        </p:txBody>
      </p:sp>
    </p:spTree>
    <p:extLst>
      <p:ext uri="{BB962C8B-B14F-4D97-AF65-F5344CB8AC3E}">
        <p14:creationId xmlns:p14="http://schemas.microsoft.com/office/powerpoint/2010/main" val="30589273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What is HIV?</a:t>
            </a:r>
          </a:p>
        </p:txBody>
      </p:sp>
      <p:sp>
        <p:nvSpPr>
          <p:cNvPr id="3" name="Content Placeholder 2"/>
          <p:cNvSpPr>
            <a:spLocks noGrp="1"/>
          </p:cNvSpPr>
          <p:nvPr>
            <p:ph idx="1"/>
          </p:nvPr>
        </p:nvSpPr>
        <p:spPr>
          <a:xfrm>
            <a:off x="228600" y="990600"/>
            <a:ext cx="8686800" cy="4495800"/>
          </a:xfrm>
        </p:spPr>
        <p:txBody>
          <a:bodyPr/>
          <a:lstStyle/>
          <a:p>
            <a:pPr marL="0" indent="0">
              <a:buNone/>
            </a:pPr>
            <a:r>
              <a:rPr lang="en-US" altLang="en-US" dirty="0"/>
              <a:t>H – Human</a:t>
            </a:r>
          </a:p>
          <a:p>
            <a:pPr marL="0" indent="0">
              <a:buNone/>
            </a:pPr>
            <a:r>
              <a:rPr lang="en-US" altLang="en-US" dirty="0"/>
              <a:t>I – Immuno-deficiency</a:t>
            </a:r>
          </a:p>
          <a:p>
            <a:pPr marL="0" indent="0">
              <a:buNone/>
            </a:pPr>
            <a:r>
              <a:rPr lang="en-US" altLang="en-US" dirty="0"/>
              <a:t>V – Virus</a:t>
            </a:r>
          </a:p>
          <a:p>
            <a:pPr marL="0" indent="0">
              <a:buNone/>
            </a:pPr>
            <a:endParaRPr lang="en-US" kern="1200" dirty="0"/>
          </a:p>
        </p:txBody>
      </p:sp>
      <p:sp>
        <p:nvSpPr>
          <p:cNvPr id="4" name="Slide Number Placeholder 3"/>
          <p:cNvSpPr>
            <a:spLocks noGrp="1"/>
          </p:cNvSpPr>
          <p:nvPr>
            <p:ph type="sldNum" sz="quarter" idx="10"/>
          </p:nvPr>
        </p:nvSpPr>
        <p:spPr>
          <a:xfrm>
            <a:off x="8534399" y="6284230"/>
            <a:ext cx="407831" cy="367228"/>
          </a:xfrm>
        </p:spPr>
        <p:txBody>
          <a:bodyPr/>
          <a:lstStyle/>
          <a:p>
            <a:fld id="{3E17F1FD-29C3-4220-915C-9C71059786D3}" type="slidenum">
              <a:rPr lang="en-US" smtClean="0"/>
              <a:pPr/>
              <a:t>6</a:t>
            </a:fld>
            <a:endParaRPr lang="en-US" dirty="0"/>
          </a:p>
        </p:txBody>
      </p:sp>
    </p:spTree>
    <p:extLst>
      <p:ext uri="{BB962C8B-B14F-4D97-AF65-F5344CB8AC3E}">
        <p14:creationId xmlns:p14="http://schemas.microsoft.com/office/powerpoint/2010/main" val="297267843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86800" cy="761996"/>
          </a:xfrm>
        </p:spPr>
        <p:txBody>
          <a:bodyPr/>
          <a:lstStyle/>
          <a:p>
            <a:r>
              <a:rPr lang="en-US" dirty="0"/>
              <a:t>Risk of HIV Transmission with Single Exposure from HIV+ Source</a:t>
            </a:r>
          </a:p>
        </p:txBody>
      </p:sp>
      <p:sp>
        <p:nvSpPr>
          <p:cNvPr id="3" name="Content Placeholder 2"/>
          <p:cNvSpPr>
            <a:spLocks noGrp="1"/>
          </p:cNvSpPr>
          <p:nvPr>
            <p:ph idx="1"/>
          </p:nvPr>
        </p:nvSpPr>
        <p:spPr>
          <a:xfrm>
            <a:off x="228600" y="1723112"/>
            <a:ext cx="8686800" cy="4495800"/>
          </a:xfrm>
        </p:spPr>
        <p:txBody>
          <a:bodyPr/>
          <a:lstStyle/>
          <a:p>
            <a:pPr marL="0" indent="0">
              <a:buNone/>
            </a:pPr>
            <a:r>
              <a:rPr lang="en-US" sz="2400" b="1" dirty="0"/>
              <a:t>Exposure					Risk/10,000 exposures</a:t>
            </a:r>
            <a:endParaRPr lang="en-US" sz="2400" dirty="0"/>
          </a:p>
          <a:p>
            <a:r>
              <a:rPr lang="en-US" sz="2400" dirty="0"/>
              <a:t>Blood transfusion 			          	9,250</a:t>
            </a:r>
          </a:p>
          <a:p>
            <a:r>
              <a:rPr lang="en-US" sz="2400" dirty="0"/>
              <a:t>Mother-to-child transmission		2,260</a:t>
            </a:r>
          </a:p>
          <a:p>
            <a:r>
              <a:rPr lang="en-US" sz="2400" dirty="0"/>
              <a:t>Receptive anal </a:t>
            </a:r>
            <a:r>
              <a:rPr lang="en-US" sz="2400" dirty="0" smtClean="0"/>
              <a:t>intercourse </a:t>
            </a:r>
            <a:r>
              <a:rPr lang="en-US" sz="2400" dirty="0"/>
              <a:t>(“bottom</a:t>
            </a:r>
            <a:r>
              <a:rPr lang="en-US" sz="2400" dirty="0" smtClean="0"/>
              <a:t>”)</a:t>
            </a:r>
            <a:r>
              <a:rPr lang="en-US" sz="2400" dirty="0" smtClean="0">
                <a:solidFill>
                  <a:srgbClr val="FFFF00"/>
                </a:solidFill>
              </a:rPr>
              <a:t>* </a:t>
            </a:r>
            <a:r>
              <a:rPr lang="en-US" sz="2400" dirty="0"/>
              <a:t>	138</a:t>
            </a:r>
          </a:p>
          <a:p>
            <a:r>
              <a:rPr lang="en-US" sz="2400" dirty="0"/>
              <a:t>Needle-sharing injection-drug use		63</a:t>
            </a:r>
          </a:p>
          <a:p>
            <a:r>
              <a:rPr lang="en-US" sz="2400" dirty="0"/>
              <a:t>Percutaneous needle stick			23</a:t>
            </a:r>
          </a:p>
          <a:p>
            <a:r>
              <a:rPr lang="en-US" sz="2400" dirty="0"/>
              <a:t>Insertive anal </a:t>
            </a:r>
            <a:r>
              <a:rPr lang="en-US" sz="2400" dirty="0" smtClean="0"/>
              <a:t>intercourse </a:t>
            </a:r>
            <a:r>
              <a:rPr lang="en-US" sz="2400" dirty="0"/>
              <a:t>(“top</a:t>
            </a:r>
            <a:r>
              <a:rPr lang="en-US" sz="2400" dirty="0" smtClean="0"/>
              <a:t>”)</a:t>
            </a:r>
            <a:r>
              <a:rPr lang="en-US" sz="2400" dirty="0">
                <a:solidFill>
                  <a:srgbClr val="FFFF00"/>
                </a:solidFill>
              </a:rPr>
              <a:t> * </a:t>
            </a:r>
            <a:r>
              <a:rPr lang="en-US" sz="2400" dirty="0"/>
              <a:t>	11</a:t>
            </a:r>
          </a:p>
          <a:p>
            <a:r>
              <a:rPr lang="en-US" sz="2400" dirty="0"/>
              <a:t>Receptive penile-vaginal intercourse</a:t>
            </a:r>
            <a:r>
              <a:rPr lang="en-US" sz="2400" dirty="0">
                <a:solidFill>
                  <a:srgbClr val="FFFF00"/>
                </a:solidFill>
              </a:rPr>
              <a:t>*</a:t>
            </a:r>
            <a:r>
              <a:rPr lang="en-US" sz="2400" dirty="0"/>
              <a:t>	8</a:t>
            </a:r>
          </a:p>
          <a:p>
            <a:r>
              <a:rPr lang="en-US" sz="2400" dirty="0"/>
              <a:t>Insertive penile-vaginal intercourse</a:t>
            </a:r>
            <a:r>
              <a:rPr lang="en-US" sz="2400" dirty="0">
                <a:solidFill>
                  <a:srgbClr val="FFFF00"/>
                </a:solidFill>
              </a:rPr>
              <a:t>*</a:t>
            </a:r>
            <a:r>
              <a:rPr lang="en-US" sz="2400" dirty="0"/>
              <a:t>	4</a:t>
            </a:r>
          </a:p>
          <a:p>
            <a:r>
              <a:rPr lang="en-US" sz="2400" dirty="0"/>
              <a:t>Receptive oral intercourse</a:t>
            </a:r>
            <a:r>
              <a:rPr lang="en-US" sz="2400" dirty="0">
                <a:solidFill>
                  <a:srgbClr val="FFFF00"/>
                </a:solidFill>
              </a:rPr>
              <a:t>*</a:t>
            </a:r>
            <a:r>
              <a:rPr lang="en-US" sz="2400" dirty="0"/>
              <a:t>		low</a:t>
            </a:r>
          </a:p>
          <a:p>
            <a:r>
              <a:rPr lang="en-US" sz="2400" dirty="0"/>
              <a:t>Insertive oral intercourse</a:t>
            </a:r>
            <a:r>
              <a:rPr lang="en-US" sz="2400" dirty="0">
                <a:solidFill>
                  <a:srgbClr val="FFFF00"/>
                </a:solidFill>
              </a:rPr>
              <a:t>*</a:t>
            </a:r>
            <a:r>
              <a:rPr lang="en-US" sz="2400" dirty="0"/>
              <a:t>			</a:t>
            </a:r>
            <a:r>
              <a:rPr lang="en-US" sz="2400" dirty="0" smtClean="0"/>
              <a:t>low</a:t>
            </a:r>
            <a:br>
              <a:rPr lang="en-US" sz="2400" dirty="0" smtClean="0"/>
            </a:br>
            <a:endParaRPr lang="en-US" sz="2400" dirty="0" smtClean="0"/>
          </a:p>
          <a:p>
            <a:endParaRPr lang="en-US" sz="1100" dirty="0">
              <a:solidFill>
                <a:srgbClr val="FFFF00"/>
              </a:solidFill>
            </a:endParaRPr>
          </a:p>
          <a:p>
            <a:pPr marL="0" indent="0" algn="ctr">
              <a:buNone/>
            </a:pPr>
            <a:r>
              <a:rPr lang="en-US" sz="2400" kern="1200" dirty="0">
                <a:solidFill>
                  <a:srgbClr val="FFFF00"/>
                </a:solidFill>
              </a:rPr>
              <a:t>* Assumes no condom use</a:t>
            </a:r>
          </a:p>
        </p:txBody>
      </p:sp>
      <p:sp>
        <p:nvSpPr>
          <p:cNvPr id="4" name="Slide Number Placeholder 3"/>
          <p:cNvSpPr>
            <a:spLocks noGrp="1"/>
          </p:cNvSpPr>
          <p:nvPr>
            <p:ph type="sldNum" sz="quarter" idx="10"/>
          </p:nvPr>
        </p:nvSpPr>
        <p:spPr>
          <a:xfrm>
            <a:off x="8534399" y="6284230"/>
            <a:ext cx="407831" cy="367228"/>
          </a:xfrm>
        </p:spPr>
        <p:txBody>
          <a:bodyPr/>
          <a:lstStyle/>
          <a:p>
            <a:fld id="{3E17F1FD-29C3-4220-915C-9C71059786D3}" type="slidenum">
              <a:rPr lang="en-US" smtClean="0"/>
              <a:pPr/>
              <a:t>60</a:t>
            </a:fld>
            <a:endParaRPr lang="en-US" dirty="0"/>
          </a:p>
        </p:txBody>
      </p:sp>
    </p:spTree>
    <p:extLst>
      <p:ext uri="{BB962C8B-B14F-4D97-AF65-F5344CB8AC3E}">
        <p14:creationId xmlns:p14="http://schemas.microsoft.com/office/powerpoint/2010/main" val="409035234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is at risk for HIV?</a:t>
            </a:r>
          </a:p>
        </p:txBody>
      </p:sp>
      <p:sp>
        <p:nvSpPr>
          <p:cNvPr id="3" name="Content Placeholder 2"/>
          <p:cNvSpPr>
            <a:spLocks noGrp="1"/>
          </p:cNvSpPr>
          <p:nvPr>
            <p:ph idx="1"/>
          </p:nvPr>
        </p:nvSpPr>
        <p:spPr>
          <a:xfrm>
            <a:off x="228600" y="990600"/>
            <a:ext cx="8686800" cy="4495800"/>
          </a:xfrm>
        </p:spPr>
        <p:txBody>
          <a:bodyPr/>
          <a:lstStyle/>
          <a:p>
            <a:r>
              <a:rPr lang="en-US" b="1" kern="1200" dirty="0"/>
              <a:t>Sex</a:t>
            </a:r>
          </a:p>
          <a:p>
            <a:pPr lvl="1"/>
            <a:r>
              <a:rPr lang="en-US" kern="1200" dirty="0"/>
              <a:t>Any unprotected sex</a:t>
            </a:r>
          </a:p>
          <a:p>
            <a:pPr lvl="1"/>
            <a:r>
              <a:rPr lang="en-US" kern="1200" dirty="0"/>
              <a:t>More than one sex partner ever</a:t>
            </a:r>
          </a:p>
          <a:p>
            <a:pPr lvl="1"/>
            <a:r>
              <a:rPr lang="en-US" kern="1200" dirty="0"/>
              <a:t>Hx of any sexually transmitted infection</a:t>
            </a:r>
          </a:p>
          <a:p>
            <a:pPr lvl="1"/>
            <a:r>
              <a:rPr lang="en-US" kern="1200" dirty="0"/>
              <a:t>Pregnant</a:t>
            </a:r>
          </a:p>
          <a:p>
            <a:r>
              <a:rPr lang="en-US" b="1" kern="1200" dirty="0"/>
              <a:t>Receive Blood</a:t>
            </a:r>
          </a:p>
          <a:p>
            <a:pPr lvl="1"/>
            <a:r>
              <a:rPr lang="en-US" kern="1200" dirty="0"/>
              <a:t>Receive blood or other blood products before 1985 or from areas without secure blood supply</a:t>
            </a:r>
          </a:p>
          <a:p>
            <a:pPr lvl="1"/>
            <a:r>
              <a:rPr lang="en-US" kern="1200" dirty="0"/>
              <a:t>Handled blood or body fluids as a routine parts of their job</a:t>
            </a:r>
          </a:p>
          <a:p>
            <a:pPr lvl="1"/>
            <a:r>
              <a:rPr lang="en-US" kern="1200" dirty="0"/>
              <a:t>Infants whose mothers are infected with HIV </a:t>
            </a:r>
          </a:p>
          <a:p>
            <a:endParaRPr lang="en-US" kern="1200" dirty="0"/>
          </a:p>
          <a:p>
            <a:pPr marL="0" indent="0">
              <a:buNone/>
            </a:pPr>
            <a:endParaRPr lang="en-US" kern="1200" dirty="0"/>
          </a:p>
        </p:txBody>
      </p:sp>
      <p:sp>
        <p:nvSpPr>
          <p:cNvPr id="4" name="Slide Number Placeholder 3"/>
          <p:cNvSpPr>
            <a:spLocks noGrp="1"/>
          </p:cNvSpPr>
          <p:nvPr>
            <p:ph type="sldNum" sz="quarter" idx="10"/>
          </p:nvPr>
        </p:nvSpPr>
        <p:spPr>
          <a:xfrm>
            <a:off x="8534399" y="6284230"/>
            <a:ext cx="407831" cy="367228"/>
          </a:xfrm>
        </p:spPr>
        <p:txBody>
          <a:bodyPr/>
          <a:lstStyle/>
          <a:p>
            <a:fld id="{3E17F1FD-29C3-4220-915C-9C71059786D3}" type="slidenum">
              <a:rPr lang="en-US" smtClean="0"/>
              <a:pPr/>
              <a:t>61</a:t>
            </a:fld>
            <a:endParaRPr lang="en-US" dirty="0"/>
          </a:p>
        </p:txBody>
      </p:sp>
    </p:spTree>
    <p:extLst>
      <p:ext uri="{BB962C8B-B14F-4D97-AF65-F5344CB8AC3E}">
        <p14:creationId xmlns:p14="http://schemas.microsoft.com/office/powerpoint/2010/main" val="300713402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is at risk for HIV (continued)</a:t>
            </a:r>
          </a:p>
        </p:txBody>
      </p:sp>
      <p:sp>
        <p:nvSpPr>
          <p:cNvPr id="3" name="Content Placeholder 2"/>
          <p:cNvSpPr>
            <a:spLocks noGrp="1"/>
          </p:cNvSpPr>
          <p:nvPr>
            <p:ph idx="1"/>
          </p:nvPr>
        </p:nvSpPr>
        <p:spPr>
          <a:xfrm>
            <a:off x="228600" y="990600"/>
            <a:ext cx="8686800" cy="4495800"/>
          </a:xfrm>
        </p:spPr>
        <p:txBody>
          <a:bodyPr/>
          <a:lstStyle/>
          <a:p>
            <a:r>
              <a:rPr lang="en-US" b="1" kern="1200" dirty="0"/>
              <a:t>Exposure to Injection / Piercing</a:t>
            </a:r>
          </a:p>
          <a:p>
            <a:pPr lvl="1"/>
            <a:r>
              <a:rPr lang="en-US" kern="1200" dirty="0"/>
              <a:t>Unclean needles, particularly if shared (ex. injected </a:t>
            </a:r>
            <a:r>
              <a:rPr lang="en-US" kern="1200" dirty="0" smtClean="0"/>
              <a:t>steroids, hormones, drugs)</a:t>
            </a:r>
            <a:endParaRPr lang="en-US" kern="1200" dirty="0"/>
          </a:p>
          <a:p>
            <a:pPr lvl="1"/>
            <a:r>
              <a:rPr lang="en-US" kern="1200" dirty="0"/>
              <a:t>Unclean drug equipment</a:t>
            </a:r>
          </a:p>
          <a:p>
            <a:pPr lvl="1"/>
            <a:r>
              <a:rPr lang="en-US" kern="1200" dirty="0"/>
              <a:t>Tattoos inked with needles not properly cleaned and sterilized</a:t>
            </a:r>
          </a:p>
          <a:p>
            <a:pPr lvl="1"/>
            <a:r>
              <a:rPr lang="en-US" kern="1200" dirty="0"/>
              <a:t>Piercing of ears or body parts with needles not properly cleaned and sterilized </a:t>
            </a:r>
          </a:p>
          <a:p>
            <a:r>
              <a:rPr lang="en-US" b="1" kern="1200" dirty="0"/>
              <a:t>Other </a:t>
            </a:r>
          </a:p>
          <a:p>
            <a:pPr lvl="1"/>
            <a:r>
              <a:rPr lang="en-US" kern="1200" dirty="0"/>
              <a:t>A sex partner with one or more of the above risk factors </a:t>
            </a:r>
          </a:p>
          <a:p>
            <a:pPr marL="0" indent="0">
              <a:buNone/>
            </a:pPr>
            <a:endParaRPr lang="en-US" kern="1200" dirty="0"/>
          </a:p>
        </p:txBody>
      </p:sp>
      <p:sp>
        <p:nvSpPr>
          <p:cNvPr id="4" name="Slide Number Placeholder 3"/>
          <p:cNvSpPr>
            <a:spLocks noGrp="1"/>
          </p:cNvSpPr>
          <p:nvPr>
            <p:ph type="sldNum" sz="quarter" idx="10"/>
          </p:nvPr>
        </p:nvSpPr>
        <p:spPr>
          <a:xfrm>
            <a:off x="8534399" y="6284230"/>
            <a:ext cx="407831" cy="367228"/>
          </a:xfrm>
        </p:spPr>
        <p:txBody>
          <a:bodyPr/>
          <a:lstStyle/>
          <a:p>
            <a:fld id="{3E17F1FD-29C3-4220-915C-9C71059786D3}" type="slidenum">
              <a:rPr lang="en-US" smtClean="0"/>
              <a:pPr/>
              <a:t>62</a:t>
            </a:fld>
            <a:endParaRPr lang="en-US" dirty="0"/>
          </a:p>
        </p:txBody>
      </p:sp>
    </p:spTree>
    <p:extLst>
      <p:ext uri="{BB962C8B-B14F-4D97-AF65-F5344CB8AC3E}">
        <p14:creationId xmlns:p14="http://schemas.microsoft.com/office/powerpoint/2010/main" val="148334881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Routes of Transmission of HIV</a:t>
            </a:r>
          </a:p>
        </p:txBody>
      </p:sp>
      <p:sp>
        <p:nvSpPr>
          <p:cNvPr id="3" name="Content Placeholder 2"/>
          <p:cNvSpPr>
            <a:spLocks noGrp="1"/>
          </p:cNvSpPr>
          <p:nvPr>
            <p:ph idx="1"/>
          </p:nvPr>
        </p:nvSpPr>
        <p:spPr>
          <a:xfrm>
            <a:off x="228600" y="990600"/>
            <a:ext cx="8686800" cy="4495800"/>
          </a:xfrm>
        </p:spPr>
        <p:txBody>
          <a:bodyPr/>
          <a:lstStyle/>
          <a:p>
            <a:r>
              <a:rPr lang="en-US" sz="2600" b="1" kern="1200" dirty="0"/>
              <a:t>Sexual</a:t>
            </a:r>
          </a:p>
          <a:p>
            <a:pPr lvl="1"/>
            <a:r>
              <a:rPr lang="en-US" sz="2600" kern="1200" dirty="0"/>
              <a:t>Sex between men (MSM)</a:t>
            </a:r>
          </a:p>
          <a:p>
            <a:pPr lvl="1"/>
            <a:r>
              <a:rPr lang="en-US" sz="2600" kern="1200" dirty="0"/>
              <a:t>Sex between men and women</a:t>
            </a:r>
          </a:p>
          <a:p>
            <a:pPr lvl="1"/>
            <a:r>
              <a:rPr lang="en-US" sz="2600" kern="1200" dirty="0"/>
              <a:t>Sex between women (WSW) </a:t>
            </a:r>
          </a:p>
          <a:p>
            <a:r>
              <a:rPr lang="en-US" sz="2600" b="1" kern="1200" dirty="0"/>
              <a:t>Exposure to blood</a:t>
            </a:r>
          </a:p>
          <a:p>
            <a:pPr lvl="1"/>
            <a:r>
              <a:rPr lang="en-US" sz="2600" kern="1200" dirty="0"/>
              <a:t>Drug user needle sharing (IDU)</a:t>
            </a:r>
          </a:p>
          <a:p>
            <a:pPr lvl="1"/>
            <a:r>
              <a:rPr lang="en-US" sz="2600" kern="1200" dirty="0"/>
              <a:t>Transmission of blood, plasma, packed cells, platelets or factor concentrates</a:t>
            </a:r>
          </a:p>
          <a:p>
            <a:pPr lvl="1"/>
            <a:r>
              <a:rPr lang="en-US" sz="2600" kern="1200" dirty="0"/>
              <a:t>Occupational needle stick injury or other blood exposure</a:t>
            </a:r>
          </a:p>
          <a:p>
            <a:r>
              <a:rPr lang="en-US" sz="2600" b="1" kern="1200" dirty="0"/>
              <a:t>Perinatal</a:t>
            </a:r>
          </a:p>
          <a:p>
            <a:pPr lvl="1"/>
            <a:r>
              <a:rPr lang="en-US" sz="2600" kern="1200" dirty="0"/>
              <a:t>During pregnancy, intrapartum, and postpartum (via breastfeeding)</a:t>
            </a:r>
          </a:p>
          <a:p>
            <a:pPr lvl="1"/>
            <a:endParaRPr lang="en-US" sz="2600" kern="1200" dirty="0"/>
          </a:p>
          <a:p>
            <a:endParaRPr lang="en-US" sz="2600" kern="1200" dirty="0"/>
          </a:p>
          <a:p>
            <a:pPr marL="0" indent="0">
              <a:buNone/>
            </a:pPr>
            <a:endParaRPr lang="en-US" kern="1200" dirty="0"/>
          </a:p>
        </p:txBody>
      </p:sp>
      <p:sp>
        <p:nvSpPr>
          <p:cNvPr id="4" name="Slide Number Placeholder 3"/>
          <p:cNvSpPr>
            <a:spLocks noGrp="1"/>
          </p:cNvSpPr>
          <p:nvPr>
            <p:ph type="sldNum" sz="quarter" idx="10"/>
          </p:nvPr>
        </p:nvSpPr>
        <p:spPr>
          <a:xfrm>
            <a:off x="8534399" y="6284230"/>
            <a:ext cx="407831" cy="367228"/>
          </a:xfrm>
        </p:spPr>
        <p:txBody>
          <a:bodyPr/>
          <a:lstStyle/>
          <a:p>
            <a:fld id="{3E17F1FD-29C3-4220-915C-9C71059786D3}" type="slidenum">
              <a:rPr lang="en-US" smtClean="0"/>
              <a:pPr/>
              <a:t>63</a:t>
            </a:fld>
            <a:endParaRPr lang="en-US" dirty="0"/>
          </a:p>
        </p:txBody>
      </p:sp>
    </p:spTree>
    <p:extLst>
      <p:ext uri="{BB962C8B-B14F-4D97-AF65-F5344CB8AC3E}">
        <p14:creationId xmlns:p14="http://schemas.microsoft.com/office/powerpoint/2010/main" val="174826307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txBox="1">
            <a:spLocks/>
          </p:cNvSpPr>
          <p:nvPr/>
        </p:nvSpPr>
        <p:spPr>
          <a:xfrm>
            <a:off x="6808631" y="632460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E17F1FD-29C3-4220-915C-9C71059786D3}" type="slidenum">
              <a:rPr lang="en-US" sz="1200" smtClean="0">
                <a:solidFill>
                  <a:schemeClr val="bg1"/>
                </a:solidFill>
                <a:latin typeface="Calibri" panose="020F0502020204030204" pitchFamily="34" charset="0"/>
                <a:cs typeface="Calibri" panose="020F0502020204030204" pitchFamily="34" charset="0"/>
              </a:rPr>
              <a:pPr algn="r"/>
              <a:t>64</a:t>
            </a:fld>
            <a:endParaRPr lang="en-US" sz="1200" dirty="0">
              <a:solidFill>
                <a:schemeClr val="bg1"/>
              </a:solidFill>
              <a:latin typeface="Calibri" panose="020F0502020204030204" pitchFamily="34" charset="0"/>
              <a:cs typeface="Calibri" panose="020F0502020204030204" pitchFamily="34" charset="0"/>
            </a:endParaRPr>
          </a:p>
        </p:txBody>
      </p:sp>
      <p:sp>
        <p:nvSpPr>
          <p:cNvPr id="9" name="Title 8"/>
          <p:cNvSpPr>
            <a:spLocks noGrp="1"/>
          </p:cNvSpPr>
          <p:nvPr>
            <p:ph type="title"/>
          </p:nvPr>
        </p:nvSpPr>
        <p:spPr>
          <a:xfrm>
            <a:off x="219572" y="567480"/>
            <a:ext cx="8686800" cy="761996"/>
          </a:xfrm>
        </p:spPr>
        <p:txBody>
          <a:bodyPr/>
          <a:lstStyle/>
          <a:p>
            <a:r>
              <a:rPr lang="en-US" dirty="0">
                <a:solidFill>
                  <a:schemeClr val="bg1"/>
                </a:solidFill>
              </a:rPr>
              <a:t>That’s why all women of child bearing age need to know their HIV status and all pregnant mom are tested for HIV.</a:t>
            </a:r>
            <a:endParaRPr lang="en-US" dirty="0"/>
          </a:p>
        </p:txBody>
      </p:sp>
      <p:pic>
        <p:nvPicPr>
          <p:cNvPr id="3" name="Content Placeholder 2" descr="Image of newborn baby being held by a nurse" title="Newborn baby"/>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52600" y="2438400"/>
            <a:ext cx="5238750" cy="3492500"/>
          </a:xfrm>
          <a:effectLst>
            <a:softEdge rad="63500"/>
          </a:effectLst>
        </p:spPr>
      </p:pic>
    </p:spTree>
    <p:extLst>
      <p:ext uri="{BB962C8B-B14F-4D97-AF65-F5344CB8AC3E}">
        <p14:creationId xmlns:p14="http://schemas.microsoft.com/office/powerpoint/2010/main" val="239752241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1013E-7181-1049-84C4-C5F6E22ECA45}"/>
              </a:ext>
            </a:extLst>
          </p:cNvPr>
          <p:cNvSpPr>
            <a:spLocks noGrp="1"/>
          </p:cNvSpPr>
          <p:nvPr>
            <p:ph type="title"/>
          </p:nvPr>
        </p:nvSpPr>
        <p:spPr>
          <a:xfrm>
            <a:off x="228600" y="363089"/>
            <a:ext cx="8686800" cy="761996"/>
          </a:xfrm>
        </p:spPr>
        <p:txBody>
          <a:bodyPr/>
          <a:lstStyle/>
          <a:p>
            <a:r>
              <a:rPr lang="en-US" dirty="0" smtClean="0"/>
              <a:t>Perinatal Maternal – </a:t>
            </a:r>
            <a:br>
              <a:rPr lang="en-US" dirty="0" smtClean="0"/>
            </a:br>
            <a:r>
              <a:rPr lang="en-US" dirty="0" smtClean="0"/>
              <a:t>Child Transmission (PMTCT)</a:t>
            </a:r>
            <a:endParaRPr lang="en-US" dirty="0"/>
          </a:p>
        </p:txBody>
      </p:sp>
      <p:sp>
        <p:nvSpPr>
          <p:cNvPr id="3" name="Content Placeholder 2">
            <a:extLst>
              <a:ext uri="{FF2B5EF4-FFF2-40B4-BE49-F238E27FC236}">
                <a16:creationId xmlns:a16="http://schemas.microsoft.com/office/drawing/2014/main" id="{EF6851A3-B039-BE45-9293-7EEE63E6804A}"/>
              </a:ext>
            </a:extLst>
          </p:cNvPr>
          <p:cNvSpPr>
            <a:spLocks noGrp="1"/>
          </p:cNvSpPr>
          <p:nvPr>
            <p:ph idx="1"/>
          </p:nvPr>
        </p:nvSpPr>
        <p:spPr>
          <a:xfrm>
            <a:off x="228600" y="1676400"/>
            <a:ext cx="8686800" cy="3048000"/>
          </a:xfrm>
        </p:spPr>
        <p:txBody>
          <a:bodyPr/>
          <a:lstStyle/>
          <a:p>
            <a:r>
              <a:rPr lang="en-US" dirty="0"/>
              <a:t>Prenatal </a:t>
            </a:r>
            <a:r>
              <a:rPr lang="en-US" dirty="0" smtClean="0"/>
              <a:t>anti-retroviral (ART) in </a:t>
            </a:r>
            <a:r>
              <a:rPr lang="en-US" dirty="0"/>
              <a:t>mom to viral suppression (PrEP for Baby)</a:t>
            </a:r>
          </a:p>
          <a:p>
            <a:r>
              <a:rPr lang="en-US" dirty="0" smtClean="0"/>
              <a:t>ART </a:t>
            </a:r>
            <a:r>
              <a:rPr lang="en-US" dirty="0"/>
              <a:t>intrapartum (prep for baby)</a:t>
            </a:r>
          </a:p>
          <a:p>
            <a:r>
              <a:rPr lang="en-US" dirty="0" smtClean="0"/>
              <a:t>ART </a:t>
            </a:r>
            <a:r>
              <a:rPr lang="en-US" dirty="0"/>
              <a:t>in baby post </a:t>
            </a:r>
            <a:r>
              <a:rPr lang="en-US" dirty="0" smtClean="0"/>
              <a:t>partum</a:t>
            </a:r>
            <a:endParaRPr lang="en-US" dirty="0"/>
          </a:p>
        </p:txBody>
      </p:sp>
      <p:sp>
        <p:nvSpPr>
          <p:cNvPr id="4" name="Slide Number Placeholder 3">
            <a:extLst>
              <a:ext uri="{FF2B5EF4-FFF2-40B4-BE49-F238E27FC236}">
                <a16:creationId xmlns:a16="http://schemas.microsoft.com/office/drawing/2014/main" id="{375FE9A3-9C52-F64C-9635-7D576540471B}"/>
              </a:ext>
            </a:extLst>
          </p:cNvPr>
          <p:cNvSpPr>
            <a:spLocks noGrp="1"/>
          </p:cNvSpPr>
          <p:nvPr>
            <p:ph type="sldNum" sz="quarter" idx="10"/>
          </p:nvPr>
        </p:nvSpPr>
        <p:spPr>
          <a:xfrm>
            <a:off x="8534399" y="6284231"/>
            <a:ext cx="407831" cy="345170"/>
          </a:xfrm>
        </p:spPr>
        <p:txBody>
          <a:bodyPr/>
          <a:lstStyle/>
          <a:p>
            <a:fld id="{3E17F1FD-29C3-4220-915C-9C71059786D3}" type="slidenum">
              <a:rPr lang="en-US" smtClean="0"/>
              <a:pPr/>
              <a:t>65</a:t>
            </a:fld>
            <a:endParaRPr lang="en-US" dirty="0"/>
          </a:p>
        </p:txBody>
      </p:sp>
    </p:spTree>
    <p:extLst>
      <p:ext uri="{BB962C8B-B14F-4D97-AF65-F5344CB8AC3E}">
        <p14:creationId xmlns:p14="http://schemas.microsoft.com/office/powerpoint/2010/main" val="273243638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838200"/>
          </a:xfrm>
        </p:spPr>
        <p:txBody>
          <a:bodyPr/>
          <a:lstStyle/>
          <a:p>
            <a:r>
              <a:rPr lang="en-US" dirty="0" smtClean="0">
                <a:solidFill>
                  <a:srgbClr val="FFFF00"/>
                </a:solidFill>
              </a:rPr>
              <a:t>PMTCT  </a:t>
            </a:r>
            <a:r>
              <a:rPr lang="en-US" dirty="0">
                <a:solidFill>
                  <a:srgbClr val="FFFF00"/>
                </a:solidFill>
              </a:rPr>
              <a:t>Routes</a:t>
            </a:r>
          </a:p>
        </p:txBody>
      </p:sp>
      <p:pic>
        <p:nvPicPr>
          <p:cNvPr id="4" name="Content Placeholder 3" descr="Diagram showing different routes from mother to child. " title="Perinatal Maternal Child Transmission"/>
          <p:cNvPicPr>
            <a:picLocks noGrp="1" noChangeAspect="1"/>
          </p:cNvPicPr>
          <p:nvPr>
            <p:ph sz="quarter" idx="4294967295"/>
          </p:nvPr>
        </p:nvPicPr>
        <p:blipFill>
          <a:blip r:embed="rId3"/>
          <a:srcRect t="-5711" b="-5711"/>
          <a:stretch>
            <a:fillRect/>
          </a:stretch>
        </p:blipFill>
        <p:spPr>
          <a:xfrm>
            <a:off x="304800" y="1295400"/>
            <a:ext cx="8504238" cy="4572000"/>
          </a:xfrm>
        </p:spPr>
      </p:pic>
      <p:sp>
        <p:nvSpPr>
          <p:cNvPr id="5" name="Slide Number Placeholder 3"/>
          <p:cNvSpPr txBox="1">
            <a:spLocks/>
          </p:cNvSpPr>
          <p:nvPr/>
        </p:nvSpPr>
        <p:spPr>
          <a:xfrm>
            <a:off x="6808631" y="628423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E17F1FD-29C3-4220-915C-9C71059786D3}" type="slidenum">
              <a:rPr lang="en-US" sz="1200" smtClean="0">
                <a:solidFill>
                  <a:schemeClr val="bg1"/>
                </a:solidFill>
                <a:latin typeface="Calibri" panose="020F0502020204030204" pitchFamily="34" charset="0"/>
                <a:cs typeface="Calibri" panose="020F0502020204030204" pitchFamily="34" charset="0"/>
              </a:rPr>
              <a:pPr algn="r"/>
              <a:t>66</a:t>
            </a:fld>
            <a:endParaRPr lang="en-US" sz="1200" dirty="0">
              <a:solidFill>
                <a:schemeClr val="bg1"/>
              </a:solidFill>
              <a:latin typeface="Calibri" panose="020F0502020204030204" pitchFamily="34" charset="0"/>
              <a:cs typeface="Calibri" panose="020F0502020204030204" pitchFamily="34" charset="0"/>
            </a:endParaRPr>
          </a:p>
        </p:txBody>
      </p:sp>
      <p:sp>
        <p:nvSpPr>
          <p:cNvPr id="6" name="TextBox 5"/>
          <p:cNvSpPr txBox="1"/>
          <p:nvPr/>
        </p:nvSpPr>
        <p:spPr>
          <a:xfrm>
            <a:off x="85437" y="6477000"/>
            <a:ext cx="6248400" cy="369332"/>
          </a:xfrm>
          <a:prstGeom prst="rect">
            <a:avLst/>
          </a:prstGeom>
          <a:noFill/>
        </p:spPr>
        <p:txBody>
          <a:bodyPr wrap="square" rtlCol="0">
            <a:spAutoFit/>
          </a:bodyPr>
          <a:lstStyle/>
          <a:p>
            <a:r>
              <a:rPr lang="en-US" dirty="0" smtClean="0">
                <a:solidFill>
                  <a:schemeClr val="bg1"/>
                </a:solidFill>
              </a:rPr>
              <a:t>Slide with image courtesy of Thomas Donohoe, PAETC.</a:t>
            </a:r>
            <a:endParaRPr lang="en-US" dirty="0">
              <a:solidFill>
                <a:schemeClr val="bg1"/>
              </a:solidFill>
            </a:endParaRPr>
          </a:p>
        </p:txBody>
      </p:sp>
    </p:spTree>
    <p:extLst>
      <p:ext uri="{BB962C8B-B14F-4D97-AF65-F5344CB8AC3E}">
        <p14:creationId xmlns:p14="http://schemas.microsoft.com/office/powerpoint/2010/main" val="380678807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761996"/>
          </a:xfrm>
        </p:spPr>
        <p:txBody>
          <a:bodyPr/>
          <a:lstStyle/>
          <a:p>
            <a:r>
              <a:rPr lang="en-US" dirty="0" smtClean="0"/>
              <a:t>Today’s Agenda (3b)</a:t>
            </a:r>
            <a:endParaRPr lang="en-US" dirty="0"/>
          </a:p>
        </p:txBody>
      </p:sp>
      <p:sp>
        <p:nvSpPr>
          <p:cNvPr id="3" name="Content Placeholder 2"/>
          <p:cNvSpPr>
            <a:spLocks noGrp="1"/>
          </p:cNvSpPr>
          <p:nvPr>
            <p:ph idx="1"/>
          </p:nvPr>
        </p:nvSpPr>
        <p:spPr>
          <a:xfrm>
            <a:off x="228600" y="990600"/>
            <a:ext cx="8686800" cy="4648200"/>
          </a:xfrm>
        </p:spPr>
        <p:txBody>
          <a:bodyPr/>
          <a:lstStyle/>
          <a:p>
            <a:pPr>
              <a:spcBef>
                <a:spcPts val="0"/>
              </a:spcBef>
            </a:pPr>
            <a:r>
              <a:rPr lang="en-US" dirty="0"/>
              <a:t>Review and check-in</a:t>
            </a:r>
          </a:p>
          <a:p>
            <a:pPr>
              <a:spcBef>
                <a:spcPts val="0"/>
              </a:spcBef>
            </a:pPr>
            <a:r>
              <a:rPr lang="en-US" dirty="0"/>
              <a:t>What is HIV and AIDS? </a:t>
            </a:r>
          </a:p>
          <a:p>
            <a:pPr>
              <a:defRPr/>
            </a:pPr>
            <a:r>
              <a:rPr lang="en-US" altLang="en-US" dirty="0"/>
              <a:t>Learning objectives</a:t>
            </a:r>
          </a:p>
          <a:p>
            <a:pPr>
              <a:defRPr/>
            </a:pPr>
            <a:r>
              <a:rPr lang="en-US" altLang="en-US" dirty="0"/>
              <a:t>HIV Histories (World, US, Local, Personal)</a:t>
            </a:r>
          </a:p>
          <a:p>
            <a:pPr>
              <a:defRPr/>
            </a:pPr>
            <a:r>
              <a:rPr lang="en-US" altLang="en-US" dirty="0"/>
              <a:t>HIV Medical Update</a:t>
            </a:r>
          </a:p>
          <a:p>
            <a:pPr lvl="1">
              <a:defRPr/>
            </a:pPr>
            <a:r>
              <a:rPr lang="en-US" altLang="en-US" dirty="0"/>
              <a:t>Modes of Transmission</a:t>
            </a:r>
          </a:p>
          <a:p>
            <a:pPr lvl="1">
              <a:defRPr/>
            </a:pPr>
            <a:r>
              <a:rPr lang="en-US" altLang="en-US" b="1" dirty="0">
                <a:solidFill>
                  <a:srgbClr val="FFFF00"/>
                </a:solidFill>
              </a:rPr>
              <a:t>Acute HIV Infection</a:t>
            </a:r>
          </a:p>
          <a:p>
            <a:pPr lvl="1">
              <a:defRPr/>
            </a:pPr>
            <a:r>
              <a:rPr lang="en-US" altLang="en-US" dirty="0"/>
              <a:t>Testing/Screening</a:t>
            </a:r>
          </a:p>
          <a:p>
            <a:pPr lvl="1">
              <a:defRPr/>
            </a:pPr>
            <a:r>
              <a:rPr lang="en-US" altLang="en-US" dirty="0"/>
              <a:t>Medications for HIV</a:t>
            </a:r>
          </a:p>
          <a:p>
            <a:pPr lvl="1">
              <a:defRPr/>
            </a:pPr>
            <a:r>
              <a:rPr lang="en-US" altLang="en-US" dirty="0"/>
              <a:t>HIV Prevention</a:t>
            </a:r>
          </a:p>
          <a:p>
            <a:r>
              <a:rPr lang="en-US" altLang="en-US" dirty="0"/>
              <a:t>Sexually Transmitted Infections</a:t>
            </a:r>
          </a:p>
          <a:p>
            <a:pPr>
              <a:spcBef>
                <a:spcPts val="0"/>
              </a:spcBef>
            </a:pPr>
            <a:endParaRPr lang="en-US" dirty="0"/>
          </a:p>
          <a:p>
            <a:pPr>
              <a:spcBef>
                <a:spcPts val="0"/>
              </a:spcBef>
            </a:pPr>
            <a:endParaRPr lang="en-US" dirty="0"/>
          </a:p>
        </p:txBody>
      </p:sp>
      <p:sp>
        <p:nvSpPr>
          <p:cNvPr id="4" name="Slide Number Placeholder 3"/>
          <p:cNvSpPr>
            <a:spLocks noGrp="1"/>
          </p:cNvSpPr>
          <p:nvPr>
            <p:ph type="sldNum" sz="quarter" idx="10"/>
          </p:nvPr>
        </p:nvSpPr>
        <p:spPr>
          <a:xfrm>
            <a:off x="7543800" y="6284230"/>
            <a:ext cx="1398430" cy="421370"/>
          </a:xfrm>
        </p:spPr>
        <p:txBody>
          <a:bodyPr/>
          <a:lstStyle/>
          <a:p>
            <a:fld id="{3E17F1FD-29C3-4220-915C-9C71059786D3}" type="slidenum">
              <a:rPr lang="en-US" smtClean="0"/>
              <a:pPr/>
              <a:t>67</a:t>
            </a:fld>
            <a:endParaRPr lang="en-US" dirty="0"/>
          </a:p>
        </p:txBody>
      </p:sp>
    </p:spTree>
    <p:extLst>
      <p:ext uri="{BB962C8B-B14F-4D97-AF65-F5344CB8AC3E}">
        <p14:creationId xmlns:p14="http://schemas.microsoft.com/office/powerpoint/2010/main" val="325042460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10</a:t>
            </a:r>
            <a:endParaRPr lang="en-US" dirty="0"/>
          </a:p>
        </p:txBody>
      </p:sp>
      <p:sp>
        <p:nvSpPr>
          <p:cNvPr id="3" name="Content Placeholder 2"/>
          <p:cNvSpPr>
            <a:spLocks noGrp="1"/>
          </p:cNvSpPr>
          <p:nvPr>
            <p:ph idx="1"/>
          </p:nvPr>
        </p:nvSpPr>
        <p:spPr>
          <a:xfrm>
            <a:off x="228600" y="990600"/>
            <a:ext cx="8686800" cy="4495800"/>
          </a:xfrm>
        </p:spPr>
        <p:txBody>
          <a:bodyPr/>
          <a:lstStyle/>
          <a:p>
            <a:pPr marL="0" indent="0">
              <a:buNone/>
            </a:pPr>
            <a:r>
              <a:rPr lang="en-US" kern="1200" dirty="0"/>
              <a:t>Which of the following statements is TRUE in regards to acute HIV infection?</a:t>
            </a:r>
          </a:p>
          <a:p>
            <a:pPr marL="514350" indent="-514350">
              <a:buFont typeface="+mj-lt"/>
              <a:buAutoNum type="arabicPeriod"/>
            </a:pPr>
            <a:r>
              <a:rPr lang="en-US" kern="1200" dirty="0"/>
              <a:t>Symptoms are rare with acute HIV infection (&lt;25%) as most people are asymptomatic</a:t>
            </a:r>
          </a:p>
          <a:p>
            <a:pPr marL="514350" indent="-514350">
              <a:buFont typeface="+mj-lt"/>
              <a:buAutoNum type="arabicPeriod"/>
            </a:pPr>
            <a:r>
              <a:rPr lang="en-US" kern="1200" dirty="0"/>
              <a:t>Signs and symptoms usually occur after a month post-initial exposure</a:t>
            </a:r>
          </a:p>
          <a:p>
            <a:pPr marL="514350" indent="-514350">
              <a:buFont typeface="+mj-lt"/>
              <a:buAutoNum type="arabicPeriod"/>
            </a:pPr>
            <a:r>
              <a:rPr lang="en-US" kern="1200" dirty="0"/>
              <a:t>Symptoms are nonspecific and may mimic other viral infections</a:t>
            </a:r>
          </a:p>
          <a:p>
            <a:pPr marL="514350" indent="-514350">
              <a:buFont typeface="+mj-lt"/>
              <a:buAutoNum type="arabicPeriod"/>
            </a:pPr>
            <a:r>
              <a:rPr lang="en-US" kern="1200" dirty="0"/>
              <a:t>The diagnosis is made with a routine HIV antibody test</a:t>
            </a:r>
          </a:p>
          <a:p>
            <a:pPr marL="514350" indent="-514350">
              <a:buFont typeface="+mj-lt"/>
              <a:buAutoNum type="arabicPeriod"/>
            </a:pPr>
            <a:r>
              <a:rPr lang="en-US" kern="1200" dirty="0"/>
              <a:t>Do not know</a:t>
            </a:r>
          </a:p>
          <a:p>
            <a:pPr marL="0" indent="0">
              <a:buNone/>
            </a:pPr>
            <a:endParaRPr lang="en-US" kern="1200" dirty="0"/>
          </a:p>
        </p:txBody>
      </p:sp>
      <p:sp>
        <p:nvSpPr>
          <p:cNvPr id="4" name="Slide Number Placeholder 3"/>
          <p:cNvSpPr>
            <a:spLocks noGrp="1"/>
          </p:cNvSpPr>
          <p:nvPr>
            <p:ph type="sldNum" sz="quarter" idx="10"/>
          </p:nvPr>
        </p:nvSpPr>
        <p:spPr>
          <a:xfrm>
            <a:off x="8534399" y="6284230"/>
            <a:ext cx="407831" cy="367228"/>
          </a:xfrm>
        </p:spPr>
        <p:txBody>
          <a:bodyPr/>
          <a:lstStyle/>
          <a:p>
            <a:fld id="{3E17F1FD-29C3-4220-915C-9C71059786D3}" type="slidenum">
              <a:rPr lang="en-US" smtClean="0"/>
              <a:pPr/>
              <a:t>68</a:t>
            </a:fld>
            <a:endParaRPr lang="en-US" dirty="0"/>
          </a:p>
        </p:txBody>
      </p:sp>
    </p:spTree>
    <p:extLst>
      <p:ext uri="{BB962C8B-B14F-4D97-AF65-F5344CB8AC3E}">
        <p14:creationId xmlns:p14="http://schemas.microsoft.com/office/powerpoint/2010/main" val="79621844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txBox="1">
            <a:spLocks/>
          </p:cNvSpPr>
          <p:nvPr/>
        </p:nvSpPr>
        <p:spPr>
          <a:xfrm>
            <a:off x="6808631" y="628423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E17F1FD-29C3-4220-915C-9C71059786D3}" type="slidenum">
              <a:rPr lang="en-US" sz="1200" smtClean="0">
                <a:solidFill>
                  <a:schemeClr val="bg1"/>
                </a:solidFill>
                <a:latin typeface="Calibri" panose="020F0502020204030204" pitchFamily="34" charset="0"/>
                <a:cs typeface="Calibri" panose="020F0502020204030204" pitchFamily="34" charset="0"/>
              </a:rPr>
              <a:pPr algn="r"/>
              <a:t>69</a:t>
            </a:fld>
            <a:endParaRPr lang="en-US" sz="1200" dirty="0">
              <a:solidFill>
                <a:schemeClr val="bg1"/>
              </a:solidFill>
              <a:latin typeface="Calibri" panose="020F0502020204030204" pitchFamily="34" charset="0"/>
              <a:cs typeface="Calibri" panose="020F0502020204030204" pitchFamily="34" charset="0"/>
            </a:endParaRPr>
          </a:p>
        </p:txBody>
      </p:sp>
      <p:sp>
        <p:nvSpPr>
          <p:cNvPr id="2" name="Title 1"/>
          <p:cNvSpPr>
            <a:spLocks noGrp="1"/>
          </p:cNvSpPr>
          <p:nvPr>
            <p:ph type="title"/>
          </p:nvPr>
        </p:nvSpPr>
        <p:spPr>
          <a:xfrm>
            <a:off x="255431" y="286891"/>
            <a:ext cx="8686800" cy="761996"/>
          </a:xfrm>
        </p:spPr>
        <p:txBody>
          <a:bodyPr/>
          <a:lstStyle/>
          <a:p>
            <a:r>
              <a:rPr lang="en-US" dirty="0" smtClean="0"/>
              <a:t>Hypothetical Course  of </a:t>
            </a:r>
            <a:br>
              <a:rPr lang="en-US" dirty="0" smtClean="0"/>
            </a:br>
            <a:r>
              <a:rPr lang="en-US" dirty="0" smtClean="0"/>
              <a:t>HIV Infection in Adults</a:t>
            </a:r>
            <a:endParaRPr lang="en-US" dirty="0"/>
          </a:p>
        </p:txBody>
      </p:sp>
      <p:pic>
        <p:nvPicPr>
          <p:cNvPr id="6" name="Picture 3" descr="picture providing hypothetical course of hiv infection as it starts then progresses over years. " title="Hypothetical Course of HIV Infection in Adults"/>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2087" r="614"/>
          <a:stretch/>
        </p:blipFill>
        <p:spPr bwMode="auto">
          <a:xfrm>
            <a:off x="237565" y="1524000"/>
            <a:ext cx="8636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64047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802370"/>
            <a:ext cx="8686800" cy="761996"/>
          </a:xfrm>
        </p:spPr>
        <p:txBody>
          <a:bodyPr/>
          <a:lstStyle/>
          <a:p>
            <a:r>
              <a:rPr lang="en-US" dirty="0">
                <a:solidFill>
                  <a:srgbClr val="FFFF00"/>
                </a:solidFill>
              </a:rPr>
              <a:t>Definition of </a:t>
            </a:r>
            <a:r>
              <a:rPr lang="en-US" dirty="0" smtClean="0">
                <a:solidFill>
                  <a:srgbClr val="FFFF00"/>
                </a:solidFill>
              </a:rPr>
              <a:t/>
            </a:r>
            <a:br>
              <a:rPr lang="en-US" dirty="0" smtClean="0">
                <a:solidFill>
                  <a:srgbClr val="FFFF00"/>
                </a:solidFill>
              </a:rPr>
            </a:br>
            <a:r>
              <a:rPr lang="en-US" kern="1200" dirty="0" smtClean="0"/>
              <a:t>Human </a:t>
            </a:r>
            <a:r>
              <a:rPr lang="en-US" kern="1200" dirty="0"/>
              <a:t>Immunodeficiency Virus</a:t>
            </a:r>
            <a:br>
              <a:rPr lang="en-US" kern="1200" dirty="0"/>
            </a:br>
            <a:endParaRPr lang="en-US" dirty="0">
              <a:solidFill>
                <a:srgbClr val="FFFF00"/>
              </a:solidFill>
            </a:endParaRPr>
          </a:p>
        </p:txBody>
      </p:sp>
      <p:sp>
        <p:nvSpPr>
          <p:cNvPr id="3" name="Content Placeholder 2"/>
          <p:cNvSpPr>
            <a:spLocks noGrp="1"/>
          </p:cNvSpPr>
          <p:nvPr>
            <p:ph idx="1"/>
          </p:nvPr>
        </p:nvSpPr>
        <p:spPr>
          <a:xfrm>
            <a:off x="228600" y="1752600"/>
            <a:ext cx="8686800" cy="3886200"/>
          </a:xfrm>
        </p:spPr>
        <p:txBody>
          <a:bodyPr/>
          <a:lstStyle/>
          <a:p>
            <a:r>
              <a:rPr lang="en-US" kern="1200" dirty="0" smtClean="0"/>
              <a:t>This </a:t>
            </a:r>
            <a:r>
              <a:rPr lang="en-US" kern="1200" dirty="0"/>
              <a:t>is the virus that weakens the immune system. </a:t>
            </a:r>
            <a:endParaRPr lang="en-US" kern="1200" dirty="0" smtClean="0"/>
          </a:p>
          <a:p>
            <a:r>
              <a:rPr lang="en-US" kern="1200" dirty="0" smtClean="0"/>
              <a:t>The </a:t>
            </a:r>
            <a:r>
              <a:rPr lang="en-US" kern="1200" dirty="0"/>
              <a:t>immune system defends the body against infections or diseases. </a:t>
            </a:r>
            <a:endParaRPr lang="en-US" kern="1200" dirty="0" smtClean="0"/>
          </a:p>
          <a:p>
            <a:r>
              <a:rPr lang="en-US" kern="1200" dirty="0" smtClean="0"/>
              <a:t>Once </a:t>
            </a:r>
            <a:r>
              <a:rPr lang="en-US" kern="1200" dirty="0"/>
              <a:t>a person is infected with HIV, they are infected for life. </a:t>
            </a:r>
            <a:endParaRPr lang="en-US" kern="1200" dirty="0" smtClean="0"/>
          </a:p>
          <a:p>
            <a:r>
              <a:rPr lang="en-US" kern="1200" dirty="0" smtClean="0"/>
              <a:t>There </a:t>
            </a:r>
            <a:r>
              <a:rPr lang="en-US" kern="1200" dirty="0"/>
              <a:t>is no cure for </a:t>
            </a:r>
            <a:r>
              <a:rPr lang="en-US" kern="1200" dirty="0" smtClean="0"/>
              <a:t>HIV. </a:t>
            </a:r>
            <a:endParaRPr lang="en-US" kern="1200" dirty="0"/>
          </a:p>
          <a:p>
            <a:pPr marL="0" indent="0">
              <a:buNone/>
            </a:pPr>
            <a:endParaRPr lang="en-US" kern="1200" dirty="0"/>
          </a:p>
        </p:txBody>
      </p:sp>
      <p:sp>
        <p:nvSpPr>
          <p:cNvPr id="4" name="Slide Number Placeholder 3"/>
          <p:cNvSpPr>
            <a:spLocks noGrp="1"/>
          </p:cNvSpPr>
          <p:nvPr>
            <p:ph type="sldNum" sz="quarter" idx="10"/>
          </p:nvPr>
        </p:nvSpPr>
        <p:spPr>
          <a:xfrm>
            <a:off x="8534399" y="6284230"/>
            <a:ext cx="407831" cy="367228"/>
          </a:xfrm>
        </p:spPr>
        <p:txBody>
          <a:bodyPr/>
          <a:lstStyle/>
          <a:p>
            <a:fld id="{3E17F1FD-29C3-4220-915C-9C71059786D3}" type="slidenum">
              <a:rPr lang="en-US" smtClean="0"/>
              <a:pPr/>
              <a:t>7</a:t>
            </a:fld>
            <a:endParaRPr lang="en-US" dirty="0"/>
          </a:p>
        </p:txBody>
      </p:sp>
    </p:spTree>
    <p:extLst>
      <p:ext uri="{BB962C8B-B14F-4D97-AF65-F5344CB8AC3E}">
        <p14:creationId xmlns:p14="http://schemas.microsoft.com/office/powerpoint/2010/main" val="149749086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Acute HIV </a:t>
            </a:r>
            <a:r>
              <a:rPr lang="en-US" dirty="0" smtClean="0"/>
              <a:t>Infection (1)</a:t>
            </a:r>
            <a:endParaRPr lang="en-US" dirty="0"/>
          </a:p>
        </p:txBody>
      </p:sp>
      <p:sp>
        <p:nvSpPr>
          <p:cNvPr id="3" name="Content Placeholder 2"/>
          <p:cNvSpPr>
            <a:spLocks noGrp="1"/>
          </p:cNvSpPr>
          <p:nvPr>
            <p:ph idx="1"/>
          </p:nvPr>
        </p:nvSpPr>
        <p:spPr>
          <a:xfrm>
            <a:off x="228600" y="990600"/>
            <a:ext cx="8686800" cy="4495800"/>
          </a:xfrm>
        </p:spPr>
        <p:txBody>
          <a:bodyPr/>
          <a:lstStyle/>
          <a:p>
            <a:r>
              <a:rPr lang="en-US" kern="1200" dirty="0"/>
              <a:t>Early stage of HIV infection</a:t>
            </a:r>
          </a:p>
          <a:p>
            <a:r>
              <a:rPr lang="en-US" kern="1200" dirty="0"/>
              <a:t>Signs and symptoms typically occurs ~1-4 weeks after HIV acquisition</a:t>
            </a:r>
          </a:p>
          <a:p>
            <a:r>
              <a:rPr lang="en-US" kern="1200" dirty="0"/>
              <a:t>Coincident with peak viremia</a:t>
            </a:r>
          </a:p>
          <a:p>
            <a:r>
              <a:rPr lang="en-US" kern="1200" dirty="0"/>
              <a:t>Symptoms occur in 40-90% of patients</a:t>
            </a:r>
          </a:p>
          <a:p>
            <a:r>
              <a:rPr lang="en-US" kern="1200" dirty="0"/>
              <a:t>Similar to influenza, mononucleosis or other viral symptoms</a:t>
            </a:r>
          </a:p>
          <a:p>
            <a:r>
              <a:rPr lang="en-US" kern="1200" dirty="0"/>
              <a:t>Hyperinfectiousness</a:t>
            </a:r>
          </a:p>
          <a:p>
            <a:r>
              <a:rPr lang="en-US" kern="1200" dirty="0"/>
              <a:t>Frequently missed by health care providers</a:t>
            </a:r>
          </a:p>
          <a:p>
            <a:r>
              <a:rPr lang="en-US" kern="1200" dirty="0"/>
              <a:t>Symptoms mimic other viral infections</a:t>
            </a:r>
          </a:p>
          <a:p>
            <a:r>
              <a:rPr lang="en-US" kern="1200" dirty="0"/>
              <a:t>Some individuals asymptomatic</a:t>
            </a:r>
          </a:p>
          <a:p>
            <a:r>
              <a:rPr lang="en-US" kern="1200" dirty="0"/>
              <a:t>High index of suspicion is critical</a:t>
            </a:r>
          </a:p>
          <a:p>
            <a:pPr marL="0" indent="0">
              <a:buNone/>
            </a:pPr>
            <a:endParaRPr lang="en-US" kern="1200" dirty="0"/>
          </a:p>
        </p:txBody>
      </p:sp>
      <p:sp>
        <p:nvSpPr>
          <p:cNvPr id="4" name="Slide Number Placeholder 3"/>
          <p:cNvSpPr>
            <a:spLocks noGrp="1"/>
          </p:cNvSpPr>
          <p:nvPr>
            <p:ph type="sldNum" sz="quarter" idx="10"/>
          </p:nvPr>
        </p:nvSpPr>
        <p:spPr>
          <a:xfrm>
            <a:off x="8534399" y="6284230"/>
            <a:ext cx="407831" cy="367228"/>
          </a:xfrm>
        </p:spPr>
        <p:txBody>
          <a:bodyPr/>
          <a:lstStyle/>
          <a:p>
            <a:fld id="{3E17F1FD-29C3-4220-915C-9C71059786D3}" type="slidenum">
              <a:rPr lang="en-US" smtClean="0"/>
              <a:pPr/>
              <a:t>70</a:t>
            </a:fld>
            <a:endParaRPr lang="en-US" dirty="0"/>
          </a:p>
        </p:txBody>
      </p:sp>
    </p:spTree>
    <p:extLst>
      <p:ext uri="{BB962C8B-B14F-4D97-AF65-F5344CB8AC3E}">
        <p14:creationId xmlns:p14="http://schemas.microsoft.com/office/powerpoint/2010/main" val="384746112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228600" y="321072"/>
            <a:ext cx="8740447" cy="800308"/>
          </a:xfrm>
        </p:spPr>
        <p:txBody>
          <a:bodyPr/>
          <a:lstStyle/>
          <a:p>
            <a:pPr algn="ctr" eaLnBrk="1" hangingPunct="1">
              <a:defRPr/>
            </a:pPr>
            <a:r>
              <a:rPr lang="en-US" dirty="0"/>
              <a:t>Acute HIV Infection: </a:t>
            </a:r>
            <a:br>
              <a:rPr lang="en-US" dirty="0"/>
            </a:br>
            <a:r>
              <a:rPr lang="en-US" dirty="0"/>
              <a:t>Common Signs &amp; Symptoms</a:t>
            </a:r>
          </a:p>
        </p:txBody>
      </p:sp>
      <p:pic>
        <p:nvPicPr>
          <p:cNvPr id="5" name="Picture 4" descr="bar chart showing common signs and symptoms of acute hiv infection among 160 patients in 3 cities. the highest incidence was fever, followed by lethargy, myalgias, rash, headache, pharyngitis, and adenopathy. " title="acute hiv signs and symptom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447800"/>
            <a:ext cx="8166921" cy="4643724"/>
          </a:xfrm>
          <a:prstGeom prst="rect">
            <a:avLst/>
          </a:prstGeom>
        </p:spPr>
      </p:pic>
      <p:sp>
        <p:nvSpPr>
          <p:cNvPr id="47109" name="Text Box 5"/>
          <p:cNvSpPr txBox="1">
            <a:spLocks noChangeArrowheads="1"/>
          </p:cNvSpPr>
          <p:nvPr/>
        </p:nvSpPr>
        <p:spPr bwMode="auto">
          <a:xfrm>
            <a:off x="2751848" y="6364074"/>
            <a:ext cx="2598788"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spcBef>
                <a:spcPct val="20000"/>
              </a:spcBef>
              <a:buClr>
                <a:srgbClr val="CCFF33"/>
              </a:buClr>
              <a:buFont typeface="Wingdings" pitchFamily="2" charset="2"/>
              <a:defRPr sz="2800">
                <a:solidFill>
                  <a:schemeClr val="tx1"/>
                </a:solidFill>
                <a:latin typeface="Arial" charset="0"/>
              </a:defRPr>
            </a:lvl1pPr>
            <a:lvl2pPr marL="742950" indent="-285750">
              <a:spcBef>
                <a:spcPct val="20000"/>
              </a:spcBef>
              <a:buClr>
                <a:srgbClr val="98A048"/>
              </a:buClr>
              <a:buFont typeface="Wingdings" pitchFamily="2" charset="2"/>
              <a:buChar char="§"/>
              <a:defRPr sz="2400">
                <a:solidFill>
                  <a:schemeClr val="tx1"/>
                </a:solidFill>
                <a:latin typeface="Arial" charset="0"/>
              </a:defRPr>
            </a:lvl2pPr>
            <a:lvl3pPr marL="1143000" indent="-228600">
              <a:spcBef>
                <a:spcPct val="20000"/>
              </a:spcBef>
              <a:buClr>
                <a:srgbClr val="A3A5F1"/>
              </a:buClr>
              <a:buFont typeface="Wingdings" pitchFamily="2" charset="2"/>
              <a:buChar char="§"/>
              <a:defRPr sz="2400">
                <a:solidFill>
                  <a:schemeClr val="tx1"/>
                </a:solidFill>
                <a:latin typeface="Arial" charset="0"/>
              </a:defRPr>
            </a:lvl3pPr>
            <a:lvl4pPr marL="1600200" indent="-228600">
              <a:spcBef>
                <a:spcPct val="20000"/>
              </a:spcBef>
              <a:buClr>
                <a:srgbClr val="BABB9F"/>
              </a:buClr>
              <a:buFont typeface="Wingdings" pitchFamily="2" charset="2"/>
              <a:buChar char="§"/>
              <a:defRPr sz="2400">
                <a:solidFill>
                  <a:schemeClr val="tx1"/>
                </a:solidFill>
                <a:latin typeface="Arial" charset="0"/>
              </a:defRPr>
            </a:lvl4pPr>
            <a:lvl5pPr marL="2057400" indent="-228600">
              <a:spcBef>
                <a:spcPct val="20000"/>
              </a:spcBef>
              <a:buClr>
                <a:srgbClr val="A1A1C1"/>
              </a:buClr>
              <a:buFont typeface="Wingdings" pitchFamily="2" charset="2"/>
              <a:buChar char="§"/>
              <a:defRPr sz="2400">
                <a:solidFill>
                  <a:schemeClr val="tx1"/>
                </a:solidFill>
                <a:latin typeface="Arial" charset="0"/>
              </a:defRPr>
            </a:lvl5pPr>
            <a:lvl6pPr marL="2514600" indent="-228600" eaLnBrk="0" fontAlgn="base" hangingPunct="0">
              <a:spcBef>
                <a:spcPct val="20000"/>
              </a:spcBef>
              <a:spcAft>
                <a:spcPct val="0"/>
              </a:spcAft>
              <a:buClr>
                <a:srgbClr val="A1A1C1"/>
              </a:buClr>
              <a:buFont typeface="Wingdings" pitchFamily="2" charset="2"/>
              <a:buChar char="§"/>
              <a:defRPr sz="2400">
                <a:solidFill>
                  <a:schemeClr val="tx1"/>
                </a:solidFill>
                <a:latin typeface="Arial" charset="0"/>
              </a:defRPr>
            </a:lvl6pPr>
            <a:lvl7pPr marL="2971800" indent="-228600" eaLnBrk="0" fontAlgn="base" hangingPunct="0">
              <a:spcBef>
                <a:spcPct val="20000"/>
              </a:spcBef>
              <a:spcAft>
                <a:spcPct val="0"/>
              </a:spcAft>
              <a:buClr>
                <a:srgbClr val="A1A1C1"/>
              </a:buClr>
              <a:buFont typeface="Wingdings" pitchFamily="2" charset="2"/>
              <a:buChar char="§"/>
              <a:defRPr sz="2400">
                <a:solidFill>
                  <a:schemeClr val="tx1"/>
                </a:solidFill>
                <a:latin typeface="Arial" charset="0"/>
              </a:defRPr>
            </a:lvl7pPr>
            <a:lvl8pPr marL="3429000" indent="-228600" eaLnBrk="0" fontAlgn="base" hangingPunct="0">
              <a:spcBef>
                <a:spcPct val="20000"/>
              </a:spcBef>
              <a:spcAft>
                <a:spcPct val="0"/>
              </a:spcAft>
              <a:buClr>
                <a:srgbClr val="A1A1C1"/>
              </a:buClr>
              <a:buFont typeface="Wingdings" pitchFamily="2" charset="2"/>
              <a:buChar char="§"/>
              <a:defRPr sz="2400">
                <a:solidFill>
                  <a:schemeClr val="tx1"/>
                </a:solidFill>
                <a:latin typeface="Arial" charset="0"/>
              </a:defRPr>
            </a:lvl8pPr>
            <a:lvl9pPr marL="3886200" indent="-228600" eaLnBrk="0" fontAlgn="base" hangingPunct="0">
              <a:spcBef>
                <a:spcPct val="20000"/>
              </a:spcBef>
              <a:spcAft>
                <a:spcPct val="0"/>
              </a:spcAft>
              <a:buClr>
                <a:srgbClr val="A1A1C1"/>
              </a:buClr>
              <a:buFont typeface="Wingdings" pitchFamily="2" charset="2"/>
              <a:buChar char="§"/>
              <a:defRPr sz="2400">
                <a:solidFill>
                  <a:schemeClr val="tx1"/>
                </a:solidFill>
                <a:latin typeface="Arial" charset="0"/>
              </a:defRPr>
            </a:lvl9pPr>
          </a:lstStyle>
          <a:p>
            <a:pPr marL="0" marR="0" lvl="0" indent="0" algn="l" defTabSz="456449" rtl="0" eaLnBrk="1" fontAlgn="auto" latinLnBrk="0" hangingPunct="1">
              <a:lnSpc>
                <a:spcPct val="100000"/>
              </a:lnSpc>
              <a:spcBef>
                <a:spcPct val="0"/>
              </a:spcBef>
              <a:spcAft>
                <a:spcPts val="0"/>
              </a:spcAft>
              <a:buClrTx/>
              <a:buSzTx/>
              <a:buFontTx/>
              <a:buNone/>
              <a:tabLst/>
              <a:defRPr/>
            </a:pPr>
            <a:r>
              <a:rPr kumimoji="0" lang="en-US" altLang="en-US" sz="1000" b="0" i="0" u="none" strike="noStrike" kern="1200" cap="none" spc="0" normalizeH="0" baseline="0" noProof="0" dirty="0">
                <a:ln>
                  <a:noFill/>
                </a:ln>
                <a:solidFill>
                  <a:srgbClr val="FFFFFF"/>
                </a:solidFill>
                <a:effectLst/>
                <a:uLnTx/>
                <a:uFillTx/>
                <a:latin typeface="Times New Roman" pitchFamily="18" charset="0"/>
                <a:ea typeface="+mn-ea"/>
                <a:cs typeface="Arial" charset="0"/>
              </a:rPr>
              <a:t>Vanhems P et al.  AIDS 2000; 14</a:t>
            </a:r>
            <a:r>
              <a:rPr kumimoji="0" lang="en-US" altLang="en-US" sz="1000" b="1" i="0" u="none" strike="noStrike" kern="1200" cap="none" spc="0" normalizeH="0" baseline="0" noProof="0" dirty="0">
                <a:ln>
                  <a:noFill/>
                </a:ln>
                <a:solidFill>
                  <a:srgbClr val="FFFFFF"/>
                </a:solidFill>
                <a:effectLst/>
                <a:uLnTx/>
                <a:uFillTx/>
                <a:latin typeface="Times New Roman" pitchFamily="18" charset="0"/>
                <a:ea typeface="+mn-ea"/>
                <a:cs typeface="Arial" charset="0"/>
              </a:rPr>
              <a:t>:</a:t>
            </a:r>
            <a:r>
              <a:rPr kumimoji="0" lang="en-US" altLang="en-US" sz="1000" b="0" i="0" u="none" strike="noStrike" kern="1200" cap="none" spc="0" normalizeH="0" baseline="0" noProof="0" dirty="0">
                <a:ln>
                  <a:noFill/>
                </a:ln>
                <a:solidFill>
                  <a:srgbClr val="FFFFFF"/>
                </a:solidFill>
                <a:effectLst/>
                <a:uLnTx/>
                <a:uFillTx/>
                <a:latin typeface="Times New Roman" pitchFamily="18" charset="0"/>
                <a:ea typeface="+mn-ea"/>
                <a:cs typeface="Arial" charset="0"/>
              </a:rPr>
              <a:t>0375-0381. </a:t>
            </a:r>
            <a:r>
              <a:rPr kumimoji="0" lang="en-US" altLang="en-US" sz="1000" b="0" i="0" u="none" strike="noStrike" kern="1200" cap="none" spc="0" normalizeH="0" baseline="0" noProof="0" dirty="0">
                <a:ln>
                  <a:noFill/>
                </a:ln>
                <a:solidFill>
                  <a:srgbClr val="FFFFFF"/>
                </a:solidFill>
                <a:effectLst/>
                <a:uLnTx/>
                <a:uFillTx/>
                <a:latin typeface="Times New Roman" pitchFamily="18" charset="0"/>
                <a:ea typeface="+mn-ea"/>
                <a:cs typeface="+mn-cs"/>
              </a:rPr>
              <a:t> </a:t>
            </a:r>
          </a:p>
        </p:txBody>
      </p:sp>
      <p:sp>
        <p:nvSpPr>
          <p:cNvPr id="6" name="Slide Number Placeholder 3"/>
          <p:cNvSpPr txBox="1">
            <a:spLocks/>
          </p:cNvSpPr>
          <p:nvPr/>
        </p:nvSpPr>
        <p:spPr>
          <a:xfrm>
            <a:off x="6808631" y="628423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E17F1FD-29C3-4220-915C-9C71059786D3}" type="slidenum">
              <a:rPr lang="en-US" sz="1200" smtClean="0">
                <a:solidFill>
                  <a:schemeClr val="bg1"/>
                </a:solidFill>
                <a:latin typeface="Calibri" panose="020F0502020204030204" pitchFamily="34" charset="0"/>
                <a:cs typeface="Calibri" panose="020F0502020204030204" pitchFamily="34" charset="0"/>
              </a:rPr>
              <a:pPr algn="r"/>
              <a:t>71</a:t>
            </a:fld>
            <a:endParaRPr lang="en-US" sz="12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7870465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550" y="141289"/>
            <a:ext cx="8510221" cy="675975"/>
          </a:xfrm>
        </p:spPr>
        <p:txBody>
          <a:bodyPr/>
          <a:lstStyle/>
          <a:p>
            <a:r>
              <a:rPr lang="en-US" dirty="0">
                <a:solidFill>
                  <a:srgbClr val="FFFF00"/>
                </a:solidFill>
              </a:rPr>
              <a:t>Acute HIV </a:t>
            </a:r>
            <a:r>
              <a:rPr lang="en-US" dirty="0" smtClean="0">
                <a:solidFill>
                  <a:srgbClr val="FFFF00"/>
                </a:solidFill>
              </a:rPr>
              <a:t>Infection (2)</a:t>
            </a:r>
            <a:endParaRPr lang="en-US" dirty="0">
              <a:solidFill>
                <a:srgbClr val="FFFF00"/>
              </a:solidFill>
            </a:endParaRPr>
          </a:p>
        </p:txBody>
      </p:sp>
      <p:pic>
        <p:nvPicPr>
          <p:cNvPr id="5" name="Picture 4" descr="line chart showing different indiicators days following hiv aquisition" title="acute hiv infection line chart"/>
          <p:cNvPicPr>
            <a:picLocks noChangeAspect="1"/>
          </p:cNvPicPr>
          <p:nvPr/>
        </p:nvPicPr>
        <p:blipFill>
          <a:blip r:embed="rId3"/>
          <a:stretch>
            <a:fillRect/>
          </a:stretch>
        </p:blipFill>
        <p:spPr>
          <a:xfrm>
            <a:off x="768913" y="883074"/>
            <a:ext cx="7762875" cy="5356998"/>
          </a:xfrm>
          <a:prstGeom prst="rect">
            <a:avLst/>
          </a:prstGeom>
        </p:spPr>
      </p:pic>
      <p:sp>
        <p:nvSpPr>
          <p:cNvPr id="4" name="Footer Placeholder 3"/>
          <p:cNvSpPr>
            <a:spLocks noGrp="1"/>
          </p:cNvSpPr>
          <p:nvPr>
            <p:ph type="ftr" sz="quarter" idx="4294967295"/>
          </p:nvPr>
        </p:nvSpPr>
        <p:spPr>
          <a:xfrm>
            <a:off x="1819275" y="6397804"/>
            <a:ext cx="6381750" cy="365760"/>
          </a:xfrm>
        </p:spPr>
        <p:txBody>
          <a:bodyPr/>
          <a:lstStyle/>
          <a:p>
            <a:pPr marL="0" marR="0" lvl="0" indent="0" algn="l" defTabSz="45644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mn-ea"/>
              </a:rPr>
              <a:t>https://www.hiv.uw.edu/go/screening-diagnosis/acute-recent-early-hiv/core-concept/all#background-definitions</a:t>
            </a:r>
          </a:p>
        </p:txBody>
      </p:sp>
      <p:sp>
        <p:nvSpPr>
          <p:cNvPr id="6" name="Slide Number Placeholder 3"/>
          <p:cNvSpPr txBox="1">
            <a:spLocks/>
          </p:cNvSpPr>
          <p:nvPr/>
        </p:nvSpPr>
        <p:spPr>
          <a:xfrm>
            <a:off x="6808631" y="628423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E17F1FD-29C3-4220-915C-9C71059786D3}" type="slidenum">
              <a:rPr lang="en-US" sz="1200" smtClean="0">
                <a:solidFill>
                  <a:schemeClr val="bg1"/>
                </a:solidFill>
                <a:latin typeface="Calibri" panose="020F0502020204030204" pitchFamily="34" charset="0"/>
                <a:cs typeface="Calibri" panose="020F0502020204030204" pitchFamily="34" charset="0"/>
              </a:rPr>
              <a:pPr algn="r"/>
              <a:t>72</a:t>
            </a:fld>
            <a:endParaRPr lang="en-US" sz="12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656169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1013E-7181-1049-84C4-C5F6E22ECA45}"/>
              </a:ext>
            </a:extLst>
          </p:cNvPr>
          <p:cNvSpPr>
            <a:spLocks noGrp="1"/>
          </p:cNvSpPr>
          <p:nvPr>
            <p:ph type="title"/>
          </p:nvPr>
        </p:nvSpPr>
        <p:spPr>
          <a:xfrm>
            <a:off x="228600" y="363089"/>
            <a:ext cx="8686800" cy="761996"/>
          </a:xfrm>
        </p:spPr>
        <p:txBody>
          <a:bodyPr/>
          <a:lstStyle/>
          <a:p>
            <a:r>
              <a:rPr lang="en-US" dirty="0"/>
              <a:t>Common Symptoms of </a:t>
            </a:r>
            <a:br>
              <a:rPr lang="en-US" dirty="0"/>
            </a:br>
            <a:r>
              <a:rPr lang="en-US" dirty="0"/>
              <a:t>Undiagnosed HIV/AIDS</a:t>
            </a:r>
          </a:p>
        </p:txBody>
      </p:sp>
      <p:sp>
        <p:nvSpPr>
          <p:cNvPr id="3" name="Content Placeholder 2">
            <a:extLst>
              <a:ext uri="{FF2B5EF4-FFF2-40B4-BE49-F238E27FC236}">
                <a16:creationId xmlns:a16="http://schemas.microsoft.com/office/drawing/2014/main" id="{EF6851A3-B039-BE45-9293-7EEE63E6804A}"/>
              </a:ext>
            </a:extLst>
          </p:cNvPr>
          <p:cNvSpPr>
            <a:spLocks noGrp="1"/>
          </p:cNvSpPr>
          <p:nvPr>
            <p:ph idx="1"/>
          </p:nvPr>
        </p:nvSpPr>
        <p:spPr>
          <a:xfrm>
            <a:off x="76200" y="1676400"/>
            <a:ext cx="9067800" cy="3048000"/>
          </a:xfrm>
        </p:spPr>
        <p:txBody>
          <a:bodyPr/>
          <a:lstStyle/>
          <a:p>
            <a:r>
              <a:rPr lang="en-US" dirty="0"/>
              <a:t>“bad case of the flu”</a:t>
            </a:r>
          </a:p>
          <a:p>
            <a:r>
              <a:rPr lang="en-US" dirty="0" smtClean="0"/>
              <a:t>Lymphadenopathy (swollen lymph nodes)</a:t>
            </a:r>
            <a:endParaRPr lang="en-US" dirty="0"/>
          </a:p>
          <a:p>
            <a:r>
              <a:rPr lang="en-US" dirty="0"/>
              <a:t>Shingles at young age</a:t>
            </a:r>
          </a:p>
          <a:p>
            <a:r>
              <a:rPr lang="en-US" dirty="0" smtClean="0"/>
              <a:t>Thrush (fungal infection </a:t>
            </a:r>
            <a:r>
              <a:rPr lang="en-US" dirty="0" err="1" smtClean="0"/>
              <a:t>ususall</a:t>
            </a:r>
            <a:r>
              <a:rPr lang="en-US" dirty="0" smtClean="0"/>
              <a:t> of mouth but also possible in other areas—e.g., diaper rash, vaginal infection)</a:t>
            </a:r>
            <a:endParaRPr lang="en-US" dirty="0"/>
          </a:p>
          <a:p>
            <a:r>
              <a:rPr lang="en-US" dirty="0"/>
              <a:t>Unexplained weight loss</a:t>
            </a:r>
          </a:p>
          <a:p>
            <a:r>
              <a:rPr lang="en-US" dirty="0"/>
              <a:t>Persistent headaches, diarrhea, fatigue, rashes</a:t>
            </a:r>
          </a:p>
          <a:p>
            <a:r>
              <a:rPr lang="en-US" dirty="0" smtClean="0"/>
              <a:t>Sexually transmitted infections</a:t>
            </a:r>
            <a:endParaRPr lang="en-US" dirty="0"/>
          </a:p>
          <a:p>
            <a:r>
              <a:rPr lang="en-US" dirty="0"/>
              <a:t>Associated diseases: TB, HCV, HBV</a:t>
            </a:r>
          </a:p>
          <a:p>
            <a:r>
              <a:rPr lang="en-US" dirty="0"/>
              <a:t>Recurrent pneumonia </a:t>
            </a:r>
          </a:p>
          <a:p>
            <a:endParaRPr lang="en-US" dirty="0"/>
          </a:p>
        </p:txBody>
      </p:sp>
      <p:sp>
        <p:nvSpPr>
          <p:cNvPr id="4" name="Slide Number Placeholder 3">
            <a:extLst>
              <a:ext uri="{FF2B5EF4-FFF2-40B4-BE49-F238E27FC236}">
                <a16:creationId xmlns:a16="http://schemas.microsoft.com/office/drawing/2014/main" id="{375FE9A3-9C52-F64C-9635-7D576540471B}"/>
              </a:ext>
            </a:extLst>
          </p:cNvPr>
          <p:cNvSpPr>
            <a:spLocks noGrp="1"/>
          </p:cNvSpPr>
          <p:nvPr>
            <p:ph type="sldNum" sz="quarter" idx="10"/>
          </p:nvPr>
        </p:nvSpPr>
        <p:spPr>
          <a:xfrm>
            <a:off x="8534399" y="6284231"/>
            <a:ext cx="407831" cy="345170"/>
          </a:xfrm>
        </p:spPr>
        <p:txBody>
          <a:bodyPr/>
          <a:lstStyle/>
          <a:p>
            <a:fld id="{3E17F1FD-29C3-4220-915C-9C71059786D3}" type="slidenum">
              <a:rPr lang="en-US" smtClean="0"/>
              <a:pPr/>
              <a:t>73</a:t>
            </a:fld>
            <a:endParaRPr lang="en-US" dirty="0"/>
          </a:p>
        </p:txBody>
      </p:sp>
    </p:spTree>
    <p:extLst>
      <p:ext uri="{BB962C8B-B14F-4D97-AF65-F5344CB8AC3E}">
        <p14:creationId xmlns:p14="http://schemas.microsoft.com/office/powerpoint/2010/main" val="100560715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txBox="1">
            <a:spLocks/>
          </p:cNvSpPr>
          <p:nvPr/>
        </p:nvSpPr>
        <p:spPr>
          <a:xfrm>
            <a:off x="6808631" y="632460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E17F1FD-29C3-4220-915C-9C71059786D3}" type="slidenum">
              <a:rPr lang="en-US" sz="1200" smtClean="0">
                <a:solidFill>
                  <a:schemeClr val="bg1"/>
                </a:solidFill>
                <a:latin typeface="Calibri" panose="020F0502020204030204" pitchFamily="34" charset="0"/>
                <a:cs typeface="Calibri" panose="020F0502020204030204" pitchFamily="34" charset="0"/>
              </a:rPr>
              <a:pPr algn="r"/>
              <a:t>74</a:t>
            </a:fld>
            <a:endParaRPr lang="en-US" sz="1200" dirty="0">
              <a:solidFill>
                <a:schemeClr val="bg1"/>
              </a:solidFill>
              <a:latin typeface="Calibri" panose="020F0502020204030204" pitchFamily="34" charset="0"/>
              <a:cs typeface="Calibri" panose="020F0502020204030204" pitchFamily="34" charset="0"/>
            </a:endParaRPr>
          </a:p>
        </p:txBody>
      </p:sp>
      <p:sp>
        <p:nvSpPr>
          <p:cNvPr id="4" name="Title 3"/>
          <p:cNvSpPr>
            <a:spLocks noGrp="1"/>
          </p:cNvSpPr>
          <p:nvPr>
            <p:ph type="title"/>
          </p:nvPr>
        </p:nvSpPr>
        <p:spPr/>
        <p:txBody>
          <a:bodyPr/>
          <a:lstStyle/>
          <a:p>
            <a:r>
              <a:rPr lang="en-US" dirty="0" smtClean="0"/>
              <a:t>The HIV Virus</a:t>
            </a:r>
            <a:endParaRPr lang="en-US" dirty="0"/>
          </a:p>
        </p:txBody>
      </p:sp>
      <p:pic>
        <p:nvPicPr>
          <p:cNvPr id="7" name="Picture 2" descr="cartoom image of hiv virus." title="Cartoon image of HIV viru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85800" y="1295400"/>
            <a:ext cx="7591370" cy="5181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p:cNvSpPr txBox="1"/>
          <p:nvPr/>
        </p:nvSpPr>
        <p:spPr>
          <a:xfrm>
            <a:off x="85437" y="6477000"/>
            <a:ext cx="6248400" cy="369332"/>
          </a:xfrm>
          <a:prstGeom prst="rect">
            <a:avLst/>
          </a:prstGeom>
          <a:noFill/>
        </p:spPr>
        <p:txBody>
          <a:bodyPr wrap="square" rtlCol="0">
            <a:spAutoFit/>
          </a:bodyPr>
          <a:lstStyle/>
          <a:p>
            <a:r>
              <a:rPr lang="en-US" dirty="0" smtClean="0">
                <a:solidFill>
                  <a:schemeClr val="bg1"/>
                </a:solidFill>
              </a:rPr>
              <a:t>Slide with image courtesy of Thomas Donohoe, PAETC.</a:t>
            </a:r>
            <a:endParaRPr lang="en-US" dirty="0">
              <a:solidFill>
                <a:schemeClr val="bg1"/>
              </a:solidFill>
            </a:endParaRPr>
          </a:p>
        </p:txBody>
      </p:sp>
    </p:spTree>
    <p:extLst>
      <p:ext uri="{BB962C8B-B14F-4D97-AF65-F5344CB8AC3E}">
        <p14:creationId xmlns:p14="http://schemas.microsoft.com/office/powerpoint/2010/main" val="228196979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txBox="1">
            <a:spLocks/>
          </p:cNvSpPr>
          <p:nvPr/>
        </p:nvSpPr>
        <p:spPr>
          <a:xfrm>
            <a:off x="6808631" y="628423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E17F1FD-29C3-4220-915C-9C71059786D3}" type="slidenum">
              <a:rPr lang="en-US" sz="1200" smtClean="0">
                <a:solidFill>
                  <a:schemeClr val="bg1"/>
                </a:solidFill>
                <a:latin typeface="Calibri" panose="020F0502020204030204" pitchFamily="34" charset="0"/>
                <a:cs typeface="Calibri" panose="020F0502020204030204" pitchFamily="34" charset="0"/>
              </a:rPr>
              <a:pPr algn="r"/>
              <a:t>75</a:t>
            </a:fld>
            <a:endParaRPr lang="en-US" sz="1200" dirty="0">
              <a:solidFill>
                <a:schemeClr val="bg1"/>
              </a:solidFill>
              <a:latin typeface="Calibri" panose="020F0502020204030204" pitchFamily="34" charset="0"/>
              <a:cs typeface="Calibri" panose="020F0502020204030204" pitchFamily="34" charset="0"/>
            </a:endParaRPr>
          </a:p>
        </p:txBody>
      </p:sp>
      <p:sp>
        <p:nvSpPr>
          <p:cNvPr id="4" name="Title 3"/>
          <p:cNvSpPr>
            <a:spLocks noGrp="1"/>
          </p:cNvSpPr>
          <p:nvPr>
            <p:ph type="title"/>
          </p:nvPr>
        </p:nvSpPr>
        <p:spPr/>
        <p:txBody>
          <a:bodyPr/>
          <a:lstStyle/>
          <a:p>
            <a:r>
              <a:rPr lang="en-US" dirty="0" smtClean="0"/>
              <a:t>HIV Virus Connecting to CD4 Cell</a:t>
            </a:r>
            <a:endParaRPr lang="en-US" dirty="0"/>
          </a:p>
        </p:txBody>
      </p:sp>
      <p:pic>
        <p:nvPicPr>
          <p:cNvPr id="7" name="Picture 2" descr="cartoon image of hiv connecting to CD4 cell" title="cartoon image of hiv connecting to CD4 cell"/>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41453" y="1356910"/>
            <a:ext cx="7661093" cy="5105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p:cNvSpPr txBox="1"/>
          <p:nvPr/>
        </p:nvSpPr>
        <p:spPr>
          <a:xfrm>
            <a:off x="85437" y="6477000"/>
            <a:ext cx="6248400" cy="369332"/>
          </a:xfrm>
          <a:prstGeom prst="rect">
            <a:avLst/>
          </a:prstGeom>
          <a:noFill/>
        </p:spPr>
        <p:txBody>
          <a:bodyPr wrap="square" rtlCol="0">
            <a:spAutoFit/>
          </a:bodyPr>
          <a:lstStyle/>
          <a:p>
            <a:r>
              <a:rPr lang="en-US" dirty="0" smtClean="0">
                <a:solidFill>
                  <a:schemeClr val="bg1"/>
                </a:solidFill>
              </a:rPr>
              <a:t>Slide with image courtesy of Thomas Donohoe, PAETC.</a:t>
            </a:r>
            <a:endParaRPr lang="en-US" dirty="0">
              <a:solidFill>
                <a:schemeClr val="bg1"/>
              </a:solidFill>
            </a:endParaRPr>
          </a:p>
        </p:txBody>
      </p:sp>
    </p:spTree>
    <p:extLst>
      <p:ext uri="{BB962C8B-B14F-4D97-AF65-F5344CB8AC3E}">
        <p14:creationId xmlns:p14="http://schemas.microsoft.com/office/powerpoint/2010/main" val="423718572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FFFF00"/>
                </a:solidFill>
              </a:rPr>
              <a:t>HIV Life Cycle</a:t>
            </a:r>
          </a:p>
        </p:txBody>
      </p:sp>
      <p:pic>
        <p:nvPicPr>
          <p:cNvPr id="4" name="Content Placeholder 3" descr="cartoon image of hiv life cycle&#10;" title="cartoon image of hiv life cycle"/>
          <p:cNvPicPr>
            <a:picLocks noGrp="1" noChangeAspect="1"/>
          </p:cNvPicPr>
          <p:nvPr>
            <p:ph idx="4294967295"/>
          </p:nvPr>
        </p:nvPicPr>
        <p:blipFill>
          <a:blip r:embed="rId3"/>
          <a:srcRect l="-26975" r="-26975"/>
          <a:stretch>
            <a:fillRect/>
          </a:stretch>
        </p:blipFill>
        <p:spPr>
          <a:xfrm>
            <a:off x="0" y="1600200"/>
            <a:ext cx="8229600" cy="4525963"/>
          </a:xfrm>
        </p:spPr>
      </p:pic>
      <p:sp>
        <p:nvSpPr>
          <p:cNvPr id="6" name="Slide Number Placeholder 3"/>
          <p:cNvSpPr txBox="1">
            <a:spLocks/>
          </p:cNvSpPr>
          <p:nvPr/>
        </p:nvSpPr>
        <p:spPr>
          <a:xfrm>
            <a:off x="6808631" y="628423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E17F1FD-29C3-4220-915C-9C71059786D3}" type="slidenum">
              <a:rPr lang="en-US" sz="1200" smtClean="0">
                <a:solidFill>
                  <a:schemeClr val="bg1"/>
                </a:solidFill>
                <a:latin typeface="Calibri" panose="020F0502020204030204" pitchFamily="34" charset="0"/>
                <a:cs typeface="Calibri" panose="020F0502020204030204" pitchFamily="34" charset="0"/>
              </a:rPr>
              <a:pPr algn="r"/>
              <a:t>76</a:t>
            </a:fld>
            <a:endParaRPr lang="en-US" sz="1200" dirty="0">
              <a:solidFill>
                <a:schemeClr val="bg1"/>
              </a:solidFill>
              <a:latin typeface="Calibri" panose="020F0502020204030204" pitchFamily="34" charset="0"/>
              <a:cs typeface="Calibri" panose="020F0502020204030204" pitchFamily="34" charset="0"/>
            </a:endParaRPr>
          </a:p>
        </p:txBody>
      </p:sp>
      <p:sp>
        <p:nvSpPr>
          <p:cNvPr id="8" name="TextBox 7"/>
          <p:cNvSpPr txBox="1"/>
          <p:nvPr/>
        </p:nvSpPr>
        <p:spPr>
          <a:xfrm>
            <a:off x="85437" y="6477000"/>
            <a:ext cx="6248400" cy="369332"/>
          </a:xfrm>
          <a:prstGeom prst="rect">
            <a:avLst/>
          </a:prstGeom>
          <a:noFill/>
        </p:spPr>
        <p:txBody>
          <a:bodyPr wrap="square" rtlCol="0">
            <a:spAutoFit/>
          </a:bodyPr>
          <a:lstStyle/>
          <a:p>
            <a:r>
              <a:rPr lang="en-US" dirty="0" smtClean="0">
                <a:solidFill>
                  <a:schemeClr val="bg1"/>
                </a:solidFill>
              </a:rPr>
              <a:t>Slide with image courtesy of Thomas Donohoe, PAETC.</a:t>
            </a:r>
            <a:endParaRPr lang="en-US" dirty="0">
              <a:solidFill>
                <a:schemeClr val="bg1"/>
              </a:solidFill>
            </a:endParaRPr>
          </a:p>
        </p:txBody>
      </p:sp>
    </p:spTree>
    <p:extLst>
      <p:ext uri="{BB962C8B-B14F-4D97-AF65-F5344CB8AC3E}">
        <p14:creationId xmlns:p14="http://schemas.microsoft.com/office/powerpoint/2010/main" val="167919884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HIV Attachment to CD4 Cells</a:t>
            </a:r>
          </a:p>
        </p:txBody>
      </p:sp>
      <p:pic>
        <p:nvPicPr>
          <p:cNvPr id="5" name="Content Placeholder 4" descr="cartoon image of virus (CCR5) connecting to co-receptors of the CD4 cell" title="cartoon image of CCr5 connecting to co-receptors of the CD4 cell"/>
          <p:cNvPicPr>
            <a:picLocks noGrp="1" noChangeAspect="1"/>
          </p:cNvPicPr>
          <p:nvPr>
            <p:ph sz="half" idx="1"/>
          </p:nvPr>
        </p:nvPicPr>
        <p:blipFill>
          <a:blip r:embed="rId3"/>
          <a:srcRect l="-20595" r="-20595"/>
          <a:stretch>
            <a:fillRect/>
          </a:stretch>
        </p:blipFill>
        <p:spPr/>
      </p:pic>
      <p:pic>
        <p:nvPicPr>
          <p:cNvPr id="6" name="Content Placeholder 5" descr="cartoon image of hiv viral envelope fusing with cd4 cell" title="cartoon image of hiv viral envelope fusing with cd4 cell"/>
          <p:cNvPicPr>
            <a:picLocks noGrp="1" noChangeAspect="1"/>
          </p:cNvPicPr>
          <p:nvPr>
            <p:ph sz="half" idx="2"/>
          </p:nvPr>
        </p:nvPicPr>
        <p:blipFill>
          <a:blip r:embed="rId4"/>
          <a:srcRect l="-23111" r="-23111"/>
          <a:stretch>
            <a:fillRect/>
          </a:stretch>
        </p:blipFill>
        <p:spPr/>
      </p:pic>
      <p:sp>
        <p:nvSpPr>
          <p:cNvPr id="7" name="Slide Number Placeholder 3"/>
          <p:cNvSpPr txBox="1">
            <a:spLocks/>
          </p:cNvSpPr>
          <p:nvPr/>
        </p:nvSpPr>
        <p:spPr>
          <a:xfrm>
            <a:off x="6808631" y="628423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E17F1FD-29C3-4220-915C-9C71059786D3}" type="slidenum">
              <a:rPr lang="en-US" sz="1200" smtClean="0">
                <a:solidFill>
                  <a:schemeClr val="bg1"/>
                </a:solidFill>
                <a:latin typeface="Calibri" panose="020F0502020204030204" pitchFamily="34" charset="0"/>
                <a:cs typeface="Calibri" panose="020F0502020204030204" pitchFamily="34" charset="0"/>
              </a:rPr>
              <a:pPr algn="r"/>
              <a:t>77</a:t>
            </a:fld>
            <a:endParaRPr lang="en-US" sz="1200" dirty="0">
              <a:solidFill>
                <a:schemeClr val="bg1"/>
              </a:solidFill>
              <a:latin typeface="Calibri" panose="020F0502020204030204" pitchFamily="34" charset="0"/>
              <a:cs typeface="Calibri" panose="020F0502020204030204" pitchFamily="34" charset="0"/>
            </a:endParaRPr>
          </a:p>
        </p:txBody>
      </p:sp>
      <p:sp>
        <p:nvSpPr>
          <p:cNvPr id="9" name="TextBox 8"/>
          <p:cNvSpPr txBox="1"/>
          <p:nvPr/>
        </p:nvSpPr>
        <p:spPr>
          <a:xfrm>
            <a:off x="85437" y="6477000"/>
            <a:ext cx="6248400" cy="369332"/>
          </a:xfrm>
          <a:prstGeom prst="rect">
            <a:avLst/>
          </a:prstGeom>
          <a:noFill/>
        </p:spPr>
        <p:txBody>
          <a:bodyPr wrap="square" rtlCol="0">
            <a:spAutoFit/>
          </a:bodyPr>
          <a:lstStyle/>
          <a:p>
            <a:r>
              <a:rPr lang="en-US" dirty="0" smtClean="0">
                <a:solidFill>
                  <a:schemeClr val="bg1"/>
                </a:solidFill>
              </a:rPr>
              <a:t>Slide with image courtesy of Thomas Donohoe, PAETC.</a:t>
            </a:r>
            <a:endParaRPr lang="en-US" dirty="0">
              <a:solidFill>
                <a:schemeClr val="bg1"/>
              </a:solidFill>
            </a:endParaRPr>
          </a:p>
        </p:txBody>
      </p:sp>
    </p:spTree>
    <p:extLst>
      <p:ext uri="{BB962C8B-B14F-4D97-AF65-F5344CB8AC3E}">
        <p14:creationId xmlns:p14="http://schemas.microsoft.com/office/powerpoint/2010/main" val="58746436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Entry Inhibitors</a:t>
            </a:r>
          </a:p>
        </p:txBody>
      </p:sp>
      <p:pic>
        <p:nvPicPr>
          <p:cNvPr id="4" name="Content Placeholder 3" descr="cartoon image of CCR5 antagonist blocking hiv from entering CD4 cells" title="cartoon image of CCR5 antagonist blocking hiv from entering CD4 cells"/>
          <p:cNvPicPr>
            <a:picLocks noGrp="1" noChangeAspect="1"/>
          </p:cNvPicPr>
          <p:nvPr>
            <p:ph sz="half" idx="1"/>
          </p:nvPr>
        </p:nvPicPr>
        <p:blipFill>
          <a:blip r:embed="rId3"/>
          <a:srcRect l="-20379" r="-20379"/>
          <a:stretch>
            <a:fillRect/>
          </a:stretch>
        </p:blipFill>
        <p:spPr/>
      </p:pic>
      <p:pic>
        <p:nvPicPr>
          <p:cNvPr id="6" name="Content Placeholder 5" descr="cartoon image of CCR5 antagonist blocking hiv envelope from fusing with cd4 cell membrane" title="cartoon image of CCR5 antagonist blocking hiv envelope from fusing with cd4 cell membrane"/>
          <p:cNvPicPr>
            <a:picLocks noGrp="1" noChangeAspect="1"/>
          </p:cNvPicPr>
          <p:nvPr>
            <p:ph sz="half" idx="2"/>
          </p:nvPr>
        </p:nvPicPr>
        <p:blipFill>
          <a:blip r:embed="rId4"/>
          <a:srcRect l="-3323" r="-3323"/>
          <a:stretch>
            <a:fillRect/>
          </a:stretch>
        </p:blipFill>
        <p:spPr/>
      </p:pic>
      <p:sp>
        <p:nvSpPr>
          <p:cNvPr id="5" name="Slide Number Placeholder 3"/>
          <p:cNvSpPr txBox="1">
            <a:spLocks/>
          </p:cNvSpPr>
          <p:nvPr/>
        </p:nvSpPr>
        <p:spPr>
          <a:xfrm>
            <a:off x="6808631" y="628423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E17F1FD-29C3-4220-915C-9C71059786D3}" type="slidenum">
              <a:rPr lang="en-US" sz="1200" smtClean="0">
                <a:solidFill>
                  <a:schemeClr val="bg1"/>
                </a:solidFill>
                <a:latin typeface="Calibri" panose="020F0502020204030204" pitchFamily="34" charset="0"/>
                <a:cs typeface="Calibri" panose="020F0502020204030204" pitchFamily="34" charset="0"/>
              </a:rPr>
              <a:pPr algn="r"/>
              <a:t>78</a:t>
            </a:fld>
            <a:endParaRPr lang="en-US" sz="1200" dirty="0">
              <a:solidFill>
                <a:schemeClr val="bg1"/>
              </a:solidFill>
              <a:latin typeface="Calibri" panose="020F0502020204030204" pitchFamily="34" charset="0"/>
              <a:cs typeface="Calibri" panose="020F0502020204030204" pitchFamily="34" charset="0"/>
            </a:endParaRPr>
          </a:p>
        </p:txBody>
      </p:sp>
      <p:sp>
        <p:nvSpPr>
          <p:cNvPr id="8" name="TextBox 7"/>
          <p:cNvSpPr txBox="1"/>
          <p:nvPr/>
        </p:nvSpPr>
        <p:spPr>
          <a:xfrm>
            <a:off x="85437" y="6477000"/>
            <a:ext cx="6248400" cy="369332"/>
          </a:xfrm>
          <a:prstGeom prst="rect">
            <a:avLst/>
          </a:prstGeom>
          <a:noFill/>
        </p:spPr>
        <p:txBody>
          <a:bodyPr wrap="square" rtlCol="0">
            <a:spAutoFit/>
          </a:bodyPr>
          <a:lstStyle/>
          <a:p>
            <a:r>
              <a:rPr lang="en-US" dirty="0" smtClean="0">
                <a:solidFill>
                  <a:schemeClr val="bg1"/>
                </a:solidFill>
              </a:rPr>
              <a:t>Slide with image courtesy of Thomas Donohoe, PAETC.</a:t>
            </a:r>
            <a:endParaRPr lang="en-US" dirty="0">
              <a:solidFill>
                <a:schemeClr val="bg1"/>
              </a:solidFill>
            </a:endParaRPr>
          </a:p>
        </p:txBody>
      </p:sp>
    </p:spTree>
    <p:extLst>
      <p:ext uri="{BB962C8B-B14F-4D97-AF65-F5344CB8AC3E}">
        <p14:creationId xmlns:p14="http://schemas.microsoft.com/office/powerpoint/2010/main" val="257713502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HIV Reverse Transcription</a:t>
            </a:r>
          </a:p>
        </p:txBody>
      </p:sp>
      <p:pic>
        <p:nvPicPr>
          <p:cNvPr id="5" name="Content Placeholder 4" descr="cartoon image of hiv reverse transcription" title="cartoon image of hiv reverse transcription "/>
          <p:cNvPicPr>
            <a:picLocks noGrp="1" noChangeAspect="1"/>
          </p:cNvPicPr>
          <p:nvPr>
            <p:ph sz="half" idx="1"/>
          </p:nvPr>
        </p:nvPicPr>
        <p:blipFill>
          <a:blip r:embed="rId3"/>
          <a:srcRect l="-23398" r="-23398"/>
          <a:stretch>
            <a:fillRect/>
          </a:stretch>
        </p:blipFill>
        <p:spPr/>
      </p:pic>
      <p:pic>
        <p:nvPicPr>
          <p:cNvPr id="6" name="Content Placeholder 5" descr="cartoon image of NNRTIs and NRTIs blocking conversion of HIV RNA to HIV DNA" title="cartoon image of NNRTIs and NRTIs blocking conversion of HIV RNA to HIV DNA"/>
          <p:cNvPicPr>
            <a:picLocks noGrp="1" noChangeAspect="1"/>
          </p:cNvPicPr>
          <p:nvPr>
            <p:ph sz="half" idx="2"/>
          </p:nvPr>
        </p:nvPicPr>
        <p:blipFill>
          <a:blip r:embed="rId4"/>
          <a:srcRect l="-5426" r="-5426"/>
          <a:stretch>
            <a:fillRect/>
          </a:stretch>
        </p:blipFill>
        <p:spPr/>
      </p:pic>
      <p:sp>
        <p:nvSpPr>
          <p:cNvPr id="8" name="Slide Number Placeholder 3"/>
          <p:cNvSpPr txBox="1">
            <a:spLocks/>
          </p:cNvSpPr>
          <p:nvPr/>
        </p:nvSpPr>
        <p:spPr>
          <a:xfrm>
            <a:off x="6808631" y="628423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E17F1FD-29C3-4220-915C-9C71059786D3}" type="slidenum">
              <a:rPr lang="en-US" sz="1200" smtClean="0">
                <a:solidFill>
                  <a:schemeClr val="bg1"/>
                </a:solidFill>
                <a:latin typeface="Calibri" panose="020F0502020204030204" pitchFamily="34" charset="0"/>
                <a:cs typeface="Calibri" panose="020F0502020204030204" pitchFamily="34" charset="0"/>
              </a:rPr>
              <a:pPr algn="r"/>
              <a:t>79</a:t>
            </a:fld>
            <a:endParaRPr lang="en-US" sz="1200" dirty="0">
              <a:solidFill>
                <a:schemeClr val="bg1"/>
              </a:solidFill>
              <a:latin typeface="Calibri" panose="020F0502020204030204" pitchFamily="34" charset="0"/>
              <a:cs typeface="Calibri" panose="020F0502020204030204" pitchFamily="34" charset="0"/>
            </a:endParaRPr>
          </a:p>
        </p:txBody>
      </p:sp>
      <p:sp>
        <p:nvSpPr>
          <p:cNvPr id="10" name="TextBox 9"/>
          <p:cNvSpPr txBox="1"/>
          <p:nvPr/>
        </p:nvSpPr>
        <p:spPr>
          <a:xfrm>
            <a:off x="85437" y="6477000"/>
            <a:ext cx="6248400" cy="369332"/>
          </a:xfrm>
          <a:prstGeom prst="rect">
            <a:avLst/>
          </a:prstGeom>
          <a:noFill/>
        </p:spPr>
        <p:txBody>
          <a:bodyPr wrap="square" rtlCol="0">
            <a:spAutoFit/>
          </a:bodyPr>
          <a:lstStyle/>
          <a:p>
            <a:r>
              <a:rPr lang="en-US" dirty="0" smtClean="0">
                <a:solidFill>
                  <a:schemeClr val="bg1"/>
                </a:solidFill>
              </a:rPr>
              <a:t>Slide with image courtesy of Thomas Donohoe, PAETC.</a:t>
            </a:r>
            <a:endParaRPr lang="en-US" dirty="0">
              <a:solidFill>
                <a:schemeClr val="bg1"/>
              </a:solidFill>
            </a:endParaRPr>
          </a:p>
        </p:txBody>
      </p:sp>
    </p:spTree>
    <p:extLst>
      <p:ext uri="{BB962C8B-B14F-4D97-AF65-F5344CB8AC3E}">
        <p14:creationId xmlns:p14="http://schemas.microsoft.com/office/powerpoint/2010/main" val="20194734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t>
            </a:r>
            <a:r>
              <a:rPr lang="en-US" dirty="0" smtClean="0"/>
              <a:t>AIDS?</a:t>
            </a:r>
            <a:endParaRPr lang="en-US" dirty="0"/>
          </a:p>
        </p:txBody>
      </p:sp>
      <p:sp>
        <p:nvSpPr>
          <p:cNvPr id="3" name="Content Placeholder 2"/>
          <p:cNvSpPr>
            <a:spLocks noGrp="1"/>
          </p:cNvSpPr>
          <p:nvPr>
            <p:ph idx="1"/>
          </p:nvPr>
        </p:nvSpPr>
        <p:spPr>
          <a:xfrm>
            <a:off x="228600" y="990600"/>
            <a:ext cx="8686800" cy="4495800"/>
          </a:xfrm>
        </p:spPr>
        <p:txBody>
          <a:bodyPr/>
          <a:lstStyle/>
          <a:p>
            <a:r>
              <a:rPr lang="en-US" kern="1200" dirty="0"/>
              <a:t>AIDS is an acronym for acquired immunodeficiency syndrome</a:t>
            </a:r>
          </a:p>
          <a:p>
            <a:endParaRPr lang="en-US" kern="1200" dirty="0"/>
          </a:p>
          <a:p>
            <a:pPr marL="0" indent="0">
              <a:buNone/>
            </a:pPr>
            <a:r>
              <a:rPr lang="en-US" kern="1200" dirty="0"/>
              <a:t>A - acquired, because it is not inherited</a:t>
            </a:r>
          </a:p>
          <a:p>
            <a:pPr marL="0" indent="0">
              <a:buNone/>
            </a:pPr>
            <a:r>
              <a:rPr lang="en-US" kern="1200" dirty="0"/>
              <a:t>I - immuno, because it affects the immune system</a:t>
            </a:r>
          </a:p>
          <a:p>
            <a:pPr marL="0" indent="0">
              <a:buNone/>
            </a:pPr>
            <a:r>
              <a:rPr lang="en-US" kern="1200" dirty="0"/>
              <a:t>D - deficiency, because the body lacks immunity</a:t>
            </a:r>
          </a:p>
          <a:p>
            <a:pPr marL="0" indent="0">
              <a:buNone/>
            </a:pPr>
            <a:r>
              <a:rPr lang="en-US" kern="1200" dirty="0"/>
              <a:t>S - syndrome, because the symptoms occur as a group</a:t>
            </a:r>
          </a:p>
          <a:p>
            <a:pPr marL="0" indent="0">
              <a:buNone/>
            </a:pPr>
            <a:endParaRPr lang="en-US" kern="1200" dirty="0"/>
          </a:p>
          <a:p>
            <a:pPr marL="0" indent="0">
              <a:buNone/>
            </a:pPr>
            <a:endParaRPr lang="en-US" kern="1200" dirty="0"/>
          </a:p>
        </p:txBody>
      </p:sp>
      <p:sp>
        <p:nvSpPr>
          <p:cNvPr id="4" name="Slide Number Placeholder 3"/>
          <p:cNvSpPr>
            <a:spLocks noGrp="1"/>
          </p:cNvSpPr>
          <p:nvPr>
            <p:ph type="sldNum" sz="quarter" idx="10"/>
          </p:nvPr>
        </p:nvSpPr>
        <p:spPr>
          <a:xfrm>
            <a:off x="8534399" y="6284230"/>
            <a:ext cx="407831" cy="367228"/>
          </a:xfrm>
        </p:spPr>
        <p:txBody>
          <a:bodyPr/>
          <a:lstStyle/>
          <a:p>
            <a:fld id="{3E17F1FD-29C3-4220-915C-9C71059786D3}" type="slidenum">
              <a:rPr lang="en-US" smtClean="0"/>
              <a:pPr/>
              <a:t>8</a:t>
            </a:fld>
            <a:endParaRPr lang="en-US" dirty="0"/>
          </a:p>
        </p:txBody>
      </p:sp>
    </p:spTree>
    <p:extLst>
      <p:ext uri="{BB962C8B-B14F-4D97-AF65-F5344CB8AC3E}">
        <p14:creationId xmlns:p14="http://schemas.microsoft.com/office/powerpoint/2010/main" val="46406516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HIV Integration</a:t>
            </a:r>
          </a:p>
        </p:txBody>
      </p:sp>
      <p:pic>
        <p:nvPicPr>
          <p:cNvPr id="4" name="Content Placeholder 3" descr="cartoon image of integrase inhibitor" title="cartoon image of integrase inhibitor"/>
          <p:cNvPicPr>
            <a:picLocks noGrp="1" noChangeAspect="1"/>
          </p:cNvPicPr>
          <p:nvPr>
            <p:ph sz="half" idx="1"/>
          </p:nvPr>
        </p:nvPicPr>
        <p:blipFill>
          <a:blip r:embed="rId3"/>
          <a:srcRect l="-22823" r="-22823"/>
          <a:stretch>
            <a:fillRect/>
          </a:stretch>
        </p:blipFill>
        <p:spPr/>
      </p:pic>
      <p:pic>
        <p:nvPicPr>
          <p:cNvPr id="6" name="Content Placeholder 5" descr="cartoon image of integrase inhibitors blocking insertion of hiv dna into cd4 cell dna" title="cartoon image of integrase inhibitors blocking insertion of hiv dna into cd4 cell dna"/>
          <p:cNvPicPr>
            <a:picLocks noGrp="1" noChangeAspect="1"/>
          </p:cNvPicPr>
          <p:nvPr>
            <p:ph sz="half" idx="2"/>
          </p:nvPr>
        </p:nvPicPr>
        <p:blipFill>
          <a:blip r:embed="rId4"/>
          <a:srcRect l="-21026" r="-21026"/>
          <a:stretch>
            <a:fillRect/>
          </a:stretch>
        </p:blipFill>
        <p:spPr/>
      </p:pic>
      <p:sp>
        <p:nvSpPr>
          <p:cNvPr id="5" name="Slide Number Placeholder 3"/>
          <p:cNvSpPr txBox="1">
            <a:spLocks/>
          </p:cNvSpPr>
          <p:nvPr/>
        </p:nvSpPr>
        <p:spPr>
          <a:xfrm>
            <a:off x="6808631" y="628423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E17F1FD-29C3-4220-915C-9C71059786D3}" type="slidenum">
              <a:rPr lang="en-US" sz="1200" smtClean="0">
                <a:solidFill>
                  <a:schemeClr val="bg1"/>
                </a:solidFill>
                <a:latin typeface="Calibri" panose="020F0502020204030204" pitchFamily="34" charset="0"/>
                <a:cs typeface="Calibri" panose="020F0502020204030204" pitchFamily="34" charset="0"/>
              </a:rPr>
              <a:pPr algn="r"/>
              <a:t>80</a:t>
            </a:fld>
            <a:endParaRPr lang="en-US" sz="1200" dirty="0">
              <a:solidFill>
                <a:schemeClr val="bg1"/>
              </a:solidFill>
              <a:latin typeface="Calibri" panose="020F0502020204030204" pitchFamily="34" charset="0"/>
              <a:cs typeface="Calibri" panose="020F0502020204030204" pitchFamily="34" charset="0"/>
            </a:endParaRPr>
          </a:p>
        </p:txBody>
      </p:sp>
      <p:sp>
        <p:nvSpPr>
          <p:cNvPr id="8" name="TextBox 7"/>
          <p:cNvSpPr txBox="1"/>
          <p:nvPr/>
        </p:nvSpPr>
        <p:spPr>
          <a:xfrm>
            <a:off x="85437" y="6477000"/>
            <a:ext cx="6248400" cy="369332"/>
          </a:xfrm>
          <a:prstGeom prst="rect">
            <a:avLst/>
          </a:prstGeom>
          <a:noFill/>
        </p:spPr>
        <p:txBody>
          <a:bodyPr wrap="square" rtlCol="0">
            <a:spAutoFit/>
          </a:bodyPr>
          <a:lstStyle/>
          <a:p>
            <a:r>
              <a:rPr lang="en-US" dirty="0" smtClean="0">
                <a:solidFill>
                  <a:schemeClr val="bg1"/>
                </a:solidFill>
              </a:rPr>
              <a:t>Slide with image courtesy of Thomas Donohoe, PAETC.</a:t>
            </a:r>
            <a:endParaRPr lang="en-US" dirty="0">
              <a:solidFill>
                <a:schemeClr val="bg1"/>
              </a:solidFill>
            </a:endParaRPr>
          </a:p>
        </p:txBody>
      </p:sp>
    </p:spTree>
    <p:extLst>
      <p:ext uri="{BB962C8B-B14F-4D97-AF65-F5344CB8AC3E}">
        <p14:creationId xmlns:p14="http://schemas.microsoft.com/office/powerpoint/2010/main" val="401765735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761996"/>
          </a:xfrm>
        </p:spPr>
        <p:txBody>
          <a:bodyPr/>
          <a:lstStyle/>
          <a:p>
            <a:r>
              <a:rPr lang="en-US" dirty="0" smtClean="0"/>
              <a:t>Today’s Agenda (3c)</a:t>
            </a:r>
            <a:endParaRPr lang="en-US" dirty="0"/>
          </a:p>
        </p:txBody>
      </p:sp>
      <p:sp>
        <p:nvSpPr>
          <p:cNvPr id="3" name="Content Placeholder 2"/>
          <p:cNvSpPr>
            <a:spLocks noGrp="1"/>
          </p:cNvSpPr>
          <p:nvPr>
            <p:ph idx="1"/>
          </p:nvPr>
        </p:nvSpPr>
        <p:spPr>
          <a:xfrm>
            <a:off x="228600" y="990600"/>
            <a:ext cx="8686800" cy="4648200"/>
          </a:xfrm>
        </p:spPr>
        <p:txBody>
          <a:bodyPr/>
          <a:lstStyle/>
          <a:p>
            <a:pPr>
              <a:spcBef>
                <a:spcPts val="0"/>
              </a:spcBef>
            </a:pPr>
            <a:r>
              <a:rPr lang="en-US" dirty="0"/>
              <a:t>Review and check-in</a:t>
            </a:r>
          </a:p>
          <a:p>
            <a:pPr>
              <a:spcBef>
                <a:spcPts val="0"/>
              </a:spcBef>
            </a:pPr>
            <a:r>
              <a:rPr lang="en-US" dirty="0"/>
              <a:t>What is HIV and AIDS? </a:t>
            </a:r>
          </a:p>
          <a:p>
            <a:pPr>
              <a:defRPr/>
            </a:pPr>
            <a:r>
              <a:rPr lang="en-US" altLang="en-US" dirty="0"/>
              <a:t>Learning objectives</a:t>
            </a:r>
          </a:p>
          <a:p>
            <a:pPr>
              <a:defRPr/>
            </a:pPr>
            <a:r>
              <a:rPr lang="en-US" altLang="en-US" dirty="0"/>
              <a:t>HIV Histories (World, US, Local, Personal)</a:t>
            </a:r>
          </a:p>
          <a:p>
            <a:pPr>
              <a:defRPr/>
            </a:pPr>
            <a:r>
              <a:rPr lang="en-US" altLang="en-US" dirty="0"/>
              <a:t>HIV Medical Update</a:t>
            </a:r>
          </a:p>
          <a:p>
            <a:pPr lvl="1">
              <a:defRPr/>
            </a:pPr>
            <a:r>
              <a:rPr lang="en-US" altLang="en-US" dirty="0"/>
              <a:t>Modes of Transmission</a:t>
            </a:r>
          </a:p>
          <a:p>
            <a:pPr lvl="1">
              <a:defRPr/>
            </a:pPr>
            <a:r>
              <a:rPr lang="en-US" altLang="en-US" dirty="0"/>
              <a:t>Acute HIV Infection</a:t>
            </a:r>
          </a:p>
          <a:p>
            <a:pPr lvl="1">
              <a:defRPr/>
            </a:pPr>
            <a:r>
              <a:rPr lang="en-US" altLang="en-US" b="1" dirty="0">
                <a:solidFill>
                  <a:srgbClr val="FFFF00"/>
                </a:solidFill>
              </a:rPr>
              <a:t>Testing/Screening</a:t>
            </a:r>
          </a:p>
          <a:p>
            <a:pPr lvl="1">
              <a:defRPr/>
            </a:pPr>
            <a:r>
              <a:rPr lang="en-US" altLang="en-US" dirty="0"/>
              <a:t>Medications for HIV</a:t>
            </a:r>
          </a:p>
          <a:p>
            <a:pPr lvl="1">
              <a:defRPr/>
            </a:pPr>
            <a:r>
              <a:rPr lang="en-US" altLang="en-US" dirty="0"/>
              <a:t>HIV Prevention</a:t>
            </a:r>
          </a:p>
          <a:p>
            <a:r>
              <a:rPr lang="en-US" altLang="en-US" dirty="0"/>
              <a:t>Sexually Transmitted Infections</a:t>
            </a:r>
          </a:p>
          <a:p>
            <a:pPr>
              <a:spcBef>
                <a:spcPts val="0"/>
              </a:spcBef>
            </a:pPr>
            <a:endParaRPr lang="en-US" dirty="0"/>
          </a:p>
          <a:p>
            <a:pPr>
              <a:spcBef>
                <a:spcPts val="0"/>
              </a:spcBef>
            </a:pPr>
            <a:endParaRPr lang="en-US" dirty="0"/>
          </a:p>
        </p:txBody>
      </p:sp>
      <p:sp>
        <p:nvSpPr>
          <p:cNvPr id="4" name="Slide Number Placeholder 3"/>
          <p:cNvSpPr>
            <a:spLocks noGrp="1"/>
          </p:cNvSpPr>
          <p:nvPr>
            <p:ph type="sldNum" sz="quarter" idx="10"/>
          </p:nvPr>
        </p:nvSpPr>
        <p:spPr>
          <a:xfrm>
            <a:off x="7772400" y="6284230"/>
            <a:ext cx="1169830" cy="421370"/>
          </a:xfrm>
        </p:spPr>
        <p:txBody>
          <a:bodyPr/>
          <a:lstStyle/>
          <a:p>
            <a:fld id="{3E17F1FD-29C3-4220-915C-9C71059786D3}" type="slidenum">
              <a:rPr lang="en-US" smtClean="0"/>
              <a:pPr/>
              <a:t>81</a:t>
            </a:fld>
            <a:endParaRPr lang="en-US" dirty="0"/>
          </a:p>
        </p:txBody>
      </p:sp>
    </p:spTree>
    <p:extLst>
      <p:ext uri="{BB962C8B-B14F-4D97-AF65-F5344CB8AC3E}">
        <p14:creationId xmlns:p14="http://schemas.microsoft.com/office/powerpoint/2010/main" val="344422848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1013E-7181-1049-84C4-C5F6E22ECA45}"/>
              </a:ext>
            </a:extLst>
          </p:cNvPr>
          <p:cNvSpPr>
            <a:spLocks noGrp="1"/>
          </p:cNvSpPr>
          <p:nvPr>
            <p:ph type="title"/>
          </p:nvPr>
        </p:nvSpPr>
        <p:spPr>
          <a:xfrm>
            <a:off x="228600" y="363089"/>
            <a:ext cx="8686800" cy="761996"/>
          </a:xfrm>
        </p:spPr>
        <p:txBody>
          <a:bodyPr/>
          <a:lstStyle/>
          <a:p>
            <a:r>
              <a:rPr lang="en-US" dirty="0"/>
              <a:t>Tests to Monitor HIV-Positive </a:t>
            </a:r>
            <a:r>
              <a:rPr lang="en-US" dirty="0" smtClean="0"/>
              <a:t/>
            </a:r>
            <a:br>
              <a:rPr lang="en-US" dirty="0" smtClean="0"/>
            </a:br>
            <a:r>
              <a:rPr lang="en-US" dirty="0" smtClean="0"/>
              <a:t>Patient’s </a:t>
            </a:r>
            <a:r>
              <a:rPr lang="en-US" dirty="0"/>
              <a:t>Progress </a:t>
            </a:r>
          </a:p>
        </p:txBody>
      </p:sp>
      <p:sp>
        <p:nvSpPr>
          <p:cNvPr id="3" name="Content Placeholder 2">
            <a:extLst>
              <a:ext uri="{FF2B5EF4-FFF2-40B4-BE49-F238E27FC236}">
                <a16:creationId xmlns:a16="http://schemas.microsoft.com/office/drawing/2014/main" id="{EF6851A3-B039-BE45-9293-7EEE63E6804A}"/>
              </a:ext>
            </a:extLst>
          </p:cNvPr>
          <p:cNvSpPr>
            <a:spLocks noGrp="1"/>
          </p:cNvSpPr>
          <p:nvPr>
            <p:ph idx="1"/>
          </p:nvPr>
        </p:nvSpPr>
        <p:spPr>
          <a:xfrm>
            <a:off x="228600" y="1676400"/>
            <a:ext cx="8686800" cy="3048000"/>
          </a:xfrm>
        </p:spPr>
        <p:txBody>
          <a:bodyPr/>
          <a:lstStyle/>
          <a:p>
            <a:r>
              <a:rPr lang="en-US" dirty="0"/>
              <a:t>CD4 absolute count (“T cell count”)</a:t>
            </a:r>
          </a:p>
          <a:p>
            <a:pPr lvl="1"/>
            <a:r>
              <a:rPr lang="en-US" dirty="0"/>
              <a:t>Measures how one’s immune system is doing</a:t>
            </a:r>
          </a:p>
          <a:p>
            <a:pPr lvl="1"/>
            <a:r>
              <a:rPr lang="en-US" dirty="0"/>
              <a:t>The higher the CD4 count the better </a:t>
            </a:r>
          </a:p>
          <a:p>
            <a:pPr lvl="1"/>
            <a:r>
              <a:rPr lang="en-US" dirty="0"/>
              <a:t>These counts can vary from day to day and may decline with stress and illness acutely</a:t>
            </a:r>
          </a:p>
          <a:p>
            <a:r>
              <a:rPr lang="en-US" dirty="0"/>
              <a:t>CD4 percentage (CD4%)</a:t>
            </a:r>
          </a:p>
          <a:p>
            <a:pPr lvl="1"/>
            <a:r>
              <a:rPr lang="en-US" dirty="0"/>
              <a:t>Percent of lymphocytes that are CD4 cells</a:t>
            </a:r>
          </a:p>
          <a:p>
            <a:pPr lvl="1"/>
            <a:r>
              <a:rPr lang="en-US" dirty="0"/>
              <a:t>More accurate marker of one’s immune system</a:t>
            </a:r>
          </a:p>
          <a:p>
            <a:pPr lvl="1"/>
            <a:r>
              <a:rPr lang="en-US" dirty="0"/>
              <a:t>Do not vary as much with outside factors</a:t>
            </a:r>
          </a:p>
          <a:p>
            <a:pPr lvl="1"/>
            <a:r>
              <a:rPr lang="en-US" dirty="0"/>
              <a:t>CD4% of ~14-15% is approximately = CD4 ~ 200</a:t>
            </a:r>
          </a:p>
          <a:p>
            <a:endParaRPr lang="en-US" dirty="0"/>
          </a:p>
        </p:txBody>
      </p:sp>
      <p:sp>
        <p:nvSpPr>
          <p:cNvPr id="4" name="Slide Number Placeholder 3">
            <a:extLst>
              <a:ext uri="{FF2B5EF4-FFF2-40B4-BE49-F238E27FC236}">
                <a16:creationId xmlns:a16="http://schemas.microsoft.com/office/drawing/2014/main" id="{375FE9A3-9C52-F64C-9635-7D576540471B}"/>
              </a:ext>
            </a:extLst>
          </p:cNvPr>
          <p:cNvSpPr>
            <a:spLocks noGrp="1"/>
          </p:cNvSpPr>
          <p:nvPr>
            <p:ph type="sldNum" sz="quarter" idx="10"/>
          </p:nvPr>
        </p:nvSpPr>
        <p:spPr>
          <a:xfrm>
            <a:off x="8534399" y="6284231"/>
            <a:ext cx="407831" cy="345170"/>
          </a:xfrm>
        </p:spPr>
        <p:txBody>
          <a:bodyPr/>
          <a:lstStyle/>
          <a:p>
            <a:fld id="{3E17F1FD-29C3-4220-915C-9C71059786D3}" type="slidenum">
              <a:rPr lang="en-US" smtClean="0"/>
              <a:pPr/>
              <a:t>82</a:t>
            </a:fld>
            <a:endParaRPr lang="en-US" dirty="0"/>
          </a:p>
        </p:txBody>
      </p:sp>
    </p:spTree>
    <p:extLst>
      <p:ext uri="{BB962C8B-B14F-4D97-AF65-F5344CB8AC3E}">
        <p14:creationId xmlns:p14="http://schemas.microsoft.com/office/powerpoint/2010/main" val="313578379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1013E-7181-1049-84C4-C5F6E22ECA45}"/>
              </a:ext>
            </a:extLst>
          </p:cNvPr>
          <p:cNvSpPr>
            <a:spLocks noGrp="1"/>
          </p:cNvSpPr>
          <p:nvPr>
            <p:ph type="title"/>
          </p:nvPr>
        </p:nvSpPr>
        <p:spPr>
          <a:xfrm>
            <a:off x="228600" y="363089"/>
            <a:ext cx="8686800" cy="761996"/>
          </a:xfrm>
        </p:spPr>
        <p:txBody>
          <a:bodyPr/>
          <a:lstStyle/>
          <a:p>
            <a:r>
              <a:rPr lang="en-US" dirty="0"/>
              <a:t>Tests Used to Monitor HIV-Positive Patient’s Progress </a:t>
            </a:r>
          </a:p>
        </p:txBody>
      </p:sp>
      <p:sp>
        <p:nvSpPr>
          <p:cNvPr id="3" name="Content Placeholder 2">
            <a:extLst>
              <a:ext uri="{FF2B5EF4-FFF2-40B4-BE49-F238E27FC236}">
                <a16:creationId xmlns:a16="http://schemas.microsoft.com/office/drawing/2014/main" id="{EF6851A3-B039-BE45-9293-7EEE63E6804A}"/>
              </a:ext>
            </a:extLst>
          </p:cNvPr>
          <p:cNvSpPr>
            <a:spLocks noGrp="1"/>
          </p:cNvSpPr>
          <p:nvPr>
            <p:ph idx="1"/>
          </p:nvPr>
        </p:nvSpPr>
        <p:spPr>
          <a:xfrm>
            <a:off x="228600" y="1676400"/>
            <a:ext cx="8686800" cy="3048000"/>
          </a:xfrm>
        </p:spPr>
        <p:txBody>
          <a:bodyPr/>
          <a:lstStyle/>
          <a:p>
            <a:r>
              <a:rPr lang="en-US" dirty="0"/>
              <a:t>HIV Viral load (HIV VL or HIV RNA)</a:t>
            </a:r>
          </a:p>
          <a:p>
            <a:pPr lvl="1"/>
            <a:r>
              <a:rPr lang="en-US" dirty="0"/>
              <a:t>Tells us how much virus is in the blood</a:t>
            </a:r>
          </a:p>
          <a:p>
            <a:pPr lvl="1"/>
            <a:r>
              <a:rPr lang="en-US" dirty="0"/>
              <a:t>Goal of therapy is to reach an undetectable viral load</a:t>
            </a:r>
          </a:p>
          <a:p>
            <a:pPr lvl="1"/>
            <a:r>
              <a:rPr lang="en-US" dirty="0"/>
              <a:t>Standard viral load testing</a:t>
            </a:r>
          </a:p>
          <a:p>
            <a:pPr lvl="1"/>
            <a:r>
              <a:rPr lang="en-US" dirty="0"/>
              <a:t>Undetectable </a:t>
            </a:r>
            <a:r>
              <a:rPr lang="en-US" dirty="0" smtClean="0"/>
              <a:t>&lt;40</a:t>
            </a:r>
            <a:endParaRPr lang="en-US" dirty="0"/>
          </a:p>
          <a:p>
            <a:pPr lvl="1"/>
            <a:r>
              <a:rPr lang="en-US" dirty="0"/>
              <a:t>Ultrasensitive (US) viral load testing</a:t>
            </a:r>
          </a:p>
          <a:p>
            <a:pPr lvl="1"/>
            <a:r>
              <a:rPr lang="en-US" dirty="0"/>
              <a:t>Undetectable &lt;20</a:t>
            </a:r>
          </a:p>
          <a:p>
            <a:endParaRPr lang="en-US" dirty="0"/>
          </a:p>
        </p:txBody>
      </p:sp>
      <p:sp>
        <p:nvSpPr>
          <p:cNvPr id="4" name="Slide Number Placeholder 3">
            <a:extLst>
              <a:ext uri="{FF2B5EF4-FFF2-40B4-BE49-F238E27FC236}">
                <a16:creationId xmlns:a16="http://schemas.microsoft.com/office/drawing/2014/main" id="{375FE9A3-9C52-F64C-9635-7D576540471B}"/>
              </a:ext>
            </a:extLst>
          </p:cNvPr>
          <p:cNvSpPr>
            <a:spLocks noGrp="1"/>
          </p:cNvSpPr>
          <p:nvPr>
            <p:ph type="sldNum" sz="quarter" idx="10"/>
          </p:nvPr>
        </p:nvSpPr>
        <p:spPr>
          <a:xfrm>
            <a:off x="8534399" y="6284231"/>
            <a:ext cx="407831" cy="345170"/>
          </a:xfrm>
        </p:spPr>
        <p:txBody>
          <a:bodyPr/>
          <a:lstStyle/>
          <a:p>
            <a:fld id="{3E17F1FD-29C3-4220-915C-9C71059786D3}" type="slidenum">
              <a:rPr lang="en-US" smtClean="0"/>
              <a:pPr/>
              <a:t>83</a:t>
            </a:fld>
            <a:endParaRPr lang="en-US" dirty="0"/>
          </a:p>
        </p:txBody>
      </p:sp>
    </p:spTree>
    <p:extLst>
      <p:ext uri="{BB962C8B-B14F-4D97-AF65-F5344CB8AC3E}">
        <p14:creationId xmlns:p14="http://schemas.microsoft.com/office/powerpoint/2010/main" val="44819982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1013E-7181-1049-84C4-C5F6E22ECA45}"/>
              </a:ext>
            </a:extLst>
          </p:cNvPr>
          <p:cNvSpPr>
            <a:spLocks noGrp="1"/>
          </p:cNvSpPr>
          <p:nvPr>
            <p:ph type="title"/>
          </p:nvPr>
        </p:nvSpPr>
        <p:spPr>
          <a:xfrm>
            <a:off x="228600" y="363089"/>
            <a:ext cx="8686800" cy="761996"/>
          </a:xfrm>
        </p:spPr>
        <p:txBody>
          <a:bodyPr/>
          <a:lstStyle/>
          <a:p>
            <a:r>
              <a:rPr lang="en-US" dirty="0"/>
              <a:t>How Viral Load Affects Disease Progression</a:t>
            </a:r>
          </a:p>
        </p:txBody>
      </p:sp>
      <p:pic>
        <p:nvPicPr>
          <p:cNvPr id="5" name="Picture 3" descr="Table highlights relationship between viral load and progression to death. " title="Table outlining level of viral load and percentage of deaths after 5, 7, and 10 years">
            <a:extLst>
              <a:ext uri="{FF2B5EF4-FFF2-40B4-BE49-F238E27FC236}">
                <a16:creationId xmlns:a16="http://schemas.microsoft.com/office/drawing/2014/main" id="{16C980E0-798D-9D48-9EFB-AD1E01E0F127}"/>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2043"/>
          <a:stretch/>
        </p:blipFill>
        <p:spPr bwMode="auto">
          <a:xfrm>
            <a:off x="827430" y="1652360"/>
            <a:ext cx="7899998" cy="407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375FE9A3-9C52-F64C-9635-7D576540471B}"/>
              </a:ext>
            </a:extLst>
          </p:cNvPr>
          <p:cNvSpPr>
            <a:spLocks noGrp="1"/>
          </p:cNvSpPr>
          <p:nvPr>
            <p:ph type="sldNum" sz="quarter" idx="10"/>
          </p:nvPr>
        </p:nvSpPr>
        <p:spPr>
          <a:xfrm>
            <a:off x="8534399" y="6284231"/>
            <a:ext cx="407831" cy="345170"/>
          </a:xfrm>
        </p:spPr>
        <p:txBody>
          <a:bodyPr/>
          <a:lstStyle/>
          <a:p>
            <a:fld id="{3E17F1FD-29C3-4220-915C-9C71059786D3}" type="slidenum">
              <a:rPr lang="en-US" smtClean="0"/>
              <a:pPr/>
              <a:t>84</a:t>
            </a:fld>
            <a:endParaRPr lang="en-US" dirty="0"/>
          </a:p>
        </p:txBody>
      </p:sp>
    </p:spTree>
    <p:extLst>
      <p:ext uri="{BB962C8B-B14F-4D97-AF65-F5344CB8AC3E}">
        <p14:creationId xmlns:p14="http://schemas.microsoft.com/office/powerpoint/2010/main" val="319455354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Testing Measures - Description</a:t>
            </a:r>
            <a:endParaRPr lang="en-US" dirty="0"/>
          </a:p>
        </p:txBody>
      </p:sp>
      <p:sp>
        <p:nvSpPr>
          <p:cNvPr id="3" name="Content Placeholder 2"/>
          <p:cNvSpPr>
            <a:spLocks noGrp="1"/>
          </p:cNvSpPr>
          <p:nvPr>
            <p:ph idx="1"/>
          </p:nvPr>
        </p:nvSpPr>
        <p:spPr>
          <a:xfrm>
            <a:off x="228600" y="990600"/>
            <a:ext cx="8686800" cy="4495800"/>
          </a:xfrm>
        </p:spPr>
        <p:txBody>
          <a:bodyPr/>
          <a:lstStyle/>
          <a:p>
            <a:r>
              <a:rPr lang="en-US" kern="1200" dirty="0"/>
              <a:t>What is the HIV test?</a:t>
            </a:r>
          </a:p>
          <a:p>
            <a:pPr lvl="1"/>
            <a:r>
              <a:rPr lang="en-US" kern="1200" dirty="0"/>
              <a:t>The HIV antibody test is a simple blood test.  A small amount of blood is taken and sent to the laboratory where it is tested for antibodies to HIV.  The test looks for antibodies not the virus itself.  Antibodies are produced by the immune system when a person gets infected.</a:t>
            </a:r>
          </a:p>
          <a:p>
            <a:pPr lvl="1"/>
            <a:r>
              <a:rPr lang="en-US" kern="1200" dirty="0"/>
              <a:t>It can take up to six months for antibodies to be detected in the test so during this time a person can still infect someone else because they do not know that they are infected with HIV.</a:t>
            </a:r>
          </a:p>
          <a:p>
            <a:endParaRPr lang="en-US" kern="1200" dirty="0"/>
          </a:p>
          <a:p>
            <a:pPr marL="0" indent="0">
              <a:buNone/>
            </a:pPr>
            <a:endParaRPr lang="en-US" kern="1200" dirty="0"/>
          </a:p>
        </p:txBody>
      </p:sp>
      <p:sp>
        <p:nvSpPr>
          <p:cNvPr id="4" name="Slide Number Placeholder 3"/>
          <p:cNvSpPr>
            <a:spLocks noGrp="1"/>
          </p:cNvSpPr>
          <p:nvPr>
            <p:ph type="sldNum" sz="quarter" idx="10"/>
          </p:nvPr>
        </p:nvSpPr>
        <p:spPr>
          <a:xfrm>
            <a:off x="8534399" y="6284230"/>
            <a:ext cx="407831" cy="367228"/>
          </a:xfrm>
        </p:spPr>
        <p:txBody>
          <a:bodyPr/>
          <a:lstStyle/>
          <a:p>
            <a:fld id="{3E17F1FD-29C3-4220-915C-9C71059786D3}" type="slidenum">
              <a:rPr lang="en-US" smtClean="0"/>
              <a:pPr/>
              <a:t>85</a:t>
            </a:fld>
            <a:endParaRPr lang="en-US" dirty="0"/>
          </a:p>
        </p:txBody>
      </p:sp>
    </p:spTree>
    <p:extLst>
      <p:ext uri="{BB962C8B-B14F-4D97-AF65-F5344CB8AC3E}">
        <p14:creationId xmlns:p14="http://schemas.microsoft.com/office/powerpoint/2010/main" val="322147773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Testing Measures – Counseling</a:t>
            </a:r>
            <a:endParaRPr lang="en-US" dirty="0"/>
          </a:p>
        </p:txBody>
      </p:sp>
      <p:sp>
        <p:nvSpPr>
          <p:cNvPr id="3" name="Content Placeholder 2"/>
          <p:cNvSpPr>
            <a:spLocks noGrp="1"/>
          </p:cNvSpPr>
          <p:nvPr>
            <p:ph idx="1"/>
          </p:nvPr>
        </p:nvSpPr>
        <p:spPr>
          <a:xfrm>
            <a:off x="228600" y="990600"/>
            <a:ext cx="8686800" cy="4495800"/>
          </a:xfrm>
        </p:spPr>
        <p:txBody>
          <a:bodyPr/>
          <a:lstStyle/>
          <a:p>
            <a:r>
              <a:rPr lang="en-US" altLang="en-US" dirty="0"/>
              <a:t>Pre-test counseling is important</a:t>
            </a:r>
          </a:p>
          <a:p>
            <a:r>
              <a:rPr lang="en-US" altLang="en-US" dirty="0"/>
              <a:t>This is an opportunity for the person to discuss with a health care professional or counselor what might have put them at risk for contracting HIV.  It is also a chance to learn ways to stay safe, whether you have been infected or not. </a:t>
            </a:r>
          </a:p>
          <a:p>
            <a:pPr marL="0" indent="0">
              <a:buNone/>
            </a:pPr>
            <a:endParaRPr lang="en-US" kern="1200" dirty="0"/>
          </a:p>
        </p:txBody>
      </p:sp>
      <p:sp>
        <p:nvSpPr>
          <p:cNvPr id="4" name="Slide Number Placeholder 3"/>
          <p:cNvSpPr>
            <a:spLocks noGrp="1"/>
          </p:cNvSpPr>
          <p:nvPr>
            <p:ph type="sldNum" sz="quarter" idx="10"/>
          </p:nvPr>
        </p:nvSpPr>
        <p:spPr>
          <a:xfrm>
            <a:off x="8534399" y="6284230"/>
            <a:ext cx="407831" cy="367228"/>
          </a:xfrm>
        </p:spPr>
        <p:txBody>
          <a:bodyPr/>
          <a:lstStyle/>
          <a:p>
            <a:fld id="{3E17F1FD-29C3-4220-915C-9C71059786D3}" type="slidenum">
              <a:rPr lang="en-US" smtClean="0"/>
              <a:pPr/>
              <a:t>86</a:t>
            </a:fld>
            <a:endParaRPr lang="en-US" dirty="0"/>
          </a:p>
        </p:txBody>
      </p:sp>
    </p:spTree>
    <p:extLst>
      <p:ext uri="{BB962C8B-B14F-4D97-AF65-F5344CB8AC3E}">
        <p14:creationId xmlns:p14="http://schemas.microsoft.com/office/powerpoint/2010/main" val="327108287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Testing Measures - Meaning</a:t>
            </a:r>
            <a:endParaRPr lang="en-US" dirty="0"/>
          </a:p>
        </p:txBody>
      </p:sp>
      <p:sp>
        <p:nvSpPr>
          <p:cNvPr id="3" name="Content Placeholder 2"/>
          <p:cNvSpPr>
            <a:spLocks noGrp="1"/>
          </p:cNvSpPr>
          <p:nvPr>
            <p:ph idx="1"/>
          </p:nvPr>
        </p:nvSpPr>
        <p:spPr>
          <a:xfrm>
            <a:off x="228600" y="990600"/>
            <a:ext cx="8686800" cy="4495800"/>
          </a:xfrm>
        </p:spPr>
        <p:txBody>
          <a:bodyPr/>
          <a:lstStyle/>
          <a:p>
            <a:r>
              <a:rPr lang="en-US" kern="1200" dirty="0"/>
              <a:t>The HIV Antibody Test</a:t>
            </a:r>
          </a:p>
          <a:p>
            <a:pPr lvl="1"/>
            <a:r>
              <a:rPr lang="en-US" kern="1200" dirty="0"/>
              <a:t>It is important to understand something about the HIV ANTIBODY TEST, and to have thought about it carefully.</a:t>
            </a:r>
          </a:p>
          <a:p>
            <a:r>
              <a:rPr lang="en-US" kern="1200" dirty="0"/>
              <a:t>The HIV antibody test is a simple blood test which is easy and painless to have.  The test looks for antibodies to the Human Immunodeficiency Virus (HIV).  Antibodies are made as part of our immune system’s response to the infection by a virus and are easier to detect than the virus itself.</a:t>
            </a:r>
          </a:p>
          <a:p>
            <a:pPr marL="0" indent="0">
              <a:buNone/>
            </a:pPr>
            <a:endParaRPr lang="en-US" kern="1200" dirty="0"/>
          </a:p>
        </p:txBody>
      </p:sp>
      <p:sp>
        <p:nvSpPr>
          <p:cNvPr id="4" name="Slide Number Placeholder 3"/>
          <p:cNvSpPr>
            <a:spLocks noGrp="1"/>
          </p:cNvSpPr>
          <p:nvPr>
            <p:ph type="sldNum" sz="quarter" idx="10"/>
          </p:nvPr>
        </p:nvSpPr>
        <p:spPr>
          <a:xfrm>
            <a:off x="8534399" y="6284230"/>
            <a:ext cx="407831" cy="367228"/>
          </a:xfrm>
        </p:spPr>
        <p:txBody>
          <a:bodyPr/>
          <a:lstStyle/>
          <a:p>
            <a:fld id="{3E17F1FD-29C3-4220-915C-9C71059786D3}" type="slidenum">
              <a:rPr lang="en-US" smtClean="0"/>
              <a:pPr/>
              <a:t>87</a:t>
            </a:fld>
            <a:endParaRPr lang="en-US" dirty="0"/>
          </a:p>
        </p:txBody>
      </p:sp>
    </p:spTree>
    <p:extLst>
      <p:ext uri="{BB962C8B-B14F-4D97-AF65-F5344CB8AC3E}">
        <p14:creationId xmlns:p14="http://schemas.microsoft.com/office/powerpoint/2010/main" val="166092114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Testing Measures – Antibodies </a:t>
            </a:r>
            <a:endParaRPr lang="en-US" dirty="0"/>
          </a:p>
        </p:txBody>
      </p:sp>
      <p:sp>
        <p:nvSpPr>
          <p:cNvPr id="3" name="Content Placeholder 2"/>
          <p:cNvSpPr>
            <a:spLocks noGrp="1"/>
          </p:cNvSpPr>
          <p:nvPr>
            <p:ph idx="1"/>
          </p:nvPr>
        </p:nvSpPr>
        <p:spPr>
          <a:xfrm>
            <a:off x="228600" y="990600"/>
            <a:ext cx="8686800" cy="4495800"/>
          </a:xfrm>
        </p:spPr>
        <p:txBody>
          <a:bodyPr/>
          <a:lstStyle/>
          <a:p>
            <a:r>
              <a:rPr lang="en-US" kern="1200" dirty="0"/>
              <a:t>What is an Antibody?</a:t>
            </a:r>
          </a:p>
          <a:p>
            <a:r>
              <a:rPr lang="en-US" kern="1200" dirty="0"/>
              <a:t>The immune system makes antibodies.  Antibodies generally protect against infections, but unfortunately they don’t protect against HIV.  Usually a person will make antibodies against HIV from 2 weeks to 3 months after becoming infected.  The antibody test checks for these antibodies in the blood.  A positive test result means that the person is infected with HIV.</a:t>
            </a:r>
          </a:p>
          <a:p>
            <a:pPr marL="0" indent="0">
              <a:buNone/>
            </a:pPr>
            <a:endParaRPr lang="en-US" kern="1200" dirty="0"/>
          </a:p>
        </p:txBody>
      </p:sp>
      <p:sp>
        <p:nvSpPr>
          <p:cNvPr id="4" name="Slide Number Placeholder 3"/>
          <p:cNvSpPr>
            <a:spLocks noGrp="1"/>
          </p:cNvSpPr>
          <p:nvPr>
            <p:ph type="sldNum" sz="quarter" idx="10"/>
          </p:nvPr>
        </p:nvSpPr>
        <p:spPr>
          <a:xfrm>
            <a:off x="8534399" y="6284230"/>
            <a:ext cx="407831" cy="367228"/>
          </a:xfrm>
        </p:spPr>
        <p:txBody>
          <a:bodyPr/>
          <a:lstStyle/>
          <a:p>
            <a:fld id="{3E17F1FD-29C3-4220-915C-9C71059786D3}" type="slidenum">
              <a:rPr lang="en-US" smtClean="0"/>
              <a:pPr/>
              <a:t>88</a:t>
            </a:fld>
            <a:endParaRPr lang="en-US" dirty="0"/>
          </a:p>
        </p:txBody>
      </p:sp>
    </p:spTree>
    <p:extLst>
      <p:ext uri="{BB962C8B-B14F-4D97-AF65-F5344CB8AC3E}">
        <p14:creationId xmlns:p14="http://schemas.microsoft.com/office/powerpoint/2010/main" val="241327896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Testing Measures – Results </a:t>
            </a:r>
            <a:endParaRPr lang="en-US" dirty="0"/>
          </a:p>
        </p:txBody>
      </p:sp>
      <p:sp>
        <p:nvSpPr>
          <p:cNvPr id="3" name="Content Placeholder 2"/>
          <p:cNvSpPr>
            <a:spLocks noGrp="1"/>
          </p:cNvSpPr>
          <p:nvPr>
            <p:ph idx="1"/>
          </p:nvPr>
        </p:nvSpPr>
        <p:spPr>
          <a:xfrm>
            <a:off x="228600" y="990600"/>
            <a:ext cx="8686800" cy="4495800"/>
          </a:xfrm>
        </p:spPr>
        <p:txBody>
          <a:bodyPr/>
          <a:lstStyle/>
          <a:p>
            <a:r>
              <a:rPr lang="en-US" kern="1200" dirty="0"/>
              <a:t>Negative test results: </a:t>
            </a:r>
          </a:p>
          <a:p>
            <a:pPr lvl="1"/>
            <a:r>
              <a:rPr lang="en-US" kern="1200" dirty="0"/>
              <a:t>This means that HIV antibodies were not detected in the blood because:</a:t>
            </a:r>
          </a:p>
          <a:p>
            <a:pPr lvl="2"/>
            <a:r>
              <a:rPr lang="en-US" kern="1200" dirty="0"/>
              <a:t>The person has not been infected with HIV OR</a:t>
            </a:r>
          </a:p>
          <a:p>
            <a:pPr lvl="2"/>
            <a:r>
              <a:rPr lang="en-US" kern="1200" dirty="0"/>
              <a:t>The person has been infected so recently that HIV antibodies have not yet been produced by the immune system.  It can take up to six months from the point of infection for antibodies to show up in a blood test.</a:t>
            </a:r>
          </a:p>
          <a:p>
            <a:pPr marL="0" indent="0">
              <a:buNone/>
            </a:pPr>
            <a:endParaRPr lang="en-US" kern="1200" dirty="0"/>
          </a:p>
        </p:txBody>
      </p:sp>
      <p:sp>
        <p:nvSpPr>
          <p:cNvPr id="4" name="Slide Number Placeholder 3"/>
          <p:cNvSpPr>
            <a:spLocks noGrp="1"/>
          </p:cNvSpPr>
          <p:nvPr>
            <p:ph type="sldNum" sz="quarter" idx="10"/>
          </p:nvPr>
        </p:nvSpPr>
        <p:spPr>
          <a:xfrm>
            <a:off x="8534399" y="6284230"/>
            <a:ext cx="407831" cy="367228"/>
          </a:xfrm>
        </p:spPr>
        <p:txBody>
          <a:bodyPr/>
          <a:lstStyle/>
          <a:p>
            <a:fld id="{3E17F1FD-29C3-4220-915C-9C71059786D3}" type="slidenum">
              <a:rPr lang="en-US" smtClean="0"/>
              <a:pPr/>
              <a:t>89</a:t>
            </a:fld>
            <a:endParaRPr lang="en-US" dirty="0"/>
          </a:p>
        </p:txBody>
      </p:sp>
    </p:spTree>
    <p:extLst>
      <p:ext uri="{BB962C8B-B14F-4D97-AF65-F5344CB8AC3E}">
        <p14:creationId xmlns:p14="http://schemas.microsoft.com/office/powerpoint/2010/main" val="37347226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 of AIDS</a:t>
            </a:r>
          </a:p>
        </p:txBody>
      </p:sp>
      <p:sp>
        <p:nvSpPr>
          <p:cNvPr id="3" name="Content Placeholder 2"/>
          <p:cNvSpPr>
            <a:spLocks noGrp="1"/>
          </p:cNvSpPr>
          <p:nvPr>
            <p:ph idx="1"/>
          </p:nvPr>
        </p:nvSpPr>
        <p:spPr>
          <a:xfrm>
            <a:off x="228600" y="990600"/>
            <a:ext cx="8686800" cy="4495800"/>
          </a:xfrm>
        </p:spPr>
        <p:txBody>
          <a:bodyPr/>
          <a:lstStyle/>
          <a:p>
            <a:r>
              <a:rPr lang="en-US" kern="1200" dirty="0" smtClean="0"/>
              <a:t>AIDS </a:t>
            </a:r>
            <a:r>
              <a:rPr lang="en-US" kern="1200" dirty="0"/>
              <a:t>occurs when HIV has completely destroyed the immune system of an infected person, over a period of time. </a:t>
            </a:r>
          </a:p>
          <a:p>
            <a:r>
              <a:rPr lang="en-US" kern="1200" dirty="0"/>
              <a:t>Most people infected with HIV look and feel healthy most of the time, however the virus slowly damages the persons immune system.</a:t>
            </a:r>
          </a:p>
          <a:p>
            <a:r>
              <a:rPr lang="en-US" kern="1200" dirty="0"/>
              <a:t>This mean they are less able to resist and recover from infections</a:t>
            </a:r>
          </a:p>
          <a:p>
            <a:endParaRPr lang="en-US" kern="1200" dirty="0"/>
          </a:p>
          <a:p>
            <a:pPr marL="0" indent="0">
              <a:buNone/>
            </a:pPr>
            <a:endParaRPr lang="en-US" kern="1200" dirty="0"/>
          </a:p>
        </p:txBody>
      </p:sp>
      <p:sp>
        <p:nvSpPr>
          <p:cNvPr id="4" name="Slide Number Placeholder 3"/>
          <p:cNvSpPr>
            <a:spLocks noGrp="1"/>
          </p:cNvSpPr>
          <p:nvPr>
            <p:ph type="sldNum" sz="quarter" idx="10"/>
          </p:nvPr>
        </p:nvSpPr>
        <p:spPr>
          <a:xfrm>
            <a:off x="8534399" y="6284230"/>
            <a:ext cx="407831" cy="367228"/>
          </a:xfrm>
        </p:spPr>
        <p:txBody>
          <a:bodyPr/>
          <a:lstStyle/>
          <a:p>
            <a:fld id="{3E17F1FD-29C3-4220-915C-9C71059786D3}" type="slidenum">
              <a:rPr lang="en-US" smtClean="0"/>
              <a:pPr/>
              <a:t>9</a:t>
            </a:fld>
            <a:endParaRPr lang="en-US" dirty="0"/>
          </a:p>
        </p:txBody>
      </p:sp>
    </p:spTree>
    <p:extLst>
      <p:ext uri="{BB962C8B-B14F-4D97-AF65-F5344CB8AC3E}">
        <p14:creationId xmlns:p14="http://schemas.microsoft.com/office/powerpoint/2010/main" val="191679188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Activity #1</a:t>
            </a:r>
            <a:endParaRPr lang="en-US" dirty="0"/>
          </a:p>
        </p:txBody>
      </p:sp>
      <p:sp>
        <p:nvSpPr>
          <p:cNvPr id="3" name="Content Placeholder 2"/>
          <p:cNvSpPr>
            <a:spLocks noGrp="1"/>
          </p:cNvSpPr>
          <p:nvPr>
            <p:ph idx="1"/>
          </p:nvPr>
        </p:nvSpPr>
        <p:spPr>
          <a:xfrm>
            <a:off x="228600" y="990600"/>
            <a:ext cx="8686800" cy="4495800"/>
          </a:xfrm>
        </p:spPr>
        <p:txBody>
          <a:bodyPr/>
          <a:lstStyle/>
          <a:p>
            <a:pPr marL="514350" indent="-514350">
              <a:buAutoNum type="arabicPeriod"/>
            </a:pPr>
            <a:r>
              <a:rPr lang="en-US" sz="2600" kern="1200" dirty="0" smtClean="0"/>
              <a:t>Discuss </a:t>
            </a:r>
            <a:r>
              <a:rPr lang="en-US" sz="2600" kern="1200" dirty="0"/>
              <a:t>- Myths about </a:t>
            </a:r>
            <a:r>
              <a:rPr lang="en-US" sz="2600" kern="1200" dirty="0" smtClean="0"/>
              <a:t>HIV/AIDS</a:t>
            </a:r>
          </a:p>
          <a:p>
            <a:pPr marL="514350" indent="-514350">
              <a:buAutoNum type="arabicPeriod"/>
            </a:pPr>
            <a:r>
              <a:rPr lang="en-US" sz="2600" kern="1200" dirty="0" smtClean="0"/>
              <a:t>Discuss </a:t>
            </a:r>
            <a:r>
              <a:rPr lang="en-US" sz="2600" kern="1200" dirty="0"/>
              <a:t>- How many people do you think are infected with HIV/AIDS in your home </a:t>
            </a:r>
            <a:r>
              <a:rPr lang="en-US" sz="2600" kern="1200" dirty="0" smtClean="0"/>
              <a:t>jurisdiction?</a:t>
            </a:r>
          </a:p>
          <a:p>
            <a:pPr marL="514350" indent="-514350">
              <a:buAutoNum type="arabicPeriod"/>
            </a:pPr>
            <a:r>
              <a:rPr lang="en-US" sz="2600" kern="1200" dirty="0" smtClean="0"/>
              <a:t>Discuss </a:t>
            </a:r>
            <a:r>
              <a:rPr lang="en-US" sz="2600" kern="1200" dirty="0"/>
              <a:t>– What is the connection between HIV and other STIs (Chlamydia, Syphilis, Hepatitis, Genital Warts, </a:t>
            </a:r>
            <a:r>
              <a:rPr lang="en-US" sz="2600" kern="1200" dirty="0" smtClean="0"/>
              <a:t>Gonorrhea)</a:t>
            </a:r>
          </a:p>
          <a:p>
            <a:pPr marL="514350" indent="-514350">
              <a:buAutoNum type="arabicPeriod"/>
            </a:pPr>
            <a:r>
              <a:rPr lang="en-US" sz="2600" kern="1200" dirty="0" smtClean="0"/>
              <a:t>Discuss </a:t>
            </a:r>
            <a:r>
              <a:rPr lang="en-US" sz="2600" kern="1200" dirty="0"/>
              <a:t>– In your home jurisdiction:</a:t>
            </a:r>
          </a:p>
          <a:p>
            <a:pPr lvl="1"/>
            <a:r>
              <a:rPr lang="en-US" sz="2600" kern="1200" dirty="0"/>
              <a:t>Who is most at risk for HIV and/or STIs?</a:t>
            </a:r>
          </a:p>
          <a:p>
            <a:pPr lvl="1"/>
            <a:r>
              <a:rPr lang="en-US" sz="2600" kern="1200" dirty="0"/>
              <a:t>What recommendations would you make regarding testing and treatment for someone in these risk groups. </a:t>
            </a:r>
          </a:p>
          <a:p>
            <a:pPr lvl="1"/>
            <a:r>
              <a:rPr lang="en-US" sz="2600" kern="1200" dirty="0"/>
              <a:t>What recommendations would you make regarding testing and treatment for someone in NOT these risk groups. </a:t>
            </a:r>
          </a:p>
          <a:p>
            <a:pPr marL="0" indent="0">
              <a:buNone/>
            </a:pPr>
            <a:endParaRPr lang="en-US" kern="1200" dirty="0"/>
          </a:p>
        </p:txBody>
      </p:sp>
      <p:sp>
        <p:nvSpPr>
          <p:cNvPr id="4" name="Slide Number Placeholder 3"/>
          <p:cNvSpPr>
            <a:spLocks noGrp="1"/>
          </p:cNvSpPr>
          <p:nvPr>
            <p:ph type="sldNum" sz="quarter" idx="10"/>
          </p:nvPr>
        </p:nvSpPr>
        <p:spPr>
          <a:xfrm>
            <a:off x="8534399" y="6284230"/>
            <a:ext cx="407831" cy="367228"/>
          </a:xfrm>
        </p:spPr>
        <p:txBody>
          <a:bodyPr/>
          <a:lstStyle/>
          <a:p>
            <a:fld id="{3E17F1FD-29C3-4220-915C-9C71059786D3}" type="slidenum">
              <a:rPr lang="en-US" smtClean="0"/>
              <a:pPr/>
              <a:t>90</a:t>
            </a:fld>
            <a:endParaRPr lang="en-US" dirty="0"/>
          </a:p>
        </p:txBody>
      </p:sp>
    </p:spTree>
    <p:extLst>
      <p:ext uri="{BB962C8B-B14F-4D97-AF65-F5344CB8AC3E}">
        <p14:creationId xmlns:p14="http://schemas.microsoft.com/office/powerpoint/2010/main" val="238146451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761996"/>
          </a:xfrm>
        </p:spPr>
        <p:txBody>
          <a:bodyPr/>
          <a:lstStyle/>
          <a:p>
            <a:r>
              <a:rPr lang="en-US" dirty="0" smtClean="0"/>
              <a:t>Today’s Agenda (3d)</a:t>
            </a:r>
            <a:endParaRPr lang="en-US" dirty="0"/>
          </a:p>
        </p:txBody>
      </p:sp>
      <p:sp>
        <p:nvSpPr>
          <p:cNvPr id="3" name="Content Placeholder 2"/>
          <p:cNvSpPr>
            <a:spLocks noGrp="1"/>
          </p:cNvSpPr>
          <p:nvPr>
            <p:ph idx="1"/>
          </p:nvPr>
        </p:nvSpPr>
        <p:spPr>
          <a:xfrm>
            <a:off x="228600" y="990600"/>
            <a:ext cx="8686800" cy="4648200"/>
          </a:xfrm>
        </p:spPr>
        <p:txBody>
          <a:bodyPr/>
          <a:lstStyle/>
          <a:p>
            <a:pPr>
              <a:spcBef>
                <a:spcPts val="0"/>
              </a:spcBef>
            </a:pPr>
            <a:r>
              <a:rPr lang="en-US" dirty="0"/>
              <a:t>Review and check-in</a:t>
            </a:r>
          </a:p>
          <a:p>
            <a:pPr>
              <a:spcBef>
                <a:spcPts val="0"/>
              </a:spcBef>
            </a:pPr>
            <a:r>
              <a:rPr lang="en-US" dirty="0"/>
              <a:t>What is HIV and AIDS? </a:t>
            </a:r>
          </a:p>
          <a:p>
            <a:pPr>
              <a:defRPr/>
            </a:pPr>
            <a:r>
              <a:rPr lang="en-US" altLang="en-US" dirty="0"/>
              <a:t>Learning objectives</a:t>
            </a:r>
          </a:p>
          <a:p>
            <a:pPr>
              <a:defRPr/>
            </a:pPr>
            <a:r>
              <a:rPr lang="en-US" altLang="en-US" dirty="0"/>
              <a:t>HIV Histories (World, US, Local, Personal)</a:t>
            </a:r>
          </a:p>
          <a:p>
            <a:pPr>
              <a:defRPr/>
            </a:pPr>
            <a:r>
              <a:rPr lang="en-US" altLang="en-US" dirty="0"/>
              <a:t>HIV Medical Update</a:t>
            </a:r>
          </a:p>
          <a:p>
            <a:pPr lvl="1">
              <a:defRPr/>
            </a:pPr>
            <a:r>
              <a:rPr lang="en-US" altLang="en-US" dirty="0"/>
              <a:t>Modes of Transmission</a:t>
            </a:r>
          </a:p>
          <a:p>
            <a:pPr lvl="1">
              <a:defRPr/>
            </a:pPr>
            <a:r>
              <a:rPr lang="en-US" altLang="en-US" dirty="0"/>
              <a:t>Acute HIV Infection</a:t>
            </a:r>
          </a:p>
          <a:p>
            <a:pPr lvl="1">
              <a:defRPr/>
            </a:pPr>
            <a:r>
              <a:rPr lang="en-US" altLang="en-US" dirty="0"/>
              <a:t>Testing/Screening</a:t>
            </a:r>
          </a:p>
          <a:p>
            <a:pPr lvl="1">
              <a:defRPr/>
            </a:pPr>
            <a:r>
              <a:rPr lang="en-US" altLang="en-US" b="1" dirty="0">
                <a:solidFill>
                  <a:srgbClr val="FFFF00"/>
                </a:solidFill>
              </a:rPr>
              <a:t>Medications for HIV</a:t>
            </a:r>
          </a:p>
          <a:p>
            <a:pPr lvl="1">
              <a:defRPr/>
            </a:pPr>
            <a:r>
              <a:rPr lang="en-US" altLang="en-US" dirty="0"/>
              <a:t>HIV Prevention</a:t>
            </a:r>
          </a:p>
          <a:p>
            <a:r>
              <a:rPr lang="en-US" altLang="en-US" dirty="0"/>
              <a:t>Sexually Transmitted Infections</a:t>
            </a:r>
          </a:p>
          <a:p>
            <a:pPr>
              <a:spcBef>
                <a:spcPts val="0"/>
              </a:spcBef>
            </a:pPr>
            <a:endParaRPr lang="en-US" dirty="0"/>
          </a:p>
          <a:p>
            <a:pPr>
              <a:spcBef>
                <a:spcPts val="0"/>
              </a:spcBef>
            </a:pPr>
            <a:endParaRPr lang="en-US" dirty="0"/>
          </a:p>
        </p:txBody>
      </p:sp>
      <p:sp>
        <p:nvSpPr>
          <p:cNvPr id="4" name="Slide Number Placeholder 3"/>
          <p:cNvSpPr>
            <a:spLocks noGrp="1"/>
          </p:cNvSpPr>
          <p:nvPr>
            <p:ph type="sldNum" sz="quarter" idx="10"/>
          </p:nvPr>
        </p:nvSpPr>
        <p:spPr>
          <a:xfrm>
            <a:off x="7772400" y="6284230"/>
            <a:ext cx="1169830" cy="421370"/>
          </a:xfrm>
        </p:spPr>
        <p:txBody>
          <a:bodyPr/>
          <a:lstStyle/>
          <a:p>
            <a:fld id="{3E17F1FD-29C3-4220-915C-9C71059786D3}" type="slidenum">
              <a:rPr lang="en-US" smtClean="0"/>
              <a:pPr/>
              <a:t>91</a:t>
            </a:fld>
            <a:endParaRPr lang="en-US" dirty="0"/>
          </a:p>
        </p:txBody>
      </p:sp>
    </p:spTree>
    <p:extLst>
      <p:ext uri="{BB962C8B-B14F-4D97-AF65-F5344CB8AC3E}">
        <p14:creationId xmlns:p14="http://schemas.microsoft.com/office/powerpoint/2010/main" val="99248387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Common Antiretrovirals</a:t>
            </a:r>
          </a:p>
        </p:txBody>
      </p:sp>
      <p:pic>
        <p:nvPicPr>
          <p:cNvPr id="20" name="Picture 19" descr="Picture of Truvada pill with instructions" title="Truvada pill"/>
          <p:cNvPicPr>
            <a:picLocks noChangeAspect="1"/>
          </p:cNvPicPr>
          <p:nvPr/>
        </p:nvPicPr>
        <p:blipFill>
          <a:blip r:embed="rId3"/>
          <a:stretch>
            <a:fillRect/>
          </a:stretch>
        </p:blipFill>
        <p:spPr>
          <a:xfrm>
            <a:off x="2029022" y="1592846"/>
            <a:ext cx="1543452" cy="1080215"/>
          </a:xfrm>
          <a:prstGeom prst="rect">
            <a:avLst/>
          </a:prstGeom>
        </p:spPr>
      </p:pic>
      <p:pic>
        <p:nvPicPr>
          <p:cNvPr id="13" name="Picture 12" descr="Picture of Descovy pill with instructions" title="Descovy Pill"/>
          <p:cNvPicPr>
            <a:picLocks noChangeAspect="1"/>
          </p:cNvPicPr>
          <p:nvPr/>
        </p:nvPicPr>
        <p:blipFill>
          <a:blip r:embed="rId4"/>
          <a:stretch>
            <a:fillRect/>
          </a:stretch>
        </p:blipFill>
        <p:spPr>
          <a:xfrm>
            <a:off x="3778837" y="1615511"/>
            <a:ext cx="1586326" cy="1057550"/>
          </a:xfrm>
          <a:prstGeom prst="rect">
            <a:avLst/>
          </a:prstGeom>
        </p:spPr>
      </p:pic>
      <p:pic>
        <p:nvPicPr>
          <p:cNvPr id="16" name="Picture 15" descr="Picture of Epzicom pill with instructions" title="Epzicom Pill"/>
          <p:cNvPicPr>
            <a:picLocks noChangeAspect="1"/>
          </p:cNvPicPr>
          <p:nvPr/>
        </p:nvPicPr>
        <p:blipFill>
          <a:blip r:embed="rId5"/>
          <a:stretch>
            <a:fillRect/>
          </a:stretch>
        </p:blipFill>
        <p:spPr>
          <a:xfrm>
            <a:off x="5687323" y="1615512"/>
            <a:ext cx="1493433" cy="1057550"/>
          </a:xfrm>
          <a:prstGeom prst="rect">
            <a:avLst/>
          </a:prstGeom>
        </p:spPr>
      </p:pic>
      <p:pic>
        <p:nvPicPr>
          <p:cNvPr id="21" name="Picture 20" descr="Picture of Prezcobix pill with instructions" title="Prezcobix pill"/>
          <p:cNvPicPr>
            <a:picLocks noChangeAspect="1"/>
          </p:cNvPicPr>
          <p:nvPr/>
        </p:nvPicPr>
        <p:blipFill>
          <a:blip r:embed="rId6"/>
          <a:stretch>
            <a:fillRect/>
          </a:stretch>
        </p:blipFill>
        <p:spPr>
          <a:xfrm>
            <a:off x="1992345" y="2927412"/>
            <a:ext cx="1564889" cy="1471996"/>
          </a:xfrm>
          <a:prstGeom prst="rect">
            <a:avLst/>
          </a:prstGeom>
        </p:spPr>
      </p:pic>
      <p:pic>
        <p:nvPicPr>
          <p:cNvPr id="19" name="Picture 18" descr="Picture of Tivicay pill with instructions" title="Tivicay pill"/>
          <p:cNvPicPr>
            <a:picLocks noChangeAspect="1"/>
          </p:cNvPicPr>
          <p:nvPr/>
        </p:nvPicPr>
        <p:blipFill>
          <a:blip r:embed="rId7"/>
          <a:stretch>
            <a:fillRect/>
          </a:stretch>
        </p:blipFill>
        <p:spPr>
          <a:xfrm>
            <a:off x="3829116" y="2927412"/>
            <a:ext cx="1514869" cy="1471996"/>
          </a:xfrm>
          <a:prstGeom prst="rect">
            <a:avLst/>
          </a:prstGeom>
        </p:spPr>
      </p:pic>
      <p:pic>
        <p:nvPicPr>
          <p:cNvPr id="18" name="Picture 17" descr="Picture of Triumeq pill with instructions" title="Triumeq"/>
          <p:cNvPicPr>
            <a:picLocks noChangeAspect="1"/>
          </p:cNvPicPr>
          <p:nvPr/>
        </p:nvPicPr>
        <p:blipFill>
          <a:blip r:embed="rId8"/>
          <a:stretch>
            <a:fillRect/>
          </a:stretch>
        </p:blipFill>
        <p:spPr>
          <a:xfrm>
            <a:off x="5615867" y="2927412"/>
            <a:ext cx="1564889" cy="1493433"/>
          </a:xfrm>
          <a:prstGeom prst="rect">
            <a:avLst/>
          </a:prstGeom>
        </p:spPr>
      </p:pic>
      <p:pic>
        <p:nvPicPr>
          <p:cNvPr id="17" name="Picture 16" descr="Picture of Atripla pill with instructions" title="Atripla pill"/>
          <p:cNvPicPr>
            <a:picLocks noChangeAspect="1"/>
          </p:cNvPicPr>
          <p:nvPr/>
        </p:nvPicPr>
        <p:blipFill>
          <a:blip r:embed="rId9"/>
          <a:stretch>
            <a:fillRect/>
          </a:stretch>
        </p:blipFill>
        <p:spPr>
          <a:xfrm>
            <a:off x="1963740" y="4653759"/>
            <a:ext cx="1562711" cy="1329084"/>
          </a:xfrm>
          <a:prstGeom prst="rect">
            <a:avLst/>
          </a:prstGeom>
        </p:spPr>
      </p:pic>
      <p:pic>
        <p:nvPicPr>
          <p:cNvPr id="15" name="Picture 14" descr="Picture of Odefsey pill with instructions" title="Odefsey pill"/>
          <p:cNvPicPr>
            <a:picLocks noChangeAspect="1"/>
          </p:cNvPicPr>
          <p:nvPr/>
        </p:nvPicPr>
        <p:blipFill>
          <a:blip r:embed="rId10"/>
          <a:stretch>
            <a:fillRect/>
          </a:stretch>
        </p:blipFill>
        <p:spPr>
          <a:xfrm>
            <a:off x="3810992" y="4653759"/>
            <a:ext cx="1617685" cy="1329084"/>
          </a:xfrm>
          <a:prstGeom prst="rect">
            <a:avLst/>
          </a:prstGeom>
        </p:spPr>
      </p:pic>
      <p:pic>
        <p:nvPicPr>
          <p:cNvPr id="14" name="Picture 13" descr="Picture of Genvoya pill with instructions" title="Genvoya pill"/>
          <p:cNvPicPr>
            <a:picLocks noChangeAspect="1"/>
          </p:cNvPicPr>
          <p:nvPr/>
        </p:nvPicPr>
        <p:blipFill>
          <a:blip r:embed="rId11"/>
          <a:stretch>
            <a:fillRect/>
          </a:stretch>
        </p:blipFill>
        <p:spPr>
          <a:xfrm>
            <a:off x="5654721" y="4622968"/>
            <a:ext cx="1543452" cy="1307647"/>
          </a:xfrm>
          <a:prstGeom prst="rect">
            <a:avLst/>
          </a:prstGeom>
        </p:spPr>
      </p:pic>
      <p:sp>
        <p:nvSpPr>
          <p:cNvPr id="12" name="Slide Number Placeholder 3"/>
          <p:cNvSpPr txBox="1">
            <a:spLocks/>
          </p:cNvSpPr>
          <p:nvPr/>
        </p:nvSpPr>
        <p:spPr>
          <a:xfrm>
            <a:off x="6808631" y="628423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E17F1FD-29C3-4220-915C-9C71059786D3}" type="slidenum">
              <a:rPr lang="en-US" sz="1200" smtClean="0">
                <a:solidFill>
                  <a:schemeClr val="bg1"/>
                </a:solidFill>
                <a:latin typeface="Calibri" panose="020F0502020204030204" pitchFamily="34" charset="0"/>
                <a:cs typeface="Calibri" panose="020F0502020204030204" pitchFamily="34" charset="0"/>
              </a:rPr>
              <a:pPr algn="r"/>
              <a:t>92</a:t>
            </a:fld>
            <a:endParaRPr lang="en-US" sz="12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6994018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p:cNvSpPr>
          <p:nvPr/>
        </p:nvSpPr>
        <p:spPr>
          <a:xfrm>
            <a:off x="6808631" y="628423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E17F1FD-29C3-4220-915C-9C71059786D3}" type="slidenum">
              <a:rPr lang="en-US" sz="1200" smtClean="0">
                <a:solidFill>
                  <a:schemeClr val="bg1"/>
                </a:solidFill>
                <a:latin typeface="Calibri" panose="020F0502020204030204" pitchFamily="34" charset="0"/>
                <a:cs typeface="Calibri" panose="020F0502020204030204" pitchFamily="34" charset="0"/>
              </a:rPr>
              <a:pPr algn="r"/>
              <a:t>93</a:t>
            </a:fld>
            <a:endParaRPr lang="en-US" sz="1200" dirty="0">
              <a:solidFill>
                <a:schemeClr val="bg1"/>
              </a:solidFill>
              <a:latin typeface="Calibri" panose="020F0502020204030204" pitchFamily="34" charset="0"/>
              <a:cs typeface="Calibri" panose="020F0502020204030204" pitchFamily="34" charset="0"/>
            </a:endParaRPr>
          </a:p>
        </p:txBody>
      </p:sp>
      <p:sp>
        <p:nvSpPr>
          <p:cNvPr id="2" name="Title 1"/>
          <p:cNvSpPr>
            <a:spLocks noGrp="1"/>
          </p:cNvSpPr>
          <p:nvPr>
            <p:ph type="title"/>
          </p:nvPr>
        </p:nvSpPr>
        <p:spPr/>
        <p:txBody>
          <a:bodyPr/>
          <a:lstStyle/>
          <a:p>
            <a:r>
              <a:rPr lang="en-US" dirty="0" smtClean="0"/>
              <a:t>Common </a:t>
            </a:r>
            <a:r>
              <a:rPr lang="en-US" dirty="0" err="1" smtClean="0"/>
              <a:t>Antiretrovirals</a:t>
            </a:r>
            <a:r>
              <a:rPr lang="en-US" dirty="0" smtClean="0"/>
              <a:t>, by Class</a:t>
            </a:r>
            <a:endParaRPr lang="en-US" dirty="0"/>
          </a:p>
        </p:txBody>
      </p:sp>
      <p:pic>
        <p:nvPicPr>
          <p:cNvPr id="7" name="Content Placeholder 6" descr="Medications by class: single-tablet regimens, nucleoside/nucleotide analogs, protease inhibitors, non-nucleosides, pro-exposure prophylaxis, integrase inhibitors, pharmacokinetic enhancers, and entry inhibitors" title="HIV medication by class">
            <a:extLst>
              <a:ext uri="{FF2B5EF4-FFF2-40B4-BE49-F238E27FC236}">
                <a16:creationId xmlns:a16="http://schemas.microsoft.com/office/drawing/2014/main" id="{3E7D4FDA-BA79-B24C-9736-80AEA84FE59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8949" y="1066800"/>
            <a:ext cx="8566102" cy="4953000"/>
          </a:xfrm>
          <a:prstGeom prst="rect">
            <a:avLst/>
          </a:prstGeom>
        </p:spPr>
      </p:pic>
    </p:spTree>
    <p:extLst>
      <p:ext uri="{BB962C8B-B14F-4D97-AF65-F5344CB8AC3E}">
        <p14:creationId xmlns:p14="http://schemas.microsoft.com/office/powerpoint/2010/main" val="681413015"/>
      </p:ext>
    </p:extLst>
  </p:cSld>
  <p:clrMapOvr>
    <a:masterClrMapping/>
  </p:clrMapOvr>
  <p:transition spd="slow"/>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txBox="1">
            <a:spLocks/>
          </p:cNvSpPr>
          <p:nvPr/>
        </p:nvSpPr>
        <p:spPr>
          <a:xfrm>
            <a:off x="6808631" y="628423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E17F1FD-29C3-4220-915C-9C71059786D3}" type="slidenum">
              <a:rPr lang="en-US" sz="1200" smtClean="0">
                <a:solidFill>
                  <a:schemeClr val="bg1"/>
                </a:solidFill>
                <a:latin typeface="Calibri" panose="020F0502020204030204" pitchFamily="34" charset="0"/>
                <a:cs typeface="Calibri" panose="020F0502020204030204" pitchFamily="34" charset="0"/>
              </a:rPr>
              <a:pPr algn="r"/>
              <a:t>94</a:t>
            </a:fld>
            <a:endParaRPr lang="en-US" sz="1200" dirty="0">
              <a:solidFill>
                <a:schemeClr val="bg1"/>
              </a:solidFill>
              <a:latin typeface="Calibri" panose="020F0502020204030204" pitchFamily="34" charset="0"/>
              <a:cs typeface="Calibri" panose="020F0502020204030204" pitchFamily="34" charset="0"/>
            </a:endParaRPr>
          </a:p>
        </p:txBody>
      </p:sp>
      <p:sp>
        <p:nvSpPr>
          <p:cNvPr id="2" name="Title 1"/>
          <p:cNvSpPr>
            <a:spLocks noGrp="1"/>
          </p:cNvSpPr>
          <p:nvPr>
            <p:ph type="title"/>
          </p:nvPr>
        </p:nvSpPr>
        <p:spPr>
          <a:xfrm>
            <a:off x="228599" y="304800"/>
            <a:ext cx="8686800" cy="761996"/>
          </a:xfrm>
        </p:spPr>
        <p:txBody>
          <a:bodyPr/>
          <a:lstStyle/>
          <a:p>
            <a:r>
              <a:rPr lang="en-US" dirty="0" smtClean="0"/>
              <a:t>What did an ART Regimen Look Like </a:t>
            </a:r>
            <a:br>
              <a:rPr lang="en-US" dirty="0" smtClean="0"/>
            </a:br>
            <a:r>
              <a:rPr lang="en-US" dirty="0" smtClean="0"/>
              <a:t>20+ Years Ago?</a:t>
            </a:r>
            <a:endParaRPr lang="en-US" dirty="0"/>
          </a:p>
        </p:txBody>
      </p:sp>
      <p:pic>
        <p:nvPicPr>
          <p:cNvPr id="10" name="Picture 3" descr="picture of open mouth suggesting that the individual will consume many pills to emphasize point that individuals had to take many antiretrovirals throughout the day" title="picture of open mouth with medications "/>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13604" y="1388503"/>
            <a:ext cx="3516791" cy="5287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451699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2018" y="457200"/>
            <a:ext cx="8686800" cy="761996"/>
          </a:xfrm>
        </p:spPr>
        <p:txBody>
          <a:bodyPr/>
          <a:lstStyle/>
          <a:p>
            <a:r>
              <a:rPr lang="en-US" dirty="0" smtClean="0"/>
              <a:t>What does an ART Regimen </a:t>
            </a:r>
            <a:br>
              <a:rPr lang="en-US" dirty="0" smtClean="0"/>
            </a:br>
            <a:r>
              <a:rPr lang="en-US" dirty="0" smtClean="0"/>
              <a:t>Look Like Today?</a:t>
            </a:r>
            <a:endParaRPr lang="en-US" dirty="0"/>
          </a:p>
        </p:txBody>
      </p:sp>
      <p:sp>
        <p:nvSpPr>
          <p:cNvPr id="2" name="Slide Number Placeholder 1"/>
          <p:cNvSpPr>
            <a:spLocks noGrp="1"/>
          </p:cNvSpPr>
          <p:nvPr>
            <p:ph type="sldNum" sz="quarter" idx="10"/>
          </p:nvPr>
        </p:nvSpPr>
        <p:spPr/>
        <p:txBody>
          <a:bodyPr/>
          <a:lstStyle/>
          <a:p>
            <a:fld id="{1D2EA5EF-C699-AF4C-BA42-C0A1CAAB713C}" type="slidenum">
              <a:rPr lang="en-US" smtClean="0"/>
              <a:t>95</a:t>
            </a:fld>
            <a:endParaRPr lang="en-US" dirty="0"/>
          </a:p>
        </p:txBody>
      </p:sp>
      <p:sp>
        <p:nvSpPr>
          <p:cNvPr id="3" name="Footer Placeholder 2" hidden="1"/>
          <p:cNvSpPr>
            <a:spLocks noGrp="1"/>
          </p:cNvSpPr>
          <p:nvPr>
            <p:ph type="ftr" sz="quarter" idx="4294967295"/>
          </p:nvPr>
        </p:nvSpPr>
        <p:spPr/>
        <p:txBody>
          <a:bodyPr/>
          <a:lstStyle/>
          <a:p>
            <a:r>
              <a:rPr lang="en-US" dirty="0"/>
              <a:t>paetc.org</a:t>
            </a:r>
          </a:p>
        </p:txBody>
      </p:sp>
      <p:pic>
        <p:nvPicPr>
          <p:cNvPr id="7" name="Picture 2" descr="picture of open hand, palm facing up with one pill" title="open hand with single pill"/>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90600" y="1752600"/>
            <a:ext cx="7086600" cy="4761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657991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215" y="243463"/>
            <a:ext cx="8315569" cy="472800"/>
          </a:xfrm>
        </p:spPr>
        <p:txBody>
          <a:bodyPr/>
          <a:lstStyle/>
          <a:p>
            <a:pPr algn="ctr"/>
            <a:r>
              <a:rPr lang="en-US" dirty="0">
                <a:solidFill>
                  <a:srgbClr val="FFFF00"/>
                </a:solidFill>
              </a:rPr>
              <a:t>Effective Treatment Saves Lives</a:t>
            </a:r>
          </a:p>
        </p:txBody>
      </p:sp>
      <p:pic>
        <p:nvPicPr>
          <p:cNvPr id="5" name="Picture 4" descr="Bar graph showing estiamted number of years of life for persons with HIV who choose to take medications as prescribed compared to those who choose not to take medications. " title="Bar graph highlighting that hiv medications help people with hiv live longer"/>
          <p:cNvPicPr>
            <a:picLocks noChangeAspect="1"/>
          </p:cNvPicPr>
          <p:nvPr/>
        </p:nvPicPr>
        <p:blipFill>
          <a:blip r:embed="rId3"/>
          <a:stretch>
            <a:fillRect/>
          </a:stretch>
        </p:blipFill>
        <p:spPr>
          <a:xfrm>
            <a:off x="0" y="1726307"/>
            <a:ext cx="9144000" cy="3791248"/>
          </a:xfrm>
          <a:prstGeom prst="rect">
            <a:avLst/>
          </a:prstGeom>
        </p:spPr>
      </p:pic>
      <p:sp>
        <p:nvSpPr>
          <p:cNvPr id="4" name="Slide Number Placeholder 3"/>
          <p:cNvSpPr txBox="1">
            <a:spLocks/>
          </p:cNvSpPr>
          <p:nvPr/>
        </p:nvSpPr>
        <p:spPr>
          <a:xfrm>
            <a:off x="6808631" y="628423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E17F1FD-29C3-4220-915C-9C71059786D3}" type="slidenum">
              <a:rPr lang="en-US" sz="1200" smtClean="0">
                <a:solidFill>
                  <a:schemeClr val="bg1"/>
                </a:solidFill>
                <a:latin typeface="Calibri" panose="020F0502020204030204" pitchFamily="34" charset="0"/>
                <a:cs typeface="Calibri" panose="020F0502020204030204" pitchFamily="34" charset="0"/>
              </a:rPr>
              <a:pPr algn="r"/>
              <a:t>96</a:t>
            </a:fld>
            <a:endParaRPr lang="en-US" sz="12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23998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761996"/>
          </a:xfrm>
        </p:spPr>
        <p:txBody>
          <a:bodyPr/>
          <a:lstStyle/>
          <a:p>
            <a:r>
              <a:rPr lang="en-US" dirty="0" smtClean="0"/>
              <a:t>Today’s Agenda (3e)</a:t>
            </a:r>
            <a:endParaRPr lang="en-US" dirty="0"/>
          </a:p>
        </p:txBody>
      </p:sp>
      <p:sp>
        <p:nvSpPr>
          <p:cNvPr id="3" name="Content Placeholder 2"/>
          <p:cNvSpPr>
            <a:spLocks noGrp="1"/>
          </p:cNvSpPr>
          <p:nvPr>
            <p:ph idx="1"/>
          </p:nvPr>
        </p:nvSpPr>
        <p:spPr>
          <a:xfrm>
            <a:off x="228600" y="990600"/>
            <a:ext cx="8686800" cy="4648200"/>
          </a:xfrm>
        </p:spPr>
        <p:txBody>
          <a:bodyPr/>
          <a:lstStyle/>
          <a:p>
            <a:pPr>
              <a:spcBef>
                <a:spcPts val="0"/>
              </a:spcBef>
            </a:pPr>
            <a:r>
              <a:rPr lang="en-US" dirty="0"/>
              <a:t>Review and check-in</a:t>
            </a:r>
          </a:p>
          <a:p>
            <a:pPr>
              <a:spcBef>
                <a:spcPts val="0"/>
              </a:spcBef>
            </a:pPr>
            <a:r>
              <a:rPr lang="en-US" dirty="0"/>
              <a:t>What is HIV and AIDS? </a:t>
            </a:r>
          </a:p>
          <a:p>
            <a:pPr>
              <a:defRPr/>
            </a:pPr>
            <a:r>
              <a:rPr lang="en-US" altLang="en-US" dirty="0"/>
              <a:t>Learning objectives</a:t>
            </a:r>
          </a:p>
          <a:p>
            <a:pPr>
              <a:defRPr/>
            </a:pPr>
            <a:r>
              <a:rPr lang="en-US" altLang="en-US" dirty="0"/>
              <a:t>HIV Histories (World, US, Local, Personal)</a:t>
            </a:r>
          </a:p>
          <a:p>
            <a:pPr>
              <a:defRPr/>
            </a:pPr>
            <a:r>
              <a:rPr lang="en-US" altLang="en-US" dirty="0"/>
              <a:t>HIV Medical Update</a:t>
            </a:r>
          </a:p>
          <a:p>
            <a:pPr lvl="1">
              <a:defRPr/>
            </a:pPr>
            <a:r>
              <a:rPr lang="en-US" altLang="en-US" dirty="0"/>
              <a:t>Modes of Transmission</a:t>
            </a:r>
          </a:p>
          <a:p>
            <a:pPr lvl="1">
              <a:defRPr/>
            </a:pPr>
            <a:r>
              <a:rPr lang="en-US" altLang="en-US" dirty="0"/>
              <a:t>Acute HIV Infection</a:t>
            </a:r>
          </a:p>
          <a:p>
            <a:pPr lvl="1">
              <a:defRPr/>
            </a:pPr>
            <a:r>
              <a:rPr lang="en-US" altLang="en-US" dirty="0"/>
              <a:t>Testing/Screening</a:t>
            </a:r>
          </a:p>
          <a:p>
            <a:pPr lvl="1">
              <a:defRPr/>
            </a:pPr>
            <a:r>
              <a:rPr lang="en-US" altLang="en-US" dirty="0"/>
              <a:t>Medications for HIV</a:t>
            </a:r>
          </a:p>
          <a:p>
            <a:pPr lvl="1">
              <a:defRPr/>
            </a:pPr>
            <a:r>
              <a:rPr lang="en-US" altLang="en-US" b="1" dirty="0">
                <a:solidFill>
                  <a:srgbClr val="FFFF00"/>
                </a:solidFill>
              </a:rPr>
              <a:t>HIV Prevention</a:t>
            </a:r>
          </a:p>
          <a:p>
            <a:r>
              <a:rPr lang="en-US" altLang="en-US" dirty="0"/>
              <a:t>Sexually Transmitted Infections</a:t>
            </a:r>
          </a:p>
          <a:p>
            <a:pPr>
              <a:spcBef>
                <a:spcPts val="0"/>
              </a:spcBef>
            </a:pPr>
            <a:endParaRPr lang="en-US" dirty="0"/>
          </a:p>
          <a:p>
            <a:pPr>
              <a:spcBef>
                <a:spcPts val="0"/>
              </a:spcBef>
            </a:pPr>
            <a:endParaRPr lang="en-US" dirty="0"/>
          </a:p>
        </p:txBody>
      </p:sp>
      <p:sp>
        <p:nvSpPr>
          <p:cNvPr id="4" name="Slide Number Placeholder 3"/>
          <p:cNvSpPr>
            <a:spLocks noGrp="1"/>
          </p:cNvSpPr>
          <p:nvPr>
            <p:ph type="sldNum" sz="quarter" idx="10"/>
          </p:nvPr>
        </p:nvSpPr>
        <p:spPr>
          <a:xfrm>
            <a:off x="7772400" y="6284230"/>
            <a:ext cx="1169830" cy="421370"/>
          </a:xfrm>
        </p:spPr>
        <p:txBody>
          <a:bodyPr/>
          <a:lstStyle/>
          <a:p>
            <a:fld id="{3E17F1FD-29C3-4220-915C-9C71059786D3}" type="slidenum">
              <a:rPr lang="en-US" smtClean="0"/>
              <a:pPr/>
              <a:t>97</a:t>
            </a:fld>
            <a:endParaRPr lang="en-US" dirty="0"/>
          </a:p>
        </p:txBody>
      </p:sp>
    </p:spTree>
    <p:extLst>
      <p:ext uri="{BB962C8B-B14F-4D97-AF65-F5344CB8AC3E}">
        <p14:creationId xmlns:p14="http://schemas.microsoft.com/office/powerpoint/2010/main" val="339802807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Prevention</a:t>
            </a:r>
            <a:endParaRPr lang="en-US" dirty="0"/>
          </a:p>
        </p:txBody>
      </p:sp>
      <p:sp>
        <p:nvSpPr>
          <p:cNvPr id="3" name="Content Placeholder 2"/>
          <p:cNvSpPr>
            <a:spLocks noGrp="1"/>
          </p:cNvSpPr>
          <p:nvPr>
            <p:ph idx="1"/>
          </p:nvPr>
        </p:nvSpPr>
        <p:spPr>
          <a:xfrm>
            <a:off x="228600" y="990600"/>
            <a:ext cx="8686800" cy="4495800"/>
          </a:xfrm>
        </p:spPr>
        <p:txBody>
          <a:bodyPr/>
          <a:lstStyle/>
          <a:p>
            <a:r>
              <a:rPr lang="en-US" kern="1200" dirty="0"/>
              <a:t>Be aware that alcohol and drug use increases risky behaviors</a:t>
            </a:r>
          </a:p>
          <a:p>
            <a:r>
              <a:rPr lang="en-US" kern="1200" dirty="0"/>
              <a:t>Develop communication skills to be able to discuss risks and prevention</a:t>
            </a:r>
          </a:p>
          <a:p>
            <a:r>
              <a:rPr lang="en-US" kern="1200" dirty="0"/>
              <a:t>Be aware of information on HIV testing</a:t>
            </a:r>
          </a:p>
          <a:p>
            <a:r>
              <a:rPr lang="en-US" kern="1200" dirty="0"/>
              <a:t>Become familiar with condoms</a:t>
            </a:r>
          </a:p>
          <a:p>
            <a:pPr marL="0" indent="0">
              <a:buNone/>
            </a:pPr>
            <a:endParaRPr lang="en-US" kern="1200" dirty="0"/>
          </a:p>
        </p:txBody>
      </p:sp>
      <p:sp>
        <p:nvSpPr>
          <p:cNvPr id="4" name="Slide Number Placeholder 3"/>
          <p:cNvSpPr>
            <a:spLocks noGrp="1"/>
          </p:cNvSpPr>
          <p:nvPr>
            <p:ph type="sldNum" sz="quarter" idx="10"/>
          </p:nvPr>
        </p:nvSpPr>
        <p:spPr>
          <a:xfrm>
            <a:off x="7467601" y="6284230"/>
            <a:ext cx="1474630" cy="345170"/>
          </a:xfrm>
        </p:spPr>
        <p:txBody>
          <a:bodyPr/>
          <a:lstStyle/>
          <a:p>
            <a:fld id="{3E17F1FD-29C3-4220-915C-9C71059786D3}" type="slidenum">
              <a:rPr lang="en-US" smtClean="0"/>
              <a:pPr/>
              <a:t>98</a:t>
            </a:fld>
            <a:endParaRPr lang="en-US" dirty="0"/>
          </a:p>
        </p:txBody>
      </p:sp>
    </p:spTree>
    <p:extLst>
      <p:ext uri="{BB962C8B-B14F-4D97-AF65-F5344CB8AC3E}">
        <p14:creationId xmlns:p14="http://schemas.microsoft.com/office/powerpoint/2010/main" val="390838930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Education about HIV/AIDS</a:t>
            </a:r>
            <a:endParaRPr lang="en-US" dirty="0"/>
          </a:p>
        </p:txBody>
      </p:sp>
      <p:sp>
        <p:nvSpPr>
          <p:cNvPr id="3" name="Content Placeholder 2"/>
          <p:cNvSpPr>
            <a:spLocks noGrp="1"/>
          </p:cNvSpPr>
          <p:nvPr>
            <p:ph idx="1"/>
          </p:nvPr>
        </p:nvSpPr>
        <p:spPr>
          <a:xfrm>
            <a:off x="228600" y="990600"/>
            <a:ext cx="8686800" cy="4495800"/>
          </a:xfrm>
        </p:spPr>
        <p:txBody>
          <a:bodyPr/>
          <a:lstStyle/>
          <a:p>
            <a:r>
              <a:rPr lang="en-US" kern="1200" dirty="0"/>
              <a:t>Obstacles to education: blame and denial</a:t>
            </a:r>
          </a:p>
          <a:p>
            <a:r>
              <a:rPr lang="en-US" kern="1200" dirty="0"/>
              <a:t>HIV/AIDS education in schools</a:t>
            </a:r>
          </a:p>
          <a:p>
            <a:r>
              <a:rPr lang="en-US" kern="1200" dirty="0"/>
              <a:t>Outreach programs</a:t>
            </a:r>
          </a:p>
          <a:p>
            <a:pPr lvl="1"/>
            <a:r>
              <a:rPr lang="en-US" kern="1200" dirty="0"/>
              <a:t>Heterosexual adults</a:t>
            </a:r>
          </a:p>
          <a:p>
            <a:pPr lvl="1"/>
            <a:r>
              <a:rPr lang="en-US" kern="1200" dirty="0"/>
              <a:t>Men who have sex with men</a:t>
            </a:r>
          </a:p>
          <a:p>
            <a:pPr lvl="1"/>
            <a:r>
              <a:rPr lang="en-US" kern="1200" dirty="0"/>
              <a:t>Youths</a:t>
            </a:r>
          </a:p>
          <a:p>
            <a:pPr lvl="1"/>
            <a:r>
              <a:rPr lang="en-US" kern="1200" dirty="0"/>
              <a:t>Drug users</a:t>
            </a:r>
          </a:p>
          <a:p>
            <a:pPr marL="0" indent="0">
              <a:buNone/>
            </a:pPr>
            <a:endParaRPr lang="en-US" kern="1200" dirty="0"/>
          </a:p>
        </p:txBody>
      </p:sp>
      <p:sp>
        <p:nvSpPr>
          <p:cNvPr id="4" name="Slide Number Placeholder 3"/>
          <p:cNvSpPr>
            <a:spLocks noGrp="1"/>
          </p:cNvSpPr>
          <p:nvPr>
            <p:ph type="sldNum" sz="quarter" idx="10"/>
          </p:nvPr>
        </p:nvSpPr>
        <p:spPr>
          <a:xfrm>
            <a:off x="7391401" y="6284230"/>
            <a:ext cx="1550830" cy="268970"/>
          </a:xfrm>
        </p:spPr>
        <p:txBody>
          <a:bodyPr/>
          <a:lstStyle/>
          <a:p>
            <a:fld id="{3E17F1FD-29C3-4220-915C-9C71059786D3}" type="slidenum">
              <a:rPr lang="en-US" smtClean="0"/>
              <a:pPr/>
              <a:t>99</a:t>
            </a:fld>
            <a:endParaRPr lang="en-US" dirty="0"/>
          </a:p>
        </p:txBody>
      </p:sp>
    </p:spTree>
    <p:extLst>
      <p:ext uri="{BB962C8B-B14F-4D97-AF65-F5344CB8AC3E}">
        <p14:creationId xmlns:p14="http://schemas.microsoft.com/office/powerpoint/2010/main" val="2932557377"/>
      </p:ext>
    </p:extLst>
  </p:cSld>
  <p:clrMapOvr>
    <a:masterClrMapping/>
  </p:clrMapOvr>
  <p:timing>
    <p:tnLst>
      <p:par>
        <p:cTn id="1" dur="indefinite" restart="never" nodeType="tmRoot"/>
      </p:par>
    </p:tn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noFill/>
          <a:prstDash val="solid"/>
          <a:round/>
          <a:headEnd type="none" w="med" len="med"/>
          <a:tailEnd type="none" w="med" len="med"/>
        </a:ln>
        <a:effectLst>
          <a:outerShdw dist="56796" dir="3806097" algn="ctr" rotWithShape="0">
            <a:srgbClr val="000000"/>
          </a:outerShdw>
        </a:effectLst>
      </a:spPr>
      <a:bodyPr vert="horz" wrap="non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80000"/>
          </a:lnSpc>
          <a:spcBef>
            <a:spcPct val="0"/>
          </a:spcBef>
          <a:spcAft>
            <a:spcPct val="0"/>
          </a:spcAft>
          <a:buClrTx/>
          <a:buSzTx/>
          <a:buFontTx/>
          <a:buNone/>
          <a:tabLst/>
          <a:defRPr kumimoji="0" lang="en-US" sz="4400" b="1" i="0" u="none" strike="noStrike" cap="none" normalizeH="0" baseline="0" smtClean="0">
            <a:ln>
              <a:noFill/>
            </a:ln>
            <a:solidFill>
              <a:srgbClr val="FFCC00"/>
            </a:solidFill>
            <a:effectLst/>
            <a:latin typeface="Arial" charset="0"/>
          </a:defRPr>
        </a:defPPr>
      </a:lstStyle>
    </a:spDef>
    <a:lnDef>
      <a:spPr bwMode="auto">
        <a:xfrm>
          <a:off x="0" y="0"/>
          <a:ext cx="1" cy="1"/>
        </a:xfrm>
        <a:custGeom>
          <a:avLst/>
          <a:gdLst/>
          <a:ahLst/>
          <a:cxnLst/>
          <a:rect l="0" t="0" r="0" b="0"/>
          <a:pathLst/>
        </a:custGeom>
        <a:noFill/>
        <a:ln w="38100" cap="flat" cmpd="sng" algn="ctr">
          <a:noFill/>
          <a:prstDash val="solid"/>
          <a:round/>
          <a:headEnd type="none" w="med" len="med"/>
          <a:tailEnd type="none" w="med" len="med"/>
        </a:ln>
        <a:effectLst>
          <a:outerShdw dist="56796" dir="3806097" algn="ctr" rotWithShape="0">
            <a:srgbClr val="000000"/>
          </a:outerShdw>
        </a:effectLst>
      </a:spPr>
      <a:bodyPr vert="horz" wrap="non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80000"/>
          </a:lnSpc>
          <a:spcBef>
            <a:spcPct val="0"/>
          </a:spcBef>
          <a:spcAft>
            <a:spcPct val="0"/>
          </a:spcAft>
          <a:buClrTx/>
          <a:buSzTx/>
          <a:buFontTx/>
          <a:buNone/>
          <a:tabLst/>
          <a:defRPr kumimoji="0" lang="en-US" sz="4400" b="1" i="0" u="none" strike="noStrike" cap="none" normalizeH="0" baseline="0" smtClean="0">
            <a:ln>
              <a:noFill/>
            </a:ln>
            <a:solidFill>
              <a:srgbClr val="FFCC00"/>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noFill/>
          <a:prstDash val="solid"/>
          <a:round/>
          <a:headEnd type="none" w="med" len="med"/>
          <a:tailEnd type="none" w="med" len="med"/>
        </a:ln>
        <a:effectLst>
          <a:outerShdw dist="56796" dir="3806097" algn="ctr" rotWithShape="0">
            <a:srgbClr val="000000"/>
          </a:outerShdw>
        </a:effectLst>
      </a:spPr>
      <a:bodyPr vert="horz" wrap="non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80000"/>
          </a:lnSpc>
          <a:spcBef>
            <a:spcPct val="0"/>
          </a:spcBef>
          <a:spcAft>
            <a:spcPct val="0"/>
          </a:spcAft>
          <a:buClrTx/>
          <a:buSzTx/>
          <a:buFontTx/>
          <a:buNone/>
          <a:tabLst/>
          <a:defRPr kumimoji="0" lang="en-US" sz="4400" b="1" i="0" u="none" strike="noStrike" cap="none" normalizeH="0" baseline="0" smtClean="0">
            <a:ln>
              <a:noFill/>
            </a:ln>
            <a:solidFill>
              <a:srgbClr val="FFCC00"/>
            </a:solidFill>
            <a:effectLst/>
            <a:latin typeface="Arial" charset="0"/>
          </a:defRPr>
        </a:defPPr>
      </a:lstStyle>
    </a:spDef>
    <a:lnDef>
      <a:spPr bwMode="auto">
        <a:xfrm>
          <a:off x="0" y="0"/>
          <a:ext cx="1" cy="1"/>
        </a:xfrm>
        <a:custGeom>
          <a:avLst/>
          <a:gdLst/>
          <a:ahLst/>
          <a:cxnLst/>
          <a:rect l="0" t="0" r="0" b="0"/>
          <a:pathLst/>
        </a:custGeom>
        <a:noFill/>
        <a:ln w="38100" cap="flat" cmpd="sng" algn="ctr">
          <a:noFill/>
          <a:prstDash val="solid"/>
          <a:round/>
          <a:headEnd type="none" w="med" len="med"/>
          <a:tailEnd type="none" w="med" len="med"/>
        </a:ln>
        <a:effectLst>
          <a:outerShdw dist="56796" dir="3806097" algn="ctr" rotWithShape="0">
            <a:srgbClr val="000000"/>
          </a:outerShdw>
        </a:effectLst>
      </a:spPr>
      <a:bodyPr vert="horz" wrap="non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80000"/>
          </a:lnSpc>
          <a:spcBef>
            <a:spcPct val="0"/>
          </a:spcBef>
          <a:spcAft>
            <a:spcPct val="0"/>
          </a:spcAft>
          <a:buClrTx/>
          <a:buSzTx/>
          <a:buFontTx/>
          <a:buNone/>
          <a:tabLst/>
          <a:defRPr kumimoji="0" lang="en-US" sz="4400" b="1" i="0" u="none" strike="noStrike" cap="none" normalizeH="0" baseline="0" smtClean="0">
            <a:ln>
              <a:noFill/>
            </a:ln>
            <a:solidFill>
              <a:srgbClr val="FFCC00"/>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9479</TotalTime>
  <Words>12376</Words>
  <Application>Microsoft Office PowerPoint</Application>
  <PresentationFormat>On-screen Show (4:3)</PresentationFormat>
  <Paragraphs>1368</Paragraphs>
  <Slides>130</Slides>
  <Notes>130</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130</vt:i4>
      </vt:variant>
    </vt:vector>
  </HeadingPairs>
  <TitlesOfParts>
    <vt:vector size="140" baseType="lpstr">
      <vt:lpstr>ＭＳ Ｐゴシック</vt:lpstr>
      <vt:lpstr>Arial</vt:lpstr>
      <vt:lpstr>Arial Bold</vt:lpstr>
      <vt:lpstr>Calibri</vt:lpstr>
      <vt:lpstr>Times New Roman</vt:lpstr>
      <vt:lpstr>Trebuchet MS</vt:lpstr>
      <vt:lpstr>Wingdings</vt:lpstr>
      <vt:lpstr>1_Default Design</vt:lpstr>
      <vt:lpstr>2_Default Design</vt:lpstr>
      <vt:lpstr>Slide</vt:lpstr>
      <vt:lpstr>Pacific Behavioral Health Collaborating Council Alcohol and Drug Counselor (ADC) Academy, Day 4 Core Competencies of Addiction Counselors: Prevention and Treatment of HIV/AIDS and Sexually Transmitted Infections   Enter location here Enter dates here</vt:lpstr>
      <vt:lpstr>Acknowledgements</vt:lpstr>
      <vt:lpstr>Disclaimer</vt:lpstr>
      <vt:lpstr>Today’s Agenda (1)</vt:lpstr>
      <vt:lpstr>HIV and AIDS (1)</vt:lpstr>
      <vt:lpstr>What is HIV?</vt:lpstr>
      <vt:lpstr>Definition of  Human Immunodeficiency Virus </vt:lpstr>
      <vt:lpstr>What is AIDS?</vt:lpstr>
      <vt:lpstr>Definition of AIDS</vt:lpstr>
      <vt:lpstr>Question 1</vt:lpstr>
      <vt:lpstr>Question 2</vt:lpstr>
      <vt:lpstr>Question 3</vt:lpstr>
      <vt:lpstr>Question 4</vt:lpstr>
      <vt:lpstr>Question 5</vt:lpstr>
      <vt:lpstr>Question 6</vt:lpstr>
      <vt:lpstr>Question 7</vt:lpstr>
      <vt:lpstr>Review of Learning Objectives</vt:lpstr>
      <vt:lpstr>Learning Objectives for Today’s Training </vt:lpstr>
      <vt:lpstr>Learning Objectives (continued)</vt:lpstr>
      <vt:lpstr>Discussing HIV </vt:lpstr>
      <vt:lpstr>How Adults Learn</vt:lpstr>
      <vt:lpstr>When was your last HIV training? </vt:lpstr>
      <vt:lpstr>Your History Learning about HIV</vt:lpstr>
      <vt:lpstr>Today’s Agenda (2)</vt:lpstr>
      <vt:lpstr>People living with HIV by  WHO Region (2016)</vt:lpstr>
      <vt:lpstr>Global estimates for adults and children</vt:lpstr>
      <vt:lpstr>Adults and children estimated to be  living with HIV in 2016</vt:lpstr>
      <vt:lpstr>Estimated number of adults and children newly infected with HIV in 2016  </vt:lpstr>
      <vt:lpstr>Estimated adult and child deaths  from AIDS in 2016  </vt:lpstr>
      <vt:lpstr>HIV in 1981</vt:lpstr>
      <vt:lpstr>Tracking the HIV Epidemic…1983</vt:lpstr>
      <vt:lpstr>Tracking the HIV Epidemic…1985</vt:lpstr>
      <vt:lpstr>Tracking the HIV Epidemic…1989</vt:lpstr>
      <vt:lpstr>Tracking the HIV Epidemic…1995</vt:lpstr>
      <vt:lpstr>Tracking the HIV Epidemic…1997</vt:lpstr>
      <vt:lpstr>AIDS Diagnoses, 2009</vt:lpstr>
      <vt:lpstr>Trends in Annual Death Rates among White Women, 1987-2000</vt:lpstr>
      <vt:lpstr>Trends in Annual Death Rates among Black Women, 1987-2000</vt:lpstr>
      <vt:lpstr>Trends in Annual Death Rates among White Men, 1987-2000</vt:lpstr>
      <vt:lpstr>Trends in Annual Death Rates among Black Men, 1987-2000</vt:lpstr>
      <vt:lpstr>Trends in Annual Death Rates among Persons 25-44, 1987-2000</vt:lpstr>
      <vt:lpstr>How many individuals have HIV? </vt:lpstr>
      <vt:lpstr>HIV in the US by Geography (2014)</vt:lpstr>
      <vt:lpstr>New Diagnoses in the US by  Race/Ethnicity &amp; Region of Residence, 2016</vt:lpstr>
      <vt:lpstr>HIV Diagnoses by Age, 2016</vt:lpstr>
      <vt:lpstr>HIV in FSM</vt:lpstr>
      <vt:lpstr>Cumulative Number of HIV/AIDS cases in Pacific Island Territories  (as of May 2003)</vt:lpstr>
      <vt:lpstr>Today’s Agenda (3)</vt:lpstr>
      <vt:lpstr>HIV and AIDS (2)</vt:lpstr>
      <vt:lpstr>How does HIV Impact a  Person’s Health?</vt:lpstr>
      <vt:lpstr>Examples of AIDS-Defining Conditions</vt:lpstr>
      <vt:lpstr>Question 8</vt:lpstr>
      <vt:lpstr>Today’s Agenda (3a)</vt:lpstr>
      <vt:lpstr>How is HIV Transmitted?</vt:lpstr>
      <vt:lpstr>How is HIV Transmitted (continued)</vt:lpstr>
      <vt:lpstr> HIV is NOT Spread by:</vt:lpstr>
      <vt:lpstr>HIV Transmission: Yes</vt:lpstr>
      <vt:lpstr>HIV Transmission: No</vt:lpstr>
      <vt:lpstr>Question 9</vt:lpstr>
      <vt:lpstr>Risk of HIV Transmission with Single Exposure from HIV+ Source</vt:lpstr>
      <vt:lpstr>Who is at risk for HIV?</vt:lpstr>
      <vt:lpstr>Who is at risk for HIV (continued)</vt:lpstr>
      <vt:lpstr>Routes of Transmission of HIV</vt:lpstr>
      <vt:lpstr>That’s why all women of child bearing age need to know their HIV status and all pregnant mom are tested for HIV.</vt:lpstr>
      <vt:lpstr>Perinatal Maternal –  Child Transmission (PMTCT)</vt:lpstr>
      <vt:lpstr>PMTCT  Routes</vt:lpstr>
      <vt:lpstr>Today’s Agenda (3b)</vt:lpstr>
      <vt:lpstr>Question 10</vt:lpstr>
      <vt:lpstr>Hypothetical Course  of  HIV Infection in Adults</vt:lpstr>
      <vt:lpstr>Acute HIV Infection (1)</vt:lpstr>
      <vt:lpstr>Acute HIV Infection:  Common Signs &amp; Symptoms</vt:lpstr>
      <vt:lpstr>Acute HIV Infection (2)</vt:lpstr>
      <vt:lpstr>Common Symptoms of  Undiagnosed HIV/AIDS</vt:lpstr>
      <vt:lpstr>The HIV Virus</vt:lpstr>
      <vt:lpstr>HIV Virus Connecting to CD4 Cell</vt:lpstr>
      <vt:lpstr>HIV Life Cycle</vt:lpstr>
      <vt:lpstr>HIV Attachment to CD4 Cells</vt:lpstr>
      <vt:lpstr>Entry Inhibitors</vt:lpstr>
      <vt:lpstr>HIV Reverse Transcription</vt:lpstr>
      <vt:lpstr>HIV Integration</vt:lpstr>
      <vt:lpstr>Today’s Agenda (3c)</vt:lpstr>
      <vt:lpstr>Tests to Monitor HIV-Positive  Patient’s Progress </vt:lpstr>
      <vt:lpstr>Tests Used to Monitor HIV-Positive Patient’s Progress </vt:lpstr>
      <vt:lpstr>How Viral Load Affects Disease Progression</vt:lpstr>
      <vt:lpstr>Testing Measures - Description</vt:lpstr>
      <vt:lpstr>Testing Measures – Counseling</vt:lpstr>
      <vt:lpstr>Testing Measures - Meaning</vt:lpstr>
      <vt:lpstr>Testing Measures – Antibodies </vt:lpstr>
      <vt:lpstr>Testing Measures – Results </vt:lpstr>
      <vt:lpstr>Activity #1</vt:lpstr>
      <vt:lpstr>Today’s Agenda (3d)</vt:lpstr>
      <vt:lpstr>Common Antiretrovirals</vt:lpstr>
      <vt:lpstr>Common Antiretrovirals, by Class</vt:lpstr>
      <vt:lpstr>What did an ART Regimen Look Like  20+ Years Ago?</vt:lpstr>
      <vt:lpstr>What does an ART Regimen  Look Like Today?</vt:lpstr>
      <vt:lpstr>Effective Treatment Saves Lives</vt:lpstr>
      <vt:lpstr>Today’s Agenda (3e)</vt:lpstr>
      <vt:lpstr>Prevention</vt:lpstr>
      <vt:lpstr>Education about HIV/AIDS</vt:lpstr>
      <vt:lpstr>Cures</vt:lpstr>
      <vt:lpstr>Treatments</vt:lpstr>
      <vt:lpstr>Risk Behaviors Among Adolescents (1)</vt:lpstr>
      <vt:lpstr>Risk Behaviors Among Adolescents (2)</vt:lpstr>
      <vt:lpstr>Activity #2</vt:lpstr>
      <vt:lpstr>Today’s Agenda (4)</vt:lpstr>
      <vt:lpstr>Session Agenda: Sexually Transmitted Infections</vt:lpstr>
      <vt:lpstr>Chlamydia</vt:lpstr>
      <vt:lpstr>Chlamydia (continued)</vt:lpstr>
      <vt:lpstr>Syphilis</vt:lpstr>
      <vt:lpstr>Symptoms of Syphilis</vt:lpstr>
      <vt:lpstr>Symptoms of Syphilis (continued)</vt:lpstr>
      <vt:lpstr>Treatment for Syphilis</vt:lpstr>
      <vt:lpstr>Hepatitis</vt:lpstr>
      <vt:lpstr>Hepatitis A</vt:lpstr>
      <vt:lpstr>Hepatitis A Symptoms</vt:lpstr>
      <vt:lpstr>Hepatitis B</vt:lpstr>
      <vt:lpstr>Hepatitis B Transmission</vt:lpstr>
      <vt:lpstr>Hepatitis B Symptoms</vt:lpstr>
      <vt:lpstr>Hepatitis B Prevention</vt:lpstr>
      <vt:lpstr>Hepatitis C</vt:lpstr>
      <vt:lpstr>Genital Warts</vt:lpstr>
      <vt:lpstr>Genital Warts Symptoms</vt:lpstr>
      <vt:lpstr>Genital Warts Treatment</vt:lpstr>
      <vt:lpstr>Gonorrhea</vt:lpstr>
      <vt:lpstr>Gonorrhea Symptoms </vt:lpstr>
      <vt:lpstr>Gonorrhea (continued)</vt:lpstr>
      <vt:lpstr>WHO estimates of new cases of sexually transmitted infections among adults</vt:lpstr>
      <vt:lpstr>Incidence of STIs in women and men aged 15–49 years by WHO region (2005 to 2012 data)</vt:lpstr>
      <vt:lpstr>Questions?</vt:lpstr>
      <vt:lpstr>Homework</vt:lpstr>
    </vt:vector>
  </TitlesOfParts>
  <Manager>Pacific Southwest Addiction Technology Transfer Center</Manager>
  <Company>University of Califonia, Los Angeles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Alcohol and Drug Counselor Training for Council</dc:title>
  <dc:subject>Required</dc:subject>
  <dc:creator>Rocchio</dc:creator>
  <cp:keywords>Required</cp:keywords>
  <dc:description>Required</dc:description>
  <cp:lastModifiedBy>Beth A Rutkowski</cp:lastModifiedBy>
  <cp:revision>762</cp:revision>
  <cp:lastPrinted>2018-10-18T00:57:20Z</cp:lastPrinted>
  <dcterms:created xsi:type="dcterms:W3CDTF">2016-02-10T22:43:00Z</dcterms:created>
  <dcterms:modified xsi:type="dcterms:W3CDTF">2020-04-01T19:42:05Z</dcterms:modified>
  <cp:category>Required</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pyright">
    <vt:lpwstr>20180802</vt:lpwstr>
  </property>
</Properties>
</file>