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1" r:id="rId1"/>
    <p:sldMasterId id="2147483675" r:id="rId2"/>
    <p:sldMasterId id="2147483716" r:id="rId3"/>
    <p:sldMasterId id="2147483722" r:id="rId4"/>
    <p:sldMasterId id="2147483755" r:id="rId5"/>
    <p:sldMasterId id="2147483771" r:id="rId6"/>
  </p:sldMasterIdLst>
  <p:notesMasterIdLst>
    <p:notesMasterId r:id="rId142"/>
  </p:notesMasterIdLst>
  <p:handoutMasterIdLst>
    <p:handoutMasterId r:id="rId143"/>
  </p:handoutMasterIdLst>
  <p:sldIdLst>
    <p:sldId id="405" r:id="rId7"/>
    <p:sldId id="447" r:id="rId8"/>
    <p:sldId id="448" r:id="rId9"/>
    <p:sldId id="457" r:id="rId10"/>
    <p:sldId id="458" r:id="rId11"/>
    <p:sldId id="2147470340" r:id="rId12"/>
    <p:sldId id="2147470341" r:id="rId13"/>
    <p:sldId id="2147470343" r:id="rId14"/>
    <p:sldId id="2147470342" r:id="rId15"/>
    <p:sldId id="411" r:id="rId16"/>
    <p:sldId id="474" r:id="rId17"/>
    <p:sldId id="475" r:id="rId18"/>
    <p:sldId id="476" r:id="rId19"/>
    <p:sldId id="441" r:id="rId20"/>
    <p:sldId id="477" r:id="rId21"/>
    <p:sldId id="478" r:id="rId22"/>
    <p:sldId id="479" r:id="rId23"/>
    <p:sldId id="480" r:id="rId24"/>
    <p:sldId id="481" r:id="rId25"/>
    <p:sldId id="482" r:id="rId26"/>
    <p:sldId id="483" r:id="rId27"/>
    <p:sldId id="2147470349" r:id="rId28"/>
    <p:sldId id="484" r:id="rId29"/>
    <p:sldId id="485" r:id="rId30"/>
    <p:sldId id="486" r:id="rId31"/>
    <p:sldId id="487" r:id="rId32"/>
    <p:sldId id="488" r:id="rId33"/>
    <p:sldId id="2145706596" r:id="rId34"/>
    <p:sldId id="2145706597" r:id="rId35"/>
    <p:sldId id="2145706598" r:id="rId36"/>
    <p:sldId id="2145706599" r:id="rId37"/>
    <p:sldId id="2145706600" r:id="rId38"/>
    <p:sldId id="2145706602" r:id="rId39"/>
    <p:sldId id="2145706601" r:id="rId40"/>
    <p:sldId id="2145706603" r:id="rId41"/>
    <p:sldId id="2145706604" r:id="rId42"/>
    <p:sldId id="2145706605" r:id="rId43"/>
    <p:sldId id="2145706606" r:id="rId44"/>
    <p:sldId id="2145706607" r:id="rId45"/>
    <p:sldId id="2145706608" r:id="rId46"/>
    <p:sldId id="2145706611" r:id="rId47"/>
    <p:sldId id="2145706612" r:id="rId48"/>
    <p:sldId id="2145706613" r:id="rId49"/>
    <p:sldId id="2145706657" r:id="rId50"/>
    <p:sldId id="2147470267" r:id="rId51"/>
    <p:sldId id="2145706614" r:id="rId52"/>
    <p:sldId id="2145706617" r:id="rId53"/>
    <p:sldId id="2145706618" r:id="rId54"/>
    <p:sldId id="2147470351" r:id="rId55"/>
    <p:sldId id="2145706673" r:id="rId56"/>
    <p:sldId id="2147470268" r:id="rId57"/>
    <p:sldId id="2147470269" r:id="rId58"/>
    <p:sldId id="2147470271" r:id="rId59"/>
    <p:sldId id="2147470272" r:id="rId60"/>
    <p:sldId id="2147470273" r:id="rId61"/>
    <p:sldId id="2147470274" r:id="rId62"/>
    <p:sldId id="2147470275" r:id="rId63"/>
    <p:sldId id="2147470276" r:id="rId64"/>
    <p:sldId id="2145706615" r:id="rId65"/>
    <p:sldId id="2147470277" r:id="rId66"/>
    <p:sldId id="2147470278" r:id="rId67"/>
    <p:sldId id="1886" r:id="rId68"/>
    <p:sldId id="2145706616" r:id="rId69"/>
    <p:sldId id="2145706670" r:id="rId70"/>
    <p:sldId id="2145706671" r:id="rId71"/>
    <p:sldId id="2145706672" r:id="rId72"/>
    <p:sldId id="2145706661" r:id="rId73"/>
    <p:sldId id="2147470279" r:id="rId74"/>
    <p:sldId id="2147470280" r:id="rId75"/>
    <p:sldId id="2147470270" r:id="rId76"/>
    <p:sldId id="2147470281" r:id="rId77"/>
    <p:sldId id="547" r:id="rId78"/>
    <p:sldId id="2147470282" r:id="rId79"/>
    <p:sldId id="2147470283" r:id="rId80"/>
    <p:sldId id="2147470284" r:id="rId81"/>
    <p:sldId id="2147470285" r:id="rId82"/>
    <p:sldId id="2147470286" r:id="rId83"/>
    <p:sldId id="2147470287" r:id="rId84"/>
    <p:sldId id="2147470289" r:id="rId85"/>
    <p:sldId id="2147470290" r:id="rId86"/>
    <p:sldId id="2147470291" r:id="rId87"/>
    <p:sldId id="2147470297" r:id="rId88"/>
    <p:sldId id="2147470292" r:id="rId89"/>
    <p:sldId id="2147470293" r:id="rId90"/>
    <p:sldId id="2147470295" r:id="rId91"/>
    <p:sldId id="2147470296" r:id="rId92"/>
    <p:sldId id="2147470298" r:id="rId93"/>
    <p:sldId id="2147470299" r:id="rId94"/>
    <p:sldId id="2147470308" r:id="rId95"/>
    <p:sldId id="2147470300" r:id="rId96"/>
    <p:sldId id="2147470301" r:id="rId97"/>
    <p:sldId id="2147470302" r:id="rId98"/>
    <p:sldId id="2147470303" r:id="rId99"/>
    <p:sldId id="2147470307" r:id="rId100"/>
    <p:sldId id="2147470304" r:id="rId101"/>
    <p:sldId id="2147470305" r:id="rId102"/>
    <p:sldId id="2147470306" r:id="rId103"/>
    <p:sldId id="2147470350" r:id="rId104"/>
    <p:sldId id="2147470309" r:id="rId105"/>
    <p:sldId id="2147470310" r:id="rId106"/>
    <p:sldId id="2147470318" r:id="rId107"/>
    <p:sldId id="2147470319" r:id="rId108"/>
    <p:sldId id="2147470311" r:id="rId109"/>
    <p:sldId id="2147470312" r:id="rId110"/>
    <p:sldId id="2147470313" r:id="rId111"/>
    <p:sldId id="2147470315" r:id="rId112"/>
    <p:sldId id="2147470316" r:id="rId113"/>
    <p:sldId id="2147470320" r:id="rId114"/>
    <p:sldId id="2147470314" r:id="rId115"/>
    <p:sldId id="2147470324" r:id="rId116"/>
    <p:sldId id="2147470323" r:id="rId117"/>
    <p:sldId id="2147470325" r:id="rId118"/>
    <p:sldId id="2147470326" r:id="rId119"/>
    <p:sldId id="2147470327" r:id="rId120"/>
    <p:sldId id="2147470328" r:id="rId121"/>
    <p:sldId id="2147470329" r:id="rId122"/>
    <p:sldId id="2147470330" r:id="rId123"/>
    <p:sldId id="2147470331" r:id="rId124"/>
    <p:sldId id="2145706663" r:id="rId125"/>
    <p:sldId id="2147470332" r:id="rId126"/>
    <p:sldId id="2147470333" r:id="rId127"/>
    <p:sldId id="2147470334" r:id="rId128"/>
    <p:sldId id="2147470335" r:id="rId129"/>
    <p:sldId id="2147470339" r:id="rId130"/>
    <p:sldId id="2147470344" r:id="rId131"/>
    <p:sldId id="2147470345" r:id="rId132"/>
    <p:sldId id="2147470346" r:id="rId133"/>
    <p:sldId id="2147470347" r:id="rId134"/>
    <p:sldId id="2147470348" r:id="rId135"/>
    <p:sldId id="2147470336" r:id="rId136"/>
    <p:sldId id="2147470337" r:id="rId137"/>
    <p:sldId id="2147470338" r:id="rId138"/>
    <p:sldId id="455" r:id="rId139"/>
    <p:sldId id="456" r:id="rId140"/>
    <p:sldId id="450" r:id="rId141"/>
  </p:sldIdLst>
  <p:sldSz cx="12188825" cy="6858000"/>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52" userDrawn="1">
          <p15:clr>
            <a:srgbClr val="A4A3A4"/>
          </p15:clr>
        </p15:guide>
        <p15:guide id="2" pos="34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E07F60-A3B8-AD29-68D7-C0073F202CE0}" name="Freese, Thomas E." initials="TF" userId="S::TFreese@mednet.ucla.edu::d5c16bb8-e529-4788-8372-f42a74891c1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hele Friedman" initials="MF" lastIdx="2" clrIdx="0">
    <p:extLst>
      <p:ext uri="{19B8F6BF-5375-455C-9EA6-DF929625EA0E}">
        <p15:presenceInfo xmlns:p15="http://schemas.microsoft.com/office/powerpoint/2012/main" userId="S::mfriedman506@insite.4cd.edu::881bf119-6d23-42c5-aea2-08784123bd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B9B9"/>
    <a:srgbClr val="8096B6"/>
    <a:srgbClr val="DDDCD3"/>
    <a:srgbClr val="F8F6F0"/>
    <a:srgbClr val="FCFAF4"/>
    <a:srgbClr val="F0EDE4"/>
    <a:srgbClr val="E7E5D9"/>
    <a:srgbClr val="C5C4BA"/>
    <a:srgbClr val="A9A89F"/>
    <a:srgbClr val="DAD8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4C069B-E039-430D-907F-E9E7474A2C17}" v="1" dt="2026-09-21T19:47:26.403"/>
  </p1510:revLst>
</p1510:revInfo>
</file>

<file path=ppt/tableStyles.xml><?xml version="1.0" encoding="utf-8"?>
<a:tblStyleLst xmlns:a="http://schemas.openxmlformats.org/drawingml/2006/main" def="{90651C3A-4460-11DB-9652-00E08161165F}">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776" autoAdjust="0"/>
    <p:restoredTop sz="74578" autoAdjust="0"/>
  </p:normalViewPr>
  <p:slideViewPr>
    <p:cSldViewPr snapToGrid="0">
      <p:cViewPr varScale="1">
        <p:scale>
          <a:sx n="115" d="100"/>
          <a:sy n="115" d="100"/>
        </p:scale>
        <p:origin x="510" y="96"/>
      </p:cViewPr>
      <p:guideLst>
        <p:guide orient="horz" pos="1552"/>
        <p:guide pos="341"/>
      </p:guideLst>
    </p:cSldViewPr>
  </p:slideViewPr>
  <p:outlineViewPr>
    <p:cViewPr>
      <p:scale>
        <a:sx n="33" d="100"/>
        <a:sy n="33" d="100"/>
      </p:scale>
      <p:origin x="0" y="-72228"/>
    </p:cViewPr>
  </p:outlineViewPr>
  <p:notesTextViewPr>
    <p:cViewPr>
      <p:scale>
        <a:sx n="3" d="2"/>
        <a:sy n="3" d="2"/>
      </p:scale>
      <p:origin x="0" y="0"/>
    </p:cViewPr>
  </p:notesTextViewPr>
  <p:sorterViewPr>
    <p:cViewPr>
      <p:scale>
        <a:sx n="183" d="100"/>
        <a:sy n="183" d="100"/>
      </p:scale>
      <p:origin x="0" y="0"/>
    </p:cViewPr>
  </p:sorterViewPr>
  <p:notesViewPr>
    <p:cSldViewPr snapToGrid="0">
      <p:cViewPr varScale="1">
        <p:scale>
          <a:sx n="81" d="100"/>
          <a:sy n="81" d="100"/>
        </p:scale>
        <p:origin x="3894" y="108"/>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slide" Target="slides/slide132.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53" Type="http://schemas.openxmlformats.org/officeDocument/2006/relationships/slide" Target="slides/slide47.xml"/><Relationship Id="rId74" Type="http://schemas.openxmlformats.org/officeDocument/2006/relationships/slide" Target="slides/slide68.xml"/><Relationship Id="rId128" Type="http://schemas.openxmlformats.org/officeDocument/2006/relationships/slide" Target="slides/slide122.xml"/><Relationship Id="rId149" Type="http://schemas.microsoft.com/office/2016/11/relationships/changesInfo" Target="changesInfos/changesInfo1.xml"/><Relationship Id="rId5" Type="http://schemas.openxmlformats.org/officeDocument/2006/relationships/slideMaster" Target="slideMasters/slideMaster5.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slide" Target="slides/slide112.xml"/><Relationship Id="rId134" Type="http://schemas.openxmlformats.org/officeDocument/2006/relationships/slide" Target="slides/slide128.xml"/><Relationship Id="rId139" Type="http://schemas.openxmlformats.org/officeDocument/2006/relationships/slide" Target="slides/slide133.xml"/><Relationship Id="rId80" Type="http://schemas.openxmlformats.org/officeDocument/2006/relationships/slide" Target="slides/slide74.xml"/><Relationship Id="rId85" Type="http://schemas.openxmlformats.org/officeDocument/2006/relationships/slide" Target="slides/slide79.xml"/><Relationship Id="rId150" Type="http://schemas.microsoft.com/office/2015/10/relationships/revisionInfo" Target="revisionInfo.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124" Type="http://schemas.openxmlformats.org/officeDocument/2006/relationships/slide" Target="slides/slide118.xml"/><Relationship Id="rId129" Type="http://schemas.openxmlformats.org/officeDocument/2006/relationships/slide" Target="slides/slide123.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40" Type="http://schemas.openxmlformats.org/officeDocument/2006/relationships/slide" Target="slides/slide134.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slide" Target="slides/slide113.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130" Type="http://schemas.openxmlformats.org/officeDocument/2006/relationships/slide" Target="slides/slide124.xml"/><Relationship Id="rId135" Type="http://schemas.openxmlformats.org/officeDocument/2006/relationships/slide" Target="slides/slide129.xml"/><Relationship Id="rId151" Type="http://schemas.microsoft.com/office/2018/10/relationships/authors" Target="authors.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slide" Target="slides/slide135.xml"/><Relationship Id="rId146" Type="http://schemas.openxmlformats.org/officeDocument/2006/relationships/viewProps" Target="viewProp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notesMaster" Target="notesMasters/notesMaster1.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handoutMaster" Target="handoutMasters/handoutMaster1.xml"/><Relationship Id="rId148"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6" Type="http://schemas.openxmlformats.org/officeDocument/2006/relationships/slide" Target="slides/slide10.xml"/><Relationship Id="rId37" Type="http://schemas.openxmlformats.org/officeDocument/2006/relationships/slide" Target="slides/slide31.xml"/><Relationship Id="rId58" Type="http://schemas.openxmlformats.org/officeDocument/2006/relationships/slide" Target="slides/slide52.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44" Type="http://schemas.openxmlformats.org/officeDocument/2006/relationships/commentAuthors" Target="commentAuthors.xml"/><Relationship Id="rId90" Type="http://schemas.openxmlformats.org/officeDocument/2006/relationships/slide" Target="slides/slide8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h Rutkowski" userId="1271460698_tp_box_2" providerId="OAuth2" clId="{52EEF2E8-8273-49DE-82BF-BC2F52CDF1B4}"/>
    <pc:docChg chg="undo custSel addSld delSld modSld sldOrd delMainMaster">
      <pc:chgData name="Beth Rutkowski" userId="1271460698_tp_box_2" providerId="OAuth2" clId="{52EEF2E8-8273-49DE-82BF-BC2F52CDF1B4}" dt="2026-09-21T19:56:48.535" v="10554" actId="6549"/>
      <pc:docMkLst>
        <pc:docMk/>
      </pc:docMkLst>
      <pc:sldChg chg="modNotesTx">
        <pc:chgData name="Beth Rutkowski" userId="1271460698_tp_box_2" providerId="OAuth2" clId="{52EEF2E8-8273-49DE-82BF-BC2F52CDF1B4}" dt="2026-09-21T19:53:43.638" v="10427" actId="20577"/>
        <pc:sldMkLst>
          <pc:docMk/>
          <pc:sldMk cId="3810137192" sldId="482"/>
        </pc:sldMkLst>
      </pc:sldChg>
      <pc:sldChg chg="modNotesTx">
        <pc:chgData name="Beth Rutkowski" userId="1271460698_tp_box_2" providerId="OAuth2" clId="{52EEF2E8-8273-49DE-82BF-BC2F52CDF1B4}" dt="2026-09-21T19:53:39.983" v="10426" actId="6549"/>
        <pc:sldMkLst>
          <pc:docMk/>
          <pc:sldMk cId="682277461" sldId="483"/>
        </pc:sldMkLst>
      </pc:sldChg>
      <pc:sldChg chg="modNotesTx">
        <pc:chgData name="Beth Rutkowski" userId="1271460698_tp_box_2" providerId="OAuth2" clId="{52EEF2E8-8273-49DE-82BF-BC2F52CDF1B4}" dt="2026-09-21T19:55:39.454" v="10492" actId="6549"/>
        <pc:sldMkLst>
          <pc:docMk/>
          <pc:sldMk cId="530655110" sldId="488"/>
        </pc:sldMkLst>
      </pc:sldChg>
      <pc:sldChg chg="add">
        <pc:chgData name="Beth Rutkowski" userId="1271460698_tp_box_2" providerId="OAuth2" clId="{52EEF2E8-8273-49DE-82BF-BC2F52CDF1B4}" dt="2026-09-21T19:47:26.403" v="10402"/>
        <pc:sldMkLst>
          <pc:docMk/>
          <pc:sldMk cId="1205797858" sldId="1886"/>
        </pc:sldMkLst>
      </pc:sldChg>
      <pc:sldChg chg="modSp del mod modNotesTx">
        <pc:chgData name="Beth Rutkowski" userId="1271460698_tp_box_2" providerId="OAuth2" clId="{52EEF2E8-8273-49DE-82BF-BC2F52CDF1B4}" dt="2026-09-21T19:47:20.188" v="10401" actId="2696"/>
        <pc:sldMkLst>
          <pc:docMk/>
          <pc:sldMk cId="2497782128" sldId="1886"/>
        </pc:sldMkLst>
      </pc:sldChg>
      <pc:sldChg chg="modNotesTx">
        <pc:chgData name="Beth Rutkowski" userId="1271460698_tp_box_2" providerId="OAuth2" clId="{52EEF2E8-8273-49DE-82BF-BC2F52CDF1B4}" dt="2026-09-21T19:51:43.421" v="10410" actId="6549"/>
        <pc:sldMkLst>
          <pc:docMk/>
          <pc:sldMk cId="3114209248" sldId="2145706596"/>
        </pc:sldMkLst>
      </pc:sldChg>
      <pc:sldChg chg="modNotesTx">
        <pc:chgData name="Beth Rutkowski" userId="1271460698_tp_box_2" providerId="OAuth2" clId="{52EEF2E8-8273-49DE-82BF-BC2F52CDF1B4}" dt="2026-09-21T19:56:48.535" v="10554" actId="6549"/>
        <pc:sldMkLst>
          <pc:docMk/>
          <pc:sldMk cId="2759902914" sldId="2145706600"/>
        </pc:sldMkLst>
      </pc:sldChg>
      <pc:sldChg chg="del">
        <pc:chgData name="Beth Rutkowski" userId="1271460698_tp_box_2" providerId="OAuth2" clId="{52EEF2E8-8273-49DE-82BF-BC2F52CDF1B4}" dt="2026-09-21T19:47:20.188" v="10401" actId="2696"/>
        <pc:sldMkLst>
          <pc:docMk/>
          <pc:sldMk cId="2340580388" sldId="2145706673"/>
        </pc:sldMkLst>
      </pc:sldChg>
      <pc:sldChg chg="add">
        <pc:chgData name="Beth Rutkowski" userId="1271460698_tp_box_2" providerId="OAuth2" clId="{52EEF2E8-8273-49DE-82BF-BC2F52CDF1B4}" dt="2026-09-21T19:47:26.403" v="10402"/>
        <pc:sldMkLst>
          <pc:docMk/>
          <pc:sldMk cId="3161039278" sldId="2145706673"/>
        </pc:sldMkLst>
      </pc:sldChg>
      <pc:sldChg chg="add">
        <pc:chgData name="Beth Rutkowski" userId="1271460698_tp_box_2" providerId="OAuth2" clId="{52EEF2E8-8273-49DE-82BF-BC2F52CDF1B4}" dt="2026-09-21T19:47:26.403" v="10402"/>
        <pc:sldMkLst>
          <pc:docMk/>
          <pc:sldMk cId="3440063545" sldId="2147470268"/>
        </pc:sldMkLst>
      </pc:sldChg>
      <pc:sldChg chg="del modNotesTx">
        <pc:chgData name="Beth Rutkowski" userId="1271460698_tp_box_2" providerId="OAuth2" clId="{52EEF2E8-8273-49DE-82BF-BC2F52CDF1B4}" dt="2026-09-21T19:47:20.188" v="10401" actId="2696"/>
        <pc:sldMkLst>
          <pc:docMk/>
          <pc:sldMk cId="4024697147" sldId="2147470268"/>
        </pc:sldMkLst>
      </pc:sldChg>
      <pc:sldChg chg="del">
        <pc:chgData name="Beth Rutkowski" userId="1271460698_tp_box_2" providerId="OAuth2" clId="{52EEF2E8-8273-49DE-82BF-BC2F52CDF1B4}" dt="2026-09-21T19:47:20.188" v="10401" actId="2696"/>
        <pc:sldMkLst>
          <pc:docMk/>
          <pc:sldMk cId="630549498" sldId="2147470269"/>
        </pc:sldMkLst>
      </pc:sldChg>
      <pc:sldChg chg="add">
        <pc:chgData name="Beth Rutkowski" userId="1271460698_tp_box_2" providerId="OAuth2" clId="{52EEF2E8-8273-49DE-82BF-BC2F52CDF1B4}" dt="2026-09-21T19:47:26.403" v="10402"/>
        <pc:sldMkLst>
          <pc:docMk/>
          <pc:sldMk cId="1340855491" sldId="2147470269"/>
        </pc:sldMkLst>
      </pc:sldChg>
      <pc:sldChg chg="add">
        <pc:chgData name="Beth Rutkowski" userId="1271460698_tp_box_2" providerId="OAuth2" clId="{52EEF2E8-8273-49DE-82BF-BC2F52CDF1B4}" dt="2026-09-21T19:47:26.403" v="10402"/>
        <pc:sldMkLst>
          <pc:docMk/>
          <pc:sldMk cId="548670552" sldId="2147470271"/>
        </pc:sldMkLst>
      </pc:sldChg>
      <pc:sldChg chg="del">
        <pc:chgData name="Beth Rutkowski" userId="1271460698_tp_box_2" providerId="OAuth2" clId="{52EEF2E8-8273-49DE-82BF-BC2F52CDF1B4}" dt="2026-09-21T19:47:20.188" v="10401" actId="2696"/>
        <pc:sldMkLst>
          <pc:docMk/>
          <pc:sldMk cId="1541828667" sldId="2147470271"/>
        </pc:sldMkLst>
      </pc:sldChg>
      <pc:sldChg chg="add">
        <pc:chgData name="Beth Rutkowski" userId="1271460698_tp_box_2" providerId="OAuth2" clId="{52EEF2E8-8273-49DE-82BF-BC2F52CDF1B4}" dt="2026-09-21T19:47:26.403" v="10402"/>
        <pc:sldMkLst>
          <pc:docMk/>
          <pc:sldMk cId="1812048481" sldId="2147470272"/>
        </pc:sldMkLst>
      </pc:sldChg>
      <pc:sldChg chg="del">
        <pc:chgData name="Beth Rutkowski" userId="1271460698_tp_box_2" providerId="OAuth2" clId="{52EEF2E8-8273-49DE-82BF-BC2F52CDF1B4}" dt="2026-09-21T19:47:20.188" v="10401" actId="2696"/>
        <pc:sldMkLst>
          <pc:docMk/>
          <pc:sldMk cId="2101692317" sldId="2147470272"/>
        </pc:sldMkLst>
      </pc:sldChg>
      <pc:sldChg chg="add">
        <pc:chgData name="Beth Rutkowski" userId="1271460698_tp_box_2" providerId="OAuth2" clId="{52EEF2E8-8273-49DE-82BF-BC2F52CDF1B4}" dt="2026-09-21T19:47:26.403" v="10402"/>
        <pc:sldMkLst>
          <pc:docMk/>
          <pc:sldMk cId="224779014" sldId="2147470273"/>
        </pc:sldMkLst>
      </pc:sldChg>
      <pc:sldChg chg="del">
        <pc:chgData name="Beth Rutkowski" userId="1271460698_tp_box_2" providerId="OAuth2" clId="{52EEF2E8-8273-49DE-82BF-BC2F52CDF1B4}" dt="2026-09-21T19:47:20.188" v="10401" actId="2696"/>
        <pc:sldMkLst>
          <pc:docMk/>
          <pc:sldMk cId="721745461" sldId="2147470273"/>
        </pc:sldMkLst>
      </pc:sldChg>
      <pc:sldChg chg="del">
        <pc:chgData name="Beth Rutkowski" userId="1271460698_tp_box_2" providerId="OAuth2" clId="{52EEF2E8-8273-49DE-82BF-BC2F52CDF1B4}" dt="2026-09-21T19:47:20.188" v="10401" actId="2696"/>
        <pc:sldMkLst>
          <pc:docMk/>
          <pc:sldMk cId="1109432416" sldId="2147470274"/>
        </pc:sldMkLst>
      </pc:sldChg>
      <pc:sldChg chg="add">
        <pc:chgData name="Beth Rutkowski" userId="1271460698_tp_box_2" providerId="OAuth2" clId="{52EEF2E8-8273-49DE-82BF-BC2F52CDF1B4}" dt="2026-09-21T19:47:26.403" v="10402"/>
        <pc:sldMkLst>
          <pc:docMk/>
          <pc:sldMk cId="2930603365" sldId="2147470274"/>
        </pc:sldMkLst>
      </pc:sldChg>
      <pc:sldChg chg="del">
        <pc:chgData name="Beth Rutkowski" userId="1271460698_tp_box_2" providerId="OAuth2" clId="{52EEF2E8-8273-49DE-82BF-BC2F52CDF1B4}" dt="2026-09-21T19:47:20.188" v="10401" actId="2696"/>
        <pc:sldMkLst>
          <pc:docMk/>
          <pc:sldMk cId="102899565" sldId="2147470275"/>
        </pc:sldMkLst>
      </pc:sldChg>
      <pc:sldChg chg="add">
        <pc:chgData name="Beth Rutkowski" userId="1271460698_tp_box_2" providerId="OAuth2" clId="{52EEF2E8-8273-49DE-82BF-BC2F52CDF1B4}" dt="2026-09-21T19:47:26.403" v="10402"/>
        <pc:sldMkLst>
          <pc:docMk/>
          <pc:sldMk cId="3400619464" sldId="2147470275"/>
        </pc:sldMkLst>
      </pc:sldChg>
      <pc:sldChg chg="del">
        <pc:chgData name="Beth Rutkowski" userId="1271460698_tp_box_2" providerId="OAuth2" clId="{52EEF2E8-8273-49DE-82BF-BC2F52CDF1B4}" dt="2026-09-21T19:47:20.188" v="10401" actId="2696"/>
        <pc:sldMkLst>
          <pc:docMk/>
          <pc:sldMk cId="464570479" sldId="2147470276"/>
        </pc:sldMkLst>
      </pc:sldChg>
      <pc:sldChg chg="add">
        <pc:chgData name="Beth Rutkowski" userId="1271460698_tp_box_2" providerId="OAuth2" clId="{52EEF2E8-8273-49DE-82BF-BC2F52CDF1B4}" dt="2026-09-21T19:47:26.403" v="10402"/>
        <pc:sldMkLst>
          <pc:docMk/>
          <pc:sldMk cId="2337236860" sldId="2147470276"/>
        </pc:sldMkLst>
      </pc:sldChg>
      <pc:sldChg chg="add">
        <pc:chgData name="Beth Rutkowski" userId="1271460698_tp_box_2" providerId="OAuth2" clId="{52EEF2E8-8273-49DE-82BF-BC2F52CDF1B4}" dt="2026-09-21T19:47:26.403" v="10402"/>
        <pc:sldMkLst>
          <pc:docMk/>
          <pc:sldMk cId="398288422" sldId="2147470277"/>
        </pc:sldMkLst>
      </pc:sldChg>
      <pc:sldChg chg="del">
        <pc:chgData name="Beth Rutkowski" userId="1271460698_tp_box_2" providerId="OAuth2" clId="{52EEF2E8-8273-49DE-82BF-BC2F52CDF1B4}" dt="2026-09-21T19:47:20.188" v="10401" actId="2696"/>
        <pc:sldMkLst>
          <pc:docMk/>
          <pc:sldMk cId="1374787322" sldId="2147470277"/>
        </pc:sldMkLst>
      </pc:sldChg>
      <pc:sldChg chg="del">
        <pc:chgData name="Beth Rutkowski" userId="1271460698_tp_box_2" providerId="OAuth2" clId="{52EEF2E8-8273-49DE-82BF-BC2F52CDF1B4}" dt="2026-09-21T19:47:20.188" v="10401" actId="2696"/>
        <pc:sldMkLst>
          <pc:docMk/>
          <pc:sldMk cId="3119056228" sldId="2147470278"/>
        </pc:sldMkLst>
      </pc:sldChg>
      <pc:sldChg chg="add">
        <pc:chgData name="Beth Rutkowski" userId="1271460698_tp_box_2" providerId="OAuth2" clId="{52EEF2E8-8273-49DE-82BF-BC2F52CDF1B4}" dt="2026-09-21T19:47:26.403" v="10402"/>
        <pc:sldMkLst>
          <pc:docMk/>
          <pc:sldMk cId="3688054243" sldId="214747027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dirty="0"/>
              <a:t>Believe</a:t>
            </a:r>
            <a:r>
              <a:rPr lang="en-US" sz="2400" baseline="0" dirty="0"/>
              <a:t> it’s </a:t>
            </a:r>
            <a:r>
              <a:rPr lang="en-US" sz="2400" b="1" baseline="0" dirty="0">
                <a:solidFill>
                  <a:schemeClr val="accent6">
                    <a:lumMod val="75000"/>
                  </a:schemeClr>
                </a:solidFill>
              </a:rPr>
              <a:t>not</a:t>
            </a:r>
            <a:r>
              <a:rPr lang="en-US" sz="2400" b="0" baseline="0" dirty="0"/>
              <a:t> a chronic illness</a:t>
            </a:r>
            <a:endParaRPr lang="en-US" sz="2400" dirty="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049684274611515"/>
          <c:y val="0.31138478355686261"/>
          <c:w val="0.70046578041152341"/>
          <c:h val="0.52961618980795844"/>
        </c:manualLayout>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04A-43A0-8B94-F779234EB507}"/>
              </c:ext>
            </c:extLst>
          </c:dPt>
          <c:dPt>
            <c:idx val="1"/>
            <c:bubble3D val="0"/>
            <c:spPr>
              <a:solidFill>
                <a:schemeClr val="bg2"/>
              </a:solidFill>
              <a:ln w="19050">
                <a:solidFill>
                  <a:schemeClr val="lt1"/>
                </a:solidFill>
              </a:ln>
              <a:effectLst/>
            </c:spPr>
            <c:extLst>
              <c:ext xmlns:c16="http://schemas.microsoft.com/office/drawing/2014/chart" uri="{C3380CC4-5D6E-409C-BE32-E72D297353CC}">
                <c16:uniqueId val="{00000003-904A-43A0-8B94-F779234EB507}"/>
              </c:ext>
            </c:extLst>
          </c:dPt>
          <c:dLbls>
            <c:dLbl>
              <c:idx val="0"/>
              <c:layout>
                <c:manualLayout>
                  <c:x val="-0.22941589930390588"/>
                  <c:y val="-0.20329803967162596"/>
                </c:manualLayout>
              </c:layout>
              <c:tx>
                <c:rich>
                  <a:bodyPr rot="0" spcFirstLastPara="1" vertOverflow="ellipsis" vert="horz" wrap="square" lIns="38100" tIns="19050" rIns="38100" bIns="19050" anchor="ctr" anchorCtr="0">
                    <a:spAutoFit/>
                  </a:bodyPr>
                  <a:lstStyle/>
                  <a:p>
                    <a:pPr algn="ctr">
                      <a:defRPr sz="2800" b="0" i="0" u="none" strike="noStrike" kern="1200" baseline="0">
                        <a:solidFill>
                          <a:schemeClr val="tx1">
                            <a:lumMod val="75000"/>
                            <a:lumOff val="25000"/>
                          </a:schemeClr>
                        </a:solidFill>
                        <a:latin typeface="+mn-lt"/>
                        <a:ea typeface="+mn-ea"/>
                        <a:cs typeface="+mn-cs"/>
                      </a:defRPr>
                    </a:pPr>
                    <a:r>
                      <a:rPr lang="en-US" dirty="0"/>
                      <a:t>74%</a:t>
                    </a:r>
                  </a:p>
                </c:rich>
              </c:tx>
              <c:spPr>
                <a:noFill/>
                <a:ln>
                  <a:noFill/>
                </a:ln>
                <a:effectLst/>
              </c:spPr>
              <c:txPr>
                <a:bodyPr rot="0" spcFirstLastPara="1" vertOverflow="ellipsis" vert="horz" wrap="square" lIns="38100" tIns="19050" rIns="38100" bIns="19050" anchor="ctr" anchorCtr="0">
                  <a:spAutoFit/>
                </a:bodyPr>
                <a:lstStyle/>
                <a:p>
                  <a:pPr algn="ct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724097403965508"/>
                      <c:h val="0.30818355834295974"/>
                    </c:manualLayout>
                  </c15:layout>
                  <c15:showDataLabelsRange val="0"/>
                </c:ext>
                <c:ext xmlns:c16="http://schemas.microsoft.com/office/drawing/2014/chart" uri="{C3380CC4-5D6E-409C-BE32-E72D297353CC}">
                  <c16:uniqueId val="{00000001-904A-43A0-8B94-F779234EB507}"/>
                </c:ext>
              </c:extLst>
            </c:dLbl>
            <c:dLbl>
              <c:idx val="1"/>
              <c:delete val="1"/>
              <c:extLst>
                <c:ext xmlns:c15="http://schemas.microsoft.com/office/drawing/2012/chart" uri="{CE6537A1-D6FC-4f65-9D91-7224C49458BB}"/>
                <c:ext xmlns:c16="http://schemas.microsoft.com/office/drawing/2014/chart" uri="{C3380CC4-5D6E-409C-BE32-E72D297353CC}">
                  <c16:uniqueId val="{00000003-904A-43A0-8B94-F779234EB507}"/>
                </c:ext>
              </c:extLst>
            </c:dLbl>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numRef>
              <c:f>Sheet1!$A$2:$A$3</c:f>
              <c:numCache>
                <c:formatCode>General</c:formatCode>
                <c:ptCount val="2"/>
              </c:numCache>
            </c:numRef>
          </c:cat>
          <c:val>
            <c:numRef>
              <c:f>Sheet1!$B$2:$B$3</c:f>
              <c:numCache>
                <c:formatCode>General</c:formatCode>
                <c:ptCount val="2"/>
                <c:pt idx="0">
                  <c:v>74.099999999999994</c:v>
                </c:pt>
                <c:pt idx="1">
                  <c:v>25.9</c:v>
                </c:pt>
              </c:numCache>
            </c:numRef>
          </c:val>
          <c:extLst>
            <c:ext xmlns:c16="http://schemas.microsoft.com/office/drawing/2014/chart" uri="{C3380CC4-5D6E-409C-BE32-E72D297353CC}">
              <c16:uniqueId val="{00000004-904A-43A0-8B94-F779234EB507}"/>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dirty="0"/>
              <a:t>Would </a:t>
            </a:r>
            <a:r>
              <a:rPr lang="en-US" sz="2400" b="1" baseline="0" dirty="0">
                <a:solidFill>
                  <a:schemeClr val="accent6">
                    <a:lumMod val="75000"/>
                  </a:schemeClr>
                </a:solidFill>
              </a:rPr>
              <a:t>not</a:t>
            </a:r>
            <a:r>
              <a:rPr lang="en-US" sz="2400" b="0" baseline="0" dirty="0"/>
              <a:t> want someone with SUD to marry into family</a:t>
            </a:r>
            <a:endParaRPr lang="en-US" sz="2400" dirty="0"/>
          </a:p>
        </c:rich>
      </c:tx>
      <c:layout>
        <c:manualLayout>
          <c:xMode val="edge"/>
          <c:yMode val="edge"/>
          <c:x val="0.1486946398777898"/>
          <c:y val="1.523122559555891E-2"/>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4C4-40D5-9F50-AD7A3A7F5617}"/>
              </c:ext>
            </c:extLst>
          </c:dPt>
          <c:dPt>
            <c:idx val="1"/>
            <c:bubble3D val="0"/>
            <c:spPr>
              <a:solidFill>
                <a:schemeClr val="bg2"/>
              </a:solidFill>
              <a:ln w="19050">
                <a:solidFill>
                  <a:schemeClr val="lt1"/>
                </a:solidFill>
              </a:ln>
              <a:effectLst/>
            </c:spPr>
            <c:extLst>
              <c:ext xmlns:c16="http://schemas.microsoft.com/office/drawing/2014/chart" uri="{C3380CC4-5D6E-409C-BE32-E72D297353CC}">
                <c16:uniqueId val="{00000003-94C4-40D5-9F50-AD7A3A7F5617}"/>
              </c:ext>
            </c:extLst>
          </c:dPt>
          <c:dLbls>
            <c:dLbl>
              <c:idx val="0"/>
              <c:layout>
                <c:manualLayout>
                  <c:x val="-0.24508379971703922"/>
                  <c:y val="-0.11485506855198105"/>
                </c:manualLayout>
              </c:layout>
              <c:tx>
                <c:rich>
                  <a:bodyPr rot="0" spcFirstLastPara="1" vertOverflow="ellipsis" vert="horz" wrap="square" lIns="38100" tIns="19050" rIns="38100" bIns="19050" anchor="ctr" anchorCtr="0">
                    <a:spAutoFit/>
                  </a:bodyPr>
                  <a:lstStyle/>
                  <a:p>
                    <a:pPr algn="ctr">
                      <a:defRPr sz="2800" b="0" i="0" u="none" strike="noStrike" kern="1200" baseline="0">
                        <a:solidFill>
                          <a:schemeClr val="tx1">
                            <a:lumMod val="75000"/>
                            <a:lumOff val="25000"/>
                          </a:schemeClr>
                        </a:solidFill>
                        <a:latin typeface="+mn-lt"/>
                        <a:ea typeface="+mn-ea"/>
                        <a:cs typeface="+mn-cs"/>
                      </a:defRPr>
                    </a:pPr>
                    <a:r>
                      <a:rPr lang="en-US" dirty="0"/>
                      <a:t>65%</a:t>
                    </a:r>
                  </a:p>
                </c:rich>
              </c:tx>
              <c:spPr>
                <a:noFill/>
                <a:ln>
                  <a:noFill/>
                </a:ln>
                <a:effectLst/>
              </c:spPr>
              <c:txPr>
                <a:bodyPr rot="0" spcFirstLastPara="1" vertOverflow="ellipsis" vert="horz" wrap="square" lIns="38100" tIns="19050" rIns="38100" bIns="19050" anchor="ctr" anchorCtr="0">
                  <a:spAutoFit/>
                </a:bodyPr>
                <a:lstStyle/>
                <a:p>
                  <a:pPr algn="ct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724097403965508"/>
                      <c:h val="0.30818355834295974"/>
                    </c:manualLayout>
                  </c15:layout>
                  <c15:showDataLabelsRange val="0"/>
                </c:ext>
                <c:ext xmlns:c16="http://schemas.microsoft.com/office/drawing/2014/chart" uri="{C3380CC4-5D6E-409C-BE32-E72D297353CC}">
                  <c16:uniqueId val="{00000001-94C4-40D5-9F50-AD7A3A7F5617}"/>
                </c:ext>
              </c:extLst>
            </c:dLbl>
            <c:dLbl>
              <c:idx val="1"/>
              <c:delete val="1"/>
              <c:extLst>
                <c:ext xmlns:c15="http://schemas.microsoft.com/office/drawing/2012/chart" uri="{CE6537A1-D6FC-4f65-9D91-7224C49458BB}"/>
                <c:ext xmlns:c16="http://schemas.microsoft.com/office/drawing/2014/chart" uri="{C3380CC4-5D6E-409C-BE32-E72D297353CC}">
                  <c16:uniqueId val="{00000003-94C4-40D5-9F50-AD7A3A7F5617}"/>
                </c:ext>
              </c:extLst>
            </c:dLbl>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numRef>
              <c:f>Sheet1!$A$2:$A$3</c:f>
              <c:numCache>
                <c:formatCode>General</c:formatCode>
                <c:ptCount val="2"/>
              </c:numCache>
            </c:numRef>
          </c:cat>
          <c:val>
            <c:numRef>
              <c:f>Sheet1!$B$2:$B$3</c:f>
              <c:numCache>
                <c:formatCode>General</c:formatCode>
                <c:ptCount val="2"/>
                <c:pt idx="0">
                  <c:v>65</c:v>
                </c:pt>
                <c:pt idx="1">
                  <c:v>35</c:v>
                </c:pt>
              </c:numCache>
            </c:numRef>
          </c:val>
          <c:extLst>
            <c:ext xmlns:c16="http://schemas.microsoft.com/office/drawing/2014/chart" uri="{C3380CC4-5D6E-409C-BE32-E72D297353CC}">
              <c16:uniqueId val="{00000004-94C4-40D5-9F50-AD7A3A7F5617}"/>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dirty="0"/>
              <a:t>Believe</a:t>
            </a:r>
            <a:r>
              <a:rPr lang="en-US" sz="2400" baseline="0" dirty="0"/>
              <a:t> it’s </a:t>
            </a:r>
            <a:r>
              <a:rPr lang="en-US" sz="2400" b="1" baseline="0" dirty="0">
                <a:solidFill>
                  <a:schemeClr val="accent6">
                    <a:lumMod val="75000"/>
                  </a:schemeClr>
                </a:solidFill>
              </a:rPr>
              <a:t>caused by </a:t>
            </a:r>
            <a:r>
              <a:rPr lang="en-US" sz="2400" b="0" baseline="0" dirty="0"/>
              <a:t>bad character</a:t>
            </a:r>
            <a:endParaRPr lang="en-US" sz="2400" dirty="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0219220646017633"/>
          <c:y val="0.3919205444925985"/>
          <c:w val="0.6722387384329962"/>
          <c:h val="0.5956011883045812"/>
        </c:manualLayout>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165-491C-9096-429552BAF9B5}"/>
              </c:ext>
            </c:extLst>
          </c:dPt>
          <c:dPt>
            <c:idx val="1"/>
            <c:bubble3D val="0"/>
            <c:spPr>
              <a:solidFill>
                <a:schemeClr val="bg2"/>
              </a:solidFill>
              <a:ln w="19050">
                <a:solidFill>
                  <a:schemeClr val="lt1"/>
                </a:solidFill>
              </a:ln>
              <a:effectLst/>
            </c:spPr>
            <c:extLst>
              <c:ext xmlns:c16="http://schemas.microsoft.com/office/drawing/2014/chart" uri="{C3380CC4-5D6E-409C-BE32-E72D297353CC}">
                <c16:uniqueId val="{00000003-0165-491C-9096-429552BAF9B5}"/>
              </c:ext>
            </c:extLst>
          </c:dPt>
          <c:dLbls>
            <c:dLbl>
              <c:idx val="0"/>
              <c:layout>
                <c:manualLayout>
                  <c:x val="-0.28305210525125002"/>
                  <c:y val="-2.3395247583500107E-2"/>
                </c:manualLayout>
              </c:layout>
              <c:tx>
                <c:rich>
                  <a:bodyPr rot="0" spcFirstLastPara="1" vertOverflow="ellipsis" vert="horz" wrap="square" lIns="38100" tIns="19050" rIns="38100" bIns="19050" anchor="ctr" anchorCtr="0">
                    <a:spAutoFit/>
                  </a:bodyPr>
                  <a:lstStyle/>
                  <a:p>
                    <a:pPr algn="ctr">
                      <a:defRPr sz="2800" b="0" i="0" u="none" strike="noStrike" kern="1200" baseline="0">
                        <a:solidFill>
                          <a:schemeClr val="tx1">
                            <a:lumMod val="75000"/>
                            <a:lumOff val="25000"/>
                          </a:schemeClr>
                        </a:solidFill>
                        <a:latin typeface="+mn-lt"/>
                        <a:ea typeface="+mn-ea"/>
                        <a:cs typeface="+mn-cs"/>
                      </a:defRPr>
                    </a:pPr>
                    <a:r>
                      <a:rPr lang="en-US" dirty="0"/>
                      <a:t>52%</a:t>
                    </a:r>
                  </a:p>
                </c:rich>
              </c:tx>
              <c:spPr>
                <a:noFill/>
                <a:ln>
                  <a:noFill/>
                </a:ln>
                <a:effectLst/>
              </c:spPr>
              <c:txPr>
                <a:bodyPr rot="0" spcFirstLastPara="1" vertOverflow="ellipsis" vert="horz" wrap="square" lIns="38100" tIns="19050" rIns="38100" bIns="19050" anchor="ctr" anchorCtr="0">
                  <a:spAutoFit/>
                </a:bodyPr>
                <a:lstStyle/>
                <a:p>
                  <a:pPr algn="ct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724097403965508"/>
                      <c:h val="0.30818355834295974"/>
                    </c:manualLayout>
                  </c15:layout>
                  <c15:showDataLabelsRange val="0"/>
                </c:ext>
                <c:ext xmlns:c16="http://schemas.microsoft.com/office/drawing/2014/chart" uri="{C3380CC4-5D6E-409C-BE32-E72D297353CC}">
                  <c16:uniqueId val="{00000001-0165-491C-9096-429552BAF9B5}"/>
                </c:ext>
              </c:extLst>
            </c:dLbl>
            <c:dLbl>
              <c:idx val="1"/>
              <c:delete val="1"/>
              <c:extLst>
                <c:ext xmlns:c15="http://schemas.microsoft.com/office/drawing/2012/chart" uri="{CE6537A1-D6FC-4f65-9D91-7224C49458BB}"/>
                <c:ext xmlns:c16="http://schemas.microsoft.com/office/drawing/2014/chart" uri="{C3380CC4-5D6E-409C-BE32-E72D297353CC}">
                  <c16:uniqueId val="{00000003-0165-491C-9096-429552BAF9B5}"/>
                </c:ext>
              </c:extLst>
            </c:dLbl>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numRef>
              <c:f>Sheet1!$A$2:$A$3</c:f>
              <c:numCache>
                <c:formatCode>General</c:formatCode>
                <c:ptCount val="2"/>
              </c:numCache>
            </c:numRef>
          </c:cat>
          <c:val>
            <c:numRef>
              <c:f>Sheet1!$B$2:$B$3</c:f>
              <c:numCache>
                <c:formatCode>General</c:formatCode>
                <c:ptCount val="2"/>
                <c:pt idx="0">
                  <c:v>52</c:v>
                </c:pt>
                <c:pt idx="1">
                  <c:v>48</c:v>
                </c:pt>
              </c:numCache>
            </c:numRef>
          </c:val>
          <c:extLst>
            <c:ext xmlns:c16="http://schemas.microsoft.com/office/drawing/2014/chart" uri="{C3380CC4-5D6E-409C-BE32-E72D297353CC}">
              <c16:uniqueId val="{00000004-0165-491C-9096-429552BAF9B5}"/>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dirty="0"/>
              <a:t>Believe</a:t>
            </a:r>
            <a:r>
              <a:rPr lang="en-US" sz="2400" baseline="0" dirty="0"/>
              <a:t> MOUD is </a:t>
            </a:r>
            <a:r>
              <a:rPr lang="en-US" sz="2400" b="1" baseline="0" dirty="0">
                <a:solidFill>
                  <a:schemeClr val="accent6">
                    <a:lumMod val="75000"/>
                  </a:schemeClr>
                </a:solidFill>
              </a:rPr>
              <a:t>substituting</a:t>
            </a:r>
            <a:r>
              <a:rPr lang="en-US" sz="2400" baseline="0" dirty="0"/>
              <a:t> one drug for another</a:t>
            </a:r>
            <a:endParaRPr lang="en-US" sz="2400" dirty="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5B8-486E-A8A7-0234D0E5BFC0}"/>
              </c:ext>
            </c:extLst>
          </c:dPt>
          <c:dPt>
            <c:idx val="1"/>
            <c:bubble3D val="0"/>
            <c:spPr>
              <a:solidFill>
                <a:schemeClr val="bg2"/>
              </a:solidFill>
              <a:ln w="19050">
                <a:solidFill>
                  <a:schemeClr val="lt1"/>
                </a:solidFill>
              </a:ln>
              <a:effectLst/>
            </c:spPr>
            <c:extLst>
              <c:ext xmlns:c16="http://schemas.microsoft.com/office/drawing/2014/chart" uri="{C3380CC4-5D6E-409C-BE32-E72D297353CC}">
                <c16:uniqueId val="{00000003-E5B8-486E-A8A7-0234D0E5BFC0}"/>
              </c:ext>
            </c:extLst>
          </c:dPt>
          <c:dLbls>
            <c:dLbl>
              <c:idx val="0"/>
              <c:layout>
                <c:manualLayout>
                  <c:x val="-0.28113544225356318"/>
                  <c:y val="4.7471535824662729E-2"/>
                </c:manualLayout>
              </c:layout>
              <c:tx>
                <c:rich>
                  <a:bodyPr rot="0" spcFirstLastPara="1" vertOverflow="ellipsis" vert="horz" wrap="square" lIns="38100" tIns="19050" rIns="38100" bIns="19050" anchor="ctr" anchorCtr="0">
                    <a:spAutoFit/>
                  </a:bodyPr>
                  <a:lstStyle/>
                  <a:p>
                    <a:pPr algn="ctr">
                      <a:defRPr sz="2800" b="0" i="0" u="none" strike="noStrike" kern="1200" baseline="0">
                        <a:solidFill>
                          <a:schemeClr val="tx1">
                            <a:lumMod val="75000"/>
                            <a:lumOff val="25000"/>
                          </a:schemeClr>
                        </a:solidFill>
                        <a:latin typeface="+mn-lt"/>
                        <a:ea typeface="+mn-ea"/>
                        <a:cs typeface="+mn-cs"/>
                      </a:defRPr>
                    </a:pPr>
                    <a:r>
                      <a:rPr lang="en-US" dirty="0"/>
                      <a:t>43%</a:t>
                    </a:r>
                  </a:p>
                </c:rich>
              </c:tx>
              <c:spPr>
                <a:noFill/>
                <a:ln>
                  <a:noFill/>
                </a:ln>
                <a:effectLst/>
              </c:spPr>
              <c:txPr>
                <a:bodyPr rot="0" spcFirstLastPara="1" vertOverflow="ellipsis" vert="horz" wrap="square" lIns="38100" tIns="19050" rIns="38100" bIns="19050" anchor="ctr" anchorCtr="0">
                  <a:spAutoFit/>
                </a:bodyPr>
                <a:lstStyle/>
                <a:p>
                  <a:pPr algn="ct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724097403965508"/>
                      <c:h val="0.30818355834295974"/>
                    </c:manualLayout>
                  </c15:layout>
                  <c15:showDataLabelsRange val="0"/>
                </c:ext>
                <c:ext xmlns:c16="http://schemas.microsoft.com/office/drawing/2014/chart" uri="{C3380CC4-5D6E-409C-BE32-E72D297353CC}">
                  <c16:uniqueId val="{00000001-E5B8-486E-A8A7-0234D0E5BFC0}"/>
                </c:ext>
              </c:extLst>
            </c:dLbl>
            <c:dLbl>
              <c:idx val="1"/>
              <c:delete val="1"/>
              <c:extLst>
                <c:ext xmlns:c15="http://schemas.microsoft.com/office/drawing/2012/chart" uri="{CE6537A1-D6FC-4f65-9D91-7224C49458BB}"/>
                <c:ext xmlns:c16="http://schemas.microsoft.com/office/drawing/2014/chart" uri="{C3380CC4-5D6E-409C-BE32-E72D297353CC}">
                  <c16:uniqueId val="{00000003-E5B8-486E-A8A7-0234D0E5BFC0}"/>
                </c:ext>
              </c:extLst>
            </c:dLbl>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numRef>
              <c:f>Sheet1!$A$2:$A$3</c:f>
              <c:numCache>
                <c:formatCode>General</c:formatCode>
                <c:ptCount val="2"/>
              </c:numCache>
            </c:numRef>
          </c:cat>
          <c:val>
            <c:numRef>
              <c:f>Sheet1!$B$2:$B$3</c:f>
              <c:numCache>
                <c:formatCode>General</c:formatCode>
                <c:ptCount val="2"/>
                <c:pt idx="0">
                  <c:v>43</c:v>
                </c:pt>
                <c:pt idx="1">
                  <c:v>57</c:v>
                </c:pt>
              </c:numCache>
            </c:numRef>
          </c:val>
          <c:extLst>
            <c:ext xmlns:c16="http://schemas.microsoft.com/office/drawing/2014/chart" uri="{C3380CC4-5D6E-409C-BE32-E72D297353CC}">
              <c16:uniqueId val="{00000004-E5B8-486E-A8A7-0234D0E5BFC0}"/>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svg"/><Relationship Id="rId1" Type="http://schemas.openxmlformats.org/officeDocument/2006/relationships/image" Target="../media/image34.svg"/></Relationships>
</file>

<file path=ppt/diagrams/_rels/data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svg"/><Relationship Id="rId1" Type="http://schemas.openxmlformats.org/officeDocument/2006/relationships/image" Target="../media/image38.svg"/><Relationship Id="rId5" Type="http://schemas.openxmlformats.org/officeDocument/2006/relationships/image" Target="../media/image42.svg"/><Relationship Id="rId4" Type="http://schemas.openxmlformats.org/officeDocument/2006/relationships/image" Target="../media/image4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svg"/><Relationship Id="rId1" Type="http://schemas.openxmlformats.org/officeDocument/2006/relationships/image" Target="../media/image3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svg"/><Relationship Id="rId1" Type="http://schemas.openxmlformats.org/officeDocument/2006/relationships/image" Target="../media/image38.svg"/><Relationship Id="rId5" Type="http://schemas.openxmlformats.org/officeDocument/2006/relationships/image" Target="../media/image42.svg"/><Relationship Id="rId4" Type="http://schemas.openxmlformats.org/officeDocument/2006/relationships/image" Target="../media/image41.svg"/></Relationships>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A4C8CD-4C7A-4B34-BC5F-3E29E9997D6B}" type="doc">
      <dgm:prSet loTypeId="urn:microsoft.com/office/officeart/2018/2/layout/IconVerticalSolidList" loCatId="icon" qsTypeId="urn:microsoft.com/office/officeart/2005/8/quickstyle/simple1#1" qsCatId="simple" csTypeId="urn:microsoft.com/office/officeart/2005/8/colors/accent2_2#1" csCatId="accent2" phldr="1"/>
      <dgm:spPr/>
      <dgm:t>
        <a:bodyPr/>
        <a:lstStyle/>
        <a:p>
          <a:endParaRPr lang="en-US"/>
        </a:p>
      </dgm:t>
    </dgm:pt>
    <dgm:pt modelId="{8DB533A6-5528-4940-876F-F683E9A1BB64}">
      <dgm:prSet/>
      <dgm:spPr/>
      <dgm:t>
        <a:bodyPr/>
        <a:lstStyle/>
        <a:p>
          <a:r>
            <a:rPr lang="en-US" dirty="0"/>
            <a:t>Time in treatment predicts outcome</a:t>
          </a:r>
        </a:p>
      </dgm:t>
    </dgm:pt>
    <dgm:pt modelId="{633AB3C4-E3D8-423F-8498-16F08FC3647D}" type="parTrans" cxnId="{269D17C3-6690-4CED-AD56-8107A7C27DD4}">
      <dgm:prSet/>
      <dgm:spPr/>
      <dgm:t>
        <a:bodyPr/>
        <a:lstStyle/>
        <a:p>
          <a:endParaRPr lang="en-US"/>
        </a:p>
      </dgm:t>
    </dgm:pt>
    <dgm:pt modelId="{C2F4BD50-C1B7-4BAD-B636-E30E96D961D7}" type="sibTrans" cxnId="{269D17C3-6690-4CED-AD56-8107A7C27DD4}">
      <dgm:prSet/>
      <dgm:spPr/>
      <dgm:t>
        <a:bodyPr/>
        <a:lstStyle/>
        <a:p>
          <a:endParaRPr lang="en-US"/>
        </a:p>
      </dgm:t>
    </dgm:pt>
    <dgm:pt modelId="{270F55B9-9BFB-4A0B-A50D-ADE511FA15A3}">
      <dgm:prSet/>
      <dgm:spPr/>
      <dgm:t>
        <a:bodyPr/>
        <a:lstStyle/>
        <a:p>
          <a:r>
            <a:rPr lang="en-US"/>
            <a:t>More is better</a:t>
          </a:r>
        </a:p>
      </dgm:t>
    </dgm:pt>
    <dgm:pt modelId="{14D93850-A4A3-4B80-9D72-CA7DC0049368}" type="parTrans" cxnId="{70E79EE5-1F2B-4451-B4BA-70CE2DDDB0F4}">
      <dgm:prSet/>
      <dgm:spPr/>
      <dgm:t>
        <a:bodyPr/>
        <a:lstStyle/>
        <a:p>
          <a:endParaRPr lang="en-US"/>
        </a:p>
      </dgm:t>
    </dgm:pt>
    <dgm:pt modelId="{8AC372DA-8A16-42EC-9D1E-EFC0425CE444}" type="sibTrans" cxnId="{70E79EE5-1F2B-4451-B4BA-70CE2DDDB0F4}">
      <dgm:prSet/>
      <dgm:spPr/>
      <dgm:t>
        <a:bodyPr/>
        <a:lstStyle/>
        <a:p>
          <a:endParaRPr lang="en-US"/>
        </a:p>
      </dgm:t>
    </dgm:pt>
    <dgm:pt modelId="{ACC6F106-2CF3-42AD-B906-7EB96E81F9BC}">
      <dgm:prSet/>
      <dgm:spPr/>
      <dgm:t>
        <a:bodyPr/>
        <a:lstStyle/>
        <a:p>
          <a:r>
            <a:rPr lang="en-US"/>
            <a:t>How do you engage and retain people in treatment</a:t>
          </a:r>
        </a:p>
      </dgm:t>
    </dgm:pt>
    <dgm:pt modelId="{B295D9C4-47A4-4DD5-9FF8-D56734CB1D55}" type="parTrans" cxnId="{FFC86B88-3490-4E56-A139-BA7EEEC06E6D}">
      <dgm:prSet/>
      <dgm:spPr/>
      <dgm:t>
        <a:bodyPr/>
        <a:lstStyle/>
        <a:p>
          <a:endParaRPr lang="en-US"/>
        </a:p>
      </dgm:t>
    </dgm:pt>
    <dgm:pt modelId="{22122B0C-8F6D-46FB-ABB4-783DCA659911}" type="sibTrans" cxnId="{FFC86B88-3490-4E56-A139-BA7EEEC06E6D}">
      <dgm:prSet/>
      <dgm:spPr/>
      <dgm:t>
        <a:bodyPr/>
        <a:lstStyle/>
        <a:p>
          <a:endParaRPr lang="en-US"/>
        </a:p>
      </dgm:t>
    </dgm:pt>
    <dgm:pt modelId="{D1A06193-E350-4F90-9529-057282AD3359}" type="pres">
      <dgm:prSet presAssocID="{9CA4C8CD-4C7A-4B34-BC5F-3E29E9997D6B}" presName="root" presStyleCnt="0">
        <dgm:presLayoutVars>
          <dgm:dir/>
          <dgm:resizeHandles val="exact"/>
        </dgm:presLayoutVars>
      </dgm:prSet>
      <dgm:spPr/>
    </dgm:pt>
    <dgm:pt modelId="{812A84DF-8EC4-42A7-9186-9F53235DCA14}" type="pres">
      <dgm:prSet presAssocID="{8DB533A6-5528-4940-876F-F683E9A1BB64}" presName="compNode" presStyleCnt="0"/>
      <dgm:spPr/>
    </dgm:pt>
    <dgm:pt modelId="{1B059815-24D6-42C0-9369-B2912FB932DC}" type="pres">
      <dgm:prSet presAssocID="{8DB533A6-5528-4940-876F-F683E9A1BB64}" presName="bgRect" presStyleLbl="bgShp" presStyleIdx="0" presStyleCnt="3"/>
      <dgm:spPr/>
    </dgm:pt>
    <dgm:pt modelId="{D304DF4E-51BA-46F4-A088-40BA1D6B4043}" type="pres">
      <dgm:prSet presAssocID="{8DB533A6-5528-4940-876F-F683E9A1BB64}"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topwatch"/>
        </a:ext>
      </dgm:extLst>
    </dgm:pt>
    <dgm:pt modelId="{8E48DF99-6ECC-465B-BF1F-21611CB6CA89}" type="pres">
      <dgm:prSet presAssocID="{8DB533A6-5528-4940-876F-F683E9A1BB64}" presName="spaceRect" presStyleCnt="0"/>
      <dgm:spPr/>
    </dgm:pt>
    <dgm:pt modelId="{0E32AFF4-A821-4884-B6C4-2D2342001E4C}" type="pres">
      <dgm:prSet presAssocID="{8DB533A6-5528-4940-876F-F683E9A1BB64}" presName="parTx" presStyleLbl="revTx" presStyleIdx="0" presStyleCnt="3">
        <dgm:presLayoutVars>
          <dgm:chMax val="0"/>
          <dgm:chPref val="0"/>
        </dgm:presLayoutVars>
      </dgm:prSet>
      <dgm:spPr/>
    </dgm:pt>
    <dgm:pt modelId="{4EC10B8D-D086-40EB-8157-2B958B6CE9D8}" type="pres">
      <dgm:prSet presAssocID="{C2F4BD50-C1B7-4BAD-B636-E30E96D961D7}" presName="sibTrans" presStyleCnt="0"/>
      <dgm:spPr/>
    </dgm:pt>
    <dgm:pt modelId="{FB6F72A4-ED97-44AC-AC8A-A64C4280ABD6}" type="pres">
      <dgm:prSet presAssocID="{270F55B9-9BFB-4A0B-A50D-ADE511FA15A3}" presName="compNode" presStyleCnt="0"/>
      <dgm:spPr/>
    </dgm:pt>
    <dgm:pt modelId="{AD849A13-E07C-4A4A-965A-88CA75596376}" type="pres">
      <dgm:prSet presAssocID="{270F55B9-9BFB-4A0B-A50D-ADE511FA15A3}" presName="bgRect" presStyleLbl="bgShp" presStyleIdx="1" presStyleCnt="3"/>
      <dgm:spPr/>
    </dgm:pt>
    <dgm:pt modelId="{2F88230F-9770-4BAA-AD6B-A3321449956A}" type="pres">
      <dgm:prSet presAssocID="{270F55B9-9BFB-4A0B-A50D-ADE511FA15A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pward trend"/>
        </a:ext>
      </dgm:extLst>
    </dgm:pt>
    <dgm:pt modelId="{DE97D7AF-6161-4400-AEB7-484714446D5F}" type="pres">
      <dgm:prSet presAssocID="{270F55B9-9BFB-4A0B-A50D-ADE511FA15A3}" presName="spaceRect" presStyleCnt="0"/>
      <dgm:spPr/>
    </dgm:pt>
    <dgm:pt modelId="{E2A23270-DB19-4266-8BAE-C32944D6B202}" type="pres">
      <dgm:prSet presAssocID="{270F55B9-9BFB-4A0B-A50D-ADE511FA15A3}" presName="parTx" presStyleLbl="revTx" presStyleIdx="1" presStyleCnt="3">
        <dgm:presLayoutVars>
          <dgm:chMax val="0"/>
          <dgm:chPref val="0"/>
        </dgm:presLayoutVars>
      </dgm:prSet>
      <dgm:spPr/>
    </dgm:pt>
    <dgm:pt modelId="{7B3F39D1-AD1B-4DA4-BBFD-FA682A82C353}" type="pres">
      <dgm:prSet presAssocID="{8AC372DA-8A16-42EC-9D1E-EFC0425CE444}" presName="sibTrans" presStyleCnt="0"/>
      <dgm:spPr/>
    </dgm:pt>
    <dgm:pt modelId="{84FFF68E-9C55-4038-99BD-0A15DBC04954}" type="pres">
      <dgm:prSet presAssocID="{ACC6F106-2CF3-42AD-B906-7EB96E81F9BC}" presName="compNode" presStyleCnt="0"/>
      <dgm:spPr/>
    </dgm:pt>
    <dgm:pt modelId="{5E83E8A3-0F27-41EA-9933-BA842EFEF185}" type="pres">
      <dgm:prSet presAssocID="{ACC6F106-2CF3-42AD-B906-7EB96E81F9BC}" presName="bgRect" presStyleLbl="bgShp" presStyleIdx="2" presStyleCnt="3"/>
      <dgm:spPr/>
    </dgm:pt>
    <dgm:pt modelId="{368212A2-68EF-4C8E-A309-AFFAAA457FCA}" type="pres">
      <dgm:prSet presAssocID="{ACC6F106-2CF3-42AD-B906-7EB96E81F9BC}"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Group"/>
        </a:ext>
      </dgm:extLst>
    </dgm:pt>
    <dgm:pt modelId="{A2F6F53F-5B15-4147-A74E-BFDDA11CF6F2}" type="pres">
      <dgm:prSet presAssocID="{ACC6F106-2CF3-42AD-B906-7EB96E81F9BC}" presName="spaceRect" presStyleCnt="0"/>
      <dgm:spPr/>
    </dgm:pt>
    <dgm:pt modelId="{9F9521A1-89C8-4368-B6B6-2BC2468A180F}" type="pres">
      <dgm:prSet presAssocID="{ACC6F106-2CF3-42AD-B906-7EB96E81F9BC}" presName="parTx" presStyleLbl="revTx" presStyleIdx="2" presStyleCnt="3">
        <dgm:presLayoutVars>
          <dgm:chMax val="0"/>
          <dgm:chPref val="0"/>
        </dgm:presLayoutVars>
      </dgm:prSet>
      <dgm:spPr/>
    </dgm:pt>
  </dgm:ptLst>
  <dgm:cxnLst>
    <dgm:cxn modelId="{8EF95A05-00D6-4840-A5D7-30DB9663861E}" type="presOf" srcId="{270F55B9-9BFB-4A0B-A50D-ADE511FA15A3}" destId="{E2A23270-DB19-4266-8BAE-C32944D6B202}" srcOrd="0" destOrd="0" presId="urn:microsoft.com/office/officeart/2018/2/layout/IconVerticalSolidList"/>
    <dgm:cxn modelId="{CC1A2E3F-5339-4D60-91B8-4912BF38D9EA}" type="presOf" srcId="{8DB533A6-5528-4940-876F-F683E9A1BB64}" destId="{0E32AFF4-A821-4884-B6C4-2D2342001E4C}" srcOrd="0" destOrd="0" presId="urn:microsoft.com/office/officeart/2018/2/layout/IconVerticalSolidList"/>
    <dgm:cxn modelId="{EDF3CD53-151B-40E5-8C41-FE8C3B345C4A}" type="presOf" srcId="{ACC6F106-2CF3-42AD-B906-7EB96E81F9BC}" destId="{9F9521A1-89C8-4368-B6B6-2BC2468A180F}" srcOrd="0" destOrd="0" presId="urn:microsoft.com/office/officeart/2018/2/layout/IconVerticalSolidList"/>
    <dgm:cxn modelId="{FFC86B88-3490-4E56-A139-BA7EEEC06E6D}" srcId="{9CA4C8CD-4C7A-4B34-BC5F-3E29E9997D6B}" destId="{ACC6F106-2CF3-42AD-B906-7EB96E81F9BC}" srcOrd="2" destOrd="0" parTransId="{B295D9C4-47A4-4DD5-9FF8-D56734CB1D55}" sibTransId="{22122B0C-8F6D-46FB-ABB4-783DCA659911}"/>
    <dgm:cxn modelId="{40D75D9E-5525-4E36-B54F-D6693C776DD4}" type="presOf" srcId="{9CA4C8CD-4C7A-4B34-BC5F-3E29E9997D6B}" destId="{D1A06193-E350-4F90-9529-057282AD3359}" srcOrd="0" destOrd="0" presId="urn:microsoft.com/office/officeart/2018/2/layout/IconVerticalSolidList"/>
    <dgm:cxn modelId="{269D17C3-6690-4CED-AD56-8107A7C27DD4}" srcId="{9CA4C8CD-4C7A-4B34-BC5F-3E29E9997D6B}" destId="{8DB533A6-5528-4940-876F-F683E9A1BB64}" srcOrd="0" destOrd="0" parTransId="{633AB3C4-E3D8-423F-8498-16F08FC3647D}" sibTransId="{C2F4BD50-C1B7-4BAD-B636-E30E96D961D7}"/>
    <dgm:cxn modelId="{70E79EE5-1F2B-4451-B4BA-70CE2DDDB0F4}" srcId="{9CA4C8CD-4C7A-4B34-BC5F-3E29E9997D6B}" destId="{270F55B9-9BFB-4A0B-A50D-ADE511FA15A3}" srcOrd="1" destOrd="0" parTransId="{14D93850-A4A3-4B80-9D72-CA7DC0049368}" sibTransId="{8AC372DA-8A16-42EC-9D1E-EFC0425CE444}"/>
    <dgm:cxn modelId="{C44DC4B1-B8AE-485F-9329-748D48327E31}" type="presParOf" srcId="{D1A06193-E350-4F90-9529-057282AD3359}" destId="{812A84DF-8EC4-42A7-9186-9F53235DCA14}" srcOrd="0" destOrd="0" presId="urn:microsoft.com/office/officeart/2018/2/layout/IconVerticalSolidList"/>
    <dgm:cxn modelId="{A0C7F8B4-D8AC-404E-91E4-00FA0F55832D}" type="presParOf" srcId="{812A84DF-8EC4-42A7-9186-9F53235DCA14}" destId="{1B059815-24D6-42C0-9369-B2912FB932DC}" srcOrd="0" destOrd="0" presId="urn:microsoft.com/office/officeart/2018/2/layout/IconVerticalSolidList"/>
    <dgm:cxn modelId="{F9302003-E2AE-4123-9C3D-BBEF343805B9}" type="presParOf" srcId="{812A84DF-8EC4-42A7-9186-9F53235DCA14}" destId="{D304DF4E-51BA-46F4-A088-40BA1D6B4043}" srcOrd="1" destOrd="0" presId="urn:microsoft.com/office/officeart/2018/2/layout/IconVerticalSolidList"/>
    <dgm:cxn modelId="{D5D48E6E-B031-40F4-8574-4399FFC76D38}" type="presParOf" srcId="{812A84DF-8EC4-42A7-9186-9F53235DCA14}" destId="{8E48DF99-6ECC-465B-BF1F-21611CB6CA89}" srcOrd="2" destOrd="0" presId="urn:microsoft.com/office/officeart/2018/2/layout/IconVerticalSolidList"/>
    <dgm:cxn modelId="{3AE74B79-D2D4-40BD-8521-D47390FC3004}" type="presParOf" srcId="{812A84DF-8EC4-42A7-9186-9F53235DCA14}" destId="{0E32AFF4-A821-4884-B6C4-2D2342001E4C}" srcOrd="3" destOrd="0" presId="urn:microsoft.com/office/officeart/2018/2/layout/IconVerticalSolidList"/>
    <dgm:cxn modelId="{5FC3E336-9C70-43DF-A600-A313A648E377}" type="presParOf" srcId="{D1A06193-E350-4F90-9529-057282AD3359}" destId="{4EC10B8D-D086-40EB-8157-2B958B6CE9D8}" srcOrd="1" destOrd="0" presId="urn:microsoft.com/office/officeart/2018/2/layout/IconVerticalSolidList"/>
    <dgm:cxn modelId="{5B307F0C-07DD-4CBB-95FB-AD66397315A7}" type="presParOf" srcId="{D1A06193-E350-4F90-9529-057282AD3359}" destId="{FB6F72A4-ED97-44AC-AC8A-A64C4280ABD6}" srcOrd="2" destOrd="0" presId="urn:microsoft.com/office/officeart/2018/2/layout/IconVerticalSolidList"/>
    <dgm:cxn modelId="{25191DAF-5FD7-4B2A-B4D5-E5EB62C55558}" type="presParOf" srcId="{FB6F72A4-ED97-44AC-AC8A-A64C4280ABD6}" destId="{AD849A13-E07C-4A4A-965A-88CA75596376}" srcOrd="0" destOrd="0" presId="urn:microsoft.com/office/officeart/2018/2/layout/IconVerticalSolidList"/>
    <dgm:cxn modelId="{5678D2E3-E549-41E0-9151-926F3B6221BD}" type="presParOf" srcId="{FB6F72A4-ED97-44AC-AC8A-A64C4280ABD6}" destId="{2F88230F-9770-4BAA-AD6B-A3321449956A}" srcOrd="1" destOrd="0" presId="urn:microsoft.com/office/officeart/2018/2/layout/IconVerticalSolidList"/>
    <dgm:cxn modelId="{94B92D7F-293D-4005-901E-CB728CB9DBBD}" type="presParOf" srcId="{FB6F72A4-ED97-44AC-AC8A-A64C4280ABD6}" destId="{DE97D7AF-6161-4400-AEB7-484714446D5F}" srcOrd="2" destOrd="0" presId="urn:microsoft.com/office/officeart/2018/2/layout/IconVerticalSolidList"/>
    <dgm:cxn modelId="{90790434-C1A4-499B-9A3A-0A5F2130CC58}" type="presParOf" srcId="{FB6F72A4-ED97-44AC-AC8A-A64C4280ABD6}" destId="{E2A23270-DB19-4266-8BAE-C32944D6B202}" srcOrd="3" destOrd="0" presId="urn:microsoft.com/office/officeart/2018/2/layout/IconVerticalSolidList"/>
    <dgm:cxn modelId="{285CCEE0-EE86-4629-AAFF-CAB8BE1C5C77}" type="presParOf" srcId="{D1A06193-E350-4F90-9529-057282AD3359}" destId="{7B3F39D1-AD1B-4DA4-BBFD-FA682A82C353}" srcOrd="3" destOrd="0" presId="urn:microsoft.com/office/officeart/2018/2/layout/IconVerticalSolidList"/>
    <dgm:cxn modelId="{344F64CF-C46F-4227-A4BA-3DD4618857D3}" type="presParOf" srcId="{D1A06193-E350-4F90-9529-057282AD3359}" destId="{84FFF68E-9C55-4038-99BD-0A15DBC04954}" srcOrd="4" destOrd="0" presId="urn:microsoft.com/office/officeart/2018/2/layout/IconVerticalSolidList"/>
    <dgm:cxn modelId="{DF26C0D4-4171-4FB9-A96E-6D2BB1860151}" type="presParOf" srcId="{84FFF68E-9C55-4038-99BD-0A15DBC04954}" destId="{5E83E8A3-0F27-41EA-9933-BA842EFEF185}" srcOrd="0" destOrd="0" presId="urn:microsoft.com/office/officeart/2018/2/layout/IconVerticalSolidList"/>
    <dgm:cxn modelId="{A6053968-13F0-430E-A584-96792248F493}" type="presParOf" srcId="{84FFF68E-9C55-4038-99BD-0A15DBC04954}" destId="{368212A2-68EF-4C8E-A309-AFFAAA457FCA}" srcOrd="1" destOrd="0" presId="urn:microsoft.com/office/officeart/2018/2/layout/IconVerticalSolidList"/>
    <dgm:cxn modelId="{6ED43DD0-E4C7-40BA-B9E0-0C2E8102ED78}" type="presParOf" srcId="{84FFF68E-9C55-4038-99BD-0A15DBC04954}" destId="{A2F6F53F-5B15-4147-A74E-BFDDA11CF6F2}" srcOrd="2" destOrd="0" presId="urn:microsoft.com/office/officeart/2018/2/layout/IconVerticalSolidList"/>
    <dgm:cxn modelId="{B7FFAC31-9AAA-4E56-A8BF-E8E210DE9A22}" type="presParOf" srcId="{84FFF68E-9C55-4038-99BD-0A15DBC04954}" destId="{9F9521A1-89C8-4368-B6B6-2BC2468A180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C37FCD-A1A1-4554-9D3D-147D915AEC94}" type="doc">
      <dgm:prSet loTypeId="urn:microsoft.com/office/officeart/2018/5/layout/IconCircleLabelList" loCatId="icon" qsTypeId="urn:microsoft.com/office/officeart/2005/8/quickstyle/simple1#2" qsCatId="simple" csTypeId="urn:microsoft.com/office/officeart/2005/8/colors/accent2_2#2" csCatId="accent2" phldr="1"/>
      <dgm:spPr/>
      <dgm:t>
        <a:bodyPr/>
        <a:lstStyle/>
        <a:p>
          <a:endParaRPr lang="en-US"/>
        </a:p>
      </dgm:t>
    </dgm:pt>
    <dgm:pt modelId="{E6D3A87C-82BA-4FDA-B16F-39D7B0873D35}">
      <dgm:prSet/>
      <dgm:spPr/>
      <dgm:t>
        <a:bodyPr/>
        <a:lstStyle/>
        <a:p>
          <a:pPr>
            <a:defRPr cap="all"/>
          </a:pPr>
          <a:r>
            <a:rPr lang="en-US"/>
            <a:t>Low barrier care </a:t>
          </a:r>
        </a:p>
      </dgm:t>
    </dgm:pt>
    <dgm:pt modelId="{14C74250-3862-4251-978A-B79EAD08652E}" type="parTrans" cxnId="{EB6F3500-DFCA-4E29-AFF0-617DDE3CCB90}">
      <dgm:prSet/>
      <dgm:spPr/>
      <dgm:t>
        <a:bodyPr/>
        <a:lstStyle/>
        <a:p>
          <a:endParaRPr lang="en-US"/>
        </a:p>
      </dgm:t>
    </dgm:pt>
    <dgm:pt modelId="{A4A3D0B6-9699-4308-ABBC-99306EE3664C}" type="sibTrans" cxnId="{EB6F3500-DFCA-4E29-AFF0-617DDE3CCB90}">
      <dgm:prSet/>
      <dgm:spPr/>
      <dgm:t>
        <a:bodyPr/>
        <a:lstStyle/>
        <a:p>
          <a:endParaRPr lang="en-US"/>
        </a:p>
      </dgm:t>
    </dgm:pt>
    <dgm:pt modelId="{557724F9-0E20-4B5A-9457-D57EA302F65C}">
      <dgm:prSet/>
      <dgm:spPr/>
      <dgm:t>
        <a:bodyPr/>
        <a:lstStyle/>
        <a:p>
          <a:pPr>
            <a:defRPr cap="all"/>
          </a:pPr>
          <a:r>
            <a:rPr lang="en-US"/>
            <a:t>Peer support</a:t>
          </a:r>
        </a:p>
      </dgm:t>
    </dgm:pt>
    <dgm:pt modelId="{7085D8F9-43CF-417E-903A-BBA639999DB7}" type="parTrans" cxnId="{79EDACF3-0EC7-4ED5-912A-D1EED45F1163}">
      <dgm:prSet/>
      <dgm:spPr/>
      <dgm:t>
        <a:bodyPr/>
        <a:lstStyle/>
        <a:p>
          <a:endParaRPr lang="en-US"/>
        </a:p>
      </dgm:t>
    </dgm:pt>
    <dgm:pt modelId="{9B504FC1-9F9F-4119-95A8-1F52A770D206}" type="sibTrans" cxnId="{79EDACF3-0EC7-4ED5-912A-D1EED45F1163}">
      <dgm:prSet/>
      <dgm:spPr/>
      <dgm:t>
        <a:bodyPr/>
        <a:lstStyle/>
        <a:p>
          <a:endParaRPr lang="en-US"/>
        </a:p>
      </dgm:t>
    </dgm:pt>
    <dgm:pt modelId="{BE3CDA94-AA1B-4712-933E-25549C2860F9}">
      <dgm:prSet/>
      <dgm:spPr/>
      <dgm:t>
        <a:bodyPr/>
        <a:lstStyle/>
        <a:p>
          <a:pPr>
            <a:defRPr cap="all"/>
          </a:pPr>
          <a:r>
            <a:rPr lang="en-US"/>
            <a:t>Extended hours</a:t>
          </a:r>
        </a:p>
      </dgm:t>
    </dgm:pt>
    <dgm:pt modelId="{F7726506-EA08-4B53-B5BA-4704ABBCB618}" type="parTrans" cxnId="{0F8A43D3-3BC5-4829-8F99-357D976FAB90}">
      <dgm:prSet/>
      <dgm:spPr/>
      <dgm:t>
        <a:bodyPr/>
        <a:lstStyle/>
        <a:p>
          <a:endParaRPr lang="en-US"/>
        </a:p>
      </dgm:t>
    </dgm:pt>
    <dgm:pt modelId="{120E1A0A-B18D-4FE6-8A8D-835330E51B9F}" type="sibTrans" cxnId="{0F8A43D3-3BC5-4829-8F99-357D976FAB90}">
      <dgm:prSet/>
      <dgm:spPr/>
      <dgm:t>
        <a:bodyPr/>
        <a:lstStyle/>
        <a:p>
          <a:endParaRPr lang="en-US"/>
        </a:p>
      </dgm:t>
    </dgm:pt>
    <dgm:pt modelId="{F06FF650-5034-42B4-B446-6479DF17933B}">
      <dgm:prSet/>
      <dgm:spPr/>
      <dgm:t>
        <a:bodyPr/>
        <a:lstStyle/>
        <a:p>
          <a:pPr>
            <a:defRPr cap="all"/>
          </a:pPr>
          <a:r>
            <a:rPr lang="en-US"/>
            <a:t>Outreach</a:t>
          </a:r>
        </a:p>
      </dgm:t>
    </dgm:pt>
    <dgm:pt modelId="{535B09FF-92EC-4B6E-B20F-FCA23D39D8C8}" type="parTrans" cxnId="{E4772B81-D12C-490A-92D8-F06DF3E36B0E}">
      <dgm:prSet/>
      <dgm:spPr/>
      <dgm:t>
        <a:bodyPr/>
        <a:lstStyle/>
        <a:p>
          <a:endParaRPr lang="en-US"/>
        </a:p>
      </dgm:t>
    </dgm:pt>
    <dgm:pt modelId="{C2E212EC-E658-4F0B-9C54-23DA9571F300}" type="sibTrans" cxnId="{E4772B81-D12C-490A-92D8-F06DF3E36B0E}">
      <dgm:prSet/>
      <dgm:spPr/>
      <dgm:t>
        <a:bodyPr/>
        <a:lstStyle/>
        <a:p>
          <a:endParaRPr lang="en-US"/>
        </a:p>
      </dgm:t>
    </dgm:pt>
    <dgm:pt modelId="{9B89BA6B-FC86-40D1-962F-35D9D4AF72DF}">
      <dgm:prSet/>
      <dgm:spPr/>
      <dgm:t>
        <a:bodyPr/>
        <a:lstStyle/>
        <a:p>
          <a:pPr>
            <a:defRPr cap="all"/>
          </a:pPr>
          <a:r>
            <a:rPr lang="en-US"/>
            <a:t>Nonjudgmental approach</a:t>
          </a:r>
        </a:p>
      </dgm:t>
    </dgm:pt>
    <dgm:pt modelId="{2B98C9C4-5605-4BA9-95F1-F03D53DDF266}" type="parTrans" cxnId="{30BDFD0A-B150-4E5C-BA3F-F02045477C93}">
      <dgm:prSet/>
      <dgm:spPr/>
      <dgm:t>
        <a:bodyPr/>
        <a:lstStyle/>
        <a:p>
          <a:endParaRPr lang="en-US"/>
        </a:p>
      </dgm:t>
    </dgm:pt>
    <dgm:pt modelId="{FF8BA686-9E4B-4626-AB57-AC7EA131E532}" type="sibTrans" cxnId="{30BDFD0A-B150-4E5C-BA3F-F02045477C93}">
      <dgm:prSet/>
      <dgm:spPr/>
      <dgm:t>
        <a:bodyPr/>
        <a:lstStyle/>
        <a:p>
          <a:endParaRPr lang="en-US"/>
        </a:p>
      </dgm:t>
    </dgm:pt>
    <dgm:pt modelId="{555E9215-5DAB-420B-A0C1-765C56F58C95}" type="pres">
      <dgm:prSet presAssocID="{14C37FCD-A1A1-4554-9D3D-147D915AEC94}" presName="root" presStyleCnt="0">
        <dgm:presLayoutVars>
          <dgm:dir/>
          <dgm:resizeHandles val="exact"/>
        </dgm:presLayoutVars>
      </dgm:prSet>
      <dgm:spPr/>
    </dgm:pt>
    <dgm:pt modelId="{F4C029EC-4E24-44E9-A0F2-455C7BACA1B2}" type="pres">
      <dgm:prSet presAssocID="{E6D3A87C-82BA-4FDA-B16F-39D7B0873D35}" presName="compNode" presStyleCnt="0"/>
      <dgm:spPr/>
    </dgm:pt>
    <dgm:pt modelId="{F6EB5F37-9052-469D-86F0-E62B2C549E7E}" type="pres">
      <dgm:prSet presAssocID="{E6D3A87C-82BA-4FDA-B16F-39D7B0873D35}" presName="iconBgRect" presStyleLbl="bgShp" presStyleIdx="0" presStyleCnt="5"/>
      <dgm:spPr/>
    </dgm:pt>
    <dgm:pt modelId="{9683FC26-C2C2-497D-B080-2D1E2F7198E6}" type="pres">
      <dgm:prSet presAssocID="{E6D3A87C-82BA-4FDA-B16F-39D7B0873D35}"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edical"/>
        </a:ext>
      </dgm:extLst>
    </dgm:pt>
    <dgm:pt modelId="{B033D8AB-35ED-4848-BDC9-4E838001EBC8}" type="pres">
      <dgm:prSet presAssocID="{E6D3A87C-82BA-4FDA-B16F-39D7B0873D35}" presName="spaceRect" presStyleCnt="0"/>
      <dgm:spPr/>
    </dgm:pt>
    <dgm:pt modelId="{D3FD535F-5363-4A88-857C-C6798B7F31DF}" type="pres">
      <dgm:prSet presAssocID="{E6D3A87C-82BA-4FDA-B16F-39D7B0873D35}" presName="textRect" presStyleLbl="revTx" presStyleIdx="0" presStyleCnt="5">
        <dgm:presLayoutVars>
          <dgm:chMax val="1"/>
          <dgm:chPref val="1"/>
        </dgm:presLayoutVars>
      </dgm:prSet>
      <dgm:spPr/>
    </dgm:pt>
    <dgm:pt modelId="{1F31D6B7-A0A5-4447-A54E-2AAC99373B6A}" type="pres">
      <dgm:prSet presAssocID="{A4A3D0B6-9699-4308-ABBC-99306EE3664C}" presName="sibTrans" presStyleCnt="0"/>
      <dgm:spPr/>
    </dgm:pt>
    <dgm:pt modelId="{F458A1C1-C121-43A6-AD1D-906F818339D0}" type="pres">
      <dgm:prSet presAssocID="{557724F9-0E20-4B5A-9457-D57EA302F65C}" presName="compNode" presStyleCnt="0"/>
      <dgm:spPr/>
    </dgm:pt>
    <dgm:pt modelId="{C357708F-49FF-4C95-ACAC-D6AECBE1D781}" type="pres">
      <dgm:prSet presAssocID="{557724F9-0E20-4B5A-9457-D57EA302F65C}" presName="iconBgRect" presStyleLbl="bgShp" presStyleIdx="1" presStyleCnt="5"/>
      <dgm:spPr/>
    </dgm:pt>
    <dgm:pt modelId="{C8EBBB1D-E4EA-4D1C-9179-8009E3854F5E}" type="pres">
      <dgm:prSet presAssocID="{557724F9-0E20-4B5A-9457-D57EA302F65C}"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70EECA84-A9F1-499D-AA77-C5CA9B29B252}" type="pres">
      <dgm:prSet presAssocID="{557724F9-0E20-4B5A-9457-D57EA302F65C}" presName="spaceRect" presStyleCnt="0"/>
      <dgm:spPr/>
    </dgm:pt>
    <dgm:pt modelId="{90DF818A-1274-4C47-99EC-18F2AB756D54}" type="pres">
      <dgm:prSet presAssocID="{557724F9-0E20-4B5A-9457-D57EA302F65C}" presName="textRect" presStyleLbl="revTx" presStyleIdx="1" presStyleCnt="5">
        <dgm:presLayoutVars>
          <dgm:chMax val="1"/>
          <dgm:chPref val="1"/>
        </dgm:presLayoutVars>
      </dgm:prSet>
      <dgm:spPr/>
    </dgm:pt>
    <dgm:pt modelId="{BC71D27C-1A70-49EC-85CF-F8E3DC47ED76}" type="pres">
      <dgm:prSet presAssocID="{9B504FC1-9F9F-4119-95A8-1F52A770D206}" presName="sibTrans" presStyleCnt="0"/>
      <dgm:spPr/>
    </dgm:pt>
    <dgm:pt modelId="{DDFF3039-2DDE-43B2-B228-F5EBA2EF6FFB}" type="pres">
      <dgm:prSet presAssocID="{BE3CDA94-AA1B-4712-933E-25549C2860F9}" presName="compNode" presStyleCnt="0"/>
      <dgm:spPr/>
    </dgm:pt>
    <dgm:pt modelId="{64386A1A-FFC8-4816-B2F3-20A06DB9866C}" type="pres">
      <dgm:prSet presAssocID="{BE3CDA94-AA1B-4712-933E-25549C2860F9}" presName="iconBgRect" presStyleLbl="bgShp" presStyleIdx="2" presStyleCnt="5"/>
      <dgm:spPr/>
    </dgm:pt>
    <dgm:pt modelId="{1F17B278-CE37-416E-A102-70F7B328B9A3}" type="pres">
      <dgm:prSet presAssocID="{BE3CDA94-AA1B-4712-933E-25549C2860F9}"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lock"/>
        </a:ext>
      </dgm:extLst>
    </dgm:pt>
    <dgm:pt modelId="{EB3FF79F-7B16-4D26-B771-C513C5E99F55}" type="pres">
      <dgm:prSet presAssocID="{BE3CDA94-AA1B-4712-933E-25549C2860F9}" presName="spaceRect" presStyleCnt="0"/>
      <dgm:spPr/>
    </dgm:pt>
    <dgm:pt modelId="{5961F3CA-B1DD-48C4-8D71-CFAD6865BF22}" type="pres">
      <dgm:prSet presAssocID="{BE3CDA94-AA1B-4712-933E-25549C2860F9}" presName="textRect" presStyleLbl="revTx" presStyleIdx="2" presStyleCnt="5">
        <dgm:presLayoutVars>
          <dgm:chMax val="1"/>
          <dgm:chPref val="1"/>
        </dgm:presLayoutVars>
      </dgm:prSet>
      <dgm:spPr/>
    </dgm:pt>
    <dgm:pt modelId="{08EAC19E-8ED3-41F0-ACA0-4612A1B921E3}" type="pres">
      <dgm:prSet presAssocID="{120E1A0A-B18D-4FE6-8A8D-835330E51B9F}" presName="sibTrans" presStyleCnt="0"/>
      <dgm:spPr/>
    </dgm:pt>
    <dgm:pt modelId="{1FF5A511-5E04-473E-BB3E-3EA9BB8B9DBD}" type="pres">
      <dgm:prSet presAssocID="{F06FF650-5034-42B4-B446-6479DF17933B}" presName="compNode" presStyleCnt="0"/>
      <dgm:spPr/>
    </dgm:pt>
    <dgm:pt modelId="{49BA85AB-4EDF-403A-91F8-806A3F558DB3}" type="pres">
      <dgm:prSet presAssocID="{F06FF650-5034-42B4-B446-6479DF17933B}" presName="iconBgRect" presStyleLbl="bgShp" presStyleIdx="3" presStyleCnt="5"/>
      <dgm:spPr/>
    </dgm:pt>
    <dgm:pt modelId="{BAC540BE-FCF4-4780-92F2-09DDC0D2CD49}" type="pres">
      <dgm:prSet presAssocID="{F06FF650-5034-42B4-B446-6479DF17933B}"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mail"/>
        </a:ext>
      </dgm:extLst>
    </dgm:pt>
    <dgm:pt modelId="{7E5A63BD-FCB5-43C0-8BD5-78583414C48E}" type="pres">
      <dgm:prSet presAssocID="{F06FF650-5034-42B4-B446-6479DF17933B}" presName="spaceRect" presStyleCnt="0"/>
      <dgm:spPr/>
    </dgm:pt>
    <dgm:pt modelId="{8414205E-D597-4466-A744-061BB64AAC34}" type="pres">
      <dgm:prSet presAssocID="{F06FF650-5034-42B4-B446-6479DF17933B}" presName="textRect" presStyleLbl="revTx" presStyleIdx="3" presStyleCnt="5">
        <dgm:presLayoutVars>
          <dgm:chMax val="1"/>
          <dgm:chPref val="1"/>
        </dgm:presLayoutVars>
      </dgm:prSet>
      <dgm:spPr/>
    </dgm:pt>
    <dgm:pt modelId="{79C8C5EE-A654-4D0E-86D1-1F4379A6FD86}" type="pres">
      <dgm:prSet presAssocID="{C2E212EC-E658-4F0B-9C54-23DA9571F300}" presName="sibTrans" presStyleCnt="0"/>
      <dgm:spPr/>
    </dgm:pt>
    <dgm:pt modelId="{0CF8FB9D-92A2-4EEC-81BB-C35D0334F1F1}" type="pres">
      <dgm:prSet presAssocID="{9B89BA6B-FC86-40D1-962F-35D9D4AF72DF}" presName="compNode" presStyleCnt="0"/>
      <dgm:spPr/>
    </dgm:pt>
    <dgm:pt modelId="{F9996B54-E4F1-48E3-B3B4-3B90D6D38290}" type="pres">
      <dgm:prSet presAssocID="{9B89BA6B-FC86-40D1-962F-35D9D4AF72DF}" presName="iconBgRect" presStyleLbl="bgShp" presStyleIdx="4" presStyleCnt="5"/>
      <dgm:spPr/>
    </dgm:pt>
    <dgm:pt modelId="{18AF3584-F229-4643-9C4E-5ADF2222D6DF}" type="pres">
      <dgm:prSet presAssocID="{9B89BA6B-FC86-40D1-962F-35D9D4AF72DF}"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Checkmark"/>
        </a:ext>
      </dgm:extLst>
    </dgm:pt>
    <dgm:pt modelId="{01B68DE2-A50A-4F63-A90F-DB6AB350650C}" type="pres">
      <dgm:prSet presAssocID="{9B89BA6B-FC86-40D1-962F-35D9D4AF72DF}" presName="spaceRect" presStyleCnt="0"/>
      <dgm:spPr/>
    </dgm:pt>
    <dgm:pt modelId="{CCAC5F59-4815-42C1-A48D-4C1B7E1AADB2}" type="pres">
      <dgm:prSet presAssocID="{9B89BA6B-FC86-40D1-962F-35D9D4AF72DF}" presName="textRect" presStyleLbl="revTx" presStyleIdx="4" presStyleCnt="5">
        <dgm:presLayoutVars>
          <dgm:chMax val="1"/>
          <dgm:chPref val="1"/>
        </dgm:presLayoutVars>
      </dgm:prSet>
      <dgm:spPr/>
    </dgm:pt>
  </dgm:ptLst>
  <dgm:cxnLst>
    <dgm:cxn modelId="{EB6F3500-DFCA-4E29-AFF0-617DDE3CCB90}" srcId="{14C37FCD-A1A1-4554-9D3D-147D915AEC94}" destId="{E6D3A87C-82BA-4FDA-B16F-39D7B0873D35}" srcOrd="0" destOrd="0" parTransId="{14C74250-3862-4251-978A-B79EAD08652E}" sibTransId="{A4A3D0B6-9699-4308-ABBC-99306EE3664C}"/>
    <dgm:cxn modelId="{30BDFD0A-B150-4E5C-BA3F-F02045477C93}" srcId="{14C37FCD-A1A1-4554-9D3D-147D915AEC94}" destId="{9B89BA6B-FC86-40D1-962F-35D9D4AF72DF}" srcOrd="4" destOrd="0" parTransId="{2B98C9C4-5605-4BA9-95F1-F03D53DDF266}" sibTransId="{FF8BA686-9E4B-4626-AB57-AC7EA131E532}"/>
    <dgm:cxn modelId="{965C3D38-FA4C-43F3-A2CC-A098AF81FA35}" type="presOf" srcId="{E6D3A87C-82BA-4FDA-B16F-39D7B0873D35}" destId="{D3FD535F-5363-4A88-857C-C6798B7F31DF}" srcOrd="0" destOrd="0" presId="urn:microsoft.com/office/officeart/2018/5/layout/IconCircleLabelList"/>
    <dgm:cxn modelId="{7FBCC94F-5C01-495A-B511-AA278ACA2A19}" type="presOf" srcId="{BE3CDA94-AA1B-4712-933E-25549C2860F9}" destId="{5961F3CA-B1DD-48C4-8D71-CFAD6865BF22}" srcOrd="0" destOrd="0" presId="urn:microsoft.com/office/officeart/2018/5/layout/IconCircleLabelList"/>
    <dgm:cxn modelId="{E4772B81-D12C-490A-92D8-F06DF3E36B0E}" srcId="{14C37FCD-A1A1-4554-9D3D-147D915AEC94}" destId="{F06FF650-5034-42B4-B446-6479DF17933B}" srcOrd="3" destOrd="0" parTransId="{535B09FF-92EC-4B6E-B20F-FCA23D39D8C8}" sibTransId="{C2E212EC-E658-4F0B-9C54-23DA9571F300}"/>
    <dgm:cxn modelId="{A5AD71A4-6328-4F24-B24C-D8003C46650A}" type="presOf" srcId="{14C37FCD-A1A1-4554-9D3D-147D915AEC94}" destId="{555E9215-5DAB-420B-A0C1-765C56F58C95}" srcOrd="0" destOrd="0" presId="urn:microsoft.com/office/officeart/2018/5/layout/IconCircleLabelList"/>
    <dgm:cxn modelId="{6A04B4A5-B1B0-40DF-BE75-82DF98FD966D}" type="presOf" srcId="{557724F9-0E20-4B5A-9457-D57EA302F65C}" destId="{90DF818A-1274-4C47-99EC-18F2AB756D54}" srcOrd="0" destOrd="0" presId="urn:microsoft.com/office/officeart/2018/5/layout/IconCircleLabelList"/>
    <dgm:cxn modelId="{0F8A43D3-3BC5-4829-8F99-357D976FAB90}" srcId="{14C37FCD-A1A1-4554-9D3D-147D915AEC94}" destId="{BE3CDA94-AA1B-4712-933E-25549C2860F9}" srcOrd="2" destOrd="0" parTransId="{F7726506-EA08-4B53-B5BA-4704ABBCB618}" sibTransId="{120E1A0A-B18D-4FE6-8A8D-835330E51B9F}"/>
    <dgm:cxn modelId="{CD3053DB-7E0C-4224-A755-C1FDC41CFA86}" type="presOf" srcId="{9B89BA6B-FC86-40D1-962F-35D9D4AF72DF}" destId="{CCAC5F59-4815-42C1-A48D-4C1B7E1AADB2}" srcOrd="0" destOrd="0" presId="urn:microsoft.com/office/officeart/2018/5/layout/IconCircleLabelList"/>
    <dgm:cxn modelId="{79EDACF3-0EC7-4ED5-912A-D1EED45F1163}" srcId="{14C37FCD-A1A1-4554-9D3D-147D915AEC94}" destId="{557724F9-0E20-4B5A-9457-D57EA302F65C}" srcOrd="1" destOrd="0" parTransId="{7085D8F9-43CF-417E-903A-BBA639999DB7}" sibTransId="{9B504FC1-9F9F-4119-95A8-1F52A770D206}"/>
    <dgm:cxn modelId="{F75B09F6-8836-47A9-BA65-7EA8DE05436A}" type="presOf" srcId="{F06FF650-5034-42B4-B446-6479DF17933B}" destId="{8414205E-D597-4466-A744-061BB64AAC34}" srcOrd="0" destOrd="0" presId="urn:microsoft.com/office/officeart/2018/5/layout/IconCircleLabelList"/>
    <dgm:cxn modelId="{33ED74A1-A893-4910-A803-CEBD94863CC3}" type="presParOf" srcId="{555E9215-5DAB-420B-A0C1-765C56F58C95}" destId="{F4C029EC-4E24-44E9-A0F2-455C7BACA1B2}" srcOrd="0" destOrd="0" presId="urn:microsoft.com/office/officeart/2018/5/layout/IconCircleLabelList"/>
    <dgm:cxn modelId="{C9A73259-608C-4987-8608-DDB2ABAE6BB4}" type="presParOf" srcId="{F4C029EC-4E24-44E9-A0F2-455C7BACA1B2}" destId="{F6EB5F37-9052-469D-86F0-E62B2C549E7E}" srcOrd="0" destOrd="0" presId="urn:microsoft.com/office/officeart/2018/5/layout/IconCircleLabelList"/>
    <dgm:cxn modelId="{149C8943-DE03-40D4-9F4E-34D4793D9904}" type="presParOf" srcId="{F4C029EC-4E24-44E9-A0F2-455C7BACA1B2}" destId="{9683FC26-C2C2-497D-B080-2D1E2F7198E6}" srcOrd="1" destOrd="0" presId="urn:microsoft.com/office/officeart/2018/5/layout/IconCircleLabelList"/>
    <dgm:cxn modelId="{927E8DB1-E851-4D62-B74F-CD196F2B749B}" type="presParOf" srcId="{F4C029EC-4E24-44E9-A0F2-455C7BACA1B2}" destId="{B033D8AB-35ED-4848-BDC9-4E838001EBC8}" srcOrd="2" destOrd="0" presId="urn:microsoft.com/office/officeart/2018/5/layout/IconCircleLabelList"/>
    <dgm:cxn modelId="{0DFBCAAE-1A77-4288-8610-5D6A792AF5AA}" type="presParOf" srcId="{F4C029EC-4E24-44E9-A0F2-455C7BACA1B2}" destId="{D3FD535F-5363-4A88-857C-C6798B7F31DF}" srcOrd="3" destOrd="0" presId="urn:microsoft.com/office/officeart/2018/5/layout/IconCircleLabelList"/>
    <dgm:cxn modelId="{5885B947-1411-4ECD-BFAE-5A526B57B598}" type="presParOf" srcId="{555E9215-5DAB-420B-A0C1-765C56F58C95}" destId="{1F31D6B7-A0A5-4447-A54E-2AAC99373B6A}" srcOrd="1" destOrd="0" presId="urn:microsoft.com/office/officeart/2018/5/layout/IconCircleLabelList"/>
    <dgm:cxn modelId="{4197D8AA-BD89-4D62-863A-26F6316C0D2E}" type="presParOf" srcId="{555E9215-5DAB-420B-A0C1-765C56F58C95}" destId="{F458A1C1-C121-43A6-AD1D-906F818339D0}" srcOrd="2" destOrd="0" presId="urn:microsoft.com/office/officeart/2018/5/layout/IconCircleLabelList"/>
    <dgm:cxn modelId="{1532BAD5-165B-4FAF-9696-ADCFCB14CBCE}" type="presParOf" srcId="{F458A1C1-C121-43A6-AD1D-906F818339D0}" destId="{C357708F-49FF-4C95-ACAC-D6AECBE1D781}" srcOrd="0" destOrd="0" presId="urn:microsoft.com/office/officeart/2018/5/layout/IconCircleLabelList"/>
    <dgm:cxn modelId="{1A080174-B01C-4CEE-8961-CB9A1E721ABA}" type="presParOf" srcId="{F458A1C1-C121-43A6-AD1D-906F818339D0}" destId="{C8EBBB1D-E4EA-4D1C-9179-8009E3854F5E}" srcOrd="1" destOrd="0" presId="urn:microsoft.com/office/officeart/2018/5/layout/IconCircleLabelList"/>
    <dgm:cxn modelId="{83BFAA12-7EFF-495C-AEE7-481C14A44744}" type="presParOf" srcId="{F458A1C1-C121-43A6-AD1D-906F818339D0}" destId="{70EECA84-A9F1-499D-AA77-C5CA9B29B252}" srcOrd="2" destOrd="0" presId="urn:microsoft.com/office/officeart/2018/5/layout/IconCircleLabelList"/>
    <dgm:cxn modelId="{0D376D73-29F6-4ED2-A8D3-22A0A14D1C7E}" type="presParOf" srcId="{F458A1C1-C121-43A6-AD1D-906F818339D0}" destId="{90DF818A-1274-4C47-99EC-18F2AB756D54}" srcOrd="3" destOrd="0" presId="urn:microsoft.com/office/officeart/2018/5/layout/IconCircleLabelList"/>
    <dgm:cxn modelId="{02208E81-45E9-4E11-8299-20DF9B6D9256}" type="presParOf" srcId="{555E9215-5DAB-420B-A0C1-765C56F58C95}" destId="{BC71D27C-1A70-49EC-85CF-F8E3DC47ED76}" srcOrd="3" destOrd="0" presId="urn:microsoft.com/office/officeart/2018/5/layout/IconCircleLabelList"/>
    <dgm:cxn modelId="{A79108CE-4379-44F4-98AC-2033854CC961}" type="presParOf" srcId="{555E9215-5DAB-420B-A0C1-765C56F58C95}" destId="{DDFF3039-2DDE-43B2-B228-F5EBA2EF6FFB}" srcOrd="4" destOrd="0" presId="urn:microsoft.com/office/officeart/2018/5/layout/IconCircleLabelList"/>
    <dgm:cxn modelId="{4920B6AD-94DF-4B46-91B7-97675645FD65}" type="presParOf" srcId="{DDFF3039-2DDE-43B2-B228-F5EBA2EF6FFB}" destId="{64386A1A-FFC8-4816-B2F3-20A06DB9866C}" srcOrd="0" destOrd="0" presId="urn:microsoft.com/office/officeart/2018/5/layout/IconCircleLabelList"/>
    <dgm:cxn modelId="{0E892079-CFC5-4470-B804-0EB1D45DBF27}" type="presParOf" srcId="{DDFF3039-2DDE-43B2-B228-F5EBA2EF6FFB}" destId="{1F17B278-CE37-416E-A102-70F7B328B9A3}" srcOrd="1" destOrd="0" presId="urn:microsoft.com/office/officeart/2018/5/layout/IconCircleLabelList"/>
    <dgm:cxn modelId="{8DBA279C-7D6E-46B7-8B13-9E1668C0DB83}" type="presParOf" srcId="{DDFF3039-2DDE-43B2-B228-F5EBA2EF6FFB}" destId="{EB3FF79F-7B16-4D26-B771-C513C5E99F55}" srcOrd="2" destOrd="0" presId="urn:microsoft.com/office/officeart/2018/5/layout/IconCircleLabelList"/>
    <dgm:cxn modelId="{8622ABB1-3D79-49F5-8608-A6436BD3E966}" type="presParOf" srcId="{DDFF3039-2DDE-43B2-B228-F5EBA2EF6FFB}" destId="{5961F3CA-B1DD-48C4-8D71-CFAD6865BF22}" srcOrd="3" destOrd="0" presId="urn:microsoft.com/office/officeart/2018/5/layout/IconCircleLabelList"/>
    <dgm:cxn modelId="{0617B2D7-79E2-47F0-B705-133D99D50896}" type="presParOf" srcId="{555E9215-5DAB-420B-A0C1-765C56F58C95}" destId="{08EAC19E-8ED3-41F0-ACA0-4612A1B921E3}" srcOrd="5" destOrd="0" presId="urn:microsoft.com/office/officeart/2018/5/layout/IconCircleLabelList"/>
    <dgm:cxn modelId="{0EF70C08-2B3A-430F-B39F-AA4E9A4F14C6}" type="presParOf" srcId="{555E9215-5DAB-420B-A0C1-765C56F58C95}" destId="{1FF5A511-5E04-473E-BB3E-3EA9BB8B9DBD}" srcOrd="6" destOrd="0" presId="urn:microsoft.com/office/officeart/2018/5/layout/IconCircleLabelList"/>
    <dgm:cxn modelId="{C877F2FB-4076-439F-959F-CBB6648D0110}" type="presParOf" srcId="{1FF5A511-5E04-473E-BB3E-3EA9BB8B9DBD}" destId="{49BA85AB-4EDF-403A-91F8-806A3F558DB3}" srcOrd="0" destOrd="0" presId="urn:microsoft.com/office/officeart/2018/5/layout/IconCircleLabelList"/>
    <dgm:cxn modelId="{F0D210ED-243C-41F0-AEB6-9600DB92F788}" type="presParOf" srcId="{1FF5A511-5E04-473E-BB3E-3EA9BB8B9DBD}" destId="{BAC540BE-FCF4-4780-92F2-09DDC0D2CD49}" srcOrd="1" destOrd="0" presId="urn:microsoft.com/office/officeart/2018/5/layout/IconCircleLabelList"/>
    <dgm:cxn modelId="{026AF4EF-A3A2-48C3-89A2-325AB865F68C}" type="presParOf" srcId="{1FF5A511-5E04-473E-BB3E-3EA9BB8B9DBD}" destId="{7E5A63BD-FCB5-43C0-8BD5-78583414C48E}" srcOrd="2" destOrd="0" presId="urn:microsoft.com/office/officeart/2018/5/layout/IconCircleLabelList"/>
    <dgm:cxn modelId="{68A02BE3-BF62-4E25-8D0B-2283C7037AB5}" type="presParOf" srcId="{1FF5A511-5E04-473E-BB3E-3EA9BB8B9DBD}" destId="{8414205E-D597-4466-A744-061BB64AAC34}" srcOrd="3" destOrd="0" presId="urn:microsoft.com/office/officeart/2018/5/layout/IconCircleLabelList"/>
    <dgm:cxn modelId="{19B3EE29-A57B-403A-92C5-D2E8FF657AB4}" type="presParOf" srcId="{555E9215-5DAB-420B-A0C1-765C56F58C95}" destId="{79C8C5EE-A654-4D0E-86D1-1F4379A6FD86}" srcOrd="7" destOrd="0" presId="urn:microsoft.com/office/officeart/2018/5/layout/IconCircleLabelList"/>
    <dgm:cxn modelId="{D14C7F71-D797-4FDF-BA0C-523926B87E5A}" type="presParOf" srcId="{555E9215-5DAB-420B-A0C1-765C56F58C95}" destId="{0CF8FB9D-92A2-4EEC-81BB-C35D0334F1F1}" srcOrd="8" destOrd="0" presId="urn:microsoft.com/office/officeart/2018/5/layout/IconCircleLabelList"/>
    <dgm:cxn modelId="{4EC77EF4-8F17-427C-BF04-FEBDA5CAA2FC}" type="presParOf" srcId="{0CF8FB9D-92A2-4EEC-81BB-C35D0334F1F1}" destId="{F9996B54-E4F1-48E3-B3B4-3B90D6D38290}" srcOrd="0" destOrd="0" presId="urn:microsoft.com/office/officeart/2018/5/layout/IconCircleLabelList"/>
    <dgm:cxn modelId="{F0A3C1F4-815F-44FB-A073-4AFA25502972}" type="presParOf" srcId="{0CF8FB9D-92A2-4EEC-81BB-C35D0334F1F1}" destId="{18AF3584-F229-4643-9C4E-5ADF2222D6DF}" srcOrd="1" destOrd="0" presId="urn:microsoft.com/office/officeart/2018/5/layout/IconCircleLabelList"/>
    <dgm:cxn modelId="{D1A057DA-6445-48D1-BA16-A75CFBB0213C}" type="presParOf" srcId="{0CF8FB9D-92A2-4EEC-81BB-C35D0334F1F1}" destId="{01B68DE2-A50A-4F63-A90F-DB6AB350650C}" srcOrd="2" destOrd="0" presId="urn:microsoft.com/office/officeart/2018/5/layout/IconCircleLabelList"/>
    <dgm:cxn modelId="{5EDC61F8-A44A-4247-AC21-F0769611BB1A}" type="presParOf" srcId="{0CF8FB9D-92A2-4EEC-81BB-C35D0334F1F1}" destId="{CCAC5F59-4815-42C1-A48D-4C1B7E1AADB2}"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059815-24D6-42C0-9369-B2912FB932DC}">
      <dsp:nvSpPr>
        <dsp:cNvPr id="0" name=""/>
        <dsp:cNvSpPr/>
      </dsp:nvSpPr>
      <dsp:spPr>
        <a:xfrm>
          <a:off x="0" y="508"/>
          <a:ext cx="10188672" cy="118960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04DF4E-51BA-46F4-A088-40BA1D6B4043}">
      <dsp:nvSpPr>
        <dsp:cNvPr id="0" name=""/>
        <dsp:cNvSpPr/>
      </dsp:nvSpPr>
      <dsp:spPr>
        <a:xfrm>
          <a:off x="359854" y="268168"/>
          <a:ext cx="654281" cy="654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E32AFF4-A821-4884-B6C4-2D2342001E4C}">
      <dsp:nvSpPr>
        <dsp:cNvPr id="0" name=""/>
        <dsp:cNvSpPr/>
      </dsp:nvSpPr>
      <dsp:spPr>
        <a:xfrm>
          <a:off x="1373991" y="508"/>
          <a:ext cx="8814680" cy="11896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900" tIns="125900" rIns="125900" bIns="125900" numCol="1" spcCol="1270" anchor="ctr" anchorCtr="0">
          <a:noAutofit/>
        </a:bodyPr>
        <a:lstStyle/>
        <a:p>
          <a:pPr marL="0" lvl="0" indent="0" algn="l" defTabSz="1111250">
            <a:lnSpc>
              <a:spcPct val="90000"/>
            </a:lnSpc>
            <a:spcBef>
              <a:spcPct val="0"/>
            </a:spcBef>
            <a:spcAft>
              <a:spcPct val="35000"/>
            </a:spcAft>
            <a:buNone/>
          </a:pPr>
          <a:r>
            <a:rPr lang="en-US" sz="2500" kern="1200" dirty="0"/>
            <a:t>Time in treatment predicts outcome</a:t>
          </a:r>
        </a:p>
      </dsp:txBody>
      <dsp:txXfrm>
        <a:off x="1373991" y="508"/>
        <a:ext cx="8814680" cy="1189602"/>
      </dsp:txXfrm>
    </dsp:sp>
    <dsp:sp modelId="{AD849A13-E07C-4A4A-965A-88CA75596376}">
      <dsp:nvSpPr>
        <dsp:cNvPr id="0" name=""/>
        <dsp:cNvSpPr/>
      </dsp:nvSpPr>
      <dsp:spPr>
        <a:xfrm>
          <a:off x="0" y="1487511"/>
          <a:ext cx="10188672" cy="118960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88230F-9770-4BAA-AD6B-A3321449956A}">
      <dsp:nvSpPr>
        <dsp:cNvPr id="0" name=""/>
        <dsp:cNvSpPr/>
      </dsp:nvSpPr>
      <dsp:spPr>
        <a:xfrm>
          <a:off x="359854" y="1755172"/>
          <a:ext cx="654281" cy="654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2A23270-DB19-4266-8BAE-C32944D6B202}">
      <dsp:nvSpPr>
        <dsp:cNvPr id="0" name=""/>
        <dsp:cNvSpPr/>
      </dsp:nvSpPr>
      <dsp:spPr>
        <a:xfrm>
          <a:off x="1373991" y="1487511"/>
          <a:ext cx="8814680" cy="11896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900" tIns="125900" rIns="125900" bIns="125900" numCol="1" spcCol="1270" anchor="ctr" anchorCtr="0">
          <a:noAutofit/>
        </a:bodyPr>
        <a:lstStyle/>
        <a:p>
          <a:pPr marL="0" lvl="0" indent="0" algn="l" defTabSz="1111250">
            <a:lnSpc>
              <a:spcPct val="90000"/>
            </a:lnSpc>
            <a:spcBef>
              <a:spcPct val="0"/>
            </a:spcBef>
            <a:spcAft>
              <a:spcPct val="35000"/>
            </a:spcAft>
            <a:buNone/>
          </a:pPr>
          <a:r>
            <a:rPr lang="en-US" sz="2500" kern="1200"/>
            <a:t>More is better</a:t>
          </a:r>
        </a:p>
      </dsp:txBody>
      <dsp:txXfrm>
        <a:off x="1373991" y="1487511"/>
        <a:ext cx="8814680" cy="1189602"/>
      </dsp:txXfrm>
    </dsp:sp>
    <dsp:sp modelId="{5E83E8A3-0F27-41EA-9933-BA842EFEF185}">
      <dsp:nvSpPr>
        <dsp:cNvPr id="0" name=""/>
        <dsp:cNvSpPr/>
      </dsp:nvSpPr>
      <dsp:spPr>
        <a:xfrm>
          <a:off x="0" y="2974514"/>
          <a:ext cx="10188672" cy="118960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8212A2-68EF-4C8E-A309-AFFAAA457FCA}">
      <dsp:nvSpPr>
        <dsp:cNvPr id="0" name=""/>
        <dsp:cNvSpPr/>
      </dsp:nvSpPr>
      <dsp:spPr>
        <a:xfrm>
          <a:off x="359854" y="3242175"/>
          <a:ext cx="654281" cy="654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F9521A1-89C8-4368-B6B6-2BC2468A180F}">
      <dsp:nvSpPr>
        <dsp:cNvPr id="0" name=""/>
        <dsp:cNvSpPr/>
      </dsp:nvSpPr>
      <dsp:spPr>
        <a:xfrm>
          <a:off x="1373991" y="2974514"/>
          <a:ext cx="8814680" cy="11896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900" tIns="125900" rIns="125900" bIns="125900" numCol="1" spcCol="1270" anchor="ctr" anchorCtr="0">
          <a:noAutofit/>
        </a:bodyPr>
        <a:lstStyle/>
        <a:p>
          <a:pPr marL="0" lvl="0" indent="0" algn="l" defTabSz="1111250">
            <a:lnSpc>
              <a:spcPct val="90000"/>
            </a:lnSpc>
            <a:spcBef>
              <a:spcPct val="0"/>
            </a:spcBef>
            <a:spcAft>
              <a:spcPct val="35000"/>
            </a:spcAft>
            <a:buNone/>
          </a:pPr>
          <a:r>
            <a:rPr lang="en-US" sz="2500" kern="1200"/>
            <a:t>How do you engage and retain people in treatment</a:t>
          </a:r>
        </a:p>
      </dsp:txBody>
      <dsp:txXfrm>
        <a:off x="1373991" y="2974514"/>
        <a:ext cx="8814680" cy="11896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EB5F37-9052-469D-86F0-E62B2C549E7E}">
      <dsp:nvSpPr>
        <dsp:cNvPr id="0" name=""/>
        <dsp:cNvSpPr/>
      </dsp:nvSpPr>
      <dsp:spPr>
        <a:xfrm>
          <a:off x="477431" y="1095102"/>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83FC26-C2C2-497D-B080-2D1E2F7198E6}">
      <dsp:nvSpPr>
        <dsp:cNvPr id="0" name=""/>
        <dsp:cNvSpPr/>
      </dsp:nvSpPr>
      <dsp:spPr>
        <a:xfrm>
          <a:off x="711431" y="13291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3FD535F-5363-4A88-857C-C6798B7F31DF}">
      <dsp:nvSpPr>
        <dsp:cNvPr id="0" name=""/>
        <dsp:cNvSpPr/>
      </dsp:nvSpPr>
      <dsp:spPr>
        <a:xfrm>
          <a:off x="126431" y="25351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a:t>Low barrier care </a:t>
          </a:r>
        </a:p>
      </dsp:txBody>
      <dsp:txXfrm>
        <a:off x="126431" y="2535102"/>
        <a:ext cx="1800000" cy="720000"/>
      </dsp:txXfrm>
    </dsp:sp>
    <dsp:sp modelId="{C357708F-49FF-4C95-ACAC-D6AECBE1D781}">
      <dsp:nvSpPr>
        <dsp:cNvPr id="0" name=""/>
        <dsp:cNvSpPr/>
      </dsp:nvSpPr>
      <dsp:spPr>
        <a:xfrm>
          <a:off x="2592431" y="1095102"/>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EBBB1D-E4EA-4D1C-9179-8009E3854F5E}">
      <dsp:nvSpPr>
        <dsp:cNvPr id="0" name=""/>
        <dsp:cNvSpPr/>
      </dsp:nvSpPr>
      <dsp:spPr>
        <a:xfrm>
          <a:off x="2826431" y="13291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0DF818A-1274-4C47-99EC-18F2AB756D54}">
      <dsp:nvSpPr>
        <dsp:cNvPr id="0" name=""/>
        <dsp:cNvSpPr/>
      </dsp:nvSpPr>
      <dsp:spPr>
        <a:xfrm>
          <a:off x="2241431" y="25351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a:t>Peer support</a:t>
          </a:r>
        </a:p>
      </dsp:txBody>
      <dsp:txXfrm>
        <a:off x="2241431" y="2535102"/>
        <a:ext cx="1800000" cy="720000"/>
      </dsp:txXfrm>
    </dsp:sp>
    <dsp:sp modelId="{64386A1A-FFC8-4816-B2F3-20A06DB9866C}">
      <dsp:nvSpPr>
        <dsp:cNvPr id="0" name=""/>
        <dsp:cNvSpPr/>
      </dsp:nvSpPr>
      <dsp:spPr>
        <a:xfrm>
          <a:off x="4707431" y="1095102"/>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17B278-CE37-416E-A102-70F7B328B9A3}">
      <dsp:nvSpPr>
        <dsp:cNvPr id="0" name=""/>
        <dsp:cNvSpPr/>
      </dsp:nvSpPr>
      <dsp:spPr>
        <a:xfrm>
          <a:off x="4941431" y="13291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961F3CA-B1DD-48C4-8D71-CFAD6865BF22}">
      <dsp:nvSpPr>
        <dsp:cNvPr id="0" name=""/>
        <dsp:cNvSpPr/>
      </dsp:nvSpPr>
      <dsp:spPr>
        <a:xfrm>
          <a:off x="4356431" y="25351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a:t>Extended hours</a:t>
          </a:r>
        </a:p>
      </dsp:txBody>
      <dsp:txXfrm>
        <a:off x="4356431" y="2535102"/>
        <a:ext cx="1800000" cy="720000"/>
      </dsp:txXfrm>
    </dsp:sp>
    <dsp:sp modelId="{49BA85AB-4EDF-403A-91F8-806A3F558DB3}">
      <dsp:nvSpPr>
        <dsp:cNvPr id="0" name=""/>
        <dsp:cNvSpPr/>
      </dsp:nvSpPr>
      <dsp:spPr>
        <a:xfrm>
          <a:off x="6822431" y="1095102"/>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C540BE-FCF4-4780-92F2-09DDC0D2CD49}">
      <dsp:nvSpPr>
        <dsp:cNvPr id="0" name=""/>
        <dsp:cNvSpPr/>
      </dsp:nvSpPr>
      <dsp:spPr>
        <a:xfrm>
          <a:off x="7056431" y="13291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414205E-D597-4466-A744-061BB64AAC34}">
      <dsp:nvSpPr>
        <dsp:cNvPr id="0" name=""/>
        <dsp:cNvSpPr/>
      </dsp:nvSpPr>
      <dsp:spPr>
        <a:xfrm>
          <a:off x="6471431" y="25351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a:t>Outreach</a:t>
          </a:r>
        </a:p>
      </dsp:txBody>
      <dsp:txXfrm>
        <a:off x="6471431" y="2535102"/>
        <a:ext cx="1800000" cy="720000"/>
      </dsp:txXfrm>
    </dsp:sp>
    <dsp:sp modelId="{F9996B54-E4F1-48E3-B3B4-3B90D6D38290}">
      <dsp:nvSpPr>
        <dsp:cNvPr id="0" name=""/>
        <dsp:cNvSpPr/>
      </dsp:nvSpPr>
      <dsp:spPr>
        <a:xfrm>
          <a:off x="8937431" y="1095102"/>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AF3584-F229-4643-9C4E-5ADF2222D6DF}">
      <dsp:nvSpPr>
        <dsp:cNvPr id="0" name=""/>
        <dsp:cNvSpPr/>
      </dsp:nvSpPr>
      <dsp:spPr>
        <a:xfrm>
          <a:off x="9171431" y="13291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CAC5F59-4815-42C1-A48D-4C1B7E1AADB2}">
      <dsp:nvSpPr>
        <dsp:cNvPr id="0" name=""/>
        <dsp:cNvSpPr/>
      </dsp:nvSpPr>
      <dsp:spPr>
        <a:xfrm>
          <a:off x="8586431" y="25351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a:t>Nonjudgmental approach</a:t>
          </a:r>
        </a:p>
      </dsp:txBody>
      <dsp:txXfrm>
        <a:off x="8586431" y="2535102"/>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3CD4BC3-4558-412F-8D5B-8D118CCE74BB}" type="datetimeFigureOut">
              <a:rPr lang="en-US" smtClean="0"/>
              <a:pPr/>
              <a:t>10/26/2026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503289E-2394-452D-948A-64C5AC31F64F}" type="slidenum">
              <a:rPr lang="en-US" smtClean="0"/>
              <a:pPr/>
              <a:t>‹#›</a:t>
            </a:fld>
            <a:endParaRPr lang="en-US" dirty="0"/>
          </a:p>
        </p:txBody>
      </p:sp>
    </p:spTree>
    <p:extLst>
      <p:ext uri="{BB962C8B-B14F-4D97-AF65-F5344CB8AC3E}">
        <p14:creationId xmlns:p14="http://schemas.microsoft.com/office/powerpoint/2010/main" val="328750774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indent="0" algn="l" rtl="0">
              <a:defRPr sz="1200" b="0" i="0" u="none" strike="noStrike" cap="none" baseline="0"/>
            </a:lvl1pPr>
            <a:lvl2pPr marL="0" marR="0" indent="0" algn="l" rtl="0">
              <a:defRPr sz="1800" b="0" i="0" u="none" strike="noStrike" cap="none" baseline="0"/>
            </a:lvl2pPr>
            <a:lvl3pPr marL="0" marR="0" indent="0" algn="l" rtl="0">
              <a:defRPr sz="1800" b="0" i="0" u="none" strike="noStrike" cap="none" baseline="0"/>
            </a:lvl3pPr>
            <a:lvl4pPr marL="0" marR="0" indent="0" algn="l" rtl="0">
              <a:defRPr sz="1800" b="0" i="0" u="none" strike="noStrike" cap="none" baseline="0"/>
            </a:lvl4pPr>
            <a:lvl5pPr marL="0" marR="0" indent="0" algn="l" rtl="0">
              <a:defRPr sz="1800" b="0" i="0" u="none" strike="noStrike" cap="none" baseline="0"/>
            </a:lvl5pPr>
            <a:lvl6pPr marL="0" marR="0" indent="0" algn="l" rtl="0">
              <a:defRPr sz="1800" b="0" i="0" u="none" strike="noStrike" cap="none" baseline="0"/>
            </a:lvl6pPr>
            <a:lvl7pPr marL="0" marR="0" indent="0" algn="l" rtl="0">
              <a:defRPr sz="1800" b="0" i="0" u="none" strike="noStrike" cap="none" baseline="0"/>
            </a:lvl7pPr>
            <a:lvl8pPr marL="0" marR="0" indent="0" algn="l" rtl="0">
              <a:defRPr sz="1800" b="0" i="0" u="none" strike="noStrike" cap="none" baseline="0"/>
            </a:lvl8pPr>
            <a:lvl9pPr marL="0" marR="0" indent="0" algn="l" rtl="0">
              <a:defRPr sz="1800" b="0" i="0" u="none" strike="noStrike" cap="none" baseline="0"/>
            </a:lvl9pPr>
          </a:lstStyle>
          <a:p>
            <a:endParaRPr dirty="0"/>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defRPr sz="1200" b="0" i="0" u="none" strike="noStrike" cap="none" baseline="0"/>
            </a:lvl1pPr>
            <a:lvl2pPr marL="0" marR="0" indent="0" algn="l" rtl="0">
              <a:defRPr sz="1800" b="0" i="0" u="none" strike="noStrike" cap="none" baseline="0"/>
            </a:lvl2pPr>
            <a:lvl3pPr marL="0" marR="0" indent="0" algn="l" rtl="0">
              <a:defRPr sz="1800" b="0" i="0" u="none" strike="noStrike" cap="none" baseline="0"/>
            </a:lvl3pPr>
            <a:lvl4pPr marL="0" marR="0" indent="0" algn="l" rtl="0">
              <a:defRPr sz="1800" b="0" i="0" u="none" strike="noStrike" cap="none" baseline="0"/>
            </a:lvl4pPr>
            <a:lvl5pPr marL="0" marR="0" indent="0" algn="l" rtl="0">
              <a:defRPr sz="1800" b="0" i="0" u="none" strike="noStrike" cap="none" baseline="0"/>
            </a:lvl5pPr>
            <a:lvl6pPr marL="0" marR="0" indent="0" algn="l" rtl="0">
              <a:defRPr sz="1800" b="0" i="0" u="none" strike="noStrike" cap="none" baseline="0"/>
            </a:lvl6pPr>
            <a:lvl7pPr marL="0" marR="0" indent="0" algn="l" rtl="0">
              <a:defRPr sz="1800" b="0" i="0" u="none" strike="noStrike" cap="none" baseline="0"/>
            </a:lvl7pPr>
            <a:lvl8pPr marL="0" marR="0" indent="0" algn="l" rtl="0">
              <a:defRPr sz="1800" b="0" i="0" u="none" strike="noStrike" cap="none" baseline="0"/>
            </a:lvl8pPr>
            <a:lvl9pPr marL="0" marR="0" indent="0" algn="l" rtl="0">
              <a:defRPr sz="1800" b="0" i="0" u="none" strike="noStrike" cap="none" baseline="0"/>
            </a:lvl9pPr>
          </a:lstStyle>
          <a:p>
            <a:endParaRPr dirty="0"/>
          </a:p>
        </p:txBody>
      </p:sp>
      <p:sp>
        <p:nvSpPr>
          <p:cNvPr id="4" name="Shape 4"/>
          <p:cNvSpPr>
            <a:spLocks noGrp="1" noRot="1" noChangeAspect="1"/>
          </p:cNvSpPr>
          <p:nvPr>
            <p:ph type="sldImg" idx="3"/>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lstStyle>
            <a:lvl1pPr marL="0" marR="0" indent="0" algn="l" rtl="0">
              <a:defRPr sz="1800" b="0" i="0" u="none" strike="noStrike" cap="none" baseline="0"/>
            </a:lvl1pPr>
            <a:lvl2pPr marL="0" marR="0" indent="0" algn="l" rtl="0">
              <a:defRPr sz="1800" b="0" i="0" u="none" strike="noStrike" cap="none" baseline="0"/>
            </a:lvl2pPr>
            <a:lvl3pPr marL="0" marR="0" indent="0" algn="l" rtl="0">
              <a:defRPr sz="1800" b="0" i="0" u="none" strike="noStrike" cap="none" baseline="0"/>
            </a:lvl3pPr>
            <a:lvl4pPr marL="0" marR="0" indent="0" algn="l" rtl="0">
              <a:defRPr sz="1800" b="0" i="0" u="none" strike="noStrike" cap="none" baseline="0"/>
            </a:lvl4pPr>
            <a:lvl5pPr marL="0" marR="0" indent="0" algn="l" rtl="0">
              <a:defRPr sz="1800" b="0" i="0" u="none" strike="noStrike" cap="none" baseline="0"/>
            </a:lvl5pPr>
            <a:lvl6pPr marL="0" marR="0" indent="0" algn="l" rtl="0">
              <a:defRPr sz="1800" b="0" i="0" u="none" strike="noStrike" cap="none" baseline="0"/>
            </a:lvl6pPr>
            <a:lvl7pPr marL="0" marR="0" indent="0" algn="l" rtl="0">
              <a:defRPr sz="1800" b="0" i="0" u="none" strike="noStrike" cap="none" baseline="0"/>
            </a:lvl7pPr>
            <a:lvl8pPr marL="0" marR="0" indent="0" algn="l" rtl="0">
              <a:defRPr sz="1800" b="0" i="0" u="none" strike="noStrike" cap="none" baseline="0"/>
            </a:lvl8pPr>
            <a:lvl9pPr marL="0" marR="0" indent="0" algn="l" rtl="0">
              <a:defRPr sz="1800" b="0" i="0" u="none" strike="noStrike" cap="none" baseline="0"/>
            </a:lvl9pPr>
          </a:lstStyle>
          <a:p>
            <a:endParaRPr/>
          </a:p>
        </p:txBody>
      </p:sp>
      <p:sp>
        <p:nvSpPr>
          <p:cNvPr id="6" name="Shape 6"/>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indent="0" algn="l" rtl="0">
              <a:defRPr sz="1200" b="0" i="0" u="none" strike="noStrike" cap="none" baseline="0"/>
            </a:lvl1pPr>
            <a:lvl2pPr marL="0" marR="0" indent="0" algn="l" rtl="0">
              <a:defRPr sz="1800" b="0" i="0" u="none" strike="noStrike" cap="none" baseline="0"/>
            </a:lvl2pPr>
            <a:lvl3pPr marL="0" marR="0" indent="0" algn="l" rtl="0">
              <a:defRPr sz="1800" b="0" i="0" u="none" strike="noStrike" cap="none" baseline="0"/>
            </a:lvl3pPr>
            <a:lvl4pPr marL="0" marR="0" indent="0" algn="l" rtl="0">
              <a:defRPr sz="1800" b="0" i="0" u="none" strike="noStrike" cap="none" baseline="0"/>
            </a:lvl4pPr>
            <a:lvl5pPr marL="0" marR="0" indent="0" algn="l" rtl="0">
              <a:defRPr sz="1800" b="0" i="0" u="none" strike="noStrike" cap="none" baseline="0"/>
            </a:lvl5pPr>
            <a:lvl6pPr marL="0" marR="0" indent="0" algn="l" rtl="0">
              <a:defRPr sz="1800" b="0" i="0" u="none" strike="noStrike" cap="none" baseline="0"/>
            </a:lvl6pPr>
            <a:lvl7pPr marL="0" marR="0" indent="0" algn="l" rtl="0">
              <a:defRPr sz="1800" b="0" i="0" u="none" strike="noStrike" cap="none" baseline="0"/>
            </a:lvl7pPr>
            <a:lvl8pPr marL="0" marR="0" indent="0" algn="l" rtl="0">
              <a:defRPr sz="1800" b="0" i="0" u="none" strike="noStrike" cap="none" baseline="0"/>
            </a:lvl8pPr>
            <a:lvl9pPr marL="0" marR="0" indent="0" algn="l" rtl="0">
              <a:defRPr sz="1800" b="0" i="0" u="none" strike="noStrike" cap="none" baseline="0"/>
            </a:lvl9pPr>
          </a:lstStyle>
          <a:p>
            <a:endParaRPr dirty="0"/>
          </a:p>
        </p:txBody>
      </p:sp>
      <p:sp>
        <p:nvSpPr>
          <p:cNvPr id="7" name="Shape 7"/>
          <p:cNvSpPr txBox="1">
            <a:spLocks noGrp="1"/>
          </p:cNvSpPr>
          <p:nvPr>
            <p:ph type="sldNum" idx="12"/>
          </p:nvPr>
        </p:nvSpPr>
        <p:spPr>
          <a:xfrm>
            <a:off x="3884612" y="8685213"/>
            <a:ext cx="2971799" cy="457200"/>
          </a:xfrm>
          <a:prstGeom prst="rect">
            <a:avLst/>
          </a:prstGeom>
          <a:noFill/>
          <a:ln>
            <a:noFill/>
          </a:ln>
        </p:spPr>
        <p:txBody>
          <a:bodyPr lIns="91425" tIns="91425" rIns="91425" bIns="91425" anchor="b" anchorCtr="0"/>
          <a:lstStyle>
            <a:lvl1pPr marL="0" marR="0" indent="0" algn="r" rtl="0">
              <a:defRPr sz="1200" b="0" i="0" u="none" strike="noStrike" cap="none" baseline="0"/>
            </a:lvl1pPr>
            <a:lvl2pPr marL="0" marR="0" indent="0" algn="l" rtl="0">
              <a:defRPr sz="1800" b="0" i="0" u="none" strike="noStrike" cap="none" baseline="0"/>
            </a:lvl2pPr>
            <a:lvl3pPr marL="0" marR="0" indent="0" algn="l" rtl="0">
              <a:defRPr sz="1800" b="0" i="0" u="none" strike="noStrike" cap="none" baseline="0"/>
            </a:lvl3pPr>
            <a:lvl4pPr marL="0" marR="0" indent="0" algn="l" rtl="0">
              <a:defRPr sz="1800" b="0" i="0" u="none" strike="noStrike" cap="none" baseline="0"/>
            </a:lvl4pPr>
            <a:lvl5pPr marL="0" marR="0" indent="0" algn="l" rtl="0">
              <a:defRPr sz="1800" b="0" i="0" u="none" strike="noStrike" cap="none" baseline="0"/>
            </a:lvl5pPr>
            <a:lvl6pPr marL="0" marR="0" indent="0" algn="l" rtl="0">
              <a:defRPr sz="1800" b="0" i="0" u="none" strike="noStrike" cap="none" baseline="0"/>
            </a:lvl6pPr>
            <a:lvl7pPr marL="0" marR="0" indent="0" algn="l" rtl="0">
              <a:defRPr sz="1800" b="0" i="0" u="none" strike="noStrike" cap="none" baseline="0"/>
            </a:lvl7pPr>
            <a:lvl8pPr marL="0" marR="0" indent="0" algn="l" rtl="0">
              <a:defRPr sz="1800" b="0" i="0" u="none" strike="noStrike" cap="none" baseline="0"/>
            </a:lvl8pPr>
            <a:lvl9pPr marL="0" marR="0" indent="0" algn="l" rtl="0">
              <a:defRPr sz="1800" b="0" i="0" u="none" strike="noStrike" cap="none" baseline="0"/>
            </a:lvl9pPr>
          </a:lstStyle>
          <a:p>
            <a:endParaRPr dirty="0"/>
          </a:p>
        </p:txBody>
      </p:sp>
    </p:spTree>
    <p:extLst>
      <p:ext uri="{BB962C8B-B14F-4D97-AF65-F5344CB8AC3E}">
        <p14:creationId xmlns:p14="http://schemas.microsoft.com/office/powerpoint/2010/main" val="1254938878"/>
      </p:ext>
    </p:extLst>
  </p:cSld>
  <p:clrMap bg1="lt1" tx1="dk1" bg2="dk2" tx2="lt2" accent1="accent1" accent2="accent2" accent3="accent3" accent4="accent4" accent5="accent5" accent6="accent6" hlink="hlink" folHlink="folHlink"/>
  <p:hf hdr="0" dt="0"/>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hiv.gov/federal-response/ending-the-hiv-epidemic/overview"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cdc.gov/hiv-data/nhss/estimated-hiv-incidence-and-prevalence.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dx.doi.org/10.15585/mmwr.mm7104a3"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doi.org/10.58616/001c.140602?utm_source=chatgpt.com"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www.shatterproof.org/node/29116?ea_tracking_id=dr-em-recmon_7-pros&amp;referrer=&amp;cid="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s://www.youtube.com/watch?v=nOeYvlN9g0U"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3" Type="http://schemas.openxmlformats.org/officeDocument/2006/relationships/hyperlink" Target="https://doi.org/10.1186/s13011-020-00288-0/" TargetMode="External"/><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3" Type="http://schemas.openxmlformats.org/officeDocument/2006/relationships/hyperlink" Target="https://aidsetc.org/resource/ending-hiv-hcv-epidemics-critical-role-substance-use-providers" TargetMode="External"/><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3" Type="http://schemas.openxmlformats.org/officeDocument/2006/relationships/hyperlink" Target="https://aspe.hhs.gov/basic-report/psychosocial-supports-medication-assisted-treatment-recent-evidence-and-current-practice" TargetMode="External"/><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altLang="en-US" sz="1800" b="1" dirty="0"/>
              <a:t>TITLE SLIDE </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sz="1800" b="0" i="0" u="none" strike="noStrike" kern="1200" cap="none" baseline="0" dirty="0">
                <a:solidFill>
                  <a:schemeClr val="tx1"/>
                </a:solidFill>
                <a:effectLst/>
                <a:latin typeface="+mn-lt"/>
                <a:ea typeface="+mn-ea"/>
                <a:cs typeface="+mn-cs"/>
              </a:rPr>
              <a:t>Negative attitudes and perceptions toward people who use alcohol and drugs and/or people with HIV can create structural and clinical barriers that impact engagement in care. The fear of judgment associated with talking about and seeking help for HIV and/or a substance use disorder can discourage someone from engaging in available treatment and recovery services. This training workshop will address strategies for open, judgment-free conversations that promote mutual understanding and respect, thereby increasing treatment engagement and success. Participants will engage in discussion about how to decrease negative bias and increase engagement in their programs and communities.</a:t>
            </a:r>
          </a:p>
          <a:p>
            <a:pPr marL="0" marR="0" lvl="0" indent="0" algn="l" defTabSz="1218987" rtl="0" eaLnBrk="1" fontAlgn="auto" latinLnBrk="0" hangingPunct="1">
              <a:lnSpc>
                <a:spcPct val="100000"/>
              </a:lnSpc>
              <a:spcBef>
                <a:spcPts val="0"/>
              </a:spcBef>
              <a:spcAft>
                <a:spcPts val="0"/>
              </a:spcAft>
              <a:buClrTx/>
              <a:buSzTx/>
              <a:buFontTx/>
              <a:buNone/>
              <a:tabLst/>
              <a:defRPr/>
            </a:pPr>
            <a:endParaRPr lang="en-US" sz="1800" b="0" i="0" u="none" strike="noStrike" kern="1200" cap="none" baseline="0" dirty="0">
              <a:solidFill>
                <a:schemeClr val="tx1"/>
              </a:solidFill>
              <a:effectLst/>
              <a:latin typeface="+mn-lt"/>
              <a:ea typeface="+mn-ea"/>
              <a:cs typeface="+mn-cs"/>
            </a:endParaRPr>
          </a:p>
          <a:p>
            <a:pPr marL="0" marR="0" lvl="0" indent="0" algn="l" defTabSz="1218987" rtl="0" eaLnBrk="1" fontAlgn="auto" latinLnBrk="0" hangingPunct="1">
              <a:lnSpc>
                <a:spcPct val="100000"/>
              </a:lnSpc>
              <a:spcBef>
                <a:spcPts val="0"/>
              </a:spcBef>
              <a:spcAft>
                <a:spcPts val="0"/>
              </a:spcAft>
              <a:buClrTx/>
              <a:buSzTx/>
              <a:buFontTx/>
              <a:buNone/>
              <a:tabLst/>
              <a:defRPr/>
            </a:pPr>
            <a:r>
              <a:rPr lang="en-US" altLang="en-US" sz="1800" dirty="0"/>
              <a:t>The duration of the training is approximately 180 minutes (3 hours), depending on whether the trainer chooses to present all the slides, or a selection of slides. A series of Test Your Knowledge/What Did You Learn questions have been inserted at the beginning and end of the presentation to assess a change in the audience’s level of knowledge after the information has been presented. An answer key is provided in the Trainer’s notes on </a:t>
            </a:r>
            <a:r>
              <a:rPr lang="en-US" altLang="en-US" sz="1800" b="1" dirty="0"/>
              <a:t>slides 125-129</a:t>
            </a:r>
            <a:r>
              <a:rPr lang="en-US" altLang="en-US" sz="1800" dirty="0"/>
              <a:t>. </a:t>
            </a:r>
            <a:br>
              <a:rPr lang="en-US" altLang="en-US" sz="1800" dirty="0"/>
            </a:br>
            <a:endParaRPr lang="en-US" altLang="en-US" sz="1800" dirty="0"/>
          </a:p>
          <a:p>
            <a:pPr marL="0" marR="0" lvl="0" indent="0" algn="l" defTabSz="1218987" rtl="0" eaLnBrk="1" fontAlgn="auto" latinLnBrk="0" hangingPunct="1">
              <a:lnSpc>
                <a:spcPct val="100000"/>
              </a:lnSpc>
              <a:spcBef>
                <a:spcPts val="0"/>
              </a:spcBef>
              <a:spcAft>
                <a:spcPts val="0"/>
              </a:spcAft>
              <a:buClrTx/>
              <a:buSzTx/>
              <a:buFontTx/>
              <a:buNone/>
              <a:tabLst/>
              <a:defRPr/>
            </a:pPr>
            <a:r>
              <a:rPr lang="en-US" altLang="en-US" sz="1800" dirty="0"/>
              <a:t>This training package is the latest in a series of curricula focused on the intersection of HIV and opioids. Previously training packages developed by the PAETC/PSATTC collaboration include: </a:t>
            </a:r>
            <a:r>
              <a:rPr lang="en-US" altLang="en-US" sz="1800" i="1" dirty="0"/>
              <a:t>Prescription Opioids 101: What HIV Clinicians Need to Know </a:t>
            </a:r>
            <a:r>
              <a:rPr lang="en-US" altLang="en-US" sz="1800" dirty="0"/>
              <a:t>(2011); </a:t>
            </a:r>
            <a:r>
              <a:rPr lang="en-US" altLang="en-US" sz="1800" i="1" dirty="0"/>
              <a:t>Heroin and HIV: What Clinicians Need to Know </a:t>
            </a:r>
            <a:r>
              <a:rPr lang="en-US" altLang="en-US" sz="1800" dirty="0"/>
              <a:t>(2015); and </a:t>
            </a:r>
            <a:r>
              <a:rPr lang="en-US" altLang="en-US" sz="1800" i="1" dirty="0"/>
              <a:t>Heroin, Prescription Opioids, and HIV: What Clinicians Need to Know </a:t>
            </a:r>
            <a:r>
              <a:rPr lang="en-US" altLang="en-US" sz="1800" dirty="0"/>
              <a:t>(2018).</a:t>
            </a:r>
          </a:p>
          <a:p>
            <a:pPr marL="0" marR="0" lvl="0" indent="0" algn="l" defTabSz="1218987"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1218987" rtl="0" eaLnBrk="1" fontAlgn="auto" latinLnBrk="0" hangingPunct="1">
              <a:lnSpc>
                <a:spcPct val="100000"/>
              </a:lnSpc>
              <a:spcBef>
                <a:spcPts val="0"/>
              </a:spcBef>
              <a:spcAft>
                <a:spcPts val="0"/>
              </a:spcAft>
              <a:buClrTx/>
              <a:buSzTx/>
              <a:buFontTx/>
              <a:buNone/>
              <a:tabLst/>
              <a:defRPr/>
            </a:pPr>
            <a:r>
              <a:rPr lang="en-US" sz="1800" b="1" dirty="0"/>
              <a:t>AI Disclaimer: </a:t>
            </a:r>
            <a:r>
              <a:rPr lang="en-US" sz="1800" dirty="0"/>
              <a:t>Non-generative AI (ChatGPT) was used to summarize slide content for trainer notes for select slides. All information and references/citations were independently verified </a:t>
            </a:r>
            <a:r>
              <a:rPr lang="en-US" sz="1800" b="0" i="0" u="none" strike="noStrike" kern="1200" cap="none" baseline="0" dirty="0">
                <a:solidFill>
                  <a:schemeClr val="tx1"/>
                </a:solidFill>
                <a:effectLst/>
                <a:latin typeface="+mn-lt"/>
                <a:ea typeface="+mn-ea"/>
                <a:cs typeface="+mn-cs"/>
              </a:rPr>
              <a:t>by the training developers.</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551906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TRAINER NOTES:</a:t>
            </a:r>
          </a:p>
          <a:p>
            <a:r>
              <a:rPr lang="en-US" dirty="0"/>
              <a:t>The</a:t>
            </a:r>
            <a:r>
              <a:rPr lang="en-US" baseline="0" dirty="0"/>
              <a:t> disclaimer is provided to clarify funding for the project and distinguish the Pacific AIDS Education and Training Center’s role in promoting views and opinions contained in the training. </a:t>
            </a:r>
          </a:p>
          <a:p>
            <a:endParaRPr lang="en-US" baseline="0" dirty="0"/>
          </a:p>
          <a:p>
            <a:pPr defTabSz="465093">
              <a:defRPr/>
            </a:pPr>
            <a:r>
              <a:rPr lang="en-US" dirty="0"/>
              <a:t>This PowerPoint presentation and companion 2-page fact sheet was developed by Beth A. Rutkowski, MPH (UCLA Integrated Substance Use and Addiction Programs/Pacific Southwest Addiction Technology Transfer Center (ATTC)), through supplemental funding provided by the Pacific AIDS Education and Training Center. We wish to acknowledge Thomas E. Freese, PhD, from the Pacific Southwest ATTC,</a:t>
            </a:r>
            <a:r>
              <a:rPr lang="en-US" baseline="0" dirty="0"/>
              <a:t> and </a:t>
            </a:r>
            <a:r>
              <a:rPr lang="en-US" dirty="0"/>
              <a:t>Sandra</a:t>
            </a:r>
            <a:r>
              <a:rPr lang="en-US" baseline="0" dirty="0"/>
              <a:t> M. Cuevas</a:t>
            </a:r>
            <a:r>
              <a:rPr lang="en-US" dirty="0"/>
              <a:t> from the PAETC</a:t>
            </a:r>
            <a:r>
              <a:rPr lang="en-US" baseline="0" dirty="0"/>
              <a:t> – Los Angeles Area</a:t>
            </a:r>
            <a:r>
              <a:rPr lang="en-US" dirty="0"/>
              <a:t>.</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578856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INSTRUCTIONS:</a:t>
            </a:r>
          </a:p>
          <a:p>
            <a:r>
              <a:rPr lang="en-US" b="1" i="1" dirty="0"/>
              <a:t>This Disclosures slide should be customized based upon whether the presenter has disclosures.</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905194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t>INSTRUCTIONS:</a:t>
            </a:r>
            <a:br>
              <a:rPr lang="en-US" b="1" i="1" dirty="0"/>
            </a:br>
            <a:r>
              <a:rPr lang="en-US" b="1" i="1" dirty="0"/>
              <a:t>Briefly review each of the four learning objectives with attendees.</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602478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INSTRUCTIONS:</a:t>
            </a:r>
            <a:endParaRPr lang="en-US" b="1" baseline="0" dirty="0"/>
          </a:p>
          <a:p>
            <a:r>
              <a:rPr lang="en-US" b="1" i="1" baseline="0" dirty="0"/>
              <a:t>Program the Test Your Knowledge question and responses as a virtual poll. Allow training participants approximately 30 seconds to respond and then close the poll and display the results. Do not provide the correct answer.</a:t>
            </a:r>
          </a:p>
          <a:p>
            <a:r>
              <a:rPr lang="en-US" dirty="0"/>
              <a:t> </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91431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DD3D1-4B18-8033-805F-17AF7C6A58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E9D468-DCEA-B239-8F32-32DAADA2D6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2E7A0A-8946-B004-2E5A-CD1C6ECCA923}"/>
              </a:ext>
            </a:extLst>
          </p:cNvPr>
          <p:cNvSpPr>
            <a:spLocks noGrp="1"/>
          </p:cNvSpPr>
          <p:nvPr>
            <p:ph type="body" idx="1"/>
          </p:nvPr>
        </p:nvSpPr>
        <p:spPr/>
        <p:txBody>
          <a:bodyPr/>
          <a:lstStyle/>
          <a:p>
            <a:r>
              <a:rPr lang="en-US" b="1" dirty="0"/>
              <a:t>INSTRUCTIONS:</a:t>
            </a:r>
            <a:endParaRPr lang="en-US" b="1" baseline="0" dirty="0"/>
          </a:p>
          <a:p>
            <a:r>
              <a:rPr lang="en-US" b="1" i="1" baseline="0" dirty="0"/>
              <a:t>Program the Test Your Knowledge question and responses as a virtual poll. Allow training participants approximately 30 seconds to respond and then close the poll and display the results. Do not provide the correct answer.</a:t>
            </a:r>
          </a:p>
        </p:txBody>
      </p:sp>
      <p:sp>
        <p:nvSpPr>
          <p:cNvPr id="4" name="Footer Placeholder 3">
            <a:extLst>
              <a:ext uri="{FF2B5EF4-FFF2-40B4-BE49-F238E27FC236}">
                <a16:creationId xmlns:a16="http://schemas.microsoft.com/office/drawing/2014/main" id="{A74E12A2-DE99-F3C0-9190-2E9F68882EDE}"/>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D2F4FA14-5936-A1E8-2BCE-54AFA6B86E50}"/>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376877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4B62A-91B7-205F-3DD4-A9E07C609E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075488-2126-9554-D7A0-08E24B020B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4F48BF-5234-28F1-4A35-3BDE56438FBD}"/>
              </a:ext>
            </a:extLst>
          </p:cNvPr>
          <p:cNvSpPr>
            <a:spLocks noGrp="1"/>
          </p:cNvSpPr>
          <p:nvPr>
            <p:ph type="body" idx="1"/>
          </p:nvPr>
        </p:nvSpPr>
        <p:spPr/>
        <p:txBody>
          <a:bodyPr/>
          <a:lstStyle/>
          <a:p>
            <a:r>
              <a:rPr lang="en-US" b="1" dirty="0"/>
              <a:t>INSTRUCTIONS:</a:t>
            </a:r>
            <a:endParaRPr lang="en-US" b="1" baseline="0" dirty="0"/>
          </a:p>
          <a:p>
            <a:r>
              <a:rPr lang="en-US" b="1" i="1" baseline="0" dirty="0"/>
              <a:t>Program the Test Your Knowledge question and responses as a virtual poll. Allow training participants approximately 30 seconds to respond and then close the poll and display the results. Do not provide the correct answer.</a:t>
            </a:r>
          </a:p>
        </p:txBody>
      </p:sp>
      <p:sp>
        <p:nvSpPr>
          <p:cNvPr id="4" name="Footer Placeholder 3">
            <a:extLst>
              <a:ext uri="{FF2B5EF4-FFF2-40B4-BE49-F238E27FC236}">
                <a16:creationId xmlns:a16="http://schemas.microsoft.com/office/drawing/2014/main" id="{04100DC0-BC46-AD0A-5E9F-44915C601F98}"/>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5121302F-D40D-815F-B322-5BBC59690B35}"/>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411946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47E4E-0076-6661-D7CA-11059E571B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F64EE5-1ED3-420B-7337-4D1048FDBD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BD82B3-9026-5318-D31D-6A38B00073B8}"/>
              </a:ext>
            </a:extLst>
          </p:cNvPr>
          <p:cNvSpPr>
            <a:spLocks noGrp="1"/>
          </p:cNvSpPr>
          <p:nvPr>
            <p:ph type="body" idx="1"/>
          </p:nvPr>
        </p:nvSpPr>
        <p:spPr/>
        <p:txBody>
          <a:bodyPr/>
          <a:lstStyle/>
          <a:p>
            <a:r>
              <a:rPr lang="en-US" b="1" dirty="0"/>
              <a:t>INSTRUCTIONS:</a:t>
            </a:r>
            <a:endParaRPr lang="en-US" b="1" baseline="0" dirty="0"/>
          </a:p>
          <a:p>
            <a:r>
              <a:rPr lang="en-US" b="1" i="1" baseline="0" dirty="0"/>
              <a:t>Program the Test Your Knowledge question and responses as a virtual poll. Allow training participants approximately 30 seconds to respond and then close the poll and display the results. Do not provide the correct answer.</a:t>
            </a:r>
          </a:p>
        </p:txBody>
      </p:sp>
      <p:sp>
        <p:nvSpPr>
          <p:cNvPr id="4" name="Footer Placeholder 3">
            <a:extLst>
              <a:ext uri="{FF2B5EF4-FFF2-40B4-BE49-F238E27FC236}">
                <a16:creationId xmlns:a16="http://schemas.microsoft.com/office/drawing/2014/main" id="{404F9AC2-0553-CAE6-56AF-155DE0FFE148}"/>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96A9D709-916C-2ADD-5FC2-22DD576569DD}"/>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4147036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FD109-8FC2-AC73-6B8C-B132D6C406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09B6D6-FEFF-8609-745D-E3B23F366C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86C8F1-3C1F-7873-C44B-8099FE86B9B5}"/>
              </a:ext>
            </a:extLst>
          </p:cNvPr>
          <p:cNvSpPr>
            <a:spLocks noGrp="1"/>
          </p:cNvSpPr>
          <p:nvPr>
            <p:ph type="body" idx="1"/>
          </p:nvPr>
        </p:nvSpPr>
        <p:spPr/>
        <p:txBody>
          <a:bodyPr/>
          <a:lstStyle/>
          <a:p>
            <a:r>
              <a:rPr lang="en-US" b="1" dirty="0"/>
              <a:t>INSTRUCTIONS:</a:t>
            </a:r>
            <a:endParaRPr lang="en-US" b="1" baseline="0" dirty="0"/>
          </a:p>
          <a:p>
            <a:r>
              <a:rPr lang="en-US" b="1" i="1" baseline="0" dirty="0"/>
              <a:t>Program the Test Your Knowledge question and responses as a virtual poll. Allow training participants approximately 30 seconds to respond and then close the poll and display the results. Do not provide the correct answer.</a:t>
            </a:r>
          </a:p>
        </p:txBody>
      </p:sp>
      <p:sp>
        <p:nvSpPr>
          <p:cNvPr id="4" name="Footer Placeholder 3">
            <a:extLst>
              <a:ext uri="{FF2B5EF4-FFF2-40B4-BE49-F238E27FC236}">
                <a16:creationId xmlns:a16="http://schemas.microsoft.com/office/drawing/2014/main" id="{5F01DB43-D2CA-8393-D401-A07E8D8317E3}"/>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B949404E-0339-CF09-8B52-D14B27FE16E0}"/>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9850602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600"/>
              </a:spcAft>
            </a:pPr>
            <a:r>
              <a:rPr lang="en-US" sz="1800" b="1" i="0" dirty="0">
                <a:effectLst/>
                <a:latin typeface="Calibri" panose="020F0502020204030204" pitchFamily="34" charset="0"/>
                <a:ea typeface="Times New Roman" panose="02020603050405020304" pitchFamily="18" charset="0"/>
                <a:cs typeface="Calibri" panose="020F0502020204030204" pitchFamily="34" charset="0"/>
              </a:rPr>
              <a:t>**ACTIVITY**</a:t>
            </a:r>
          </a:p>
          <a:p>
            <a:pPr marL="0" marR="0">
              <a:lnSpc>
                <a:spcPct val="115000"/>
              </a:lnSpc>
              <a:spcAft>
                <a:spcPts val="600"/>
              </a:spcAft>
            </a:pPr>
            <a:r>
              <a:rPr lang="en-US" sz="1800" b="0" i="0" dirty="0">
                <a:effectLst/>
                <a:latin typeface="Calibri" panose="020F0502020204030204" pitchFamily="34" charset="0"/>
                <a:ea typeface="Times New Roman" panose="02020603050405020304" pitchFamily="18" charset="0"/>
                <a:cs typeface="Calibri" panose="020F0502020204030204" pitchFamily="34" charset="0"/>
              </a:rPr>
              <a:t>This slide provides an opportunity for a group discussion with the folks in the room. </a:t>
            </a:r>
            <a:r>
              <a:rPr lang="en-US" sz="1800" b="0" i="0" dirty="0">
                <a:effectLst/>
                <a:latin typeface="Calibri" panose="020F0502020204030204" pitchFamily="34" charset="0"/>
                <a:ea typeface="Times New Roman" panose="02020603050405020304" pitchFamily="18" charset="0"/>
              </a:rPr>
              <a:t>The purpose of this discussion is to normalize both positive and negative feelings about this population.  They are often a challenge, and it is normal to have some emotional reaction. </a:t>
            </a:r>
            <a:r>
              <a:rPr lang="en-US" sz="1800" b="0" i="0" dirty="0">
                <a:effectLst/>
                <a:latin typeface="Calibri" panose="020F0502020204030204" pitchFamily="34" charset="0"/>
              </a:rPr>
              <a:t>Read the statement and ask attendees to type TRUE or FALSE in the chat.</a:t>
            </a:r>
            <a:endParaRPr lang="en-US" b="0" i="0"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508888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TRAINER NOTES/INSTRUCTIONS:</a:t>
            </a:r>
          </a:p>
          <a:p>
            <a:r>
              <a:rPr lang="en-US" dirty="0"/>
              <a:t>The statement on the previous slide is </a:t>
            </a:r>
            <a:r>
              <a:rPr lang="en-US" b="1" dirty="0"/>
              <a:t>true</a:t>
            </a:r>
            <a:r>
              <a:rPr lang="en-US" dirty="0"/>
              <a:t>. Engage in a brief verbal/chat discussion with attendees.</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7404797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600"/>
              </a:spcAft>
            </a:pPr>
            <a:r>
              <a:rPr lang="en-US" sz="1800" b="1" i="0" dirty="0">
                <a:effectLst/>
                <a:latin typeface="Calibri" panose="020F0502020204030204" pitchFamily="34" charset="0"/>
                <a:ea typeface="Times New Roman" panose="02020603050405020304" pitchFamily="18" charset="0"/>
                <a:cs typeface="Calibri" panose="020F0502020204030204" pitchFamily="34" charset="0"/>
              </a:rPr>
              <a:t>**ACTIVITY**</a:t>
            </a:r>
          </a:p>
          <a:p>
            <a:pPr marL="0" marR="0">
              <a:lnSpc>
                <a:spcPct val="115000"/>
              </a:lnSpc>
              <a:spcAft>
                <a:spcPts val="600"/>
              </a:spcAft>
            </a:pPr>
            <a:r>
              <a:rPr lang="en-US" sz="1800" b="0" i="0" dirty="0">
                <a:effectLst/>
                <a:latin typeface="Calibri" panose="020F0502020204030204" pitchFamily="34" charset="0"/>
                <a:ea typeface="Times New Roman" panose="02020603050405020304" pitchFamily="18" charset="0"/>
                <a:cs typeface="Calibri" panose="020F0502020204030204" pitchFamily="34" charset="0"/>
              </a:rPr>
              <a:t>This slide provides an opportunity for a group discussion with the folks in the room. </a:t>
            </a:r>
            <a:r>
              <a:rPr lang="en-US" sz="1800" b="0" i="0" dirty="0">
                <a:effectLst/>
                <a:latin typeface="Calibri" panose="020F0502020204030204" pitchFamily="34" charset="0"/>
                <a:ea typeface="Times New Roman" panose="02020603050405020304" pitchFamily="18" charset="0"/>
              </a:rPr>
              <a:t>The purpose of this discussion is to normalize both positive and negative feelings about this population.  They are often a challenge, and it is normal to have some emotional reaction. </a:t>
            </a:r>
            <a:r>
              <a:rPr lang="en-US" sz="1800" b="0" i="0" dirty="0">
                <a:effectLst/>
                <a:latin typeface="Calibri" panose="020F0502020204030204" pitchFamily="34" charset="0"/>
              </a:rPr>
              <a:t>Read the statement and ask attendees to type TRUE or FALSE in the chat.</a:t>
            </a:r>
            <a:endParaRPr lang="en-US" b="0" i="0"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6561303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b="1" dirty="0"/>
              <a:t>TRAINER NOTES/INSTRUCTIONS:</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The statement on the previous slide is </a:t>
            </a:r>
            <a:r>
              <a:rPr lang="en-US" b="1" dirty="0"/>
              <a:t>false</a:t>
            </a:r>
            <a:r>
              <a:rPr lang="en-US" dirty="0"/>
              <a:t>. Engage in a brief verbal/chat discussion with attendees.</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518714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TRANSITION SLIDE:</a:t>
            </a:r>
          </a:p>
          <a:p>
            <a:r>
              <a:rPr lang="en-US" dirty="0"/>
              <a:t>This section of the training will review shifting patterns in HIV/AIDS, drug poisoning/overdose deaths, and new drug analogs showing up in local drug supplies across the United States.</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6463405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b="1" dirty="0"/>
              <a:t>TRAINER NOTES:</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Of the approximately 1.2 million people in the US living with HIV, 1 in 8 people (156,000, 13%) do not know their HIV status. Some parts of the country face a higher burden of HIV than others, and the highest rate of new diagnoses occur in the South.</a:t>
            </a:r>
          </a:p>
          <a:p>
            <a:pPr marL="0" marR="0" lvl="0" indent="0" algn="l" defTabSz="1218987" rtl="0" eaLnBrk="1" fontAlgn="auto" latinLnBrk="0" hangingPunct="1">
              <a:lnSpc>
                <a:spcPct val="100000"/>
              </a:lnSpc>
              <a:spcBef>
                <a:spcPts val="0"/>
              </a:spcBef>
              <a:spcAft>
                <a:spcPts val="0"/>
              </a:spcAft>
              <a:buClrTx/>
              <a:buSzTx/>
              <a:buFontTx/>
              <a:buNone/>
              <a:tabLst/>
              <a:defRPr/>
            </a:pPr>
            <a:endParaRPr lang="en-US" dirty="0"/>
          </a:p>
          <a:p>
            <a:pPr marL="0" marR="0" lvl="0" indent="0" algn="l" defTabSz="1218987" rtl="0" eaLnBrk="1" fontAlgn="auto" latinLnBrk="0" hangingPunct="1">
              <a:lnSpc>
                <a:spcPct val="100000"/>
              </a:lnSpc>
              <a:spcBef>
                <a:spcPts val="0"/>
              </a:spcBef>
              <a:spcAft>
                <a:spcPts val="0"/>
              </a:spcAft>
              <a:buClrTx/>
              <a:buSzTx/>
              <a:buFontTx/>
              <a:buNone/>
              <a:tabLst/>
              <a:defRPr/>
            </a:pPr>
            <a:r>
              <a:rPr lang="en-US" b="1" dirty="0"/>
              <a:t>REFERENCE:</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HIV.gov. (2025). [Webpage]. </a:t>
            </a:r>
            <a:r>
              <a:rPr lang="en-US" i="1" dirty="0"/>
              <a:t>U.S. Statistics</a:t>
            </a:r>
            <a:r>
              <a:rPr lang="en-US" dirty="0"/>
              <a:t>. Accessed May 1, 2026, from: https://www.hiv.gov/hiv-basics/overview/data-and-trends/statistics.</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191465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kern="1200" dirty="0">
                <a:solidFill>
                  <a:schemeClr val="tx1"/>
                </a:solidFill>
                <a:effectLst/>
                <a:latin typeface="+mn-lt"/>
                <a:ea typeface="+mn-ea"/>
                <a:cs typeface="+mn-cs"/>
              </a:rPr>
              <a:t>TRAINER NOTES:</a:t>
            </a:r>
          </a:p>
          <a:p>
            <a:r>
              <a:rPr lang="en-US" sz="1800" b="1" i="0" kern="1200" dirty="0">
                <a:solidFill>
                  <a:schemeClr val="tx1"/>
                </a:solidFill>
                <a:effectLst/>
                <a:latin typeface="+mn-lt"/>
                <a:ea typeface="+mn-ea"/>
                <a:cs typeface="+mn-cs"/>
              </a:rPr>
              <a:t>CDC estimates show new HIV infections decreased 12% from 2018 (36,200) to 2022 (31,800). </a:t>
            </a:r>
            <a:r>
              <a:rPr lang="en-US" sz="1800" b="0" i="0" kern="1200" dirty="0">
                <a:solidFill>
                  <a:schemeClr val="tx1"/>
                </a:solidFill>
                <a:effectLst/>
                <a:latin typeface="+mn-lt"/>
                <a:ea typeface="+mn-ea"/>
                <a:cs typeface="+mn-cs"/>
              </a:rPr>
              <a:t>The decline was driven by a 30% decrease among young people aged 13-24 years. Increases in pre-exposure prophylaxis (</a:t>
            </a:r>
            <a:r>
              <a:rPr lang="en-US" sz="1800" b="0" i="0" kern="1200" dirty="0" err="1">
                <a:solidFill>
                  <a:schemeClr val="tx1"/>
                </a:solidFill>
                <a:effectLst/>
                <a:latin typeface="+mn-lt"/>
                <a:ea typeface="+mn-ea"/>
                <a:cs typeface="+mn-cs"/>
              </a:rPr>
              <a:t>PrEP</a:t>
            </a:r>
            <a:r>
              <a:rPr lang="en-US" sz="1800" b="0" i="0" kern="1200" dirty="0">
                <a:solidFill>
                  <a:schemeClr val="tx1"/>
                </a:solidFill>
                <a:effectLst/>
                <a:latin typeface="+mn-lt"/>
                <a:ea typeface="+mn-ea"/>
                <a:cs typeface="+mn-cs"/>
              </a:rPr>
              <a:t>) prescriptions, viral suppression, and HIV testing likely contributed to the decline. Additionally, in the jurisdictions prioritized in the </a:t>
            </a:r>
            <a:r>
              <a:rPr lang="en-US" sz="1800" b="0" i="1" u="none" strike="noStrike" kern="1200" dirty="0">
                <a:solidFill>
                  <a:schemeClr val="tx1"/>
                </a:solidFill>
                <a:effectLst/>
                <a:latin typeface="+mn-lt"/>
                <a:ea typeface="+mn-ea"/>
                <a:cs typeface="+mn-cs"/>
                <a:hlinkClick r:id="rId3"/>
              </a:rPr>
              <a:t>Ending the HIV Epidemic in the U.S.</a:t>
            </a:r>
            <a:r>
              <a:rPr lang="en-US" sz="1800" b="0" i="0" kern="1200" dirty="0">
                <a:solidFill>
                  <a:schemeClr val="tx1"/>
                </a:solidFill>
                <a:effectLst/>
                <a:latin typeface="+mn-lt"/>
                <a:ea typeface="+mn-ea"/>
                <a:cs typeface="+mn-cs"/>
              </a:rPr>
              <a:t>(EHE) initiative HIV incidence decreased by 21% among people aged ≥ 13 years in 2022, compared with 2017 (EHE baseline year).</a:t>
            </a:r>
          </a:p>
          <a:p>
            <a:endParaRPr lang="en-US" sz="1800" b="0" i="0" kern="1200" dirty="0">
              <a:solidFill>
                <a:schemeClr val="tx1"/>
              </a:solidFill>
              <a:effectLst/>
              <a:latin typeface="+mn-lt"/>
              <a:ea typeface="+mn-ea"/>
              <a:cs typeface="+mn-cs"/>
            </a:endParaRPr>
          </a:p>
          <a:p>
            <a:pPr marL="0" marR="0" lvl="0" indent="0" algn="l" defTabSz="1218987"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ea typeface="+mn-ea"/>
                <a:cs typeface="+mn-cs"/>
              </a:rPr>
              <a:t>Official final statistics tracking the exact number of new U.S. HIV infections for the year 2025 are not yet published by the CDC, as public health surveillance data typically requires and extensive reporting and analysis lag.</a:t>
            </a:r>
          </a:p>
          <a:p>
            <a:endParaRPr lang="en-US" dirty="0"/>
          </a:p>
          <a:p>
            <a:r>
              <a:rPr lang="en-US" b="1" dirty="0"/>
              <a:t>REFERENCE:</a:t>
            </a:r>
          </a:p>
          <a:p>
            <a:r>
              <a:rPr lang="en-US" dirty="0"/>
              <a:t>Centers for Disease Control and Prevention. (2025). [Webpage]. </a:t>
            </a:r>
            <a:r>
              <a:rPr lang="en-US" i="1" dirty="0"/>
              <a:t>Estimated HIV Incidence and Prevalence</a:t>
            </a:r>
            <a:r>
              <a:rPr lang="en-US" dirty="0"/>
              <a:t>. Accessed May 1, 2026, from: https://www.cdc.gov/hiv-data/nhss/estimated-hiv-incidence-and-prevalence.html.</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4118576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E4D01-61A6-32F0-BF2C-F9B53A22F1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1AE5F2-8776-2D5B-AAB3-22818BAA56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3D8C74-A17A-F467-5CA8-9466F7337B6E}"/>
              </a:ext>
            </a:extLst>
          </p:cNvPr>
          <p:cNvSpPr>
            <a:spLocks noGrp="1"/>
          </p:cNvSpPr>
          <p:nvPr>
            <p:ph type="body" idx="1"/>
          </p:nvPr>
        </p:nvSpPr>
        <p:spPr/>
        <p:txBody>
          <a:bodyPr/>
          <a:lstStyle/>
          <a:p>
            <a:r>
              <a:rPr lang="en-US" sz="1800" b="1" i="0" kern="1200" dirty="0">
                <a:solidFill>
                  <a:schemeClr val="tx1"/>
                </a:solidFill>
                <a:effectLst/>
                <a:latin typeface="+mn-lt"/>
                <a:ea typeface="+mn-ea"/>
                <a:cs typeface="+mn-cs"/>
              </a:rPr>
              <a:t>TRAINER NOTES: </a:t>
            </a:r>
          </a:p>
          <a:p>
            <a:r>
              <a:rPr lang="en-US" sz="1800" b="1" i="0" kern="1200" dirty="0">
                <a:solidFill>
                  <a:schemeClr val="tx1"/>
                </a:solidFill>
                <a:effectLst/>
                <a:latin typeface="+mn-lt"/>
                <a:ea typeface="+mn-ea"/>
                <a:cs typeface="+mn-cs"/>
              </a:rPr>
              <a:t>By region, </a:t>
            </a:r>
            <a:r>
              <a:rPr lang="en-US" sz="1800" b="0" i="0" kern="1200" dirty="0">
                <a:solidFill>
                  <a:schemeClr val="tx1"/>
                </a:solidFill>
                <a:effectLst/>
                <a:latin typeface="+mn-lt"/>
                <a:ea typeface="+mn-ea"/>
                <a:cs typeface="+mn-cs"/>
              </a:rPr>
              <a:t>in 2022, the South accounted for approximately half (49%) of the 31,800 estimated new HIV infections. The annual number of infections in the South in 2022, compared in 2018, decreased 18%.</a:t>
            </a:r>
          </a:p>
          <a:p>
            <a:endParaRPr lang="en-US" sz="1800" b="0" i="0" kern="1200" dirty="0">
              <a:solidFill>
                <a:schemeClr val="tx1"/>
              </a:solidFill>
              <a:effectLst/>
              <a:latin typeface="+mn-lt"/>
              <a:ea typeface="+mn-ea"/>
              <a:cs typeface="+mn-cs"/>
            </a:endParaRPr>
          </a:p>
          <a:p>
            <a:r>
              <a:rPr lang="en-US" b="1" dirty="0"/>
              <a:t>REFERENCE:</a:t>
            </a:r>
          </a:p>
          <a:p>
            <a:r>
              <a:rPr lang="en-US" dirty="0"/>
              <a:t>Centers for Disease Control and Prevention. (2025). [Webpage]. </a:t>
            </a:r>
            <a:r>
              <a:rPr lang="en-US" i="1" dirty="0"/>
              <a:t>Estimated HIV Incidence and Prevalence</a:t>
            </a:r>
            <a:r>
              <a:rPr lang="en-US" dirty="0"/>
              <a:t>. Accessed May 1, 2026, from: https://www.cdc.gov/hiv-data/nhss/estimated-hiv-incidence-and-prevalence.html.</a:t>
            </a:r>
          </a:p>
          <a:p>
            <a:endParaRPr lang="en-US" dirty="0"/>
          </a:p>
        </p:txBody>
      </p:sp>
      <p:sp>
        <p:nvSpPr>
          <p:cNvPr id="4" name="Footer Placeholder 3">
            <a:extLst>
              <a:ext uri="{FF2B5EF4-FFF2-40B4-BE49-F238E27FC236}">
                <a16:creationId xmlns:a16="http://schemas.microsoft.com/office/drawing/2014/main" id="{FE906B68-4C35-890B-ED72-2C9C3EDB7FA7}"/>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2A3D97BB-2B73-DC1C-B7AE-B684C49C9183}"/>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4837729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kern="1200" dirty="0">
                <a:solidFill>
                  <a:schemeClr val="tx1"/>
                </a:solidFill>
                <a:effectLst/>
                <a:latin typeface="+mn-lt"/>
                <a:ea typeface="+mn-ea"/>
                <a:cs typeface="+mn-cs"/>
              </a:rPr>
              <a:t>TRAINER NOTES:</a:t>
            </a:r>
          </a:p>
          <a:p>
            <a:r>
              <a:rPr lang="en-US" sz="1800" b="1" i="0" kern="1200" dirty="0">
                <a:solidFill>
                  <a:schemeClr val="tx1"/>
                </a:solidFill>
                <a:effectLst/>
                <a:latin typeface="+mn-lt"/>
                <a:ea typeface="+mn-ea"/>
                <a:cs typeface="+mn-cs"/>
              </a:rPr>
              <a:t>In 2022, there were 31,800 estimated new HIV infections in the U.S. </a:t>
            </a:r>
            <a:r>
              <a:rPr lang="en-US" sz="1800" b="0" i="0" kern="1200" dirty="0">
                <a:solidFill>
                  <a:schemeClr val="tx1"/>
                </a:solidFill>
                <a:effectLst/>
                <a:latin typeface="+mn-lt"/>
                <a:ea typeface="+mn-ea"/>
                <a:cs typeface="+mn-cs"/>
              </a:rPr>
              <a:t>and the rate was 11.3 (per 100,000 people). This represents a 12% decrease from 2018 to 2022. Official final statistics tracking the exact number of new U.S. HIV infections for the year 2025 are not yet published by the CDC, as public health surveillance data typically requires and extensive reporting and analysis lag.</a:t>
            </a:r>
          </a:p>
          <a:p>
            <a:endParaRPr lang="en-US" sz="1800" b="0" i="0" kern="1200" dirty="0">
              <a:solidFill>
                <a:schemeClr val="tx1"/>
              </a:solidFill>
              <a:effectLst/>
              <a:latin typeface="+mn-lt"/>
              <a:ea typeface="+mn-ea"/>
              <a:cs typeface="+mn-cs"/>
            </a:endParaRPr>
          </a:p>
          <a:p>
            <a:r>
              <a:rPr lang="en-US" sz="1800" b="1" i="0" kern="1200" dirty="0">
                <a:solidFill>
                  <a:schemeClr val="tx1"/>
                </a:solidFill>
                <a:effectLst/>
                <a:latin typeface="+mn-lt"/>
                <a:ea typeface="+mn-ea"/>
                <a:cs typeface="+mn-cs"/>
              </a:rPr>
              <a:t>Male-to-Male Sexual Contact </a:t>
            </a:r>
            <a:r>
              <a:rPr lang="en-US" sz="1800" b="0" i="0" kern="1200" dirty="0">
                <a:solidFill>
                  <a:schemeClr val="tx1"/>
                </a:solidFill>
                <a:effectLst/>
                <a:latin typeface="+mn-lt"/>
                <a:ea typeface="+mn-ea"/>
                <a:cs typeface="+mn-cs"/>
              </a:rPr>
              <a:t>accounted for 67% (21,400) of the 31,800 estimated new HIV infections in 2022 and 87% of estimated infections among all males. In 2022, as compared to 2018, the annual number of HIV infections among MSM decreased 10%.</a:t>
            </a:r>
          </a:p>
          <a:p>
            <a:endParaRPr lang="en-US" sz="1800" b="0" i="0" kern="1200" dirty="0">
              <a:solidFill>
                <a:schemeClr val="tx1"/>
              </a:solidFill>
              <a:effectLst/>
              <a:latin typeface="+mn-lt"/>
              <a:ea typeface="+mn-ea"/>
              <a:cs typeface="+mn-cs"/>
            </a:endParaRPr>
          </a:p>
          <a:p>
            <a:r>
              <a:rPr lang="en-US" sz="1800" b="1" i="0" kern="1200" dirty="0">
                <a:solidFill>
                  <a:schemeClr val="tx1"/>
                </a:solidFill>
                <a:effectLst/>
                <a:latin typeface="+mn-lt"/>
                <a:ea typeface="+mn-ea"/>
                <a:cs typeface="+mn-cs"/>
              </a:rPr>
              <a:t>People who acquired HIV through heterosexual contact </a:t>
            </a:r>
            <a:r>
              <a:rPr lang="en-US" sz="1800" b="0" i="0" kern="1200" dirty="0">
                <a:solidFill>
                  <a:schemeClr val="tx1"/>
                </a:solidFill>
                <a:effectLst/>
                <a:latin typeface="+mn-lt"/>
                <a:ea typeface="+mn-ea"/>
                <a:cs typeface="+mn-cs"/>
              </a:rPr>
              <a:t>accounted for 22% (7,000) of the 31,800 estimated new HIV infections in 2022. Men reporting heterosexual contact accounted for 6% (2,100) of estimated new HIV infections, while women reporting heterosexual contact accounted for 15% (4,900) of estimated new HIV infections. In 2022, as compared to 2018, the annual number of HIV infections among people who acquired HIV through heterosexual contact decreased 11%.</a:t>
            </a:r>
          </a:p>
          <a:p>
            <a:endParaRPr lang="en-US" sz="1800" b="0" i="0" kern="1200" dirty="0">
              <a:solidFill>
                <a:schemeClr val="tx1"/>
              </a:solidFill>
              <a:effectLst/>
              <a:latin typeface="+mn-lt"/>
              <a:ea typeface="+mn-ea"/>
              <a:cs typeface="+mn-cs"/>
            </a:endParaRPr>
          </a:p>
          <a:p>
            <a:r>
              <a:rPr lang="en-US" sz="1800" b="1" i="0" kern="1200" dirty="0">
                <a:solidFill>
                  <a:schemeClr val="tx1"/>
                </a:solidFill>
                <a:effectLst/>
                <a:latin typeface="+mn-lt"/>
                <a:ea typeface="+mn-ea"/>
                <a:cs typeface="+mn-cs"/>
              </a:rPr>
              <a:t>People who inject drugs </a:t>
            </a:r>
            <a:r>
              <a:rPr lang="en-US" sz="1800" b="0" i="0" kern="1200" dirty="0">
                <a:solidFill>
                  <a:schemeClr val="tx1"/>
                </a:solidFill>
                <a:effectLst/>
                <a:latin typeface="+mn-lt"/>
                <a:ea typeface="+mn-ea"/>
                <a:cs typeface="+mn-cs"/>
              </a:rPr>
              <a:t>accounted for 7% (2,300) of the 31,800 estimated new HIV infections in 2022. Men who inject drugs accounted for 4% (1,300) of estimated new HIV infections, while women who inject drugs accounted for 3% (1,000) of estimated new HIV infections. Among people who inject drugs, no changes were detected in the estimated annual number of HIV infections in 2022, compared with 2018.</a:t>
            </a:r>
          </a:p>
          <a:p>
            <a:endParaRPr lang="en-US" sz="1800" b="0" i="0" kern="1200" dirty="0">
              <a:solidFill>
                <a:schemeClr val="tx1"/>
              </a:solidFill>
              <a:effectLst/>
              <a:latin typeface="+mn-lt"/>
              <a:ea typeface="+mn-ea"/>
              <a:cs typeface="+mn-cs"/>
            </a:endParaRPr>
          </a:p>
          <a:p>
            <a:r>
              <a:rPr lang="en-US" sz="1800" b="1" i="0" kern="1200" dirty="0">
                <a:solidFill>
                  <a:schemeClr val="tx1"/>
                </a:solidFill>
                <a:effectLst/>
                <a:latin typeface="+mn-lt"/>
                <a:ea typeface="+mn-ea"/>
                <a:cs typeface="+mn-cs"/>
              </a:rPr>
              <a:t>By age group</a:t>
            </a:r>
            <a:r>
              <a:rPr lang="en-US" sz="1800" b="0" i="0" kern="1200" dirty="0">
                <a:solidFill>
                  <a:schemeClr val="tx1"/>
                </a:solidFill>
                <a:effectLst/>
                <a:latin typeface="+mn-lt"/>
                <a:ea typeface="+mn-ea"/>
                <a:cs typeface="+mn-cs"/>
              </a:rPr>
              <a:t>, the largest number of new HIV infections (12,700) occurred among people aged 25-34. People aged 13 to 24 accounted for 20% (6,400) of the estimated 31,800 new HIV infections in 2022. In 2022, as compared with 2018, the annual number of HIV infections among persons aged 13 to 24 decreased 30%.</a:t>
            </a:r>
          </a:p>
          <a:p>
            <a:endParaRPr lang="en-US" sz="1800" b="0" i="0" kern="1200" dirty="0">
              <a:solidFill>
                <a:schemeClr val="tx1"/>
              </a:solidFill>
              <a:effectLst/>
              <a:latin typeface="+mn-lt"/>
              <a:ea typeface="+mn-ea"/>
              <a:cs typeface="+mn-cs"/>
            </a:endParaRPr>
          </a:p>
          <a:p>
            <a:r>
              <a:rPr lang="en-US" sz="1800" b="1" i="0" kern="1200" dirty="0">
                <a:solidFill>
                  <a:schemeClr val="tx1"/>
                </a:solidFill>
                <a:effectLst/>
                <a:latin typeface="+mn-lt"/>
                <a:ea typeface="+mn-ea"/>
                <a:cs typeface="+mn-cs"/>
              </a:rPr>
              <a:t>By race/ethnicity</a:t>
            </a:r>
            <a:r>
              <a:rPr lang="en-US" sz="1800" b="0" i="0" kern="1200" dirty="0">
                <a:solidFill>
                  <a:schemeClr val="tx1"/>
                </a:solidFill>
                <a:effectLst/>
                <a:latin typeface="+mn-lt"/>
                <a:ea typeface="+mn-ea"/>
                <a:cs typeface="+mn-cs"/>
              </a:rPr>
              <a:t>, </a:t>
            </a:r>
            <a:r>
              <a:rPr lang="en-US" sz="1800" b="0" i="0" u="none" strike="noStrike" kern="1200" dirty="0">
                <a:solidFill>
                  <a:schemeClr val="tx1"/>
                </a:solidFill>
                <a:effectLst/>
                <a:latin typeface="+mn-lt"/>
                <a:ea typeface="+mn-ea"/>
                <a:cs typeface="+mn-cs"/>
                <a:hlinkClick r:id="rId3"/>
              </a:rPr>
              <a:t>according to CDC</a:t>
            </a:r>
            <a:r>
              <a:rPr lang="en-US" sz="1800" b="0" i="0" kern="1200" dirty="0">
                <a:solidFill>
                  <a:schemeClr val="tx1"/>
                </a:solidFill>
                <a:effectLst/>
                <a:latin typeface="+mn-lt"/>
                <a:ea typeface="+mn-ea"/>
                <a:cs typeface="+mn-cs"/>
              </a:rPr>
              <a:t>, in 2022, Black/African </a:t>
            </a:r>
            <a:r>
              <a:rPr lang="en-US" sz="1800" b="0" i="0" kern="1200" dirty="0" err="1">
                <a:solidFill>
                  <a:schemeClr val="tx1"/>
                </a:solidFill>
                <a:effectLst/>
                <a:latin typeface="+mn-lt"/>
                <a:ea typeface="+mn-ea"/>
                <a:cs typeface="+mn-cs"/>
              </a:rPr>
              <a:t>American</a:t>
            </a:r>
            <a:r>
              <a:rPr lang="en-US" sz="1800" b="0" i="0" kern="1200" baseline="30000" dirty="0" err="1">
                <a:solidFill>
                  <a:schemeClr val="tx1"/>
                </a:solidFill>
                <a:effectLst/>
                <a:latin typeface="+mn-lt"/>
                <a:ea typeface="+mn-ea"/>
                <a:cs typeface="+mn-cs"/>
              </a:rPr>
              <a:t>d</a:t>
            </a:r>
            <a:r>
              <a:rPr lang="en-US" sz="1800" b="0" i="0" kern="1200" dirty="0">
                <a:solidFill>
                  <a:schemeClr val="tx1"/>
                </a:solidFill>
                <a:effectLst/>
                <a:latin typeface="+mn-lt"/>
                <a:ea typeface="+mn-ea"/>
                <a:cs typeface="+mn-cs"/>
              </a:rPr>
              <a:t> persons made up approximately 12% of the population of the United States but accounted for 37% (11,900) of the estimated 31,800 new HIV infections. White persons made up 61% of the population of the United States but accounted for 24% (7,600) of new HIV infections, and Hispanic/</a:t>
            </a:r>
            <a:r>
              <a:rPr lang="en-US" sz="1800" b="0" i="0" kern="1200" dirty="0" err="1">
                <a:solidFill>
                  <a:schemeClr val="tx1"/>
                </a:solidFill>
                <a:effectLst/>
                <a:latin typeface="+mn-lt"/>
                <a:ea typeface="+mn-ea"/>
                <a:cs typeface="+mn-cs"/>
              </a:rPr>
              <a:t>Latino</a:t>
            </a:r>
            <a:r>
              <a:rPr lang="en-US" sz="1800" b="0" i="0" kern="1200" baseline="30000" dirty="0" err="1">
                <a:solidFill>
                  <a:schemeClr val="tx1"/>
                </a:solidFill>
                <a:effectLst/>
                <a:latin typeface="+mn-lt"/>
                <a:ea typeface="+mn-ea"/>
                <a:cs typeface="+mn-cs"/>
              </a:rPr>
              <a:t>e</a:t>
            </a:r>
            <a:r>
              <a:rPr lang="en-US" sz="1800" b="0" i="0" kern="1200" dirty="0">
                <a:solidFill>
                  <a:schemeClr val="tx1"/>
                </a:solidFill>
                <a:effectLst/>
                <a:latin typeface="+mn-lt"/>
                <a:ea typeface="+mn-ea"/>
                <a:cs typeface="+mn-cs"/>
              </a:rPr>
              <a:t> persons made up 18% of the population of the United States but accounted for 33% (10,500) of HIV infections. Together, Black/African Americans and Hispanic/Latino people made up more than half (70%) of estimated new HIV infections in 2022.</a:t>
            </a:r>
          </a:p>
          <a:p>
            <a:endParaRPr lang="en-US" dirty="0"/>
          </a:p>
          <a:p>
            <a:r>
              <a:rPr lang="en-US" b="1" dirty="0"/>
              <a:t>REFERENCE:</a:t>
            </a:r>
          </a:p>
          <a:p>
            <a:r>
              <a:rPr lang="en-US" dirty="0"/>
              <a:t>Centers for Disease Control and Prevention. (2025). [Webpage]. </a:t>
            </a:r>
            <a:r>
              <a:rPr lang="en-US" i="1" dirty="0"/>
              <a:t>Estimated HIV Incidence and Prevalence</a:t>
            </a:r>
            <a:r>
              <a:rPr lang="en-US" dirty="0"/>
              <a:t>. Accessed May 1, 2026, from: https://www.cdc.gov/hiv-data/nhss/estimated-hiv-incidence-and-prevalence.html.</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8040163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TRAINER NOTES:</a:t>
            </a:r>
          </a:p>
          <a:p>
            <a:r>
              <a:rPr lang="en-US" dirty="0"/>
              <a:t>Among people aged 12 or older in 2024, 58.3% (or 168.0 million people) used tobacco, vaped nicotine, used alcohol, or used an illicit drug in the past month; 46.6% (or 134.3 million people) drank alcohol in the past month; 16.7% (or 48.0 million people) used a tobacco product in the past month; 9.6% (or 27.7 million people) vaped nicotine in the past month; and 16.7% (or 48.2 million people) used an illicit drug in the past month. Estimates for tobacco use, nicotine vaping, alcohol use, or illicit drug use are not mutually exclusive because respondents could have used more than one type of substance (e.g., tobacco products and alcohol) in the past month.</a:t>
            </a:r>
          </a:p>
          <a:p>
            <a:endParaRPr lang="en-US" dirty="0"/>
          </a:p>
          <a:p>
            <a:r>
              <a:rPr lang="en-US" b="1" dirty="0"/>
              <a:t>REFERENCE:</a:t>
            </a:r>
          </a:p>
          <a:p>
            <a:r>
              <a:rPr lang="en-US" dirty="0"/>
              <a:t>Substance Abuse and Mental Health Services Administration. (2025). Key substance use and mental health indicators in the United States: Results from the 2024 National Survey on Drug Use and Health (HHS Publication No. PEP25-07-007, NSDUH Series H-60). Center for Behavioral Health Statistics and Quality, Substance Abuse and Mental Health Services Administration. https://www.samhsa.gov/data/data-we-collect/nsduh-national-surveydrug-use-and-health/national-releases.</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005831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TRAINER NOTES: </a:t>
            </a:r>
          </a:p>
          <a:p>
            <a:r>
              <a:rPr lang="en-US" dirty="0"/>
              <a:t>After multiple waves of the overdose crisis and many years of increases, the US overdose death rate dropped more than 24% between 2023 and 2024. Decreases reflected declining illicit fentanyl-involved deaths (with and without stimulant involvement). The 4th wave of the US overdose crisis, defined by deaths involving fentanyl and stimulants, declined for the first time in 2024. Despite overall decreases, deaths involving stimulants without fentanyl, and xylazine, continued to represent a growing proportion of overdose deaths in the US.</a:t>
            </a:r>
          </a:p>
          <a:p>
            <a:r>
              <a:rPr lang="en-US" dirty="0"/>
              <a:t> </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1" i="0" kern="1200" dirty="0">
                <a:solidFill>
                  <a:schemeClr val="tx1"/>
                </a:solidFill>
                <a:effectLst/>
                <a:latin typeface="+mn-lt"/>
                <a:ea typeface="+mn-ea"/>
                <a:cs typeface="+mn-cs"/>
              </a:rPr>
              <a:t>REFERENCE:</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ea typeface="+mn-ea"/>
                <a:cs typeface="+mn-cs"/>
              </a:rPr>
              <a:t>Friedman, J. R., Palamar, J. J., Ciccarone, D., Gaines, T. L., Borquez, A., Shover, C. L., &amp; Strathdee, S. A. (2025). Characterizing declines in US overdose deaths compared to exponential predictions. </a:t>
            </a:r>
            <a:r>
              <a:rPr lang="en-US" sz="1800" b="0" i="1" kern="1200" dirty="0" err="1">
                <a:solidFill>
                  <a:schemeClr val="tx1"/>
                </a:solidFill>
                <a:effectLst/>
                <a:latin typeface="+mn-lt"/>
                <a:ea typeface="+mn-ea"/>
                <a:cs typeface="+mn-cs"/>
              </a:rPr>
              <a:t>medRxiv</a:t>
            </a:r>
            <a:r>
              <a:rPr lang="en-US" sz="1800" b="0" i="0" kern="1200" dirty="0">
                <a:solidFill>
                  <a:schemeClr val="tx1"/>
                </a:solidFill>
                <a:effectLst/>
                <a:latin typeface="+mn-lt"/>
                <a:ea typeface="+mn-ea"/>
                <a:cs typeface="+mn-cs"/>
              </a:rPr>
              <a:t>. https://doi.org/10.1101/2025.10.24.25338732</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8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ea typeface="+mn-ea"/>
                <a:cs typeface="+mn-cs"/>
              </a:rPr>
              <a:t>Note: This article is a preprint and has not been peer-reviewed. It reports new medical research that has yet to be evaluated and so should not be used to guide clinical practice.</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9732025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b="1" dirty="0"/>
              <a:t>TRAINER NOTES:</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This bar chart displays the total number of overdose deaths each year by categories of fentanyl and stimulant involvement. The overall decrease in overdose deaths between 2023 and 2024 has been largely driven by declines in fentanyl-involved deaths. In contrast, the number of deaths involving stimulants without fentanyl grew in proportion from 17% of deaths in 2023 to 24% in 2024. In 2024, the percentage of fentanyl only and stimulant only deaths were nearly identical (25% and 24%, respectively), and stimulants alone or with fentanyl were involved in nearly 60% of overdose deaths in 2024. In order to adequately address the evolving overdose crisis, we must continue providing lifesaving medical treatments for opioid use disorder and expand the use of effective behavioral interventions like contingency management, to treat stimulant use disorder.</a:t>
            </a:r>
          </a:p>
          <a:p>
            <a:endParaRPr lang="en-US" sz="1800" b="0" i="0" kern="1200" dirty="0">
              <a:solidFill>
                <a:schemeClr val="tx1"/>
              </a:solidFill>
              <a:effectLst/>
              <a:latin typeface="+mn-lt"/>
              <a:ea typeface="+mn-ea"/>
              <a:cs typeface="+mn-cs"/>
              <a:sym typeface="Calibri"/>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1" i="0" kern="1200" dirty="0">
                <a:solidFill>
                  <a:schemeClr val="tx1"/>
                </a:solidFill>
                <a:effectLst/>
                <a:latin typeface="+mn-lt"/>
                <a:ea typeface="+mn-ea"/>
                <a:cs typeface="+mn-cs"/>
              </a:rPr>
              <a:t>REFERENCE:</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ea typeface="+mn-ea"/>
                <a:cs typeface="+mn-cs"/>
              </a:rPr>
              <a:t>Friedman, J. R., Palamar, J. J., Ciccarone, D., Gaines, T. L., Borquez, A., Shover, C. L., &amp; Strathdee, S. A. (2025). Characterizing declines in US overdose deaths compared to exponential predictions. </a:t>
            </a:r>
            <a:r>
              <a:rPr lang="en-US" sz="1800" b="0" i="1" kern="1200" dirty="0" err="1">
                <a:solidFill>
                  <a:schemeClr val="tx1"/>
                </a:solidFill>
                <a:effectLst/>
                <a:latin typeface="+mn-lt"/>
                <a:ea typeface="+mn-ea"/>
                <a:cs typeface="+mn-cs"/>
              </a:rPr>
              <a:t>medRxiv</a:t>
            </a:r>
            <a:r>
              <a:rPr lang="en-US" sz="1800" b="0" i="0" kern="1200" dirty="0">
                <a:solidFill>
                  <a:schemeClr val="tx1"/>
                </a:solidFill>
                <a:effectLst/>
                <a:latin typeface="+mn-lt"/>
                <a:ea typeface="+mn-ea"/>
                <a:cs typeface="+mn-cs"/>
              </a:rPr>
              <a:t>. https://doi.org/10.1101/2025.10.24.25338732</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8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ea typeface="+mn-ea"/>
                <a:cs typeface="+mn-cs"/>
              </a:rPr>
              <a:t>Note: This article is a preprint and has not been peer-reviewed. It reports new medical research that has yet to be evaluated and so should not be used to guide clinical practice.</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8368740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072B3-30CF-BA91-4C50-517E29E90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E4D86E-40AC-5765-C767-7D797D9A89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7DBDC7-65D1-E80E-4FFC-FA37CC3E01B3}"/>
              </a:ext>
            </a:extLst>
          </p:cNvPr>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b="1" dirty="0"/>
              <a:t>TRANSITION SLIDE:</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The next section of the training focuses on the acute and chronic effects of opioids, opioid withdrawal, and an overview of fentanyl and other novel synthetic opioids showing up in the drug supply across the United States.</a:t>
            </a:r>
          </a:p>
        </p:txBody>
      </p:sp>
      <p:sp>
        <p:nvSpPr>
          <p:cNvPr id="4" name="Footer Placeholder 3">
            <a:extLst>
              <a:ext uri="{FF2B5EF4-FFF2-40B4-BE49-F238E27FC236}">
                <a16:creationId xmlns:a16="http://schemas.microsoft.com/office/drawing/2014/main" id="{3139F7F2-4217-795F-A4DB-802D6891814D}"/>
              </a:ext>
            </a:extLst>
          </p:cNvPr>
          <p:cNvSpPr>
            <a:spLocks noGrp="1"/>
          </p:cNvSpPr>
          <p:nvPr>
            <p:ph type="ft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Slide Number Placeholder 4">
            <a:extLst>
              <a:ext uri="{FF2B5EF4-FFF2-40B4-BE49-F238E27FC236}">
                <a16:creationId xmlns:a16="http://schemas.microsoft.com/office/drawing/2014/main" id="{F61BEB42-A2D7-9C5D-90CA-E02016B55026}"/>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7958375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kern="1200" cap="none" baseline="0" dirty="0">
                <a:solidFill>
                  <a:schemeClr val="tx1"/>
                </a:solidFill>
                <a:effectLst/>
                <a:latin typeface="+mn-lt"/>
                <a:ea typeface="+mn-ea"/>
                <a:cs typeface="+mn-cs"/>
              </a:rPr>
              <a:t>TRAINER NOTES:</a:t>
            </a:r>
            <a:br>
              <a:rPr lang="en-US" sz="1800" b="1" i="0" u="none" strike="noStrike" kern="1200" cap="none" baseline="0" dirty="0">
                <a:solidFill>
                  <a:schemeClr val="tx1"/>
                </a:solidFill>
                <a:effectLst/>
                <a:latin typeface="+mn-lt"/>
                <a:ea typeface="+mn-ea"/>
                <a:cs typeface="+mn-cs"/>
              </a:rPr>
            </a:br>
            <a:r>
              <a:rPr lang="en-US" sz="1800" b="0" i="0" u="none" strike="noStrike" kern="1200" cap="none" baseline="0" dirty="0">
                <a:solidFill>
                  <a:schemeClr val="tx1"/>
                </a:solidFill>
                <a:effectLst/>
                <a:latin typeface="+mn-lt"/>
                <a:ea typeface="+mn-ea"/>
                <a:cs typeface="+mn-cs"/>
              </a:rPr>
              <a:t>After they are taken, opioids enter the bloodstream and travel through the body and to the brain. They bind to specific molecules called opioid receptors on certain nerve cells in the brain, the spinal cord, and throughout the body.</a:t>
            </a:r>
            <a:endParaRPr lang="en-US" sz="1800" b="0" i="0" u="none" strike="noStrike" kern="1200" cap="none" baseline="30000" dirty="0">
              <a:solidFill>
                <a:schemeClr val="tx1"/>
              </a:solidFill>
              <a:effectLst/>
              <a:latin typeface="+mn-lt"/>
              <a:ea typeface="+mn-ea"/>
              <a:cs typeface="+mn-cs"/>
            </a:endParaRP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These receptors normally interact with naturally occurring molecules in the body to regulate essential functions. They help control pain, regulate breathing (respiration), and help with stress responses. For example, opioid receptors are found on nerve cells that send pain signals from the body to the brain. When opioid drugs bind to these receptors, they trigger changes in nerve cells that can stop the transmission of pain signals in the spinal cord. They also dull the perception of pain in the brain.</a:t>
            </a:r>
            <a:r>
              <a:rPr lang="en-US" sz="1800" b="0" i="0" u="none" strike="noStrike" kern="1200" cap="none" baseline="30000" dirty="0">
                <a:solidFill>
                  <a:schemeClr val="tx1"/>
                </a:solidFill>
                <a:effectLst/>
                <a:latin typeface="+mn-lt"/>
                <a:ea typeface="+mn-ea"/>
                <a:cs typeface="+mn-cs"/>
              </a:rPr>
              <a:t>5</a:t>
            </a:r>
            <a:r>
              <a:rPr lang="en-US" sz="1800" b="0" i="0" u="none" strike="noStrike" kern="1200" cap="none" baseline="0" dirty="0">
                <a:solidFill>
                  <a:schemeClr val="tx1"/>
                </a:solidFill>
                <a:effectLst/>
                <a:latin typeface="+mn-lt"/>
                <a:ea typeface="+mn-ea"/>
                <a:cs typeface="+mn-cs"/>
              </a:rPr>
              <a:t> That’s why opioids are effective pain medications.</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Additionally, opioid receptors are found in brain regions collectively called the reward system. The body’s own opioid-like signaling molecules bind to those receptors. In response to natural rewards, such as food and social interactions, they trigger brain processes that make us feel good and make us want to repeat the healthy behaviors that help us survive.</a:t>
            </a:r>
          </a:p>
          <a:p>
            <a:endParaRPr lang="en-US" sz="1800" b="0" i="0" u="none" strike="noStrike" kern="1200" cap="none" baseline="0" dirty="0">
              <a:solidFill>
                <a:schemeClr val="tx1"/>
              </a:solidFill>
              <a:effectLst/>
              <a:latin typeface="+mn-lt"/>
              <a:ea typeface="+mn-ea"/>
              <a:cs typeface="+mn-cs"/>
            </a:endParaRPr>
          </a:p>
          <a:p>
            <a:r>
              <a:rPr lang="en-US" sz="1800" b="1" i="0" u="none" strike="noStrike" kern="1200" cap="none" baseline="0" dirty="0">
                <a:solidFill>
                  <a:schemeClr val="tx1"/>
                </a:solidFill>
                <a:effectLst/>
                <a:latin typeface="+mn-lt"/>
                <a:ea typeface="+mn-ea"/>
                <a:cs typeface="+mn-cs"/>
              </a:rPr>
              <a:t>REFERENCE:</a:t>
            </a:r>
          </a:p>
          <a:p>
            <a:r>
              <a:rPr lang="en-US" sz="1800" b="0" i="0" u="none" strike="noStrike" kern="1200" cap="none" baseline="0" dirty="0">
                <a:solidFill>
                  <a:schemeClr val="tx1"/>
                </a:solidFill>
                <a:effectLst/>
                <a:latin typeface="+mn-lt"/>
                <a:ea typeface="+mn-ea"/>
                <a:cs typeface="+mn-cs"/>
              </a:rPr>
              <a:t>National Institute on Drug Abuse. (2024). [Webpage]. </a:t>
            </a:r>
            <a:r>
              <a:rPr lang="en-US" sz="1800" b="0" i="1" u="none" strike="noStrike" kern="1200" cap="none" baseline="0" dirty="0">
                <a:solidFill>
                  <a:schemeClr val="tx1"/>
                </a:solidFill>
                <a:effectLst/>
                <a:latin typeface="+mn-lt"/>
                <a:ea typeface="+mn-ea"/>
                <a:cs typeface="+mn-cs"/>
              </a:rPr>
              <a:t>Opioids</a:t>
            </a:r>
            <a:r>
              <a:rPr lang="en-US" sz="1800" b="0" i="0" u="none" strike="noStrike" kern="1200" cap="none" baseline="0" dirty="0">
                <a:solidFill>
                  <a:schemeClr val="tx1"/>
                </a:solidFill>
                <a:effectLst/>
                <a:latin typeface="+mn-lt"/>
                <a:ea typeface="+mn-ea"/>
                <a:cs typeface="+mn-cs"/>
              </a:rPr>
              <a:t>. Accessed December 15, 2025, from: https://nida.nih.gov/research-topics/opioids.</a:t>
            </a:r>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8790082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kern="1200" cap="none" baseline="0" dirty="0">
                <a:solidFill>
                  <a:schemeClr val="tx1"/>
                </a:solidFill>
                <a:effectLst/>
                <a:latin typeface="+mn-lt"/>
                <a:ea typeface="+mn-ea"/>
                <a:cs typeface="+mn-cs"/>
              </a:rPr>
              <a:t>TRAINER NOTES:</a:t>
            </a:r>
          </a:p>
          <a:p>
            <a:r>
              <a:rPr lang="en-US" dirty="0"/>
              <a:t>This figure presents a series of axial positron emission tomography (PET) brain images acquired with the radiotracer </a:t>
            </a:r>
            <a:r>
              <a:rPr lang="en-US" b="1" dirty="0"/>
              <a:t>[(18)F]</a:t>
            </a:r>
            <a:r>
              <a:rPr lang="en-US" b="1" dirty="0" err="1"/>
              <a:t>cyclofoxy</a:t>
            </a:r>
            <a:r>
              <a:rPr lang="en-US" dirty="0"/>
              <a:t>, which binds to </a:t>
            </a:r>
            <a:r>
              <a:rPr lang="en-US" b="1" dirty="0"/>
              <a:t>μ-opioid receptors</a:t>
            </a:r>
            <a:r>
              <a:rPr lang="en-US" dirty="0"/>
              <a:t>, in a long-term methadone-treated former heroin addict. The sequential slices, displayed from superior to inferior brain regions, use a </a:t>
            </a:r>
            <a:r>
              <a:rPr lang="en-US" dirty="0" err="1"/>
              <a:t>pseudocolor</a:t>
            </a:r>
            <a:r>
              <a:rPr lang="en-US" dirty="0"/>
              <a:t> scale in which warmer colors (yellow to red) indicate higher radiotracer binding (greater opioid receptor availability) and cooler colors (blue) indicate lower binding. The images demonstrate heterogeneous regional distribution of opioid receptor binding, with relatively high uptake in subcortical and limbic structures, including areas such as the thalamus and basal ganglia, consistent with the known anatomical distribution of μ-opioid receptors. In the context of Kling et al. (2000), these PET images illustrate how opioid receptor imaging can be used to assess receptor availability in individuals maintained on long-term methadone therapy, providing evidence that chronic methadone treatment does not uniformly eliminate measurable receptor binding and offering insights into neurobiological adaptations associated with prolonged opioid dependence and maintenance treatment.</a:t>
            </a:r>
            <a:endParaRPr lang="en-US" sz="1800" b="0" i="0" u="none" strike="noStrike" kern="1200" cap="none" baseline="0" dirty="0">
              <a:solidFill>
                <a:schemeClr val="tx1"/>
              </a:solidFill>
              <a:effectLst/>
              <a:latin typeface="+mn-lt"/>
              <a:ea typeface="+mn-ea"/>
              <a:cs typeface="+mn-cs"/>
            </a:endParaRPr>
          </a:p>
          <a:p>
            <a:endParaRPr lang="en-US" dirty="0"/>
          </a:p>
          <a:p>
            <a:r>
              <a:rPr lang="en-US" b="1" dirty="0"/>
              <a:t>REFERENCE:</a:t>
            </a:r>
          </a:p>
          <a:p>
            <a:r>
              <a:rPr lang="en-US" sz="1800" b="0" i="0" u="none" strike="noStrike" kern="1200" cap="none" baseline="0" dirty="0">
                <a:solidFill>
                  <a:schemeClr val="tx1"/>
                </a:solidFill>
                <a:effectLst/>
                <a:latin typeface="+mn-lt"/>
                <a:ea typeface="+mn-ea"/>
                <a:cs typeface="+mn-cs"/>
              </a:rPr>
              <a:t>Kling, M. A., Carson, R. E., Borg, L., </a:t>
            </a:r>
            <a:r>
              <a:rPr lang="en-US" sz="1800" b="0" i="0" u="none" strike="noStrike" kern="1200" cap="none" baseline="0" dirty="0" err="1">
                <a:solidFill>
                  <a:schemeClr val="tx1"/>
                </a:solidFill>
                <a:effectLst/>
                <a:latin typeface="+mn-lt"/>
                <a:ea typeface="+mn-ea"/>
                <a:cs typeface="+mn-cs"/>
              </a:rPr>
              <a:t>Zametkin</a:t>
            </a:r>
            <a:r>
              <a:rPr lang="en-US" sz="1800" b="0" i="0" u="none" strike="noStrike" kern="1200" cap="none" baseline="0" dirty="0">
                <a:solidFill>
                  <a:schemeClr val="tx1"/>
                </a:solidFill>
                <a:effectLst/>
                <a:latin typeface="+mn-lt"/>
                <a:ea typeface="+mn-ea"/>
                <a:cs typeface="+mn-cs"/>
              </a:rPr>
              <a:t>, A., </a:t>
            </a:r>
            <a:r>
              <a:rPr lang="en-US" sz="1800" b="0" i="0" u="none" strike="noStrike" kern="1200" cap="none" baseline="0" dirty="0" err="1">
                <a:solidFill>
                  <a:schemeClr val="tx1"/>
                </a:solidFill>
                <a:effectLst/>
                <a:latin typeface="+mn-lt"/>
                <a:ea typeface="+mn-ea"/>
                <a:cs typeface="+mn-cs"/>
              </a:rPr>
              <a:t>Matochik</a:t>
            </a:r>
            <a:r>
              <a:rPr lang="en-US" sz="1800" b="0" i="0" u="none" strike="noStrike" kern="1200" cap="none" baseline="0" dirty="0">
                <a:solidFill>
                  <a:schemeClr val="tx1"/>
                </a:solidFill>
                <a:effectLst/>
                <a:latin typeface="+mn-lt"/>
                <a:ea typeface="+mn-ea"/>
                <a:cs typeface="+mn-cs"/>
              </a:rPr>
              <a:t>, J. A., </a:t>
            </a:r>
            <a:r>
              <a:rPr lang="en-US" sz="1800" b="0" i="0" u="none" strike="noStrike" kern="1200" cap="none" baseline="0" dirty="0" err="1">
                <a:solidFill>
                  <a:schemeClr val="tx1"/>
                </a:solidFill>
                <a:effectLst/>
                <a:latin typeface="+mn-lt"/>
                <a:ea typeface="+mn-ea"/>
                <a:cs typeface="+mn-cs"/>
              </a:rPr>
              <a:t>Schluger</a:t>
            </a:r>
            <a:r>
              <a:rPr lang="en-US" sz="1800" b="0" i="0" u="none" strike="noStrike" kern="1200" cap="none" baseline="0" dirty="0">
                <a:solidFill>
                  <a:schemeClr val="tx1"/>
                </a:solidFill>
                <a:effectLst/>
                <a:latin typeface="+mn-lt"/>
                <a:ea typeface="+mn-ea"/>
                <a:cs typeface="+mn-cs"/>
              </a:rPr>
              <a:t>, J., </a:t>
            </a:r>
            <a:r>
              <a:rPr lang="en-US" sz="1800" b="0" i="0" u="none" strike="noStrike" kern="1200" cap="none" baseline="0" dirty="0" err="1">
                <a:solidFill>
                  <a:schemeClr val="tx1"/>
                </a:solidFill>
                <a:effectLst/>
                <a:latin typeface="+mn-lt"/>
                <a:ea typeface="+mn-ea"/>
                <a:cs typeface="+mn-cs"/>
              </a:rPr>
              <a:t>Herscovitch</a:t>
            </a:r>
            <a:r>
              <a:rPr lang="en-US" sz="1800" b="0" i="0" u="none" strike="noStrike" kern="1200" cap="none" baseline="0" dirty="0">
                <a:solidFill>
                  <a:schemeClr val="tx1"/>
                </a:solidFill>
                <a:effectLst/>
                <a:latin typeface="+mn-lt"/>
                <a:ea typeface="+mn-ea"/>
                <a:cs typeface="+mn-cs"/>
              </a:rPr>
              <a:t>, P., Rice, K. C., Ho, A., Eckelman, W. C., &amp; Kreek, M. J. (2000). Opioid receptor imaging with positron emission tomography and [(18)F]</a:t>
            </a:r>
            <a:r>
              <a:rPr lang="en-US" sz="1800" b="0" i="0" u="none" strike="noStrike" kern="1200" cap="none" baseline="0" dirty="0" err="1">
                <a:solidFill>
                  <a:schemeClr val="tx1"/>
                </a:solidFill>
                <a:effectLst/>
                <a:latin typeface="+mn-lt"/>
                <a:ea typeface="+mn-ea"/>
                <a:cs typeface="+mn-cs"/>
              </a:rPr>
              <a:t>cyclofoxy</a:t>
            </a:r>
            <a:r>
              <a:rPr lang="en-US" sz="1800" b="0" i="0" u="none" strike="noStrike" kern="1200" cap="none" baseline="0" dirty="0">
                <a:solidFill>
                  <a:schemeClr val="tx1"/>
                </a:solidFill>
                <a:effectLst/>
                <a:latin typeface="+mn-lt"/>
                <a:ea typeface="+mn-ea"/>
                <a:cs typeface="+mn-cs"/>
              </a:rPr>
              <a:t> in long-term, methadone-treated former heroin addicts. </a:t>
            </a:r>
            <a:r>
              <a:rPr lang="en-US" sz="1800" b="0" i="1" u="none" strike="noStrike" kern="1200" cap="none" baseline="0" dirty="0">
                <a:solidFill>
                  <a:schemeClr val="tx1"/>
                </a:solidFill>
                <a:effectLst/>
                <a:latin typeface="+mn-lt"/>
                <a:ea typeface="+mn-ea"/>
                <a:cs typeface="+mn-cs"/>
              </a:rPr>
              <a:t>J </a:t>
            </a:r>
            <a:r>
              <a:rPr lang="en-US" sz="1800" b="0" i="1" u="none" strike="noStrike" kern="1200" cap="none" baseline="0" dirty="0" err="1">
                <a:solidFill>
                  <a:schemeClr val="tx1"/>
                </a:solidFill>
                <a:effectLst/>
                <a:latin typeface="+mn-lt"/>
                <a:ea typeface="+mn-ea"/>
                <a:cs typeface="+mn-cs"/>
              </a:rPr>
              <a:t>Pharmacol</a:t>
            </a:r>
            <a:r>
              <a:rPr lang="en-US" sz="1800" b="0" i="1" u="none" strike="noStrike" kern="1200" cap="none" baseline="0" dirty="0">
                <a:solidFill>
                  <a:schemeClr val="tx1"/>
                </a:solidFill>
                <a:effectLst/>
                <a:latin typeface="+mn-lt"/>
                <a:ea typeface="+mn-ea"/>
                <a:cs typeface="+mn-cs"/>
              </a:rPr>
              <a:t> Exp Ther, 295</a:t>
            </a:r>
            <a:r>
              <a:rPr lang="en-US" sz="1800" b="0" i="0" u="none" strike="noStrike" kern="1200" cap="none" baseline="0" dirty="0">
                <a:solidFill>
                  <a:schemeClr val="tx1"/>
                </a:solidFill>
                <a:effectLst/>
                <a:latin typeface="+mn-lt"/>
                <a:ea typeface="+mn-ea"/>
                <a:cs typeface="+mn-cs"/>
              </a:rPr>
              <a:t>(3), 1070-1076. PMID: 11082442.</a:t>
            </a:r>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2072524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kern="1200" dirty="0">
                <a:solidFill>
                  <a:schemeClr val="tx1"/>
                </a:solidFill>
                <a:effectLst/>
                <a:latin typeface="+mn-lt"/>
                <a:ea typeface="+mn-ea"/>
                <a:cs typeface="+mn-cs"/>
              </a:rPr>
              <a:t>People who use heroin report feeling a "rush" (a surge of pleasure, or euphoria). However, there are other common effects, including:</a:t>
            </a:r>
          </a:p>
          <a:p>
            <a:pPr marL="171450" lvl="0" indent="-171450" fontAlgn="base">
              <a:buFont typeface="Arial" panose="020B0604020202020204" pitchFamily="34" charset="0"/>
              <a:buChar char="•"/>
            </a:pPr>
            <a:r>
              <a:rPr lang="en-US" sz="1800" kern="1200" dirty="0">
                <a:solidFill>
                  <a:schemeClr val="tx1"/>
                </a:solidFill>
                <a:effectLst/>
                <a:latin typeface="+mn-lt"/>
                <a:ea typeface="+mn-ea"/>
                <a:cs typeface="+mn-cs"/>
              </a:rPr>
              <a:t>dry mouth</a:t>
            </a:r>
          </a:p>
          <a:p>
            <a:pPr marL="171450" lvl="0" indent="-171450" fontAlgn="base">
              <a:buFont typeface="Arial" panose="020B0604020202020204" pitchFamily="34" charset="0"/>
              <a:buChar char="•"/>
            </a:pPr>
            <a:r>
              <a:rPr lang="en-US" sz="1800" kern="1200" dirty="0">
                <a:solidFill>
                  <a:schemeClr val="tx1"/>
                </a:solidFill>
                <a:effectLst/>
                <a:latin typeface="+mn-lt"/>
                <a:ea typeface="+mn-ea"/>
                <a:cs typeface="+mn-cs"/>
              </a:rPr>
              <a:t>warm flushing of the skin</a:t>
            </a:r>
          </a:p>
          <a:p>
            <a:pPr marL="171450" lvl="0" indent="-171450" fontAlgn="base">
              <a:buFont typeface="Arial" panose="020B0604020202020204" pitchFamily="34" charset="0"/>
              <a:buChar char="•"/>
            </a:pPr>
            <a:r>
              <a:rPr lang="en-US" sz="1800" kern="1200" dirty="0">
                <a:solidFill>
                  <a:schemeClr val="tx1"/>
                </a:solidFill>
                <a:effectLst/>
                <a:latin typeface="+mn-lt"/>
                <a:ea typeface="+mn-ea"/>
                <a:cs typeface="+mn-cs"/>
              </a:rPr>
              <a:t>heavy feeling in the arms and legs</a:t>
            </a:r>
          </a:p>
          <a:p>
            <a:pPr marL="171450" lvl="0" indent="-171450" fontAlgn="base">
              <a:buFont typeface="Arial" panose="020B0604020202020204" pitchFamily="34" charset="0"/>
              <a:buChar char="•"/>
            </a:pPr>
            <a:r>
              <a:rPr lang="en-US" sz="1800" kern="1200" dirty="0">
                <a:solidFill>
                  <a:schemeClr val="tx1"/>
                </a:solidFill>
                <a:effectLst/>
                <a:latin typeface="+mn-lt"/>
                <a:ea typeface="+mn-ea"/>
                <a:cs typeface="+mn-cs"/>
              </a:rPr>
              <a:t>nausea and vomiting</a:t>
            </a:r>
          </a:p>
          <a:p>
            <a:pPr marL="171450" lvl="0" indent="-171450" fontAlgn="base">
              <a:buFont typeface="Arial" panose="020B0604020202020204" pitchFamily="34" charset="0"/>
              <a:buChar char="•"/>
            </a:pPr>
            <a:r>
              <a:rPr lang="en-US" sz="1800" kern="1200" dirty="0">
                <a:solidFill>
                  <a:schemeClr val="tx1"/>
                </a:solidFill>
                <a:effectLst/>
                <a:latin typeface="+mn-lt"/>
                <a:ea typeface="+mn-ea"/>
                <a:cs typeface="+mn-cs"/>
              </a:rPr>
              <a:t>severe itching</a:t>
            </a:r>
          </a:p>
          <a:p>
            <a:pPr marL="171450" lvl="0" indent="-171450" fontAlgn="base">
              <a:buFont typeface="Arial" panose="020B0604020202020204" pitchFamily="34" charset="0"/>
              <a:buChar char="•"/>
            </a:pPr>
            <a:r>
              <a:rPr lang="en-US" sz="1800" kern="1200" dirty="0">
                <a:solidFill>
                  <a:schemeClr val="tx1"/>
                </a:solidFill>
                <a:effectLst/>
                <a:latin typeface="+mn-lt"/>
                <a:ea typeface="+mn-ea"/>
                <a:cs typeface="+mn-cs"/>
              </a:rPr>
              <a:t>clouded mental functioning</a:t>
            </a:r>
          </a:p>
          <a:p>
            <a:pPr marL="171450" lvl="0" indent="-171450" fontAlgn="base">
              <a:buFont typeface="Arial" panose="020B0604020202020204" pitchFamily="34" charset="0"/>
              <a:buChar char="•"/>
            </a:pPr>
            <a:r>
              <a:rPr lang="en-US" sz="1800" kern="1200" dirty="0">
                <a:solidFill>
                  <a:schemeClr val="tx1"/>
                </a:solidFill>
                <a:effectLst/>
                <a:latin typeface="+mn-lt"/>
                <a:ea typeface="+mn-ea"/>
                <a:cs typeface="+mn-cs"/>
              </a:rPr>
              <a:t>going "on the nod," a back-and-forth state of being conscious and semiconscious</a:t>
            </a:r>
          </a:p>
          <a:p>
            <a:pPr marL="171450" lvl="0" indent="-171450" fontAlgn="base">
              <a:buFont typeface="Arial" panose="020B0604020202020204" pitchFamily="34" charset="0"/>
              <a:buChar char="•"/>
            </a:pPr>
            <a:endParaRPr lang="en-US" sz="180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800" kern="1200" dirty="0">
                <a:solidFill>
                  <a:schemeClr val="tx1"/>
                </a:solidFill>
                <a:effectLst/>
                <a:latin typeface="+mn-lt"/>
                <a:ea typeface="+mn-ea"/>
                <a:cs typeface="+mn-cs"/>
              </a:rPr>
              <a:t>Heroin often contains additives, such as sugar, starch, or powdered milk, that can clog blood vessels leading to the lungs, liver, kidneys, or brain, causing permanent damage. Also, sharing drug injection equipment and having impaired judgment from drug use can increase the risk of contracting infectious diseases such as HIV and hepatitis (see "Injection Drug Use, HIV, and Hepatitis").</a:t>
            </a:r>
          </a:p>
          <a:p>
            <a:pPr marL="0" lvl="0" indent="0" fontAlgn="base">
              <a:buFont typeface="Arial" panose="020B0604020202020204" pitchFamily="34" charset="0"/>
              <a:buNone/>
            </a:pPr>
            <a:endParaRPr lang="en-US" sz="1800" kern="1200" dirty="0">
              <a:solidFill>
                <a:schemeClr val="tx1"/>
              </a:solidFill>
              <a:effectLst/>
              <a:latin typeface="+mn-lt"/>
              <a:ea typeface="+mn-ea"/>
              <a:cs typeface="+mn-cs"/>
            </a:endParaRPr>
          </a:p>
          <a:p>
            <a:r>
              <a:rPr lang="en-US" sz="1800" b="1" kern="1200" dirty="0">
                <a:solidFill>
                  <a:schemeClr val="tx1"/>
                </a:solidFill>
                <a:effectLst/>
                <a:latin typeface="+mn-lt"/>
                <a:ea typeface="+mn-ea"/>
                <a:cs typeface="+mn-cs"/>
              </a:rPr>
              <a:t>REFERENCE:</a:t>
            </a:r>
          </a:p>
          <a:p>
            <a:r>
              <a:rPr lang="en-US" sz="1800" b="0" i="0" u="none" strike="noStrike" kern="1200" cap="none" baseline="0" dirty="0">
                <a:solidFill>
                  <a:schemeClr val="tx1"/>
                </a:solidFill>
                <a:effectLst/>
                <a:latin typeface="+mn-lt"/>
                <a:ea typeface="+mn-ea"/>
                <a:cs typeface="+mn-cs"/>
              </a:rPr>
              <a:t>National Institute on Drug Abuse. (2011). Heroin Research Report: Overview. Accessed July 8, 2026, from https://nida.nih.gov/publications/research-reports/heroin/overview.</a:t>
            </a:r>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6971127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kern="1200" dirty="0">
                <a:solidFill>
                  <a:schemeClr val="tx1"/>
                </a:solidFill>
                <a:effectLst/>
                <a:latin typeface="+mn-lt"/>
                <a:ea typeface="+mn-ea"/>
                <a:cs typeface="+mn-cs"/>
              </a:rPr>
              <a:t>People who inject drugs such as heroin are at high risk of contracting the HIV and hepatitis C (HCV) virus.  These diseases are transmitted through contact with blood or other bodily fluids, which can occur when sharing needles or other injection drug use equipment.  HCV is the most common blood born infection in the United States.  HIV (and less often HCV) can also be contracted during unprotected sex, which drug use makes more likely.  </a:t>
            </a:r>
          </a:p>
          <a:p>
            <a:r>
              <a:rPr lang="en-US" sz="1800" kern="1200" dirty="0">
                <a:solidFill>
                  <a:schemeClr val="tx1"/>
                </a:solidFill>
                <a:effectLst/>
                <a:latin typeface="+mn-lt"/>
                <a:ea typeface="+mn-ea"/>
                <a:cs typeface="+mn-cs"/>
              </a:rPr>
              <a:t> </a:t>
            </a:r>
          </a:p>
          <a:p>
            <a:r>
              <a:rPr lang="en-US" sz="1800" b="1" kern="1200" dirty="0">
                <a:solidFill>
                  <a:schemeClr val="tx1"/>
                </a:solidFill>
                <a:effectLst/>
                <a:latin typeface="+mn-lt"/>
                <a:ea typeface="+mn-ea"/>
                <a:cs typeface="+mn-cs"/>
              </a:rPr>
              <a:t>REFERENCE:</a:t>
            </a:r>
          </a:p>
          <a:p>
            <a:r>
              <a:rPr lang="en-US" sz="1800" b="0" i="0" u="none" strike="noStrike" kern="1200" cap="none" baseline="0" dirty="0">
                <a:solidFill>
                  <a:schemeClr val="tx1"/>
                </a:solidFill>
                <a:effectLst/>
                <a:latin typeface="+mn-lt"/>
                <a:ea typeface="+mn-ea"/>
                <a:cs typeface="+mn-cs"/>
              </a:rPr>
              <a:t>National Institute on Drug Abuse. (2011). Heroin Research Report: Overview. Accessed July 8, 2026, from https://nida.nih.gov/publications/research-reports/heroin/overview.</a:t>
            </a:r>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570541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kern="1200" dirty="0">
                <a:solidFill>
                  <a:schemeClr val="tx1"/>
                </a:solidFill>
                <a:effectLst/>
                <a:latin typeface="+mn-lt"/>
                <a:ea typeface="+mn-ea"/>
                <a:cs typeface="+mn-cs"/>
              </a:rPr>
              <a:t>Continued use of the drug causes issues, such as health problems and failure to meet responsibilities at work, school, or home. An SUD can range from mild to severe, the most severe form being addiction.</a:t>
            </a:r>
          </a:p>
          <a:p>
            <a:pPr lvl="0" fontAlgn="base"/>
            <a:endParaRPr lang="en-US" sz="1800" kern="1200" dirty="0">
              <a:solidFill>
                <a:schemeClr val="tx1"/>
              </a:solidFill>
              <a:effectLst/>
              <a:latin typeface="+mn-lt"/>
              <a:ea typeface="+mn-ea"/>
              <a:cs typeface="+mn-cs"/>
            </a:endParaRPr>
          </a:p>
          <a:p>
            <a:pPr lvl="0" fontAlgn="base"/>
            <a:r>
              <a:rPr lang="en-US" sz="1800" kern="1200" dirty="0">
                <a:solidFill>
                  <a:schemeClr val="tx1"/>
                </a:solidFill>
                <a:effectLst/>
                <a:latin typeface="+mn-lt"/>
                <a:ea typeface="+mn-ea"/>
                <a:cs typeface="+mn-cs"/>
              </a:rPr>
              <a:t>Those who are addicted to heroin and stop using the drug abruptly may have severe withdrawal. Withdrawal symptoms—which can begin as early as a few hours after the drug was last taken—include:</a:t>
            </a:r>
            <a:endParaRPr lang="en-US" dirty="0">
              <a:effectLst/>
            </a:endParaRPr>
          </a:p>
          <a:p>
            <a:pPr marL="171450" lvl="0" indent="-171450" fontAlgn="base">
              <a:buFont typeface="Arial" panose="020B0604020202020204" pitchFamily="34" charset="0"/>
              <a:buChar char="•"/>
            </a:pPr>
            <a:r>
              <a:rPr lang="en-US" sz="1800" kern="1200" dirty="0">
                <a:solidFill>
                  <a:schemeClr val="tx1"/>
                </a:solidFill>
                <a:effectLst/>
                <a:latin typeface="+mn-lt"/>
                <a:ea typeface="+mn-ea"/>
                <a:cs typeface="+mn-cs"/>
              </a:rPr>
              <a:t>restlessness</a:t>
            </a:r>
          </a:p>
          <a:p>
            <a:pPr marL="171450" lvl="0" indent="-171450" fontAlgn="base">
              <a:buFont typeface="Arial" panose="020B0604020202020204" pitchFamily="34" charset="0"/>
              <a:buChar char="•"/>
            </a:pPr>
            <a:r>
              <a:rPr lang="en-US" sz="1800" kern="1200" dirty="0">
                <a:solidFill>
                  <a:schemeClr val="tx1"/>
                </a:solidFill>
                <a:effectLst/>
                <a:latin typeface="+mn-lt"/>
                <a:ea typeface="+mn-ea"/>
                <a:cs typeface="+mn-cs"/>
              </a:rPr>
              <a:t>severe muscle and bone pain</a:t>
            </a:r>
          </a:p>
          <a:p>
            <a:pPr marL="171450" lvl="0" indent="-171450" fontAlgn="base">
              <a:buFont typeface="Arial" panose="020B0604020202020204" pitchFamily="34" charset="0"/>
              <a:buChar char="•"/>
            </a:pPr>
            <a:r>
              <a:rPr lang="en-US" sz="1800" kern="1200" dirty="0">
                <a:solidFill>
                  <a:schemeClr val="tx1"/>
                </a:solidFill>
                <a:effectLst/>
                <a:latin typeface="+mn-lt"/>
                <a:ea typeface="+mn-ea"/>
                <a:cs typeface="+mn-cs"/>
              </a:rPr>
              <a:t>sleep problems</a:t>
            </a:r>
          </a:p>
          <a:p>
            <a:pPr marL="171450" lvl="0" indent="-171450" fontAlgn="base">
              <a:buFont typeface="Arial" panose="020B0604020202020204" pitchFamily="34" charset="0"/>
              <a:buChar char="•"/>
            </a:pPr>
            <a:r>
              <a:rPr lang="en-US" sz="1800" kern="1200" dirty="0">
                <a:solidFill>
                  <a:schemeClr val="tx1"/>
                </a:solidFill>
                <a:effectLst/>
                <a:latin typeface="+mn-lt"/>
                <a:ea typeface="+mn-ea"/>
                <a:cs typeface="+mn-cs"/>
              </a:rPr>
              <a:t>diarrhea and vomiting</a:t>
            </a:r>
          </a:p>
          <a:p>
            <a:pPr marL="171450" lvl="0" indent="-171450" fontAlgn="base">
              <a:buFont typeface="Arial" panose="020B0604020202020204" pitchFamily="34" charset="0"/>
              <a:buChar char="•"/>
            </a:pPr>
            <a:r>
              <a:rPr lang="en-US" sz="1800" kern="1200" dirty="0">
                <a:solidFill>
                  <a:schemeClr val="tx1"/>
                </a:solidFill>
                <a:effectLst/>
                <a:latin typeface="+mn-lt"/>
                <a:ea typeface="+mn-ea"/>
                <a:cs typeface="+mn-cs"/>
              </a:rPr>
              <a:t>cold flashes with goose bumps ("cold turkey")</a:t>
            </a:r>
          </a:p>
          <a:p>
            <a:pPr marL="171450" lvl="0" indent="-171450" fontAlgn="base">
              <a:buFont typeface="Arial" panose="020B0604020202020204" pitchFamily="34" charset="0"/>
              <a:buChar char="•"/>
            </a:pPr>
            <a:r>
              <a:rPr lang="en-US" sz="1800" kern="1200" dirty="0">
                <a:solidFill>
                  <a:schemeClr val="tx1"/>
                </a:solidFill>
                <a:effectLst/>
                <a:latin typeface="+mn-lt"/>
                <a:ea typeface="+mn-ea"/>
                <a:cs typeface="+mn-cs"/>
              </a:rPr>
              <a:t>uncontrollable leg movements ("kicking the habit")</a:t>
            </a:r>
          </a:p>
          <a:p>
            <a:pPr marL="171450" lvl="0" indent="-171450" fontAlgn="base">
              <a:buFont typeface="Arial" panose="020B0604020202020204" pitchFamily="34" charset="0"/>
              <a:buChar char="•"/>
            </a:pPr>
            <a:r>
              <a:rPr lang="en-US" sz="1800" kern="1200" dirty="0">
                <a:solidFill>
                  <a:schemeClr val="tx1"/>
                </a:solidFill>
                <a:effectLst/>
                <a:latin typeface="+mn-lt"/>
                <a:ea typeface="+mn-ea"/>
                <a:cs typeface="+mn-cs"/>
              </a:rPr>
              <a:t>severe heroin cravings</a:t>
            </a:r>
          </a:p>
          <a:p>
            <a:pPr marL="171450" lvl="0" indent="-171450" fontAlgn="base">
              <a:buFont typeface="Arial" panose="020B0604020202020204" pitchFamily="34" charset="0"/>
              <a:buChar char="•"/>
            </a:pPr>
            <a:endParaRPr lang="en-US" sz="1800" kern="1200" dirty="0">
              <a:solidFill>
                <a:schemeClr val="tx1"/>
              </a:solidFill>
              <a:effectLst/>
              <a:latin typeface="+mn-lt"/>
              <a:ea typeface="+mn-ea"/>
              <a:cs typeface="+mn-cs"/>
            </a:endParaRPr>
          </a:p>
          <a:p>
            <a:pPr eaLnBrk="1" hangingPunct="1">
              <a:spcBef>
                <a:spcPct val="0"/>
              </a:spcBef>
            </a:pPr>
            <a:r>
              <a:rPr lang="en-US" altLang="en-US" dirty="0"/>
              <a:t>Once the body becomes accustomed to an opioid being present, it may react if the opioid is removed.  The intensity of the withdrawal symptoms will depend on the level of use (dose and type of opioid) and the frequency and duration of use (chronicity). Withdrawal symptoms are basically a rebound effect; those functions that have been depressed or altered by the opioid suddenly emerge again.  Withdrawal symptoms are often the opposite of symptoms seen when actively using the opioid (e.g., people get constipated when taking opioids and have diarrhea when withdrawing). The length of withdrawal depends upon the half-life of the opioid.  Opioids with short half-lives (e.g., heroin) have acute withdrawal symptoms that peak at 3-4 days and then subside by days 3-7.  Opioids with longer half-lives have longer acute withdrawal periods. Regardless of the length of the acute withdrawal, there are protracted withdrawal symptoms (e.g., aches and pains, general malaise) that persist for weeks or months after use ceases. Protracted withdrawal symptoms are less severe than the acute symptoms, but are still experienced as extremely disruptive and uncomfortable.</a:t>
            </a:r>
            <a:endParaRPr lang="en-US" altLang="en-US" i="1" dirty="0"/>
          </a:p>
          <a:p>
            <a:endParaRPr lang="en-US" sz="1800" b="0" kern="1200" dirty="0">
              <a:solidFill>
                <a:schemeClr val="tx1"/>
              </a:solidFill>
              <a:effectLst/>
              <a:latin typeface="+mn-lt"/>
              <a:ea typeface="+mn-ea"/>
              <a:cs typeface="+mn-cs"/>
            </a:endParaRPr>
          </a:p>
          <a:p>
            <a:r>
              <a:rPr lang="en-US" sz="1800" b="1" kern="1200" dirty="0">
                <a:solidFill>
                  <a:schemeClr val="tx1"/>
                </a:solidFill>
                <a:effectLst/>
                <a:latin typeface="+mn-lt"/>
                <a:ea typeface="+mn-ea"/>
                <a:cs typeface="+mn-cs"/>
              </a:rPr>
              <a:t>REFERENCES:</a:t>
            </a:r>
            <a:br>
              <a:rPr lang="en-US" sz="1800" b="1" kern="1200" dirty="0">
                <a:solidFill>
                  <a:schemeClr val="tx1"/>
                </a:solidFill>
                <a:effectLst/>
                <a:latin typeface="+mn-lt"/>
                <a:ea typeface="+mn-ea"/>
                <a:cs typeface="+mn-cs"/>
              </a:rPr>
            </a:br>
            <a:r>
              <a:rPr lang="en-US" sz="1800" kern="1200" dirty="0">
                <a:solidFill>
                  <a:schemeClr val="tx1"/>
                </a:solidFill>
                <a:effectLst/>
                <a:latin typeface="+mn-lt"/>
                <a:ea typeface="+mn-ea"/>
                <a:cs typeface="+mn-cs"/>
              </a:rPr>
              <a:t>Li, W., Li, Q., Zhu, J., et al. (2013). White matter impairment in chronic heroin dependence: a quantitative DTI study. </a:t>
            </a:r>
            <a:r>
              <a:rPr lang="en-US" sz="1800" i="1" kern="1200" dirty="0">
                <a:solidFill>
                  <a:schemeClr val="tx1"/>
                </a:solidFill>
                <a:effectLst/>
                <a:latin typeface="+mn-lt"/>
                <a:ea typeface="+mn-ea"/>
                <a:cs typeface="+mn-cs"/>
              </a:rPr>
              <a:t>Brain Res, 1531</a:t>
            </a:r>
            <a:r>
              <a:rPr lang="en-US" sz="1800" kern="1200" dirty="0">
                <a:solidFill>
                  <a:schemeClr val="tx1"/>
                </a:solidFill>
                <a:effectLst/>
                <a:latin typeface="+mn-lt"/>
                <a:ea typeface="+mn-ea"/>
                <a:cs typeface="+mn-cs"/>
              </a:rPr>
              <a:t>, 58-64. https://doi.org/10.1016/j.brainres.2013.07.036</a:t>
            </a:r>
          </a:p>
          <a:p>
            <a:endParaRPr lang="en-US" sz="1800" kern="1200" dirty="0">
              <a:solidFill>
                <a:schemeClr val="tx1"/>
              </a:solidFill>
              <a:effectLst/>
              <a:latin typeface="+mn-lt"/>
              <a:ea typeface="+mn-ea"/>
              <a:cs typeface="+mn-cs"/>
            </a:endParaRPr>
          </a:p>
          <a:p>
            <a:r>
              <a:rPr lang="en-US" sz="1800" kern="1200" dirty="0">
                <a:solidFill>
                  <a:schemeClr val="tx1"/>
                </a:solidFill>
                <a:effectLst/>
                <a:latin typeface="+mn-lt"/>
                <a:ea typeface="+mn-ea"/>
                <a:cs typeface="+mn-cs"/>
              </a:rPr>
              <a:t>Liu, J., Qin, W., Yuan, K., et al. (2011). Interaction between dysfunctional connectivity at rest and heroin cues-induced brain responses in male abstinent heroin-dependent individuals. </a:t>
            </a:r>
            <a:r>
              <a:rPr lang="en-US" sz="1800" i="1" kern="1200" dirty="0" err="1">
                <a:solidFill>
                  <a:schemeClr val="tx1"/>
                </a:solidFill>
                <a:effectLst/>
                <a:latin typeface="+mn-lt"/>
                <a:ea typeface="+mn-ea"/>
                <a:cs typeface="+mn-cs"/>
              </a:rPr>
              <a:t>PloS</a:t>
            </a:r>
            <a:r>
              <a:rPr lang="en-US" sz="1800" i="1" kern="1200" dirty="0">
                <a:solidFill>
                  <a:schemeClr val="tx1"/>
                </a:solidFill>
                <a:effectLst/>
                <a:latin typeface="+mn-lt"/>
                <a:ea typeface="+mn-ea"/>
                <a:cs typeface="+mn-cs"/>
              </a:rPr>
              <a:t> One, 6</a:t>
            </a:r>
            <a:r>
              <a:rPr lang="en-US" sz="1800" kern="1200" dirty="0">
                <a:solidFill>
                  <a:schemeClr val="tx1"/>
                </a:solidFill>
                <a:effectLst/>
                <a:latin typeface="+mn-lt"/>
                <a:ea typeface="+mn-ea"/>
                <a:cs typeface="+mn-cs"/>
              </a:rPr>
              <a:t>(10), e23098. https://doi.org/10.1371/journal.pone.0023098</a:t>
            </a:r>
          </a:p>
          <a:p>
            <a:endParaRPr lang="en-US" sz="1800" kern="1200" dirty="0">
              <a:solidFill>
                <a:schemeClr val="tx1"/>
              </a:solidFill>
              <a:effectLst/>
              <a:latin typeface="+mn-lt"/>
              <a:ea typeface="+mn-ea"/>
              <a:cs typeface="+mn-cs"/>
            </a:endParaRPr>
          </a:p>
          <a:p>
            <a:r>
              <a:rPr lang="en-US" sz="1800" kern="1200" dirty="0">
                <a:solidFill>
                  <a:schemeClr val="tx1"/>
                </a:solidFill>
                <a:effectLst/>
                <a:latin typeface="+mn-lt"/>
                <a:ea typeface="+mn-ea"/>
                <a:cs typeface="+mn-cs"/>
              </a:rPr>
              <a:t>Qiu, Y., Jiang, G., Su, H., et al. (2013). Progressive white matter microstructure damage in male chronic heroin dependent individuals: a DTI and TBSS study. </a:t>
            </a:r>
            <a:r>
              <a:rPr lang="en-US" sz="1800" i="1" kern="1200" dirty="0" err="1">
                <a:solidFill>
                  <a:schemeClr val="tx1"/>
                </a:solidFill>
                <a:effectLst/>
                <a:latin typeface="+mn-lt"/>
                <a:ea typeface="+mn-ea"/>
                <a:cs typeface="+mn-cs"/>
              </a:rPr>
              <a:t>PloS</a:t>
            </a:r>
            <a:r>
              <a:rPr lang="en-US" sz="1800" i="1" kern="1200" dirty="0">
                <a:solidFill>
                  <a:schemeClr val="tx1"/>
                </a:solidFill>
                <a:effectLst/>
                <a:latin typeface="+mn-lt"/>
                <a:ea typeface="+mn-ea"/>
                <a:cs typeface="+mn-cs"/>
              </a:rPr>
              <a:t> One, 8</a:t>
            </a:r>
            <a:r>
              <a:rPr lang="en-US" sz="1800" kern="1200" dirty="0">
                <a:solidFill>
                  <a:schemeClr val="tx1"/>
                </a:solidFill>
                <a:effectLst/>
                <a:latin typeface="+mn-lt"/>
                <a:ea typeface="+mn-ea"/>
                <a:cs typeface="+mn-cs"/>
              </a:rPr>
              <a:t>(5), e63212. https://doi.org/10.1371/journal.pone.0063212</a:t>
            </a:r>
          </a:p>
          <a:p>
            <a:endParaRPr lang="en-US" sz="1800" kern="120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National Institute on Drug Abuse. (2011). Heroin Research Report: Overview. Accessed July 8, 2026, from https://nida.nih.gov/publications/research-reports/heroin/overview.</a:t>
            </a:r>
            <a:endParaRPr lang="en-US"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1953383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Opioid use disorder is a complex, chronic, and treatable medical condition. A person who has been diagnosed with opioid use disorder or another substance use disorder has a pattern of two or more symptoms and behaviors related to their substance use. The </a:t>
            </a:r>
            <a:r>
              <a:rPr lang="en-US" b="1" i="1" dirty="0"/>
              <a:t>Diagnostic and Statistical Manual of Mental Disorders</a:t>
            </a:r>
            <a:r>
              <a:rPr lang="en-US" b="1" dirty="0"/>
              <a:t>, Fifth Edition (DSM-5)</a:t>
            </a:r>
            <a:r>
              <a:rPr lang="en-US" dirty="0"/>
              <a:t>—a reference text professionals use to diagnose substance use disorders—lists these as: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Consuming the drug in larger amounts or for longer than intended.</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Persistently wanting to cut down or regulate drug use.</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Spending a great deal of time obtaining, using, or recovering from the effects of the drug.</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Experiencing a strong desire to use the drug (craving).</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Failing to fulfill major obligations at work, school, or home because of drug use.</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Continuing drug use even if it causes significant social or interpersonal problems.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Reducing or stopping other activities because of drug use.</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Repeatedly using the drug in situations when it is unsafe.</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Continuing drug use even when knowing that it causes physical or psychological problems.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Developing tolerance.</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Experiencing withdrawal symptoms when stopping drug use.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In 2023, about 5.7 million people in the United States had opioid use disorder.</a:t>
            </a:r>
            <a:endParaRPr lang="en-US" sz="1200" b="0" i="0" kern="1200" baseline="30000" dirty="0">
              <a:solidFill>
                <a:schemeClr val="tx1"/>
              </a:solidFill>
              <a:effectLst/>
              <a:latin typeface="+mn-lt"/>
              <a:ea typeface="+mn-ea"/>
              <a:cs typeface="+mn-cs"/>
            </a:endParaRPr>
          </a:p>
          <a:p>
            <a:endParaRPr lang="en-US" sz="1200" b="0" i="0" kern="1200" baseline="300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REFERENCE: </a:t>
            </a:r>
          </a:p>
          <a:p>
            <a:r>
              <a:rPr lang="en-US" sz="1200" b="0" i="0" kern="1200" dirty="0">
                <a:solidFill>
                  <a:schemeClr val="tx1"/>
                </a:solidFill>
                <a:effectLst/>
                <a:latin typeface="+mn-lt"/>
                <a:ea typeface="+mn-ea"/>
                <a:cs typeface="+mn-cs"/>
              </a:rPr>
              <a:t>Shah M, &amp; Huecker, M. R. (2023). Opioid Withdrawal. [Updated 2023 Jul 21]. In: </a:t>
            </a:r>
            <a:r>
              <a:rPr lang="en-US" sz="1200" b="0" i="0" kern="1200" dirty="0" err="1">
                <a:solidFill>
                  <a:schemeClr val="tx1"/>
                </a:solidFill>
                <a:effectLst/>
                <a:latin typeface="+mn-lt"/>
                <a:ea typeface="+mn-ea"/>
                <a:cs typeface="+mn-cs"/>
              </a:rPr>
              <a:t>StatPearls</a:t>
            </a:r>
            <a:r>
              <a:rPr lang="en-US" sz="1200" b="0" i="0" kern="1200" dirty="0">
                <a:solidFill>
                  <a:schemeClr val="tx1"/>
                </a:solidFill>
                <a:effectLst/>
                <a:latin typeface="+mn-lt"/>
                <a:ea typeface="+mn-ea"/>
                <a:cs typeface="+mn-cs"/>
              </a:rPr>
              <a:t> [Internet]. Treasure Island, FL: </a:t>
            </a:r>
            <a:r>
              <a:rPr lang="en-US" sz="1200" b="0" i="0" kern="1200" dirty="0" err="1">
                <a:solidFill>
                  <a:schemeClr val="tx1"/>
                </a:solidFill>
                <a:effectLst/>
                <a:latin typeface="+mn-lt"/>
                <a:ea typeface="+mn-ea"/>
                <a:cs typeface="+mn-cs"/>
              </a:rPr>
              <a:t>StatPearls</a:t>
            </a:r>
            <a:r>
              <a:rPr lang="en-US" sz="1200" b="0" i="0" kern="1200" dirty="0">
                <a:solidFill>
                  <a:schemeClr val="tx1"/>
                </a:solidFill>
                <a:effectLst/>
                <a:latin typeface="+mn-lt"/>
                <a:ea typeface="+mn-ea"/>
                <a:cs typeface="+mn-cs"/>
              </a:rPr>
              <a:t> Publishing. Available from: https://www.ncbi.nlm.nih.gov/books/NBK526012/</a:t>
            </a:r>
          </a:p>
          <a:p>
            <a:br>
              <a:rPr lang="en-US" dirty="0"/>
            </a:b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07A5774-3425-441E-8605-2426637F4BCE}" type="slidenum">
              <a:rPr lang="en-US" smtClean="0"/>
              <a:t>28</a:t>
            </a:fld>
            <a:endParaRPr lang="en-US"/>
          </a:p>
        </p:txBody>
      </p:sp>
    </p:spTree>
    <p:extLst>
      <p:ext uri="{BB962C8B-B14F-4D97-AF65-F5344CB8AC3E}">
        <p14:creationId xmlns:p14="http://schemas.microsoft.com/office/powerpoint/2010/main" val="19481473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5C887-B152-B19F-82F8-FC248685D7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6AF8F4-B275-B8F3-ACBB-F6CC0D4144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765756-AD4E-7584-5CD3-ABC4C6E56169}"/>
              </a:ext>
            </a:extLst>
          </p:cNvPr>
          <p:cNvSpPr>
            <a:spLocks noGrp="1"/>
          </p:cNvSpPr>
          <p:nvPr>
            <p:ph type="body" idx="1"/>
          </p:nvPr>
        </p:nvSpPr>
        <p:spPr/>
        <p:txBody>
          <a:bodyPr/>
          <a:lstStyle/>
          <a:p>
            <a:r>
              <a:rPr lang="en-US" sz="1800" b="0" i="0" u="none" strike="noStrike" kern="1200" cap="none" baseline="0" dirty="0">
                <a:solidFill>
                  <a:schemeClr val="tx1"/>
                </a:solidFill>
                <a:effectLst/>
                <a:latin typeface="+mn-lt"/>
                <a:ea typeface="+mn-ea"/>
                <a:cs typeface="+mn-cs"/>
              </a:rPr>
              <a:t>A drug-related overdose happens when someone takes too much of a drug – or a mix of drugs – and it overwhelms the body. This can be very dangerous or even deadly. Overdoses can happen with many types of drugs, including prescription drugs, illicit drugs,* or alcohol.​ Many drug overdose deaths involve opioids (such as fentanyl and heroin) or stimulants  (such as cocaine or methamphetamine), taken alone or together. Illicit drugs may contain unknown or unexpected ingredients. For example, a pill sold as Xanax might contain fentanyl. </a:t>
            </a:r>
            <a:r>
              <a:rPr lang="en-US" dirty="0"/>
              <a:t>An opioid overdose usually involves trouble breathing or not breathing at all. The person may be unconscious or not responding. Signs of an opioid overdose are detailed on the slide.</a:t>
            </a:r>
          </a:p>
          <a:p>
            <a:endParaRPr lang="en-US" dirty="0"/>
          </a:p>
          <a:p>
            <a:r>
              <a:rPr lang="en-US" dirty="0"/>
              <a:t>*The term illicit drug refers to drugs that are illegal (e.g., heroin, cocaine, etc.) or prescription medications obtained from a pharmacy or doctor (e.g., counterfeit opioids, counterfeit benzodiazepines, counterfeit stimulants, etc.).</a:t>
            </a:r>
          </a:p>
          <a:p>
            <a:endParaRPr lang="en-US" dirty="0"/>
          </a:p>
          <a:p>
            <a:r>
              <a:rPr lang="en-US" b="1" dirty="0"/>
              <a:t>REFERENCE:</a:t>
            </a:r>
          </a:p>
          <a:p>
            <a:r>
              <a:rPr lang="en-US" dirty="0"/>
              <a:t>California Department of Public Health. (2025). [Webpage]. </a:t>
            </a:r>
            <a:r>
              <a:rPr lang="en-US" i="1" dirty="0"/>
              <a:t>Signs of a Drug-Related Overdose</a:t>
            </a:r>
            <a:r>
              <a:rPr lang="en-US" dirty="0"/>
              <a:t>. Accessed December 15, 2025, from: https://www.cdph.ca.gov/Programs/CCDPHP/sapb/Pages/Signs-of-overdose.aspx.</a:t>
            </a:r>
          </a:p>
        </p:txBody>
      </p:sp>
      <p:sp>
        <p:nvSpPr>
          <p:cNvPr id="4" name="Slide Number Placeholder 3">
            <a:extLst>
              <a:ext uri="{FF2B5EF4-FFF2-40B4-BE49-F238E27FC236}">
                <a16:creationId xmlns:a16="http://schemas.microsoft.com/office/drawing/2014/main" id="{3FDC36B6-C477-107E-8638-D9C74D4BCF35}"/>
              </a:ext>
            </a:extLst>
          </p:cNvPr>
          <p:cNvSpPr>
            <a:spLocks noGrp="1"/>
          </p:cNvSpPr>
          <p:nvPr>
            <p:ph type="sldNum" sz="quarter" idx="5"/>
          </p:nvPr>
        </p:nvSpPr>
        <p:spPr/>
        <p:txBody>
          <a:bodyPr/>
          <a:lstStyle/>
          <a:p>
            <a:fld id="{D07A5774-3425-441E-8605-2426637F4BCE}" type="slidenum">
              <a:rPr lang="en-US" smtClean="0"/>
              <a:t>29</a:t>
            </a:fld>
            <a:endParaRPr lang="en-US"/>
          </a:p>
        </p:txBody>
      </p:sp>
    </p:spTree>
    <p:extLst>
      <p:ext uri="{BB962C8B-B14F-4D97-AF65-F5344CB8AC3E}">
        <p14:creationId xmlns:p14="http://schemas.microsoft.com/office/powerpoint/2010/main" val="34022499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B67BB-BBFD-5135-8770-769396BEBC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F70880-7DFC-412A-CD91-1F62120472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3C9AEB-B5A4-9711-1C28-D782BFA6ADB9}"/>
              </a:ext>
            </a:extLst>
          </p:cNvPr>
          <p:cNvSpPr>
            <a:spLocks noGrp="1"/>
          </p:cNvSpPr>
          <p:nvPr>
            <p:ph type="body" idx="1"/>
          </p:nvPr>
        </p:nvSpPr>
        <p:spPr/>
        <p:txBody>
          <a:bodyPr/>
          <a:lstStyle/>
          <a:p>
            <a:r>
              <a:rPr lang="en-US" dirty="0"/>
              <a:t>Fentanyl is a potent synthetic opioid manufactured in laboratories. It is approved by the FDA for treating severe pain associated with surgery or complex pain conditions. In recent years, illegally produced fentanyl, often termed "illicitly manufactured fentanyl (IMF)," along with other illicitly made synthetic opioids, has become increasingly prevalent in the drug market. This surge in availability has corresponded with a sharp uptick in drug overdose fatalities in the United States.</a:t>
            </a:r>
          </a:p>
          <a:p>
            <a:endParaRPr lang="en-US" dirty="0"/>
          </a:p>
          <a:p>
            <a:r>
              <a:rPr lang="en-US" dirty="0"/>
              <a:t>Individuals may ingest fentanyl and other synthetic opioids knowingly or unknowingly when these substances are mixed into or sold as alternative drugs like heroin, cocaine, or counterfeit pills. Given fentanyl's potency, being 50 to 100 times stronger than morphine, even minute quantities can be lethal. Thus, consuming a drug contaminated with or substituted by fentanyl significantly heightens the risk of overdose.</a:t>
            </a:r>
          </a:p>
          <a:p>
            <a:endParaRPr lang="en-US" dirty="0"/>
          </a:p>
          <a:p>
            <a:r>
              <a:rPr lang="en-US" b="1" dirty="0"/>
              <a:t>REFERENCE:</a:t>
            </a:r>
          </a:p>
          <a:p>
            <a:r>
              <a:rPr lang="en-US" dirty="0"/>
              <a:t>Centers for Disease Control and Prevention. (2024). [Webpage]. </a:t>
            </a:r>
            <a:r>
              <a:rPr lang="en-US" i="1" dirty="0"/>
              <a:t>Fentanyl Facts</a:t>
            </a:r>
            <a:r>
              <a:rPr lang="en-US" dirty="0"/>
              <a:t>. Accessed July 15, 2026, from: https://www.cdc.gov/stop-overdose/caring/fentanyl-facts.html.</a:t>
            </a:r>
          </a:p>
        </p:txBody>
      </p:sp>
      <p:sp>
        <p:nvSpPr>
          <p:cNvPr id="4" name="Slide Number Placeholder 3">
            <a:extLst>
              <a:ext uri="{FF2B5EF4-FFF2-40B4-BE49-F238E27FC236}">
                <a16:creationId xmlns:a16="http://schemas.microsoft.com/office/drawing/2014/main" id="{4EAE9B99-64E7-5724-D434-FDAC2A0576F4}"/>
              </a:ext>
            </a:extLst>
          </p:cNvPr>
          <p:cNvSpPr>
            <a:spLocks noGrp="1"/>
          </p:cNvSpPr>
          <p:nvPr>
            <p:ph type="sldNum" sz="quarter" idx="5"/>
          </p:nvPr>
        </p:nvSpPr>
        <p:spPr/>
        <p:txBody>
          <a:bodyPr/>
          <a:lstStyle/>
          <a:p>
            <a:fld id="{D07A5774-3425-441E-8605-2426637F4BCE}" type="slidenum">
              <a:rPr lang="en-US" smtClean="0"/>
              <a:t>30</a:t>
            </a:fld>
            <a:endParaRPr lang="en-US"/>
          </a:p>
        </p:txBody>
      </p:sp>
    </p:spTree>
    <p:extLst>
      <p:ext uri="{BB962C8B-B14F-4D97-AF65-F5344CB8AC3E}">
        <p14:creationId xmlns:p14="http://schemas.microsoft.com/office/powerpoint/2010/main" val="14499085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CF2E6-2A82-EF63-031C-B34484A54B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DF8500-CDA4-AC6A-9F7D-168D2D8C1A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52150D-799A-1E23-B42E-14FF805A906E}"/>
              </a:ext>
            </a:extLst>
          </p:cNvPr>
          <p:cNvSpPr>
            <a:spLocks noGrp="1"/>
          </p:cNvSpPr>
          <p:nvPr>
            <p:ph type="body" idx="1"/>
          </p:nvPr>
        </p:nvSpPr>
        <p:spPr/>
        <p:txBody>
          <a:bodyPr/>
          <a:lstStyle/>
          <a:p>
            <a:r>
              <a:rPr lang="en-US" dirty="0"/>
              <a:t>This photo is from the New Hampshire State Police Forensic Laboratory and illustrates the potential lethal dose of heroin on the left, fentanyl in the middle, and </a:t>
            </a:r>
            <a:r>
              <a:rPr lang="en-US" dirty="0" err="1"/>
              <a:t>carfentanil</a:t>
            </a:r>
            <a:r>
              <a:rPr lang="en-US" dirty="0"/>
              <a:t> on the right. </a:t>
            </a:r>
            <a:r>
              <a:rPr lang="en-US" sz="1800" b="0" i="0" u="none" strike="noStrike" kern="1200" cap="none" baseline="0" dirty="0">
                <a:solidFill>
                  <a:schemeClr val="tx1"/>
                </a:solidFill>
                <a:effectLst/>
                <a:latin typeface="+mn-lt"/>
                <a:ea typeface="+mn-ea"/>
                <a:cs typeface="+mn-cs"/>
              </a:rPr>
              <a:t>The visual comparison features:</a:t>
            </a:r>
          </a:p>
          <a:p>
            <a:pPr marL="285750" indent="-285750">
              <a:buFont typeface="Arial" panose="020B0604020202020204" pitchFamily="34" charset="0"/>
              <a:buChar char="•"/>
            </a:pPr>
            <a:r>
              <a:rPr lang="en-US" sz="1800" b="1" i="0" u="none" strike="noStrike" kern="1200" cap="none" baseline="0" dirty="0">
                <a:solidFill>
                  <a:schemeClr val="tx1"/>
                </a:solidFill>
                <a:effectLst/>
                <a:latin typeface="+mn-lt"/>
                <a:ea typeface="+mn-ea"/>
                <a:cs typeface="+mn-cs"/>
              </a:rPr>
              <a:t>Left:</a:t>
            </a:r>
            <a:r>
              <a:rPr lang="en-US" sz="1800" b="0" i="0" u="none" strike="noStrike" kern="1200" cap="none" baseline="0" dirty="0">
                <a:solidFill>
                  <a:schemeClr val="tx1"/>
                </a:solidFill>
                <a:effectLst/>
                <a:latin typeface="+mn-lt"/>
                <a:ea typeface="+mn-ea"/>
                <a:cs typeface="+mn-cs"/>
              </a:rPr>
              <a:t> A lethal dose of heroin, shown as a small pile of powder.</a:t>
            </a:r>
          </a:p>
          <a:p>
            <a:pPr marL="285750" indent="-285750">
              <a:buFont typeface="Arial" panose="020B0604020202020204" pitchFamily="34" charset="0"/>
              <a:buChar char="•"/>
            </a:pPr>
            <a:r>
              <a:rPr lang="en-US" sz="1800" b="1" i="0" u="none" strike="noStrike" kern="1200" cap="none" baseline="0" dirty="0">
                <a:solidFill>
                  <a:schemeClr val="tx1"/>
                </a:solidFill>
                <a:effectLst/>
                <a:latin typeface="+mn-lt"/>
                <a:ea typeface="+mn-ea"/>
                <a:cs typeface="+mn-cs"/>
              </a:rPr>
              <a:t>Middle:</a:t>
            </a:r>
            <a:r>
              <a:rPr lang="en-US" sz="1800" b="0" i="0" u="none" strike="noStrike" kern="1200" cap="none" baseline="0" dirty="0">
                <a:solidFill>
                  <a:schemeClr val="tx1"/>
                </a:solidFill>
                <a:effectLst/>
                <a:latin typeface="+mn-lt"/>
                <a:ea typeface="+mn-ea"/>
                <a:cs typeface="+mn-cs"/>
              </a:rPr>
              <a:t> A lethal dose of fentanyl, which is a significantly smaller amount than the heroin.</a:t>
            </a:r>
          </a:p>
          <a:p>
            <a:pPr marL="285750" indent="-285750">
              <a:buFont typeface="Arial" panose="020B0604020202020204" pitchFamily="34" charset="0"/>
              <a:buChar char="•"/>
            </a:pPr>
            <a:r>
              <a:rPr lang="en-US" sz="1800" b="1" i="0" u="none" strike="noStrike" kern="1200" cap="none" baseline="0" dirty="0">
                <a:solidFill>
                  <a:schemeClr val="tx1"/>
                </a:solidFill>
                <a:effectLst/>
                <a:latin typeface="+mn-lt"/>
                <a:ea typeface="+mn-ea"/>
                <a:cs typeface="+mn-cs"/>
              </a:rPr>
              <a:t>Right:</a:t>
            </a:r>
            <a:r>
              <a:rPr lang="en-US" sz="1800" b="0" i="0" u="none" strike="noStrike" kern="1200" cap="none" baseline="0" dirty="0">
                <a:solidFill>
                  <a:schemeClr val="tx1"/>
                </a:solidFill>
                <a:effectLst/>
                <a:latin typeface="+mn-lt"/>
                <a:ea typeface="+mn-ea"/>
                <a:cs typeface="+mn-cs"/>
              </a:rPr>
              <a:t> A lethal dose of </a:t>
            </a:r>
            <a:r>
              <a:rPr lang="en-US" sz="1800" b="0" i="0" u="none" strike="noStrike" kern="1200" cap="none" baseline="0" dirty="0" err="1">
                <a:solidFill>
                  <a:schemeClr val="tx1"/>
                </a:solidFill>
                <a:effectLst/>
                <a:latin typeface="+mn-lt"/>
                <a:ea typeface="+mn-ea"/>
                <a:cs typeface="+mn-cs"/>
              </a:rPr>
              <a:t>carfentanil</a:t>
            </a:r>
            <a:r>
              <a:rPr lang="en-US" sz="1800" b="0" i="0" u="none" strike="noStrike" kern="1200" cap="none" baseline="0" dirty="0">
                <a:solidFill>
                  <a:schemeClr val="tx1"/>
                </a:solidFill>
                <a:effectLst/>
                <a:latin typeface="+mn-lt"/>
                <a:ea typeface="+mn-ea"/>
                <a:cs typeface="+mn-cs"/>
              </a:rPr>
              <a:t>, representing a mere trace amount—roughly the size of a single snowflake.</a:t>
            </a:r>
            <a:endParaRPr lang="en-US" dirty="0"/>
          </a:p>
          <a:p>
            <a:endParaRPr lang="en-US" dirty="0"/>
          </a:p>
          <a:p>
            <a:r>
              <a:rPr lang="en-US" dirty="0"/>
              <a:t>The photograph serves as a critical warning for the public and first responders regarding the extreme potency of these synthetic substances. </a:t>
            </a:r>
          </a:p>
          <a:p>
            <a:endParaRPr lang="en-US" dirty="0"/>
          </a:p>
          <a:p>
            <a:r>
              <a:rPr lang="en-US" b="1" dirty="0"/>
              <a:t>PHOTO CREDIT:</a:t>
            </a:r>
          </a:p>
          <a:p>
            <a:r>
              <a:rPr lang="en-US" dirty="0"/>
              <a:t>New Hampshire State Police Forensic Laboratory, n.d.</a:t>
            </a:r>
          </a:p>
        </p:txBody>
      </p:sp>
      <p:sp>
        <p:nvSpPr>
          <p:cNvPr id="4" name="Slide Number Placeholder 3">
            <a:extLst>
              <a:ext uri="{FF2B5EF4-FFF2-40B4-BE49-F238E27FC236}">
                <a16:creationId xmlns:a16="http://schemas.microsoft.com/office/drawing/2014/main" id="{19CC72FF-3FBE-9418-FBC5-5BE0EE031F81}"/>
              </a:ext>
            </a:extLst>
          </p:cNvPr>
          <p:cNvSpPr>
            <a:spLocks noGrp="1"/>
          </p:cNvSpPr>
          <p:nvPr>
            <p:ph type="sldNum" sz="quarter" idx="5"/>
          </p:nvPr>
        </p:nvSpPr>
        <p:spPr/>
        <p:txBody>
          <a:bodyPr/>
          <a:lstStyle/>
          <a:p>
            <a:fld id="{D07A5774-3425-441E-8605-2426637F4BCE}" type="slidenum">
              <a:rPr lang="en-US" smtClean="0"/>
              <a:t>31</a:t>
            </a:fld>
            <a:endParaRPr lang="en-US"/>
          </a:p>
        </p:txBody>
      </p:sp>
    </p:spTree>
    <p:extLst>
      <p:ext uri="{BB962C8B-B14F-4D97-AF65-F5344CB8AC3E}">
        <p14:creationId xmlns:p14="http://schemas.microsoft.com/office/powerpoint/2010/main" val="36363932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C5C0D-5798-8079-0D9A-E0347A7E3F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1D2813-3F07-B25A-B256-954AF659AA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D1E6E7-9E11-989A-5B18-BE7C6A6581E9}"/>
              </a:ext>
            </a:extLst>
          </p:cNvPr>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800" b="0" i="0" u="none" strike="noStrike" kern="1200" cap="none" baseline="0" dirty="0" err="1">
                <a:solidFill>
                  <a:schemeClr val="tx1"/>
                </a:solidFill>
                <a:effectLst/>
                <a:latin typeface="+mn-lt"/>
                <a:ea typeface="+mn-ea"/>
                <a:cs typeface="+mn-cs"/>
              </a:rPr>
              <a:t>Trecki</a:t>
            </a:r>
            <a:r>
              <a:rPr lang="en-US" sz="1800" b="0" i="0" u="none" strike="noStrike" kern="1200" cap="none" baseline="0" dirty="0">
                <a:solidFill>
                  <a:schemeClr val="tx1"/>
                </a:solidFill>
                <a:effectLst/>
                <a:latin typeface="+mn-lt"/>
                <a:ea typeface="+mn-ea"/>
                <a:cs typeface="+mn-cs"/>
              </a:rPr>
              <a:t> and colleagues reported on data from the Knox County Regional Forensic Center (KCRFC) in Knoxville, Tennessee, the medical examiner for Knox and Anderson counties. KCRFC conducts autopsies when requested from 21 surrounding counties, and first identified </a:t>
            </a:r>
            <a:r>
              <a:rPr lang="en-US" sz="1800" b="0" i="1" u="none" strike="noStrike" kern="1200" cap="none" baseline="0" dirty="0">
                <a:solidFill>
                  <a:schemeClr val="tx1"/>
                </a:solidFill>
                <a:effectLst/>
                <a:latin typeface="+mn-lt"/>
                <a:ea typeface="+mn-ea"/>
                <a:cs typeface="+mn-cs"/>
              </a:rPr>
              <a:t>para</a:t>
            </a:r>
            <a:r>
              <a:rPr lang="en-US" sz="1800" b="0" i="0" u="none" strike="noStrike" kern="1200" cap="none" baseline="0" dirty="0">
                <a:solidFill>
                  <a:schemeClr val="tx1"/>
                </a:solidFill>
                <a:effectLst/>
                <a:latin typeface="+mn-lt"/>
                <a:ea typeface="+mn-ea"/>
                <a:cs typeface="+mn-cs"/>
              </a:rPr>
              <a:t>-</a:t>
            </a:r>
            <a:r>
              <a:rPr lang="en-US" sz="1800" b="0" i="0" u="none" strike="noStrike" kern="1200" cap="none" baseline="0" dirty="0" err="1">
                <a:solidFill>
                  <a:schemeClr val="tx1"/>
                </a:solidFill>
                <a:effectLst/>
                <a:latin typeface="+mn-lt"/>
                <a:ea typeface="+mn-ea"/>
                <a:cs typeface="+mn-cs"/>
              </a:rPr>
              <a:t>fluorofentanyl</a:t>
            </a:r>
            <a:r>
              <a:rPr lang="en-US" sz="1800" b="0" i="0" u="none" strike="noStrike" kern="1200" cap="none" baseline="0" dirty="0">
                <a:solidFill>
                  <a:schemeClr val="tx1"/>
                </a:solidFill>
                <a:effectLst/>
                <a:latin typeface="+mn-lt"/>
                <a:ea typeface="+mn-ea"/>
                <a:cs typeface="+mn-cs"/>
              </a:rPr>
              <a:t> in toxicology results of victims of drug overdoses in November 2020, and </a:t>
            </a:r>
            <a:r>
              <a:rPr lang="en-US" sz="1800" b="0" i="0" u="none" strike="noStrike" kern="1200" cap="none" baseline="0" dirty="0" err="1">
                <a:solidFill>
                  <a:schemeClr val="tx1"/>
                </a:solidFill>
                <a:effectLst/>
                <a:latin typeface="+mn-lt"/>
                <a:ea typeface="+mn-ea"/>
                <a:cs typeface="+mn-cs"/>
              </a:rPr>
              <a:t>metonitazene</a:t>
            </a:r>
            <a:r>
              <a:rPr lang="en-US" sz="1800" b="0" i="0" u="none" strike="noStrike" kern="1200" cap="none" baseline="0" dirty="0">
                <a:solidFill>
                  <a:schemeClr val="tx1"/>
                </a:solidFill>
                <a:effectLst/>
                <a:latin typeface="+mn-lt"/>
                <a:ea typeface="+mn-ea"/>
                <a:cs typeface="+mn-cs"/>
              </a:rPr>
              <a:t>, either alone or in combination with fentanyl and </a:t>
            </a:r>
            <a:r>
              <a:rPr lang="en-US" sz="1800" b="0" i="1" u="none" strike="noStrike" kern="1200" cap="none" baseline="0" dirty="0">
                <a:solidFill>
                  <a:schemeClr val="tx1"/>
                </a:solidFill>
                <a:effectLst/>
                <a:latin typeface="+mn-lt"/>
                <a:ea typeface="+mn-ea"/>
                <a:cs typeface="+mn-cs"/>
              </a:rPr>
              <a:t>para</a:t>
            </a:r>
            <a:r>
              <a:rPr lang="en-US" sz="1800" b="0" i="0" u="none" strike="noStrike" kern="1200" cap="none" baseline="0" dirty="0">
                <a:solidFill>
                  <a:schemeClr val="tx1"/>
                </a:solidFill>
                <a:effectLst/>
                <a:latin typeface="+mn-lt"/>
                <a:ea typeface="+mn-ea"/>
                <a:cs typeface="+mn-cs"/>
              </a:rPr>
              <a:t>-</a:t>
            </a:r>
            <a:r>
              <a:rPr lang="en-US" sz="1800" b="0" i="0" u="none" strike="noStrike" kern="1200" cap="none" baseline="0" dirty="0" err="1">
                <a:solidFill>
                  <a:schemeClr val="tx1"/>
                </a:solidFill>
                <a:effectLst/>
                <a:latin typeface="+mn-lt"/>
                <a:ea typeface="+mn-ea"/>
                <a:cs typeface="+mn-cs"/>
              </a:rPr>
              <a:t>fluorofentanyl</a:t>
            </a:r>
            <a:r>
              <a:rPr lang="en-US" sz="1800" b="0" i="0" u="none" strike="noStrike" kern="1200" cap="none" baseline="0" dirty="0">
                <a:solidFill>
                  <a:schemeClr val="tx1"/>
                </a:solidFill>
                <a:effectLst/>
                <a:latin typeface="+mn-lt"/>
                <a:ea typeface="+mn-ea"/>
                <a:cs typeface="+mn-cs"/>
              </a:rPr>
              <a:t>, in January 2021. During November 2020–August 2021, KCRFC reported 770 total unintentional drug overdose deaths. Among these deaths, 562 (73.0%) cases received postmortem positive test results for fentanyl, including 192 fentanyl-positive cases reported in the absence of other substances (i.e., fentanyl only), 188 that involved fentanyl and methamphetamine, 48 that involved </a:t>
            </a:r>
            <a:r>
              <a:rPr lang="en-US" sz="1800" b="0" i="1" u="none" strike="noStrike" kern="1200" cap="none" baseline="0" dirty="0">
                <a:solidFill>
                  <a:schemeClr val="tx1"/>
                </a:solidFill>
                <a:effectLst/>
                <a:latin typeface="+mn-lt"/>
                <a:ea typeface="+mn-ea"/>
                <a:cs typeface="+mn-cs"/>
              </a:rPr>
              <a:t>para</a:t>
            </a:r>
            <a:r>
              <a:rPr lang="en-US" sz="1800" b="0" i="0" u="none" strike="noStrike" kern="1200" cap="none" baseline="0" dirty="0">
                <a:solidFill>
                  <a:schemeClr val="tx1"/>
                </a:solidFill>
                <a:effectLst/>
                <a:latin typeface="+mn-lt"/>
                <a:ea typeface="+mn-ea"/>
                <a:cs typeface="+mn-cs"/>
              </a:rPr>
              <a:t>-</a:t>
            </a:r>
            <a:r>
              <a:rPr lang="en-US" sz="1800" b="0" i="0" u="none" strike="noStrike" kern="1200" cap="none" baseline="0" dirty="0" err="1">
                <a:solidFill>
                  <a:schemeClr val="tx1"/>
                </a:solidFill>
                <a:effectLst/>
                <a:latin typeface="+mn-lt"/>
                <a:ea typeface="+mn-ea"/>
                <a:cs typeface="+mn-cs"/>
              </a:rPr>
              <a:t>fluorofentanyl</a:t>
            </a:r>
            <a:r>
              <a:rPr lang="en-US" sz="1800" b="0" i="0" u="none" strike="noStrike" kern="1200" cap="none" baseline="0" dirty="0">
                <a:solidFill>
                  <a:schemeClr val="tx1"/>
                </a:solidFill>
                <a:effectLst/>
                <a:latin typeface="+mn-lt"/>
                <a:ea typeface="+mn-ea"/>
                <a:cs typeface="+mn-cs"/>
              </a:rPr>
              <a:t>, and 26 that involved </a:t>
            </a:r>
            <a:r>
              <a:rPr lang="en-US" sz="1800" b="0" i="0" u="none" strike="noStrike" kern="1200" cap="none" baseline="0" dirty="0" err="1">
                <a:solidFill>
                  <a:schemeClr val="tx1"/>
                </a:solidFill>
                <a:effectLst/>
                <a:latin typeface="+mn-lt"/>
                <a:ea typeface="+mn-ea"/>
                <a:cs typeface="+mn-cs"/>
              </a:rPr>
              <a:t>metonitazene</a:t>
            </a:r>
            <a:r>
              <a:rPr lang="en-US" sz="1800" b="0" i="0" u="none" strike="noStrike" kern="1200" cap="none" baseline="0" dirty="0">
                <a:solidFill>
                  <a:schemeClr val="tx1"/>
                </a:solidFill>
                <a:effectLst/>
                <a:latin typeface="+mn-lt"/>
                <a:ea typeface="+mn-ea"/>
                <a:cs typeface="+mn-cs"/>
              </a:rPr>
              <a:t>.</a:t>
            </a:r>
          </a:p>
          <a:p>
            <a:pPr marL="0" marR="0" lvl="0" indent="0" defTabSz="914400" eaLnBrk="1" fontAlgn="auto" latinLnBrk="0" hangingPunct="1">
              <a:lnSpc>
                <a:spcPct val="100000"/>
              </a:lnSpc>
              <a:spcBef>
                <a:spcPts val="0"/>
              </a:spcBef>
              <a:spcAft>
                <a:spcPts val="0"/>
              </a:spcAft>
              <a:buClrTx/>
              <a:buSzTx/>
              <a:buFontTx/>
              <a:buNone/>
              <a:tabLst/>
              <a:defRPr/>
            </a:pPr>
            <a:endParaRPr lang="en-US" sz="1800" b="0" i="0" u="none" strike="noStrike" kern="1200" cap="none" baseline="0" dirty="0">
              <a:solidFill>
                <a:schemeClr val="tx1"/>
              </a:solidFill>
              <a:effectLst/>
              <a:latin typeface="+mn-l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lang="en-US" sz="1800" b="1" i="0" u="none" strike="noStrike" kern="1200" cap="none" baseline="0" dirty="0">
                <a:solidFill>
                  <a:schemeClr val="tx1"/>
                </a:solidFill>
                <a:effectLst/>
                <a:latin typeface="+mn-lt"/>
                <a:ea typeface="+mn-ea"/>
                <a:cs typeface="+mn-cs"/>
              </a:rPr>
              <a:t>REFERENCE:</a:t>
            </a:r>
            <a:endParaRPr lang="en-US" b="1" i="0" dirty="0">
              <a:solidFill>
                <a:srgbClr val="000000"/>
              </a:solidFill>
              <a:effectLst/>
            </a:endParaRPr>
          </a:p>
          <a:p>
            <a:pPr marL="0" marR="0" lvl="0" indent="0" defTabSz="914400" eaLnBrk="1" fontAlgn="auto" latinLnBrk="0" hangingPunct="1">
              <a:lnSpc>
                <a:spcPct val="100000"/>
              </a:lnSpc>
              <a:spcBef>
                <a:spcPts val="0"/>
              </a:spcBef>
              <a:spcAft>
                <a:spcPts val="0"/>
              </a:spcAft>
              <a:buClrTx/>
              <a:buSzTx/>
              <a:buFontTx/>
              <a:buNone/>
              <a:tabLst/>
              <a:defRPr/>
            </a:pPr>
            <a:r>
              <a:rPr lang="en-US" b="0" i="0" dirty="0" err="1">
                <a:solidFill>
                  <a:srgbClr val="000000"/>
                </a:solidFill>
                <a:effectLst/>
              </a:rPr>
              <a:t>Trecki</a:t>
            </a:r>
            <a:r>
              <a:rPr lang="en-US" b="0" i="0" dirty="0">
                <a:solidFill>
                  <a:srgbClr val="000000"/>
                </a:solidFill>
                <a:effectLst/>
              </a:rPr>
              <a:t>, J., Gerona, R. R., Ellison, R., Thomas, C., &amp; </a:t>
            </a:r>
            <a:r>
              <a:rPr lang="en-US" b="0" i="0" dirty="0" err="1">
                <a:solidFill>
                  <a:srgbClr val="000000"/>
                </a:solidFill>
                <a:effectLst/>
              </a:rPr>
              <a:t>Mileusnic-Polchan</a:t>
            </a:r>
            <a:r>
              <a:rPr lang="en-US" b="0" i="0" dirty="0">
                <a:solidFill>
                  <a:srgbClr val="000000"/>
                </a:solidFill>
                <a:effectLst/>
              </a:rPr>
              <a:t>, D. (2022). </a:t>
            </a:r>
            <a:r>
              <a:rPr lang="en-US" b="0" i="1" dirty="0">
                <a:solidFill>
                  <a:srgbClr val="000000"/>
                </a:solidFill>
                <a:effectLst/>
              </a:rPr>
              <a:t>Notes from the Field</a:t>
            </a:r>
            <a:r>
              <a:rPr lang="en-US" b="0" i="0" dirty="0">
                <a:solidFill>
                  <a:srgbClr val="000000"/>
                </a:solidFill>
                <a:effectLst/>
              </a:rPr>
              <a:t>: Increased Incidence of Fentanyl-Related Deaths Involving </a:t>
            </a:r>
            <a:r>
              <a:rPr lang="en-US" b="0" i="1" dirty="0">
                <a:solidFill>
                  <a:srgbClr val="000000"/>
                </a:solidFill>
                <a:effectLst/>
              </a:rPr>
              <a:t>Para</a:t>
            </a:r>
            <a:r>
              <a:rPr lang="en-US" b="0" i="0" dirty="0">
                <a:solidFill>
                  <a:srgbClr val="000000"/>
                </a:solidFill>
                <a:effectLst/>
              </a:rPr>
              <a:t>-</a:t>
            </a:r>
            <a:r>
              <a:rPr lang="en-US" b="0" i="0" dirty="0" err="1">
                <a:solidFill>
                  <a:srgbClr val="000000"/>
                </a:solidFill>
                <a:effectLst/>
              </a:rPr>
              <a:t>fluorofentanyl</a:t>
            </a:r>
            <a:r>
              <a:rPr lang="en-US" b="0" i="0" dirty="0">
                <a:solidFill>
                  <a:srgbClr val="000000"/>
                </a:solidFill>
                <a:effectLst/>
              </a:rPr>
              <a:t> or </a:t>
            </a:r>
            <a:r>
              <a:rPr lang="en-US" b="0" i="0" dirty="0" err="1">
                <a:solidFill>
                  <a:srgbClr val="000000"/>
                </a:solidFill>
                <a:effectLst/>
              </a:rPr>
              <a:t>Metonitazene</a:t>
            </a:r>
            <a:r>
              <a:rPr lang="en-US" b="0" i="0" dirty="0">
                <a:solidFill>
                  <a:srgbClr val="000000"/>
                </a:solidFill>
                <a:effectLst/>
              </a:rPr>
              <a:t> — Knox County, Tennessee, November 2020–August 2021. </a:t>
            </a:r>
            <a:r>
              <a:rPr lang="en-US" b="0" i="1" dirty="0">
                <a:solidFill>
                  <a:srgbClr val="000000"/>
                </a:solidFill>
                <a:effectLst/>
              </a:rPr>
              <a:t>MMWR </a:t>
            </a:r>
            <a:r>
              <a:rPr lang="en-US" b="0" i="1" dirty="0" err="1">
                <a:solidFill>
                  <a:srgbClr val="000000"/>
                </a:solidFill>
                <a:effectLst/>
              </a:rPr>
              <a:t>Morb</a:t>
            </a:r>
            <a:r>
              <a:rPr lang="en-US" b="0" i="1" dirty="0">
                <a:solidFill>
                  <a:srgbClr val="000000"/>
                </a:solidFill>
                <a:effectLst/>
              </a:rPr>
              <a:t> Mortal </a:t>
            </a:r>
            <a:r>
              <a:rPr lang="en-US" b="0" i="1" dirty="0" err="1">
                <a:solidFill>
                  <a:srgbClr val="000000"/>
                </a:solidFill>
                <a:effectLst/>
              </a:rPr>
              <a:t>Wkly</a:t>
            </a:r>
            <a:r>
              <a:rPr lang="en-US" b="0" i="1" dirty="0">
                <a:solidFill>
                  <a:srgbClr val="000000"/>
                </a:solidFill>
                <a:effectLst/>
              </a:rPr>
              <a:t> Rep, 71</a:t>
            </a:r>
            <a:r>
              <a:rPr lang="en-US" b="0" i="0" dirty="0">
                <a:solidFill>
                  <a:srgbClr val="000000"/>
                </a:solidFill>
                <a:effectLst/>
              </a:rPr>
              <a:t>, 153–155. </a:t>
            </a:r>
            <a:r>
              <a:rPr lang="en-US" b="0" i="0">
                <a:solidFill>
                  <a:srgbClr val="000000"/>
                </a:solidFill>
                <a:effectLst/>
              </a:rPr>
              <a:t>https://doi.org/10.15585/mmwr.mm7104a3</a:t>
            </a:r>
            <a:endParaRPr lang="en-US" dirty="0"/>
          </a:p>
        </p:txBody>
      </p:sp>
      <p:sp>
        <p:nvSpPr>
          <p:cNvPr id="4" name="Footer Placeholder 3">
            <a:extLst>
              <a:ext uri="{FF2B5EF4-FFF2-40B4-BE49-F238E27FC236}">
                <a16:creationId xmlns:a16="http://schemas.microsoft.com/office/drawing/2014/main" id="{58E2478E-184A-3DED-88CA-9A4A2D36960C}"/>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00208478-6B31-1AE9-58F1-E23E5136EF45}"/>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5057558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BDF89-5675-BB87-263F-BF15A3FFF6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86A580-82AA-D471-0395-7506AECE6C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D79C5E-B171-2196-E067-B966358A0AC8}"/>
              </a:ext>
            </a:extLst>
          </p:cNvPr>
          <p:cNvSpPr>
            <a:spLocks noGrp="1"/>
          </p:cNvSpPr>
          <p:nvPr>
            <p:ph type="body" idx="1"/>
          </p:nvPr>
        </p:nvSpPr>
        <p:spPr/>
        <p:txBody>
          <a:bodyPr/>
          <a:lstStyle/>
          <a:p>
            <a:r>
              <a:rPr lang="en-US" sz="1800" b="0" i="0" u="none" strike="noStrike" kern="1200" cap="none" baseline="0" dirty="0">
                <a:solidFill>
                  <a:schemeClr val="tx1"/>
                </a:solidFill>
                <a:effectLst/>
                <a:latin typeface="+mn-lt"/>
                <a:ea typeface="+mn-ea"/>
                <a:cs typeface="+mn-cs"/>
              </a:rPr>
              <a:t>These findings demonstrate the contribution of both </a:t>
            </a:r>
            <a:r>
              <a:rPr lang="en-US" sz="1800" b="0" i="1" u="none" strike="noStrike" kern="1200" cap="none" baseline="0" dirty="0">
                <a:solidFill>
                  <a:schemeClr val="tx1"/>
                </a:solidFill>
                <a:effectLst/>
                <a:latin typeface="+mn-lt"/>
                <a:ea typeface="+mn-ea"/>
                <a:cs typeface="+mn-cs"/>
              </a:rPr>
              <a:t>para</a:t>
            </a:r>
            <a:r>
              <a:rPr lang="en-US" sz="1800" b="0" i="0" u="none" strike="noStrike" kern="1200" cap="none" baseline="0" dirty="0">
                <a:solidFill>
                  <a:schemeClr val="tx1"/>
                </a:solidFill>
                <a:effectLst/>
                <a:latin typeface="+mn-lt"/>
                <a:ea typeface="+mn-ea"/>
                <a:cs typeface="+mn-cs"/>
              </a:rPr>
              <a:t>-</a:t>
            </a:r>
            <a:r>
              <a:rPr lang="en-US" sz="1800" b="0" i="0" u="none" strike="noStrike" kern="1200" cap="none" baseline="0" dirty="0" err="1">
                <a:solidFill>
                  <a:schemeClr val="tx1"/>
                </a:solidFill>
                <a:effectLst/>
                <a:latin typeface="+mn-lt"/>
                <a:ea typeface="+mn-ea"/>
                <a:cs typeface="+mn-cs"/>
              </a:rPr>
              <a:t>fluorofentanyl</a:t>
            </a:r>
            <a:r>
              <a:rPr lang="en-US" sz="1800" b="0" i="0" u="none" strike="noStrike" kern="1200" cap="none" baseline="0" dirty="0">
                <a:solidFill>
                  <a:schemeClr val="tx1"/>
                </a:solidFill>
                <a:effectLst/>
                <a:latin typeface="+mn-lt"/>
                <a:ea typeface="+mn-ea"/>
                <a:cs typeface="+mn-cs"/>
              </a:rPr>
              <a:t> and the benzimidazole-opioid </a:t>
            </a:r>
            <a:r>
              <a:rPr lang="en-US" sz="1800" b="0" i="0" u="none" strike="noStrike" kern="1200" cap="none" baseline="0" dirty="0" err="1">
                <a:solidFill>
                  <a:schemeClr val="tx1"/>
                </a:solidFill>
                <a:effectLst/>
                <a:latin typeface="+mn-lt"/>
                <a:ea typeface="+mn-ea"/>
                <a:cs typeface="+mn-cs"/>
              </a:rPr>
              <a:t>metonitazene</a:t>
            </a:r>
            <a:r>
              <a:rPr lang="en-US" sz="1800" b="0" i="0" u="none" strike="noStrike" kern="1200" cap="none" baseline="0" dirty="0">
                <a:solidFill>
                  <a:schemeClr val="tx1"/>
                </a:solidFill>
                <a:effectLst/>
                <a:latin typeface="+mn-lt"/>
                <a:ea typeface="+mn-ea"/>
                <a:cs typeface="+mn-cs"/>
              </a:rPr>
              <a:t> to unintentional overdose deaths in eastern Tennessee. NFLIS data indicate a sharp increase in law enforcement encounters with </a:t>
            </a:r>
            <a:r>
              <a:rPr lang="en-US" sz="1800" b="0" i="1" u="none" strike="noStrike" kern="1200" cap="none" baseline="0" dirty="0">
                <a:solidFill>
                  <a:schemeClr val="tx1"/>
                </a:solidFill>
                <a:effectLst/>
                <a:latin typeface="+mn-lt"/>
                <a:ea typeface="+mn-ea"/>
                <a:cs typeface="+mn-cs"/>
              </a:rPr>
              <a:t>para</a:t>
            </a:r>
            <a:r>
              <a:rPr lang="en-US" sz="1800" b="0" i="0" u="none" strike="noStrike" kern="1200" cap="none" baseline="0" dirty="0">
                <a:solidFill>
                  <a:schemeClr val="tx1"/>
                </a:solidFill>
                <a:effectLst/>
                <a:latin typeface="+mn-lt"/>
                <a:ea typeface="+mn-ea"/>
                <a:cs typeface="+mn-cs"/>
              </a:rPr>
              <a:t>-</a:t>
            </a:r>
            <a:r>
              <a:rPr lang="en-US" sz="1800" b="0" i="0" u="none" strike="noStrike" kern="1200" cap="none" baseline="0" dirty="0" err="1">
                <a:solidFill>
                  <a:schemeClr val="tx1"/>
                </a:solidFill>
                <a:effectLst/>
                <a:latin typeface="+mn-lt"/>
                <a:ea typeface="+mn-ea"/>
                <a:cs typeface="+mn-cs"/>
              </a:rPr>
              <a:t>fluorofentanyl</a:t>
            </a:r>
            <a:r>
              <a:rPr lang="en-US" sz="1800" b="0" i="0" u="none" strike="noStrike" kern="1200" cap="none" baseline="0" dirty="0">
                <a:solidFill>
                  <a:schemeClr val="tx1"/>
                </a:solidFill>
                <a:effectLst/>
                <a:latin typeface="+mn-lt"/>
                <a:ea typeface="+mn-ea"/>
                <a:cs typeface="+mn-cs"/>
              </a:rPr>
              <a:t> and </a:t>
            </a:r>
            <a:r>
              <a:rPr lang="en-US" sz="1800" b="0" i="0" u="none" strike="noStrike" kern="1200" cap="none" baseline="0" dirty="0" err="1">
                <a:solidFill>
                  <a:schemeClr val="tx1"/>
                </a:solidFill>
                <a:effectLst/>
                <a:latin typeface="+mn-lt"/>
                <a:ea typeface="+mn-ea"/>
                <a:cs typeface="+mn-cs"/>
              </a:rPr>
              <a:t>metonitazene</a:t>
            </a:r>
            <a:r>
              <a:rPr lang="en-US" sz="1800" b="0" i="0" u="none" strike="noStrike" kern="1200" cap="none" baseline="0" dirty="0">
                <a:solidFill>
                  <a:schemeClr val="tx1"/>
                </a:solidFill>
                <a:effectLst/>
                <a:latin typeface="+mn-lt"/>
                <a:ea typeface="+mn-ea"/>
                <a:cs typeface="+mn-cs"/>
              </a:rPr>
              <a:t> from 2020 to 2021; reporting from late 2021 is in process. Although the percentage of law enforcement encounters with these substances in Tennessee decreased relative to the national total percentage within this time frame, the increase in encounters both within Tennessee and nationally reflect an increased distribution of </a:t>
            </a:r>
            <a:r>
              <a:rPr lang="en-US" sz="1800" b="0" i="1" u="none" strike="noStrike" kern="1200" cap="none" baseline="0" dirty="0">
                <a:solidFill>
                  <a:schemeClr val="tx1"/>
                </a:solidFill>
                <a:effectLst/>
                <a:latin typeface="+mn-lt"/>
                <a:ea typeface="+mn-ea"/>
                <a:cs typeface="+mn-cs"/>
              </a:rPr>
              <a:t>para</a:t>
            </a:r>
            <a:r>
              <a:rPr lang="en-US" sz="1800" b="0" i="0" u="none" strike="noStrike" kern="1200" cap="none" baseline="0" dirty="0">
                <a:solidFill>
                  <a:schemeClr val="tx1"/>
                </a:solidFill>
                <a:effectLst/>
                <a:latin typeface="+mn-lt"/>
                <a:ea typeface="+mn-ea"/>
                <a:cs typeface="+mn-cs"/>
              </a:rPr>
              <a:t>-</a:t>
            </a:r>
            <a:r>
              <a:rPr lang="en-US" sz="1800" b="0" i="0" u="none" strike="noStrike" kern="1200" cap="none" baseline="0" dirty="0" err="1">
                <a:solidFill>
                  <a:schemeClr val="tx1"/>
                </a:solidFill>
                <a:effectLst/>
                <a:latin typeface="+mn-lt"/>
                <a:ea typeface="+mn-ea"/>
                <a:cs typeface="+mn-cs"/>
              </a:rPr>
              <a:t>fluorofentanyl</a:t>
            </a:r>
            <a:r>
              <a:rPr lang="en-US" sz="1800" b="0" i="0" u="none" strike="noStrike" kern="1200" cap="none" baseline="0" dirty="0">
                <a:solidFill>
                  <a:schemeClr val="tx1"/>
                </a:solidFill>
                <a:effectLst/>
                <a:latin typeface="+mn-lt"/>
                <a:ea typeface="+mn-ea"/>
                <a:cs typeface="+mn-cs"/>
              </a:rPr>
              <a:t> and </a:t>
            </a:r>
            <a:r>
              <a:rPr lang="en-US" sz="1800" b="0" i="0" u="none" strike="noStrike" kern="1200" cap="none" baseline="0" dirty="0" err="1">
                <a:solidFill>
                  <a:schemeClr val="tx1"/>
                </a:solidFill>
                <a:effectLst/>
                <a:latin typeface="+mn-lt"/>
                <a:ea typeface="+mn-ea"/>
                <a:cs typeface="+mn-cs"/>
              </a:rPr>
              <a:t>metonitazene</a:t>
            </a:r>
            <a:r>
              <a:rPr lang="en-US" sz="1800" b="0" i="0" u="none" strike="noStrike" kern="1200" cap="none" baseline="0" dirty="0">
                <a:solidFill>
                  <a:schemeClr val="tx1"/>
                </a:solidFill>
                <a:effectLst/>
                <a:latin typeface="+mn-lt"/>
                <a:ea typeface="+mn-ea"/>
                <a:cs typeface="+mn-cs"/>
              </a:rPr>
              <a:t> throughout the United States. With </a:t>
            </a:r>
            <a:r>
              <a:rPr lang="en-US" sz="1800" b="0" i="1" u="none" strike="noStrike" kern="1200" cap="none" baseline="0" dirty="0">
                <a:solidFill>
                  <a:schemeClr val="tx1"/>
                </a:solidFill>
                <a:effectLst/>
                <a:latin typeface="+mn-lt"/>
                <a:ea typeface="+mn-ea"/>
                <a:cs typeface="+mn-cs"/>
              </a:rPr>
              <a:t>para</a:t>
            </a:r>
            <a:r>
              <a:rPr lang="en-US" sz="1800" b="0" i="0" u="none" strike="noStrike" kern="1200" cap="none" baseline="0" dirty="0">
                <a:solidFill>
                  <a:schemeClr val="tx1"/>
                </a:solidFill>
                <a:effectLst/>
                <a:latin typeface="+mn-lt"/>
                <a:ea typeface="+mn-ea"/>
                <a:cs typeface="+mn-cs"/>
              </a:rPr>
              <a:t>-</a:t>
            </a:r>
            <a:r>
              <a:rPr lang="en-US" sz="1800" b="0" i="0" u="none" strike="noStrike" kern="1200" cap="none" baseline="0" dirty="0" err="1">
                <a:solidFill>
                  <a:schemeClr val="tx1"/>
                </a:solidFill>
                <a:effectLst/>
                <a:latin typeface="+mn-lt"/>
                <a:ea typeface="+mn-ea"/>
                <a:cs typeface="+mn-cs"/>
              </a:rPr>
              <a:t>fluorofentanyl</a:t>
            </a:r>
            <a:r>
              <a:rPr lang="en-US" sz="1800" b="0" i="0" u="none" strike="noStrike" kern="1200" cap="none" baseline="0" dirty="0">
                <a:solidFill>
                  <a:schemeClr val="tx1"/>
                </a:solidFill>
                <a:effectLst/>
                <a:latin typeface="+mn-lt"/>
                <a:ea typeface="+mn-ea"/>
                <a:cs typeface="+mn-cs"/>
              </a:rPr>
              <a:t> and </a:t>
            </a:r>
            <a:r>
              <a:rPr lang="en-US" sz="1800" b="0" i="0" u="none" strike="noStrike" kern="1200" cap="none" baseline="0" dirty="0" err="1">
                <a:solidFill>
                  <a:schemeClr val="tx1"/>
                </a:solidFill>
                <a:effectLst/>
                <a:latin typeface="+mn-lt"/>
                <a:ea typeface="+mn-ea"/>
                <a:cs typeface="+mn-cs"/>
              </a:rPr>
              <a:t>metonitazene</a:t>
            </a:r>
            <a:r>
              <a:rPr lang="en-US" sz="1800" b="0" i="0" u="none" strike="noStrike" kern="1200" cap="none" baseline="0" dirty="0">
                <a:solidFill>
                  <a:schemeClr val="tx1"/>
                </a:solidFill>
                <a:effectLst/>
                <a:latin typeface="+mn-lt"/>
                <a:ea typeface="+mn-ea"/>
                <a:cs typeface="+mn-cs"/>
              </a:rPr>
              <a:t> each alone being capable of producing respiratory depression leading to death, the various combinations of these substances, in addition to possible other opioids including fentanyl-related compounds or adulterants included in each drug exhibit that could cause or exacerbate serious adverse effects, pose an even greater potential harm to the patient than that previously observed. Naloxone still serves as an effective drug to reverse opioid overdose; however, additional doses of naloxone might be required when stronger opioids like fentanyl, </a:t>
            </a:r>
            <a:r>
              <a:rPr lang="en-US" sz="1800" b="0" i="1" u="none" strike="noStrike" kern="1200" cap="none" baseline="0" dirty="0">
                <a:solidFill>
                  <a:schemeClr val="tx1"/>
                </a:solidFill>
                <a:effectLst/>
                <a:latin typeface="+mn-lt"/>
                <a:ea typeface="+mn-ea"/>
                <a:cs typeface="+mn-cs"/>
              </a:rPr>
              <a:t>para</a:t>
            </a:r>
            <a:r>
              <a:rPr lang="en-US" sz="1800" b="0" i="0" u="none" strike="noStrike" kern="1200" cap="none" baseline="0" dirty="0">
                <a:solidFill>
                  <a:schemeClr val="tx1"/>
                </a:solidFill>
                <a:effectLst/>
                <a:latin typeface="+mn-lt"/>
                <a:ea typeface="+mn-ea"/>
                <a:cs typeface="+mn-cs"/>
              </a:rPr>
              <a:t>-</a:t>
            </a:r>
            <a:r>
              <a:rPr lang="en-US" sz="1800" b="0" i="0" u="none" strike="noStrike" kern="1200" cap="none" baseline="0" dirty="0" err="1">
                <a:solidFill>
                  <a:schemeClr val="tx1"/>
                </a:solidFill>
                <a:effectLst/>
                <a:latin typeface="+mn-lt"/>
                <a:ea typeface="+mn-ea"/>
                <a:cs typeface="+mn-cs"/>
              </a:rPr>
              <a:t>fluorofentanyl</a:t>
            </a:r>
            <a:r>
              <a:rPr lang="en-US" sz="1800" b="0" i="0" u="none" strike="noStrike" kern="1200" cap="none" baseline="0" dirty="0">
                <a:solidFill>
                  <a:schemeClr val="tx1"/>
                </a:solidFill>
                <a:effectLst/>
                <a:latin typeface="+mn-lt"/>
                <a:ea typeface="+mn-ea"/>
                <a:cs typeface="+mn-cs"/>
              </a:rPr>
              <a:t>, </a:t>
            </a:r>
            <a:r>
              <a:rPr lang="en-US" sz="1800" b="0" i="0" u="none" strike="noStrike" kern="1200" cap="none" baseline="0" dirty="0" err="1">
                <a:solidFill>
                  <a:schemeClr val="tx1"/>
                </a:solidFill>
                <a:effectLst/>
                <a:latin typeface="+mn-lt"/>
                <a:ea typeface="+mn-ea"/>
                <a:cs typeface="+mn-cs"/>
              </a:rPr>
              <a:t>metonitazene</a:t>
            </a:r>
            <a:r>
              <a:rPr lang="en-US" sz="1800" b="0" i="0" u="none" strike="noStrike" kern="1200" cap="none" baseline="0" dirty="0">
                <a:solidFill>
                  <a:schemeClr val="tx1"/>
                </a:solidFill>
                <a:effectLst/>
                <a:latin typeface="+mn-lt"/>
                <a:ea typeface="+mn-ea"/>
                <a:cs typeface="+mn-cs"/>
              </a:rPr>
              <a:t>, or other benzimidazoles are involved or combined (</a:t>
            </a:r>
            <a:r>
              <a:rPr lang="en-US" sz="1800" b="0" i="1" u="none" strike="noStrike" kern="1200" cap="none" baseline="0" dirty="0">
                <a:solidFill>
                  <a:schemeClr val="tx1"/>
                </a:solidFill>
                <a:effectLst/>
                <a:latin typeface="+mn-lt"/>
                <a:ea typeface="+mn-ea"/>
                <a:cs typeface="+mn-cs"/>
              </a:rPr>
              <a:t>4</a:t>
            </a:r>
            <a:r>
              <a:rPr lang="en-US" sz="1800" b="0" i="0" u="none" strike="noStrike" kern="1200" cap="none" baseline="0" dirty="0">
                <a:solidFill>
                  <a:schemeClr val="tx1"/>
                </a:solidFill>
                <a:effectLst/>
                <a:latin typeface="+mn-lt"/>
                <a:ea typeface="+mn-ea"/>
                <a:cs typeface="+mn-cs"/>
              </a:rPr>
              <a:t>).</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Physicians, medical examiners, and toxicology laboratories should be aware of the increased presence of </a:t>
            </a:r>
            <a:r>
              <a:rPr lang="en-US" sz="1800" b="0" i="1" u="none" strike="noStrike" kern="1200" cap="none" baseline="0" dirty="0">
                <a:solidFill>
                  <a:schemeClr val="tx1"/>
                </a:solidFill>
                <a:effectLst/>
                <a:latin typeface="+mn-lt"/>
                <a:ea typeface="+mn-ea"/>
                <a:cs typeface="+mn-cs"/>
              </a:rPr>
              <a:t>para</a:t>
            </a:r>
            <a:r>
              <a:rPr lang="en-US" sz="1800" b="0" i="0" u="none" strike="noStrike" kern="1200" cap="none" baseline="0" dirty="0">
                <a:solidFill>
                  <a:schemeClr val="tx1"/>
                </a:solidFill>
                <a:effectLst/>
                <a:latin typeface="+mn-lt"/>
                <a:ea typeface="+mn-ea"/>
                <a:cs typeface="+mn-cs"/>
              </a:rPr>
              <a:t>-</a:t>
            </a:r>
            <a:r>
              <a:rPr lang="en-US" sz="1800" b="0" i="0" u="none" strike="noStrike" kern="1200" cap="none" baseline="0" dirty="0" err="1">
                <a:solidFill>
                  <a:schemeClr val="tx1"/>
                </a:solidFill>
                <a:effectLst/>
                <a:latin typeface="+mn-lt"/>
                <a:ea typeface="+mn-ea"/>
                <a:cs typeface="+mn-cs"/>
              </a:rPr>
              <a:t>fluorofentanyl</a:t>
            </a:r>
            <a:r>
              <a:rPr lang="en-US" sz="1800" b="0" i="0" u="none" strike="noStrike" kern="1200" cap="none" baseline="0" dirty="0">
                <a:solidFill>
                  <a:schemeClr val="tx1"/>
                </a:solidFill>
                <a:effectLst/>
                <a:latin typeface="+mn-lt"/>
                <a:ea typeface="+mn-ea"/>
                <a:cs typeface="+mn-cs"/>
              </a:rPr>
              <a:t> and the benzimidazole class of opioids when treating patients in the emergency department or identifying these substances postmortem. Increasing public awareness regarding the fatal consequences after the ingestion of fentanyl, </a:t>
            </a:r>
            <a:r>
              <a:rPr lang="en-US" sz="1800" b="0" i="1" u="none" strike="noStrike" kern="1200" cap="none" baseline="0" dirty="0">
                <a:solidFill>
                  <a:schemeClr val="tx1"/>
                </a:solidFill>
                <a:effectLst/>
                <a:latin typeface="+mn-lt"/>
                <a:ea typeface="+mn-ea"/>
                <a:cs typeface="+mn-cs"/>
              </a:rPr>
              <a:t>para</a:t>
            </a:r>
            <a:r>
              <a:rPr lang="en-US" sz="1800" b="0" i="0" u="none" strike="noStrike" kern="1200" cap="none" baseline="0" dirty="0">
                <a:solidFill>
                  <a:schemeClr val="tx1"/>
                </a:solidFill>
                <a:effectLst/>
                <a:latin typeface="+mn-lt"/>
                <a:ea typeface="+mn-ea"/>
                <a:cs typeface="+mn-cs"/>
              </a:rPr>
              <a:t>-</a:t>
            </a:r>
            <a:r>
              <a:rPr lang="en-US" sz="1800" b="0" i="0" u="none" strike="noStrike" kern="1200" cap="none" baseline="0" dirty="0" err="1">
                <a:solidFill>
                  <a:schemeClr val="tx1"/>
                </a:solidFill>
                <a:effectLst/>
                <a:latin typeface="+mn-lt"/>
                <a:ea typeface="+mn-ea"/>
                <a:cs typeface="+mn-cs"/>
              </a:rPr>
              <a:t>fluorofentanyl</a:t>
            </a:r>
            <a:r>
              <a:rPr lang="en-US" sz="1800" b="0" i="0" u="none" strike="noStrike" kern="1200" cap="none" baseline="0" dirty="0">
                <a:solidFill>
                  <a:schemeClr val="tx1"/>
                </a:solidFill>
                <a:effectLst/>
                <a:latin typeface="+mn-lt"/>
                <a:ea typeface="+mn-ea"/>
                <a:cs typeface="+mn-cs"/>
              </a:rPr>
              <a:t>, </a:t>
            </a:r>
            <a:r>
              <a:rPr lang="en-US" sz="1800" b="0" i="0" u="none" strike="noStrike" kern="1200" cap="none" baseline="0" dirty="0" err="1">
                <a:solidFill>
                  <a:schemeClr val="tx1"/>
                </a:solidFill>
                <a:effectLst/>
                <a:latin typeface="+mn-lt"/>
                <a:ea typeface="+mn-ea"/>
                <a:cs typeface="+mn-cs"/>
              </a:rPr>
              <a:t>metonitazene</a:t>
            </a:r>
            <a:r>
              <a:rPr lang="en-US" sz="1800" b="0" i="0" u="none" strike="noStrike" kern="1200" cap="none" baseline="0" dirty="0">
                <a:solidFill>
                  <a:schemeClr val="tx1"/>
                </a:solidFill>
                <a:effectLst/>
                <a:latin typeface="+mn-lt"/>
                <a:ea typeface="+mn-ea"/>
                <a:cs typeface="+mn-cs"/>
              </a:rPr>
              <a:t>, and other opioids in addition to expanded naloxone availability should be prioritized to reduce opioid-related deaths both in Tennessee and throughout the United States.</a:t>
            </a:r>
          </a:p>
          <a:p>
            <a:pPr marL="0" marR="0" lvl="0" indent="0" defTabSz="91440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endParaRPr>
          </a:p>
          <a:p>
            <a:pPr marL="0" marR="0" lvl="0" indent="0" defTabSz="914400" eaLnBrk="1" fontAlgn="auto" latinLnBrk="0" hangingPunct="1">
              <a:lnSpc>
                <a:spcPct val="100000"/>
              </a:lnSpc>
              <a:spcBef>
                <a:spcPts val="0"/>
              </a:spcBef>
              <a:spcAft>
                <a:spcPts val="0"/>
              </a:spcAft>
              <a:buClrTx/>
              <a:buSzTx/>
              <a:buFontTx/>
              <a:buNone/>
              <a:tabLst/>
              <a:defRPr/>
            </a:pPr>
            <a:r>
              <a:rPr lang="en-US" b="1" i="0" dirty="0">
                <a:solidFill>
                  <a:srgbClr val="000000"/>
                </a:solidFill>
                <a:effectLst/>
              </a:rPr>
              <a:t>REFERENCE:</a:t>
            </a:r>
          </a:p>
          <a:p>
            <a:pPr marL="0" marR="0" lvl="0" indent="0" defTabSz="914400" eaLnBrk="1" fontAlgn="auto" latinLnBrk="0" hangingPunct="1">
              <a:lnSpc>
                <a:spcPct val="100000"/>
              </a:lnSpc>
              <a:spcBef>
                <a:spcPts val="0"/>
              </a:spcBef>
              <a:spcAft>
                <a:spcPts val="0"/>
              </a:spcAft>
              <a:buClrTx/>
              <a:buSzTx/>
              <a:buFontTx/>
              <a:buNone/>
              <a:tabLst/>
              <a:defRPr/>
            </a:pPr>
            <a:r>
              <a:rPr lang="en-US" b="0" i="0" dirty="0" err="1">
                <a:solidFill>
                  <a:srgbClr val="000000"/>
                </a:solidFill>
                <a:effectLst/>
              </a:rPr>
              <a:t>Trecki</a:t>
            </a:r>
            <a:r>
              <a:rPr lang="en-US" b="0" i="0" dirty="0">
                <a:solidFill>
                  <a:srgbClr val="000000"/>
                </a:solidFill>
                <a:effectLst/>
              </a:rPr>
              <a:t>, J., Gerona, R. R., Ellison, R., Thomas, C., &amp; </a:t>
            </a:r>
            <a:r>
              <a:rPr lang="en-US" b="0" i="0" dirty="0" err="1">
                <a:solidFill>
                  <a:srgbClr val="000000"/>
                </a:solidFill>
                <a:effectLst/>
              </a:rPr>
              <a:t>Mileusnic-Polchan</a:t>
            </a:r>
            <a:r>
              <a:rPr lang="en-US" b="0" i="0" dirty="0">
                <a:solidFill>
                  <a:srgbClr val="000000"/>
                </a:solidFill>
                <a:effectLst/>
              </a:rPr>
              <a:t>, D. (2022). </a:t>
            </a:r>
            <a:r>
              <a:rPr lang="en-US" b="0" i="1" dirty="0">
                <a:solidFill>
                  <a:srgbClr val="000000"/>
                </a:solidFill>
                <a:effectLst/>
              </a:rPr>
              <a:t>Notes from the Field</a:t>
            </a:r>
            <a:r>
              <a:rPr lang="en-US" b="0" i="0" dirty="0">
                <a:solidFill>
                  <a:srgbClr val="000000"/>
                </a:solidFill>
                <a:effectLst/>
              </a:rPr>
              <a:t>: Increased Incidence of Fentanyl-Related Deaths Involving </a:t>
            </a:r>
            <a:r>
              <a:rPr lang="en-US" b="0" i="1" dirty="0">
                <a:solidFill>
                  <a:srgbClr val="000000"/>
                </a:solidFill>
                <a:effectLst/>
              </a:rPr>
              <a:t>Para</a:t>
            </a:r>
            <a:r>
              <a:rPr lang="en-US" b="0" i="0" dirty="0">
                <a:solidFill>
                  <a:srgbClr val="000000"/>
                </a:solidFill>
                <a:effectLst/>
              </a:rPr>
              <a:t>-</a:t>
            </a:r>
            <a:r>
              <a:rPr lang="en-US" b="0" i="0" dirty="0" err="1">
                <a:solidFill>
                  <a:srgbClr val="000000"/>
                </a:solidFill>
                <a:effectLst/>
              </a:rPr>
              <a:t>fluorofentanyl</a:t>
            </a:r>
            <a:r>
              <a:rPr lang="en-US" b="0" i="0" dirty="0">
                <a:solidFill>
                  <a:srgbClr val="000000"/>
                </a:solidFill>
                <a:effectLst/>
              </a:rPr>
              <a:t> or </a:t>
            </a:r>
            <a:r>
              <a:rPr lang="en-US" b="0" i="0" dirty="0" err="1">
                <a:solidFill>
                  <a:srgbClr val="000000"/>
                </a:solidFill>
                <a:effectLst/>
              </a:rPr>
              <a:t>Metonitazene</a:t>
            </a:r>
            <a:r>
              <a:rPr lang="en-US" b="0" i="0" dirty="0">
                <a:solidFill>
                  <a:srgbClr val="000000"/>
                </a:solidFill>
                <a:effectLst/>
              </a:rPr>
              <a:t> — Knox County, Tennessee, November 2020–August 2021. </a:t>
            </a:r>
            <a:r>
              <a:rPr lang="en-US" b="0" i="1" dirty="0">
                <a:solidFill>
                  <a:srgbClr val="000000"/>
                </a:solidFill>
                <a:effectLst/>
              </a:rPr>
              <a:t>MMWR </a:t>
            </a:r>
            <a:r>
              <a:rPr lang="en-US" b="0" i="1" dirty="0" err="1">
                <a:solidFill>
                  <a:srgbClr val="000000"/>
                </a:solidFill>
                <a:effectLst/>
              </a:rPr>
              <a:t>Morb</a:t>
            </a:r>
            <a:r>
              <a:rPr lang="en-US" b="0" i="1" dirty="0">
                <a:solidFill>
                  <a:srgbClr val="000000"/>
                </a:solidFill>
                <a:effectLst/>
              </a:rPr>
              <a:t> Mortal </a:t>
            </a:r>
            <a:r>
              <a:rPr lang="en-US" b="0" i="1" dirty="0" err="1">
                <a:solidFill>
                  <a:srgbClr val="000000"/>
                </a:solidFill>
                <a:effectLst/>
              </a:rPr>
              <a:t>Wkly</a:t>
            </a:r>
            <a:r>
              <a:rPr lang="en-US" b="0" i="1" dirty="0">
                <a:solidFill>
                  <a:srgbClr val="000000"/>
                </a:solidFill>
                <a:effectLst/>
              </a:rPr>
              <a:t> Rep, 71</a:t>
            </a:r>
            <a:r>
              <a:rPr lang="en-US" b="0" i="0" dirty="0">
                <a:solidFill>
                  <a:srgbClr val="000000"/>
                </a:solidFill>
                <a:effectLst/>
              </a:rPr>
              <a:t>, 153–155. DOI: </a:t>
            </a:r>
            <a:r>
              <a:rPr lang="en-US" b="0" i="0" u="sng" dirty="0">
                <a:solidFill>
                  <a:srgbClr val="075290"/>
                </a:solidFill>
                <a:effectLst/>
                <a:hlinkClick r:id="rId3"/>
              </a:rPr>
              <a:t>http://dx.doi.org/10.15585/mmwr.mm7104a3</a:t>
            </a:r>
            <a:endParaRPr lang="en-US" dirty="0"/>
          </a:p>
          <a:p>
            <a:endParaRPr lang="en-US" dirty="0"/>
          </a:p>
        </p:txBody>
      </p:sp>
      <p:sp>
        <p:nvSpPr>
          <p:cNvPr id="4" name="Footer Placeholder 3">
            <a:extLst>
              <a:ext uri="{FF2B5EF4-FFF2-40B4-BE49-F238E27FC236}">
                <a16:creationId xmlns:a16="http://schemas.microsoft.com/office/drawing/2014/main" id="{D69B5ABE-83F6-E0D4-0BDE-1F5E5332C9ED}"/>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2B9EC954-52DD-773A-58EC-070DEF4933A3}"/>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6444890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3BEB8-90E3-AE25-0C5E-DA69A867D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D27818-0F52-E24D-23F4-A85C6DFF7E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FD8F1F-C9AD-8823-E69D-A7E99943FD9B}"/>
              </a:ext>
            </a:extLst>
          </p:cNvPr>
          <p:cNvSpPr>
            <a:spLocks noGrp="1"/>
          </p:cNvSpPr>
          <p:nvPr>
            <p:ph type="body" idx="1"/>
          </p:nvPr>
        </p:nvSpPr>
        <p:spPr/>
        <p:txBody>
          <a:bodyPr/>
          <a:lstStyle/>
          <a:p>
            <a:r>
              <a:rPr lang="en-US" dirty="0" err="1"/>
              <a:t>Nitazenes</a:t>
            </a:r>
            <a:r>
              <a:rPr lang="en-US" dirty="0"/>
              <a:t> are the latest synthetic opioid to emerge as part of the ongoing opioid epidemic. They represent a dramatic increase in potency, even when compared with fentanyl. There are at least 13 different types of </a:t>
            </a:r>
            <a:r>
              <a:rPr lang="en-US" dirty="0" err="1"/>
              <a:t>nitazenes</a:t>
            </a:r>
            <a:r>
              <a:rPr lang="en-US" dirty="0"/>
              <a:t>, the most powerful of which are up to 43 times stronger than fentanyl. The most widely available </a:t>
            </a:r>
            <a:r>
              <a:rPr lang="en-US" dirty="0" err="1"/>
              <a:t>nitazene</a:t>
            </a:r>
            <a:r>
              <a:rPr lang="en-US" dirty="0"/>
              <a:t>, </a:t>
            </a:r>
            <a:r>
              <a:rPr lang="en-US" dirty="0" err="1"/>
              <a:t>isotonitazene</a:t>
            </a:r>
            <a:r>
              <a:rPr lang="en-US" dirty="0"/>
              <a:t> or “ISO”, is approximately five to nine times stronger than fentanyl. Fentanyl is roughly 100 times stronger than morphine — meaning that </a:t>
            </a:r>
            <a:r>
              <a:rPr lang="en-US" dirty="0" err="1"/>
              <a:t>nitazenes</a:t>
            </a:r>
            <a:r>
              <a:rPr lang="en-US" dirty="0"/>
              <a:t> can be up to 4,300 times stronger than morphine.</a:t>
            </a:r>
          </a:p>
          <a:p>
            <a:endParaRPr lang="en-US" dirty="0"/>
          </a:p>
          <a:p>
            <a:r>
              <a:rPr lang="en-US" dirty="0" err="1"/>
              <a:t>Nitazenes</a:t>
            </a:r>
            <a:r>
              <a:rPr lang="en-US" dirty="0"/>
              <a:t> were first identified in the U.S. illicit drug market in 2019. They are most commonly co-mingled within other substances, particularly other opioids and benzodiazepines, much as fentanyl is most often found within other opioids and stimulants. </a:t>
            </a:r>
            <a:r>
              <a:rPr lang="en-US" dirty="0" err="1"/>
              <a:t>Nitazenes</a:t>
            </a:r>
            <a:r>
              <a:rPr lang="en-US" dirty="0"/>
              <a:t> identified by the DEA are classified as Schedule I controlled substances. Comprehensive </a:t>
            </a:r>
            <a:r>
              <a:rPr lang="en-US" dirty="0" err="1"/>
              <a:t>nitazene</a:t>
            </a:r>
            <a:r>
              <a:rPr lang="en-US" dirty="0"/>
              <a:t> prevalence data are unavailable. The standard consumer surveys do not ask about </a:t>
            </a:r>
            <a:r>
              <a:rPr lang="en-US" dirty="0" err="1"/>
              <a:t>nitazenes</a:t>
            </a:r>
            <a:r>
              <a:rPr lang="en-US" dirty="0"/>
              <a:t>, and laboratories and drug screenings do not commonly test for them. </a:t>
            </a:r>
          </a:p>
          <a:p>
            <a:endParaRPr lang="en-US" dirty="0"/>
          </a:p>
          <a:p>
            <a:r>
              <a:rPr lang="en-US" dirty="0"/>
              <a:t>Comprehensive overdose data are also not available, but limited data from several states point to </a:t>
            </a:r>
            <a:r>
              <a:rPr lang="en-US" dirty="0" err="1"/>
              <a:t>nitazene</a:t>
            </a:r>
            <a:r>
              <a:rPr lang="en-US" dirty="0"/>
              <a:t> use as an emerging trend. Tennessee reported a large increase in </a:t>
            </a:r>
            <a:r>
              <a:rPr lang="en-US" dirty="0" err="1"/>
              <a:t>nitazene</a:t>
            </a:r>
            <a:r>
              <a:rPr lang="en-US" dirty="0"/>
              <a:t>-involved fatal overdoses, from 0 in 2019 to 42 in 2021. Limited wastewater testing also confirms use in Washington and Illinois. Additionally, law enforcement seizures point to growing </a:t>
            </a:r>
            <a:r>
              <a:rPr lang="en-US" dirty="0" err="1"/>
              <a:t>nitazene</a:t>
            </a:r>
            <a:r>
              <a:rPr lang="en-US" dirty="0"/>
              <a:t> prevalence in the illicit drug supply, with </a:t>
            </a:r>
            <a:r>
              <a:rPr lang="en-US" dirty="0" err="1"/>
              <a:t>nitazenes</a:t>
            </a:r>
            <a:r>
              <a:rPr lang="en-US" dirty="0"/>
              <a:t> found in at least 4,300 seizures since 2019.</a:t>
            </a:r>
          </a:p>
          <a:p>
            <a:endParaRPr lang="en-US" dirty="0"/>
          </a:p>
          <a:p>
            <a:r>
              <a:rPr lang="en-US" b="1" dirty="0"/>
              <a:t>REFERENCE: </a:t>
            </a:r>
          </a:p>
          <a:p>
            <a:r>
              <a:rPr lang="en-US" dirty="0"/>
              <a:t>Carnevale Associates LLC. (2025). Info Brief: Emerging Drug Trends – </a:t>
            </a:r>
            <a:r>
              <a:rPr lang="en-US" dirty="0" err="1"/>
              <a:t>Nitazenes</a:t>
            </a:r>
            <a:r>
              <a:rPr lang="en-US" dirty="0"/>
              <a:t>, Tianeptine, and Synthetic Benzodiazepines. Available at: https://www.carnevaleassociates.com/our-work/emerging-drug-trends-nitazenes-tianeptine-and-synthetic-benzodiazepines.html. </a:t>
            </a:r>
          </a:p>
          <a:p>
            <a:endParaRPr lang="en-US" dirty="0"/>
          </a:p>
        </p:txBody>
      </p:sp>
      <p:sp>
        <p:nvSpPr>
          <p:cNvPr id="4" name="Footer Placeholder 3">
            <a:extLst>
              <a:ext uri="{FF2B5EF4-FFF2-40B4-BE49-F238E27FC236}">
                <a16:creationId xmlns:a16="http://schemas.microsoft.com/office/drawing/2014/main" id="{F626F72E-A65D-8D91-D32D-55ABA4800459}"/>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FFB568B7-5067-158F-7831-3F0B076931F9}"/>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8078074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14D0C-CA47-D5BB-6333-2AEA7471AB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B9D83F-BBA1-41E7-843F-FEFF748381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1A6983-78F5-A466-2563-A16BAEB1C0C3}"/>
              </a:ext>
            </a:extLst>
          </p:cNvPr>
          <p:cNvSpPr>
            <a:spLocks noGrp="1"/>
          </p:cNvSpPr>
          <p:nvPr>
            <p:ph type="body" idx="1"/>
          </p:nvPr>
        </p:nvSpPr>
        <p:spPr/>
        <p:txBody>
          <a:bodyPr/>
          <a:lstStyle/>
          <a:p>
            <a:pPr marL="0" indent="0">
              <a:buFontTx/>
              <a:buNone/>
            </a:pPr>
            <a:r>
              <a:rPr lang="en-US" dirty="0"/>
              <a:t>Xylazine is not an opioid. It is, however, a synthetic sedative. Xylazine is an alpha-2 adrenergic agonist that has long been used in veterinary contexts to treat large animals such as horses and cattle. As an opioid adulterant, it was first detected in rural Puerto Rican towns and villages where thoroughbred horses are bred for the US racehorse market. Xylazine has long been used in the treatment of these horses as well as to facilitate the transportation of the horses from Puerto Rico to the US mainland. Much of our understanding of xylazine use and its public health impact derives from the Puerto Rican public health literature published in the late 2000s and early 2010s. This body of literature was the first to identify a novel type of skin wound among PWUDs distinct from traditional abscesses. This Puerto Rican literature insisted that this novel type of skin wound could more accurately be described as an “ulcer” instead of an “abscess”. In one study, over 35% of xylazine users exhibited widespread skin wounds throughout the body, primarily on limbs (Reyes at al. 2008:519). This study was also the first to hypothesize that xylazine wounds were caused by a lack of oxygenation to the skin: “</a:t>
            </a:r>
            <a:r>
              <a:rPr lang="en-US" sz="2800" b="0" i="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The continued consumption of xylazine at unknown doses could progress skin oxygenation deficit contributing to chronic skin ulceration</a:t>
            </a:r>
            <a:r>
              <a:rPr lang="en-US" sz="2800" b="1" i="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a:t>
            </a:r>
            <a:r>
              <a:rPr lang="en-US" sz="2800" i="1"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a:t>
            </a:r>
            <a:r>
              <a:rPr lang="en-US" dirty="0">
                <a:effectLst/>
              </a:rPr>
              <a:t> (Reyes et al. 2008:524). These Puerto Rican studies were also the first to suggest that xylazine skin wounds sometimes appear extra-locally, i.e. far from the sites of injection. </a:t>
            </a:r>
          </a:p>
          <a:p>
            <a:pPr marL="171450" indent="-171450">
              <a:buFontTx/>
              <a:buChar char="-"/>
            </a:pPr>
            <a:endParaRPr lang="en-US" dirty="0">
              <a:effectLst/>
            </a:endParaRPr>
          </a:p>
          <a:p>
            <a:r>
              <a:rPr lang="en-US" b="1" dirty="0"/>
              <a:t>REFERENCES:</a:t>
            </a:r>
            <a:br>
              <a:rPr lang="en-US" dirty="0"/>
            </a:br>
            <a:r>
              <a:rPr lang="en-US" dirty="0" err="1"/>
              <a:t>RodrÍguez</a:t>
            </a:r>
            <a:r>
              <a:rPr lang="en-US" dirty="0"/>
              <a:t>, N., Vargas Vidot, J., Panelli, J., Colón, H., Ritchie, B., &amp; Yamamura, Y. (2008). GC-MS confirmation of xylazine (</a:t>
            </a:r>
            <a:r>
              <a:rPr lang="en-US" dirty="0" err="1"/>
              <a:t>Rompun</a:t>
            </a:r>
            <a:r>
              <a:rPr lang="en-US" dirty="0"/>
              <a:t>), a veterinary sedative, in exchanged needles. </a:t>
            </a:r>
            <a:r>
              <a:rPr lang="en-US" i="1" dirty="0"/>
              <a:t>Drug and Alcohol Dependence, 96</a:t>
            </a:r>
            <a:r>
              <a:rPr lang="en-US" i="0" dirty="0"/>
              <a:t>(3), 290</a:t>
            </a:r>
            <a:r>
              <a:rPr lang="en-US" b="0" i="0" dirty="0">
                <a:solidFill>
                  <a:srgbClr val="000000"/>
                </a:solidFill>
                <a:effectLst/>
              </a:rPr>
              <a:t>–</a:t>
            </a:r>
            <a:r>
              <a:rPr lang="en-US" i="0" dirty="0"/>
              <a:t>293. https://doi.org/1</a:t>
            </a:r>
            <a:r>
              <a:rPr lang="en-US" sz="1800" b="0" i="0" u="none" strike="noStrike" kern="1200" cap="none" baseline="0" dirty="0">
                <a:solidFill>
                  <a:schemeClr val="tx1"/>
                </a:solidFill>
                <a:effectLst/>
                <a:latin typeface="+mn-lt"/>
                <a:ea typeface="+mn-ea"/>
                <a:cs typeface="+mn-cs"/>
              </a:rPr>
              <a:t>0.1016/j.drugalcdep.2008.03.005</a:t>
            </a:r>
            <a:endParaRPr lang="en-US" i="0" dirty="0"/>
          </a:p>
          <a:p>
            <a:endParaRPr lang="en-US" i="0" dirty="0"/>
          </a:p>
          <a:p>
            <a:r>
              <a:rPr lang="en-US" i="0" dirty="0"/>
              <a:t>Reyes, J. C., Negr</a:t>
            </a:r>
            <a:r>
              <a:rPr lang="en-US" dirty="0"/>
              <a:t>ó</a:t>
            </a:r>
            <a:r>
              <a:rPr lang="en-US" i="0" dirty="0"/>
              <a:t>n, J. L., Col</a:t>
            </a:r>
            <a:r>
              <a:rPr lang="en-US" dirty="0"/>
              <a:t>ó</a:t>
            </a:r>
            <a:r>
              <a:rPr lang="en-US" i="0" dirty="0"/>
              <a:t>n, H. M., Padilla, A. M., &amp; Millán, M. Y. (2012). The emerging of xylazine as a new drug of abuse and its health consequences among drug users in Puerto Rico. </a:t>
            </a:r>
            <a:r>
              <a:rPr lang="en-US" i="1" dirty="0"/>
              <a:t>Journal of Urban Health, 89</a:t>
            </a:r>
            <a:r>
              <a:rPr lang="en-US" i="0" dirty="0"/>
              <a:t>(3), 519</a:t>
            </a:r>
            <a:r>
              <a:rPr lang="en-US" b="0" i="0" dirty="0">
                <a:solidFill>
                  <a:srgbClr val="000000"/>
                </a:solidFill>
                <a:effectLst/>
              </a:rPr>
              <a:t>–</a:t>
            </a:r>
            <a:r>
              <a:rPr lang="en-US" i="0" dirty="0"/>
              <a:t>526. https://</a:t>
            </a:r>
            <a:r>
              <a:rPr lang="en-US" sz="1800" b="0" i="0" u="none" strike="noStrike" kern="1200" cap="none" baseline="0" dirty="0">
                <a:solidFill>
                  <a:schemeClr val="tx1"/>
                </a:solidFill>
                <a:effectLst/>
                <a:latin typeface="+mn-lt"/>
                <a:ea typeface="+mn-ea"/>
                <a:cs typeface="+mn-cs"/>
              </a:rPr>
              <a:t>doi.org/10.1007/s11524-011-9662-6</a:t>
            </a:r>
            <a:endParaRPr lang="en-US" i="0" dirty="0"/>
          </a:p>
          <a:p>
            <a:endParaRPr lang="en-US" i="0" dirty="0"/>
          </a:p>
          <a:p>
            <a:r>
              <a:rPr lang="en-US" i="0" dirty="0"/>
              <a:t>Torruella, R. A. (2011). Xylazine (veterinary sedative) use in Puerto Rico. </a:t>
            </a:r>
            <a:r>
              <a:rPr lang="en-US" i="1" dirty="0" err="1"/>
              <a:t>Subst</a:t>
            </a:r>
            <a:r>
              <a:rPr lang="en-US" i="1" dirty="0"/>
              <a:t> Abuse Treat Prev Policy, 6</a:t>
            </a:r>
            <a:r>
              <a:rPr lang="en-US" i="0" dirty="0"/>
              <a:t>, 7. https://</a:t>
            </a:r>
            <a:r>
              <a:rPr lang="en-US" sz="1800" b="0" i="0" u="none" strike="noStrike" kern="1200" cap="none" baseline="0" dirty="0">
                <a:solidFill>
                  <a:schemeClr val="tx1"/>
                </a:solidFill>
                <a:effectLst/>
                <a:latin typeface="+mn-lt"/>
                <a:ea typeface="+mn-ea"/>
                <a:cs typeface="+mn-cs"/>
              </a:rPr>
              <a:t>doi.org/10.1186/1747-597X-6-7 </a:t>
            </a:r>
            <a:endParaRPr lang="en-US" i="0" dirty="0"/>
          </a:p>
        </p:txBody>
      </p:sp>
      <p:sp>
        <p:nvSpPr>
          <p:cNvPr id="4" name="Footer Placeholder 3">
            <a:extLst>
              <a:ext uri="{FF2B5EF4-FFF2-40B4-BE49-F238E27FC236}">
                <a16:creationId xmlns:a16="http://schemas.microsoft.com/office/drawing/2014/main" id="{DCBE0B4D-2A07-7B80-5E05-0D1582DB314E}"/>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AF175F5E-850B-65F9-4A36-E7CFB31BC318}"/>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6429727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3DCA4-FF74-E851-5047-FB52A00DF6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9911E4-BB2B-AAE0-4CD2-9EEE715B94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0E8A50-8E6D-4DC1-433C-98C5A68DCF30}"/>
              </a:ext>
            </a:extLst>
          </p:cNvPr>
          <p:cNvSpPr>
            <a:spLocks noGrp="1"/>
          </p:cNvSpPr>
          <p:nvPr>
            <p:ph type="body" idx="1"/>
          </p:nvPr>
        </p:nvSpPr>
        <p:spPr/>
        <p:txBody>
          <a:bodyPr/>
          <a:lstStyle/>
          <a:p>
            <a:r>
              <a:rPr lang="en-US" dirty="0"/>
              <a:t>While xylazine compensates for many of fentanyl’s weaknesses, it has also introduced a new set of problems and novel public health challenges:</a:t>
            </a:r>
          </a:p>
          <a:p>
            <a:endParaRPr lang="en-US" dirty="0"/>
          </a:p>
          <a:p>
            <a:r>
              <a:rPr lang="en-US" dirty="0"/>
              <a:t>1. It is not an opioid, but an alpha-2 adrenergic agonist. While the likelihood of a xylazine overdose remains to be studied carefully by public health scholars and clinicians, new overdose reversal agents will need to be invented to serve as antidotes for xylazine overdoses in those cases when they occur. Reversal agents for xylazine have been used in veterinary contexts for decades, but they have yet to be tested for use among humans. These existing reversal agents are alpha-2 adrenergic antagonists. That said, naloxone remains the standard of treatment for suspected overdoses, as fentanyl/opioid overdoses remain much more common than xylazine overdoses. Also, as mentioned previously, xylazine is almost never sold on its own. It is almost always sold as “dope” in combination with fentanyl, and public health research currently suggests that the great majority of suspected overdoses are caused by fentanyl, not xylazine (see Love et al. 2023).</a:t>
            </a:r>
          </a:p>
          <a:p>
            <a:endParaRPr lang="en-US" dirty="0"/>
          </a:p>
          <a:p>
            <a:r>
              <a:rPr lang="en-US" dirty="0"/>
              <a:t>2. New varieties of skin lesions that are distinct from abscesses.</a:t>
            </a:r>
          </a:p>
          <a:p>
            <a:endParaRPr lang="en-US" dirty="0"/>
          </a:p>
          <a:p>
            <a:r>
              <a:rPr lang="en-US" dirty="0"/>
              <a:t>3. New gendered public health risks: Unhoused </a:t>
            </a:r>
            <a:r>
              <a:rPr lang="en-US" sz="2800" dirty="0">
                <a:effectLst/>
                <a:latin typeface="Arial" panose="020B0604020202020204" pitchFamily="34" charset="0"/>
                <a:ea typeface="Calibri" panose="020F0502020204030204" pitchFamily="34" charset="0"/>
              </a:rPr>
              <a:t>female PWUD in cities like Philadelphia report that they increasingly seek out private places to inject because xylazine often causes them to fall into a deep sleep (Reed et al. 2022). Injecting alone helps to prevent sexual assault and theft, but it also increases the risk of a fatal overdose.</a:t>
            </a:r>
          </a:p>
          <a:p>
            <a:endParaRPr lang="en-US" sz="2800" dirty="0">
              <a:effectLst/>
              <a:latin typeface="Arial" panose="020B0604020202020204" pitchFamily="34" charset="0"/>
            </a:endParaRPr>
          </a:p>
          <a:p>
            <a:r>
              <a:rPr lang="en-US" sz="2800" dirty="0">
                <a:effectLst/>
                <a:latin typeface="Arial" panose="020B0604020202020204" pitchFamily="34" charset="0"/>
              </a:rPr>
              <a:t>4. In a growing number of localities, PWUD </a:t>
            </a:r>
            <a:r>
              <a:rPr lang="en-US" sz="2800" dirty="0">
                <a:effectLst/>
                <a:latin typeface="Arial" panose="020B0604020202020204" pitchFamily="34" charset="0"/>
                <a:ea typeface="Calibri" panose="020F0502020204030204" pitchFamily="34" charset="0"/>
              </a:rPr>
              <a:t>are developing a combined dependence on fentanyl and xylazine. </a:t>
            </a:r>
            <a:r>
              <a:rPr lang="en-US" sz="2800" u="none" dirty="0">
                <a:effectLst/>
                <a:latin typeface="Arial" panose="020B0604020202020204" pitchFamily="34" charset="0"/>
                <a:ea typeface="Calibri" panose="020F0502020204030204" pitchFamily="34" charset="0"/>
              </a:rPr>
              <a:t>Widespread physical dependence on these two different substances will require public health practitioners to fundamentally reformulate their best practices for the treatment of withdrawal and detoxification. </a:t>
            </a:r>
            <a:r>
              <a:rPr lang="en-US" sz="1800" u="none" dirty="0">
                <a:effectLst/>
                <a:latin typeface="Arial" panose="020B0604020202020204" pitchFamily="34" charset="0"/>
                <a:ea typeface="Calibri" panose="020F0502020204030204" pitchFamily="34" charset="0"/>
              </a:rPr>
              <a:t>It also will necessitate an expansion of the currently available arsenal of testing technologies that might allow users to detect the presence and concentration of fentanyl </a:t>
            </a:r>
            <a:r>
              <a:rPr lang="en-US" sz="1800" i="1" u="none" dirty="0">
                <a:effectLst/>
                <a:latin typeface="Arial" panose="020B0604020202020204" pitchFamily="34" charset="0"/>
                <a:ea typeface="Calibri" panose="020F0502020204030204" pitchFamily="34" charset="0"/>
              </a:rPr>
              <a:t>and</a:t>
            </a:r>
            <a:r>
              <a:rPr lang="en-US" sz="1800" u="none" dirty="0">
                <a:effectLst/>
                <a:latin typeface="Arial" panose="020B0604020202020204" pitchFamily="34" charset="0"/>
                <a:ea typeface="Calibri" panose="020F0502020204030204" pitchFamily="34" charset="0"/>
              </a:rPr>
              <a:t> xylazine in their drug supply. </a:t>
            </a:r>
            <a:endParaRPr lang="en-US" u="none" dirty="0"/>
          </a:p>
          <a:p>
            <a:pPr marL="0" marR="0" lvl="0" indent="0" algn="l" defTabSz="1218987" rtl="0" eaLnBrk="1" fontAlgn="auto" latinLnBrk="0" hangingPunct="1">
              <a:lnSpc>
                <a:spcPct val="100000"/>
              </a:lnSpc>
              <a:spcBef>
                <a:spcPts val="0"/>
              </a:spcBef>
              <a:spcAft>
                <a:spcPts val="0"/>
              </a:spcAft>
              <a:buClrTx/>
              <a:buSzTx/>
              <a:buFontTx/>
              <a:buNone/>
              <a:tabLst/>
              <a:defRPr/>
            </a:pPr>
            <a:endParaRPr lang="en-US" dirty="0"/>
          </a:p>
          <a:p>
            <a:pPr marL="0" marR="0" lvl="0" indent="0" algn="l" defTabSz="1218987" rtl="0" eaLnBrk="1" fontAlgn="auto" latinLnBrk="0" hangingPunct="1">
              <a:lnSpc>
                <a:spcPct val="100000"/>
              </a:lnSpc>
              <a:spcBef>
                <a:spcPts val="0"/>
              </a:spcBef>
              <a:spcAft>
                <a:spcPts val="0"/>
              </a:spcAft>
              <a:buClrTx/>
              <a:buSzTx/>
              <a:buFontTx/>
              <a:buNone/>
              <a:tabLst/>
              <a:defRPr/>
            </a:pPr>
            <a:r>
              <a:rPr lang="en-US" b="1" dirty="0"/>
              <a:t>REFERENCE:</a:t>
            </a:r>
            <a:br>
              <a:rPr lang="en-US" dirty="0"/>
            </a:br>
            <a:r>
              <a:rPr lang="en-US" dirty="0"/>
              <a:t>Reed, M. K., Imperato, N. S., Bowles, J. M., Salcedo, V. J. Guth, A., &amp; Rising, K. L. (2022). Perspectives of people in Philadelphia who use fentanyl/heroin adulterated with the animal tranquilizer xylazine; Making a case for xylazine test strips. </a:t>
            </a:r>
            <a:r>
              <a:rPr lang="en-US" i="1" dirty="0"/>
              <a:t>Drug Alcohol Depend Rep, 4</a:t>
            </a:r>
            <a:r>
              <a:rPr lang="en-US" i="0" dirty="0"/>
              <a:t>, 100074. https://doi.org/10.1016/dadr.2022.100074 </a:t>
            </a:r>
            <a:endParaRPr lang="en-US" dirty="0"/>
          </a:p>
          <a:p>
            <a:endParaRPr lang="en-US" dirty="0"/>
          </a:p>
        </p:txBody>
      </p:sp>
      <p:sp>
        <p:nvSpPr>
          <p:cNvPr id="4" name="Footer Placeholder 3">
            <a:extLst>
              <a:ext uri="{FF2B5EF4-FFF2-40B4-BE49-F238E27FC236}">
                <a16:creationId xmlns:a16="http://schemas.microsoft.com/office/drawing/2014/main" id="{BF764D6F-6D61-D968-1F15-D2C7261F5B30}"/>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31A55F5A-3EB4-DCE6-3035-734934A9DF0F}"/>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9389659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F498B-BB0F-3D83-42D4-B0C82B5AFF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A4A045-523C-4AE6-5DDD-78694AED62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0C0FDF-1BA9-1982-9B1E-6640C63AE756}"/>
              </a:ext>
            </a:extLst>
          </p:cNvPr>
          <p:cNvSpPr>
            <a:spLocks noGrp="1"/>
          </p:cNvSpPr>
          <p:nvPr>
            <p:ph type="body" idx="1"/>
          </p:nvPr>
        </p:nvSpPr>
        <p:spPr/>
        <p:txBody>
          <a:bodyPr/>
          <a:lstStyle/>
          <a:p>
            <a:r>
              <a:rPr lang="en-US" dirty="0"/>
              <a:t>Xylazine has both immediate and long-term health effects. </a:t>
            </a:r>
            <a:r>
              <a:rPr lang="en-US" b="1" dirty="0"/>
              <a:t>In the short term</a:t>
            </a:r>
            <a:r>
              <a:rPr lang="en-US" dirty="0"/>
              <a:t>, it acts as a powerful central nervous system depressant, causing profound sedation, low blood pressure, a slow heart rate, and decreased or absent reflexes. These effects can increase the risk of overdose, especially when xylazine is combined with opioids. </a:t>
            </a:r>
            <a:r>
              <a:rPr lang="en-US" b="1" dirty="0"/>
              <a:t>With repeated or chronic use</a:t>
            </a:r>
            <a:r>
              <a:rPr lang="en-US" dirty="0"/>
              <a:t>, xylazine can lead to serious complications. People may develop anemia, abnormal blood glucose levels, and severe skin wounds or ulcers. These wounds can occur even in areas that were not used for injection and often require extensive medical treatment. Recognizing these effects is important so that individuals can receive appropriate medical care and harm reduction support."</a:t>
            </a:r>
          </a:p>
          <a:p>
            <a:endParaRPr lang="en-US" dirty="0"/>
          </a:p>
          <a:p>
            <a:r>
              <a:rPr lang="en-US" b="1" dirty="0"/>
              <a:t>REFERENCE:</a:t>
            </a:r>
          </a:p>
          <a:p>
            <a:r>
              <a:rPr lang="en-US" sz="1800" b="0" i="0" u="none" strike="noStrike" kern="1200" cap="none" baseline="0" dirty="0" err="1">
                <a:solidFill>
                  <a:schemeClr val="tx1"/>
                </a:solidFill>
                <a:effectLst/>
                <a:latin typeface="+mn-lt"/>
                <a:ea typeface="+mn-ea"/>
                <a:cs typeface="+mn-cs"/>
              </a:rPr>
              <a:t>Papudesi</a:t>
            </a:r>
            <a:r>
              <a:rPr lang="en-US" sz="1800" b="0" i="0" u="none" strike="noStrike" kern="1200" cap="none" baseline="0" dirty="0">
                <a:solidFill>
                  <a:schemeClr val="tx1"/>
                </a:solidFill>
                <a:effectLst/>
                <a:latin typeface="+mn-lt"/>
                <a:ea typeface="+mn-ea"/>
                <a:cs typeface="+mn-cs"/>
              </a:rPr>
              <a:t>, B. N., </a:t>
            </a:r>
            <a:r>
              <a:rPr lang="en-US" sz="1800" b="0" i="0" u="none" strike="noStrike" kern="1200" cap="none" baseline="0" dirty="0" err="1">
                <a:solidFill>
                  <a:schemeClr val="tx1"/>
                </a:solidFill>
                <a:effectLst/>
                <a:latin typeface="+mn-lt"/>
                <a:ea typeface="+mn-ea"/>
                <a:cs typeface="+mn-cs"/>
              </a:rPr>
              <a:t>Malayala</a:t>
            </a:r>
            <a:r>
              <a:rPr lang="en-US" sz="1800" b="0" i="0" u="none" strike="noStrike" kern="1200" cap="none" baseline="0" dirty="0">
                <a:solidFill>
                  <a:schemeClr val="tx1"/>
                </a:solidFill>
                <a:effectLst/>
                <a:latin typeface="+mn-lt"/>
                <a:ea typeface="+mn-ea"/>
                <a:cs typeface="+mn-cs"/>
              </a:rPr>
              <a:t>, S. V., &amp; Regina, A. C. (2023). Xylazine Toxicity. [Updated 2023 Jul 17]. In: </a:t>
            </a:r>
            <a:r>
              <a:rPr lang="en-US" sz="1800" b="0" i="0" u="none" strike="noStrike" kern="1200" cap="none" baseline="0" dirty="0" err="1">
                <a:solidFill>
                  <a:schemeClr val="tx1"/>
                </a:solidFill>
                <a:effectLst/>
                <a:latin typeface="+mn-lt"/>
                <a:ea typeface="+mn-ea"/>
                <a:cs typeface="+mn-cs"/>
              </a:rPr>
              <a:t>StatPearls</a:t>
            </a:r>
            <a:r>
              <a:rPr lang="en-US" sz="1800" b="0" i="0" u="none" strike="noStrike" kern="1200" cap="none" baseline="0" dirty="0">
                <a:solidFill>
                  <a:schemeClr val="tx1"/>
                </a:solidFill>
                <a:effectLst/>
                <a:latin typeface="+mn-lt"/>
                <a:ea typeface="+mn-ea"/>
                <a:cs typeface="+mn-cs"/>
              </a:rPr>
              <a:t> [Internet]. Treasure Island (FL): </a:t>
            </a:r>
            <a:r>
              <a:rPr lang="en-US" sz="1800" b="0" i="0" u="none" strike="noStrike" kern="1200" cap="none" baseline="0" dirty="0" err="1">
                <a:solidFill>
                  <a:schemeClr val="tx1"/>
                </a:solidFill>
                <a:effectLst/>
                <a:latin typeface="+mn-lt"/>
                <a:ea typeface="+mn-ea"/>
                <a:cs typeface="+mn-cs"/>
              </a:rPr>
              <a:t>StatPearls</a:t>
            </a:r>
            <a:r>
              <a:rPr lang="en-US" sz="1800" b="0" i="0" u="none" strike="noStrike" kern="1200" cap="none" baseline="0" dirty="0">
                <a:solidFill>
                  <a:schemeClr val="tx1"/>
                </a:solidFill>
                <a:effectLst/>
                <a:latin typeface="+mn-lt"/>
                <a:ea typeface="+mn-ea"/>
                <a:cs typeface="+mn-cs"/>
              </a:rPr>
              <a:t> Publishing; 2026 Jan. Available from: https://www.ncbi.nlm.nih.gov/books/NBK594271/. </a:t>
            </a:r>
            <a:endParaRPr lang="en-US" dirty="0"/>
          </a:p>
        </p:txBody>
      </p:sp>
      <p:sp>
        <p:nvSpPr>
          <p:cNvPr id="4" name="Footer Placeholder 3">
            <a:extLst>
              <a:ext uri="{FF2B5EF4-FFF2-40B4-BE49-F238E27FC236}">
                <a16:creationId xmlns:a16="http://schemas.microsoft.com/office/drawing/2014/main" id="{63E35CB6-BF9F-BC64-40FD-57AF1B5ED87A}"/>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622B41B4-2A44-C886-7257-023DE9FBDF87}"/>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9542964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5D1EB-6483-A628-1C1D-FEE3EBA91C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2883C7-8C55-910A-D420-8AB250F15F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A1673C-FC5C-F185-98D5-33C9F5713E7E}"/>
              </a:ext>
            </a:extLst>
          </p:cNvPr>
          <p:cNvSpPr>
            <a:spLocks noGrp="1"/>
          </p:cNvSpPr>
          <p:nvPr>
            <p:ph type="body" idx="1"/>
          </p:nvPr>
        </p:nvSpPr>
        <p:spPr/>
        <p:txBody>
          <a:bodyPr/>
          <a:lstStyle/>
          <a:p>
            <a:pPr marL="0" indent="0">
              <a:buFontTx/>
              <a:buNone/>
            </a:pPr>
            <a:r>
              <a:rPr lang="en-US" dirty="0"/>
              <a:t>Fear of withdrawal and negative attitudes and perceptions towards substance use in hospital settings prevents patients from seeking care, compounding wound severity. Contrary to pre-xylazine abscesses, wounds do not start as an infection. However, superimposed infections are common, especially among unhoused PWUD in structurally underserved neighborhoods. Service providers and peer navigators will often encounter PWUD on the floor amid xylazine-induced sleep. It is important to move these persons somewhat regularly to prevent “bed sores”/concrete bruises that could trigger or compound xylazine-related wounds. </a:t>
            </a:r>
            <a:r>
              <a:rPr lang="en-US" b="1" dirty="0"/>
              <a:t>In overdose prevention settings, it is important to i</a:t>
            </a:r>
            <a:r>
              <a:rPr lang="en-US" b="1" dirty="0">
                <a:latin typeface="Garamond" panose="02020404030301010803" pitchFamily="18" charset="0"/>
              </a:rPr>
              <a:t>nvolve wound care specialists early and often to prevent wound superinfection.</a:t>
            </a:r>
          </a:p>
          <a:p>
            <a:pPr marL="0" indent="0">
              <a:buFontTx/>
              <a:buNone/>
            </a:pPr>
            <a:endParaRPr lang="en-US" b="1" dirty="0">
              <a:latin typeface="Garamond" panose="02020404030301010803" pitchFamily="18" charset="0"/>
            </a:endParaRPr>
          </a:p>
          <a:p>
            <a:pPr marL="0" indent="0">
              <a:buFontTx/>
              <a:buNone/>
            </a:pPr>
            <a:r>
              <a:rPr lang="en-US" b="1" dirty="0">
                <a:latin typeface="Garamond" panose="02020404030301010803" pitchFamily="18" charset="0"/>
              </a:rPr>
              <a:t>REFERENCES:</a:t>
            </a:r>
          </a:p>
          <a:p>
            <a:pPr marL="0" indent="0">
              <a:buFontTx/>
              <a:buNone/>
            </a:pPr>
            <a:r>
              <a:rPr lang="en-US" dirty="0"/>
              <a:t>Tosti, R., </a:t>
            </a:r>
            <a:r>
              <a:rPr lang="en-US" dirty="0" err="1"/>
              <a:t>Hozack</a:t>
            </a:r>
            <a:r>
              <a:rPr lang="en-US" dirty="0"/>
              <a:t>, B. A., </a:t>
            </a:r>
            <a:r>
              <a:rPr lang="en-US" dirty="0" err="1"/>
              <a:t>Tulipan</a:t>
            </a:r>
            <a:r>
              <a:rPr lang="en-US" dirty="0"/>
              <a:t>, J. E., Criner-</a:t>
            </a:r>
            <a:r>
              <a:rPr lang="en-US" dirty="0" err="1"/>
              <a:t>Woozley</a:t>
            </a:r>
            <a:r>
              <a:rPr lang="en-US" dirty="0"/>
              <a:t>, K. T., &amp; Ilyas, A. M. (2024). </a:t>
            </a:r>
            <a:r>
              <a:rPr lang="en-US" i="0" dirty="0"/>
              <a:t>Xylazine-associated wounds of the upper extremity: Evaluation and algorithmic surgical strategy. </a:t>
            </a:r>
            <a:r>
              <a:rPr lang="en-US" i="1" dirty="0"/>
              <a:t>Journal of Hand Surgery Global Online, 6</a:t>
            </a:r>
            <a:r>
              <a:rPr lang="en-US" dirty="0"/>
              <a:t>(5), 605–609. https://doi.org/10.1016/j.jhsg.2024.05.003</a:t>
            </a:r>
          </a:p>
          <a:p>
            <a:pPr marL="0" indent="0">
              <a:buFontTx/>
              <a:buNone/>
            </a:pPr>
            <a:endParaRPr lang="en-US" b="0" dirty="0">
              <a:latin typeface="Garamond" panose="02020404030301010803" pitchFamily="18" charset="0"/>
            </a:endParaRPr>
          </a:p>
          <a:p>
            <a:pPr marL="0" indent="0">
              <a:buFontTx/>
              <a:buNone/>
            </a:pPr>
            <a:r>
              <a:rPr lang="en-US" dirty="0"/>
              <a:t>Ilyas, A. M., Ramtin, S., Ilyas, E. N., Solarz, M. K., Miller, A., Rae, L., Wink, J., </a:t>
            </a:r>
            <a:r>
              <a:rPr lang="en-US" dirty="0" err="1"/>
              <a:t>Haroz</a:t>
            </a:r>
            <a:r>
              <a:rPr lang="en-US" dirty="0"/>
              <a:t>, R., Weinstein, L., &amp; Criner-</a:t>
            </a:r>
            <a:r>
              <a:rPr lang="en-US" dirty="0" err="1"/>
              <a:t>Woozley</a:t>
            </a:r>
            <a:r>
              <a:rPr lang="en-US" dirty="0"/>
              <a:t>, K. T. (2025). </a:t>
            </a:r>
            <a:r>
              <a:rPr lang="en-US" i="0" dirty="0"/>
              <a:t>Philadelphia Consensus on the Surgical Management of Xylazine-Associated Wounds in People Who Use Drugs. </a:t>
            </a:r>
            <a:r>
              <a:rPr lang="en-US" i="1" dirty="0" err="1"/>
              <a:t>SurgiColl</a:t>
            </a:r>
            <a:r>
              <a:rPr lang="en-US" dirty="0"/>
              <a:t>. </a:t>
            </a:r>
            <a:r>
              <a:rPr lang="en-US" dirty="0">
                <a:hlinkClick r:id="rId3"/>
              </a:rPr>
              <a:t>https://doi.org/10.58616/001c.140602</a:t>
            </a:r>
            <a:endParaRPr lang="en-US" b="0" dirty="0">
              <a:latin typeface="Garamond" panose="02020404030301010803" pitchFamily="18" charset="0"/>
            </a:endParaRPr>
          </a:p>
          <a:p>
            <a:pPr marL="171450" indent="-171450">
              <a:buFontTx/>
              <a:buChar char="-"/>
            </a:pPr>
            <a:endParaRPr lang="en-US" dirty="0"/>
          </a:p>
          <a:p>
            <a:pPr marL="171450" indent="-171450">
              <a:buFontTx/>
              <a:buChar char="-"/>
            </a:pPr>
            <a:endParaRPr lang="en-US" dirty="0"/>
          </a:p>
          <a:p>
            <a:endParaRPr lang="en-US" dirty="0"/>
          </a:p>
        </p:txBody>
      </p:sp>
      <p:sp>
        <p:nvSpPr>
          <p:cNvPr id="4" name="Footer Placeholder 3">
            <a:extLst>
              <a:ext uri="{FF2B5EF4-FFF2-40B4-BE49-F238E27FC236}">
                <a16:creationId xmlns:a16="http://schemas.microsoft.com/office/drawing/2014/main" id="{3E96CA8B-8B73-9B4E-F1A1-A156450586CE}"/>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A154DEAE-9EFB-C959-474D-8E7924972086}"/>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2403036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95ED7-6504-2B95-CE13-F6C367D2FB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BB92CF-0523-197B-8174-55395B4BC4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F1263D-A0D5-C1A4-4501-F596B61666E1}"/>
              </a:ext>
            </a:extLst>
          </p:cNvPr>
          <p:cNvSpPr>
            <a:spLocks noGrp="1"/>
          </p:cNvSpPr>
          <p:nvPr>
            <p:ph type="body" idx="1"/>
          </p:nvPr>
        </p:nvSpPr>
        <p:spPr/>
        <p:txBody>
          <a:bodyPr/>
          <a:lstStyle/>
          <a:p>
            <a:pPr algn="l">
              <a:buNone/>
            </a:pPr>
            <a:r>
              <a:rPr lang="en-US" b="0" i="0" dirty="0">
                <a:solidFill>
                  <a:srgbClr val="3A3C49"/>
                </a:solidFill>
                <a:effectLst/>
                <a:latin typeface="Avenir LT W01_65 Medium1475532"/>
              </a:rPr>
              <a:t>Drug overdoses are continuing to increase, largely driven by fentanyl. A recent study shows medication for treating opioid use disorder is </a:t>
            </a:r>
            <a:r>
              <a:rPr lang="en-US" b="0" i="0" dirty="0" err="1">
                <a:solidFill>
                  <a:srgbClr val="3A3C49"/>
                </a:solidFill>
                <a:effectLst/>
                <a:latin typeface="Avenir LT W01_65 Medium1475532"/>
              </a:rPr>
              <a:t>underprescribed</a:t>
            </a:r>
            <a:r>
              <a:rPr lang="en-US" b="0" i="0" dirty="0">
                <a:solidFill>
                  <a:srgbClr val="3A3C49"/>
                </a:solidFill>
                <a:effectLst/>
                <a:latin typeface="Avenir LT W01_65 Medium1475532"/>
              </a:rPr>
              <a:t> in the United States, particularly for Black patients. Additionally, xylazine, or “</a:t>
            </a:r>
            <a:r>
              <a:rPr lang="en-US" b="0" i="0" dirty="0" err="1">
                <a:solidFill>
                  <a:srgbClr val="3A3C49"/>
                </a:solidFill>
                <a:effectLst/>
                <a:latin typeface="Avenir LT W01_65 Medium1475532"/>
              </a:rPr>
              <a:t>tranq</a:t>
            </a:r>
            <a:r>
              <a:rPr lang="en-US" b="0" i="0" dirty="0">
                <a:solidFill>
                  <a:srgbClr val="3A3C49"/>
                </a:solidFill>
                <a:effectLst/>
                <a:latin typeface="Avenir LT W01_65 Medium1475532"/>
              </a:rPr>
              <a:t>,” is increasingly being mixed with fentanyl. Addiction treatment centers don’t have the expertise to treat the severe wounds xylazine causes, limiting treatment options for people who are addicted.</a:t>
            </a:r>
          </a:p>
          <a:p>
            <a:pPr algn="l">
              <a:buNone/>
            </a:pPr>
            <a:endParaRPr lang="en-US" b="0" i="0" dirty="0">
              <a:solidFill>
                <a:srgbClr val="3A3C49"/>
              </a:solidFill>
              <a:effectLst/>
              <a:latin typeface="Avenir LT W01_65 Medium1475532"/>
            </a:endParaRPr>
          </a:p>
          <a:p>
            <a:pPr algn="l"/>
            <a:r>
              <a:rPr lang="en-US" b="0" i="0" dirty="0">
                <a:solidFill>
                  <a:srgbClr val="3A3C49"/>
                </a:solidFill>
                <a:effectLst/>
                <a:latin typeface="Avenir LT W01_65 Medium1475532"/>
              </a:rPr>
              <a:t>Xylazine has no known antidote, though naloxone should be administered even if it is suspected to be present because xylazine is usually found in synthetic opioids, which do respond to naloxone. There is a new dual drug test strip that can detect fentanyl and xylazine.</a:t>
            </a:r>
          </a:p>
          <a:p>
            <a:endParaRPr lang="en-US" dirty="0"/>
          </a:p>
          <a:p>
            <a:r>
              <a:rPr lang="en-US" b="1" dirty="0"/>
              <a:t>REFERENCE:</a:t>
            </a:r>
          </a:p>
          <a:p>
            <a:r>
              <a:rPr lang="en-US" dirty="0"/>
              <a:t>National Institute for Health Care Management (NIHCM) Foundation. (2023). Mini-Infographics: Xylazine in Fentanyl Deaths. Washington, DC: Author. Accessed July 15, 2026, from : https://nihcm.org/publications/xylazine-in-fentanyl-deaths.</a:t>
            </a:r>
          </a:p>
        </p:txBody>
      </p:sp>
      <p:sp>
        <p:nvSpPr>
          <p:cNvPr id="4" name="Footer Placeholder 3">
            <a:extLst>
              <a:ext uri="{FF2B5EF4-FFF2-40B4-BE49-F238E27FC236}">
                <a16:creationId xmlns:a16="http://schemas.microsoft.com/office/drawing/2014/main" id="{F2F74B5D-709E-41CC-1E52-C8AAA241586C}"/>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A3F2F06B-C2B9-D92E-C642-4FD378850B21}"/>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2969251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9DEC1-B7E9-7F06-E4D7-AAF849C7D2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BF04B-A6AE-D168-3F2B-1EF9D552B3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15EB1B-9984-F38D-59B4-0A2F68667914}"/>
              </a:ext>
            </a:extLst>
          </p:cNvPr>
          <p:cNvSpPr>
            <a:spLocks noGrp="1"/>
          </p:cNvSpPr>
          <p:nvPr>
            <p:ph type="body" idx="1"/>
          </p:nvPr>
        </p:nvSpPr>
        <p:spPr/>
        <p:txBody>
          <a:bodyPr/>
          <a:lstStyle/>
          <a:p>
            <a:r>
              <a:rPr lang="en-US" dirty="0"/>
              <a:t>First developed in the 1980s, tianeptine is used medically as an antidepressant and dietary supplement in some countries. Tianeptine is not approved by the U.S. Food and Drug Administration and is not currently federally controlled. At least 12 states have banned tianeptine, and Congress is considering legislation to classify it as a Schedule III drug. Although not an opioid, tianeptine acts as an agonist at the brain’s mu opioid receptors.7 When taken in large enough doses, it mimics the effects of opioids and poses a risk of addiction and overdose.8</a:t>
            </a:r>
          </a:p>
          <a:p>
            <a:endParaRPr lang="en-US" dirty="0"/>
          </a:p>
          <a:p>
            <a:r>
              <a:rPr lang="en-US" dirty="0"/>
              <a:t>Tianeptine is colloquially known as “gas station heroin” because of its widespread availability at gas stations and convenience stores. Formal prevalence data are scarce, but calls to national poison centers have increased dramatically, from 11 in the 13-year period from 2000 to 2012 to 607 calls in the three years from 2020 to 2022.9 Growing numbers of published case reports also point to rising tianeptine use, as does tianeptine’s rising prominence on social media – a newer surveillance tool for emerging trends.</a:t>
            </a:r>
          </a:p>
          <a:p>
            <a:endParaRPr lang="en-US" dirty="0"/>
          </a:p>
          <a:p>
            <a:r>
              <a:rPr lang="en-US" b="1" dirty="0"/>
              <a:t>REFERENCE: </a:t>
            </a:r>
          </a:p>
          <a:p>
            <a:r>
              <a:rPr lang="en-US" dirty="0"/>
              <a:t>Carnevale Associates LLC. (2025). Info Brief: Emerging Drug Trends – </a:t>
            </a:r>
            <a:r>
              <a:rPr lang="en-US" dirty="0" err="1"/>
              <a:t>Nitazenes</a:t>
            </a:r>
            <a:r>
              <a:rPr lang="en-US" dirty="0"/>
              <a:t>, Tianeptine, and Synthetic Benzodiazepines. Available at: https://www.carnevaleassociates.com/our-work/emerging-drug-trends-nitazenes-tianeptine-and-synthetic-benzodiazepines.html. </a:t>
            </a:r>
          </a:p>
        </p:txBody>
      </p:sp>
      <p:sp>
        <p:nvSpPr>
          <p:cNvPr id="4" name="Footer Placeholder 3">
            <a:extLst>
              <a:ext uri="{FF2B5EF4-FFF2-40B4-BE49-F238E27FC236}">
                <a16:creationId xmlns:a16="http://schemas.microsoft.com/office/drawing/2014/main" id="{74DC02E8-4DBD-8BAD-64FE-088977D45ABB}"/>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AF4604EF-9CA3-9CD6-FACE-5BE2AD8E4F42}"/>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6470297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6B3D0-166F-562A-4682-D615EC9DB7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0593AB-98CD-9432-9656-4CE0507B41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7D8853-C26E-6F16-6DAC-48FA455DD183}"/>
              </a:ext>
            </a:extLst>
          </p:cNvPr>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The next section of the training focuses on the negative attitudes and perceptions of substance use and HIV – what are they and why should we care?</a:t>
            </a:r>
          </a:p>
          <a:p>
            <a:endParaRPr lang="en-US" dirty="0"/>
          </a:p>
        </p:txBody>
      </p:sp>
      <p:sp>
        <p:nvSpPr>
          <p:cNvPr id="4" name="Footer Placeholder 3">
            <a:extLst>
              <a:ext uri="{FF2B5EF4-FFF2-40B4-BE49-F238E27FC236}">
                <a16:creationId xmlns:a16="http://schemas.microsoft.com/office/drawing/2014/main" id="{B1C4FFE1-4A9A-E63A-6074-82A73F505243}"/>
              </a:ext>
            </a:extLst>
          </p:cNvPr>
          <p:cNvSpPr>
            <a:spLocks noGrp="1"/>
          </p:cNvSpPr>
          <p:nvPr>
            <p:ph type="ft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Slide Number Placeholder 4">
            <a:extLst>
              <a:ext uri="{FF2B5EF4-FFF2-40B4-BE49-F238E27FC236}">
                <a16:creationId xmlns:a16="http://schemas.microsoft.com/office/drawing/2014/main" id="{6797C8C8-9069-72ED-E927-45A3FE4C2B5C}"/>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9327156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A stigma is a mark of disgrace, shame, or negative judgment that society or a group attaches to a person, condition, or trait. It often leads to prejudice, exclusion, or negative attitudes and perceptions against the affected person.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While people are no longer branded, as a society we often see the addiction first and foremost when we see people who are impacted by substance use-related conditions. This shapes how we interact with them and how they feel as an individual.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IMAGE CREDIT: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Purchased image, UCLA ISAP, (n.d.).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t>Hankir</a:t>
            </a:r>
            <a:r>
              <a:rPr lang="en-US" sz="1800" dirty="0"/>
              <a:t>, A. K., </a:t>
            </a:r>
            <a:r>
              <a:rPr lang="en-US" sz="1800" dirty="0" err="1"/>
              <a:t>Northall</a:t>
            </a:r>
            <a:r>
              <a:rPr lang="en-US" sz="1800" dirty="0"/>
              <a:t>, A., &amp; Zaman, R. (2014). Stigma and mental health challenges in medical students. </a:t>
            </a:r>
            <a:r>
              <a:rPr lang="en-US" sz="1800" i="1" u="none" dirty="0"/>
              <a:t>BMJ Case Rep, 2014</a:t>
            </a:r>
            <a:r>
              <a:rPr lang="en-US" sz="1800" i="0" u="none" dirty="0"/>
              <a:t>, bcr2014205226.</a:t>
            </a: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Oxford Learner’s Dictionaries. (2026). [Webpage]. </a:t>
            </a:r>
            <a:r>
              <a:rPr lang="en-US" sz="1800" i="1" dirty="0"/>
              <a:t>Stigma</a:t>
            </a:r>
            <a:r>
              <a:rPr lang="en-US" sz="1800" dirty="0"/>
              <a:t>. Accessed May 1, 2026, from: https://www.oxfordlearnersdictionaries.com/us/definition/english/stigma.</a:t>
            </a:r>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5114263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D9B22-CF31-590D-FB0D-A9CBD20FE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DAF848-A252-5E5A-9DD7-B95DFD391A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6F5698-225D-DDAD-EA9F-C277D63C4BD0}"/>
              </a:ext>
            </a:extLst>
          </p:cNvPr>
          <p:cNvSpPr>
            <a:spLocks noGrp="1"/>
          </p:cNvSpPr>
          <p:nvPr>
            <p:ph type="body" idx="1"/>
          </p:nvPr>
        </p:nvSpPr>
        <p:spPr/>
        <p:txBody>
          <a:bodyPr/>
          <a:lstStyle/>
          <a:p>
            <a:r>
              <a:rPr lang="en-US" dirty="0"/>
              <a:t>In a study by Kelly and his colleagues, participants were asked to rate scenarios on a variety of characteristics related to the individual and their use of substances. Varied the scenarios so that half the time, the individual was identified as a substance abuse and the other half they were identified as having a substance use disorder. Otherwise, the scenarios were identical.</a:t>
            </a:r>
          </a:p>
          <a:p>
            <a:endParaRPr lang="en-US" dirty="0"/>
          </a:p>
          <a:p>
            <a:r>
              <a:rPr lang="en-US" dirty="0"/>
              <a:t>Participant felt that the “Substance Abuser” was:</a:t>
            </a:r>
          </a:p>
          <a:p>
            <a:pPr marL="628650" lvl="1" indent="-171450">
              <a:buFont typeface="Arial" panose="020B0604020202020204" pitchFamily="34" charset="0"/>
              <a:buChar char="•"/>
            </a:pPr>
            <a:r>
              <a:rPr lang="en-US" b="1" dirty="0"/>
              <a:t>Less </a:t>
            </a:r>
            <a:r>
              <a:rPr lang="en-US" dirty="0"/>
              <a:t>likely to benefit from treatment.</a:t>
            </a:r>
          </a:p>
          <a:p>
            <a:pPr marL="628650" lvl="1" indent="-171450">
              <a:buFont typeface="Arial" panose="020B0604020202020204" pitchFamily="34" charset="0"/>
              <a:buChar char="•"/>
            </a:pPr>
            <a:r>
              <a:rPr lang="en-US" b="1" dirty="0"/>
              <a:t>More </a:t>
            </a:r>
            <a:r>
              <a:rPr lang="en-US" dirty="0"/>
              <a:t>likely to benefit from punishment.</a:t>
            </a:r>
          </a:p>
          <a:p>
            <a:pPr marL="628650" lvl="1" indent="-171450">
              <a:buFont typeface="Arial" panose="020B0604020202020204" pitchFamily="34" charset="0"/>
              <a:buChar char="•"/>
            </a:pPr>
            <a:r>
              <a:rPr lang="en-US" dirty="0"/>
              <a:t>More likely to be socially </a:t>
            </a:r>
            <a:r>
              <a:rPr lang="en-US" b="1" dirty="0"/>
              <a:t>threatening</a:t>
            </a:r>
            <a:r>
              <a:rPr lang="en-US" dirty="0"/>
              <a:t>.</a:t>
            </a:r>
          </a:p>
          <a:p>
            <a:pPr marL="628650" lvl="1" indent="-171450">
              <a:buFont typeface="Arial" panose="020B0604020202020204" pitchFamily="34" charset="0"/>
              <a:buChar char="•"/>
            </a:pPr>
            <a:r>
              <a:rPr lang="en-US" dirty="0"/>
              <a:t>More likely to be </a:t>
            </a:r>
            <a:r>
              <a:rPr lang="en-US" b="1" dirty="0"/>
              <a:t>blamed</a:t>
            </a:r>
            <a:r>
              <a:rPr lang="en-US" dirty="0"/>
              <a:t> for their difficulties.</a:t>
            </a:r>
          </a:p>
          <a:p>
            <a:pPr marL="628650" lvl="1" indent="-171450">
              <a:buFont typeface="Arial" panose="020B0604020202020204" pitchFamily="34" charset="0"/>
              <a:buChar char="•"/>
            </a:pPr>
            <a:r>
              <a:rPr lang="en-US" dirty="0"/>
              <a:t>More likely to be able to control their substance </a:t>
            </a:r>
            <a:r>
              <a:rPr lang="en-US" b="1" dirty="0"/>
              <a:t>without help</a:t>
            </a:r>
            <a:r>
              <a:rPr lang="en-US" dirty="0"/>
              <a:t>.</a:t>
            </a:r>
          </a:p>
          <a:p>
            <a:endParaRPr lang="en-US" b="1" dirty="0"/>
          </a:p>
          <a:p>
            <a:r>
              <a:rPr lang="en-US" b="1" dirty="0"/>
              <a:t>REFERENCE: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12121"/>
                </a:solidFill>
                <a:latin typeface="Calibri" panose="020F0502020204030204" pitchFamily="34" charset="0"/>
                <a:cs typeface="Calibri" panose="020F0502020204030204" pitchFamily="34" charset="0"/>
              </a:rPr>
              <a:t>Kelly, J. F., &amp; Westerhoff, C. M. (2010). Does it matter how we refer to individuals with substance-related conditions? A randomized study of two commonly used terms. </a:t>
            </a:r>
            <a:r>
              <a:rPr lang="en-US" sz="1200" i="1" dirty="0">
                <a:solidFill>
                  <a:srgbClr val="212121"/>
                </a:solidFill>
                <a:latin typeface="Calibri" panose="020F0502020204030204" pitchFamily="34" charset="0"/>
                <a:cs typeface="Calibri" panose="020F0502020204030204" pitchFamily="34" charset="0"/>
              </a:rPr>
              <a:t>International Journal of Drug Policy, 21</a:t>
            </a:r>
            <a:r>
              <a:rPr lang="en-US" sz="1200" dirty="0">
                <a:solidFill>
                  <a:srgbClr val="212121"/>
                </a:solidFill>
                <a:latin typeface="Calibri" panose="020F0502020204030204" pitchFamily="34" charset="0"/>
                <a:cs typeface="Calibri" panose="020F0502020204030204" pitchFamily="34" charset="0"/>
              </a:rPr>
              <a:t>(3), 202–207. https://doi.org/10.1016/j.drugpo.2009.10.010</a:t>
            </a:r>
          </a:p>
          <a:p>
            <a:endParaRPr lang="en-US" dirty="0"/>
          </a:p>
        </p:txBody>
      </p:sp>
      <p:sp>
        <p:nvSpPr>
          <p:cNvPr id="4" name="Footer Placeholder 3">
            <a:extLst>
              <a:ext uri="{FF2B5EF4-FFF2-40B4-BE49-F238E27FC236}">
                <a16:creationId xmlns:a16="http://schemas.microsoft.com/office/drawing/2014/main" id="{1C3E6B0C-94F8-EBE5-2BDB-8067D81E8A49}"/>
              </a:ext>
            </a:extLst>
          </p:cNvPr>
          <p:cNvSpPr>
            <a:spLocks noGrp="1"/>
          </p:cNvSpPr>
          <p:nvPr>
            <p:ph type="ft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Slide Number Placeholder 4">
            <a:extLst>
              <a:ext uri="{FF2B5EF4-FFF2-40B4-BE49-F238E27FC236}">
                <a16:creationId xmlns:a16="http://schemas.microsoft.com/office/drawing/2014/main" id="{9EE9CCF4-DEDC-7094-DF5A-CE139E5FC8FF}"/>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6440223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how when members of the general public are exposed to the term “substance abuser” vs. “a person with a substance use disorder” they are less likely to view treatment as necessary, more likely to view punishment as warranted, that the person is a greater social threat, that they are more to blame for their behavior, and that they can really control their behavior (and therefore are more to blame).  </a:t>
            </a:r>
          </a:p>
          <a:p>
            <a:endParaRPr lang="en-US" dirty="0"/>
          </a:p>
          <a:p>
            <a:r>
              <a:rPr lang="en-US" b="1" dirty="0"/>
              <a:t>REFERENCES:</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Kelly, J. F., Dow, S. J., &amp; Westerhoff, C. (2010). Does our choice of substance-related terms influence perceptions of treatment need? An empirical investigation with two commonly used terms. </a:t>
            </a:r>
            <a:r>
              <a:rPr lang="en-US" sz="1800" i="1" dirty="0">
                <a:latin typeface="Calibri" panose="020F0502020204030204" pitchFamily="34" charset="0"/>
                <a:cs typeface="Calibri" panose="020F0502020204030204" pitchFamily="34" charset="0"/>
              </a:rPr>
              <a:t>Journal of Drug Issues, 40</a:t>
            </a:r>
            <a:r>
              <a:rPr lang="en-US" sz="1800" dirty="0">
                <a:latin typeface="Calibri" panose="020F0502020204030204" pitchFamily="34" charset="0"/>
                <a:cs typeface="Calibri" panose="020F0502020204030204" pitchFamily="34" charset="0"/>
              </a:rPr>
              <a:t>(4), 805</a:t>
            </a:r>
            <a:r>
              <a:rPr lang="en-US" sz="1800" b="0" i="0" dirty="0">
                <a:solidFill>
                  <a:srgbClr val="212121"/>
                </a:solidFill>
                <a:effectLst/>
                <a:highlight>
                  <a:srgbClr val="FFFFFF"/>
                </a:highlight>
                <a:latin typeface="Roboto" panose="02000000000000000000" pitchFamily="2" charset="0"/>
              </a:rPr>
              <a:t>–</a:t>
            </a:r>
            <a:r>
              <a:rPr lang="en-US" sz="1800" dirty="0">
                <a:latin typeface="Calibri" panose="020F0502020204030204" pitchFamily="34" charset="0"/>
                <a:cs typeface="Calibri" panose="020F0502020204030204" pitchFamily="34" charset="0"/>
              </a:rPr>
              <a:t>818. https://doi.org/10.1177/002204261004000403</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212121"/>
                </a:solidFill>
                <a:latin typeface="Calibri" panose="020F0502020204030204" pitchFamily="34" charset="0"/>
                <a:cs typeface="Calibri" panose="020F0502020204030204" pitchFamily="34" charset="0"/>
              </a:rPr>
              <a:t>Kelly, J. F., &amp; Westerhoff, C. M. (2010). Does it matter how we refer to individuals with substance-related conditions? A randomized study of two commonly used terms. </a:t>
            </a:r>
            <a:r>
              <a:rPr lang="en-US" sz="1800" i="1" dirty="0">
                <a:solidFill>
                  <a:srgbClr val="212121"/>
                </a:solidFill>
                <a:latin typeface="Calibri" panose="020F0502020204030204" pitchFamily="34" charset="0"/>
                <a:cs typeface="Calibri" panose="020F0502020204030204" pitchFamily="34" charset="0"/>
              </a:rPr>
              <a:t>International Journal of Drug Policy, 21</a:t>
            </a:r>
            <a:r>
              <a:rPr lang="en-US" sz="1800" dirty="0">
                <a:solidFill>
                  <a:srgbClr val="212121"/>
                </a:solidFill>
                <a:latin typeface="Calibri" panose="020F0502020204030204" pitchFamily="34" charset="0"/>
                <a:cs typeface="Calibri" panose="020F0502020204030204" pitchFamily="34" charset="0"/>
              </a:rPr>
              <a:t>(3), 202–207. https://doi.org/10.1016/j.drugpo.2009.10.010</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CD0F3-8561-423C-9D1E-04F85573341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83527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The general public, treatment professionals, and healthcare professionals have been found to exhibit an explicit negative bias towards substance use and individuals with a substance use disorder (SUD). Terms such as "substance abuser" and "opioid addict" have shown to elicit greater negative explicit bias. </a:t>
            </a:r>
          </a:p>
          <a:p>
            <a:endParaRPr lang="en-US" dirty="0"/>
          </a:p>
          <a:p>
            <a:r>
              <a:rPr lang="en-US" dirty="0"/>
              <a:t>Results: The terms "substance abuser", "addict", "alcoholic", and "opioid addict", were strongly associated with the negative and significantly different from the positive counter terms. "Relapse" and "Recurrence of Use" were strongly associated with the negative; however, the strength of the "recurrence of use" positive association was higher and significantly different from the "relapse" positive association.</a:t>
            </a:r>
          </a:p>
          <a:p>
            <a:endParaRPr lang="en-US" dirty="0"/>
          </a:p>
          <a:p>
            <a:r>
              <a:rPr lang="en-US" b="1" dirty="0"/>
              <a:t>REFERENCE:</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sz="1800" dirty="0"/>
              <a:t>Ashford, R. D., Brown, A. M., &amp; Curtis, B. (2018). The Language of Substance Use and Recovery: Novel Use of the Go/No–Go Association Task to Measure Implicit Bias. Health communication, 1-7.</a:t>
            </a:r>
          </a:p>
          <a:p>
            <a:endParaRPr lang="en-US" dirty="0"/>
          </a:p>
        </p:txBody>
      </p:sp>
      <p:sp>
        <p:nvSpPr>
          <p:cNvPr id="4" name="Slide Number Placeholder 3"/>
          <p:cNvSpPr>
            <a:spLocks noGrp="1"/>
          </p:cNvSpPr>
          <p:nvPr>
            <p:ph type="sldNum" sz="quarter" idx="5"/>
          </p:nvPr>
        </p:nvSpPr>
        <p:spPr/>
        <p:txBody>
          <a:bodyPr/>
          <a:lstStyle/>
          <a:p>
            <a:fld id="{0C9DCEA7-F2E1-4762-8C97-4D91D7F3B9D5}" type="slidenum">
              <a:rPr lang="en-US" smtClean="0"/>
              <a:t>45</a:t>
            </a:fld>
            <a:endParaRPr lang="en-US"/>
          </a:p>
        </p:txBody>
      </p:sp>
    </p:spTree>
    <p:extLst>
      <p:ext uri="{BB962C8B-B14F-4D97-AF65-F5344CB8AC3E}">
        <p14:creationId xmlns:p14="http://schemas.microsoft.com/office/powerpoint/2010/main" val="2945334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As shown in the </a:t>
            </a:r>
            <a:r>
              <a:rPr lang="en-US" b="1" dirty="0"/>
              <a:t>Kelly &amp; Westerhoff study</a:t>
            </a:r>
            <a:r>
              <a:rPr lang="en-US" dirty="0"/>
              <a:t>, people who experience stigma are less likely to access care and more likely to drop out of care prematurely. In a </a:t>
            </a:r>
            <a:r>
              <a:rPr lang="en-US" b="1" dirty="0"/>
              <a:t>mental health study</a:t>
            </a:r>
            <a:r>
              <a:rPr lang="en-US" dirty="0"/>
              <a:t>, people providers holding stigmatizing beliefs were less likely to offer some health care options believing that they would not adhere to the recommendation. In an </a:t>
            </a:r>
            <a:r>
              <a:rPr lang="en-US" b="1" dirty="0"/>
              <a:t>obesity study </a:t>
            </a:r>
            <a:r>
              <a:rPr lang="en-US" dirty="0"/>
              <a:t>people who experience stigma about their weight had a 60% increased risk of dying (all causes) independent of BMI. Even </a:t>
            </a:r>
            <a:r>
              <a:rPr lang="en-US" b="1" dirty="0"/>
              <a:t>general stigma </a:t>
            </a:r>
            <a:r>
              <a:rPr lang="en-US" dirty="0"/>
              <a:t>from the community has an impact. Sexual minority people who experiences significant stigma from their community had 12 years reduced lifespan (all causes).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212121"/>
              </a:solidFill>
              <a:latin typeface="Calibri" panose="020F0502020204030204" pitchFamily="34" charset="0"/>
              <a:cs typeface="Calibri" panose="020F0502020204030204" pitchFamily="34" charset="0"/>
            </a:endParaRPr>
          </a:p>
          <a:p>
            <a:r>
              <a:rPr lang="en-US" sz="1800" b="1" dirty="0"/>
              <a:t>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212121"/>
                </a:solidFill>
                <a:latin typeface="Calibri" panose="020F0502020204030204" pitchFamily="34" charset="0"/>
                <a:cs typeface="Calibri" panose="020F0502020204030204" pitchFamily="34" charset="0"/>
              </a:rPr>
              <a:t>Kelly, J. F., &amp; Westerhoff, C. M. (2010). Does it matter how we refer to individuals with substance-related conditions? A randomized study of two commonly used terms. </a:t>
            </a:r>
            <a:r>
              <a:rPr lang="en-US" sz="1800" i="1" dirty="0">
                <a:solidFill>
                  <a:srgbClr val="212121"/>
                </a:solidFill>
                <a:latin typeface="Calibri" panose="020F0502020204030204" pitchFamily="34" charset="0"/>
                <a:cs typeface="Calibri" panose="020F0502020204030204" pitchFamily="34" charset="0"/>
              </a:rPr>
              <a:t>International Journal of Drug Policy, 21</a:t>
            </a:r>
            <a:r>
              <a:rPr lang="en-US" sz="1800" dirty="0">
                <a:solidFill>
                  <a:srgbClr val="212121"/>
                </a:solidFill>
                <a:latin typeface="Calibri" panose="020F0502020204030204" pitchFamily="34" charset="0"/>
                <a:cs typeface="Calibri" panose="020F0502020204030204" pitchFamily="34" charset="0"/>
              </a:rPr>
              <a:t>(3), 202–207. https://doi.org/10.1016/j.drugpo.2009.10.010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21212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Corrigan, P. W., Mittal, D., Reaves, C. M., Haynes, T. F., Han, X., Morris, S., &amp; Sullivan, G. (2014). Mental health stigma and primary care decisions. </a:t>
            </a:r>
            <a:r>
              <a:rPr lang="en-US" sz="1800" i="1" dirty="0"/>
              <a:t>Psychiatry Research, </a:t>
            </a:r>
            <a:r>
              <a:rPr lang="en-US" sz="1800" i="0" dirty="0"/>
              <a:t>218(0), 35</a:t>
            </a:r>
            <a:r>
              <a:rPr lang="en-US" sz="1800" dirty="0">
                <a:solidFill>
                  <a:srgbClr val="212121"/>
                </a:solidFill>
                <a:latin typeface="Calibri" panose="020F0502020204030204" pitchFamily="34" charset="0"/>
                <a:cs typeface="Calibri" panose="020F0502020204030204" pitchFamily="34" charset="0"/>
              </a:rPr>
              <a:t>–</a:t>
            </a:r>
            <a:r>
              <a:rPr lang="en-US" sz="1800" i="0" dirty="0"/>
              <a:t>38.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Tomiyama, A. J., Carr, D., </a:t>
            </a:r>
            <a:r>
              <a:rPr lang="en-US" sz="1800" dirty="0" err="1"/>
              <a:t>Granbert</a:t>
            </a:r>
            <a:r>
              <a:rPr lang="en-US" sz="1800" dirty="0"/>
              <a:t>, E. M., Major, B., Robinson, E., Sutin, A. R., &amp; Brewis, A. (2018). How and why weight stigma drives the obesity ‘epidemic’ and harms health. </a:t>
            </a:r>
            <a:r>
              <a:rPr lang="en-US" sz="1800" i="1" dirty="0"/>
              <a:t>BMC Medicine, 16</a:t>
            </a:r>
            <a:r>
              <a:rPr lang="en-US" sz="1800" i="0" dirty="0"/>
              <a:t>(123).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r>
              <a:rPr lang="en-US" dirty="0"/>
              <a:t>Hatzenbuehler, M. L., </a:t>
            </a:r>
            <a:r>
              <a:rPr lang="en-US" dirty="0" err="1"/>
              <a:t>Bellatorre</a:t>
            </a:r>
            <a:r>
              <a:rPr lang="en-US" dirty="0"/>
              <a:t>, A., Lee, Y., Finch, B. K., </a:t>
            </a:r>
            <a:r>
              <a:rPr lang="en-US" dirty="0" err="1"/>
              <a:t>Muennig</a:t>
            </a:r>
            <a:r>
              <a:rPr lang="en-US" dirty="0"/>
              <a:t>, P., &amp; Fiscella, K. (2014). Structural stigma and all-cause mortality in sexual minority populations. </a:t>
            </a:r>
            <a:r>
              <a:rPr lang="en-US" i="1" dirty="0"/>
              <a:t>Soc Sci Med, 103</a:t>
            </a:r>
            <a:r>
              <a:rPr lang="en-US" i="0" dirty="0"/>
              <a:t>, 33</a:t>
            </a:r>
            <a:r>
              <a:rPr lang="en-US" sz="1800" i="0" dirty="0">
                <a:solidFill>
                  <a:srgbClr val="212121"/>
                </a:solidFill>
                <a:latin typeface="Calibri" panose="020F0502020204030204" pitchFamily="34" charset="0"/>
                <a:cs typeface="Calibri" panose="020F0502020204030204" pitchFamily="34" charset="0"/>
              </a:rPr>
              <a:t>–</a:t>
            </a:r>
            <a:r>
              <a:rPr lang="en-US" i="0" dirty="0"/>
              <a:t>41.</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0179033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effectLst/>
                <a:latin typeface="+mn-lt"/>
                <a:ea typeface="+mn-ea"/>
                <a:cs typeface="+mn-cs"/>
              </a:rPr>
              <a:t>When you present this, recommend actions that they can take if they are in a less than desirable place (e.g., bring in a plan, or a print that you don’ have room for. Ask clients to help decorate by making art., </a:t>
            </a:r>
            <a:r>
              <a:rPr lang="en-US" sz="1800" kern="1200" dirty="0" err="1">
                <a:solidFill>
                  <a:schemeClr val="tx1"/>
                </a:solidFill>
                <a:effectLst/>
                <a:latin typeface="+mn-lt"/>
                <a:ea typeface="+mn-ea"/>
                <a:cs typeface="+mn-cs"/>
              </a:rPr>
              <a:t>etc</a:t>
            </a:r>
            <a:r>
              <a:rPr lang="en-US" sz="1800" kern="1200" dirty="0">
                <a:solidFill>
                  <a:schemeClr val="tx1"/>
                </a:solidFill>
                <a:effectLst/>
                <a:latin typeface="+mn-lt"/>
                <a:ea typeface="+mn-ea"/>
                <a:cs typeface="+mn-cs"/>
              </a:rPr>
              <a:t>).</a:t>
            </a:r>
          </a:p>
          <a:p>
            <a:pPr marL="0" marR="0" lvl="0" indent="0" algn="l" defTabSz="1218987" rtl="0" eaLnBrk="1" fontAlgn="auto" latinLnBrk="0" hangingPunct="1">
              <a:lnSpc>
                <a:spcPct val="100000"/>
              </a:lnSpc>
              <a:spcBef>
                <a:spcPts val="0"/>
              </a:spcBef>
              <a:spcAft>
                <a:spcPts val="0"/>
              </a:spcAft>
              <a:buClrTx/>
              <a:buSzTx/>
              <a:buFontTx/>
              <a:buNone/>
              <a:tabLst/>
              <a:defRPr/>
            </a:pPr>
            <a:endParaRPr lang="en-US" sz="1800" kern="1200" dirty="0">
              <a:solidFill>
                <a:schemeClr val="tx1"/>
              </a:solidFill>
              <a:effectLst/>
              <a:latin typeface="+mn-lt"/>
              <a:ea typeface="+mn-ea"/>
              <a:cs typeface="+mn-cs"/>
            </a:endParaRPr>
          </a:p>
          <a:p>
            <a:pPr marL="0" marR="0" lvl="0" indent="0" algn="l" defTabSz="1218987" rtl="0" eaLnBrk="1" fontAlgn="auto" latinLnBrk="0" hangingPunct="1">
              <a:lnSpc>
                <a:spcPct val="100000"/>
              </a:lnSpc>
              <a:spcBef>
                <a:spcPts val="0"/>
              </a:spcBef>
              <a:spcAft>
                <a:spcPts val="0"/>
              </a:spcAft>
              <a:buClrTx/>
              <a:buSzTx/>
              <a:buFontTx/>
              <a:buNone/>
              <a:tabLst/>
              <a:defRPr/>
            </a:pPr>
            <a:r>
              <a:rPr lang="en-US" b="1" dirty="0"/>
              <a:t>IMAGE CREDIT:</a:t>
            </a:r>
          </a:p>
          <a:p>
            <a:r>
              <a:rPr lang="en-US" dirty="0"/>
              <a:t>Purchased image, Adobe Stock.</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2109073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Negative attitudes toward HIV are primarily facilitated by a variety of factors, including, though not limited to fear, lack of accurate information, and negative misconceptions,</a:t>
            </a:r>
            <a:r>
              <a:rPr lang="en-US" sz="1800" b="0" i="0" u="none" strike="noStrike" kern="1200" cap="none" baseline="0" dirty="0">
                <a:solidFill>
                  <a:schemeClr val="tx1"/>
                </a:solidFill>
                <a:effectLst/>
                <a:latin typeface="+mn-lt"/>
                <a:ea typeface="+mn-ea"/>
                <a:cs typeface="+mn-cs"/>
              </a:rPr>
              <a:t> which often lead to negative health and social outcomes. These factors create shame, fear of disclosure, and reduced quality of life for people living with HIV. </a:t>
            </a:r>
          </a:p>
          <a:p>
            <a:endParaRPr lang="en-US" sz="1800" b="0" i="0" u="none" strike="noStrike" kern="1200" cap="none" baseline="0" dirty="0">
              <a:solidFill>
                <a:schemeClr val="tx1"/>
              </a:solidFill>
              <a:effectLst/>
              <a:latin typeface="+mn-lt"/>
              <a:ea typeface="+mn-ea"/>
              <a:cs typeface="+mn-cs"/>
            </a:endParaRPr>
          </a:p>
          <a:p>
            <a:r>
              <a:rPr lang="en-US" sz="1800" b="1" i="0" u="none" strike="noStrike" kern="1200" cap="none" baseline="0" dirty="0">
                <a:solidFill>
                  <a:schemeClr val="tx1"/>
                </a:solidFill>
                <a:effectLst/>
                <a:latin typeface="+mn-lt"/>
                <a:ea typeface="+mn-ea"/>
                <a:cs typeface="+mn-cs"/>
              </a:rPr>
              <a:t>REFERENCE:</a:t>
            </a:r>
            <a:br>
              <a:rPr lang="en-US" sz="1800" b="0" i="0" u="none" strike="noStrike" kern="1200" cap="none" baseline="0" dirty="0">
                <a:solidFill>
                  <a:schemeClr val="tx1"/>
                </a:solidFill>
                <a:effectLst/>
                <a:latin typeface="+mn-lt"/>
                <a:ea typeface="+mn-ea"/>
                <a:cs typeface="+mn-cs"/>
              </a:rPr>
            </a:br>
            <a:r>
              <a:rPr lang="en-US" sz="1800" b="0" i="0" u="none" strike="noStrike" kern="1200" cap="none" baseline="0" dirty="0">
                <a:solidFill>
                  <a:schemeClr val="tx1"/>
                </a:solidFill>
                <a:effectLst/>
                <a:latin typeface="+mn-lt"/>
                <a:ea typeface="+mn-ea"/>
                <a:cs typeface="+mn-cs"/>
              </a:rPr>
              <a:t>End Stigma End HIV Alliance of San Antonio County. (2026). [Webpage] </a:t>
            </a:r>
            <a:r>
              <a:rPr lang="en-US" sz="1800" b="0" i="1" u="none" strike="noStrike" kern="1200" cap="none" baseline="0" dirty="0">
                <a:solidFill>
                  <a:schemeClr val="tx1"/>
                </a:solidFill>
                <a:effectLst/>
                <a:latin typeface="+mn-lt"/>
                <a:ea typeface="+mn-ea"/>
                <a:cs typeface="+mn-cs"/>
              </a:rPr>
              <a:t>End Stigma End HIV</a:t>
            </a:r>
            <a:r>
              <a:rPr lang="en-US" sz="1800" b="0" i="0" u="none" strike="noStrike" kern="1200" cap="none" baseline="0" dirty="0">
                <a:solidFill>
                  <a:schemeClr val="tx1"/>
                </a:solidFill>
                <a:effectLst/>
                <a:latin typeface="+mn-lt"/>
                <a:ea typeface="+mn-ea"/>
                <a:cs typeface="+mn-cs"/>
              </a:rPr>
              <a:t>. Accessed February 19, 2026, from: https://endstigmaendhiv.com/.</a:t>
            </a:r>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7917662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**CAPTIONED VIDEO**</a:t>
            </a:r>
          </a:p>
          <a:p>
            <a:endParaRPr lang="en-US" b="1" dirty="0"/>
          </a:p>
          <a:p>
            <a:r>
              <a:rPr lang="en-US" b="1" dirty="0"/>
              <a:t>Video is an embedded video from YouTube. To play with subtitles, Choose the “Watch on YouTube” button that appears in the lower right when in presentation mode. Once YouTube opens, you can select closed captioning “CC” in the lower right corner.</a:t>
            </a:r>
          </a:p>
          <a:p>
            <a:endParaRPr lang="en-US" dirty="0"/>
          </a:p>
          <a:p>
            <a:r>
              <a:rPr lang="en-US" dirty="0"/>
              <a:t>So fat</a:t>
            </a:r>
            <a:r>
              <a:rPr lang="en-US" baseline="0" dirty="0"/>
              <a:t> girl stops going to the doctor. These inequities keep people from going to the doctor. It leads to people not going to the doctor and dying. This is how stigma leads to health inequities. We bar the door from people coming into see it.</a:t>
            </a:r>
          </a:p>
          <a:p>
            <a:endParaRPr lang="en-US" baseline="0" dirty="0"/>
          </a:p>
          <a:p>
            <a:r>
              <a:rPr lang="en-US" baseline="0" dirty="0"/>
              <a:t>So if we’re talking about substance use, they don’t see their counselor. They continue to use opioids and die of overdose. </a:t>
            </a:r>
          </a:p>
          <a:p>
            <a:endParaRPr lang="en-US" baseline="0" dirty="0"/>
          </a:p>
          <a:p>
            <a:r>
              <a:rPr lang="en-US" baseline="0" dirty="0"/>
              <a:t>Try to include two or three examples.</a:t>
            </a:r>
          </a:p>
          <a:p>
            <a:endParaRPr lang="en-US" baseline="0" dirty="0"/>
          </a:p>
          <a:p>
            <a:r>
              <a:rPr lang="en-US" baseline="0" dirty="0"/>
              <a:t>Length of Video – 3:19.</a:t>
            </a:r>
            <a:endParaRPr lang="en-US" dirty="0"/>
          </a:p>
          <a:p>
            <a:endParaRPr lang="en-US" dirty="0"/>
          </a:p>
          <a:p>
            <a:r>
              <a:rPr lang="en-US" b="1" dirty="0"/>
              <a:t>REFERENCE:</a:t>
            </a:r>
          </a:p>
          <a:p>
            <a:r>
              <a:rPr lang="en-US" dirty="0"/>
              <a:t>Wiley, R. (2017). [Video]. Rachel Wiley The Fat Joke. Accessed February 19, 2026, from: https://www.youtube.com/watch?v=mFQ7zqn6j18.</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7225927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8D2F2-7781-CBDA-4392-4964C598F5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DDDFCC-C68F-B7C8-897B-5B77DA3D26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7F890B-AB1F-EA4A-5968-3CF676BB25FF}"/>
              </a:ext>
            </a:extLst>
          </p:cNvPr>
          <p:cNvSpPr>
            <a:spLocks noGrp="1"/>
          </p:cNvSpPr>
          <p:nvPr>
            <p:ph type="body" idx="1"/>
          </p:nvPr>
        </p:nvSpPr>
        <p:spPr/>
        <p:txBody>
          <a:bodyPr/>
          <a:lstStyle/>
          <a:p>
            <a:r>
              <a:rPr lang="en-US" dirty="0"/>
              <a:t>The next segment of the presentation focuses on the impact of negative attitudes and perceptions toward drug use and/or people with HIV.</a:t>
            </a:r>
          </a:p>
          <a:p>
            <a:endParaRPr lang="en-US" dirty="0"/>
          </a:p>
        </p:txBody>
      </p:sp>
      <p:sp>
        <p:nvSpPr>
          <p:cNvPr id="4" name="Footer Placeholder 3">
            <a:extLst>
              <a:ext uri="{FF2B5EF4-FFF2-40B4-BE49-F238E27FC236}">
                <a16:creationId xmlns:a16="http://schemas.microsoft.com/office/drawing/2014/main" id="{BE183CDA-B242-53DB-CA6A-D6CD70545986}"/>
              </a:ext>
            </a:extLst>
          </p:cNvPr>
          <p:cNvSpPr>
            <a:spLocks noGrp="1"/>
          </p:cNvSpPr>
          <p:nvPr>
            <p:ph type="ft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Slide Number Placeholder 4">
            <a:extLst>
              <a:ext uri="{FF2B5EF4-FFF2-40B4-BE49-F238E27FC236}">
                <a16:creationId xmlns:a16="http://schemas.microsoft.com/office/drawing/2014/main" id="{F65410E7-BAA4-7DAA-4A91-53E54A46A3AC}"/>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8254849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highlights the stigma that still surrounds substance use disorders and medications for opioid use disorder (MOUD). Despite decades of research showing that addiction is a chronic, treatable medical condition, many negative attitudes persist. Nearly three-quarters of people surveyed—</a:t>
            </a:r>
            <a:r>
              <a:rPr lang="en-US" b="1" dirty="0"/>
              <a:t>74%</a:t>
            </a:r>
            <a:r>
              <a:rPr lang="en-US" dirty="0"/>
              <a:t>—did not believe substance use disorder is a chronic illness. </a:t>
            </a:r>
            <a:r>
              <a:rPr lang="en-US" b="1" dirty="0"/>
              <a:t>Sixty-five percent</a:t>
            </a:r>
            <a:r>
              <a:rPr lang="en-US" dirty="0"/>
              <a:t> said they would not want someone with a substance use disorder to marry into their family, reflecting the social stigma many individuals experience.</a:t>
            </a:r>
          </a:p>
          <a:p>
            <a:r>
              <a:rPr lang="en-US" dirty="0"/>
              <a:t>More than half—</a:t>
            </a:r>
            <a:r>
              <a:rPr lang="en-US" b="1" dirty="0"/>
              <a:t>52%</a:t>
            </a:r>
            <a:r>
              <a:rPr lang="en-US" dirty="0"/>
              <a:t>—believed substance use disorder is caused by bad character or a lack of willpower, rather than recognizing it as a complex brain disease influenced by biological, psychological, and social factors. Finally, </a:t>
            </a:r>
            <a:r>
              <a:rPr lang="en-US" b="1" dirty="0"/>
              <a:t>43%</a:t>
            </a:r>
            <a:r>
              <a:rPr lang="en-US" dirty="0"/>
              <a:t> believed that medications for opioid use disorder, such as methadone or buprenorphine, are simply substituting one drug for another. In reality, these medications are evidence-based treatments that reduce overdose deaths, improve treatment retention, and help people regain stability in their lives.</a:t>
            </a:r>
          </a:p>
          <a:p>
            <a:r>
              <a:rPr lang="en-US" dirty="0"/>
              <a:t>These misconceptions can influence how healthcare providers, community members, and even people with substance use disorders view treatment. As professionals, it's important that we use person-centered, non-stigmatizing language and help replace myths with evidence. Reducing stigma improves patient engagement, increases access to treatment, and ultimately leads to better health outcomes.</a:t>
            </a:r>
          </a:p>
          <a:p>
            <a:pPr marL="0" marR="0" lvl="0" indent="0" algn="l" defTabSz="1218987"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1218987" rtl="0" eaLnBrk="1" fontAlgn="auto" latinLnBrk="0" hangingPunct="1">
              <a:lnSpc>
                <a:spcPct val="100000"/>
              </a:lnSpc>
              <a:spcBef>
                <a:spcPts val="0"/>
              </a:spcBef>
              <a:spcAft>
                <a:spcPts val="0"/>
              </a:spcAft>
              <a:buClrTx/>
              <a:buSzTx/>
              <a:buFontTx/>
              <a:buNone/>
              <a:tabLst/>
              <a:defRPr/>
            </a:pPr>
            <a:r>
              <a:rPr lang="en-US" sz="1800" b="1" dirty="0"/>
              <a:t>REFERENCE:</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sz="1800" dirty="0"/>
              <a:t>Shatterproof in collaboration with The Hartford (2021). Shatterproof Addiction Stigma Index. Boston, MA: Author. Accessed July 15, 2026, from: https://www.shatterproof.org/sites/default/files/2023-02/Shatterproof%20Addiction%20Stigma%20Index%202021%20Report%20NEW.pdf.</a:t>
            </a:r>
          </a:p>
          <a:p>
            <a:pPr marL="0" marR="0" lvl="0" indent="0" algn="l" defTabSz="1218987"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1218987" rtl="0" eaLnBrk="1" fontAlgn="auto" latinLnBrk="0" hangingPunct="1">
              <a:lnSpc>
                <a:spcPct val="100000"/>
              </a:lnSpc>
              <a:spcBef>
                <a:spcPts val="0"/>
              </a:spcBef>
              <a:spcAft>
                <a:spcPts val="0"/>
              </a:spcAft>
              <a:buClrTx/>
              <a:buSzTx/>
              <a:buFontTx/>
              <a:buNone/>
              <a:tabLst/>
              <a:defRPr/>
            </a:pPr>
            <a:r>
              <a:rPr lang="en-US" sz="1800" dirty="0"/>
              <a:t>Shatterproof Addiction Stigma Index </a:t>
            </a:r>
            <a:r>
              <a:rPr lang="en-US" sz="1800" dirty="0">
                <a:hlinkClick r:id="rId3"/>
              </a:rPr>
              <a:t>https://www.shatterproof.org/node/29116?ea_tracking_id=dr-em-recmon_7-pros&amp;referrer=&amp;cid=</a:t>
            </a:r>
            <a:r>
              <a:rPr lang="en-US" sz="1800" dirty="0"/>
              <a:t>.  </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518567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kern="1200" cap="none" baseline="0" dirty="0">
                <a:solidFill>
                  <a:schemeClr val="tx1"/>
                </a:solidFill>
                <a:effectLst/>
                <a:latin typeface="+mn-lt"/>
                <a:ea typeface="+mn-ea"/>
                <a:cs typeface="+mn-cs"/>
              </a:rPr>
              <a:t>In this 2018 randomized between-subjects case vignette study (n=2605) by Goodyear and colleagues, participants rated a hypothetical individual addicted to opioids on different dimensions of stigma after seeing one version of a vignette that varied by three conditions: 1) a male versus a female, 2) an individual labeled as being a "drug addict" versus having an "opioid use disorder" and 3) an individual whose use started by taking prescription opioids from a friend versus receiving a prescription from a doctor. The results indicated that there were higher stigmatizing attitudes overall towards a male, an individual labeled as a "drug addict" and an individual who took prescription opioids from a friend. Interaction effects also showed that a female labeled with an "opioid use disorder" and male labeled as a "drug addict" were rated with higher stigma. The findings from our study are the first to show that information about gender, precipitating events and language matter when assessing stigma and opioid use and may affect the delivery of patient care.</a:t>
            </a:r>
          </a:p>
          <a:p>
            <a:endParaRPr lang="en-US" dirty="0"/>
          </a:p>
          <a:p>
            <a:r>
              <a:rPr lang="en-US" b="1" dirty="0"/>
              <a:t>REFERENCE:</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Goodyear, K., Haass-Koffler, C. L., &amp; Chavanne, D. (2018). Opioid use and stigma: The role of gender, language, and precipitating events. </a:t>
            </a:r>
            <a:r>
              <a:rPr lang="en-US" i="1" dirty="0"/>
              <a:t>Drug and Alcohol Dependence, 185</a:t>
            </a:r>
            <a:r>
              <a:rPr lang="en-US" dirty="0"/>
              <a:t>, 339</a:t>
            </a:r>
            <a:r>
              <a:rPr lang="en-US" sz="1800" b="0" i="0" dirty="0">
                <a:solidFill>
                  <a:srgbClr val="212121"/>
                </a:solidFill>
                <a:effectLst/>
                <a:highlight>
                  <a:srgbClr val="FFFFFF"/>
                </a:highlight>
                <a:latin typeface="Roboto" panose="02000000000000000000" pitchFamily="2" charset="0"/>
              </a:rPr>
              <a:t>–</a:t>
            </a:r>
            <a:r>
              <a:rPr lang="en-US" dirty="0"/>
              <a:t>346.</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6826213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Negative attitudes and beliefs about people with HIV can create barriers that impact the timeliness and quality of care. This slide details a few ways that negative attitudes towards people with HIV can lead to adverse health consequences.</a:t>
            </a:r>
          </a:p>
          <a:p>
            <a:endParaRPr lang="en-US" dirty="0"/>
          </a:p>
          <a:p>
            <a:r>
              <a:rPr lang="en-US" b="1" dirty="0"/>
              <a:t>REFERENCE:</a:t>
            </a:r>
            <a:br>
              <a:rPr lang="en-US" dirty="0"/>
            </a:br>
            <a:r>
              <a:rPr lang="en-US" dirty="0"/>
              <a:t>South Central AETC/UT Health San Antonio. (2026). [Webpage]. </a:t>
            </a:r>
            <a:r>
              <a:rPr lang="en-US" i="1" dirty="0"/>
              <a:t>HIV Stigma-Free Health Care Series. </a:t>
            </a:r>
            <a:r>
              <a:rPr lang="en-US" i="0" dirty="0"/>
              <a:t>Accessed March 13, 2026, from: </a:t>
            </a:r>
            <a:r>
              <a:rPr lang="en-US" dirty="0"/>
              <a:t>https://aetc.uthscsa.edu/stigma-free-healthcare/.</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7431866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kern="1200" cap="none" baseline="0" dirty="0">
                <a:solidFill>
                  <a:schemeClr val="tx1"/>
                </a:solidFill>
                <a:effectLst/>
                <a:latin typeface="+mn-lt"/>
                <a:ea typeface="+mn-ea"/>
                <a:cs typeface="+mn-cs"/>
              </a:rPr>
              <a:t>This 2010 study by Kelly, Dow, and Westerhoff found that the terminology used to describe individuals with substance-related conditions significantly influences public and clinician perceptions. Using the term “substance abuser” instead of “substance use disorder” evokes more negative attitudes, including higher perceptions of personal culpability, greater social threat, and a stronger preference for punitive measures rather than treatment. This slide lists a few implications of negative provider attitudes and beliefs on the care and treatment of the populations they serve.</a:t>
            </a:r>
          </a:p>
          <a:p>
            <a:endParaRPr lang="en-US" dirty="0"/>
          </a:p>
          <a:p>
            <a:r>
              <a:rPr lang="en-US" b="1" dirty="0"/>
              <a:t>REFERENCE:</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Kelly, J. F., Dow, S. J., &amp; Westerhoff, C. (2010). Does our choice of substance-related terms influence perceptions of treatment need? An empirical investigation with two commonly used terms. </a:t>
            </a:r>
            <a:r>
              <a:rPr lang="en-US" sz="1800" i="1" dirty="0">
                <a:latin typeface="Calibri" panose="020F0502020204030204" pitchFamily="34" charset="0"/>
                <a:cs typeface="Calibri" panose="020F0502020204030204" pitchFamily="34" charset="0"/>
              </a:rPr>
              <a:t>Journal of Drug Issues, 40</a:t>
            </a:r>
            <a:r>
              <a:rPr lang="en-US" sz="1800" dirty="0">
                <a:latin typeface="Calibri" panose="020F0502020204030204" pitchFamily="34" charset="0"/>
                <a:cs typeface="Calibri" panose="020F0502020204030204" pitchFamily="34" charset="0"/>
              </a:rPr>
              <a:t>(4), 805</a:t>
            </a:r>
            <a:r>
              <a:rPr lang="en-US" sz="1800" b="0" i="0" dirty="0">
                <a:solidFill>
                  <a:srgbClr val="212121"/>
                </a:solidFill>
                <a:effectLst/>
                <a:highlight>
                  <a:srgbClr val="FFFFFF"/>
                </a:highlight>
                <a:latin typeface="Roboto" panose="02000000000000000000" pitchFamily="2" charset="0"/>
              </a:rPr>
              <a:t>–</a:t>
            </a:r>
            <a:r>
              <a:rPr lang="en-US" sz="1800" dirty="0">
                <a:latin typeface="Calibri" panose="020F0502020204030204" pitchFamily="34" charset="0"/>
                <a:cs typeface="Calibri" panose="020F0502020204030204" pitchFamily="34" charset="0"/>
              </a:rPr>
              <a:t>818. https://doi.org/10.1177/002204261004000403</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533387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Bias against people in treatment for substance use disorder (SUD) or HIV is strongly associated with </a:t>
            </a:r>
            <a:r>
              <a:rPr lang="en-US" b="1" dirty="0">
                <a:effectLst/>
              </a:rPr>
              <a:t>negative health outcomes, reduced engagement in care, and higher rates of morbidity</a:t>
            </a:r>
            <a:r>
              <a:rPr lang="en-US" sz="1800" b="0" i="0" u="none" strike="noStrike" kern="1200" cap="none" baseline="0" dirty="0">
                <a:solidFill>
                  <a:schemeClr val="tx1"/>
                </a:solidFill>
                <a:effectLst/>
                <a:latin typeface="+mn-lt"/>
                <a:ea typeface="+mn-ea"/>
                <a:cs typeface="+mn-cs"/>
              </a:rPr>
              <a:t>. </a:t>
            </a:r>
          </a:p>
          <a:p>
            <a:endParaRPr lang="en-US" dirty="0"/>
          </a:p>
          <a:p>
            <a:r>
              <a:rPr lang="en-US" b="1" dirty="0"/>
              <a:t>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Luoma J et al. (2007). An investigation of stigma in individuals receiving treatment for substance abuse. </a:t>
            </a:r>
            <a:r>
              <a:rPr lang="en-US" sz="1800" i="1" dirty="0"/>
              <a:t>Addictive Behaviors.</a:t>
            </a: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Zwick, J., </a:t>
            </a:r>
            <a:r>
              <a:rPr lang="en-US" sz="1800" dirty="0" err="1"/>
              <a:t>Appleseth</a:t>
            </a:r>
            <a:r>
              <a:rPr lang="en-US" sz="1800" dirty="0"/>
              <a:t>, H. &amp; Arndt, S. (2020). Stigma: How it affects the substance use disorder patient. </a:t>
            </a:r>
            <a:r>
              <a:rPr lang="en-US" sz="1800" i="1" dirty="0" err="1"/>
              <a:t>Subst</a:t>
            </a:r>
            <a:r>
              <a:rPr lang="en-US" sz="1800" i="1" dirty="0"/>
              <a:t> Abuse Treat Prev Policy 15</a:t>
            </a:r>
            <a:r>
              <a:rPr lang="en-US" sz="1800" dirty="0"/>
              <a:t>, 50. https://doi.org/10.1186/s13011-020-00288-0/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t>Cazalis</a:t>
            </a:r>
            <a:r>
              <a:rPr lang="en-US" sz="1800" dirty="0"/>
              <a:t>, A., Lambert, L., &amp; </a:t>
            </a:r>
            <a:r>
              <a:rPr lang="en-US" sz="1800" dirty="0" err="1"/>
              <a:t>Auriacombe</a:t>
            </a:r>
            <a:r>
              <a:rPr lang="en-US" sz="1800" dirty="0"/>
              <a:t>, M. (2023). Stigmatization of people with addiction by health professionals: Current knowledge. A scoping review. </a:t>
            </a:r>
            <a:r>
              <a:rPr lang="en-US" sz="1800" i="1" dirty="0"/>
              <a:t>Drug Alcohol Depend Rep, 24</a:t>
            </a:r>
            <a:r>
              <a:rPr lang="en-US" sz="1800" dirty="0"/>
              <a:t>; 9, 100196. </a:t>
            </a:r>
            <a:r>
              <a:rPr lang="en-US" sz="1800" dirty="0" err="1"/>
              <a:t>doi</a:t>
            </a:r>
            <a:r>
              <a:rPr lang="en-US" sz="1800" dirty="0"/>
              <a:t>: 10.1016/j.dadr.2023.100196. PMID: 38023342; PMCID: PMC10656222.</a:t>
            </a:r>
          </a:p>
          <a:p>
            <a:endParaRPr lang="en-US" dirty="0"/>
          </a:p>
          <a:p>
            <a:r>
              <a:rPr lang="en-US" b="1" dirty="0"/>
              <a:t>IMAGE CREDIT:</a:t>
            </a:r>
          </a:p>
          <a:p>
            <a:r>
              <a:rPr lang="en-US" b="0" dirty="0"/>
              <a:t>UCLA ISAP, Purchased Image, Adobe Stock, n.d.</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5316480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“We know stigma is a huge issue in addiction because it is the number one reason why people who need treatment </a:t>
            </a:r>
            <a:r>
              <a:rPr lang="en-US" sz="2400" b="1" dirty="0"/>
              <a:t>don’t</a:t>
            </a:r>
            <a:r>
              <a:rPr lang="en-US" sz="2400" dirty="0"/>
              <a:t> access it. We also know from studies across the world that drug addiction is the single most stigmatized condition on earth– more than having HIV or being a criminal.”</a:t>
            </a:r>
          </a:p>
          <a:p>
            <a:endParaRPr lang="en-US" sz="2400" dirty="0"/>
          </a:p>
          <a:p>
            <a:pPr marL="0" indent="0" algn="l">
              <a:buFont typeface="Arial" panose="020B0604020202020204" pitchFamily="34" charset="0"/>
              <a:buNone/>
            </a:pPr>
            <a:r>
              <a:rPr lang="en-US" sz="2700" dirty="0"/>
              <a:t>In one US study of 13,00 adults looking at weight stigma, people who experienced weight stigma had a </a:t>
            </a:r>
            <a:r>
              <a:rPr lang="en-US" sz="2700" u="sng" dirty="0"/>
              <a:t>60% increased risk of dying (all causes)</a:t>
            </a:r>
            <a:r>
              <a:rPr lang="en-US" sz="2700" dirty="0"/>
              <a:t>, independent of BM his was thought to be due to the direct and indirect effects of chronic social stress (</a:t>
            </a:r>
            <a:r>
              <a:rPr lang="en-US" sz="2550" dirty="0"/>
              <a:t>Metabolic dysregulation, higher stress hormones, higher inflammation).</a:t>
            </a:r>
          </a:p>
          <a:p>
            <a:pPr marL="0" indent="0" algn="l">
              <a:buFont typeface="Arial" panose="020B0604020202020204" pitchFamily="34" charset="0"/>
              <a:buNone/>
            </a:pPr>
            <a:endParaRPr lang="en-US" sz="2400" dirty="0"/>
          </a:p>
          <a:p>
            <a:r>
              <a:rPr lang="en-US" sz="2400" dirty="0"/>
              <a:t>Stigma can leads to a vicious cycle:</a:t>
            </a:r>
          </a:p>
          <a:p>
            <a:pPr marL="342900" indent="-342900">
              <a:buFont typeface="Arial" panose="020B0604020202020204" pitchFamily="34" charset="0"/>
              <a:buChar char="•"/>
            </a:pPr>
            <a:r>
              <a:rPr lang="en-US" sz="2400" dirty="0"/>
              <a:t>Get diagnosed with a stigmatizing condition</a:t>
            </a:r>
          </a:p>
          <a:p>
            <a:pPr marL="342900" indent="-342900">
              <a:buFont typeface="Arial" panose="020B0604020202020204" pitchFamily="34" charset="0"/>
              <a:buChar char="•"/>
            </a:pPr>
            <a:r>
              <a:rPr lang="en-US" sz="2400" dirty="0"/>
              <a:t>Feel stigma (it’s not pleasant)</a:t>
            </a:r>
          </a:p>
          <a:p>
            <a:pPr marL="342900" indent="-342900">
              <a:buFont typeface="Arial" panose="020B0604020202020204" pitchFamily="34" charset="0"/>
              <a:buChar char="•"/>
            </a:pPr>
            <a:r>
              <a:rPr lang="en-US" sz="2400" dirty="0"/>
              <a:t>Hide your condition</a:t>
            </a:r>
          </a:p>
          <a:p>
            <a:pPr marL="342900" indent="-342900">
              <a:buFont typeface="Arial" panose="020B0604020202020204" pitchFamily="34" charset="0"/>
              <a:buChar char="•"/>
            </a:pPr>
            <a:r>
              <a:rPr lang="en-US" sz="2400" dirty="0"/>
              <a:t>Have your healthcare provider find out you hid a stigmatized condition</a:t>
            </a:r>
          </a:p>
          <a:p>
            <a:pPr marL="342900" indent="-342900">
              <a:buFont typeface="Arial" panose="020B0604020202020204" pitchFamily="34" charset="0"/>
              <a:buChar char="•"/>
            </a:pPr>
            <a:r>
              <a:rPr lang="en-US" sz="2400" dirty="0"/>
              <a:t>Feel stigma even more since you now both have a stigmatizing condition AND tried to hide it (it’s still not pleasant)</a:t>
            </a:r>
          </a:p>
          <a:p>
            <a:pPr marL="342900" indent="-342900">
              <a:buFont typeface="Arial" panose="020B0604020202020204" pitchFamily="34" charset="0"/>
              <a:buChar char="•"/>
            </a:pPr>
            <a:r>
              <a:rPr lang="en-US" sz="2400" dirty="0"/>
              <a:t>Repeat</a:t>
            </a:r>
          </a:p>
          <a:p>
            <a:endParaRPr lang="en-US" sz="2400" dirty="0"/>
          </a:p>
          <a:p>
            <a:r>
              <a:rPr lang="en-US" sz="2400" b="1" dirty="0"/>
              <a:t>REFERENCE: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solidFill>
                  <a:srgbClr val="212121"/>
                </a:solidFill>
                <a:effectLst/>
                <a:highlight>
                  <a:srgbClr val="FFFFFF"/>
                </a:highlight>
                <a:latin typeface="Roboto" panose="02000000000000000000" pitchFamily="2" charset="0"/>
              </a:rPr>
              <a:t>Isaksson, A., Corker, E., Cotney, J., Hamilton, S., Pinfold, V., Rose, D., </a:t>
            </a:r>
            <a:r>
              <a:rPr lang="en-US" sz="2400" b="0" i="0" dirty="0" err="1">
                <a:solidFill>
                  <a:srgbClr val="212121"/>
                </a:solidFill>
                <a:effectLst/>
                <a:highlight>
                  <a:srgbClr val="FFFFFF"/>
                </a:highlight>
                <a:latin typeface="Roboto" panose="02000000000000000000" pitchFamily="2" charset="0"/>
              </a:rPr>
              <a:t>Rüsch</a:t>
            </a:r>
            <a:r>
              <a:rPr lang="en-US" sz="2400" b="0" i="0" dirty="0">
                <a:solidFill>
                  <a:srgbClr val="212121"/>
                </a:solidFill>
                <a:effectLst/>
                <a:highlight>
                  <a:srgbClr val="FFFFFF"/>
                </a:highlight>
                <a:latin typeface="Roboto" panose="02000000000000000000" pitchFamily="2" charset="0"/>
              </a:rPr>
              <a:t>, N., Henderson, C., Thornicroft, G., &amp; Evans-Lacko, S. (2018). Coping with stigma and discrimination: Evidence from mental health service users in England. </a:t>
            </a:r>
            <a:r>
              <a:rPr lang="en-US" sz="2400" b="0" i="1" dirty="0">
                <a:solidFill>
                  <a:srgbClr val="212121"/>
                </a:solidFill>
                <a:effectLst/>
                <a:highlight>
                  <a:srgbClr val="FFFFFF"/>
                </a:highlight>
                <a:latin typeface="Roboto" panose="02000000000000000000" pitchFamily="2" charset="0"/>
              </a:rPr>
              <a:t>Epidemiology and psychiatric sciences</a:t>
            </a:r>
            <a:r>
              <a:rPr lang="en-US" sz="2400" b="0" i="0" dirty="0">
                <a:solidFill>
                  <a:srgbClr val="212121"/>
                </a:solidFill>
                <a:effectLst/>
                <a:highlight>
                  <a:srgbClr val="FFFFFF"/>
                </a:highlight>
                <a:latin typeface="Roboto" panose="02000000000000000000" pitchFamily="2" charset="0"/>
              </a:rPr>
              <a:t>, </a:t>
            </a:r>
            <a:r>
              <a:rPr lang="en-US" sz="2400" b="0" i="1" dirty="0">
                <a:solidFill>
                  <a:srgbClr val="212121"/>
                </a:solidFill>
                <a:effectLst/>
                <a:highlight>
                  <a:srgbClr val="FFFFFF"/>
                </a:highlight>
                <a:latin typeface="Roboto" panose="02000000000000000000" pitchFamily="2" charset="0"/>
              </a:rPr>
              <a:t>27</a:t>
            </a:r>
            <a:r>
              <a:rPr lang="en-US" sz="2400" b="0" i="0" dirty="0">
                <a:solidFill>
                  <a:srgbClr val="212121"/>
                </a:solidFill>
                <a:effectLst/>
                <a:highlight>
                  <a:srgbClr val="FFFFFF"/>
                </a:highlight>
                <a:latin typeface="Roboto" panose="02000000000000000000" pitchFamily="2" charset="0"/>
              </a:rPr>
              <a:t>(6), 577–588. </a:t>
            </a:r>
            <a:endParaRPr lang="en-US" sz="2400"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3562624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12121"/>
                </a:solidFill>
                <a:effectLst/>
                <a:highlight>
                  <a:srgbClr val="FFFFFF"/>
                </a:highlight>
                <a:latin typeface="BlinkMacSystemFont"/>
              </a:rPr>
              <a:t>Mental health stigma and discrimination are significant problems. Common coping orientations include concealing mental health problems, challenging others and educating others. In their 2018 article, Isaksson and colleagues describe the use of common stigma coping orientations and explain variations within a sample of English mental health service users.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dirty="0">
              <a:solidFill>
                <a:srgbClr val="212121"/>
              </a:solidFill>
              <a:effectLst/>
              <a:highlight>
                <a:srgbClr val="FFFFFF"/>
              </a:highlight>
              <a:latin typeface="BlinkMacSystemFon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dirty="0">
                <a:solidFill>
                  <a:srgbClr val="212121"/>
                </a:solidFill>
                <a:effectLst/>
                <a:highlight>
                  <a:srgbClr val="FFFFFF"/>
                </a:highlight>
                <a:latin typeface="BlinkMacSystemFont"/>
              </a:rPr>
              <a:t>REFERENCE: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Isaksson, A., Corker, E., Cotney, J., Hamilton, S., Pinfold, V., Rose, D., </a:t>
            </a:r>
            <a:r>
              <a:rPr lang="en-US" sz="1800" dirty="0" err="1"/>
              <a:t>R</a:t>
            </a:r>
            <a:r>
              <a:rPr lang="en-US" b="0" i="0" dirty="0" err="1">
                <a:solidFill>
                  <a:srgbClr val="212121"/>
                </a:solidFill>
                <a:effectLst/>
                <a:highlight>
                  <a:srgbClr val="FFFFFF"/>
                </a:highlight>
                <a:latin typeface="BlinkMacSystemFont"/>
              </a:rPr>
              <a:t>ü</a:t>
            </a:r>
            <a:r>
              <a:rPr lang="en-US" sz="1800" b="0" dirty="0" err="1"/>
              <a:t>s</a:t>
            </a:r>
            <a:r>
              <a:rPr lang="en-US" sz="1800" dirty="0" err="1"/>
              <a:t>ch</a:t>
            </a:r>
            <a:r>
              <a:rPr lang="en-US" sz="1800" dirty="0"/>
              <a:t>, N., Henderson, C., Thornicroft, G., &amp; Evans-Lacko, S. (2018). Coping with stigma and discrimination: evidence from mental health service users in England. </a:t>
            </a:r>
            <a:r>
              <a:rPr lang="en-US" sz="1800" i="1" dirty="0"/>
              <a:t>Epidemiology and Psychiatric Sciences, </a:t>
            </a:r>
            <a:r>
              <a:rPr lang="en-US" sz="1800" i="0" dirty="0"/>
              <a:t>27(6), 577</a:t>
            </a:r>
            <a:r>
              <a:rPr lang="en-US" sz="1800" dirty="0">
                <a:solidFill>
                  <a:srgbClr val="212121"/>
                </a:solidFill>
                <a:latin typeface="Calibri" panose="020F0502020204030204" pitchFamily="34" charset="0"/>
                <a:cs typeface="Calibri" panose="020F0502020204030204" pitchFamily="34" charset="0"/>
              </a:rPr>
              <a:t>–</a:t>
            </a:r>
            <a:r>
              <a:rPr lang="en-US" sz="1800" i="0" dirty="0"/>
              <a:t>588.</a:t>
            </a:r>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1891031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12121"/>
                </a:solidFill>
                <a:effectLst/>
                <a:highlight>
                  <a:srgbClr val="FFFFFF"/>
                </a:highlight>
                <a:latin typeface="BlinkMacSystemFont"/>
              </a:rPr>
              <a:t>Mental health stigma and discrimination are significant problems. Common coping orientations include concealing mental health problems, challenging others and educating others. In their 2018 article, Isaksson and colleagues describe the use of common stigma coping orientations and explain variations within a sample of English mental health service users.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dirty="0">
              <a:solidFill>
                <a:srgbClr val="212121"/>
              </a:solidFill>
              <a:effectLst/>
              <a:highlight>
                <a:srgbClr val="FFFFFF"/>
              </a:highlight>
              <a:latin typeface="BlinkMacSystemFon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dirty="0">
                <a:solidFill>
                  <a:srgbClr val="212121"/>
                </a:solidFill>
                <a:effectLst/>
                <a:highlight>
                  <a:srgbClr val="FFFFFF"/>
                </a:highlight>
                <a:latin typeface="BlinkMacSystemFont"/>
              </a:rPr>
              <a:t>REFERENCE: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Isaksson, A., Corker, E., Cotney, J., Hamilton, S., Pinfold, V., Rose, D., </a:t>
            </a:r>
            <a:r>
              <a:rPr lang="en-US" sz="1800" dirty="0" err="1"/>
              <a:t>R</a:t>
            </a:r>
            <a:r>
              <a:rPr lang="en-US" b="0" i="0" dirty="0" err="1">
                <a:solidFill>
                  <a:srgbClr val="212121"/>
                </a:solidFill>
                <a:effectLst/>
                <a:highlight>
                  <a:srgbClr val="FFFFFF"/>
                </a:highlight>
                <a:latin typeface="BlinkMacSystemFont"/>
              </a:rPr>
              <a:t>ü</a:t>
            </a:r>
            <a:r>
              <a:rPr lang="en-US" sz="1800" b="0" dirty="0" err="1"/>
              <a:t>s</a:t>
            </a:r>
            <a:r>
              <a:rPr lang="en-US" sz="1800" dirty="0" err="1"/>
              <a:t>ch</a:t>
            </a:r>
            <a:r>
              <a:rPr lang="en-US" sz="1800" dirty="0"/>
              <a:t>, N., Henderson, C., Thornicroft, G., &amp; Evans-Lacko, S. (2018). Coping with stigma and discrimination: evidence from mental health service users in England. </a:t>
            </a:r>
            <a:r>
              <a:rPr lang="en-US" sz="1800" i="1" dirty="0"/>
              <a:t>Epidemiology and Psychiatric Sciences, </a:t>
            </a:r>
            <a:r>
              <a:rPr lang="en-US" sz="1800" i="0" dirty="0"/>
              <a:t>27(6), 577</a:t>
            </a:r>
            <a:r>
              <a:rPr lang="en-US" sz="1800" dirty="0">
                <a:solidFill>
                  <a:srgbClr val="212121"/>
                </a:solidFill>
                <a:latin typeface="Calibri" panose="020F0502020204030204" pitchFamily="34" charset="0"/>
                <a:cs typeface="Calibri" panose="020F0502020204030204" pitchFamily="34" charset="0"/>
              </a:rPr>
              <a:t>–</a:t>
            </a:r>
            <a:r>
              <a:rPr lang="en-US" sz="1800" i="0" dirty="0"/>
              <a:t>588.</a:t>
            </a:r>
            <a:endParaRPr lang="en-US"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7197177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We see the impact on care if we look at rates for treatment for chronic conditions across the U.S. Nearly ¾ of people with hypertension, diabetes and depression get treatment. Less that 1 in 5 people with addiction get care.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dirty="0">
                <a:solidFill>
                  <a:srgbClr val="212121"/>
                </a:solidFill>
                <a:effectLst/>
                <a:highlight>
                  <a:srgbClr val="FFFFFF"/>
                </a:highlight>
                <a:latin typeface="BlinkMacSystemFont"/>
              </a:rPr>
              <a:t>IMAGE CREDIT: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rgbClr val="212121"/>
                </a:solidFill>
                <a:effectLst/>
                <a:highlight>
                  <a:srgbClr val="FFFFFF"/>
                </a:highlight>
                <a:latin typeface="BlinkMacSystemFont"/>
              </a:rPr>
              <a:t>Purchased image, UCLA ISAP, (n.d.).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REFERENCE: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Crowley, R. Kirschner, N., Dunn, A. S., &amp; Borenstein, S. S. (2017). Health and public policy to facilitate effective prevention and treatment of substance use disorders involving illicit and prescription drugs: An American College of Physicians Paper. </a:t>
            </a:r>
            <a:r>
              <a:rPr lang="en-US" sz="1800" i="1" dirty="0"/>
              <a:t>Annals of Internal Medicine, </a:t>
            </a:r>
            <a:r>
              <a:rPr lang="en-US" sz="1800" i="0" dirty="0"/>
              <a:t>166(10).</a:t>
            </a:r>
            <a:endParaRPr lang="en-US" sz="1800"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9340524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**ACTIVITY**</a:t>
            </a:r>
          </a:p>
          <a:p>
            <a:r>
              <a:rPr lang="en-US" dirty="0"/>
              <a:t>Break the audience into 6-8 groups, or fewer, depending on the size of the group, and ask each group to discuss the three questions on the screen. Allow for 7 minutes of discussion, before bringing attendees back for a full-group debrief.</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3495094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0656F-713E-AFDA-DAC5-B4F7DBEED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FD67FF-A592-B10B-0D4E-DE94F10A01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C9A690-0DAC-E649-696A-B11DA116063F}"/>
              </a:ext>
            </a:extLst>
          </p:cNvPr>
          <p:cNvSpPr>
            <a:spLocks noGrp="1"/>
          </p:cNvSpPr>
          <p:nvPr>
            <p:ph type="body" idx="1"/>
          </p:nvPr>
        </p:nvSpPr>
        <p:spPr/>
        <p:txBody>
          <a:bodyPr/>
          <a:lstStyle/>
          <a:p>
            <a:r>
              <a:rPr lang="en-US" b="1" dirty="0"/>
              <a:t>**ACTIVITY**</a:t>
            </a:r>
          </a:p>
          <a:p>
            <a:r>
              <a:rPr lang="en-US" dirty="0"/>
              <a:t>Ask for one or two spokespeople to share what they discussed, focusing on the 2</a:t>
            </a:r>
            <a:r>
              <a:rPr lang="en-US" baseline="30000" dirty="0"/>
              <a:t>nd</a:t>
            </a:r>
            <a:r>
              <a:rPr lang="en-US" dirty="0"/>
              <a:t> and 3</a:t>
            </a:r>
            <a:r>
              <a:rPr lang="en-US" baseline="30000" dirty="0"/>
              <a:t>rd</a:t>
            </a:r>
            <a:r>
              <a:rPr lang="en-US" dirty="0"/>
              <a:t> bullets. Allow for approximately 3-5 minutes for the debrief.</a:t>
            </a:r>
          </a:p>
        </p:txBody>
      </p:sp>
      <p:sp>
        <p:nvSpPr>
          <p:cNvPr id="4" name="Footer Placeholder 3">
            <a:extLst>
              <a:ext uri="{FF2B5EF4-FFF2-40B4-BE49-F238E27FC236}">
                <a16:creationId xmlns:a16="http://schemas.microsoft.com/office/drawing/2014/main" id="{F8C5EBB3-CC5C-3FED-27F8-68326845B1DC}"/>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739A2085-EF63-36F8-84F5-B1C348AEF2C6}"/>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525671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1606D-D67A-1FDD-9B40-084FE44931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E84C6B-A6B8-76FC-327F-0B186E9E4A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7CD732-01DC-F8C2-4988-9DCEDCFEAEBB}"/>
              </a:ext>
            </a:extLst>
          </p:cNvPr>
          <p:cNvSpPr>
            <a:spLocks noGrp="1"/>
          </p:cNvSpPr>
          <p:nvPr>
            <p:ph type="body" idx="1"/>
          </p:nvPr>
        </p:nvSpPr>
        <p:spPr/>
        <p:txBody>
          <a:bodyPr/>
          <a:lstStyle/>
          <a:p>
            <a:r>
              <a:rPr lang="en-US" b="1" i="0" dirty="0">
                <a:solidFill>
                  <a:srgbClr val="333333"/>
                </a:solidFill>
                <a:effectLst/>
                <a:highlight>
                  <a:srgbClr val="FFFFFF"/>
                </a:highlight>
                <a:latin typeface="Proxima Nova Regular"/>
              </a:rPr>
              <a:t>**CAPTIONED VIDEO**</a:t>
            </a:r>
          </a:p>
          <a:p>
            <a:endParaRPr lang="en-US" b="0" i="0" dirty="0">
              <a:solidFill>
                <a:srgbClr val="333333"/>
              </a:solidFill>
              <a:effectLst/>
              <a:highlight>
                <a:srgbClr val="FFFFFF"/>
              </a:highlight>
              <a:latin typeface="Proxima Nova Regular"/>
            </a:endParaRPr>
          </a:p>
          <a:p>
            <a:r>
              <a:rPr lang="en-US" b="0" i="0" dirty="0">
                <a:solidFill>
                  <a:srgbClr val="333333"/>
                </a:solidFill>
                <a:effectLst/>
                <a:highlight>
                  <a:srgbClr val="FFFFFF"/>
                </a:highlight>
                <a:latin typeface="Proxima Nova Regular"/>
              </a:rPr>
              <a:t>This 1-minute video tells Stephanie’s story of the stigma she encountered due to her opioid addiction and how it discouraged her from seeking health care or treatment. Part of the series of videos from the Commonwealth of Massachusetts “State Without Stigma” public information campaign.</a:t>
            </a:r>
          </a:p>
          <a:p>
            <a:endParaRPr lang="en-US" b="0" i="0" dirty="0">
              <a:solidFill>
                <a:srgbClr val="333333"/>
              </a:solidFill>
              <a:effectLst/>
              <a:highlight>
                <a:srgbClr val="FFFFFF"/>
              </a:highlight>
              <a:latin typeface="Proxima Nova Regular"/>
            </a:endParaRPr>
          </a:p>
          <a:p>
            <a:r>
              <a:rPr lang="en-US" b="1" i="1" dirty="0"/>
              <a:t>Click the link to play the video.</a:t>
            </a:r>
          </a:p>
          <a:p>
            <a:endParaRPr lang="en-US" dirty="0"/>
          </a:p>
          <a:p>
            <a:r>
              <a:rPr lang="en-US" b="1" dirty="0"/>
              <a:t>TRANSCRIPT:</a:t>
            </a:r>
          </a:p>
          <a:p>
            <a:r>
              <a:rPr lang="en-US" b="0" i="0" dirty="0">
                <a:solidFill>
                  <a:srgbClr val="131313"/>
                </a:solidFill>
                <a:effectLst/>
                <a:latin typeface="Roboto" panose="02000000000000000000" pitchFamily="2" charset="0"/>
              </a:rPr>
              <a:t>Stephanie describes how even after entering recovery, the stigma of her past addiction continued to haunt her. Transcript: I really felt the stigma of addiction, I mean from everybody. I wouldn’t go to the hospital just because I knew that as soon as I got there, as soon as they looked at my chart and saw that I had a history of heroin addiction, or saw the abscess in my arm, I was instantly labeled a junkie. I was left in the hallway for hours, asking for a glass of water, I’d be ignored for hours. Even when I went there for something that had nothing to do with pain, and I wasn’t requesting pain medication they would automatically think that’s why I was there and tell me that, before I even said anything, “Don’t think you’re getting any narcotics from us.” You know. And it’s, it’s debilitating. It kept me from, for a long time anyway, from getting treatment, you know. I was afraid that everybody would think that I was a junkie and a disgusting, dirty person, you know. That language, clean or dirty or you know, even the word addict has so many connotation to it that it’s just sad and its killing people. It’s literally killing people because it perpetuates the stigma and it prevents people from getting treatment.</a:t>
            </a:r>
            <a:endParaRPr lang="en-US" dirty="0"/>
          </a:p>
          <a:p>
            <a:endParaRPr lang="en-US" dirty="0"/>
          </a:p>
          <a:p>
            <a:r>
              <a:rPr lang="en-US" b="1" dirty="0"/>
              <a:t>REFERENCE:</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Commonwealth of Massachusetts Bureau of Substance Abuse Services. (2015). </a:t>
            </a:r>
            <a:r>
              <a:rPr lang="en-US" dirty="0">
                <a:hlinkClick r:id="rId3"/>
              </a:rPr>
              <a:t>https://www.youtube.com/watch?v=nOeYvlN9g0U</a:t>
            </a:r>
            <a:r>
              <a:rPr lang="en-US" dirty="0"/>
              <a:t>.</a:t>
            </a:r>
          </a:p>
        </p:txBody>
      </p:sp>
      <p:sp>
        <p:nvSpPr>
          <p:cNvPr id="4" name="Slide Number Placeholder 3">
            <a:extLst>
              <a:ext uri="{FF2B5EF4-FFF2-40B4-BE49-F238E27FC236}">
                <a16:creationId xmlns:a16="http://schemas.microsoft.com/office/drawing/2014/main" id="{456B8F2B-202F-5325-D629-0E899C0710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E75073-0254-401D-B64F-E50143E4BA3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712092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CDFE8-6861-5D01-B701-8E07FED24E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4383D3-447A-8663-E98D-A401ACEC32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D63FBB-1421-F470-0013-EF884C4E2C96}"/>
              </a:ext>
            </a:extLst>
          </p:cNvPr>
          <p:cNvSpPr>
            <a:spLocks noGrp="1"/>
          </p:cNvSpPr>
          <p:nvPr>
            <p:ph type="body" idx="1"/>
          </p:nvPr>
        </p:nvSpPr>
        <p:spPr/>
        <p:txBody>
          <a:bodyPr/>
          <a:lstStyle/>
          <a:p>
            <a:r>
              <a:rPr lang="en-US" dirty="0"/>
              <a:t>One goal of good clinical care is to focus on creating engaging, nonjudgmental, patient-centered treatment settings. Facilitating those connections can increase client success. Let’s look at the importance of engagement. </a:t>
            </a:r>
          </a:p>
          <a:p>
            <a:endParaRPr lang="en-US" dirty="0"/>
          </a:p>
        </p:txBody>
      </p:sp>
      <p:sp>
        <p:nvSpPr>
          <p:cNvPr id="4" name="Footer Placeholder 3">
            <a:extLst>
              <a:ext uri="{FF2B5EF4-FFF2-40B4-BE49-F238E27FC236}">
                <a16:creationId xmlns:a16="http://schemas.microsoft.com/office/drawing/2014/main" id="{3B865F89-E6A2-4C0A-7B1E-4C173C9C8191}"/>
              </a:ext>
            </a:extLst>
          </p:cNvPr>
          <p:cNvSpPr>
            <a:spLocks noGrp="1"/>
          </p:cNvSpPr>
          <p:nvPr>
            <p:ph type="ft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Slide Number Placeholder 4">
            <a:extLst>
              <a:ext uri="{FF2B5EF4-FFF2-40B4-BE49-F238E27FC236}">
                <a16:creationId xmlns:a16="http://schemas.microsoft.com/office/drawing/2014/main" id="{1FC15781-9319-4C94-0DA1-C860EE05B351}"/>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642521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Engaging people in care leads to improved treatment outcomes. Research shows that length of time in treatment predicts outcome and decreases overdose death. In general more is better while considering the clinical needs of each person in care. </a:t>
            </a:r>
          </a:p>
        </p:txBody>
      </p:sp>
      <p:sp>
        <p:nvSpPr>
          <p:cNvPr id="4" name="Slide Number Placeholder 3"/>
          <p:cNvSpPr>
            <a:spLocks noGrp="1"/>
          </p:cNvSpPr>
          <p:nvPr>
            <p:ph type="sldNum" sz="quarter" idx="5"/>
          </p:nvPr>
        </p:nvSpPr>
        <p:spPr/>
        <p:txBody>
          <a:bodyPr/>
          <a:lstStyle/>
          <a:p>
            <a:fld id="{0C9DCEA7-F2E1-4762-8C97-4D91D7F3B9D5}" type="slidenum">
              <a:rPr lang="en-US" smtClean="0"/>
              <a:t>64</a:t>
            </a:fld>
            <a:endParaRPr lang="en-US"/>
          </a:p>
        </p:txBody>
      </p:sp>
    </p:spTree>
    <p:extLst>
      <p:ext uri="{BB962C8B-B14F-4D97-AF65-F5344CB8AC3E}">
        <p14:creationId xmlns:p14="http://schemas.microsoft.com/office/powerpoint/2010/main" val="13094029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39D82-3200-5B69-5C88-1958EE0621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347D37-4990-49D1-B03C-C47F6D48BC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2F6077-37B6-365F-0A8C-38C36519780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Decades of research affirm the finding that the longer someone stays in treatment, the less likely they are to overdose. The graph shown on this slide features data from Medicaid beneficiaries across the country. The hazard of an overdose event as .90 times lower (95% CI, .88-.92; P &lt; .0001) with each additional 60-days of MOUD continuation from our test for trend regression analysis. This represents a 10% risk reduction with each additional 60-days of MOUD.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REFERENCE: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ea typeface="+mn-ea"/>
                <a:cs typeface="+mn-cs"/>
              </a:rPr>
              <a:t>Burns, M., Tang, L., Chang, C. H., Kim, J. Y., Ahrens, K., Allen, L., Cunningham, P., Gordon, A. J., </a:t>
            </a:r>
            <a:r>
              <a:rPr lang="en-US" sz="1800" b="0" i="0" kern="1200" dirty="0" err="1">
                <a:solidFill>
                  <a:schemeClr val="tx1"/>
                </a:solidFill>
                <a:effectLst/>
                <a:latin typeface="+mn-lt"/>
                <a:ea typeface="+mn-ea"/>
                <a:cs typeface="+mn-cs"/>
              </a:rPr>
              <a:t>Jarlenski</a:t>
            </a:r>
            <a:r>
              <a:rPr lang="en-US" sz="1800" b="0" i="0" kern="1200" dirty="0">
                <a:solidFill>
                  <a:schemeClr val="tx1"/>
                </a:solidFill>
                <a:effectLst/>
                <a:latin typeface="+mn-lt"/>
                <a:ea typeface="+mn-ea"/>
                <a:cs typeface="+mn-cs"/>
              </a:rPr>
              <a:t>, M. P., Lanier, P., Mauk, R., McDuffie, M. J., Mohamoud, S., Talbert, J., </a:t>
            </a:r>
            <a:r>
              <a:rPr lang="en-US" sz="1800" b="0" i="0" kern="1200" dirty="0" err="1">
                <a:solidFill>
                  <a:schemeClr val="tx1"/>
                </a:solidFill>
                <a:effectLst/>
                <a:latin typeface="+mn-lt"/>
                <a:ea typeface="+mn-ea"/>
                <a:cs typeface="+mn-cs"/>
              </a:rPr>
              <a:t>Zivin</a:t>
            </a:r>
            <a:r>
              <a:rPr lang="en-US" sz="1800" b="0" i="0" kern="1200" dirty="0">
                <a:solidFill>
                  <a:schemeClr val="tx1"/>
                </a:solidFill>
                <a:effectLst/>
                <a:latin typeface="+mn-lt"/>
                <a:ea typeface="+mn-ea"/>
                <a:cs typeface="+mn-cs"/>
              </a:rPr>
              <a:t>, K., &amp; Donohue, J. (2022). Duration of medication treatment for opioid-use disorder and risk of overdose among Medicaid enrollees in 11 states: A retrospective cohort study. </a:t>
            </a:r>
            <a:r>
              <a:rPr lang="en-US" sz="1800" b="0" i="1" kern="1200" dirty="0">
                <a:solidFill>
                  <a:schemeClr val="tx1"/>
                </a:solidFill>
                <a:effectLst/>
                <a:latin typeface="+mn-lt"/>
                <a:ea typeface="+mn-ea"/>
                <a:cs typeface="+mn-cs"/>
              </a:rPr>
              <a:t>Addiction, 117</a:t>
            </a:r>
            <a:r>
              <a:rPr lang="en-US" sz="1800" b="0" i="0" kern="1200" dirty="0">
                <a:solidFill>
                  <a:schemeClr val="tx1"/>
                </a:solidFill>
                <a:effectLst/>
                <a:latin typeface="+mn-lt"/>
                <a:ea typeface="+mn-ea"/>
                <a:cs typeface="+mn-cs"/>
              </a:rPr>
              <a:t>(12), 3079</a:t>
            </a:r>
            <a:r>
              <a:rPr lang="en-US" sz="1800" b="0" i="0" dirty="0">
                <a:solidFill>
                  <a:srgbClr val="212121"/>
                </a:solidFill>
                <a:effectLst/>
                <a:highlight>
                  <a:srgbClr val="FFFFFF"/>
                </a:highlight>
                <a:latin typeface="Roboto" panose="02000000000000000000" pitchFamily="2" charset="0"/>
              </a:rPr>
              <a:t>–</a:t>
            </a:r>
            <a:r>
              <a:rPr lang="en-US" sz="1800" b="0" i="0" kern="1200" dirty="0">
                <a:solidFill>
                  <a:schemeClr val="tx1"/>
                </a:solidFill>
                <a:effectLst/>
                <a:latin typeface="+mn-lt"/>
                <a:ea typeface="+mn-ea"/>
                <a:cs typeface="+mn-cs"/>
              </a:rPr>
              <a:t>3088. </a:t>
            </a:r>
            <a:r>
              <a:rPr lang="en-US" sz="1800" b="0" i="0" kern="1200" dirty="0" err="1">
                <a:solidFill>
                  <a:schemeClr val="tx1"/>
                </a:solidFill>
                <a:effectLst/>
                <a:latin typeface="+mn-lt"/>
                <a:ea typeface="+mn-ea"/>
                <a:cs typeface="+mn-cs"/>
              </a:rPr>
              <a:t>doi</a:t>
            </a:r>
            <a:r>
              <a:rPr lang="en-US" sz="1800" b="0" i="0" kern="1200" dirty="0">
                <a:solidFill>
                  <a:schemeClr val="tx1"/>
                </a:solidFill>
                <a:effectLst/>
                <a:latin typeface="+mn-lt"/>
                <a:ea typeface="+mn-ea"/>
                <a:cs typeface="+mn-cs"/>
              </a:rPr>
              <a:t>: 10.1111/add.15959. </a:t>
            </a:r>
            <a:r>
              <a:rPr lang="en-US" sz="1800" b="0" i="0" kern="1200" dirty="0" err="1">
                <a:solidFill>
                  <a:schemeClr val="tx1"/>
                </a:solidFill>
                <a:effectLst/>
                <a:latin typeface="+mn-lt"/>
                <a:ea typeface="+mn-ea"/>
                <a:cs typeface="+mn-cs"/>
              </a:rPr>
              <a:t>Epub</a:t>
            </a:r>
            <a:r>
              <a:rPr lang="en-US" sz="1800" b="0" i="0" kern="1200" dirty="0">
                <a:solidFill>
                  <a:schemeClr val="tx1"/>
                </a:solidFill>
                <a:effectLst/>
                <a:latin typeface="+mn-lt"/>
                <a:ea typeface="+mn-ea"/>
                <a:cs typeface="+mn-cs"/>
              </a:rPr>
              <a:t> 2022 Jun 13. PMID: 35652681; PMCID: PMC10683938.</a:t>
            </a:r>
            <a:endParaRPr lang="en-US" dirty="0"/>
          </a:p>
          <a:p>
            <a:endParaRPr lang="en-US" dirty="0"/>
          </a:p>
        </p:txBody>
      </p:sp>
      <p:sp>
        <p:nvSpPr>
          <p:cNvPr id="4" name="Footer Placeholder 3">
            <a:extLst>
              <a:ext uri="{FF2B5EF4-FFF2-40B4-BE49-F238E27FC236}">
                <a16:creationId xmlns:a16="http://schemas.microsoft.com/office/drawing/2014/main" id="{31733B7A-7721-077D-2A8F-CF5935707DFF}"/>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0166CD11-BE7A-3129-211F-B9873283BC0E}"/>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5827389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 number of ways to improve engagement in treatment for OUD: </a:t>
            </a:r>
          </a:p>
          <a:p>
            <a:pPr marL="285750" indent="-285750">
              <a:buFont typeface="Arial" panose="020B0604020202020204" pitchFamily="34" charset="0"/>
              <a:buChar char="•"/>
            </a:pPr>
            <a:r>
              <a:rPr lang="en-US" dirty="0"/>
              <a:t>Low barrier care – includes medication first</a:t>
            </a:r>
          </a:p>
          <a:p>
            <a:pPr marL="285750" indent="-285750">
              <a:buFont typeface="Arial" panose="020B0604020202020204" pitchFamily="34" charset="0"/>
              <a:buChar char="•"/>
            </a:pPr>
            <a:r>
              <a:rPr lang="en-US" dirty="0"/>
              <a:t>Peer support – including peers in the treatment team can help build connection</a:t>
            </a:r>
          </a:p>
          <a:p>
            <a:pPr marL="285750" indent="-285750">
              <a:buFont typeface="Arial" panose="020B0604020202020204" pitchFamily="34" charset="0"/>
              <a:buChar char="•"/>
            </a:pPr>
            <a:r>
              <a:rPr lang="en-US" dirty="0"/>
              <a:t>Extended hours – having availability after hours, including evenings and weekends</a:t>
            </a:r>
          </a:p>
          <a:p>
            <a:pPr marL="285750" indent="-285750">
              <a:buFont typeface="Arial" panose="020B0604020202020204" pitchFamily="34" charset="0"/>
              <a:buChar char="•"/>
            </a:pPr>
            <a:r>
              <a:rPr lang="en-US" dirty="0"/>
              <a:t>Outreach strategies, like street medicine, building relationships with other treatment providers and recovery support services</a:t>
            </a:r>
          </a:p>
          <a:p>
            <a:pPr marL="285750" indent="-285750">
              <a:buFont typeface="Arial" panose="020B0604020202020204" pitchFamily="34" charset="0"/>
              <a:buChar char="•"/>
            </a:pPr>
            <a:r>
              <a:rPr lang="en-US" dirty="0"/>
              <a:t>Nonjudgmental approach – being client centered and meeting someone where they are – so many people experience negative attitudes that keep them from care. </a:t>
            </a:r>
          </a:p>
          <a:p>
            <a:endParaRPr lang="en-US" dirty="0"/>
          </a:p>
          <a:p>
            <a:r>
              <a:rPr lang="en-US" dirty="0"/>
              <a:t>Let’s look at that more closely. </a:t>
            </a:r>
          </a:p>
        </p:txBody>
      </p:sp>
      <p:sp>
        <p:nvSpPr>
          <p:cNvPr id="4" name="Slide Number Placeholder 3"/>
          <p:cNvSpPr>
            <a:spLocks noGrp="1"/>
          </p:cNvSpPr>
          <p:nvPr>
            <p:ph type="sldNum" sz="quarter" idx="5"/>
          </p:nvPr>
        </p:nvSpPr>
        <p:spPr/>
        <p:txBody>
          <a:bodyPr/>
          <a:lstStyle/>
          <a:p>
            <a:fld id="{0C9DCEA7-F2E1-4762-8C97-4D91D7F3B9D5}" type="slidenum">
              <a:rPr lang="en-US" smtClean="0"/>
              <a:t>66</a:t>
            </a:fld>
            <a:endParaRPr lang="en-US"/>
          </a:p>
        </p:txBody>
      </p:sp>
    </p:spTree>
    <p:extLst>
      <p:ext uri="{BB962C8B-B14F-4D97-AF65-F5344CB8AC3E}">
        <p14:creationId xmlns:p14="http://schemas.microsoft.com/office/powerpoint/2010/main" val="26261700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**ACTIVITY**</a:t>
            </a:r>
          </a:p>
          <a:p>
            <a:r>
              <a:rPr lang="en-US" dirty="0"/>
              <a:t>Here are a few questions for reflection. Attendees can reply in the chat or unmute themselves and make comments. Limit the discussion to 5 minutes. </a:t>
            </a:r>
          </a:p>
        </p:txBody>
      </p:sp>
      <p:sp>
        <p:nvSpPr>
          <p:cNvPr id="4" name="Slide Number Placeholder 3"/>
          <p:cNvSpPr>
            <a:spLocks noGrp="1"/>
          </p:cNvSpPr>
          <p:nvPr>
            <p:ph type="sldNum" sz="quarter" idx="5"/>
          </p:nvPr>
        </p:nvSpPr>
        <p:spPr/>
        <p:txBody>
          <a:bodyPr/>
          <a:lstStyle/>
          <a:p>
            <a:fld id="{0C9DCEA7-F2E1-4762-8C97-4D91D7F3B9D5}" type="slidenum">
              <a:rPr lang="en-US" smtClean="0"/>
              <a:t>67</a:t>
            </a:fld>
            <a:endParaRPr lang="en-US"/>
          </a:p>
        </p:txBody>
      </p:sp>
    </p:spTree>
    <p:extLst>
      <p:ext uri="{BB962C8B-B14F-4D97-AF65-F5344CB8AC3E}">
        <p14:creationId xmlns:p14="http://schemas.microsoft.com/office/powerpoint/2010/main" val="8205927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349CB-7514-706F-E504-85B9946000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61A87B-8763-B84E-4AFD-241E0DFF10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C139B1-3230-AA96-20D6-1B5AD9EC9167}"/>
              </a:ext>
            </a:extLst>
          </p:cNvPr>
          <p:cNvSpPr>
            <a:spLocks noGrp="1"/>
          </p:cNvSpPr>
          <p:nvPr>
            <p:ph type="body" idx="1"/>
          </p:nvPr>
        </p:nvSpPr>
        <p:spPr/>
        <p:txBody>
          <a:bodyPr/>
          <a:lstStyle/>
          <a:p>
            <a:r>
              <a:rPr lang="en-US" dirty="0"/>
              <a:t>The next segment of the presentation focuses on the importance of affirming, person first language to change negative perceptions and attitudes toward drug use and/or people with HIV.</a:t>
            </a:r>
          </a:p>
          <a:p>
            <a:endParaRPr lang="en-US" dirty="0"/>
          </a:p>
        </p:txBody>
      </p:sp>
      <p:sp>
        <p:nvSpPr>
          <p:cNvPr id="4" name="Footer Placeholder 3">
            <a:extLst>
              <a:ext uri="{FF2B5EF4-FFF2-40B4-BE49-F238E27FC236}">
                <a16:creationId xmlns:a16="http://schemas.microsoft.com/office/drawing/2014/main" id="{F7302274-78C9-9B58-5C30-D3E89F4554D7}"/>
              </a:ext>
            </a:extLst>
          </p:cNvPr>
          <p:cNvSpPr>
            <a:spLocks noGrp="1"/>
          </p:cNvSpPr>
          <p:nvPr>
            <p:ph type="ft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Slide Number Placeholder 4">
            <a:extLst>
              <a:ext uri="{FF2B5EF4-FFF2-40B4-BE49-F238E27FC236}">
                <a16:creationId xmlns:a16="http://schemas.microsoft.com/office/drawing/2014/main" id="{71C19DE8-B072-B245-69A7-CAA09A9C9FF8}"/>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1177159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As a society, we are used to thinking about addiction and people who use drugs in negative and often stigmatizing ways. This makes sense give personal and professional experiences with people who are in crisis and/or make not-so-good decisions. The research above shows that these views don’t work as they hold people out of care and reduce life expectancy. </a:t>
            </a:r>
            <a:r>
              <a:rPr lang="en-US" b="1" dirty="0"/>
              <a:t>Seeing the person </a:t>
            </a:r>
            <a:r>
              <a:rPr lang="en-US" dirty="0"/>
              <a:t>and not the disease is critical. That is why we say, “A person who uses drugs.” It puts the person first. If we talk to the that person, we have changed the expected interaction a positive way.</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47322116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The images we show depicting people who use drugs can also cause bias. In a study that explored different images, they found differences in attitudes based on the types of images used. </a:t>
            </a:r>
          </a:p>
          <a:p>
            <a:pPr marL="0" marR="0" lvl="0" indent="0" algn="l" defTabSz="1218987" rtl="0" eaLnBrk="1" fontAlgn="auto" latinLnBrk="0" hangingPunct="1">
              <a:lnSpc>
                <a:spcPct val="100000"/>
              </a:lnSpc>
              <a:spcBef>
                <a:spcPts val="0"/>
              </a:spcBef>
              <a:spcAft>
                <a:spcPts val="0"/>
              </a:spcAft>
              <a:buClrTx/>
              <a:buSzTx/>
              <a:buFontTx/>
              <a:buNone/>
              <a:tabLst/>
              <a:defRPr/>
            </a:pPr>
            <a:endParaRPr lang="en-US" dirty="0"/>
          </a:p>
          <a:p>
            <a:pPr marL="0" marR="0" lvl="0" indent="0" algn="l" defTabSz="1218987" rtl="0" eaLnBrk="1" fontAlgn="auto" latinLnBrk="0" hangingPunct="1">
              <a:lnSpc>
                <a:spcPct val="100000"/>
              </a:lnSpc>
              <a:spcBef>
                <a:spcPts val="0"/>
              </a:spcBef>
              <a:spcAft>
                <a:spcPts val="0"/>
              </a:spcAft>
              <a:buClrTx/>
              <a:buSzTx/>
              <a:buFontTx/>
              <a:buNone/>
              <a:tabLst/>
              <a:defRPr/>
            </a:pPr>
            <a:r>
              <a:rPr lang="en-US" b="1" dirty="0"/>
              <a:t>REFERENCES:</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National Institute on Drug Abuse. (2021). [Webpage]. </a:t>
            </a:r>
            <a:r>
              <a:rPr lang="en-US" i="1" dirty="0"/>
              <a:t>NIDAMED: Words Matter – Terms to Use and Avoid When Talking About Addiction</a:t>
            </a:r>
            <a:r>
              <a:rPr lang="en-US" dirty="0"/>
              <a:t>. Accessed July 15, 2026, from: https://nida.nih.gov/nidamed-medical-health-professionals/health-professions-education/words-matter-terms-to-use-avoid-when-talking-about-addiction.</a:t>
            </a:r>
          </a:p>
          <a:p>
            <a:pPr marL="0" marR="0" lvl="0" indent="0" algn="l" defTabSz="1218987" rtl="0" eaLnBrk="1" fontAlgn="auto" latinLnBrk="0" hangingPunct="1">
              <a:lnSpc>
                <a:spcPct val="100000"/>
              </a:lnSpc>
              <a:spcBef>
                <a:spcPts val="0"/>
              </a:spcBef>
              <a:spcAft>
                <a:spcPts val="0"/>
              </a:spcAft>
              <a:buClrTx/>
              <a:buSzTx/>
              <a:buFontTx/>
              <a:buNone/>
              <a:tabLst/>
              <a:defRPr/>
            </a:pPr>
            <a:endParaRPr lang="en-US" dirty="0"/>
          </a:p>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Hulsey, J., Zawislak, K., Sawyer-Morris, G., &amp; Earnshaw, V. (2023). Stigmatizing imagery for substance use disorders: A qualitative exploration. </a:t>
            </a:r>
            <a:r>
              <a:rPr lang="en-US" i="1" dirty="0"/>
              <a:t>Health Justice, 11</a:t>
            </a:r>
            <a:r>
              <a:rPr lang="en-US" i="0" dirty="0"/>
              <a:t>, 28. https://doi/org/10.1186/s40352-023-00229-6</a:t>
            </a:r>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8784884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simplest and most impactful ways we can reduce stigma is by changing the words we use. Language shapes how we think about people, influences how patients feel about themselves, and can affect whether they seek or remain in treatment. The left side of this slide lists terms that have traditionally been used but can be stigmatizing. Words like </a:t>
            </a:r>
            <a:r>
              <a:rPr lang="en-US" i="1" dirty="0"/>
              <a:t>addict</a:t>
            </a:r>
            <a:r>
              <a:rPr lang="en-US" dirty="0"/>
              <a:t>, </a:t>
            </a:r>
            <a:r>
              <a:rPr lang="en-US" i="1" dirty="0"/>
              <a:t>abuser</a:t>
            </a:r>
            <a:r>
              <a:rPr lang="en-US" dirty="0"/>
              <a:t>, or </a:t>
            </a:r>
            <a:r>
              <a:rPr lang="en-US" i="1" dirty="0"/>
              <a:t>alcoholic</a:t>
            </a:r>
            <a:r>
              <a:rPr lang="en-US" dirty="0"/>
              <a:t> define a person by their condition instead of recognizing them as an individual. Similarly, saying someone is </a:t>
            </a:r>
            <a:r>
              <a:rPr lang="en-US" i="1" dirty="0"/>
              <a:t>clean</a:t>
            </a:r>
            <a:r>
              <a:rPr lang="en-US" dirty="0"/>
              <a:t> or </a:t>
            </a:r>
            <a:r>
              <a:rPr lang="en-US" i="1" dirty="0"/>
              <a:t>dirty</a:t>
            </a:r>
            <a:r>
              <a:rPr lang="en-US" dirty="0"/>
              <a:t> suggests a moral judgment rather than describing a clinical test result. Instead, we use </a:t>
            </a:r>
            <a:r>
              <a:rPr lang="en-US" b="1" dirty="0"/>
              <a:t>person-first language</a:t>
            </a:r>
            <a:r>
              <a:rPr lang="en-US" dirty="0"/>
              <a:t>, which acknowledges the person before the diagnosis. Rather than saying </a:t>
            </a:r>
            <a:r>
              <a:rPr lang="en-US" i="1" dirty="0"/>
              <a:t>an addict</a:t>
            </a:r>
            <a:r>
              <a:rPr lang="en-US" dirty="0"/>
              <a:t>, we say </a:t>
            </a:r>
            <a:r>
              <a:rPr lang="en-US" i="1" dirty="0"/>
              <a:t>a person with a substance use disorder</a:t>
            </a:r>
            <a:r>
              <a:rPr lang="en-US" dirty="0"/>
              <a:t>. Instead of </a:t>
            </a:r>
            <a:r>
              <a:rPr lang="en-US" i="1" dirty="0"/>
              <a:t>drug abuse</a:t>
            </a:r>
            <a:r>
              <a:rPr lang="en-US" dirty="0"/>
              <a:t>, we use </a:t>
            </a:r>
            <a:r>
              <a:rPr lang="en-US" i="1" dirty="0"/>
              <a:t>substance use</a:t>
            </a:r>
            <a:r>
              <a:rPr lang="en-US" dirty="0"/>
              <a:t>. Rather than </a:t>
            </a:r>
            <a:r>
              <a:rPr lang="en-US" i="1" dirty="0"/>
              <a:t>clean</a:t>
            </a:r>
            <a:r>
              <a:rPr lang="en-US" dirty="0"/>
              <a:t> or </a:t>
            </a:r>
            <a:r>
              <a:rPr lang="en-US" i="1" dirty="0"/>
              <a:t>dirty</a:t>
            </a:r>
            <a:r>
              <a:rPr lang="en-US" dirty="0"/>
              <a:t>, we refer to </a:t>
            </a:r>
            <a:r>
              <a:rPr lang="en-US" b="1" dirty="0"/>
              <a:t>negative/expected</a:t>
            </a:r>
            <a:r>
              <a:rPr lang="en-US" dirty="0"/>
              <a:t> or </a:t>
            </a:r>
            <a:r>
              <a:rPr lang="en-US" b="1" dirty="0"/>
              <a:t>positive/unexpected</a:t>
            </a:r>
            <a:r>
              <a:rPr lang="en-US" dirty="0"/>
              <a:t> toxicology results. You'll also notice that we recommend using terms like </a:t>
            </a:r>
            <a:r>
              <a:rPr lang="en-US" b="1" dirty="0"/>
              <a:t>return to use</a:t>
            </a:r>
            <a:r>
              <a:rPr lang="en-US" dirty="0"/>
              <a:t> or </a:t>
            </a:r>
            <a:r>
              <a:rPr lang="en-US" b="1" dirty="0"/>
              <a:t>recurrence</a:t>
            </a:r>
            <a:r>
              <a:rPr lang="en-US" dirty="0"/>
              <a:t> instead of </a:t>
            </a:r>
            <a:r>
              <a:rPr lang="en-US" i="1" dirty="0"/>
              <a:t>relapse</a:t>
            </a:r>
            <a:r>
              <a:rPr lang="en-US" dirty="0"/>
              <a:t> or </a:t>
            </a:r>
            <a:r>
              <a:rPr lang="en-US" i="1" dirty="0"/>
              <a:t>lapse</a:t>
            </a:r>
            <a:r>
              <a:rPr lang="en-US" dirty="0"/>
              <a:t>. Substance use disorder is a chronic medical condition, and recurrence of symptoms is common—just as it is with diabetes, hypertension, or asthma. These terms emphasize that recurrence is a clinical event, not a personal failure. Finally, you'll see the shift from </a:t>
            </a:r>
            <a:r>
              <a:rPr lang="en-US" i="1" dirty="0"/>
              <a:t>Medication-Assisted Treatment (MAT)</a:t>
            </a:r>
            <a:r>
              <a:rPr lang="en-US" dirty="0"/>
              <a:t> to </a:t>
            </a:r>
            <a:r>
              <a:rPr lang="en-US" b="1" dirty="0"/>
              <a:t>Medications for Opioid Use Disorder (MOUD)</a:t>
            </a:r>
            <a:r>
              <a:rPr lang="en-US" dirty="0"/>
              <a:t> or </a:t>
            </a:r>
            <a:r>
              <a:rPr lang="en-US" b="1" dirty="0"/>
              <a:t>Medications for Addiction Treatment</a:t>
            </a:r>
            <a:r>
              <a:rPr lang="en-US" dirty="0"/>
              <a:t>. The word </a:t>
            </a:r>
            <a:r>
              <a:rPr lang="en-US" i="1" dirty="0"/>
              <a:t>assisted</a:t>
            </a:r>
            <a:r>
              <a:rPr lang="en-US" dirty="0"/>
              <a:t> can imply that medication is only a secondary component of treatment. In reality, medications such as methadone and buprenorphine are evidence-based treatments that are central to recovery and significantly reduce overdose deaths. Changing our language may seem like a small step, but it has a meaningful impact. Using respectful, person-first language helps build trust, reduces shame, encourages engagement in care, and reinforces that substance use disorder is a treatable medical condition rather than a moral failing."</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7850015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way we communicate with patients can build trust, reduce negative attitudes and perceptions, and encourage honest and open dialogue. People are more likely to share important information when they feel respected, heard, and not judged. This slide features a few communication techniques that can make a significant difference in how patients experience clinical services. The goal is to create a safe, welcoming environment where people feel comfortable sharing their needs. Effective frontline communication is not just about asking more questions—it's about asking better questions. Open-ended, empathetic, and purposeful communication helps build trust, reduces stigma, and supports stronger client engagement and better health outcomes.</a:t>
            </a:r>
          </a:p>
          <a:p>
            <a:endParaRPr lang="en-US" dirty="0"/>
          </a:p>
          <a:p>
            <a:r>
              <a:rPr lang="en-US" dirty="0"/>
              <a:t>Best Practice #1: Encourage dialogue rather than one-word answers.</a:t>
            </a:r>
          </a:p>
          <a:p>
            <a:r>
              <a:rPr lang="en-US" dirty="0"/>
              <a:t>Best Practice #2: Recognize that substance use often serves a purpose.</a:t>
            </a:r>
          </a:p>
          <a:p>
            <a:r>
              <a:rPr lang="en-US" dirty="0"/>
              <a:t>Best Practice #3: Ask only what you need to know.</a:t>
            </a:r>
          </a:p>
          <a:p>
            <a:endParaRPr lang="en-US" dirty="0"/>
          </a:p>
          <a:p>
            <a:pPr marL="0" marR="0" lvl="0" indent="0" algn="l" defTabSz="1218987" rtl="0" eaLnBrk="1" fontAlgn="auto" latinLnBrk="0" hangingPunct="1">
              <a:lnSpc>
                <a:spcPct val="100000"/>
              </a:lnSpc>
              <a:spcBef>
                <a:spcPts val="0"/>
              </a:spcBef>
              <a:spcAft>
                <a:spcPts val="0"/>
              </a:spcAft>
              <a:buClrTx/>
              <a:buSzTx/>
              <a:buFontTx/>
              <a:buNone/>
              <a:tabLst/>
              <a:defRPr/>
            </a:pPr>
            <a:r>
              <a:rPr lang="en-US" b="1" dirty="0"/>
              <a:t>REFERENCE:</a:t>
            </a:r>
            <a:br>
              <a:rPr lang="en-US" dirty="0"/>
            </a:br>
            <a:r>
              <a:rPr lang="en-US" dirty="0"/>
              <a:t>South Central AETC/UT Health San Antonio. (2026). [Webpage]. </a:t>
            </a:r>
            <a:r>
              <a:rPr lang="en-US" i="1" dirty="0"/>
              <a:t>HIV Stigma-Free Health Care Series. </a:t>
            </a:r>
            <a:r>
              <a:rPr lang="en-US" i="0" dirty="0"/>
              <a:t>Accessed March 13, 2026, from: </a:t>
            </a:r>
            <a:r>
              <a:rPr lang="en-US" dirty="0"/>
              <a:t>https://aetc.uthscsa.edu/stigma-free-healthcare/.</a:t>
            </a:r>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72</a:t>
            </a:fld>
            <a:endParaRPr lang="en-US" altLang="en-US"/>
          </a:p>
        </p:txBody>
      </p:sp>
    </p:spTree>
    <p:extLst>
      <p:ext uri="{BB962C8B-B14F-4D97-AF65-F5344CB8AC3E}">
        <p14:creationId xmlns:p14="http://schemas.microsoft.com/office/powerpoint/2010/main" val="31025940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As a society, we are used to thinking about addiction and people who use drugs in negative and often stigmatizing ways. This makes sense given personal and professional experiences with people who are in crisis and/or make not-so-good decisions. The research above shows that these views don’t work as they hold people out of care and reduce life expectancy. </a:t>
            </a:r>
            <a:r>
              <a:rPr lang="en-US" b="1" dirty="0"/>
              <a:t>Seeing the person </a:t>
            </a:r>
            <a:r>
              <a:rPr lang="en-US" dirty="0"/>
              <a:t>and not the disease is critical. That is why we say, “A person who uses drugs.” It puts the person first. If we talk to the that person, we have changed the expected interaction a positive way.</a:t>
            </a:r>
          </a:p>
          <a:p>
            <a:pPr marL="0" marR="0" lvl="0" indent="0" algn="l" defTabSz="1218987" rtl="0" eaLnBrk="1" fontAlgn="auto" latinLnBrk="0" hangingPunct="1">
              <a:lnSpc>
                <a:spcPct val="100000"/>
              </a:lnSpc>
              <a:spcBef>
                <a:spcPts val="0"/>
              </a:spcBef>
              <a:spcAft>
                <a:spcPts val="0"/>
              </a:spcAft>
              <a:buClrTx/>
              <a:buSzTx/>
              <a:buFontTx/>
              <a:buNone/>
              <a:tabLst/>
              <a:defRPr/>
            </a:pPr>
            <a:endParaRPr lang="en-US" dirty="0"/>
          </a:p>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This slide and the following five slides offer tangible things an organization can do to reduce stigma and effectively engage patients in care. </a:t>
            </a:r>
          </a:p>
          <a:p>
            <a:pPr marL="0" marR="0" lvl="0" indent="0" algn="l" defTabSz="1218987" rtl="0" eaLnBrk="1" fontAlgn="auto" latinLnBrk="0" hangingPunct="1">
              <a:lnSpc>
                <a:spcPct val="100000"/>
              </a:lnSpc>
              <a:spcBef>
                <a:spcPts val="0"/>
              </a:spcBef>
              <a:spcAft>
                <a:spcPts val="0"/>
              </a:spcAft>
              <a:buClrTx/>
              <a:buSzTx/>
              <a:buFontTx/>
              <a:buNone/>
              <a:tabLst/>
              <a:defRPr/>
            </a:pPr>
            <a:endParaRPr lang="en-US" dirty="0"/>
          </a:p>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Number 1 – Perform a language audit.</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0824445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7935B-FE5C-4E84-327B-58B568F17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7D4E00-E888-CFE8-5AC9-F5A7529102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4D7105-4D4A-5B31-B4E3-444FF290336D}"/>
              </a:ext>
            </a:extLst>
          </p:cNvPr>
          <p:cNvSpPr>
            <a:spLocks noGrp="1"/>
          </p:cNvSpPr>
          <p:nvPr>
            <p:ph type="body" idx="1"/>
          </p:nvPr>
        </p:nvSpPr>
        <p:spPr/>
        <p:txBody>
          <a:bodyPr/>
          <a:lstStyle/>
          <a:p>
            <a:pPr marL="0" lvl="0" indent="0" algn="l" rtl="0">
              <a:spcBef>
                <a:spcPts val="0"/>
              </a:spcBef>
              <a:spcAft>
                <a:spcPts val="0"/>
              </a:spcAft>
              <a:buNone/>
            </a:pPr>
            <a:r>
              <a:rPr lang="en-US" dirty="0"/>
              <a:t>The 2</a:t>
            </a:r>
            <a:r>
              <a:rPr lang="en-US" baseline="30000" dirty="0"/>
              <a:t>nd</a:t>
            </a:r>
            <a:r>
              <a:rPr lang="en-US" dirty="0"/>
              <a:t> thing an organization can do is reflect on the type(s) of information you choose to disseminate. The HIPAA standard is that you share the minimum information the receivers needs to know.</a:t>
            </a:r>
          </a:p>
          <a:p>
            <a:endParaRPr lang="en-US" dirty="0"/>
          </a:p>
        </p:txBody>
      </p:sp>
      <p:sp>
        <p:nvSpPr>
          <p:cNvPr id="4" name="Footer Placeholder 3">
            <a:extLst>
              <a:ext uri="{FF2B5EF4-FFF2-40B4-BE49-F238E27FC236}">
                <a16:creationId xmlns:a16="http://schemas.microsoft.com/office/drawing/2014/main" id="{5860FF62-A098-12F6-4603-4C2F33A42902}"/>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F6006904-E9DB-2B59-B6A1-A6494C4143DD}"/>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19487591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D6A79-A5A2-4713-24AB-2E2CD1D37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EC77EE-EFFA-7303-DF6C-6F4DD9697B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4A8828-EAB6-ACF5-11C0-65AA9A7689E9}"/>
              </a:ext>
            </a:extLst>
          </p:cNvPr>
          <p:cNvSpPr>
            <a:spLocks noGrp="1"/>
          </p:cNvSpPr>
          <p:nvPr>
            <p:ph type="body" idx="1"/>
          </p:nvPr>
        </p:nvSpPr>
        <p:spPr/>
        <p:txBody>
          <a:bodyPr/>
          <a:lstStyle/>
          <a:p>
            <a:pPr marL="0" lvl="0" indent="0" algn="l" rtl="0">
              <a:spcBef>
                <a:spcPts val="0"/>
              </a:spcBef>
              <a:spcAft>
                <a:spcPts val="0"/>
              </a:spcAft>
              <a:buNone/>
            </a:pPr>
            <a:r>
              <a:rPr lang="en-US" dirty="0"/>
              <a:t>The third thing an organization can do is review communication messages for possible bias. For example, consider the differences in the following two statements. (1) “She relapsed” AGAIN versus (2) “She relapsed.” The difference in message may seem subtle, though message #1 carries judgement, where message #2 does not. </a:t>
            </a:r>
          </a:p>
          <a:p>
            <a:endParaRPr lang="en-US" dirty="0"/>
          </a:p>
        </p:txBody>
      </p:sp>
      <p:sp>
        <p:nvSpPr>
          <p:cNvPr id="4" name="Footer Placeholder 3">
            <a:extLst>
              <a:ext uri="{FF2B5EF4-FFF2-40B4-BE49-F238E27FC236}">
                <a16:creationId xmlns:a16="http://schemas.microsoft.com/office/drawing/2014/main" id="{AB147AFF-51F1-FA7E-6C87-0B48404EE998}"/>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F405ABBF-9591-85AC-9E06-E7C14987A1CD}"/>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9614340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F17A8-845C-E881-8466-36523F4E5D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D44F58-4B6F-3C1D-EE6A-7B1ADA6AF7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8E6298-9D2E-D718-34BE-2332DA2507DF}"/>
              </a:ext>
            </a:extLst>
          </p:cNvPr>
          <p:cNvSpPr>
            <a:spLocks noGrp="1"/>
          </p:cNvSpPr>
          <p:nvPr>
            <p:ph type="body" idx="1"/>
          </p:nvPr>
        </p:nvSpPr>
        <p:spPr/>
        <p:txBody>
          <a:bodyPr/>
          <a:lstStyle/>
          <a:p>
            <a:r>
              <a:rPr lang="en-US" dirty="0"/>
              <a:t>The fourth thing an organization can do with regards to developing prevention messages is consider it as an opportunity to dispel myths and convey respect.</a:t>
            </a:r>
          </a:p>
        </p:txBody>
      </p:sp>
      <p:sp>
        <p:nvSpPr>
          <p:cNvPr id="4" name="Footer Placeholder 3">
            <a:extLst>
              <a:ext uri="{FF2B5EF4-FFF2-40B4-BE49-F238E27FC236}">
                <a16:creationId xmlns:a16="http://schemas.microsoft.com/office/drawing/2014/main" id="{0D74EED2-B7A5-7F63-91A6-D1DE3E992847}"/>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7FD6BF6D-741E-1080-DA3F-1A2895E88627}"/>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22691651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E82F9-9F45-FE05-B0B0-304822558F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E98C5E-9EAB-904B-D3C9-47C50735D3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2DDC7F-C82B-2047-1442-2D68B5788C77}"/>
              </a:ext>
            </a:extLst>
          </p:cNvPr>
          <p:cNvSpPr>
            <a:spLocks noGrp="1"/>
          </p:cNvSpPr>
          <p:nvPr>
            <p:ph type="body" idx="1"/>
          </p:nvPr>
        </p:nvSpPr>
        <p:spPr/>
        <p:txBody>
          <a:bodyPr/>
          <a:lstStyle/>
          <a:p>
            <a:pPr marL="0" lvl="0" indent="0" algn="l" rtl="0">
              <a:spcBef>
                <a:spcPts val="0"/>
              </a:spcBef>
              <a:spcAft>
                <a:spcPts val="0"/>
              </a:spcAft>
              <a:buNone/>
            </a:pPr>
            <a:r>
              <a:rPr lang="en-US" dirty="0"/>
              <a:t>The fifth thing an organization can do is maximize connection, worth, and community. Our patients are more than their disorder(s).</a:t>
            </a:r>
          </a:p>
          <a:p>
            <a:endParaRPr lang="en-US" dirty="0"/>
          </a:p>
        </p:txBody>
      </p:sp>
      <p:sp>
        <p:nvSpPr>
          <p:cNvPr id="4" name="Footer Placeholder 3">
            <a:extLst>
              <a:ext uri="{FF2B5EF4-FFF2-40B4-BE49-F238E27FC236}">
                <a16:creationId xmlns:a16="http://schemas.microsoft.com/office/drawing/2014/main" id="{15289254-AD18-3E36-3F29-913703D7B63C}"/>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180B4CEA-B0A3-6679-9A3A-1B734411EED8}"/>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57572737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9BAD5-0E4E-9325-3346-E26A82AD44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265B3F-AD7B-6A95-BE3A-A203F64F60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236A5A-EA34-59CF-631B-614993610F78}"/>
              </a:ext>
            </a:extLst>
          </p:cNvPr>
          <p:cNvSpPr>
            <a:spLocks noGrp="1"/>
          </p:cNvSpPr>
          <p:nvPr>
            <p:ph type="body" idx="1"/>
          </p:nvPr>
        </p:nvSpPr>
        <p:spPr/>
        <p:txBody>
          <a:bodyPr/>
          <a:lstStyle/>
          <a:p>
            <a:r>
              <a:rPr lang="en-US" dirty="0"/>
              <a:t>Lastly, the sixth thing an organization can do is train staff on issues related to substance use, HIV, and stigma. </a:t>
            </a:r>
          </a:p>
        </p:txBody>
      </p:sp>
      <p:sp>
        <p:nvSpPr>
          <p:cNvPr id="4" name="Footer Placeholder 3">
            <a:extLst>
              <a:ext uri="{FF2B5EF4-FFF2-40B4-BE49-F238E27FC236}">
                <a16:creationId xmlns:a16="http://schemas.microsoft.com/office/drawing/2014/main" id="{FED49A45-C026-BB14-37F4-7634D11ABE40}"/>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51615BF6-B768-E4FD-A52D-F4622C25F2C2}"/>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55239702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ighlight>
                  <a:srgbClr val="FFFFFF"/>
                </a:highlight>
              </a:rPr>
              <a:t>The words we choose matter. Using respectful, person-first, and non-stigmatizing language helps build trust, reduces shame, and supports better engagement in care. Small changes in language can have a big impact. Choosing respectful, person-first words helps create a welcoming, trauma-informed environment where people feel valued, respected, and more willing to engage in care.</a:t>
            </a:r>
          </a:p>
          <a:p>
            <a:endParaRPr lang="en-US" b="0" i="0" dirty="0">
              <a:solidFill>
                <a:srgbClr val="333333"/>
              </a:solidFill>
              <a:effectLst/>
              <a:highlight>
                <a:srgbClr val="FFFFFF"/>
              </a:highlight>
              <a:latin typeface="Roboto" panose="02000000000000000000" pitchFamily="2" charset="0"/>
            </a:endParaRPr>
          </a:p>
          <a:p>
            <a:r>
              <a:rPr lang="en-US" b="0" i="0" dirty="0">
                <a:solidFill>
                  <a:srgbClr val="333333"/>
                </a:solidFill>
                <a:effectLst/>
                <a:highlight>
                  <a:srgbClr val="FFFFFF"/>
                </a:highlight>
                <a:latin typeface="Roboto" panose="02000000000000000000" pitchFamily="2" charset="0"/>
              </a:rPr>
              <a:t>The Recovery Research Institute is a leading nonprofit research institute of Massachusetts General Hospital, an affiliate of Harvard Medical School Teaching Hospital, dedicated to the advancement of addiction treatment and recovery.</a:t>
            </a:r>
            <a:endParaRPr lang="en-US" dirty="0"/>
          </a:p>
          <a:p>
            <a:endParaRPr lang="en-US" dirty="0"/>
          </a:p>
          <a:p>
            <a:r>
              <a:rPr lang="en-US" b="1" dirty="0"/>
              <a:t>REFERENCE:</a:t>
            </a:r>
          </a:p>
          <a:p>
            <a:r>
              <a:rPr lang="en-US" sz="1800" b="0" i="0" u="none" strike="noStrike" kern="1200" cap="none" baseline="0" dirty="0">
                <a:solidFill>
                  <a:schemeClr val="tx1"/>
                </a:solidFill>
                <a:effectLst/>
                <a:latin typeface="+mn-lt"/>
                <a:ea typeface="+mn-ea"/>
                <a:cs typeface="+mn-cs"/>
              </a:rPr>
              <a:t>Zwick, J., </a:t>
            </a:r>
            <a:r>
              <a:rPr lang="en-US" sz="1800" b="0" i="0" u="none" strike="noStrike" kern="1200" cap="none" baseline="0" dirty="0" err="1">
                <a:solidFill>
                  <a:schemeClr val="tx1"/>
                </a:solidFill>
                <a:effectLst/>
                <a:latin typeface="+mn-lt"/>
                <a:ea typeface="+mn-ea"/>
                <a:cs typeface="+mn-cs"/>
              </a:rPr>
              <a:t>Appleseth</a:t>
            </a:r>
            <a:r>
              <a:rPr lang="en-US" sz="1800" b="0" i="0" u="none" strike="noStrike" kern="1200" cap="none" baseline="0" dirty="0">
                <a:solidFill>
                  <a:schemeClr val="tx1"/>
                </a:solidFill>
                <a:effectLst/>
                <a:latin typeface="+mn-lt"/>
                <a:ea typeface="+mn-ea"/>
                <a:cs typeface="+mn-cs"/>
              </a:rPr>
              <a:t>, H. &amp; Arndt, S. (2020). Stigma: How it affects the substance use disorder patient. </a:t>
            </a:r>
            <a:r>
              <a:rPr lang="en-US" sz="1800" b="0" i="1" u="none" strike="noStrike" kern="1200" cap="none" baseline="0" dirty="0" err="1">
                <a:solidFill>
                  <a:schemeClr val="tx1"/>
                </a:solidFill>
                <a:effectLst/>
                <a:latin typeface="+mn-lt"/>
                <a:ea typeface="+mn-ea"/>
                <a:cs typeface="+mn-cs"/>
              </a:rPr>
              <a:t>Subst</a:t>
            </a:r>
            <a:r>
              <a:rPr lang="en-US" sz="1800" b="0" i="1" u="none" strike="noStrike" kern="1200" cap="none" baseline="0" dirty="0">
                <a:solidFill>
                  <a:schemeClr val="tx1"/>
                </a:solidFill>
                <a:effectLst/>
                <a:latin typeface="+mn-lt"/>
                <a:ea typeface="+mn-ea"/>
                <a:cs typeface="+mn-cs"/>
              </a:rPr>
              <a:t> Abuse Treat Prev Policy 15</a:t>
            </a:r>
            <a:r>
              <a:rPr lang="en-US" sz="1800" b="0" i="0" u="none" strike="noStrike" kern="1200" cap="none" baseline="0" dirty="0">
                <a:solidFill>
                  <a:schemeClr val="tx1"/>
                </a:solidFill>
                <a:effectLst/>
                <a:latin typeface="+mn-lt"/>
                <a:ea typeface="+mn-ea"/>
                <a:cs typeface="+mn-cs"/>
              </a:rPr>
              <a:t>, 50. </a:t>
            </a:r>
            <a:r>
              <a:rPr lang="en-US" sz="1800" b="0" i="0" u="sng" strike="noStrike" kern="1200" cap="none" baseline="0" dirty="0">
                <a:solidFill>
                  <a:schemeClr val="tx1"/>
                </a:solidFill>
                <a:effectLst/>
                <a:latin typeface="+mn-lt"/>
                <a:ea typeface="+mn-ea"/>
                <a:cs typeface="+mn-cs"/>
                <a:hlinkClick r:id="rId3"/>
              </a:rPr>
              <a:t>https://doi.org/10.1186/s13011-020-00288-0/</a:t>
            </a:r>
            <a:endParaRPr lang="en-US" sz="1800" b="0" i="0" u="none" strike="noStrike" kern="1200" cap="none" baseline="0" dirty="0">
              <a:solidFill>
                <a:schemeClr val="tx1"/>
              </a:solidFill>
              <a:effectLst/>
              <a:latin typeface="+mn-lt"/>
              <a:ea typeface="+mn-ea"/>
              <a:cs typeface="+mn-cs"/>
            </a:endParaRPr>
          </a:p>
          <a:p>
            <a:endParaRPr lang="en-US"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10539924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rgbClr val="007DB6"/>
              </a:buClr>
              <a:buFont typeface="Wingdings" pitchFamily="2" charset="2"/>
              <a:buNone/>
            </a:pPr>
            <a:r>
              <a:rPr lang="en-US" sz="2800" dirty="0"/>
              <a:t>Pause before engaging with a “challenging” patient. Remind yourself “This patient is suffering. And I am grateful I don’t have to suffer like that.” </a:t>
            </a:r>
            <a:r>
              <a:rPr lang="en-US" sz="2400" dirty="0"/>
              <a:t>Share it with those around you. This slide lists a series of tips that providers can reference when engaging in conversations with patients who use substances and/or are in care for HIV.</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80232762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F8E2C-9A43-C62B-70CA-D3B08D412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079560-3308-AA78-3494-1930E809AC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03BC13-856F-010D-6755-C5B813CE7313}"/>
              </a:ext>
            </a:extLst>
          </p:cNvPr>
          <p:cNvSpPr>
            <a:spLocks noGrp="1"/>
          </p:cNvSpPr>
          <p:nvPr>
            <p:ph type="body" idx="1"/>
          </p:nvPr>
        </p:nvSpPr>
        <p:spPr/>
        <p:txBody>
          <a:bodyPr/>
          <a:lstStyle/>
          <a:p>
            <a:r>
              <a:rPr lang="en-US" dirty="0"/>
              <a:t>This slide serves as a transition into</a:t>
            </a:r>
            <a:r>
              <a:rPr lang="en-US" baseline="0" dirty="0"/>
              <a:t> a section on HIV and opioids. </a:t>
            </a:r>
          </a:p>
          <a:p>
            <a:endParaRPr lang="en-US" baseline="0" dirty="0"/>
          </a:p>
          <a:p>
            <a:r>
              <a:rPr lang="en-US" b="1" baseline="0" dirty="0"/>
              <a:t>Image Credit: </a:t>
            </a:r>
          </a:p>
          <a:p>
            <a:r>
              <a:rPr lang="en-US" baseline="0" dirty="0"/>
              <a:t>Purchased image, Adobe Stock, 2022.</a:t>
            </a:r>
            <a:endParaRPr lang="en-US" dirty="0"/>
          </a:p>
          <a:p>
            <a:endParaRPr lang="en-US" dirty="0"/>
          </a:p>
        </p:txBody>
      </p:sp>
      <p:sp>
        <p:nvSpPr>
          <p:cNvPr id="4" name="Footer Placeholder 3">
            <a:extLst>
              <a:ext uri="{FF2B5EF4-FFF2-40B4-BE49-F238E27FC236}">
                <a16:creationId xmlns:a16="http://schemas.microsoft.com/office/drawing/2014/main" id="{6D615FE0-0AC2-AE9A-0BF3-B84284436B16}"/>
              </a:ext>
            </a:extLst>
          </p:cNvPr>
          <p:cNvSpPr>
            <a:spLocks noGrp="1"/>
          </p:cNvSpPr>
          <p:nvPr>
            <p:ph type="ft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Slide Number Placeholder 4">
            <a:extLst>
              <a:ext uri="{FF2B5EF4-FFF2-40B4-BE49-F238E27FC236}">
                <a16:creationId xmlns:a16="http://schemas.microsoft.com/office/drawing/2014/main" id="{B6123095-C54B-01D9-E9DB-DAACEF4E9E5C}"/>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56593315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2026 report from the Williams Institute found that in 2024, 43% of adults in the United States held at least one stigmatizing belief about people with HIV, representing an increase from 31% in 2021.</a:t>
            </a:r>
          </a:p>
          <a:p>
            <a:endParaRPr lang="en-US" dirty="0"/>
          </a:p>
          <a:p>
            <a:r>
              <a:rPr lang="en-US" sz="1800" b="0" i="0" u="none" strike="noStrike" kern="1200" cap="none" baseline="0" dirty="0">
                <a:solidFill>
                  <a:schemeClr val="tx1"/>
                </a:solidFill>
                <a:effectLst/>
                <a:latin typeface="+mn-lt"/>
                <a:ea typeface="+mn-ea"/>
                <a:cs typeface="+mn-cs"/>
              </a:rPr>
              <a:t>HIV stigma encompasses two primary dimensions. Fear-based stigma refers to discomfort with being around PLWH due to exaggerated or inaccurate beliefs about how HIV is transmitted. Blame-based stigma reflects the belief that PLWH have engaged in immoral or blameworthy behavior and therefore deserve HIV infection.</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The proportion of adults endorsing both forms of stigma increased substantially between 2021 and 2024. Heterosexual adults, those with less education, and conservatives were more likely to express stigmatizing views.</a:t>
            </a:r>
          </a:p>
          <a:p>
            <a:endParaRPr lang="en-US" sz="1800" b="0" i="0" u="none" strike="noStrike" kern="1200" cap="none" baseline="0" dirty="0">
              <a:solidFill>
                <a:schemeClr val="tx1"/>
              </a:solidFill>
              <a:effectLst/>
              <a:latin typeface="+mn-lt"/>
              <a:ea typeface="+mn-ea"/>
              <a:cs typeface="+mn-cs"/>
            </a:endParaRPr>
          </a:p>
          <a:p>
            <a:r>
              <a:rPr lang="en-US" sz="1800" b="1" i="0" u="none" strike="noStrike" kern="1200" cap="none" baseline="0" dirty="0">
                <a:solidFill>
                  <a:schemeClr val="tx1"/>
                </a:solidFill>
                <a:effectLst/>
                <a:latin typeface="+mn-lt"/>
                <a:ea typeface="+mn-ea"/>
                <a:cs typeface="+mn-cs"/>
              </a:rPr>
              <a:t>REFERENCE:</a:t>
            </a:r>
          </a:p>
          <a:p>
            <a:r>
              <a:rPr lang="en-US" sz="1800" b="0" i="0" u="none" strike="noStrike" kern="1200" cap="none" baseline="0" dirty="0">
                <a:solidFill>
                  <a:schemeClr val="tx1"/>
                </a:solidFill>
                <a:effectLst/>
                <a:latin typeface="+mn-lt"/>
                <a:ea typeface="+mn-ea"/>
                <a:cs typeface="+mn-cs"/>
              </a:rPr>
              <a:t>Grasso, J., Taylor, K. P., &amp; Cisneros, N. (2026). </a:t>
            </a:r>
            <a:r>
              <a:rPr lang="en-US" sz="1800" b="0" i="1" u="none" strike="noStrike" kern="1200" cap="none" baseline="0" dirty="0">
                <a:solidFill>
                  <a:schemeClr val="tx1"/>
                </a:solidFill>
                <a:effectLst/>
                <a:latin typeface="+mn-lt"/>
                <a:ea typeface="+mn-ea"/>
                <a:cs typeface="+mn-cs"/>
              </a:rPr>
              <a:t>Brief: HIV Stigma is Pervasive and Increasing among US Adults</a:t>
            </a:r>
            <a:r>
              <a:rPr lang="en-US" sz="1800" b="0" i="0" u="none" strike="noStrike" kern="1200" cap="none" baseline="0" dirty="0">
                <a:solidFill>
                  <a:schemeClr val="tx1"/>
                </a:solidFill>
                <a:effectLst/>
                <a:latin typeface="+mn-lt"/>
                <a:ea typeface="+mn-ea"/>
                <a:cs typeface="+mn-cs"/>
              </a:rPr>
              <a:t>. Los Angeles, CA: UCLA School of Law, Williams Institute.</a:t>
            </a:r>
          </a:p>
          <a:p>
            <a:endParaRPr lang="en-US" sz="1800" b="0" i="0" u="none" strike="noStrike" kern="1200" cap="none" baseline="0" dirty="0">
              <a:solidFill>
                <a:schemeClr val="tx1"/>
              </a:solidFill>
              <a:effectLst/>
              <a:latin typeface="+mn-lt"/>
              <a:ea typeface="+mn-ea"/>
              <a:cs typeface="+mn-cs"/>
            </a:endParaRP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62519655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kern="1200" cap="none" baseline="0" dirty="0">
                <a:solidFill>
                  <a:schemeClr val="tx1"/>
                </a:solidFill>
                <a:effectLst/>
                <a:latin typeface="+mn-lt"/>
                <a:ea typeface="+mn-ea"/>
                <a:cs typeface="+mn-cs"/>
              </a:rPr>
              <a:t>Using psychoactive substances can impact your judgment, making you more likely to do things to put you at a higher risk for HIV. Opioid use and HIV are closely linked through behavioral, biological, and clinical factors. People with HIV are more likely to have a co-occurring opioid use disorder and to be prescribed opioids for chronic pain than the general population; however, the effects of opioids on the immune system and HIV disease progression is not fully understood. Opioids may affect HIV reservoirs by enhancing HIV infectivity and replication, and may also modulate immune cell functioning and can reverse viral latency.</a:t>
            </a:r>
          </a:p>
          <a:p>
            <a:endParaRPr lang="en-US" dirty="0"/>
          </a:p>
          <a:p>
            <a:r>
              <a:rPr lang="en-US" b="1" dirty="0"/>
              <a:t>REFERENCES:</a:t>
            </a:r>
          </a:p>
          <a:p>
            <a:r>
              <a:rPr lang="en-US" sz="1800" b="0" i="0" u="none" strike="noStrike" kern="1200" cap="none" baseline="0" dirty="0">
                <a:solidFill>
                  <a:schemeClr val="tx1"/>
                </a:solidFill>
                <a:effectLst/>
                <a:latin typeface="+mn-lt"/>
                <a:ea typeface="+mn-ea"/>
                <a:cs typeface="+mn-cs"/>
              </a:rPr>
              <a:t>HIV.gov. (2026). [Webpage]. </a:t>
            </a:r>
            <a:r>
              <a:rPr lang="en-US" sz="1800" b="0" i="1" u="none" strike="noStrike" kern="1200" cap="none" baseline="0" dirty="0">
                <a:solidFill>
                  <a:schemeClr val="tx1"/>
                </a:solidFill>
                <a:effectLst/>
                <a:latin typeface="+mn-lt"/>
                <a:ea typeface="+mn-ea"/>
                <a:cs typeface="+mn-cs"/>
              </a:rPr>
              <a:t>Substance Use and HIV Risk.</a:t>
            </a:r>
            <a:r>
              <a:rPr lang="en-US" sz="1800" b="0" i="0" u="none" strike="noStrike" kern="1200" cap="none" baseline="0" dirty="0">
                <a:solidFill>
                  <a:schemeClr val="tx1"/>
                </a:solidFill>
                <a:effectLst/>
                <a:latin typeface="+mn-lt"/>
                <a:ea typeface="+mn-ea"/>
                <a:cs typeface="+mn-cs"/>
              </a:rPr>
              <a:t> Accessed May 14, 2026, from: https://www.hiv.gov/hiv-basics/hiv-prevention/reducing-risk-from-alcohol-and-drug-use/substance-use-and-hiv-risk.</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Trunfio, M., </a:t>
            </a:r>
            <a:r>
              <a:rPr lang="en-US" sz="1800" b="0" i="0" u="none" strike="noStrike" kern="1200" cap="none" baseline="0" dirty="0" err="1">
                <a:solidFill>
                  <a:schemeClr val="tx1"/>
                </a:solidFill>
                <a:effectLst/>
                <a:latin typeface="+mn-lt"/>
                <a:ea typeface="+mn-ea"/>
                <a:cs typeface="+mn-cs"/>
              </a:rPr>
              <a:t>Chaillon</a:t>
            </a:r>
            <a:r>
              <a:rPr lang="en-US" sz="1800" b="0" i="0" u="none" strike="noStrike" kern="1200" cap="none" baseline="0" dirty="0">
                <a:solidFill>
                  <a:schemeClr val="tx1"/>
                </a:solidFill>
                <a:effectLst/>
                <a:latin typeface="+mn-lt"/>
                <a:ea typeface="+mn-ea"/>
                <a:cs typeface="+mn-cs"/>
              </a:rPr>
              <a:t>, A., </a:t>
            </a:r>
            <a:r>
              <a:rPr lang="en-US" sz="1800" b="0" i="0" u="none" strike="noStrike" kern="1200" cap="none" baseline="0" dirty="0" err="1">
                <a:solidFill>
                  <a:schemeClr val="tx1"/>
                </a:solidFill>
                <a:effectLst/>
                <a:latin typeface="+mn-lt"/>
                <a:ea typeface="+mn-ea"/>
                <a:cs typeface="+mn-cs"/>
              </a:rPr>
              <a:t>Beliakova</a:t>
            </a:r>
            <a:r>
              <a:rPr lang="en-US" sz="1800" b="0" i="0" u="none" strike="noStrike" kern="1200" cap="none" baseline="0" dirty="0">
                <a:solidFill>
                  <a:schemeClr val="tx1"/>
                </a:solidFill>
                <a:effectLst/>
                <a:latin typeface="+mn-lt"/>
                <a:ea typeface="+mn-ea"/>
                <a:cs typeface="+mn-cs"/>
              </a:rPr>
              <a:t>-Bethell, N., Deiss, R., Letendre, S. L., Riggs, P. K., Higgins, N., &amp; Gianella, S. (2023). Beyond the </a:t>
            </a:r>
            <a:r>
              <a:rPr lang="en-US" sz="1800" b="0" i="0" u="none" strike="noStrike" kern="1200" cap="none" baseline="0" dirty="0" err="1">
                <a:solidFill>
                  <a:schemeClr val="tx1"/>
                </a:solidFill>
                <a:effectLst/>
                <a:latin typeface="+mn-lt"/>
                <a:ea typeface="+mn-ea"/>
                <a:cs typeface="+mn-cs"/>
              </a:rPr>
              <a:t>syndemic</a:t>
            </a:r>
            <a:r>
              <a:rPr lang="en-US" sz="1800" b="0" i="0" u="none" strike="noStrike" kern="1200" cap="none" baseline="0" dirty="0">
                <a:solidFill>
                  <a:schemeClr val="tx1"/>
                </a:solidFill>
                <a:effectLst/>
                <a:latin typeface="+mn-lt"/>
                <a:ea typeface="+mn-ea"/>
                <a:cs typeface="+mn-cs"/>
              </a:rPr>
              <a:t> of opioid use disorders and HIV: The impact of opioids on viral reservoirs. </a:t>
            </a:r>
            <a:r>
              <a:rPr lang="en-US" sz="1800" b="0" i="1" u="none" strike="noStrike" kern="1200" cap="none" baseline="0" dirty="0">
                <a:solidFill>
                  <a:schemeClr val="tx1"/>
                </a:solidFill>
                <a:effectLst/>
                <a:latin typeface="+mn-lt"/>
                <a:ea typeface="+mn-ea"/>
                <a:cs typeface="+mn-cs"/>
              </a:rPr>
              <a:t>Viruses, 15</a:t>
            </a:r>
            <a:r>
              <a:rPr lang="en-US" sz="1800" b="0" i="0" u="none" strike="noStrike" kern="1200" cap="none" baseline="0" dirty="0">
                <a:solidFill>
                  <a:schemeClr val="tx1"/>
                </a:solidFill>
                <a:effectLst/>
                <a:latin typeface="+mn-lt"/>
                <a:ea typeface="+mn-ea"/>
                <a:cs typeface="+mn-cs"/>
              </a:rPr>
              <a:t>(8):1712. </a:t>
            </a:r>
            <a:r>
              <a:rPr lang="en-US" sz="1800" b="0" i="0" u="none" strike="noStrike" kern="1200" cap="none" baseline="0" dirty="0" err="1">
                <a:solidFill>
                  <a:schemeClr val="tx1"/>
                </a:solidFill>
                <a:effectLst/>
                <a:latin typeface="+mn-lt"/>
                <a:ea typeface="+mn-ea"/>
                <a:cs typeface="+mn-cs"/>
              </a:rPr>
              <a:t>doi</a:t>
            </a:r>
            <a:r>
              <a:rPr lang="en-US" sz="1800" b="0" i="0" u="none" strike="noStrike" kern="1200" cap="none" baseline="0" dirty="0">
                <a:solidFill>
                  <a:schemeClr val="tx1"/>
                </a:solidFill>
                <a:effectLst/>
                <a:latin typeface="+mn-lt"/>
                <a:ea typeface="+mn-ea"/>
                <a:cs typeface="+mn-cs"/>
              </a:rPr>
              <a:t>: 10.3390/v15081712. PMID: 37632053; PMCID: PMC10458944.</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err="1">
                <a:solidFill>
                  <a:schemeClr val="tx1"/>
                </a:solidFill>
                <a:effectLst/>
                <a:latin typeface="+mn-lt"/>
                <a:ea typeface="+mn-ea"/>
                <a:cs typeface="+mn-cs"/>
              </a:rPr>
              <a:t>Azzoni</a:t>
            </a:r>
            <a:r>
              <a:rPr lang="en-US" sz="1800" b="0" i="0" u="none" strike="noStrike" kern="1200" cap="none" baseline="0" dirty="0">
                <a:solidFill>
                  <a:schemeClr val="tx1"/>
                </a:solidFill>
                <a:effectLst/>
                <a:latin typeface="+mn-lt"/>
                <a:ea typeface="+mn-ea"/>
                <a:cs typeface="+mn-cs"/>
              </a:rPr>
              <a:t>, L., Metzger, D., &amp; Montaner, L. J. (2020). Effect of opioid use on immune activation and HIV persistence on ART. </a:t>
            </a:r>
            <a:r>
              <a:rPr lang="en-US" sz="1800" b="0" i="1" u="none" strike="noStrike" kern="1200" cap="none" baseline="0" dirty="0">
                <a:solidFill>
                  <a:schemeClr val="tx1"/>
                </a:solidFill>
                <a:effectLst/>
                <a:latin typeface="+mn-lt"/>
                <a:ea typeface="+mn-ea"/>
                <a:cs typeface="+mn-cs"/>
              </a:rPr>
              <a:t>J Neuroimmune </a:t>
            </a:r>
            <a:r>
              <a:rPr lang="en-US" sz="1800" b="0" i="1" u="none" strike="noStrike" kern="1200" cap="none" baseline="0" dirty="0" err="1">
                <a:solidFill>
                  <a:schemeClr val="tx1"/>
                </a:solidFill>
                <a:effectLst/>
                <a:latin typeface="+mn-lt"/>
                <a:ea typeface="+mn-ea"/>
                <a:cs typeface="+mn-cs"/>
              </a:rPr>
              <a:t>Pharmacol</a:t>
            </a:r>
            <a:r>
              <a:rPr lang="en-US" sz="1800" b="0" i="1" u="none" strike="noStrike" kern="1200" cap="none" baseline="0" dirty="0">
                <a:solidFill>
                  <a:schemeClr val="tx1"/>
                </a:solidFill>
                <a:effectLst/>
                <a:latin typeface="+mn-lt"/>
                <a:ea typeface="+mn-ea"/>
                <a:cs typeface="+mn-cs"/>
              </a:rPr>
              <a:t>, 15</a:t>
            </a:r>
            <a:r>
              <a:rPr lang="en-US" sz="1800" b="0" i="0" u="none" strike="noStrike" kern="1200" cap="none" baseline="0" dirty="0">
                <a:solidFill>
                  <a:schemeClr val="tx1"/>
                </a:solidFill>
                <a:effectLst/>
                <a:latin typeface="+mn-lt"/>
                <a:ea typeface="+mn-ea"/>
                <a:cs typeface="+mn-cs"/>
              </a:rPr>
              <a:t>(4), </a:t>
            </a:r>
            <a:r>
              <a:rPr lang="en-US" sz="1800" b="0" i="0" u="none" strike="noStrike" kern="1200" cap="none" baseline="0" dirty="0">
                <a:solidFill>
                  <a:schemeClr val="tx1"/>
                </a:solidFill>
                <a:latin typeface="+mn-lt"/>
                <a:ea typeface="+mn-ea"/>
                <a:cs typeface="+mn-cs"/>
              </a:rPr>
              <a:t>643–657. https://doi.org/10.1007/s11481-020-09959-y </a:t>
            </a:r>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75680670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b="1" i="0" u="none" strike="noStrike" kern="1200" cap="none" baseline="0" dirty="0">
                <a:solidFill>
                  <a:schemeClr val="tx1"/>
                </a:solidFill>
                <a:effectLst/>
                <a:latin typeface="+mn-lt"/>
                <a:ea typeface="+mn-ea"/>
                <a:cs typeface="+mn-cs"/>
              </a:rPr>
              <a:t>Transmission Risk (Injection Drug Use):</a:t>
            </a:r>
            <a:r>
              <a:rPr lang="en-US" sz="1800" b="0" i="0" u="none" strike="noStrike" kern="1200" cap="none" baseline="0" dirty="0">
                <a:solidFill>
                  <a:schemeClr val="tx1"/>
                </a:solidFill>
                <a:effectLst/>
                <a:latin typeface="+mn-lt"/>
                <a:ea typeface="+mn-ea"/>
                <a:cs typeface="+mn-cs"/>
              </a:rPr>
              <a:t> Injection of opioids, such as heroin or fentanyl, is a major driver of HIV transmission. Sharing contaminated syringes, needles, and other injection equipment is highly effective at transmitting HIV.</a:t>
            </a:r>
          </a:p>
          <a:p>
            <a:pPr lvl="0"/>
            <a:endParaRPr lang="en-US" sz="1800" b="1" i="0" u="none" strike="noStrike" kern="1200" cap="none" baseline="0" dirty="0">
              <a:solidFill>
                <a:schemeClr val="tx1"/>
              </a:solidFill>
              <a:effectLst/>
              <a:latin typeface="+mn-lt"/>
              <a:ea typeface="+mn-ea"/>
              <a:cs typeface="+mn-cs"/>
            </a:endParaRPr>
          </a:p>
          <a:p>
            <a:pPr lvl="0"/>
            <a:r>
              <a:rPr lang="en-US" sz="1800" b="1" i="0" u="none" strike="noStrike" kern="1200" cap="none" baseline="0" dirty="0">
                <a:solidFill>
                  <a:schemeClr val="tx1"/>
                </a:solidFill>
                <a:effectLst/>
                <a:latin typeface="+mn-lt"/>
                <a:ea typeface="+mn-ea"/>
                <a:cs typeface="+mn-cs"/>
              </a:rPr>
              <a:t>Behavioral Risk Factors:</a:t>
            </a:r>
            <a:r>
              <a:rPr lang="en-US" sz="1800" b="0" i="0" u="none" strike="noStrike" kern="1200" cap="none" baseline="0" dirty="0">
                <a:solidFill>
                  <a:schemeClr val="tx1"/>
                </a:solidFill>
                <a:effectLst/>
                <a:latin typeface="+mn-lt"/>
                <a:ea typeface="+mn-ea"/>
                <a:cs typeface="+mn-cs"/>
              </a:rPr>
              <a:t> Opioid misuse is associated with increased condomless sex, having multiple partners, and exchanging sex for money or drugs, all of which elevate the likelihood of contracting or transmitting HIV.</a:t>
            </a:r>
          </a:p>
          <a:p>
            <a:pPr lvl="0"/>
            <a:endParaRPr lang="en-US" sz="1800" b="0" i="0" u="none" strike="noStrike" kern="1200" cap="none" baseline="0" dirty="0">
              <a:solidFill>
                <a:schemeClr val="tx1"/>
              </a:solidFill>
              <a:effectLst/>
              <a:latin typeface="+mn-lt"/>
              <a:ea typeface="+mn-ea"/>
              <a:cs typeface="+mn-cs"/>
            </a:endParaRPr>
          </a:p>
          <a:p>
            <a:pPr marL="0" marR="0" lvl="0" indent="0" algn="l" defTabSz="1218987" rtl="0" eaLnBrk="1" fontAlgn="auto" latinLnBrk="0" hangingPunct="1">
              <a:lnSpc>
                <a:spcPct val="100000"/>
              </a:lnSpc>
              <a:spcBef>
                <a:spcPts val="0"/>
              </a:spcBef>
              <a:spcAft>
                <a:spcPts val="0"/>
              </a:spcAft>
              <a:buClrTx/>
              <a:buSzTx/>
              <a:buFontTx/>
              <a:buNone/>
              <a:tabLst/>
              <a:defRPr/>
            </a:pPr>
            <a:r>
              <a:rPr lang="en-US" sz="1800" b="1" i="0" u="none" strike="noStrike" kern="1200" cap="none" baseline="0" dirty="0">
                <a:solidFill>
                  <a:schemeClr val="tx1"/>
                </a:solidFill>
                <a:effectLst/>
                <a:latin typeface="+mn-lt"/>
                <a:ea typeface="+mn-ea"/>
                <a:cs typeface="+mn-cs"/>
              </a:rPr>
              <a:t>Increased Risk of Overdose:</a:t>
            </a:r>
            <a:r>
              <a:rPr lang="en-US" sz="1800" b="0" i="0" u="none" strike="noStrike" kern="1200" cap="none" baseline="0" dirty="0">
                <a:solidFill>
                  <a:schemeClr val="tx1"/>
                </a:solidFill>
                <a:effectLst/>
                <a:latin typeface="+mn-lt"/>
                <a:ea typeface="+mn-ea"/>
                <a:cs typeface="+mn-cs"/>
              </a:rPr>
              <a:t> Individuals with HIV who also have a substance use disorder have a significantly higher risk of experiencing a fatal overdose.</a:t>
            </a:r>
          </a:p>
          <a:p>
            <a:pPr lvl="0"/>
            <a:endParaRPr lang="en-US" sz="1800" b="0" i="0" u="none" strike="noStrike" kern="1200" cap="none" baseline="0" dirty="0">
              <a:solidFill>
                <a:schemeClr val="tx1"/>
              </a:solidFill>
              <a:effectLst/>
              <a:latin typeface="+mn-lt"/>
              <a:ea typeface="+mn-ea"/>
              <a:cs typeface="+mn-cs"/>
            </a:endParaRPr>
          </a:p>
          <a:p>
            <a:endParaRPr lang="en-US" dirty="0"/>
          </a:p>
          <a:p>
            <a:r>
              <a:rPr lang="en-US" b="1" dirty="0"/>
              <a:t>REFERENCE:</a:t>
            </a:r>
          </a:p>
          <a:p>
            <a:r>
              <a:rPr lang="en-US" sz="1800" b="0" i="0" u="none" strike="noStrike" kern="1200" cap="none" baseline="0" dirty="0">
                <a:solidFill>
                  <a:schemeClr val="tx1"/>
                </a:solidFill>
                <a:effectLst/>
                <a:latin typeface="+mn-lt"/>
                <a:ea typeface="+mn-ea"/>
                <a:cs typeface="+mn-cs"/>
              </a:rPr>
              <a:t>HIV.gov. (2026). [Webpage]. </a:t>
            </a:r>
            <a:r>
              <a:rPr lang="en-US" sz="1800" b="0" i="1" u="none" strike="noStrike" kern="1200" cap="none" baseline="0" dirty="0">
                <a:solidFill>
                  <a:schemeClr val="tx1"/>
                </a:solidFill>
                <a:effectLst/>
                <a:latin typeface="+mn-lt"/>
                <a:ea typeface="+mn-ea"/>
                <a:cs typeface="+mn-cs"/>
              </a:rPr>
              <a:t>Substance Use and HIV Risk</a:t>
            </a:r>
            <a:r>
              <a:rPr lang="en-US" sz="1800" b="0" i="0" u="none" strike="noStrike" kern="1200" cap="none" baseline="0" dirty="0">
                <a:solidFill>
                  <a:schemeClr val="tx1"/>
                </a:solidFill>
                <a:effectLst/>
                <a:latin typeface="+mn-lt"/>
                <a:ea typeface="+mn-ea"/>
                <a:cs typeface="+mn-cs"/>
              </a:rPr>
              <a:t>. Accessed May 14, 2026, from: https://www.hiv.gov/hiv-basics/hiv-prevention/reducing-risk-from-alcohol-and-drug-use/substance-use-and-hiv-risk.</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41787365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b="0" i="0" u="none" strike="noStrike" kern="1200" cap="none" baseline="0" dirty="0">
                <a:solidFill>
                  <a:schemeClr val="tx1"/>
                </a:solidFill>
                <a:effectLst/>
                <a:latin typeface="+mn-lt"/>
                <a:ea typeface="+mn-ea"/>
                <a:cs typeface="+mn-cs"/>
              </a:rPr>
              <a:t>People living with HIV are more likely to have chronic pain and, as a result, are prescribed higher doses of opioids more frequently than the general population.</a:t>
            </a:r>
          </a:p>
          <a:p>
            <a:endParaRPr lang="en-US" dirty="0"/>
          </a:p>
          <a:p>
            <a:r>
              <a:rPr lang="en-US" dirty="0"/>
              <a:t>There is an</a:t>
            </a:r>
            <a:r>
              <a:rPr lang="en-US" baseline="0" dirty="0"/>
              <a:t> elevated risk of opioid use disorder among people with HIV. Despite viral suppression, chronic pain is common in this population. Opioids are more commonly prescribed to PWH than those without HIV. The rate of opioid prescriptions ranges from 21-53% of the population. PWH are also more likely to receive higher doses of opioid pain medications than the general population and are more likely to have mental health conditions and substance use disorders. </a:t>
            </a:r>
            <a:endParaRPr lang="en-US" dirty="0"/>
          </a:p>
          <a:p>
            <a:endParaRPr lang="en-US" dirty="0"/>
          </a:p>
          <a:p>
            <a:r>
              <a:rPr lang="en-US" b="1" dirty="0"/>
              <a:t>REFERENCE: </a:t>
            </a:r>
          </a:p>
          <a:p>
            <a:r>
              <a:rPr lang="en-US" dirty="0"/>
              <a:t>Cunningham, C. (2018). Opioids and HIV infection: From</a:t>
            </a:r>
            <a:r>
              <a:rPr lang="en-US" baseline="0" dirty="0"/>
              <a:t> pain management to addiction treatment. </a:t>
            </a:r>
            <a:r>
              <a:rPr lang="en-US" i="1" baseline="0" dirty="0"/>
              <a:t>Topics in Antiviral Medicine, 25</a:t>
            </a:r>
            <a:r>
              <a:rPr lang="en-US" baseline="0" dirty="0"/>
              <a:t>(4),143</a:t>
            </a:r>
            <a:r>
              <a:rPr lang="en-US" sz="3200" dirty="0">
                <a:solidFill>
                  <a:srgbClr val="000000"/>
                </a:solidFill>
                <a:latin typeface="Calibri" panose="020F0502020204030204" pitchFamily="34" charset="0"/>
              </a:rPr>
              <a:t>–</a:t>
            </a:r>
            <a:r>
              <a:rPr lang="en-US" baseline="0" dirty="0"/>
              <a:t>146.</a:t>
            </a:r>
            <a:endParaRPr lang="en-US"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89808800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BHIVES study was a HRSA-funded project that integrated buprenorphine/naloxone treatment into 10 HIV care settings across the country. Study outcomes were viral suppression and drug use. 303 of the 386 participants received buprenorphine/naloxone treatment; the others received methadone or other treatments. Among the participants receiving buprenorphine, those retained in treatment demonstrated significantly better HIV viral suppression, reduced use of opioids and stimulants, and improved physical and mental quality of life. </a:t>
            </a:r>
            <a:endParaRPr lang="en-US" dirty="0"/>
          </a:p>
          <a:p>
            <a:endParaRPr lang="en-US" dirty="0"/>
          </a:p>
          <a:p>
            <a:r>
              <a:rPr lang="en-US" b="1" dirty="0"/>
              <a:t>REFERENCES:</a:t>
            </a:r>
            <a:r>
              <a:rPr lang="en-US" dirty="0"/>
              <a:t> </a:t>
            </a:r>
          </a:p>
          <a:p>
            <a:r>
              <a:rPr lang="en-US" dirty="0"/>
              <a:t>Weiss, L., Egan J. E.,</a:t>
            </a:r>
            <a:r>
              <a:rPr lang="en-US" baseline="0" dirty="0"/>
              <a:t> Botsko, M., Netherland, J., </a:t>
            </a:r>
            <a:r>
              <a:rPr lang="en-US" baseline="0" dirty="0" err="1"/>
              <a:t>Fiellin</a:t>
            </a:r>
            <a:r>
              <a:rPr lang="en-US" baseline="0" dirty="0"/>
              <a:t>, D. A., &amp; Finkelstein R. (2011). The BHIVES collaborative: organization and evaluation of a multisite demonstration of integrated buprenorphine/naloxone and HIV treatment. </a:t>
            </a:r>
            <a:r>
              <a:rPr lang="en-US" i="1" baseline="0" dirty="0"/>
              <a:t>Journal of Acquired Immune Deficiency Syndromes, 56</a:t>
            </a:r>
            <a:r>
              <a:rPr lang="en-US" baseline="0" dirty="0"/>
              <a:t>( Suppl 1), </a:t>
            </a:r>
            <a:r>
              <a:rPr lang="en-US" b="0" baseline="0" dirty="0"/>
              <a:t>S22</a:t>
            </a:r>
            <a:r>
              <a:rPr lang="en-US" sz="3200" dirty="0">
                <a:solidFill>
                  <a:srgbClr val="000000"/>
                </a:solidFill>
                <a:latin typeface="Calibri" panose="020F0502020204030204" pitchFamily="34" charset="0"/>
              </a:rPr>
              <a:t>–</a:t>
            </a:r>
            <a:r>
              <a:rPr lang="en-US" b="0" baseline="0" dirty="0"/>
              <a:t>S32</a:t>
            </a:r>
            <a:r>
              <a:rPr lang="en-US" baseline="0" dirty="0"/>
              <a:t>.</a:t>
            </a:r>
          </a:p>
          <a:p>
            <a:endParaRPr lang="en-US" baseline="0" dirty="0"/>
          </a:p>
          <a:p>
            <a:r>
              <a:rPr lang="en-US" dirty="0" err="1"/>
              <a:t>Fiellin</a:t>
            </a:r>
            <a:r>
              <a:rPr lang="en-US" dirty="0"/>
              <a:t>, D., Weiss, L.,</a:t>
            </a:r>
            <a:r>
              <a:rPr lang="en-US" baseline="0" dirty="0"/>
              <a:t> Botsko, M., Egan, J., Altice, F., Bazerman, L. B., … the BHIVES Collaborative. (2011). Drug treatment outcomes among HIV-infected opioid-dependent patients receiving buprenorphine/naloxone. </a:t>
            </a:r>
            <a:r>
              <a:rPr lang="en-US" i="1" baseline="0" dirty="0"/>
              <a:t>Journal of Acquired Immune Deficiency Syndromes, 56</a:t>
            </a:r>
            <a:r>
              <a:rPr lang="en-US" baseline="0" dirty="0"/>
              <a:t>(Suppl 1), S33</a:t>
            </a:r>
            <a:r>
              <a:rPr lang="en-US" dirty="0">
                <a:solidFill>
                  <a:srgbClr val="000000"/>
                </a:solidFill>
                <a:latin typeface="Calibri" panose="020F0502020204030204" pitchFamily="34" charset="0"/>
              </a:rPr>
              <a:t>–</a:t>
            </a:r>
            <a:r>
              <a:rPr lang="en-US" baseline="0" dirty="0"/>
              <a:t>38.</a:t>
            </a:r>
            <a:endParaRPr lang="en-US"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24129629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498">
              <a:defRPr/>
            </a:pPr>
            <a:r>
              <a:rPr lang="en-US" sz="1800" b="0" i="0" u="none" strike="noStrike" kern="1200" cap="none" baseline="0" dirty="0">
                <a:solidFill>
                  <a:schemeClr val="tx1"/>
                </a:solidFill>
                <a:effectLst/>
                <a:latin typeface="+mn-lt"/>
                <a:ea typeface="+mn-ea"/>
                <a:cs typeface="+mn-cs"/>
              </a:rPr>
              <a:t>Healthcare providers are encouraged to screen for both HIV and OUD concurrently. Providing integrated addiction treatment alongside HIV care is considered essential for improving health outcomes. </a:t>
            </a:r>
          </a:p>
          <a:p>
            <a:pPr defTabSz="966498">
              <a:defRPr/>
            </a:pPr>
            <a:endParaRPr lang="en-US" sz="1800" b="0" i="0" u="none" strike="noStrike" kern="1200" cap="none" baseline="0" dirty="0">
              <a:solidFill>
                <a:schemeClr val="tx1"/>
              </a:solidFill>
              <a:effectLst/>
              <a:latin typeface="+mn-lt"/>
              <a:ea typeface="+mn-ea"/>
              <a:cs typeface="+mn-cs"/>
            </a:endParaRPr>
          </a:p>
          <a:p>
            <a:pPr defTabSz="966498">
              <a:defRPr/>
            </a:pPr>
            <a:r>
              <a:rPr lang="en-US" dirty="0"/>
              <a:t>This information</a:t>
            </a:r>
            <a:r>
              <a:rPr lang="en-US" baseline="0" dirty="0"/>
              <a:t> is from </a:t>
            </a:r>
            <a:r>
              <a:rPr lang="en-US" dirty="0"/>
              <a:t>a</a:t>
            </a:r>
            <a:r>
              <a:rPr lang="en-US" baseline="0" dirty="0"/>
              <a:t> slide set from the AIDS Education and Training Center National Coordinating Resource Center. </a:t>
            </a:r>
            <a:r>
              <a:rPr lang="en-US" dirty="0"/>
              <a:t>This technical assistance resource emphasizes that the guiding principles of substance use care — harm reduction, screening and other prevention interventions, treatment initiation, and linkage to ongoing medical care — are like those of viral hepatitis and HIV care. All models focus on patient safety and wellness, with effective medication being critical for the individual’s health and for related public health benefits.</a:t>
            </a:r>
          </a:p>
          <a:p>
            <a:pPr defTabSz="966498">
              <a:defRPr/>
            </a:pPr>
            <a:endParaRPr lang="en-US" dirty="0"/>
          </a:p>
          <a:p>
            <a:pPr defTabSz="966498">
              <a:defRPr/>
            </a:pPr>
            <a:r>
              <a:rPr lang="en-US" b="1" dirty="0"/>
              <a:t>REFERENCE:</a:t>
            </a:r>
            <a:r>
              <a:rPr lang="en-US" b="1" baseline="0" dirty="0"/>
              <a:t> </a:t>
            </a:r>
            <a:endParaRPr lang="en-US" b="1" dirty="0"/>
          </a:p>
          <a:p>
            <a:pPr defTabSz="966498">
              <a:defRPr/>
            </a:pPr>
            <a:r>
              <a:rPr lang="en-US" dirty="0"/>
              <a:t>Chu, C.</a:t>
            </a:r>
            <a:r>
              <a:rPr lang="en-US" baseline="0" dirty="0"/>
              <a:t> (2019). </a:t>
            </a:r>
            <a:r>
              <a:rPr lang="en-US" i="1" baseline="0" dirty="0"/>
              <a:t>Ending the HIV &amp; HCV Epidemics: A Critical Role for Substance Use Providers</a:t>
            </a:r>
            <a:r>
              <a:rPr lang="en-US" baseline="0" dirty="0"/>
              <a:t>. Newark, NJ: </a:t>
            </a:r>
            <a:r>
              <a:rPr lang="en-US" i="0" dirty="0"/>
              <a:t>AIDS Education and Training</a:t>
            </a:r>
            <a:r>
              <a:rPr lang="en-US" i="0" baseline="0" dirty="0"/>
              <a:t> Center National Coordinating Resource Center. </a:t>
            </a:r>
            <a:r>
              <a:rPr lang="en-US" baseline="0" dirty="0"/>
              <a:t>Retrieved from: </a:t>
            </a:r>
            <a:r>
              <a:rPr lang="en-US" sz="32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https://aidsetc.org/resource/ending-hiv-hcv-epidemics-critical-role-substance-use-providers</a:t>
            </a:r>
            <a:r>
              <a:rPr lang="en-US" baseline="0" dirty="0"/>
              <a:t>. </a:t>
            </a:r>
            <a:endParaRPr lang="en-US"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88791772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E733D-C299-D374-7741-C4E81BFC6E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8F67EB-D357-7786-08A8-552C62753E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0AE46B-7C71-2848-67E2-FFF19798C861}"/>
              </a:ext>
            </a:extLst>
          </p:cNvPr>
          <p:cNvSpPr>
            <a:spLocks noGrp="1"/>
          </p:cNvSpPr>
          <p:nvPr>
            <p:ph type="body" idx="1"/>
          </p:nvPr>
        </p:nvSpPr>
        <p:spPr/>
        <p:txBody>
          <a:bodyPr/>
          <a:lstStyle/>
          <a:p>
            <a:r>
              <a:rPr lang="en-US" dirty="0"/>
              <a:t>The next segment of the training focuses on a review of three FDA-approved medications for treating opioid use disorder – methadone, buprenorphine, and naltrexone.</a:t>
            </a:r>
          </a:p>
        </p:txBody>
      </p:sp>
      <p:sp>
        <p:nvSpPr>
          <p:cNvPr id="4" name="Footer Placeholder 3">
            <a:extLst>
              <a:ext uri="{FF2B5EF4-FFF2-40B4-BE49-F238E27FC236}">
                <a16:creationId xmlns:a16="http://schemas.microsoft.com/office/drawing/2014/main" id="{2585122A-38AC-9B00-062A-AF91B54F7242}"/>
              </a:ext>
            </a:extLst>
          </p:cNvPr>
          <p:cNvSpPr>
            <a:spLocks noGrp="1"/>
          </p:cNvSpPr>
          <p:nvPr>
            <p:ph type="ft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Slide Number Placeholder 4">
            <a:extLst>
              <a:ext uri="{FF2B5EF4-FFF2-40B4-BE49-F238E27FC236}">
                <a16:creationId xmlns:a16="http://schemas.microsoft.com/office/drawing/2014/main" id="{1B08F276-11D1-6632-F500-9759583F502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8914416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kern="1200" cap="none" baseline="0" dirty="0">
                <a:solidFill>
                  <a:schemeClr val="tx1"/>
                </a:solidFill>
                <a:effectLst/>
                <a:latin typeface="+mn-lt"/>
                <a:ea typeface="+mn-ea"/>
                <a:cs typeface="+mn-cs"/>
              </a:rPr>
              <a:t>Three medications are approved by the U.S. Food and Drug Administration for the treatment of opioid use disorder: methadone, naltrexone, and buprenorphine. All three of these treatments have been demonstrated to be safe and effective.</a:t>
            </a:r>
            <a:br>
              <a:rPr lang="en-US" sz="1800" b="0" i="0" u="none" strike="noStrike" kern="1200" cap="none" baseline="0" dirty="0">
                <a:solidFill>
                  <a:schemeClr val="tx1"/>
                </a:solidFill>
                <a:effectLst/>
                <a:latin typeface="+mn-lt"/>
                <a:ea typeface="+mn-ea"/>
                <a:cs typeface="+mn-cs"/>
              </a:rPr>
            </a:br>
            <a:endParaRPr lang="en-US" dirty="0"/>
          </a:p>
          <a:p>
            <a:r>
              <a:rPr lang="en-US" b="1" dirty="0"/>
              <a:t>REFERENCE:</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U.S. Food and Drug Administration. (2026). [Webpage]. </a:t>
            </a:r>
            <a:r>
              <a:rPr lang="en-US" i="1" dirty="0"/>
              <a:t>Information about Medications for Opioid Use Disorder. </a:t>
            </a:r>
            <a:r>
              <a:rPr lang="en-US" i="0" dirty="0"/>
              <a:t>Accessed March 13, 2026, from: http://fda.gov/drugs/information-drug-class/information-about-medications-opioid-use-disorder-moud. </a:t>
            </a:r>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87910690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893">
              <a:defRPr/>
            </a:pPr>
            <a:r>
              <a:rPr lang="en-US" dirty="0">
                <a:solidFill>
                  <a:srgbClr val="FFFF00"/>
                </a:solidFill>
              </a:rPr>
              <a:t>This slide depicts the differences in opioid effect between full opioid agonists such as methadone, partial agonists such as buprenorphine, and antagonists like naloxone. Taking too much of a full agonist can potentially lead to overdose and death, while partial agonists like buprenorphine have a “ceiling effect”, meaning that the amount of opioid effect levels off at a certain point. Antagonists like naloxone completely block the effects of opioids. </a:t>
            </a:r>
          </a:p>
          <a:p>
            <a:pPr defTabSz="937893">
              <a:defRPr/>
            </a:pPr>
            <a:endParaRPr lang="en-US" dirty="0">
              <a:solidFill>
                <a:srgbClr val="FFFF00"/>
              </a:solidFill>
            </a:endParaRPr>
          </a:p>
          <a:p>
            <a:r>
              <a:rPr lang="en-US" dirty="0"/>
              <a:t>The </a:t>
            </a:r>
            <a:r>
              <a:rPr lang="en-US" b="1" dirty="0"/>
              <a:t>horizontal axis</a:t>
            </a:r>
            <a:r>
              <a:rPr lang="en-US" dirty="0"/>
              <a:t> represents the </a:t>
            </a:r>
            <a:r>
              <a:rPr lang="en-US" b="1" dirty="0"/>
              <a:t>dose of the opioid</a:t>
            </a:r>
            <a:r>
              <a:rPr lang="en-US" dirty="0"/>
              <a:t>. The </a:t>
            </a:r>
            <a:r>
              <a:rPr lang="en-US" b="1" dirty="0"/>
              <a:t>vertical axis</a:t>
            </a:r>
            <a:r>
              <a:rPr lang="en-US" dirty="0"/>
              <a:t> represents the </a:t>
            </a:r>
            <a:r>
              <a:rPr lang="en-US" b="1" dirty="0"/>
              <a:t>opioid effect</a:t>
            </a:r>
            <a:r>
              <a:rPr lang="en-US" dirty="0"/>
              <a:t>, including pain relief, euphoria, sedation, and respiratory depression. </a:t>
            </a:r>
          </a:p>
          <a:p>
            <a:pPr defTabSz="937893">
              <a:defRPr/>
            </a:pPr>
            <a:endParaRPr lang="en-US" dirty="0">
              <a:solidFill>
                <a:srgbClr val="FFFF00"/>
              </a:solidFill>
            </a:endParaRPr>
          </a:p>
          <a:p>
            <a:r>
              <a:rPr lang="en-US" b="1" dirty="0"/>
              <a:t>Full Agonists (Orange Line)</a:t>
            </a:r>
          </a:p>
          <a:p>
            <a:r>
              <a:rPr lang="en-US" dirty="0"/>
              <a:t>Examples include </a:t>
            </a:r>
            <a:r>
              <a:rPr lang="en-US" b="1" dirty="0"/>
              <a:t>methadone</a:t>
            </a:r>
            <a:r>
              <a:rPr lang="en-US" dirty="0"/>
              <a:t>, heroin, fentanyl, morphine, and oxycodone. Full agonists fully activate opioid receptors. As the dose increases, the opioid effect continues to increase. At higher doses, the risk of </a:t>
            </a:r>
            <a:r>
              <a:rPr lang="en-US" b="1" dirty="0"/>
              <a:t>respiratory depression, overdose, and death</a:t>
            </a:r>
            <a:r>
              <a:rPr lang="en-US" dirty="0"/>
              <a:t> also increases. Although methadone is a full agonist, when prescribed and monitored appropriately for opioid use disorder, it is a safe and highly effective treatment.</a:t>
            </a:r>
          </a:p>
          <a:p>
            <a:pPr defTabSz="937893">
              <a:defRPr/>
            </a:pPr>
            <a:endParaRPr lang="en-US" dirty="0">
              <a:solidFill>
                <a:srgbClr val="FFFF00"/>
              </a:solidFill>
            </a:endParaRPr>
          </a:p>
          <a:p>
            <a:r>
              <a:rPr lang="en-US" b="1" dirty="0"/>
              <a:t>Antagonists (Green Line)</a:t>
            </a:r>
          </a:p>
          <a:p>
            <a:r>
              <a:rPr lang="en-US" b="1" dirty="0"/>
              <a:t>Naloxone</a:t>
            </a:r>
            <a:r>
              <a:rPr lang="en-US" dirty="0"/>
              <a:t> (and naltrexone) are opioid antagonists. Antagonists do </a:t>
            </a:r>
            <a:r>
              <a:rPr lang="en-US" b="1" dirty="0"/>
              <a:t>not activate</a:t>
            </a:r>
            <a:r>
              <a:rPr lang="en-US" dirty="0"/>
              <a:t> opioid receptors. Instead, they block opioid receptors, preventing opioids from producing their effects. Naloxone rapidly reverses opioid overdose by displacing opioids from the receptors. Naloxone has no opioid effect in someone who has not taken opioids and is not addictive.</a:t>
            </a:r>
          </a:p>
          <a:p>
            <a:pPr defTabSz="937893">
              <a:defRPr/>
            </a:pPr>
            <a:endParaRPr lang="en-US" dirty="0">
              <a:solidFill>
                <a:srgbClr val="FFFF00"/>
              </a:solidFill>
            </a:endParaRPr>
          </a:p>
          <a:p>
            <a:r>
              <a:rPr lang="en-US" b="1" dirty="0"/>
              <a:t>Partial Agonists (Blue Line)</a:t>
            </a:r>
          </a:p>
          <a:p>
            <a:r>
              <a:rPr lang="en-US" b="1" dirty="0"/>
              <a:t>Buprenorphine</a:t>
            </a:r>
            <a:r>
              <a:rPr lang="en-US" dirty="0"/>
              <a:t> is a partial agonist. It activates opioid receptors, though only to a certain extent. As the dose increases, the effects </a:t>
            </a:r>
            <a:r>
              <a:rPr lang="en-US" b="1" dirty="0"/>
              <a:t>plateau</a:t>
            </a:r>
            <a:r>
              <a:rPr lang="en-US" dirty="0"/>
              <a:t>, creating what is known as the </a:t>
            </a:r>
            <a:r>
              <a:rPr lang="en-US" b="1" dirty="0"/>
              <a:t>ceiling effect</a:t>
            </a:r>
            <a:r>
              <a:rPr lang="en-US" dirty="0"/>
              <a:t>. This ceiling effect significantly lowers the risk of respiratory depression and overdose compared with full agonists while still relieving withdrawal symptoms and reducing cravings. More buprenorphine does not continue to produce stronger opioid effects after the ceiling is reached, making it safer than full agonists.</a:t>
            </a:r>
          </a:p>
          <a:p>
            <a:pPr defTabSz="937893">
              <a:defRPr/>
            </a:pPr>
            <a:endParaRPr lang="en-US" dirty="0">
              <a:solidFill>
                <a:srgbClr val="FFFF00"/>
              </a:solidFill>
            </a:endParaRPr>
          </a:p>
          <a:p>
            <a:pPr defTabSz="937893">
              <a:defRPr/>
            </a:pPr>
            <a:r>
              <a:rPr lang="en-US" b="1" dirty="0">
                <a:solidFill>
                  <a:srgbClr val="FFFF00"/>
                </a:solidFill>
              </a:rPr>
              <a:t>REFERENCE: </a:t>
            </a:r>
          </a:p>
          <a:p>
            <a:pPr defTabSz="937893">
              <a:defRPr/>
            </a:pPr>
            <a:r>
              <a:rPr lang="en-US" dirty="0"/>
              <a:t>Substance Abuse and Mental Health Services Administration. (2021). </a:t>
            </a:r>
            <a:r>
              <a:rPr lang="en-US" i="1" dirty="0"/>
              <a:t>Medications for Opioid Use Disorder. Treatment Improvement Protocol (TIP). </a:t>
            </a:r>
            <a:r>
              <a:rPr lang="en-US" dirty="0"/>
              <a:t>Series 63 Publication No. PEP21-02-01-002. Rockville, MD: Author.</a:t>
            </a:r>
            <a:endParaRPr lang="en-US" sz="1200" dirty="0">
              <a:solidFill>
                <a:srgbClr val="FFFF00"/>
              </a:solidFill>
            </a:endParaRP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16539287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B0AA7-E778-512B-7DF0-5A04C231EA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ACC6A3-BA38-7EB8-61CF-82C5391FD8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B90FA5-5AC9-52A4-9021-EBAD5DA0C42F}"/>
              </a:ext>
            </a:extLst>
          </p:cNvPr>
          <p:cNvSpPr>
            <a:spLocks noGrp="1"/>
          </p:cNvSpPr>
          <p:nvPr>
            <p:ph type="body" idx="1"/>
          </p:nvPr>
        </p:nvSpPr>
        <p:spPr/>
        <p:txBody>
          <a:bodyPr/>
          <a:lstStyle/>
          <a:p>
            <a:r>
              <a:rPr lang="en-US" dirty="0"/>
              <a:t>This graph shows how a person’s experience changes with opioid use over time:</a:t>
            </a:r>
          </a:p>
          <a:p>
            <a:pPr marL="285750" indent="-285750">
              <a:buFont typeface="Arial" panose="020B0604020202020204" pitchFamily="34" charset="0"/>
              <a:buChar char="•"/>
            </a:pPr>
            <a:r>
              <a:rPr lang="en-US" b="1" dirty="0"/>
              <a:t>Early (acute use):</a:t>
            </a:r>
            <a:r>
              <a:rPr lang="en-US" dirty="0"/>
              <a:t> The person feels strong </a:t>
            </a:r>
            <a:r>
              <a:rPr lang="en-US" b="1" dirty="0"/>
              <a:t>euphoria</a:t>
            </a:r>
            <a:r>
              <a:rPr lang="en-US" dirty="0"/>
              <a:t> (a high), followed by drops back toward normal. The ups and downs are large and noticeable. </a:t>
            </a:r>
          </a:p>
          <a:p>
            <a:pPr marL="285750" indent="-285750">
              <a:buFont typeface="Arial" panose="020B0604020202020204" pitchFamily="34" charset="0"/>
              <a:buChar char="•"/>
            </a:pPr>
            <a:r>
              <a:rPr lang="en-US" b="1" dirty="0"/>
              <a:t>With repeated use:</a:t>
            </a:r>
            <a:r>
              <a:rPr lang="en-US" dirty="0"/>
              <a:t> The highs become </a:t>
            </a:r>
            <a:r>
              <a:rPr lang="en-US" b="1" dirty="0"/>
              <a:t>less intense</a:t>
            </a:r>
            <a:r>
              <a:rPr lang="en-US" dirty="0"/>
              <a:t> (tolerance develops), and the lows start dipping </a:t>
            </a:r>
            <a:r>
              <a:rPr lang="en-US" b="1" dirty="0"/>
              <a:t>below normal</a:t>
            </a:r>
            <a:r>
              <a:rPr lang="en-US" dirty="0"/>
              <a:t>, leading to discomfort. </a:t>
            </a:r>
          </a:p>
          <a:p>
            <a:pPr marL="285750" indent="-285750">
              <a:buFont typeface="Arial" panose="020B0604020202020204" pitchFamily="34" charset="0"/>
              <a:buChar char="•"/>
            </a:pPr>
            <a:r>
              <a:rPr lang="en-US" b="1" dirty="0"/>
              <a:t>Chronic use:</a:t>
            </a:r>
            <a:r>
              <a:rPr lang="en-US" dirty="0"/>
              <a:t> The person cycles between small highs and deeper lows, spending more time in </a:t>
            </a:r>
            <a:r>
              <a:rPr lang="en-US" b="1" dirty="0"/>
              <a:t>withdrawal</a:t>
            </a:r>
            <a:r>
              <a:rPr lang="en-US" dirty="0"/>
              <a:t>. At this point, the drug is often taken just to feel “normal,” not to get high. </a:t>
            </a:r>
          </a:p>
          <a:p>
            <a:pPr marL="285750" indent="-285750">
              <a:buFont typeface="Arial" panose="020B0604020202020204" pitchFamily="34" charset="0"/>
              <a:buChar char="•"/>
            </a:pPr>
            <a:r>
              <a:rPr lang="en-US" b="1" dirty="0"/>
              <a:t>Dependence:</a:t>
            </a:r>
            <a:r>
              <a:rPr lang="en-US" dirty="0"/>
              <a:t> The body becomes </a:t>
            </a:r>
            <a:r>
              <a:rPr lang="en-US" b="1" dirty="0"/>
              <a:t>physically dependent</a:t>
            </a:r>
            <a:r>
              <a:rPr lang="en-US" dirty="0"/>
              <a:t> and stopping causes withdrawal symptoms. </a:t>
            </a:r>
          </a:p>
          <a:p>
            <a:pPr marL="285750" indent="-285750">
              <a:buFont typeface="Arial" panose="020B0604020202020204" pitchFamily="34" charset="0"/>
              <a:buChar char="•"/>
            </a:pPr>
            <a:r>
              <a:rPr lang="en-US" b="1" dirty="0"/>
              <a:t>Treatment (opioid agonist therapy):</a:t>
            </a:r>
            <a:r>
              <a:rPr lang="en-US" dirty="0"/>
              <a:t> Medication helps </a:t>
            </a:r>
            <a:r>
              <a:rPr lang="en-US" b="1" dirty="0"/>
              <a:t>stabilize</a:t>
            </a:r>
            <a:r>
              <a:rPr lang="en-US" dirty="0"/>
              <a:t> the person, reducing the extreme highs and lows and bringing them closer to a steady, normal state. </a:t>
            </a:r>
          </a:p>
          <a:p>
            <a:endParaRPr lang="en-US" dirty="0"/>
          </a:p>
          <a:p>
            <a:r>
              <a:rPr lang="en-US" dirty="0"/>
              <a:t>In short: initial use creates strong highs, but over time those fade and are replaced by tolerance and physical dependence and withdrawal, unless treated.</a:t>
            </a:r>
          </a:p>
          <a:p>
            <a:endParaRPr lang="en-US" dirty="0"/>
          </a:p>
          <a:p>
            <a:r>
              <a:rPr lang="en-US" b="1" dirty="0"/>
              <a:t>REFERENCE:</a:t>
            </a:r>
          </a:p>
          <a:p>
            <a:r>
              <a:rPr lang="en-US" dirty="0"/>
              <a:t>American Society of Addiction Medicine. (2024). Treatment of Opioid Use Disorder Course. Accessed May 14, 2026, from: https://elearning.asam.org/products/treatment-of-opioid-use-disorder-course. </a:t>
            </a:r>
          </a:p>
          <a:p>
            <a:endParaRPr lang="en-US" dirty="0"/>
          </a:p>
          <a:p>
            <a:endParaRPr lang="en-US" dirty="0"/>
          </a:p>
        </p:txBody>
      </p:sp>
      <p:sp>
        <p:nvSpPr>
          <p:cNvPr id="4" name="Footer Placeholder 3">
            <a:extLst>
              <a:ext uri="{FF2B5EF4-FFF2-40B4-BE49-F238E27FC236}">
                <a16:creationId xmlns:a16="http://schemas.microsoft.com/office/drawing/2014/main" id="{16DAF7EC-7016-26EF-411A-94D940A78E89}"/>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268255F3-B855-98A3-E30E-71C8FA6B4E93}"/>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61501414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begins</a:t>
            </a:r>
            <a:r>
              <a:rPr lang="en-US" baseline="0" dirty="0"/>
              <a:t> to describe methadone maintenance therapy. Methadone is a full opioid agonist, so higher doses can lead to overdose and death. It is prescribed to treat severe pain and opioid use disorder. It suppressed opioid withdrawal symptoms and reduces or completely prevents opioid cravings. One of the features that makes it difficult for people to adhere to treatment is having to go to a methadone clinic every day to get their dose. There has historically been a great deal of stigma attached to methadone clinics. </a:t>
            </a:r>
            <a:endParaRPr lang="en-US" dirty="0"/>
          </a:p>
          <a:p>
            <a:endParaRPr lang="en-US" dirty="0"/>
          </a:p>
          <a:p>
            <a:r>
              <a:rPr lang="en-US" b="1" dirty="0"/>
              <a:t>REFERENCE:</a:t>
            </a:r>
          </a:p>
          <a:p>
            <a:r>
              <a:rPr lang="en-US" dirty="0"/>
              <a:t>Mattick,</a:t>
            </a:r>
            <a:r>
              <a:rPr lang="en-US" baseline="0" dirty="0"/>
              <a:t> R., Breen, C., Kimber, J., &amp; Davoli, M. (2009). </a:t>
            </a:r>
            <a:r>
              <a:rPr lang="en-US" i="1" baseline="0" dirty="0"/>
              <a:t>Cochrane Database Systematic Reviews, </a:t>
            </a:r>
            <a:r>
              <a:rPr lang="en-US" baseline="0" dirty="0"/>
              <a:t>3, rCD002209. </a:t>
            </a:r>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63333352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20526-DA72-74AA-DABF-FA0BBE43D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F16691-3C46-9055-CA2A-4CABC733D0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E85EA6-EEAF-5846-4018-D1003618E61C}"/>
              </a:ext>
            </a:extLst>
          </p:cNvPr>
          <p:cNvSpPr>
            <a:spLocks noGrp="1"/>
          </p:cNvSpPr>
          <p:nvPr>
            <p:ph type="body" idx="1"/>
          </p:nvPr>
        </p:nvSpPr>
        <p:spPr/>
        <p:txBody>
          <a:bodyPr/>
          <a:lstStyle/>
          <a:p>
            <a:r>
              <a:rPr lang="en-US" altLang="en-US" dirty="0"/>
              <a:t>This slide presents advantages</a:t>
            </a:r>
            <a:r>
              <a:rPr lang="en-US" altLang="en-US" baseline="0" dirty="0"/>
              <a:t> and disadvantages of methadone maintenance therapy. Some of the advantages are that it suppresses opioid withdrawal symptoms and reduces cravings, thereby reducing relapses. Studies have shown that individuals on methadone maintenance are less likely to engage in criminal activity and have reduced transmission of blood-borne viruses compared to heroin users. There appear to be few long-term side effects. Some disadvantages of methadone are that dependence on an opioid is being maintained, tapering down and/or discontinuing methadone can be very difficult; it requires a daily time and travel commitment (to the clinic); and that there is the potential for diversion. </a:t>
            </a:r>
            <a:endParaRPr lang="en-US" altLang="en-US" dirty="0"/>
          </a:p>
          <a:p>
            <a:endParaRPr lang="en-US" altLang="en-US" dirty="0"/>
          </a:p>
          <a:p>
            <a:r>
              <a:rPr lang="en-US" altLang="en-US" b="1" dirty="0"/>
              <a:t>REFERENCE:</a:t>
            </a:r>
          </a:p>
          <a:p>
            <a:r>
              <a:rPr lang="en-US" altLang="en-US" dirty="0" err="1"/>
              <a:t>Salsitz</a:t>
            </a:r>
            <a:r>
              <a:rPr lang="en-US" altLang="en-US" dirty="0"/>
              <a:t>, E., &amp; Wiegand, T. (2016). Pharmacotherapy</a:t>
            </a:r>
            <a:r>
              <a:rPr lang="en-US" altLang="en-US" baseline="0" dirty="0"/>
              <a:t> of opioid addiction: “Putting a real face on a false demon.” </a:t>
            </a:r>
            <a:r>
              <a:rPr lang="en-US" altLang="en-US" i="1" baseline="0" dirty="0"/>
              <a:t>Journal of Medical Toxicology, 12, </a:t>
            </a:r>
            <a:r>
              <a:rPr lang="en-US" altLang="en-US" baseline="0" dirty="0"/>
              <a:t>58</a:t>
            </a:r>
            <a:r>
              <a:rPr lang="en-US" sz="3200" dirty="0">
                <a:solidFill>
                  <a:srgbClr val="000000"/>
                </a:solidFill>
                <a:latin typeface="Calibri" panose="020F0502020204030204" pitchFamily="34" charset="0"/>
              </a:rPr>
              <a:t>–</a:t>
            </a:r>
            <a:r>
              <a:rPr lang="en-US" altLang="en-US" baseline="0" dirty="0"/>
              <a:t>63.</a:t>
            </a:r>
            <a:endParaRPr lang="en-US" dirty="0"/>
          </a:p>
        </p:txBody>
      </p:sp>
      <p:sp>
        <p:nvSpPr>
          <p:cNvPr id="4" name="Footer Placeholder 3">
            <a:extLst>
              <a:ext uri="{FF2B5EF4-FFF2-40B4-BE49-F238E27FC236}">
                <a16:creationId xmlns:a16="http://schemas.microsoft.com/office/drawing/2014/main" id="{BBFEC09C-ECD9-45AE-4259-5C7900A0228E}"/>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5C60B2F4-C22C-8404-3DE8-F689AB8156F5}"/>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89044288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Buprenorphine is formulated for opioid use disorder (OUD) and pain management, available as sublingual tablets/films, buccal film, subdermal implants, and long-acting injections</a:t>
            </a:r>
            <a:r>
              <a:rPr lang="en-US" sz="1800" b="0" i="0" u="none" strike="noStrike" kern="1200" cap="none" baseline="0" dirty="0">
                <a:solidFill>
                  <a:schemeClr val="tx1"/>
                </a:solidFill>
                <a:effectLst/>
                <a:latin typeface="+mn-lt"/>
                <a:ea typeface="+mn-ea"/>
                <a:cs typeface="+mn-cs"/>
              </a:rPr>
              <a:t>. Three formulations of buprenorphine were developed for the purpose of analgesia : IV/IM injectable formulation (</a:t>
            </a:r>
            <a:r>
              <a:rPr lang="en-US" sz="1800" b="0" i="0" u="none" strike="noStrike" kern="1200" cap="none" baseline="0" dirty="0" err="1">
                <a:solidFill>
                  <a:schemeClr val="tx1"/>
                </a:solidFill>
                <a:effectLst/>
                <a:latin typeface="+mn-lt"/>
                <a:ea typeface="+mn-ea"/>
                <a:cs typeface="+mn-cs"/>
              </a:rPr>
              <a:t>Buprenex</a:t>
            </a:r>
            <a:r>
              <a:rPr lang="en-US" sz="1800" b="0" i="0" u="none" strike="noStrike" kern="1200" cap="none" baseline="0" dirty="0">
                <a:solidFill>
                  <a:schemeClr val="tx1"/>
                </a:solidFill>
                <a:effectLst/>
                <a:latin typeface="+mn-lt"/>
                <a:ea typeface="+mn-ea"/>
                <a:cs typeface="+mn-cs"/>
              </a:rPr>
              <a:t>®), transdermal patch formulation (</a:t>
            </a:r>
            <a:r>
              <a:rPr lang="en-US" sz="1800" b="0" i="0" u="none" strike="noStrike" kern="1200" cap="none" baseline="0" dirty="0" err="1">
                <a:solidFill>
                  <a:schemeClr val="tx1"/>
                </a:solidFill>
                <a:effectLst/>
                <a:latin typeface="+mn-lt"/>
                <a:ea typeface="+mn-ea"/>
                <a:cs typeface="+mn-cs"/>
              </a:rPr>
              <a:t>Butrans</a:t>
            </a:r>
            <a:r>
              <a:rPr lang="en-US" sz="1800" b="0" i="0" u="none" strike="noStrike" kern="1200" cap="none" baseline="0" dirty="0">
                <a:solidFill>
                  <a:schemeClr val="tx1"/>
                </a:solidFill>
                <a:effectLst/>
                <a:latin typeface="+mn-lt"/>
                <a:ea typeface="+mn-ea"/>
                <a:cs typeface="+mn-cs"/>
              </a:rPr>
              <a:t>®), and buccal film formulation (</a:t>
            </a:r>
            <a:r>
              <a:rPr lang="en-US" sz="1800" b="0" i="0" u="none" strike="noStrike" kern="1200" cap="none" baseline="0" dirty="0" err="1">
                <a:solidFill>
                  <a:schemeClr val="tx1"/>
                </a:solidFill>
                <a:effectLst/>
                <a:latin typeface="+mn-lt"/>
                <a:ea typeface="+mn-ea"/>
                <a:cs typeface="+mn-cs"/>
              </a:rPr>
              <a:t>Belbuca</a:t>
            </a:r>
            <a:r>
              <a:rPr lang="en-US" sz="1800" b="0" i="0" u="none" strike="noStrike" kern="1200" cap="none" baseline="0" dirty="0">
                <a:solidFill>
                  <a:schemeClr val="tx1"/>
                </a:solidFill>
                <a:effectLst/>
                <a:latin typeface="+mn-lt"/>
                <a:ea typeface="+mn-ea"/>
                <a:cs typeface="+mn-cs"/>
              </a:rPr>
              <a:t>®). The formulations developed for the treatment of opioid use disorder are: subcutaneous extended release (</a:t>
            </a:r>
            <a:r>
              <a:rPr lang="en-US" sz="1800" b="0" i="0" u="none" strike="noStrike" kern="1200" cap="none" baseline="0" dirty="0" err="1">
                <a:solidFill>
                  <a:schemeClr val="tx1"/>
                </a:solidFill>
                <a:effectLst/>
                <a:latin typeface="+mn-lt"/>
                <a:ea typeface="+mn-ea"/>
                <a:cs typeface="+mn-cs"/>
              </a:rPr>
              <a:t>Sublocade</a:t>
            </a:r>
            <a:r>
              <a:rPr lang="en-US" sz="1800" b="0" i="0" u="none" strike="noStrike" kern="1200" cap="none" baseline="0" dirty="0">
                <a:solidFill>
                  <a:schemeClr val="tx1"/>
                </a:solidFill>
                <a:effectLst/>
                <a:latin typeface="+mn-lt"/>
                <a:ea typeface="+mn-ea"/>
                <a:cs typeface="+mn-cs"/>
              </a:rPr>
              <a:t>®), subdermal implant (</a:t>
            </a:r>
            <a:r>
              <a:rPr lang="en-US" sz="1800" b="0" i="0" u="none" strike="noStrike" kern="1200" cap="none" baseline="0" dirty="0" err="1">
                <a:solidFill>
                  <a:schemeClr val="tx1"/>
                </a:solidFill>
                <a:effectLst/>
                <a:latin typeface="+mn-lt"/>
                <a:ea typeface="+mn-ea"/>
                <a:cs typeface="+mn-cs"/>
              </a:rPr>
              <a:t>Probuphine</a:t>
            </a:r>
            <a:r>
              <a:rPr lang="en-US" sz="1800" b="0" i="0" u="none" strike="noStrike" kern="1200" cap="none" baseline="0" dirty="0">
                <a:solidFill>
                  <a:schemeClr val="tx1"/>
                </a:solidFill>
                <a:effectLst/>
                <a:latin typeface="+mn-lt"/>
                <a:ea typeface="+mn-ea"/>
                <a:cs typeface="+mn-cs"/>
              </a:rPr>
              <a:t>®), and sublingual tablets (Subutex®). Lastly, combination products with naloxone are standard for OUD to discourage misuse, and include: film formulation (Suboxone®) and tablet formulation (</a:t>
            </a:r>
            <a:r>
              <a:rPr lang="en-US" sz="1800" b="0" i="0" u="none" strike="noStrike" kern="1200" cap="none" baseline="0" dirty="0" err="1">
                <a:solidFill>
                  <a:schemeClr val="tx1"/>
                </a:solidFill>
                <a:effectLst/>
                <a:latin typeface="+mn-lt"/>
                <a:ea typeface="+mn-ea"/>
                <a:cs typeface="+mn-cs"/>
              </a:rPr>
              <a:t>Zubsolv</a:t>
            </a:r>
            <a:r>
              <a:rPr lang="en-US" sz="1800" b="0" i="0" u="none" strike="noStrike" kern="1200" cap="none" baseline="0" dirty="0">
                <a:solidFill>
                  <a:schemeClr val="tx1"/>
                </a:solidFill>
                <a:effectLst/>
                <a:latin typeface="+mn-lt"/>
                <a:ea typeface="+mn-ea"/>
                <a:cs typeface="+mn-cs"/>
              </a:rPr>
              <a:t>®).</a:t>
            </a:r>
          </a:p>
          <a:p>
            <a:endParaRPr lang="en-US" sz="1800" b="0" i="0" u="none" strike="noStrike" kern="1200" cap="none" baseline="0" dirty="0">
              <a:solidFill>
                <a:schemeClr val="tx1"/>
              </a:solidFill>
              <a:effectLst/>
              <a:latin typeface="+mn-lt"/>
              <a:ea typeface="+mn-ea"/>
              <a:cs typeface="+mn-cs"/>
            </a:endParaRPr>
          </a:p>
          <a:p>
            <a:r>
              <a:rPr lang="en-US" sz="1800" b="1" i="0" u="none" strike="noStrike" kern="1200" cap="none" baseline="0" dirty="0">
                <a:solidFill>
                  <a:schemeClr val="tx1"/>
                </a:solidFill>
                <a:effectLst/>
                <a:latin typeface="+mn-lt"/>
                <a:ea typeface="+mn-ea"/>
                <a:cs typeface="+mn-cs"/>
              </a:rPr>
              <a:t>REFERENCE:</a:t>
            </a:r>
          </a:p>
          <a:p>
            <a:r>
              <a:rPr lang="en-US" sz="1800" b="0" i="0" u="none" strike="noStrike" kern="1200" cap="none" baseline="0" dirty="0" err="1">
                <a:solidFill>
                  <a:schemeClr val="tx1"/>
                </a:solidFill>
                <a:effectLst/>
                <a:latin typeface="+mn-lt"/>
                <a:ea typeface="+mn-ea"/>
                <a:cs typeface="+mn-cs"/>
              </a:rPr>
              <a:t>Poliwoda</a:t>
            </a:r>
            <a:r>
              <a:rPr lang="en-US" sz="1800" b="0" i="0" u="none" strike="noStrike" kern="1200" cap="none" baseline="0" dirty="0">
                <a:solidFill>
                  <a:schemeClr val="tx1"/>
                </a:solidFill>
                <a:effectLst/>
                <a:latin typeface="+mn-lt"/>
                <a:ea typeface="+mn-ea"/>
                <a:cs typeface="+mn-cs"/>
              </a:rPr>
              <a:t>, S., Noor, N., Jenkins, J. S., Start, C., Steib, M., </a:t>
            </a:r>
            <a:r>
              <a:rPr lang="en-US" sz="1800" b="0" i="0" u="none" strike="noStrike" kern="1200" cap="none" baseline="0" dirty="0" err="1">
                <a:solidFill>
                  <a:schemeClr val="tx1"/>
                </a:solidFill>
                <a:effectLst/>
                <a:latin typeface="+mn-lt"/>
                <a:ea typeface="+mn-ea"/>
                <a:cs typeface="+mn-cs"/>
              </a:rPr>
              <a:t>Hasooon</a:t>
            </a:r>
            <a:r>
              <a:rPr lang="en-US" sz="1800" b="0" i="0" u="none" strike="noStrike" kern="1200" cap="none" baseline="0" dirty="0">
                <a:solidFill>
                  <a:schemeClr val="tx1"/>
                </a:solidFill>
                <a:effectLst/>
                <a:latin typeface="+mn-lt"/>
                <a:ea typeface="+mn-ea"/>
                <a:cs typeface="+mn-cs"/>
              </a:rPr>
              <a:t>, J., </a:t>
            </a:r>
            <a:r>
              <a:rPr lang="en-US" sz="1800" b="0" i="0" u="none" strike="noStrike" kern="1200" cap="none" baseline="0" dirty="0" err="1">
                <a:solidFill>
                  <a:schemeClr val="tx1"/>
                </a:solidFill>
                <a:effectLst/>
                <a:latin typeface="+mn-lt"/>
                <a:ea typeface="+mn-ea"/>
                <a:cs typeface="+mn-cs"/>
              </a:rPr>
              <a:t>Varrassi</a:t>
            </a:r>
            <a:r>
              <a:rPr lang="en-US" sz="1800" b="0" i="0" u="none" strike="noStrike" kern="1200" cap="none" baseline="0" dirty="0">
                <a:solidFill>
                  <a:schemeClr val="tx1"/>
                </a:solidFill>
                <a:effectLst/>
                <a:latin typeface="+mn-lt"/>
                <a:ea typeface="+mn-ea"/>
                <a:cs typeface="+mn-cs"/>
              </a:rPr>
              <a:t>, G., </a:t>
            </a:r>
            <a:r>
              <a:rPr lang="en-US" sz="1800" b="0" i="0" u="none" strike="noStrike" kern="1200" cap="none" baseline="0" dirty="0" err="1">
                <a:solidFill>
                  <a:schemeClr val="tx1"/>
                </a:solidFill>
                <a:effectLst/>
                <a:latin typeface="+mn-lt"/>
                <a:ea typeface="+mn-ea"/>
                <a:cs typeface="+mn-cs"/>
              </a:rPr>
              <a:t>Urits</a:t>
            </a:r>
            <a:r>
              <a:rPr lang="en-US" sz="1800" b="0" i="0" u="none" strike="noStrike" kern="1200" cap="none" baseline="0" dirty="0">
                <a:solidFill>
                  <a:schemeClr val="tx1"/>
                </a:solidFill>
                <a:effectLst/>
                <a:latin typeface="+mn-lt"/>
                <a:ea typeface="+mn-ea"/>
                <a:cs typeface="+mn-cs"/>
              </a:rPr>
              <a:t>, I., Kaye, A. M., and Kaye, A. D. (2022). Buprenorphine and its formulations: A comprehensive review. </a:t>
            </a:r>
            <a:r>
              <a:rPr lang="en-US" sz="1800" b="0" i="1" u="none" strike="noStrike" kern="1200" cap="none" baseline="0" dirty="0">
                <a:solidFill>
                  <a:schemeClr val="tx1"/>
                </a:solidFill>
                <a:effectLst/>
                <a:latin typeface="+mn-lt"/>
                <a:ea typeface="+mn-ea"/>
                <a:cs typeface="+mn-cs"/>
              </a:rPr>
              <a:t>Health Psychol Res, 10</a:t>
            </a:r>
            <a:r>
              <a:rPr lang="en-US" sz="1800" b="0" i="0" u="none" strike="noStrike" kern="1200" cap="none" baseline="0" dirty="0">
                <a:solidFill>
                  <a:schemeClr val="tx1"/>
                </a:solidFill>
                <a:effectLst/>
                <a:latin typeface="+mn-lt"/>
                <a:ea typeface="+mn-ea"/>
                <a:cs typeface="+mn-cs"/>
              </a:rPr>
              <a:t>(3), 37517.</a:t>
            </a:r>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51449503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893">
              <a:defRPr/>
            </a:pPr>
            <a:r>
              <a:rPr lang="en-US" altLang="en-US" dirty="0"/>
              <a:t>This slide explains buprenorphine</a:t>
            </a:r>
            <a:r>
              <a:rPr lang="en-US" altLang="en-US" baseline="0" dirty="0"/>
              <a:t> treatment for opioid use disorder. Buprenorphine is a partial opioid agonist, meaning that it provides opioid effects up to a limit. It has a ceiling effect at higher doses, meaning that it is impossible to overdose on it. Similar to methadone, it reduces or eliminates withdrawal symptoms and cravings. When naloxone is added to buprenorphine (i.e., Suboxone), it becomes very difficult to dilute and inject, which reduces diversion and allows for take-home doses. Buprenorphine can be prescribed at any doctor’s office (as long as the physician, NP, or PA has an FDA waiver to prescribe it), which makes it easier in general to access than methadone, and there is less historical stigma around it than there is around methadone. </a:t>
            </a:r>
            <a:endParaRPr lang="en-US" altLang="en-US" dirty="0"/>
          </a:p>
          <a:p>
            <a:pPr defTabSz="937893">
              <a:defRPr/>
            </a:pPr>
            <a:endParaRPr lang="en-US" altLang="en-US" dirty="0"/>
          </a:p>
          <a:p>
            <a:pPr defTabSz="937893">
              <a:defRPr/>
            </a:pPr>
            <a:r>
              <a:rPr lang="en-US" altLang="en-US" b="1" dirty="0"/>
              <a:t>REFERENCE:</a:t>
            </a:r>
          </a:p>
          <a:p>
            <a:pPr defTabSz="937893">
              <a:defRPr/>
            </a:pPr>
            <a:r>
              <a:rPr lang="en-US" altLang="en-US" dirty="0" err="1"/>
              <a:t>Zoorob</a:t>
            </a:r>
            <a:r>
              <a:rPr lang="en-US" altLang="en-US" dirty="0"/>
              <a:t>, R., Kowalchuk, A., &amp; Mejia de Grubb, M. (2018). Buprenorphine</a:t>
            </a:r>
            <a:r>
              <a:rPr lang="en-US" altLang="en-US" baseline="0" dirty="0"/>
              <a:t> therapy for opioid use disorder. </a:t>
            </a:r>
            <a:r>
              <a:rPr lang="en-US" altLang="en-US" i="1" baseline="0" dirty="0"/>
              <a:t>American Family Physician, 97</a:t>
            </a:r>
            <a:r>
              <a:rPr lang="en-US" altLang="en-US" baseline="0" dirty="0"/>
              <a:t>(5), 313</a:t>
            </a:r>
            <a:r>
              <a:rPr lang="en-US" sz="3200" dirty="0">
                <a:solidFill>
                  <a:srgbClr val="000000"/>
                </a:solidFill>
                <a:latin typeface="Calibri" panose="020F0502020204030204" pitchFamily="34" charset="0"/>
              </a:rPr>
              <a:t>–</a:t>
            </a:r>
            <a:r>
              <a:rPr lang="en-US" altLang="en-US" baseline="0" dirty="0"/>
              <a:t>320.</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88436612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When naloxone</a:t>
            </a:r>
            <a:r>
              <a:rPr lang="en-US" altLang="en-US" baseline="0" dirty="0"/>
              <a:t> is added to buprenorphine, the naloxone blocks the opioid agonist effect if it is illicitly injected, thereby reducing attempts to inject it. If the medication is taken as instructed, in the film or tablet forms, the naloxone passes through the GI tract without being absorbed, thus providing the desired opioid effect. Dosage may start at 4-8mg/day, escalating to 16-24mg/day for maintenance, depending on each patient’s response. However, some providers choose to start patients on a 24mg dose and then gradually reduce the dose depending on the patient’s response.  </a:t>
            </a:r>
            <a:endParaRPr lang="en-US" altLang="en-US" dirty="0"/>
          </a:p>
          <a:p>
            <a:pPr eaLnBrk="1" hangingPunct="1"/>
            <a:endParaRPr lang="en-US" altLang="en-US" dirty="0"/>
          </a:p>
          <a:p>
            <a:pPr eaLnBrk="1" hangingPunct="1"/>
            <a:r>
              <a:rPr lang="en-US" altLang="en-US" b="1" dirty="0"/>
              <a:t>REFERENCE:</a:t>
            </a:r>
          </a:p>
          <a:p>
            <a:pPr defTabSz="937893">
              <a:defRPr/>
            </a:pPr>
            <a:r>
              <a:rPr lang="en-US" altLang="en-US" dirty="0" err="1"/>
              <a:t>Zoorob</a:t>
            </a:r>
            <a:r>
              <a:rPr lang="en-US" altLang="en-US" dirty="0"/>
              <a:t>, R., Kowalchuk, A., &amp; Mejia de Grubb, M. (2018). Buprenorphine</a:t>
            </a:r>
            <a:r>
              <a:rPr lang="en-US" altLang="en-US" baseline="0" dirty="0"/>
              <a:t> therapy for opioid use disorder. </a:t>
            </a:r>
            <a:r>
              <a:rPr lang="en-US" altLang="en-US" i="1" baseline="0" dirty="0"/>
              <a:t>American Family Physician, 97</a:t>
            </a:r>
            <a:r>
              <a:rPr lang="en-US" altLang="en-US" baseline="0" dirty="0"/>
              <a:t>(5), 313</a:t>
            </a:r>
            <a:r>
              <a:rPr lang="en-US" sz="3200" dirty="0">
                <a:solidFill>
                  <a:srgbClr val="000000"/>
                </a:solidFill>
                <a:latin typeface="Calibri" panose="020F0502020204030204" pitchFamily="34" charset="0"/>
              </a:rPr>
              <a:t>–</a:t>
            </a:r>
            <a:r>
              <a:rPr lang="en-US" altLang="en-US" baseline="0" dirty="0"/>
              <a:t>320.</a:t>
            </a:r>
          </a:p>
          <a:p>
            <a:pPr eaLnBrk="1" hangingPunct="1"/>
            <a:endParaRPr lang="en-US" altLang="en-US" baseline="0"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8432260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Long-acting injectable buprenorphine improves retention in treatment by reducing the need for daily dosing, stabilizing medication levels, and lowering barriers such as missed doses, negative attitudes and perceptions, and risk for medication diversion, resulting in more consistent engagement and higher rates of patients staying in care compared to short-acting formulations.</a:t>
            </a:r>
          </a:p>
          <a:p>
            <a:endParaRPr lang="en-US" dirty="0"/>
          </a:p>
          <a:p>
            <a:r>
              <a:rPr lang="en-US" b="1" dirty="0"/>
              <a:t>REFERENCES:</a:t>
            </a:r>
          </a:p>
          <a:p>
            <a:pPr marL="0" indent="0">
              <a:buFont typeface="+mj-lt"/>
              <a:buNone/>
            </a:pPr>
            <a:r>
              <a:rPr lang="en-US" sz="1800" dirty="0">
                <a:solidFill>
                  <a:srgbClr val="000000"/>
                </a:solidFill>
                <a:latin typeface="Calibri" panose="020F0502020204030204" pitchFamily="34" charset="0"/>
              </a:rPr>
              <a:t>Hoffman K., Peyton M. L., Sumner M. Safety of a rapidly dissolving buprenorphine/naloxone sublingual tablet (BNX-RDT) for treatment of opioid dependence: a multicenter, open-label extension study. J Addict Med 2017; 11: 217–23.</a:t>
            </a:r>
            <a:r>
              <a:rPr lang="en-US" sz="1800" dirty="0"/>
              <a:t> </a:t>
            </a:r>
          </a:p>
          <a:p>
            <a:pPr marL="0" indent="0">
              <a:buFont typeface="+mj-lt"/>
              <a:buNone/>
            </a:pPr>
            <a:endParaRPr lang="en-US" sz="1800" dirty="0"/>
          </a:p>
          <a:p>
            <a:pPr marL="0" indent="0">
              <a:buFont typeface="+mj-lt"/>
              <a:buNone/>
            </a:pPr>
            <a:r>
              <a:rPr lang="en-US" sz="1800" dirty="0" err="1"/>
              <a:t>Fiellin</a:t>
            </a:r>
            <a:r>
              <a:rPr lang="en-US" sz="1800" dirty="0"/>
              <a:t>, D. A., </a:t>
            </a:r>
            <a:r>
              <a:rPr lang="en-US" sz="1800" dirty="0" err="1"/>
              <a:t>Pantalon</a:t>
            </a:r>
            <a:r>
              <a:rPr lang="en-US" sz="1800" dirty="0"/>
              <a:t>, M. V., </a:t>
            </a:r>
            <a:r>
              <a:rPr lang="en-US" sz="1800" dirty="0" err="1"/>
              <a:t>Chawarski</a:t>
            </a:r>
            <a:r>
              <a:rPr lang="en-US" sz="1800" dirty="0"/>
              <a:t>, M. C., Moore, B. A., Sullivan, L. E., </a:t>
            </a:r>
            <a:r>
              <a:rPr lang="en-US" sz="1800" dirty="0" err="1"/>
              <a:t>O'connor</a:t>
            </a:r>
            <a:r>
              <a:rPr lang="en-US" sz="1800" dirty="0"/>
              <a:t>, P. G., &amp; Schottenfeld, R. S. (2006). Counseling plus buprenorphine–naloxone maintenance therapy for opioid dependence. New England Journal of Medicine, 355(4), 365-374. </a:t>
            </a:r>
          </a:p>
          <a:p>
            <a:pPr marL="0" indent="0">
              <a:buFont typeface="+mj-lt"/>
              <a:buNone/>
            </a:pPr>
            <a:endParaRPr lang="en-US" sz="1800" dirty="0"/>
          </a:p>
          <a:p>
            <a:pPr marL="0" indent="0">
              <a:buFont typeface="+mj-lt"/>
              <a:buNone/>
            </a:pPr>
            <a:r>
              <a:rPr lang="en-US" sz="1800" dirty="0" err="1"/>
              <a:t>Gryczynski</a:t>
            </a:r>
            <a:r>
              <a:rPr lang="en-US" sz="1800" dirty="0"/>
              <a:t>, J., Mitchell, S. G., Jaffe, J. H., O’Grady, K. E., Olsen, Y. K., &amp; Schwartz, R. P. (2014). Leaving buprenorphine treatment: Patients' reasons for cessation of care. Journal of substance abuse treatment, 46(3), 356-361.</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74509178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kern="1200" cap="none" baseline="0" dirty="0">
                <a:solidFill>
                  <a:schemeClr val="tx1"/>
                </a:solidFill>
                <a:effectLst/>
                <a:latin typeface="+mn-lt"/>
                <a:ea typeface="+mn-ea"/>
                <a:cs typeface="+mn-cs"/>
              </a:rPr>
              <a:t>BRIXADI</a:t>
            </a:r>
            <a:r>
              <a:rPr lang="en-US" dirty="0"/>
              <a:t>®, an extended-release buprenorphine injection</a:t>
            </a:r>
            <a:r>
              <a:rPr lang="en-US" sz="1800" b="0" i="0" u="none" strike="noStrike" kern="1200" cap="none" baseline="0" dirty="0">
                <a:solidFill>
                  <a:schemeClr val="tx1"/>
                </a:solidFill>
                <a:effectLst/>
                <a:latin typeface="+mn-lt"/>
                <a:ea typeface="+mn-ea"/>
                <a:cs typeface="+mn-cs"/>
              </a:rPr>
              <a:t>, is a prescription medicine for treating people with moderate to severe opioid addiction who have started treatment with a single dose of buprenorphine as a sublingual tablet or buccal film or who are already receiving buprenorphine treatment. It is given once monthly or once weekly to help lower opioid use. The medication delivers a continuous, steady release of buprenorphine without daily ups and downs.</a:t>
            </a:r>
          </a:p>
          <a:p>
            <a:endParaRPr lang="en-US" sz="1800" b="0" i="0" u="none" strike="noStrike" kern="1200" cap="none" baseline="0" dirty="0">
              <a:solidFill>
                <a:schemeClr val="tx1"/>
              </a:solidFill>
              <a:effectLst/>
              <a:latin typeface="+mn-lt"/>
              <a:ea typeface="+mn-ea"/>
              <a:cs typeface="+mn-cs"/>
            </a:endParaRPr>
          </a:p>
          <a:p>
            <a:r>
              <a:rPr lang="en-US" sz="1800" b="1" i="0" u="none" strike="noStrike" kern="1200" cap="none" baseline="0" dirty="0">
                <a:solidFill>
                  <a:schemeClr val="tx1"/>
                </a:solidFill>
                <a:effectLst/>
                <a:latin typeface="+mn-lt"/>
                <a:ea typeface="+mn-ea"/>
                <a:cs typeface="+mn-cs"/>
              </a:rPr>
              <a:t>REFERENCE:</a:t>
            </a:r>
            <a:br>
              <a:rPr lang="en-US" sz="1800" b="0" i="0" u="none" strike="noStrike" kern="1200" cap="none" baseline="0" dirty="0">
                <a:solidFill>
                  <a:schemeClr val="tx1"/>
                </a:solidFill>
                <a:effectLst/>
                <a:latin typeface="+mn-lt"/>
                <a:ea typeface="+mn-ea"/>
                <a:cs typeface="+mn-cs"/>
              </a:rPr>
            </a:br>
            <a:r>
              <a:rPr lang="en-US" sz="1800" b="0" i="0" u="none" strike="noStrike" kern="1200" cap="none" baseline="0" dirty="0">
                <a:solidFill>
                  <a:schemeClr val="tx1"/>
                </a:solidFill>
                <a:effectLst/>
                <a:latin typeface="+mn-lt"/>
                <a:ea typeface="+mn-ea"/>
                <a:cs typeface="+mn-cs"/>
              </a:rPr>
              <a:t>Braeburn Pharmaceuticals. (2026). [Webpage]. </a:t>
            </a:r>
            <a:r>
              <a:rPr lang="en-US" sz="1800" b="0" i="1" u="none" strike="noStrike" kern="1200" cap="none" baseline="0" dirty="0" err="1">
                <a:solidFill>
                  <a:schemeClr val="tx1"/>
                </a:solidFill>
                <a:effectLst/>
                <a:latin typeface="+mn-lt"/>
                <a:ea typeface="+mn-ea"/>
                <a:cs typeface="+mn-cs"/>
              </a:rPr>
              <a:t>Brixadi</a:t>
            </a:r>
            <a:r>
              <a:rPr lang="en-US" i="1" dirty="0"/>
              <a:t>®</a:t>
            </a:r>
            <a:r>
              <a:rPr lang="en-US" dirty="0"/>
              <a:t>. Accessed May 1, 2026, from: https://www.brixadi.com/.</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80273871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kern="1200" cap="none" baseline="0" dirty="0">
                <a:solidFill>
                  <a:schemeClr val="tx1"/>
                </a:solidFill>
                <a:effectLst/>
                <a:latin typeface="+mn-lt"/>
                <a:ea typeface="+mn-ea"/>
                <a:cs typeface="+mn-cs"/>
              </a:rPr>
              <a:t>Naltrexone is </a:t>
            </a:r>
            <a:r>
              <a:rPr lang="en-US" dirty="0"/>
              <a:t>a non-addictive FDA-approved medication used to treat alcohol (AUD) and opioid use disorders (OUD) by blocking the euphoric and sedative effects of these substances, thereby reducing cravings</a:t>
            </a:r>
            <a:r>
              <a:rPr lang="en-US" sz="1800" b="0" i="0" u="none" strike="noStrike" kern="1200" cap="none" baseline="0" dirty="0">
                <a:solidFill>
                  <a:schemeClr val="tx1"/>
                </a:solidFill>
                <a:effectLst/>
                <a:latin typeface="+mn-lt"/>
                <a:ea typeface="+mn-ea"/>
                <a:cs typeface="+mn-cs"/>
              </a:rPr>
              <a:t>. It is available as a daily pill or monthly injection (Vivitrol®). </a:t>
            </a:r>
          </a:p>
          <a:p>
            <a:endParaRPr lang="en-US" sz="1800" b="0" i="0" u="none" strike="noStrike" kern="1200" cap="none" baseline="0" dirty="0">
              <a:solidFill>
                <a:schemeClr val="tx1"/>
              </a:solidFill>
              <a:effectLst/>
              <a:latin typeface="+mn-lt"/>
              <a:ea typeface="+mn-ea"/>
              <a:cs typeface="+mn-cs"/>
            </a:endParaRPr>
          </a:p>
          <a:p>
            <a:r>
              <a:rPr lang="en-US" sz="1800" b="1" i="0" u="none" strike="noStrike" kern="1200" cap="none" baseline="0" dirty="0">
                <a:solidFill>
                  <a:schemeClr val="tx1"/>
                </a:solidFill>
                <a:effectLst/>
                <a:latin typeface="+mn-lt"/>
                <a:ea typeface="+mn-ea"/>
                <a:cs typeface="+mn-cs"/>
              </a:rPr>
              <a:t>REFERENCE:</a:t>
            </a:r>
          </a:p>
          <a:p>
            <a:r>
              <a:rPr lang="en-US" sz="1800" b="0" i="0" u="none" strike="noStrike" kern="1200" cap="none" baseline="0" dirty="0">
                <a:solidFill>
                  <a:schemeClr val="tx1"/>
                </a:solidFill>
                <a:effectLst/>
                <a:latin typeface="+mn-lt"/>
                <a:ea typeface="+mn-ea"/>
                <a:cs typeface="+mn-cs"/>
              </a:rPr>
              <a:t>Substance Abuse and Mental Health Services Administration. (2025). [Webpage]. </a:t>
            </a:r>
            <a:r>
              <a:rPr lang="en-US" sz="1800" b="0" i="1" u="none" strike="noStrike" kern="1200" cap="none" baseline="0" dirty="0">
                <a:solidFill>
                  <a:schemeClr val="tx1"/>
                </a:solidFill>
                <a:effectLst/>
                <a:latin typeface="+mn-lt"/>
                <a:ea typeface="+mn-ea"/>
                <a:cs typeface="+mn-cs"/>
              </a:rPr>
              <a:t>Naltrexone</a:t>
            </a:r>
            <a:r>
              <a:rPr lang="en-US" sz="1800" b="0" i="0" u="none" strike="noStrike" kern="1200" cap="none" baseline="0" dirty="0">
                <a:solidFill>
                  <a:schemeClr val="tx1"/>
                </a:solidFill>
                <a:effectLst/>
                <a:latin typeface="+mn-lt"/>
                <a:ea typeface="+mn-ea"/>
                <a:cs typeface="+mn-cs"/>
              </a:rPr>
              <a:t>. Accessed March 13, 2026, from: https://www.samhsa.gov/substance-use/treatment/options/naltrexone.</a:t>
            </a:r>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79882263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2010, </a:t>
            </a:r>
            <a:r>
              <a:rPr lang="en-US" dirty="0" err="1"/>
              <a:t>Krupitsky</a:t>
            </a:r>
            <a:r>
              <a:rPr lang="en-US" dirty="0"/>
              <a:t> and colleagues studied whether a monthly injection of extended-release naltrexone could help people with opioid dependence stay off opioids. In this clinical trial, participants were randomly assigned to receive either the medication or a placebo (inactive injection) and were followed over time. The study found that those who received extended-release naltrexone were less likely to use opioids, had fewer cravings, and stayed in treatment longer than those who received placebo. Overall, the medication helped people maintain abstinence and improved aspects of their well-being, suggesting it can be an effective option for supporting recovery after detoxification.</a:t>
            </a:r>
          </a:p>
          <a:p>
            <a:endParaRPr lang="en-US" sz="1800" b="1" i="0" u="none" strike="noStrike" kern="1200" cap="none" baseline="0" dirty="0">
              <a:solidFill>
                <a:schemeClr val="tx1"/>
              </a:solidFill>
              <a:effectLst/>
              <a:latin typeface="+mn-lt"/>
              <a:ea typeface="+mn-ea"/>
              <a:cs typeface="+mn-cs"/>
            </a:endParaRPr>
          </a:p>
          <a:p>
            <a:r>
              <a:rPr lang="en-US" sz="1800" b="1" i="0" u="none" strike="noStrike" kern="1200" cap="none" baseline="0" dirty="0">
                <a:solidFill>
                  <a:schemeClr val="tx1"/>
                </a:solidFill>
                <a:effectLst/>
                <a:latin typeface="+mn-lt"/>
                <a:ea typeface="+mn-ea"/>
                <a:cs typeface="+mn-cs"/>
              </a:rPr>
              <a:t>Interpretation: </a:t>
            </a:r>
            <a:r>
              <a:rPr lang="en-US" sz="1800" b="0" i="0" u="none" strike="noStrike" kern="1200" cap="none" baseline="0" dirty="0">
                <a:solidFill>
                  <a:schemeClr val="tx1"/>
                </a:solidFill>
                <a:effectLst/>
                <a:latin typeface="+mn-lt"/>
                <a:ea typeface="+mn-ea"/>
                <a:cs typeface="+mn-cs"/>
              </a:rPr>
              <a:t>XR-NTX represents a new treatment option that is distinct from opioid agonist maintenance treatment. XR-NTX in conjunction with psychosocial treatment might improve acceptance of opioid dependence pharmacotherapy and provide a useful treatment option for many patients.</a:t>
            </a:r>
          </a:p>
          <a:p>
            <a:endParaRPr lang="en-US" dirty="0"/>
          </a:p>
          <a:p>
            <a:r>
              <a:rPr lang="en-US" b="1" dirty="0"/>
              <a:t>REFERENCE:</a:t>
            </a:r>
          </a:p>
          <a:p>
            <a:r>
              <a:rPr lang="en-US" dirty="0" err="1"/>
              <a:t>Krupitsky</a:t>
            </a:r>
            <a:r>
              <a:rPr lang="en-US" dirty="0"/>
              <a:t>, E., Nunes, E. V., Ling, W., </a:t>
            </a:r>
            <a:r>
              <a:rPr lang="en-US" dirty="0" err="1"/>
              <a:t>Illeperuma</a:t>
            </a:r>
            <a:r>
              <a:rPr lang="en-US" dirty="0"/>
              <a:t>, A., Gastfriend, D. R., &amp; Silverman, B. L. (2010). Injectable extended-release naltrexone for opioid dependence: A double-blind, placebo-controlled </a:t>
            </a:r>
            <a:r>
              <a:rPr lang="en-US" dirty="0" err="1"/>
              <a:t>multicentre</a:t>
            </a:r>
            <a:r>
              <a:rPr lang="en-US" dirty="0"/>
              <a:t> randomized trial. </a:t>
            </a:r>
            <a:r>
              <a:rPr lang="en-US" i="1" dirty="0"/>
              <a:t>Lancet, 377</a:t>
            </a:r>
            <a:r>
              <a:rPr lang="en-US" i="0" dirty="0"/>
              <a:t>(9776), 1506-1513.</a:t>
            </a:r>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88676244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 shows how naloxone reverses an opioid overdose by competing for the same receptors in the brain. Opioids like heroin or oxycodone bind to these receptors and can slow or stop breathing. Naloxone has a stronger attraction to the receptors, so it quickly displaces the opioids and takes their place. This blocks the opioid effects and allows breathing to resume, reversing the overdose for a limited period (about 30–90 minutes), after which medical follow-up is still needed.</a:t>
            </a:r>
          </a:p>
          <a:p>
            <a:endParaRPr lang="en-US" b="1" dirty="0"/>
          </a:p>
          <a:p>
            <a:r>
              <a:rPr lang="en-US" b="1" dirty="0"/>
              <a:t>IMAGE CREDIT:</a:t>
            </a:r>
            <a:br>
              <a:rPr lang="en-US" b="1" dirty="0"/>
            </a:br>
            <a:r>
              <a:rPr lang="en-US" b="0" dirty="0"/>
              <a:t>COPE, Australia. (2017). Accessed from: https://www.northcarolinahealthnews.org/2017/07/12/naloxone-101-works-using/.</a:t>
            </a:r>
            <a:endParaRPr lang="en-US" b="1"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42270494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kern="1200" cap="none" baseline="0" dirty="0">
                <a:solidFill>
                  <a:schemeClr val="tx1"/>
                </a:solidFill>
                <a:effectLst/>
                <a:latin typeface="+mn-lt"/>
                <a:ea typeface="+mn-ea"/>
                <a:cs typeface="+mn-cs"/>
              </a:rPr>
              <a:t>Get Naloxone Now </a:t>
            </a:r>
            <a:r>
              <a:rPr lang="en-US" sz="1800" b="0" i="0" u="none" strike="noStrike" kern="1200" cap="none" baseline="0" dirty="0">
                <a:solidFill>
                  <a:schemeClr val="tx1"/>
                </a:solidFill>
                <a:effectLst/>
                <a:latin typeface="+mn-lt"/>
                <a:ea typeface="+mn-ea"/>
                <a:cs typeface="+mn-cs"/>
              </a:rPr>
              <a:t>is an online resource to train people to respond effectively to an opioid overdose emergency. The site can be accessed at: </a:t>
            </a:r>
            <a:r>
              <a:rPr lang="en-US" dirty="0"/>
              <a:t>https://www.getnaloxonenow.org/#home.</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25569668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A17C4-9495-6B47-8BF9-DE099FA3D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936A2E-D499-B472-1282-F586783400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010D70-45AB-2736-9707-9C27F896585B}"/>
              </a:ext>
            </a:extLst>
          </p:cNvPr>
          <p:cNvSpPr>
            <a:spLocks noGrp="1"/>
          </p:cNvSpPr>
          <p:nvPr>
            <p:ph type="body" idx="1"/>
          </p:nvPr>
        </p:nvSpPr>
        <p:spPr/>
        <p:txBody>
          <a:bodyPr/>
          <a:lstStyle/>
          <a:p>
            <a:r>
              <a:rPr lang="en-US" dirty="0"/>
              <a:t>The next segment of the training focuses on the research evidence regarding the benefits of medications for addiction treatment, more specifically as front-line treatments for opioid use disorder.</a:t>
            </a:r>
          </a:p>
        </p:txBody>
      </p:sp>
      <p:sp>
        <p:nvSpPr>
          <p:cNvPr id="4" name="Footer Placeholder 3">
            <a:extLst>
              <a:ext uri="{FF2B5EF4-FFF2-40B4-BE49-F238E27FC236}">
                <a16:creationId xmlns:a16="http://schemas.microsoft.com/office/drawing/2014/main" id="{91B57CF1-4160-F0B4-2201-40D266EF5DDB}"/>
              </a:ext>
            </a:extLst>
          </p:cNvPr>
          <p:cNvSpPr>
            <a:spLocks noGrp="1"/>
          </p:cNvSpPr>
          <p:nvPr>
            <p:ph type="ft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Slide Number Placeholder 4">
            <a:extLst>
              <a:ext uri="{FF2B5EF4-FFF2-40B4-BE49-F238E27FC236}">
                <a16:creationId xmlns:a16="http://schemas.microsoft.com/office/drawing/2014/main" id="{66578BB2-651D-4C8F-A4C9-677B28649D34}"/>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18551425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r>
              <a:rPr lang="en-US" dirty="0"/>
              <a:t>Patients</a:t>
            </a:r>
            <a:r>
              <a:rPr lang="en-US" baseline="0" dirty="0"/>
              <a:t> out of treatment died at about 6 times the rate of people in the general population, while medications for addiction treatment with methadone brought this to less than 2 times. </a:t>
            </a:r>
            <a:r>
              <a:rPr lang="en-US" sz="2000" dirty="0"/>
              <a:t>Retention in methadone and buprenorphine treatment is associated with substantial reductions in the risk for all cause and overdose mortality in people dependent on opioids.</a:t>
            </a:r>
            <a:endParaRPr lang="en-US" dirty="0"/>
          </a:p>
          <a:p>
            <a:pPr marL="0" indent="0">
              <a:buFont typeface="Arial" charset="0"/>
              <a:buNone/>
            </a:pPr>
            <a:endParaRPr lang="en-US" dirty="0"/>
          </a:p>
          <a:p>
            <a:pPr marL="0" indent="0">
              <a:buFont typeface="Arial" charset="0"/>
              <a:buNone/>
            </a:pPr>
            <a:r>
              <a:rPr lang="en-US" b="1" dirty="0"/>
              <a:t>REFERENCES:</a:t>
            </a:r>
          </a:p>
          <a:p>
            <a:pPr marL="0" indent="0">
              <a:buFont typeface="Arial" charset="0"/>
              <a:buNone/>
            </a:pPr>
            <a:r>
              <a:rPr lang="en-US" sz="1800" b="0" i="0" u="none" strike="noStrike" kern="1200" cap="none" baseline="0" dirty="0">
                <a:solidFill>
                  <a:schemeClr val="tx1"/>
                </a:solidFill>
                <a:effectLst/>
                <a:latin typeface="+mn-lt"/>
                <a:ea typeface="+mn-ea"/>
                <a:cs typeface="+mn-cs"/>
              </a:rPr>
              <a:t>Dupouy, J., </a:t>
            </a:r>
            <a:r>
              <a:rPr lang="en-US" sz="1800" b="0" i="0" u="none" strike="noStrike" kern="1200" cap="none" baseline="0" dirty="0" err="1">
                <a:solidFill>
                  <a:schemeClr val="tx1"/>
                </a:solidFill>
                <a:effectLst/>
                <a:latin typeface="+mn-lt"/>
                <a:ea typeface="+mn-ea"/>
                <a:cs typeface="+mn-cs"/>
              </a:rPr>
              <a:t>Palmaro</a:t>
            </a:r>
            <a:r>
              <a:rPr lang="en-US" sz="1800" b="0" i="0" u="none" strike="noStrike" kern="1200" cap="none" baseline="0" dirty="0">
                <a:solidFill>
                  <a:schemeClr val="tx1"/>
                </a:solidFill>
                <a:effectLst/>
                <a:latin typeface="+mn-lt"/>
                <a:ea typeface="+mn-ea"/>
                <a:cs typeface="+mn-cs"/>
              </a:rPr>
              <a:t>, A., </a:t>
            </a:r>
            <a:r>
              <a:rPr lang="en-US" sz="1800" b="0" i="0" u="none" strike="noStrike" kern="1200" cap="none" baseline="0" dirty="0" err="1">
                <a:solidFill>
                  <a:schemeClr val="tx1"/>
                </a:solidFill>
                <a:effectLst/>
                <a:latin typeface="+mn-lt"/>
                <a:ea typeface="+mn-ea"/>
                <a:cs typeface="+mn-cs"/>
              </a:rPr>
              <a:t>Fatséas</a:t>
            </a:r>
            <a:r>
              <a:rPr lang="en-US" sz="1800" b="0" i="0" u="none" strike="noStrike" kern="1200" cap="none" baseline="0" dirty="0">
                <a:solidFill>
                  <a:schemeClr val="tx1"/>
                </a:solidFill>
                <a:effectLst/>
                <a:latin typeface="+mn-lt"/>
                <a:ea typeface="+mn-ea"/>
                <a:cs typeface="+mn-cs"/>
              </a:rPr>
              <a:t>, M., </a:t>
            </a:r>
            <a:r>
              <a:rPr lang="en-US" sz="1800" b="0" i="0" u="none" strike="noStrike" kern="1200" cap="none" baseline="0" dirty="0" err="1">
                <a:solidFill>
                  <a:schemeClr val="tx1"/>
                </a:solidFill>
                <a:effectLst/>
                <a:latin typeface="+mn-lt"/>
                <a:ea typeface="+mn-ea"/>
                <a:cs typeface="+mn-cs"/>
              </a:rPr>
              <a:t>Auriacombe</a:t>
            </a:r>
            <a:r>
              <a:rPr lang="en-US" sz="1800" b="0" i="0" u="none" strike="noStrike" kern="1200" cap="none" baseline="0" dirty="0">
                <a:solidFill>
                  <a:schemeClr val="tx1"/>
                </a:solidFill>
                <a:effectLst/>
                <a:latin typeface="+mn-lt"/>
                <a:ea typeface="+mn-ea"/>
                <a:cs typeface="+mn-cs"/>
              </a:rPr>
              <a:t>, M., Micallef, J., </a:t>
            </a:r>
            <a:r>
              <a:rPr lang="en-US" sz="1800" b="0" i="0" u="none" strike="noStrike" kern="1200" cap="none" baseline="0" dirty="0" err="1">
                <a:solidFill>
                  <a:schemeClr val="tx1"/>
                </a:solidFill>
                <a:effectLst/>
                <a:latin typeface="+mn-lt"/>
                <a:ea typeface="+mn-ea"/>
                <a:cs typeface="+mn-cs"/>
              </a:rPr>
              <a:t>Oustric</a:t>
            </a:r>
            <a:r>
              <a:rPr lang="en-US" sz="1800" b="0" i="0" u="none" strike="noStrike" kern="1200" cap="none" baseline="0" dirty="0">
                <a:solidFill>
                  <a:schemeClr val="tx1"/>
                </a:solidFill>
                <a:effectLst/>
                <a:latin typeface="+mn-lt"/>
                <a:ea typeface="+mn-ea"/>
                <a:cs typeface="+mn-cs"/>
              </a:rPr>
              <a:t>, S., &amp; Lapeyre-Mestre, M. (2017). Mortality associated with time in and out of buprenorphine treatment in French office-based general practice: A 7-year cohort study. </a:t>
            </a:r>
            <a:r>
              <a:rPr lang="en-US" sz="1800" b="0" i="1" u="none" strike="noStrike" kern="1200" cap="none" baseline="0" dirty="0">
                <a:solidFill>
                  <a:schemeClr val="tx1"/>
                </a:solidFill>
                <a:effectLst/>
                <a:latin typeface="+mn-lt"/>
                <a:ea typeface="+mn-ea"/>
                <a:cs typeface="+mn-cs"/>
              </a:rPr>
              <a:t>Ann Fam Med, 15</a:t>
            </a:r>
            <a:r>
              <a:rPr lang="en-US" sz="1800" b="0" i="0" u="none" strike="noStrike" kern="1200" cap="none" baseline="0" dirty="0">
                <a:solidFill>
                  <a:schemeClr val="tx1"/>
                </a:solidFill>
                <a:effectLst/>
                <a:latin typeface="+mn-lt"/>
                <a:ea typeface="+mn-ea"/>
                <a:cs typeface="+mn-cs"/>
              </a:rPr>
              <a:t>(4), 355</a:t>
            </a:r>
            <a:r>
              <a:rPr lang="en-US" sz="1800" dirty="0">
                <a:solidFill>
                  <a:srgbClr val="000000"/>
                </a:solidFill>
                <a:latin typeface="Calibri" panose="020F0502020204030204" pitchFamily="34" charset="0"/>
              </a:rPr>
              <a:t>–</a:t>
            </a:r>
            <a:r>
              <a:rPr lang="en-US" sz="1800" b="0" i="0" u="none" strike="noStrike" kern="1200" cap="none" baseline="0" dirty="0">
                <a:solidFill>
                  <a:schemeClr val="tx1"/>
                </a:solidFill>
                <a:effectLst/>
                <a:latin typeface="+mn-lt"/>
                <a:ea typeface="+mn-ea"/>
                <a:cs typeface="+mn-cs"/>
              </a:rPr>
              <a:t>358. </a:t>
            </a:r>
            <a:r>
              <a:rPr lang="en-US" sz="1800" b="0" i="0" u="none" strike="noStrike" kern="1200" cap="none" baseline="0" dirty="0" err="1">
                <a:solidFill>
                  <a:schemeClr val="tx1"/>
                </a:solidFill>
                <a:effectLst/>
                <a:latin typeface="+mn-lt"/>
                <a:ea typeface="+mn-ea"/>
                <a:cs typeface="+mn-cs"/>
              </a:rPr>
              <a:t>doi</a:t>
            </a:r>
            <a:r>
              <a:rPr lang="en-US" sz="1800" b="0" i="0" u="none" strike="noStrike" kern="1200" cap="none" baseline="0" dirty="0">
                <a:solidFill>
                  <a:schemeClr val="tx1"/>
                </a:solidFill>
                <a:effectLst/>
                <a:latin typeface="+mn-lt"/>
                <a:ea typeface="+mn-ea"/>
                <a:cs typeface="+mn-cs"/>
              </a:rPr>
              <a:t>: 10.1370/afm.2098. PMID: 28694272; PMCID: PMC5505455.</a:t>
            </a:r>
            <a:endParaRPr lang="en-US" dirty="0"/>
          </a:p>
          <a:p>
            <a:pPr marL="0" indent="0">
              <a:buFont typeface="Arial" charset="0"/>
              <a:buNone/>
            </a:pPr>
            <a:endParaRPr lang="en-US" dirty="0"/>
          </a:p>
          <a:p>
            <a:pPr marL="0" indent="0">
              <a:buFont typeface="Arial" charset="0"/>
              <a:buNone/>
            </a:pPr>
            <a:r>
              <a:rPr lang="en-US" sz="1800" b="0" i="0" u="none" strike="noStrike" kern="1200" cap="none" baseline="0" dirty="0">
                <a:solidFill>
                  <a:schemeClr val="tx1"/>
                </a:solidFill>
                <a:effectLst/>
                <a:latin typeface="+mn-lt"/>
                <a:ea typeface="+mn-ea"/>
                <a:cs typeface="+mn-cs"/>
              </a:rPr>
              <a:t>Evans, E., Li, L., Min, J., Huang, D., Urada, D., Liu, L., Hser, Y.-I., &amp; </a:t>
            </a:r>
            <a:r>
              <a:rPr lang="en-US" sz="1800" b="0" i="0" u="none" strike="noStrike" kern="1200" cap="none" baseline="0" dirty="0" err="1">
                <a:solidFill>
                  <a:schemeClr val="tx1"/>
                </a:solidFill>
                <a:effectLst/>
                <a:latin typeface="+mn-lt"/>
                <a:ea typeface="+mn-ea"/>
                <a:cs typeface="+mn-cs"/>
              </a:rPr>
              <a:t>Nosyk</a:t>
            </a:r>
            <a:r>
              <a:rPr lang="en-US" sz="1800" b="0" i="0" u="none" strike="noStrike" kern="1200" cap="none" baseline="0" dirty="0">
                <a:solidFill>
                  <a:schemeClr val="tx1"/>
                </a:solidFill>
                <a:effectLst/>
                <a:latin typeface="+mn-lt"/>
                <a:ea typeface="+mn-ea"/>
                <a:cs typeface="+mn-cs"/>
              </a:rPr>
              <a:t>, B. (2015). Mortality among individuals accessing pharmacological treatment for opioid dependence in California, 2006-10. </a:t>
            </a:r>
            <a:r>
              <a:rPr lang="en-US" sz="1800" b="0" i="1" u="none" strike="noStrike" kern="1200" cap="none" baseline="0" dirty="0">
                <a:solidFill>
                  <a:schemeClr val="tx1"/>
                </a:solidFill>
                <a:effectLst/>
                <a:latin typeface="+mn-lt"/>
                <a:ea typeface="+mn-ea"/>
                <a:cs typeface="+mn-cs"/>
              </a:rPr>
              <a:t>Addiction, 110</a:t>
            </a:r>
            <a:r>
              <a:rPr lang="en-US" sz="1800" b="0" i="0" u="none" strike="noStrike" kern="1200" cap="none" baseline="0" dirty="0">
                <a:solidFill>
                  <a:schemeClr val="tx1"/>
                </a:solidFill>
                <a:effectLst/>
                <a:latin typeface="+mn-lt"/>
                <a:ea typeface="+mn-ea"/>
                <a:cs typeface="+mn-cs"/>
              </a:rPr>
              <a:t>(6), 996-1005. </a:t>
            </a:r>
            <a:r>
              <a:rPr lang="en-US" sz="1800" b="0" i="0" u="none" strike="noStrike" kern="1200" cap="none" baseline="0" dirty="0" err="1">
                <a:solidFill>
                  <a:schemeClr val="tx1"/>
                </a:solidFill>
                <a:effectLst/>
                <a:latin typeface="+mn-lt"/>
                <a:ea typeface="+mn-ea"/>
                <a:cs typeface="+mn-cs"/>
              </a:rPr>
              <a:t>doi</a:t>
            </a:r>
            <a:r>
              <a:rPr lang="en-US" sz="1800" b="0" i="0" u="none" strike="noStrike" kern="1200" cap="none" baseline="0" dirty="0">
                <a:solidFill>
                  <a:schemeClr val="tx1"/>
                </a:solidFill>
                <a:effectLst/>
                <a:latin typeface="+mn-lt"/>
                <a:ea typeface="+mn-ea"/>
                <a:cs typeface="+mn-cs"/>
              </a:rPr>
              <a:t>: 10.1111/add.12863. </a:t>
            </a:r>
            <a:r>
              <a:rPr lang="en-US" sz="1800" b="0" i="0" u="none" strike="noStrike" kern="1200" cap="none" baseline="0" dirty="0" err="1">
                <a:solidFill>
                  <a:schemeClr val="tx1"/>
                </a:solidFill>
                <a:effectLst/>
                <a:latin typeface="+mn-lt"/>
                <a:ea typeface="+mn-ea"/>
                <a:cs typeface="+mn-cs"/>
              </a:rPr>
              <a:t>Epub</a:t>
            </a:r>
            <a:r>
              <a:rPr lang="en-US" sz="1800" b="0" i="0" u="none" strike="noStrike" kern="1200" cap="none" baseline="0" dirty="0">
                <a:solidFill>
                  <a:schemeClr val="tx1"/>
                </a:solidFill>
                <a:effectLst/>
                <a:latin typeface="+mn-lt"/>
                <a:ea typeface="+mn-ea"/>
                <a:cs typeface="+mn-cs"/>
              </a:rPr>
              <a:t> 2015 Mar 15. PMID: 25644938; PMCID: PMC4452110.</a:t>
            </a:r>
          </a:p>
          <a:p>
            <a:pPr marL="0" indent="0">
              <a:buFont typeface="Arial" charset="0"/>
              <a:buNone/>
            </a:pPr>
            <a:endParaRPr lang="en-US" dirty="0"/>
          </a:p>
          <a:p>
            <a:pPr marL="0" indent="0">
              <a:buFont typeface="Arial" charset="0"/>
              <a:buNone/>
            </a:pPr>
            <a:r>
              <a:rPr lang="en-US" dirty="0"/>
              <a:t>Sordo, L., Barrio, G., Bravo, M. J., </a:t>
            </a:r>
            <a:r>
              <a:rPr lang="en-US" dirty="0" err="1"/>
              <a:t>Indave</a:t>
            </a:r>
            <a:r>
              <a:rPr lang="en-US" dirty="0"/>
              <a:t>, I., Degenhardt, L., </a:t>
            </a:r>
            <a:r>
              <a:rPr lang="en-US" dirty="0" err="1"/>
              <a:t>Wiessing</a:t>
            </a:r>
            <a:r>
              <a:rPr lang="en-US" dirty="0"/>
              <a:t>, L., Ferri, M., &amp; Pastor-</a:t>
            </a:r>
            <a:r>
              <a:rPr lang="en-US" dirty="0" err="1"/>
              <a:t>Barriuso</a:t>
            </a:r>
            <a:r>
              <a:rPr lang="en-US" dirty="0"/>
              <a:t>, R. (2017). Mortality risk during and after opioid substitution treatment: Systematic review and meta-analysis of cohort studies. </a:t>
            </a:r>
            <a:r>
              <a:rPr lang="en-US" i="1" dirty="0"/>
              <a:t>BMJ, 357</a:t>
            </a:r>
            <a:r>
              <a:rPr lang="en-US" dirty="0"/>
              <a:t>, j1550. http://dx.doi.org/10.1136/bmj.j1550</a:t>
            </a:r>
          </a:p>
          <a:p>
            <a:pPr marL="0" indent="0">
              <a:buFont typeface="Arial" charset="0"/>
              <a:buNone/>
            </a:pPr>
            <a:endParaRPr lang="en-US"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9053502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evidence is clear: medications for opioid use disorder (MOUD), particularly </a:t>
            </a:r>
            <a:r>
              <a:rPr lang="en-US" b="1" dirty="0"/>
              <a:t>methadone and buprenorphine</a:t>
            </a:r>
            <a:r>
              <a:rPr lang="en-US" dirty="0"/>
              <a:t>, save lives. They not only reduce opioid use but also improve treatment retention and significantly lower the risk of overdose and death. Although methadone, buprenorphine, and naltrexone work differently, all are evidence-based treatments with distinct safety and effectiveness profiles. Research consistently shows that </a:t>
            </a:r>
            <a:r>
              <a:rPr lang="en-US" b="1" dirty="0"/>
              <a:t>agonist medications</a:t>
            </a:r>
            <a:r>
              <a:rPr lang="en-US" dirty="0"/>
              <a:t> (methadone and buprenorphine) are the most effective at helping people remain in treatment and reduce illicit opioid use. Treatment with methadone or buprenorphine can </a:t>
            </a:r>
            <a:r>
              <a:rPr lang="en-US" b="1" dirty="0"/>
              <a:t>reduce mortality by up to 50%</a:t>
            </a:r>
            <a:r>
              <a:rPr lang="en-US" dirty="0"/>
              <a:t> among people with opioid use disorder. Staying engaged in treatment is critical. The longer individuals remain on effective medication, the lower their risk of overdose and all-cause mortality. Communities with greater access to methadone and buprenorphine also experience </a:t>
            </a:r>
            <a:r>
              <a:rPr lang="en-US" b="1" dirty="0"/>
              <a:t>fewer opioid overdose deaths</a:t>
            </a:r>
            <a:r>
              <a:rPr lang="en-US" dirty="0"/>
              <a:t>, highlighting the public health impact of expanding access to MOUD.</a:t>
            </a:r>
          </a:p>
          <a:p>
            <a:endParaRPr lang="en-US" dirty="0"/>
          </a:p>
          <a:p>
            <a:r>
              <a:rPr lang="en-US" b="1" dirty="0"/>
              <a:t>REFERENCES:</a:t>
            </a:r>
          </a:p>
          <a:p>
            <a:r>
              <a:rPr lang="en-US" dirty="0"/>
              <a:t>National Academies of Sciences, Engineering, and Medicine. (2019). </a:t>
            </a:r>
            <a:r>
              <a:rPr lang="en-US" i="1" dirty="0"/>
              <a:t>Medications for Opioid Use Disorder Save Lives</a:t>
            </a:r>
            <a:r>
              <a:rPr lang="en-US" dirty="0"/>
              <a:t>. Washington, DC: The National Academies Press. https://doi.org/10.17226/25310</a:t>
            </a:r>
          </a:p>
          <a:p>
            <a:endParaRPr lang="en-US" dirty="0"/>
          </a:p>
          <a:p>
            <a:r>
              <a:rPr lang="en-US" dirty="0"/>
              <a:t>Connery, H. S. (2015). Medication-assisted treatment of opioid use disorder: Review of the evidence and future directions. </a:t>
            </a:r>
            <a:r>
              <a:rPr lang="en-US" i="1" dirty="0"/>
              <a:t>Harv Rev Psychiatry, 23</a:t>
            </a:r>
            <a:r>
              <a:rPr lang="en-US" i="0" dirty="0"/>
              <a:t>(2), 63</a:t>
            </a:r>
            <a:r>
              <a:rPr lang="en-US" sz="1800" dirty="0">
                <a:solidFill>
                  <a:srgbClr val="000000"/>
                </a:solidFill>
                <a:latin typeface="Calibri" panose="020F0502020204030204" pitchFamily="34" charset="0"/>
              </a:rPr>
              <a:t>–</a:t>
            </a:r>
            <a:r>
              <a:rPr lang="en-US" i="0" dirty="0"/>
              <a:t>75. https://doi.org/10.1097/HRP</a:t>
            </a:r>
            <a:r>
              <a:rPr lang="en-US" sz="1800" b="0" i="0" u="none" strike="noStrike" kern="1200" cap="none" baseline="0" dirty="0">
                <a:solidFill>
                  <a:schemeClr val="tx1"/>
                </a:solidFill>
                <a:effectLst/>
                <a:latin typeface="+mn-lt"/>
                <a:ea typeface="+mn-ea"/>
                <a:cs typeface="+mn-cs"/>
              </a:rPr>
              <a:t>0000000000000075</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Kleber, H. D. (2007). Pharmacologic treatments for opioid dependence: detoxification and maintenance. </a:t>
            </a:r>
            <a:r>
              <a:rPr lang="en-US" sz="1800" b="0" i="1" u="none" strike="noStrike" kern="1200" cap="none" baseline="0" dirty="0">
                <a:solidFill>
                  <a:schemeClr val="tx1"/>
                </a:solidFill>
                <a:effectLst/>
                <a:latin typeface="+mn-lt"/>
                <a:ea typeface="+mn-ea"/>
                <a:cs typeface="+mn-cs"/>
              </a:rPr>
              <a:t>Dialogues in Clinical Neuroscience, 9</a:t>
            </a:r>
            <a:r>
              <a:rPr lang="en-US" sz="1800" b="0" i="0" u="none" strike="noStrike" kern="1200" cap="none" baseline="0" dirty="0">
                <a:solidFill>
                  <a:schemeClr val="tx1"/>
                </a:solidFill>
                <a:effectLst/>
                <a:latin typeface="+mn-lt"/>
                <a:ea typeface="+mn-ea"/>
                <a:cs typeface="+mn-cs"/>
              </a:rPr>
              <a:t>(2), 199</a:t>
            </a:r>
            <a:r>
              <a:rPr lang="en-US" sz="1800" dirty="0">
                <a:solidFill>
                  <a:srgbClr val="000000"/>
                </a:solidFill>
                <a:latin typeface="Calibri" panose="020F0502020204030204" pitchFamily="34" charset="0"/>
              </a:rPr>
              <a:t>–</a:t>
            </a:r>
            <a:r>
              <a:rPr lang="en-US" sz="1800" b="0" i="0" u="none" strike="noStrike" kern="1200" cap="none" baseline="0" dirty="0">
                <a:solidFill>
                  <a:schemeClr val="tx1"/>
                </a:solidFill>
                <a:effectLst/>
                <a:latin typeface="+mn-lt"/>
                <a:ea typeface="+mn-ea"/>
                <a:cs typeface="+mn-cs"/>
              </a:rPr>
              <a:t>206. https://doi.org/10.31887/DCNS.2007.9.2/hkleber</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Cicero, T. J., Ellis, M. S., &amp; Kasper, Z. A. (2017). Increased use of heroin as an initiating opioid of abuse. </a:t>
            </a:r>
            <a:r>
              <a:rPr lang="en-US" sz="1800" b="0" i="1" u="none" strike="noStrike" kern="1200" cap="none" baseline="0" dirty="0">
                <a:solidFill>
                  <a:schemeClr val="tx1"/>
                </a:solidFill>
                <a:effectLst/>
                <a:latin typeface="+mn-lt"/>
                <a:ea typeface="+mn-ea"/>
                <a:cs typeface="+mn-cs"/>
              </a:rPr>
              <a:t>Addict </a:t>
            </a:r>
            <a:r>
              <a:rPr lang="en-US" sz="1800" b="0" i="1" u="none" strike="noStrike" kern="1200" cap="none" baseline="0" dirty="0" err="1">
                <a:solidFill>
                  <a:schemeClr val="tx1"/>
                </a:solidFill>
                <a:effectLst/>
                <a:latin typeface="+mn-lt"/>
                <a:ea typeface="+mn-ea"/>
                <a:cs typeface="+mn-cs"/>
              </a:rPr>
              <a:t>Behav</a:t>
            </a:r>
            <a:r>
              <a:rPr lang="en-US" sz="1800" b="0" i="1" u="none" strike="noStrike" kern="1200" cap="none" baseline="0" dirty="0">
                <a:solidFill>
                  <a:schemeClr val="tx1"/>
                </a:solidFill>
                <a:effectLst/>
                <a:latin typeface="+mn-lt"/>
                <a:ea typeface="+mn-ea"/>
                <a:cs typeface="+mn-cs"/>
              </a:rPr>
              <a:t>, 74</a:t>
            </a:r>
            <a:r>
              <a:rPr lang="en-US" sz="1800" b="0" i="0" u="none" strike="noStrike" kern="1200" cap="none" baseline="0" dirty="0">
                <a:solidFill>
                  <a:schemeClr val="tx1"/>
                </a:solidFill>
                <a:effectLst/>
                <a:latin typeface="+mn-lt"/>
                <a:ea typeface="+mn-ea"/>
                <a:cs typeface="+mn-cs"/>
              </a:rPr>
              <a:t>, 63</a:t>
            </a:r>
            <a:r>
              <a:rPr lang="en-US" sz="1800" dirty="0">
                <a:solidFill>
                  <a:srgbClr val="000000"/>
                </a:solidFill>
                <a:latin typeface="Calibri" panose="020F0502020204030204" pitchFamily="34" charset="0"/>
              </a:rPr>
              <a:t>–</a:t>
            </a:r>
            <a:r>
              <a:rPr lang="en-US" sz="1800" b="0" i="0" u="none" strike="noStrike" kern="1200" cap="none" baseline="0" dirty="0">
                <a:solidFill>
                  <a:schemeClr val="tx1"/>
                </a:solidFill>
                <a:effectLst/>
                <a:latin typeface="+mn-lt"/>
                <a:ea typeface="+mn-ea"/>
                <a:cs typeface="+mn-cs"/>
              </a:rPr>
              <a:t>66. https://doi.org/10.1016/j.addbeh.2017.030</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err="1">
                <a:solidFill>
                  <a:schemeClr val="tx1"/>
                </a:solidFill>
                <a:effectLst/>
                <a:latin typeface="+mn-lt"/>
                <a:ea typeface="+mn-ea"/>
                <a:cs typeface="+mn-cs"/>
              </a:rPr>
              <a:t>Schuckit</a:t>
            </a:r>
            <a:r>
              <a:rPr lang="en-US" sz="1800" b="0" i="0" u="none" strike="noStrike" kern="1200" cap="none" baseline="0" dirty="0">
                <a:solidFill>
                  <a:schemeClr val="tx1"/>
                </a:solidFill>
                <a:effectLst/>
                <a:latin typeface="+mn-lt"/>
                <a:ea typeface="+mn-ea"/>
                <a:cs typeface="+mn-cs"/>
              </a:rPr>
              <a:t>, M. A. (2016). Treatment of opioid use disorders. </a:t>
            </a:r>
            <a:r>
              <a:rPr lang="en-US" sz="1800" b="0" i="1" u="none" strike="noStrike" kern="1200" cap="none" baseline="0" dirty="0">
                <a:solidFill>
                  <a:schemeClr val="tx1"/>
                </a:solidFill>
                <a:effectLst/>
                <a:latin typeface="+mn-lt"/>
                <a:ea typeface="+mn-ea"/>
                <a:cs typeface="+mn-cs"/>
              </a:rPr>
              <a:t>N Engl J Med, 375</a:t>
            </a:r>
            <a:r>
              <a:rPr lang="en-US" sz="1800" b="0" i="0" u="none" strike="noStrike" kern="1200" cap="none" baseline="0" dirty="0">
                <a:solidFill>
                  <a:schemeClr val="tx1"/>
                </a:solidFill>
                <a:effectLst/>
                <a:latin typeface="+mn-lt"/>
                <a:ea typeface="+mn-ea"/>
                <a:cs typeface="+mn-cs"/>
              </a:rPr>
              <a:t>(4), 357</a:t>
            </a:r>
            <a:r>
              <a:rPr lang="en-US" sz="1800" dirty="0">
                <a:solidFill>
                  <a:srgbClr val="000000"/>
                </a:solidFill>
                <a:latin typeface="Calibri" panose="020F0502020204030204" pitchFamily="34" charset="0"/>
              </a:rPr>
              <a:t>–3</a:t>
            </a:r>
            <a:r>
              <a:rPr lang="en-US" sz="1800" b="0" i="0" u="none" strike="noStrike" kern="1200" cap="none" baseline="0" dirty="0">
                <a:solidFill>
                  <a:schemeClr val="tx1"/>
                </a:solidFill>
                <a:effectLst/>
                <a:latin typeface="+mn-lt"/>
                <a:ea typeface="+mn-ea"/>
                <a:cs typeface="+mn-cs"/>
              </a:rPr>
              <a:t>68. https://doi.org/10.1056/NEJMra1604339</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Pierce, M., Bird, S. M., Hickman, M., Marsden, J., Dunn, G., Jones, A., &amp; Millar, T. (2016). Impact of treatment for opioid dependence on fatal drug-related poisoning: A national cohort study in England. </a:t>
            </a:r>
            <a:r>
              <a:rPr lang="en-US" sz="1800" b="0" i="1" u="none" strike="noStrike" kern="1200" cap="none" baseline="0" dirty="0">
                <a:solidFill>
                  <a:schemeClr val="tx1"/>
                </a:solidFill>
                <a:effectLst/>
                <a:latin typeface="+mn-lt"/>
                <a:ea typeface="+mn-ea"/>
                <a:cs typeface="+mn-cs"/>
              </a:rPr>
              <a:t>Addiction, 111</a:t>
            </a:r>
            <a:r>
              <a:rPr lang="en-US" sz="1800" b="0" i="0" u="none" strike="noStrike" kern="1200" cap="none" baseline="0" dirty="0">
                <a:solidFill>
                  <a:schemeClr val="tx1"/>
                </a:solidFill>
                <a:effectLst/>
                <a:latin typeface="+mn-lt"/>
                <a:ea typeface="+mn-ea"/>
                <a:cs typeface="+mn-cs"/>
              </a:rPr>
              <a:t>(2), 298–308. https://doi.org/10.1111/add.13193</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Schwartz, R. P., </a:t>
            </a:r>
            <a:r>
              <a:rPr lang="en-US" sz="1800" b="0" i="0" u="none" strike="noStrike" kern="1200" cap="none" baseline="0" dirty="0" err="1">
                <a:solidFill>
                  <a:schemeClr val="tx1"/>
                </a:solidFill>
                <a:effectLst/>
                <a:latin typeface="+mn-lt"/>
                <a:ea typeface="+mn-ea"/>
                <a:cs typeface="+mn-cs"/>
              </a:rPr>
              <a:t>Gryczynski</a:t>
            </a:r>
            <a:r>
              <a:rPr lang="en-US" sz="1800" b="0" i="0" u="none" strike="noStrike" kern="1200" cap="none" baseline="0" dirty="0">
                <a:solidFill>
                  <a:schemeClr val="tx1"/>
                </a:solidFill>
                <a:effectLst/>
                <a:latin typeface="+mn-lt"/>
                <a:ea typeface="+mn-ea"/>
                <a:cs typeface="+mn-cs"/>
              </a:rPr>
              <a:t>, J., O’Grady, K. E., Sharfstein, J. M., Warren, G., Olsen, Y., Mitchell, S. G., &amp; Jaffe, J. H. (2013). Opioid agonist treatments and heroin overdose deaths in Baltimore, Maryland, 1995-2009. </a:t>
            </a:r>
            <a:r>
              <a:rPr lang="en-US" sz="1800" b="0" i="1" u="none" strike="noStrike" kern="1200" cap="none" baseline="0" dirty="0">
                <a:solidFill>
                  <a:schemeClr val="tx1"/>
                </a:solidFill>
                <a:effectLst/>
                <a:latin typeface="+mn-lt"/>
                <a:ea typeface="+mn-ea"/>
                <a:cs typeface="+mn-cs"/>
              </a:rPr>
              <a:t>American Journal of Public Health, 103</a:t>
            </a:r>
            <a:r>
              <a:rPr lang="en-US" sz="1800" b="0" i="0" u="none" strike="noStrike" kern="1200" cap="none" baseline="0" dirty="0">
                <a:solidFill>
                  <a:schemeClr val="tx1"/>
                </a:solidFill>
                <a:effectLst/>
                <a:latin typeface="+mn-lt"/>
                <a:ea typeface="+mn-ea"/>
                <a:cs typeface="+mn-cs"/>
              </a:rPr>
              <a:t>(5), 917–922. https://doi.org/10.2105/AJPH.2012.301049</a:t>
            </a:r>
          </a:p>
          <a:p>
            <a:endParaRPr lang="en-US" sz="1800" b="0" i="0" u="none" strike="noStrike" kern="1200" cap="none" baseline="0" dirty="0">
              <a:solidFill>
                <a:schemeClr val="tx1"/>
              </a:solidFill>
              <a:effectLst/>
              <a:latin typeface="+mn-lt"/>
              <a:ea typeface="+mn-ea"/>
              <a:cs typeface="+mn-cs"/>
            </a:endParaRPr>
          </a:p>
          <a:p>
            <a:endParaRPr lang="en-US" sz="1800" b="0" i="0" u="none" strike="noStrike" kern="1200" cap="none" baseline="0" dirty="0">
              <a:solidFill>
                <a:schemeClr val="tx1"/>
              </a:solidFill>
              <a:effectLst/>
              <a:latin typeface="+mn-lt"/>
              <a:ea typeface="+mn-ea"/>
              <a:cs typeface="+mn-cs"/>
            </a:endParaRP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5850845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Medications for opioid use disorder (MOUD) do more than reduce overdose deaths—they also improve overall health by reducing injection drug use, lowering HIV and hepatitis C (HCV) transmission risk, and helping people achieve greater stability. Expanding access to </a:t>
            </a:r>
            <a:r>
              <a:rPr lang="en-US" b="1" dirty="0"/>
              <a:t>methadone and buprenorphine</a:t>
            </a:r>
            <a:r>
              <a:rPr lang="en-US" dirty="0"/>
              <a:t> is an evidence-based strategy that reduces opioid overdose deaths and improves long-term outcomes. MOUD helps people reduce or stop illicit opioid use, which often leads to </a:t>
            </a:r>
            <a:r>
              <a:rPr lang="en-US" b="1" dirty="0"/>
              <a:t>less frequent injection drug use</a:t>
            </a:r>
            <a:r>
              <a:rPr lang="en-US" dirty="0"/>
              <a:t> and fewer opportunities for HIV and HCV transmission. </a:t>
            </a:r>
          </a:p>
          <a:p>
            <a:endParaRPr lang="en-US" dirty="0"/>
          </a:p>
          <a:p>
            <a:r>
              <a:rPr lang="en-US" dirty="0"/>
              <a:t>Research shows that people receiving MOUD have: </a:t>
            </a:r>
          </a:p>
          <a:p>
            <a:pPr marL="285750" lvl="1" indent="-285750">
              <a:buFont typeface="Arial" panose="020B0604020202020204" pitchFamily="34" charset="0"/>
              <a:buChar char="•"/>
            </a:pPr>
            <a:r>
              <a:rPr lang="en-US" dirty="0"/>
              <a:t>Lower rates of opioid use </a:t>
            </a:r>
          </a:p>
          <a:p>
            <a:pPr marL="285750" lvl="1" indent="-285750">
              <a:buFont typeface="Arial" panose="020B0604020202020204" pitchFamily="34" charset="0"/>
              <a:buChar char="•"/>
            </a:pPr>
            <a:r>
              <a:rPr lang="en-US" dirty="0"/>
              <a:t>Reduced injection drug use </a:t>
            </a:r>
          </a:p>
          <a:p>
            <a:pPr marL="285750" lvl="1" indent="-285750">
              <a:buFont typeface="Arial" panose="020B0604020202020204" pitchFamily="34" charset="0"/>
              <a:buChar char="•"/>
            </a:pPr>
            <a:r>
              <a:rPr lang="en-US" dirty="0"/>
              <a:t>Improved social functioning, including greater stability in work, housing, and relationships </a:t>
            </a:r>
          </a:p>
          <a:p>
            <a:pPr marL="285750" lvl="1" indent="-285750">
              <a:buFont typeface="Arial" panose="020B0604020202020204" pitchFamily="34" charset="0"/>
              <a:buChar char="•"/>
            </a:pPr>
            <a:r>
              <a:rPr lang="en-US" dirty="0"/>
              <a:t>Lower HIV risk behaviors and reduced rates of HIV and hepatitis C infection </a:t>
            </a:r>
          </a:p>
          <a:p>
            <a:endParaRPr lang="en-US" dirty="0"/>
          </a:p>
          <a:p>
            <a:r>
              <a:rPr lang="en-US" dirty="0"/>
              <a:t>While evidence for extended-release naltrexone is promising, studies have not yet demonstrated the same mortality benefit seen with methadone and buprenorphine due to limited follow-up.</a:t>
            </a:r>
          </a:p>
          <a:p>
            <a:endParaRPr lang="en-US" dirty="0"/>
          </a:p>
          <a:p>
            <a:r>
              <a:rPr lang="en-US" b="1" dirty="0"/>
              <a:t>REFERENCES:</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National Academies of Sciences, Engineering, and Medicine. (2019). </a:t>
            </a:r>
            <a:r>
              <a:rPr lang="en-US" i="1" dirty="0"/>
              <a:t>Medications for Opioid Use Disorder Save Lives</a:t>
            </a:r>
            <a:r>
              <a:rPr lang="en-US" dirty="0"/>
              <a:t>. Washington, DC: The National Academies Press. https://doi.org/10.17226/25310</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Cicero, T. J., Ellis, M. S., &amp; Kasper, Z. A. (2017). Increased use of heroin as an initiating opioid of abuse. </a:t>
            </a:r>
            <a:r>
              <a:rPr lang="en-US" sz="1800" b="0" i="1" u="none" strike="noStrike" kern="1200" cap="none" baseline="0" dirty="0">
                <a:solidFill>
                  <a:schemeClr val="tx1"/>
                </a:solidFill>
                <a:effectLst/>
                <a:latin typeface="+mn-lt"/>
                <a:ea typeface="+mn-ea"/>
                <a:cs typeface="+mn-cs"/>
              </a:rPr>
              <a:t>Addict </a:t>
            </a:r>
            <a:r>
              <a:rPr lang="en-US" sz="1800" b="0" i="1" u="none" strike="noStrike" kern="1200" cap="none" baseline="0" dirty="0" err="1">
                <a:solidFill>
                  <a:schemeClr val="tx1"/>
                </a:solidFill>
                <a:effectLst/>
                <a:latin typeface="+mn-lt"/>
                <a:ea typeface="+mn-ea"/>
                <a:cs typeface="+mn-cs"/>
              </a:rPr>
              <a:t>Behav</a:t>
            </a:r>
            <a:r>
              <a:rPr lang="en-US" sz="1800" b="0" i="1" u="none" strike="noStrike" kern="1200" cap="none" baseline="0" dirty="0">
                <a:solidFill>
                  <a:schemeClr val="tx1"/>
                </a:solidFill>
                <a:effectLst/>
                <a:latin typeface="+mn-lt"/>
                <a:ea typeface="+mn-ea"/>
                <a:cs typeface="+mn-cs"/>
              </a:rPr>
              <a:t>, 74</a:t>
            </a:r>
            <a:r>
              <a:rPr lang="en-US" sz="1800" b="0" i="0" u="none" strike="noStrike" kern="1200" cap="none" baseline="0" dirty="0">
                <a:solidFill>
                  <a:schemeClr val="tx1"/>
                </a:solidFill>
                <a:effectLst/>
                <a:latin typeface="+mn-lt"/>
                <a:ea typeface="+mn-ea"/>
                <a:cs typeface="+mn-cs"/>
              </a:rPr>
              <a:t>, 63</a:t>
            </a:r>
            <a:r>
              <a:rPr lang="en-US" sz="1800" dirty="0">
                <a:solidFill>
                  <a:srgbClr val="000000"/>
                </a:solidFill>
                <a:latin typeface="Calibri" panose="020F0502020204030204" pitchFamily="34" charset="0"/>
              </a:rPr>
              <a:t>–</a:t>
            </a:r>
            <a:r>
              <a:rPr lang="en-US" sz="1800" b="0" i="0" u="none" strike="noStrike" kern="1200" cap="none" baseline="0" dirty="0">
                <a:solidFill>
                  <a:schemeClr val="tx1"/>
                </a:solidFill>
                <a:effectLst/>
                <a:latin typeface="+mn-lt"/>
                <a:ea typeface="+mn-ea"/>
                <a:cs typeface="+mn-cs"/>
              </a:rPr>
              <a:t>66. https://doi.org/10.1016/j.addbeh.2017.030</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Larochelle, M. R., Bernson, D., Land, T., Stopka, T. J., Wang, N., Xuan, Z., Bagley, S. M., </a:t>
            </a:r>
            <a:r>
              <a:rPr lang="en-US" sz="1800" b="0" i="0" u="none" strike="noStrike" kern="1200" cap="none" baseline="0" dirty="0" err="1">
                <a:solidFill>
                  <a:schemeClr val="tx1"/>
                </a:solidFill>
                <a:effectLst/>
                <a:latin typeface="+mn-lt"/>
                <a:ea typeface="+mn-ea"/>
                <a:cs typeface="+mn-cs"/>
              </a:rPr>
              <a:t>Liebschutz</a:t>
            </a:r>
            <a:r>
              <a:rPr lang="en-US" sz="1800" b="0" i="0" u="none" strike="noStrike" kern="1200" cap="none" baseline="0" dirty="0">
                <a:solidFill>
                  <a:schemeClr val="tx1"/>
                </a:solidFill>
                <a:effectLst/>
                <a:latin typeface="+mn-lt"/>
                <a:ea typeface="+mn-ea"/>
                <a:cs typeface="+mn-cs"/>
              </a:rPr>
              <a:t>, J. M., &amp; Walley, A. Y. (2018). Medication for opioid use disorder after nonfatal opioid overdose and association with mortality: A cohort study. </a:t>
            </a:r>
            <a:r>
              <a:rPr lang="en-US" sz="1800" b="0" i="1" u="none" strike="noStrike" kern="1200" cap="none" baseline="0" dirty="0">
                <a:solidFill>
                  <a:schemeClr val="tx1"/>
                </a:solidFill>
                <a:effectLst/>
                <a:latin typeface="+mn-lt"/>
                <a:ea typeface="+mn-ea"/>
                <a:cs typeface="+mn-cs"/>
              </a:rPr>
              <a:t>Ann Intern Med, 169</a:t>
            </a:r>
            <a:r>
              <a:rPr lang="en-US" sz="1800" b="0" i="0" u="none" strike="noStrike" kern="1200" cap="none" baseline="0" dirty="0">
                <a:solidFill>
                  <a:schemeClr val="tx1"/>
                </a:solidFill>
                <a:effectLst/>
                <a:latin typeface="+mn-lt"/>
                <a:ea typeface="+mn-ea"/>
                <a:cs typeface="+mn-cs"/>
              </a:rPr>
              <a:t>(3), 137</a:t>
            </a:r>
            <a:r>
              <a:rPr lang="en-US" sz="1800" dirty="0">
                <a:solidFill>
                  <a:srgbClr val="000000"/>
                </a:solidFill>
                <a:latin typeface="Calibri" panose="020F0502020204030204" pitchFamily="34" charset="0"/>
              </a:rPr>
              <a:t>–</a:t>
            </a:r>
            <a:r>
              <a:rPr lang="en-US" sz="1800" b="0" i="0" u="none" strike="noStrike" kern="1200" cap="none" baseline="0" dirty="0">
                <a:solidFill>
                  <a:schemeClr val="tx1"/>
                </a:solidFill>
                <a:effectLst/>
                <a:latin typeface="+mn-lt"/>
                <a:ea typeface="+mn-ea"/>
                <a:cs typeface="+mn-cs"/>
              </a:rPr>
              <a:t>145. https://doi.org/10.7326/M17-3107.</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Sordo, L., Barrio, G., Bravo, M. J., Iciar </a:t>
            </a:r>
            <a:r>
              <a:rPr lang="en-US" sz="1800" b="0" i="0" u="none" strike="noStrike" kern="1200" cap="none" baseline="0" dirty="0" err="1">
                <a:solidFill>
                  <a:schemeClr val="tx1"/>
                </a:solidFill>
                <a:effectLst/>
                <a:latin typeface="+mn-lt"/>
                <a:ea typeface="+mn-ea"/>
                <a:cs typeface="+mn-cs"/>
              </a:rPr>
              <a:t>Indave</a:t>
            </a:r>
            <a:r>
              <a:rPr lang="en-US" sz="1800" b="0" i="0" u="none" strike="noStrike" kern="1200" cap="none" baseline="0" dirty="0">
                <a:solidFill>
                  <a:schemeClr val="tx1"/>
                </a:solidFill>
                <a:effectLst/>
                <a:latin typeface="+mn-lt"/>
                <a:ea typeface="+mn-ea"/>
                <a:cs typeface="+mn-cs"/>
              </a:rPr>
              <a:t>, B., Degenhardt, L., </a:t>
            </a:r>
            <a:r>
              <a:rPr lang="en-US" sz="1800" b="0" i="0" u="none" strike="noStrike" kern="1200" cap="none" baseline="0" dirty="0" err="1">
                <a:solidFill>
                  <a:schemeClr val="tx1"/>
                </a:solidFill>
                <a:effectLst/>
                <a:latin typeface="+mn-lt"/>
                <a:ea typeface="+mn-ea"/>
                <a:cs typeface="+mn-cs"/>
              </a:rPr>
              <a:t>Wiessing</a:t>
            </a:r>
            <a:r>
              <a:rPr lang="en-US" sz="1800" b="0" i="0" u="none" strike="noStrike" kern="1200" cap="none" baseline="0" dirty="0">
                <a:solidFill>
                  <a:schemeClr val="tx1"/>
                </a:solidFill>
                <a:effectLst/>
                <a:latin typeface="+mn-lt"/>
                <a:ea typeface="+mn-ea"/>
                <a:cs typeface="+mn-cs"/>
              </a:rPr>
              <a:t>, L., Ferri, M., &amp; Pastor-</a:t>
            </a:r>
            <a:r>
              <a:rPr lang="en-US" sz="1800" b="0" i="0" u="none" strike="noStrike" kern="1200" cap="none" baseline="0" dirty="0" err="1">
                <a:solidFill>
                  <a:schemeClr val="tx1"/>
                </a:solidFill>
                <a:effectLst/>
                <a:latin typeface="+mn-lt"/>
                <a:ea typeface="+mn-ea"/>
                <a:cs typeface="+mn-cs"/>
              </a:rPr>
              <a:t>Barriuso</a:t>
            </a:r>
            <a:r>
              <a:rPr lang="en-US" sz="1800" b="0" i="0" u="none" strike="noStrike" kern="1200" cap="none" baseline="0" dirty="0">
                <a:solidFill>
                  <a:schemeClr val="tx1"/>
                </a:solidFill>
                <a:effectLst/>
                <a:latin typeface="+mn-lt"/>
                <a:ea typeface="+mn-ea"/>
                <a:cs typeface="+mn-cs"/>
              </a:rPr>
              <a:t>, R. (2017). Mortality risk during and after opioid substitution treatment: Systematic review and meta-analysis of cohort studies. </a:t>
            </a:r>
            <a:r>
              <a:rPr lang="en-US" sz="1800" b="0" i="1" u="none" strike="noStrike" kern="1200" cap="none" baseline="0" dirty="0">
                <a:solidFill>
                  <a:schemeClr val="tx1"/>
                </a:solidFill>
                <a:effectLst/>
                <a:latin typeface="+mn-lt"/>
                <a:ea typeface="+mn-ea"/>
                <a:cs typeface="+mn-cs"/>
              </a:rPr>
              <a:t>BMJ, 325, </a:t>
            </a:r>
            <a:r>
              <a:rPr lang="en-US" sz="1800" b="0" i="0" u="none" strike="noStrike" kern="1200" cap="none" baseline="0" dirty="0">
                <a:solidFill>
                  <a:schemeClr val="tx1"/>
                </a:solidFill>
                <a:effectLst/>
                <a:latin typeface="+mn-lt"/>
                <a:ea typeface="+mn-ea"/>
                <a:cs typeface="+mn-cs"/>
              </a:rPr>
              <a:t>71550. https://doi.org/10.1136/bmj.j1550</a:t>
            </a:r>
          </a:p>
          <a:p>
            <a:endParaRPr lang="en-US" sz="1800" b="0" i="0" u="none" strike="noStrike" kern="1200" cap="none" baseline="0" dirty="0">
              <a:solidFill>
                <a:schemeClr val="tx1"/>
              </a:solidFill>
              <a:effectLst/>
              <a:latin typeface="+mn-lt"/>
              <a:ea typeface="+mn-ea"/>
              <a:cs typeface="+mn-cs"/>
            </a:endParaRPr>
          </a:p>
          <a:p>
            <a:pPr marL="0" marR="0" lvl="0" indent="0" algn="l" defTabSz="1218987" rtl="0" eaLnBrk="1" fontAlgn="auto" latinLnBrk="0" hangingPunct="1">
              <a:lnSpc>
                <a:spcPct val="100000"/>
              </a:lnSpc>
              <a:spcBef>
                <a:spcPts val="0"/>
              </a:spcBef>
              <a:spcAft>
                <a:spcPts val="0"/>
              </a:spcAft>
              <a:buClrTx/>
              <a:buSzTx/>
              <a:buFontTx/>
              <a:buNone/>
              <a:tabLst/>
              <a:defRPr/>
            </a:pPr>
            <a:r>
              <a:rPr lang="en-US" sz="1800" b="0" i="0" u="none" strike="noStrike" kern="1200" cap="none" baseline="0" dirty="0">
                <a:solidFill>
                  <a:schemeClr val="tx1"/>
                </a:solidFill>
                <a:effectLst/>
                <a:latin typeface="+mn-lt"/>
                <a:ea typeface="+mn-ea"/>
                <a:cs typeface="+mn-cs"/>
              </a:rPr>
              <a:t>Jarvis, B. P., </a:t>
            </a:r>
            <a:r>
              <a:rPr lang="en-US" sz="1800" b="0" i="0" u="none" strike="noStrike" kern="1200" cap="none" baseline="0" dirty="0" err="1">
                <a:solidFill>
                  <a:schemeClr val="tx1"/>
                </a:solidFill>
                <a:effectLst/>
                <a:latin typeface="+mn-lt"/>
                <a:ea typeface="+mn-ea"/>
                <a:cs typeface="+mn-cs"/>
              </a:rPr>
              <a:t>Holtyn</a:t>
            </a:r>
            <a:r>
              <a:rPr lang="en-US" sz="1800" b="0" i="0" u="none" strike="noStrike" kern="1200" cap="none" baseline="0" dirty="0">
                <a:solidFill>
                  <a:schemeClr val="tx1"/>
                </a:solidFill>
                <a:effectLst/>
                <a:latin typeface="+mn-lt"/>
                <a:ea typeface="+mn-ea"/>
                <a:cs typeface="+mn-cs"/>
              </a:rPr>
              <a:t>, A. F., Subramaniam, S., Tompkins, D. A., Oga, E. A., Bigelow, G. E., &amp; Silverman, K. (2018). Extended-release injectable naltrexone for opioid use disorder: A systematic review. </a:t>
            </a:r>
            <a:r>
              <a:rPr lang="en-US" sz="1800" b="0" i="1" u="none" strike="noStrike" kern="1200" cap="none" baseline="0" dirty="0">
                <a:solidFill>
                  <a:schemeClr val="tx1"/>
                </a:solidFill>
                <a:effectLst/>
                <a:latin typeface="+mn-lt"/>
                <a:ea typeface="+mn-ea"/>
                <a:cs typeface="+mn-cs"/>
              </a:rPr>
              <a:t>Addiction, 113</a:t>
            </a:r>
            <a:r>
              <a:rPr lang="en-US" sz="1800" b="0" i="0" u="none" strike="noStrike" kern="1200" cap="none" baseline="0" dirty="0">
                <a:solidFill>
                  <a:schemeClr val="tx1"/>
                </a:solidFill>
                <a:effectLst/>
                <a:latin typeface="+mn-lt"/>
                <a:ea typeface="+mn-ea"/>
                <a:cs typeface="+mn-cs"/>
              </a:rPr>
              <a:t>(7), 1188</a:t>
            </a:r>
            <a:r>
              <a:rPr lang="en-US" sz="1800" dirty="0">
                <a:solidFill>
                  <a:srgbClr val="000000"/>
                </a:solidFill>
                <a:latin typeface="Calibri" panose="020F0502020204030204" pitchFamily="34" charset="0"/>
              </a:rPr>
              <a:t>–</a:t>
            </a:r>
            <a:r>
              <a:rPr lang="en-US" sz="1800" b="0" i="0" u="none" strike="noStrike" kern="1200" cap="none" baseline="0" dirty="0">
                <a:solidFill>
                  <a:schemeClr val="tx1"/>
                </a:solidFill>
                <a:effectLst/>
                <a:latin typeface="+mn-lt"/>
                <a:ea typeface="+mn-ea"/>
                <a:cs typeface="+mn-cs"/>
              </a:rPr>
              <a:t>1209. https://doi.org/10.1111/add.14180</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Kakko, J., </a:t>
            </a:r>
            <a:r>
              <a:rPr lang="en-US" sz="1800" b="0" i="0" u="none" strike="noStrike" kern="1200" cap="none" baseline="0" dirty="0" err="1">
                <a:solidFill>
                  <a:schemeClr val="tx1"/>
                </a:solidFill>
                <a:effectLst/>
                <a:latin typeface="+mn-lt"/>
                <a:ea typeface="+mn-ea"/>
                <a:cs typeface="+mn-cs"/>
              </a:rPr>
              <a:t>Dybrandt</a:t>
            </a:r>
            <a:r>
              <a:rPr lang="en-US" sz="1800" b="0" i="0" u="none" strike="noStrike" kern="1200" cap="none" baseline="0" dirty="0">
                <a:solidFill>
                  <a:schemeClr val="tx1"/>
                </a:solidFill>
                <a:effectLst/>
                <a:latin typeface="+mn-lt"/>
                <a:ea typeface="+mn-ea"/>
                <a:cs typeface="+mn-cs"/>
              </a:rPr>
              <a:t> Svanborg, K., Kreek, M. J., &amp; Heilig, M. (2003). 1-year retention and social function after buprenorphine-assisted relapse prevention treatment for heroin dependence in Sweden: A randomized, placebo-controlled trial. </a:t>
            </a:r>
            <a:r>
              <a:rPr lang="en-US" sz="1800" b="0" i="1" u="none" strike="noStrike" kern="1200" cap="none" baseline="0" dirty="0">
                <a:solidFill>
                  <a:schemeClr val="tx1"/>
                </a:solidFill>
                <a:effectLst/>
                <a:latin typeface="+mn-lt"/>
                <a:ea typeface="+mn-ea"/>
                <a:cs typeface="+mn-cs"/>
              </a:rPr>
              <a:t>Lancet, 361</a:t>
            </a:r>
            <a:r>
              <a:rPr lang="en-US" sz="1800" b="0" i="0" u="none" strike="noStrike" kern="1200" cap="none" baseline="0" dirty="0">
                <a:solidFill>
                  <a:schemeClr val="tx1"/>
                </a:solidFill>
                <a:effectLst/>
                <a:latin typeface="+mn-lt"/>
                <a:ea typeface="+mn-ea"/>
                <a:cs typeface="+mn-cs"/>
              </a:rPr>
              <a:t>(9358), 662</a:t>
            </a:r>
            <a:r>
              <a:rPr lang="en-US" sz="1800" dirty="0">
                <a:solidFill>
                  <a:srgbClr val="000000"/>
                </a:solidFill>
                <a:latin typeface="Calibri" panose="020F0502020204030204" pitchFamily="34" charset="0"/>
              </a:rPr>
              <a:t>–</a:t>
            </a:r>
            <a:r>
              <a:rPr lang="en-US" sz="1800" b="0" i="0" u="none" strike="noStrike" kern="1200" cap="none" baseline="0" dirty="0">
                <a:solidFill>
                  <a:schemeClr val="tx1"/>
                </a:solidFill>
                <a:effectLst/>
                <a:latin typeface="+mn-lt"/>
                <a:ea typeface="+mn-ea"/>
                <a:cs typeface="+mn-cs"/>
              </a:rPr>
              <a:t>668. https://doi.org/10.1016/S0140-6736(03)12600</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Mattick, R. P., Breen, C., Kimber, J., &amp; Davoli, M. (2009). Methadone maintenance therapy versus no opioid replacement therapy for opioid dependence. </a:t>
            </a:r>
            <a:r>
              <a:rPr lang="en-US" sz="1800" b="0" i="1" u="none" strike="noStrike" kern="1200" cap="none" baseline="0" dirty="0">
                <a:solidFill>
                  <a:schemeClr val="tx1"/>
                </a:solidFill>
                <a:effectLst/>
                <a:latin typeface="+mn-lt"/>
                <a:ea typeface="+mn-ea"/>
                <a:cs typeface="+mn-cs"/>
              </a:rPr>
              <a:t>Cochrane Database Syst Rev, 2009</a:t>
            </a:r>
            <a:r>
              <a:rPr lang="en-US" sz="1800" b="0" i="0" u="none" strike="noStrike" kern="1200" cap="none" baseline="0" dirty="0">
                <a:solidFill>
                  <a:schemeClr val="tx1"/>
                </a:solidFill>
                <a:effectLst/>
                <a:latin typeface="+mn-lt"/>
                <a:ea typeface="+mn-ea"/>
                <a:cs typeface="+mn-cs"/>
              </a:rPr>
              <a:t>(3), CD002209. https://doi.org/10.1002/14651858.CD002209.pub2</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Mattick, R. P., Breen, C., Kimber, J., &amp; Davoli, M., (2014). Buprenorphine maintenance versus placebo or methadone maintenance for opioid dependence. </a:t>
            </a:r>
            <a:r>
              <a:rPr lang="en-US" sz="1800" b="0" i="1" u="none" strike="noStrike" kern="1200" cap="none" baseline="0" dirty="0">
                <a:solidFill>
                  <a:schemeClr val="tx1"/>
                </a:solidFill>
                <a:effectLst/>
                <a:latin typeface="+mn-lt"/>
                <a:ea typeface="+mn-ea"/>
                <a:cs typeface="+mn-cs"/>
              </a:rPr>
              <a:t>Cochrane Database Syst Rev, 2014</a:t>
            </a:r>
            <a:r>
              <a:rPr lang="en-US" sz="1800" b="0" i="0" u="none" strike="noStrike" kern="1200" cap="none" baseline="0" dirty="0">
                <a:solidFill>
                  <a:schemeClr val="tx1"/>
                </a:solidFill>
                <a:effectLst/>
                <a:latin typeface="+mn-lt"/>
                <a:ea typeface="+mn-ea"/>
                <a:cs typeface="+mn-cs"/>
              </a:rPr>
              <a:t>(2), CD002207. https://doi.org/10.1002/14651858.CDC002207.pub4</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Bart, G. (2012). Maintenance medication for opiate addiction: The foundation of recovery. </a:t>
            </a:r>
            <a:r>
              <a:rPr lang="en-US" sz="1800" b="0" i="1" u="none" strike="noStrike" kern="1200" cap="none" baseline="0" dirty="0">
                <a:solidFill>
                  <a:schemeClr val="tx1"/>
                </a:solidFill>
                <a:effectLst/>
                <a:latin typeface="+mn-lt"/>
                <a:ea typeface="+mn-ea"/>
                <a:cs typeface="+mn-cs"/>
              </a:rPr>
              <a:t>Journal of Addictive Diseases, 31</a:t>
            </a:r>
            <a:r>
              <a:rPr lang="en-US" sz="1800" b="0" i="0" u="none" strike="noStrike" kern="1200" cap="none" baseline="0" dirty="0">
                <a:solidFill>
                  <a:schemeClr val="tx1"/>
                </a:solidFill>
                <a:effectLst/>
                <a:latin typeface="+mn-lt"/>
                <a:ea typeface="+mn-ea"/>
                <a:cs typeface="+mn-cs"/>
              </a:rPr>
              <a:t>(3), 207</a:t>
            </a:r>
            <a:r>
              <a:rPr lang="en-US" sz="1800" dirty="0">
                <a:solidFill>
                  <a:srgbClr val="000000"/>
                </a:solidFill>
                <a:latin typeface="Calibri" panose="020F0502020204030204" pitchFamily="34" charset="0"/>
              </a:rPr>
              <a:t>–</a:t>
            </a:r>
            <a:r>
              <a:rPr lang="en-US" sz="1800" b="0" i="0" u="none" strike="noStrike" kern="1200" cap="none" baseline="0" dirty="0">
                <a:solidFill>
                  <a:schemeClr val="tx1"/>
                </a:solidFill>
                <a:effectLst/>
                <a:latin typeface="+mn-lt"/>
                <a:ea typeface="+mn-ea"/>
                <a:cs typeface="+mn-cs"/>
              </a:rPr>
              <a:t>225. https://doi.org/10.1080/10550887.2012.694598</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Woody, G. E., Bruce, D., Korthuis, P. T., Chhatre, S., Poole, S., Hillhouse, M., Jacobs, P., Sorensen, J., Saxon, A. J., Metzger, D., &amp; Ling, W. (2014). HIV risk reduction with buprenorphine-naloxone or methadone: Findings from a randomized trial. </a:t>
            </a:r>
            <a:r>
              <a:rPr lang="en-US" sz="1800" b="0" i="1" u="none" strike="noStrike" kern="1200" cap="none" baseline="0" dirty="0">
                <a:solidFill>
                  <a:schemeClr val="tx1"/>
                </a:solidFill>
                <a:effectLst/>
                <a:latin typeface="+mn-lt"/>
                <a:ea typeface="+mn-ea"/>
                <a:cs typeface="+mn-cs"/>
              </a:rPr>
              <a:t>Journal of Acquired Immune Deficiency Syndromes 66</a:t>
            </a:r>
            <a:r>
              <a:rPr lang="en-US" sz="1800" b="0" i="0" u="none" strike="noStrike" kern="1200" cap="none" baseline="0" dirty="0">
                <a:solidFill>
                  <a:schemeClr val="tx1"/>
                </a:solidFill>
                <a:effectLst/>
                <a:latin typeface="+mn-lt"/>
                <a:ea typeface="+mn-ea"/>
                <a:cs typeface="+mn-cs"/>
              </a:rPr>
              <a:t>(3), 288–293. https://doi.org/10.1097/QAI.0000000000000165</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MacArthur, G. J., S. Minozzi, N. Martin, P. Vickerman, S. Deren, J. Bruneau, L. Degenhardt, and M. Hickman. 2012. Opiate substitution treatment and HIV transmission in people who inject drugs: Systematic review and meta-analysis. BMJ 345:e5945. [PMC Free Article]</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Peles, E., Schreiber, S. Rados, V., &amp; Adelson, M. (2011). Low risk for hepatitis c seroconversion in methadone maintenance treatment. </a:t>
            </a:r>
            <a:r>
              <a:rPr lang="en-US" sz="1800" b="0" i="1" u="none" strike="noStrike" kern="1200" cap="none" baseline="0" dirty="0">
                <a:solidFill>
                  <a:schemeClr val="tx1"/>
                </a:solidFill>
                <a:effectLst/>
                <a:latin typeface="+mn-lt"/>
                <a:ea typeface="+mn-ea"/>
                <a:cs typeface="+mn-cs"/>
              </a:rPr>
              <a:t>Journal of Addiction Medicine 5</a:t>
            </a:r>
            <a:r>
              <a:rPr lang="en-US" sz="1800" b="0" i="0" u="none" strike="noStrike" kern="1200" cap="none" baseline="0" dirty="0">
                <a:solidFill>
                  <a:schemeClr val="tx1"/>
                </a:solidFill>
                <a:effectLst/>
                <a:latin typeface="+mn-lt"/>
                <a:ea typeface="+mn-ea"/>
                <a:cs typeface="+mn-cs"/>
              </a:rPr>
              <a:t>(3), 214–220. https://doi.org/10.1097/ADM.0b013e31820e13dd</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45084080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Medication for Opioid Use Disorder (MOUD) does much more than reduce opioid use—it improves overall health, functioning, and quality of life. The benefits extend to individuals, families, and communities. </a:t>
            </a:r>
          </a:p>
          <a:p>
            <a:endParaRPr lang="en-US" dirty="0"/>
          </a:p>
          <a:p>
            <a:r>
              <a:rPr lang="en-US" b="1" dirty="0"/>
              <a:t>REFERENCES:</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National Academies of Sciences, Engineering, and Medicine. (2019). </a:t>
            </a:r>
            <a:r>
              <a:rPr lang="en-US" i="1" dirty="0"/>
              <a:t>Medications for Opioid Use Disorder Save Lives</a:t>
            </a:r>
            <a:r>
              <a:rPr lang="en-US" dirty="0"/>
              <a:t>. Washington, DC: The National Academies Press. https://doi.org/10.17226/25310</a:t>
            </a:r>
          </a:p>
          <a:p>
            <a:endParaRPr lang="en-US" dirty="0"/>
          </a:p>
          <a:p>
            <a:r>
              <a:rPr lang="en-US" i="0" dirty="0" err="1"/>
              <a:t>Ponizovsky</a:t>
            </a:r>
            <a:r>
              <a:rPr lang="en-US" i="0" dirty="0"/>
              <a:t>, A. M., &amp; </a:t>
            </a:r>
            <a:r>
              <a:rPr lang="en-US" i="0" dirty="0" err="1"/>
              <a:t>Grinshpoon</a:t>
            </a:r>
            <a:r>
              <a:rPr lang="en-US" i="0" dirty="0"/>
              <a:t>, A. (2007). Quality of life among heroin users on buprenorphine versus methadone maintenance. </a:t>
            </a:r>
            <a:r>
              <a:rPr lang="en-US" i="1" dirty="0"/>
              <a:t>Am J Drug Alcohol Abuse, 33</a:t>
            </a:r>
            <a:r>
              <a:rPr lang="en-US" i="0" dirty="0"/>
              <a:t>(5), 31</a:t>
            </a:r>
            <a:r>
              <a:rPr lang="en-US" sz="1800" dirty="0">
                <a:solidFill>
                  <a:srgbClr val="000000"/>
                </a:solidFill>
                <a:latin typeface="Calibri" panose="020F0502020204030204" pitchFamily="34" charset="0"/>
              </a:rPr>
              <a:t>–</a:t>
            </a:r>
            <a:r>
              <a:rPr lang="en-US" i="0" dirty="0"/>
              <a:t>42. https://doi.org/10.1080/00952990701523698</a:t>
            </a:r>
          </a:p>
          <a:p>
            <a:endParaRPr lang="en-US" i="0" dirty="0"/>
          </a:p>
          <a:p>
            <a:r>
              <a:rPr lang="en-US" i="0" dirty="0" err="1"/>
              <a:t>Bukten</a:t>
            </a:r>
            <a:r>
              <a:rPr lang="en-US" i="0" dirty="0"/>
              <a:t>, A., </a:t>
            </a:r>
            <a:r>
              <a:rPr lang="en-US" i="0" dirty="0" err="1"/>
              <a:t>Skurtveit</a:t>
            </a:r>
            <a:r>
              <a:rPr lang="en-US" i="0" dirty="0"/>
              <a:t>, S., </a:t>
            </a:r>
            <a:r>
              <a:rPr lang="en-US" i="0" dirty="0" err="1"/>
              <a:t>Gossop</a:t>
            </a:r>
            <a:r>
              <a:rPr lang="en-US" i="0" dirty="0"/>
              <a:t>, M., Waal, H., Stangeland, P., </a:t>
            </a:r>
            <a:r>
              <a:rPr lang="en-US" i="0" dirty="0" err="1"/>
              <a:t>Havnes</a:t>
            </a:r>
            <a:r>
              <a:rPr lang="en-US" i="0" dirty="0"/>
              <a:t>, I., &amp; Clausen, T. (2012). Engagement with opioid maintenance treatment and reductions in crime. A longitudinal national cohort study. </a:t>
            </a:r>
            <a:r>
              <a:rPr lang="en-US" i="1" dirty="0"/>
              <a:t>Addiction, 107</a:t>
            </a:r>
            <a:r>
              <a:rPr lang="en-US" i="0" dirty="0"/>
              <a:t>(2), 393</a:t>
            </a:r>
            <a:r>
              <a:rPr lang="en-US" sz="1800" dirty="0">
                <a:solidFill>
                  <a:srgbClr val="000000"/>
                </a:solidFill>
                <a:latin typeface="Calibri" panose="020F0502020204030204" pitchFamily="34" charset="0"/>
              </a:rPr>
              <a:t>–</a:t>
            </a:r>
            <a:r>
              <a:rPr lang="en-US" i="0" dirty="0"/>
              <a:t>399. https://doi.org/10.1111/j.1360-0443.2011-03637.x</a:t>
            </a:r>
          </a:p>
          <a:p>
            <a:endParaRPr lang="en-US" i="0" dirty="0"/>
          </a:p>
          <a:p>
            <a:r>
              <a:rPr lang="en-US" i="0" dirty="0"/>
              <a:t>Gearing, F. R., &amp; Schweitzer, M. D. (1974). An epidemiologic evaluation of long-term methadone maintenance treatment for heroin addiction. </a:t>
            </a:r>
            <a:r>
              <a:rPr lang="en-US" i="1" dirty="0"/>
              <a:t>Am J Epidemiol, 100</a:t>
            </a:r>
            <a:r>
              <a:rPr lang="en-US" i="0" dirty="0"/>
              <a:t>(2), 101</a:t>
            </a:r>
            <a:r>
              <a:rPr lang="en-US" sz="1800" dirty="0">
                <a:solidFill>
                  <a:srgbClr val="000000"/>
                </a:solidFill>
                <a:latin typeface="Calibri" panose="020F0502020204030204" pitchFamily="34" charset="0"/>
              </a:rPr>
              <a:t>–</a:t>
            </a:r>
            <a:r>
              <a:rPr lang="en-US" i="0" dirty="0"/>
              <a:t>112. https://doi.org/10.1093/oxfordjournals.aje.a112012</a:t>
            </a:r>
          </a:p>
          <a:p>
            <a:endParaRPr lang="en-US" i="0" dirty="0"/>
          </a:p>
          <a:p>
            <a:r>
              <a:rPr lang="en-US" i="0" dirty="0"/>
              <a:t>Schwartz, R. P., Jaffe, J. H., O’Grady, K. E., Kinlock, T. W., Gordon, M. S., Kelly, S. M., Wilson, M. E., &amp; Ahmed, A. (2009). Interim methadone treatment: Impact on arrests. </a:t>
            </a:r>
            <a:r>
              <a:rPr lang="en-US" i="1" dirty="0"/>
              <a:t>Drug Alcohol Depend, 103, </a:t>
            </a:r>
            <a:r>
              <a:rPr lang="en-US" i="0" dirty="0"/>
              <a:t>148-154. https://doi.org/10.1016/j.drugalcdep.2009.03.007</a:t>
            </a:r>
          </a:p>
          <a:p>
            <a:endParaRPr lang="en-US" i="0" dirty="0"/>
          </a:p>
          <a:p>
            <a:r>
              <a:rPr lang="en-US" sz="1800" b="0" i="0" u="none" strike="noStrike" kern="1200" cap="none" baseline="0" dirty="0">
                <a:solidFill>
                  <a:schemeClr val="tx1"/>
                </a:solidFill>
                <a:effectLst/>
                <a:latin typeface="+mn-lt"/>
                <a:ea typeface="+mn-ea"/>
                <a:cs typeface="+mn-cs"/>
              </a:rPr>
              <a:t>Schwartz, R. P., Kelly, S. M., O'Grady, K. E., Gandhi, D., &amp; Jaffe, J. H. (2011). Interim methadone treatment compared to standard methadone treatment: 4-month findings. </a:t>
            </a:r>
            <a:r>
              <a:rPr lang="en-US" sz="1800" b="0" i="1" u="none" strike="noStrike" kern="1200" cap="none" baseline="0" dirty="0">
                <a:solidFill>
                  <a:schemeClr val="tx1"/>
                </a:solidFill>
                <a:effectLst/>
                <a:latin typeface="+mn-lt"/>
                <a:ea typeface="+mn-ea"/>
                <a:cs typeface="+mn-cs"/>
              </a:rPr>
              <a:t>Journal of Substance Abuse and Treatment, 41</a:t>
            </a:r>
            <a:r>
              <a:rPr lang="en-US" sz="1800" b="0" i="0" u="none" strike="noStrike" kern="1200" cap="none" baseline="0" dirty="0">
                <a:solidFill>
                  <a:schemeClr val="tx1"/>
                </a:solidFill>
                <a:effectLst/>
                <a:latin typeface="+mn-lt"/>
                <a:ea typeface="+mn-ea"/>
                <a:cs typeface="+mn-cs"/>
              </a:rPr>
              <a:t>(1), 21–29. https://doi.org/10.1016/j.jsat.2011.01.008</a:t>
            </a:r>
          </a:p>
          <a:p>
            <a:endParaRPr lang="en-US" sz="1800" b="0" i="0" u="none" strike="noStrike" kern="1200" cap="none" baseline="0" dirty="0">
              <a:solidFill>
                <a:schemeClr val="tx1"/>
              </a:solidFill>
              <a:effectLst/>
              <a:latin typeface="+mn-lt"/>
              <a:ea typeface="+mn-ea"/>
              <a:cs typeface="+mn-cs"/>
            </a:endParaRPr>
          </a:p>
          <a:p>
            <a:r>
              <a:rPr lang="en-US" sz="1800" b="0" i="0" u="none" strike="noStrike" kern="1200" cap="none" baseline="0" dirty="0">
                <a:solidFill>
                  <a:schemeClr val="tx1"/>
                </a:solidFill>
                <a:effectLst/>
                <a:latin typeface="+mn-lt"/>
                <a:ea typeface="+mn-ea"/>
                <a:cs typeface="+mn-cs"/>
              </a:rPr>
              <a:t>Sun, H.-M., Li, X.-Y., Chow, E., P., F., Li, T., Xian, Y., Lu, Y.-H., Tian, T., Zhuang, X., &amp; Zhang, L. (2015). Methadone maintenance treatment </a:t>
            </a:r>
            <a:r>
              <a:rPr lang="en-US" sz="1800" b="0" i="0" u="none" strike="noStrike" kern="1200" cap="none" baseline="0" dirty="0" err="1">
                <a:solidFill>
                  <a:schemeClr val="tx1"/>
                </a:solidFill>
                <a:effectLst/>
                <a:latin typeface="+mn-lt"/>
                <a:ea typeface="+mn-ea"/>
                <a:cs typeface="+mn-cs"/>
              </a:rPr>
              <a:t>programme</a:t>
            </a:r>
            <a:r>
              <a:rPr lang="en-US" sz="1800" b="0" i="0" u="none" strike="noStrike" kern="1200" cap="none" baseline="0" dirty="0">
                <a:solidFill>
                  <a:schemeClr val="tx1"/>
                </a:solidFill>
                <a:effectLst/>
                <a:latin typeface="+mn-lt"/>
                <a:ea typeface="+mn-ea"/>
                <a:cs typeface="+mn-cs"/>
              </a:rPr>
              <a:t> reduces criminal activity and improves social well-being of drug users in China: A systematic review and meta-analysis. </a:t>
            </a:r>
            <a:r>
              <a:rPr lang="en-US" sz="1800" b="0" i="1" u="none" strike="noStrike" kern="1200" cap="none" baseline="0" dirty="0">
                <a:solidFill>
                  <a:schemeClr val="tx1"/>
                </a:solidFill>
                <a:effectLst/>
                <a:latin typeface="+mn-lt"/>
                <a:ea typeface="+mn-ea"/>
                <a:cs typeface="+mn-cs"/>
              </a:rPr>
              <a:t>BMJ Open, 5</a:t>
            </a:r>
            <a:r>
              <a:rPr lang="en-US" sz="1800" b="0" i="0" u="none" strike="noStrike" kern="1200" cap="none" baseline="0" dirty="0">
                <a:solidFill>
                  <a:schemeClr val="tx1"/>
                </a:solidFill>
                <a:effectLst/>
                <a:latin typeface="+mn-lt"/>
                <a:ea typeface="+mn-ea"/>
                <a:cs typeface="+mn-cs"/>
              </a:rPr>
              <a:t>(1), e005997. https://doi.org/10.1136/bmjopen-2014-005997</a:t>
            </a:r>
          </a:p>
          <a:p>
            <a:endParaRPr lang="en-US" sz="1800" b="0" i="0" u="none" strike="noStrike" kern="1200" cap="none" baseline="0" dirty="0">
              <a:solidFill>
                <a:schemeClr val="tx1"/>
              </a:solidFill>
              <a:effectLst/>
              <a:latin typeface="+mn-lt"/>
              <a:ea typeface="+mn-ea"/>
              <a:cs typeface="+mn-cs"/>
            </a:endParaRPr>
          </a:p>
          <a:p>
            <a:r>
              <a:rPr lang="en-US" i="0" dirty="0"/>
              <a:t>Fudala, P. J., Bridge, T. P., Herbert, S., Williford, W. O., Chiang, N., Jones, K., Collins, J., Raisch, D., Casadonte, P., Goldsmith, R. J., Ling, W., </a:t>
            </a:r>
            <a:r>
              <a:rPr lang="en-US" i="0" dirty="0" err="1"/>
              <a:t>Malkerneker</a:t>
            </a:r>
            <a:r>
              <a:rPr lang="en-US" i="0" dirty="0"/>
              <a:t>, U., McNicholas, L., Renner, J., Stine, S., &amp; </a:t>
            </a:r>
            <a:r>
              <a:rPr lang="en-US" i="0" dirty="0" err="1"/>
              <a:t>Tusel</a:t>
            </a:r>
            <a:r>
              <a:rPr lang="en-US" i="0" dirty="0"/>
              <a:t>, D. (2003). Office-based treatment of opiate addiction with a sublingual-tablet formulation of buprenorphine and naloxone. </a:t>
            </a:r>
            <a:r>
              <a:rPr lang="en-US" i="1" dirty="0"/>
              <a:t>N Engl J Med, 349</a:t>
            </a:r>
            <a:r>
              <a:rPr lang="en-US" i="0" dirty="0"/>
              <a:t>(10, 949-958. https://doi.org/10.1056/NEJMoa022164</a:t>
            </a:r>
          </a:p>
          <a:p>
            <a:endParaRPr lang="en-US" i="0" dirty="0"/>
          </a:p>
          <a:p>
            <a:r>
              <a:rPr lang="en-US" i="0" dirty="0" err="1"/>
              <a:t>Krisnapura</a:t>
            </a:r>
            <a:r>
              <a:rPr lang="en-US" i="0" dirty="0"/>
              <a:t>, S. R., McNeer, E., Loch, S. F., Reese, T., Dudley, J., Phillippi, J. C., Wiese, A. D., Dupont, W. D., Leech, A. A., &amp; Patrick, S. W. (2025). Buprenorphine treatment in pregnancy and maternal-infant outcomes. </a:t>
            </a:r>
            <a:r>
              <a:rPr lang="en-US" i="1" dirty="0"/>
              <a:t>JAMA Health Forum, 6</a:t>
            </a:r>
            <a:r>
              <a:rPr lang="en-US" i="0" dirty="0"/>
              <a:t>(4.11), e25184. https://doi.org/10.1001/jamahealthforum.2025.1814</a:t>
            </a:r>
          </a:p>
          <a:p>
            <a:endParaRPr lang="en-US" i="0" dirty="0"/>
          </a:p>
          <a:p>
            <a:endParaRPr lang="en-US" i="0" dirty="0"/>
          </a:p>
          <a:p>
            <a:endParaRPr lang="en-US" i="0" dirty="0"/>
          </a:p>
          <a:p>
            <a:endParaRPr lang="en-US"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7732274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Psychosocial interventions play an important but </a:t>
            </a:r>
            <a:r>
              <a:rPr lang="en-US" b="1" dirty="0"/>
              <a:t>adjunctive</a:t>
            </a:r>
            <a:r>
              <a:rPr lang="en-US" dirty="0"/>
              <a:t> role in medications for opioid use disorder (MOUD), supporting—but not replacing—pharmacotherapy. Evidence consistently shows that medications such as methadone, buprenorphine, and extended-release naltrexone are the </a:t>
            </a:r>
            <a:r>
              <a:rPr lang="en-US" b="1" dirty="0"/>
              <a:t>primary drivers of reduced mortality, opioid use, and improved retention</a:t>
            </a:r>
            <a:r>
              <a:rPr lang="en-US" dirty="0"/>
              <a:t>, while psychosocial interventions can enhance outcomes by addressing behavioral, psychological, and social factors (National Academies of Sciences, 2019; SAMHSA, 2021).</a:t>
            </a:r>
          </a:p>
          <a:p>
            <a:endParaRPr lang="en-US" dirty="0"/>
          </a:p>
          <a:p>
            <a:r>
              <a:rPr lang="en-US" dirty="0"/>
              <a:t>Psychosocial treatments—such as cognitive behavioral therapy (CBT), contingency management, motivational interviewing, and counseling—can help patients develop coping skills, improve adherence, address co-occurring mental health conditions, and stabilize social functioning. However, research indicates that </a:t>
            </a:r>
            <a:r>
              <a:rPr lang="en-US" b="1" dirty="0"/>
              <a:t>adding counseling to MOUD does not consistently improve retention or opioid use outcomes compared to medication alone</a:t>
            </a:r>
            <a:r>
              <a:rPr lang="en-US" dirty="0"/>
              <a:t>, particularly for buprenorphine, although certain approaches (e.g., contingency management) show benefit in specific contexts (</a:t>
            </a:r>
            <a:r>
              <a:rPr lang="en-US" dirty="0" err="1"/>
              <a:t>Fiellin</a:t>
            </a:r>
            <a:r>
              <a:rPr lang="en-US" dirty="0"/>
              <a:t> et al., 2006; Weiss et al., 2011; Dugosh et al., 2016). As a result, major guidelines emphasize that </a:t>
            </a:r>
            <a:r>
              <a:rPr lang="en-US" b="1" dirty="0"/>
              <a:t>MOUD should not be withheld if psychosocial services are unavailable or declined</a:t>
            </a:r>
            <a:r>
              <a:rPr lang="en-US" dirty="0"/>
              <a:t>, and access to medication should be prioritized (ASAM, 2020; WHO, 2009).</a:t>
            </a:r>
          </a:p>
          <a:p>
            <a:endParaRPr lang="en-US" dirty="0"/>
          </a:p>
          <a:p>
            <a:r>
              <a:rPr lang="en-US" dirty="0"/>
              <a:t>In summary, psychosocial interventions are best viewed as </a:t>
            </a:r>
            <a:r>
              <a:rPr lang="en-US" b="1" dirty="0"/>
              <a:t>supportive and individualized components</a:t>
            </a:r>
            <a:r>
              <a:rPr lang="en-US" dirty="0"/>
              <a:t> of care that can enhance recovery and quality of life, but </a:t>
            </a:r>
            <a:r>
              <a:rPr lang="en-US" b="1" dirty="0"/>
              <a:t>medication remains the essential, evidence-based foundation</a:t>
            </a:r>
            <a:r>
              <a:rPr lang="en-US" dirty="0"/>
              <a:t> of treatment for opioid use disorder.</a:t>
            </a:r>
          </a:p>
          <a:p>
            <a:endParaRPr lang="en-US" dirty="0"/>
          </a:p>
          <a:p>
            <a:r>
              <a:rPr lang="en-US" b="1" dirty="0"/>
              <a:t>REFERENCES:</a:t>
            </a:r>
            <a:r>
              <a:rPr lang="en-US" baseline="0" dirty="0"/>
              <a:t> </a:t>
            </a:r>
          </a:p>
          <a:p>
            <a:pPr marL="0" marR="0" lvl="0" indent="0" algn="l" defTabSz="937893" rtl="0" eaLnBrk="1" fontAlgn="auto" latinLnBrk="0" hangingPunct="1">
              <a:lnSpc>
                <a:spcPct val="100000"/>
              </a:lnSpc>
              <a:spcBef>
                <a:spcPts val="0"/>
              </a:spcBef>
              <a:spcAft>
                <a:spcPts val="0"/>
              </a:spcAft>
              <a:buClrTx/>
              <a:buSzTx/>
              <a:buFontTx/>
              <a:buNone/>
              <a:tabLst/>
              <a:defRPr/>
            </a:pPr>
            <a:r>
              <a:rPr lang="en-US" dirty="0"/>
              <a:t>American Society of Addiction Medicine (ASAM). (2020). The ASAM </a:t>
            </a:r>
            <a:r>
              <a:rPr lang="en-US" i="1" dirty="0"/>
              <a:t>National Practice Guideline for the Treatment of Opioid Use Disorder: 2020 Focused Update. </a:t>
            </a:r>
            <a:r>
              <a:rPr lang="en-US" i="0" dirty="0"/>
              <a:t>Washington, DC: Author. Accessed July 16, 2026, from: https://www.asam.org/quality-care/clinical-guidelines/national-practice-guideline. </a:t>
            </a:r>
          </a:p>
          <a:p>
            <a:pPr marL="0" marR="0" lvl="0" indent="0" algn="l" defTabSz="937893" rtl="0" eaLnBrk="1" fontAlgn="auto" latinLnBrk="0" hangingPunct="1">
              <a:lnSpc>
                <a:spcPct val="100000"/>
              </a:lnSpc>
              <a:spcBef>
                <a:spcPts val="0"/>
              </a:spcBef>
              <a:spcAft>
                <a:spcPts val="0"/>
              </a:spcAft>
              <a:buClrTx/>
              <a:buSzTx/>
              <a:buFontTx/>
              <a:buNone/>
              <a:tabLst/>
              <a:defRPr/>
            </a:pPr>
            <a:endParaRPr lang="en-US" dirty="0"/>
          </a:p>
          <a:p>
            <a:pPr defTabSz="937893">
              <a:defRPr/>
            </a:pPr>
            <a:r>
              <a:rPr lang="en-US" baseline="0" dirty="0"/>
              <a:t>Moran, G., Knudsen, H., &amp; Snyder, C. (2019). </a:t>
            </a:r>
            <a:r>
              <a:rPr lang="en-US" i="1" baseline="0" dirty="0"/>
              <a:t>Psychosocial supports in medication-assisted treatment: Site visit findings and conclusions, Appendix B. </a:t>
            </a:r>
            <a:r>
              <a:rPr lang="en-US" i="0" baseline="0" dirty="0"/>
              <a:t>Rockville, MD: U.S. Department of Health &amp; Human Services, Office of the Assistant Secretary for Planning and Evaluation. Accessed July 16, 2026, from: </a:t>
            </a:r>
            <a:r>
              <a:rPr lang="en-US" sz="32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https://aspe.hhs.gov/basic-report/psychosocial-supports-medication-assisted-treatment-recent-evidence-and-current-practice</a:t>
            </a:r>
            <a:r>
              <a:rPr lang="en-US" baseline="0" dirty="0"/>
              <a:t>.</a:t>
            </a:r>
          </a:p>
          <a:p>
            <a:endParaRPr lang="en-US" dirty="0"/>
          </a:p>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National Academies of Sciences, Engineering, and Medicine. (2019). </a:t>
            </a:r>
            <a:r>
              <a:rPr lang="en-US" i="1" dirty="0"/>
              <a:t>Medications for Opioid Use Disorder Save Lives</a:t>
            </a:r>
            <a:r>
              <a:rPr lang="en-US" dirty="0"/>
              <a:t>. Washington, DC: The National Academies Press. https://doi.org/10.17226/25310</a:t>
            </a:r>
          </a:p>
          <a:p>
            <a:endParaRPr lang="en-US" dirty="0"/>
          </a:p>
          <a:p>
            <a:r>
              <a:rPr lang="en-US" dirty="0"/>
              <a:t>Dugosh, K., Abraham, A., Seymour, B., McLoyd, K., Chalk, M., &amp; Festinger, D. (2016). </a:t>
            </a:r>
            <a:r>
              <a:rPr lang="en-US" i="0" dirty="0"/>
              <a:t>A systematic review on the use of psychosocial interventions in conjunction with medications for opioid addiction. </a:t>
            </a:r>
            <a:r>
              <a:rPr lang="en-US" i="1" dirty="0"/>
              <a:t>J Addict Med, 10</a:t>
            </a:r>
            <a:r>
              <a:rPr lang="en-US" i="0" dirty="0"/>
              <a:t>(2), 93</a:t>
            </a:r>
            <a:r>
              <a:rPr lang="en-US" sz="1800" dirty="0">
                <a:solidFill>
                  <a:srgbClr val="000000"/>
                </a:solidFill>
                <a:latin typeface="Calibri" panose="020F0502020204030204" pitchFamily="34" charset="0"/>
              </a:rPr>
              <a:t>–</a:t>
            </a:r>
            <a:r>
              <a:rPr lang="en-US" i="0" dirty="0"/>
              <a:t>103. https://doi.org/10.1097/ADM.</a:t>
            </a:r>
            <a:r>
              <a:rPr lang="en-US" sz="1800" b="0" i="0" u="none" strike="noStrike" kern="1200" cap="none" baseline="0" dirty="0">
                <a:solidFill>
                  <a:schemeClr val="tx1"/>
                </a:solidFill>
                <a:effectLst/>
                <a:latin typeface="+mn-lt"/>
                <a:ea typeface="+mn-ea"/>
                <a:cs typeface="+mn-cs"/>
              </a:rPr>
              <a:t>0000000000000193</a:t>
            </a:r>
            <a:r>
              <a:rPr lang="en-US" i="0" dirty="0"/>
              <a:t> </a:t>
            </a:r>
          </a:p>
          <a:p>
            <a:endParaRPr lang="en-US" dirty="0"/>
          </a:p>
          <a:p>
            <a:r>
              <a:rPr lang="en-US" dirty="0" err="1"/>
              <a:t>Fiellin</a:t>
            </a:r>
            <a:r>
              <a:rPr lang="en-US" dirty="0"/>
              <a:t>, D. A., </a:t>
            </a:r>
            <a:r>
              <a:rPr lang="en-US" dirty="0" err="1"/>
              <a:t>Pantalon</a:t>
            </a:r>
            <a:r>
              <a:rPr lang="en-US" dirty="0"/>
              <a:t>, M. V., </a:t>
            </a:r>
            <a:r>
              <a:rPr lang="en-US" dirty="0" err="1"/>
              <a:t>Chawarski</a:t>
            </a:r>
            <a:r>
              <a:rPr lang="en-US" dirty="0"/>
              <a:t>, M. C., Moore, B. A., Sullivan, L. E., O’Conner, P. G., &amp; Schottenfeld, R. S. (2006</a:t>
            </a:r>
            <a:r>
              <a:rPr lang="en-US" i="0" dirty="0"/>
              <a:t>). Counseling plus buprenorphine–naloxone maintenance therapy. </a:t>
            </a:r>
            <a:r>
              <a:rPr lang="en-US" i="1" dirty="0"/>
              <a:t>N Engl J Med, 355</a:t>
            </a:r>
            <a:r>
              <a:rPr lang="en-US" i="0" dirty="0"/>
              <a:t>, 365</a:t>
            </a:r>
            <a:r>
              <a:rPr lang="en-US" sz="1800" dirty="0">
                <a:solidFill>
                  <a:srgbClr val="000000"/>
                </a:solidFill>
                <a:latin typeface="Calibri" panose="020F0502020204030204" pitchFamily="34" charset="0"/>
              </a:rPr>
              <a:t>–</a:t>
            </a:r>
            <a:r>
              <a:rPr lang="en-US" i="0" dirty="0"/>
              <a:t>374. https://doi.org/10.1056/NEJMoa055255</a:t>
            </a:r>
            <a:endParaRPr lang="en-US" i="1"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94593995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kern="1200" cap="none" baseline="0" dirty="0">
                <a:solidFill>
                  <a:schemeClr val="tx1"/>
                </a:solidFill>
                <a:effectLst/>
                <a:latin typeface="+mn-lt"/>
                <a:ea typeface="+mn-ea"/>
                <a:cs typeface="+mn-cs"/>
              </a:rPr>
              <a:t>Recent evidence indicates that medications for opioid use disorder (MOUD)—such as buprenorphine, methadone, and naltrexone—are vastly underutilized, with only 25% of U.S. adults with OUD receiving these treatments. Despite rising overdose deaths, studies show that nearly 90% of individuals with opioid use disorder (OUD) did not receive MOUD, with significant barriers including stigma, lack of trained providers, and low Medicaid reimbursement.</a:t>
            </a:r>
            <a:r>
              <a:rPr lang="en-US" dirty="0"/>
              <a:t> </a:t>
            </a:r>
          </a:p>
          <a:p>
            <a:endParaRPr lang="en-US" dirty="0"/>
          </a:p>
          <a:p>
            <a:r>
              <a:rPr lang="en-US" b="1" dirty="0"/>
              <a:t>REFERENCES:</a:t>
            </a:r>
          </a:p>
          <a:p>
            <a:r>
              <a:rPr lang="en-US" dirty="0"/>
              <a:t>Cantor, J., Griffin, B. A., &amp; Levitan, B. (2024). Availability of medications for opioid use disorder in community mental health facilities. </a:t>
            </a:r>
            <a:r>
              <a:rPr lang="en-US" i="1" dirty="0"/>
              <a:t>JAMA Network Open, 7</a:t>
            </a:r>
            <a:r>
              <a:rPr lang="en-US" i="0" dirty="0"/>
              <a:t>(6), e2417545. https://</a:t>
            </a:r>
            <a:r>
              <a:rPr lang="en-US" sz="1800" b="0" i="0" u="none" strike="noStrike" kern="1200" cap="none" baseline="0" dirty="0">
                <a:solidFill>
                  <a:schemeClr val="tx1"/>
                </a:solidFill>
                <a:effectLst/>
                <a:latin typeface="+mn-lt"/>
                <a:ea typeface="+mn-ea"/>
                <a:cs typeface="+mn-cs"/>
              </a:rPr>
              <a:t>doi.org/10.1001/jamanetworkopen.2024.17545</a:t>
            </a:r>
          </a:p>
          <a:p>
            <a:br>
              <a:rPr lang="en-US" dirty="0"/>
            </a:br>
            <a:r>
              <a:rPr lang="en-US" dirty="0"/>
              <a:t>Grassi, G. (2024). The opioid epidemic continues while effective medication is underutilized. Accessed May 14, 2026, from: https://www.ajmc.com/view/the-opioid-epidemic-continues-while-effective-medication-is-underutilized.</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7662203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96A4B-8406-94BB-8813-6351B7275E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A71269-33D2-03F4-0071-6CEB4E326F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9F2612-A81C-58F4-B4CF-9618477972DA}"/>
              </a:ext>
            </a:extLst>
          </p:cNvPr>
          <p:cNvSpPr>
            <a:spLocks noGrp="1"/>
          </p:cNvSpPr>
          <p:nvPr>
            <p:ph type="body" idx="1"/>
          </p:nvPr>
        </p:nvSpPr>
        <p:spPr/>
        <p:txBody>
          <a:bodyPr/>
          <a:lstStyle/>
          <a:p>
            <a:r>
              <a:rPr lang="en-US" dirty="0"/>
              <a:t>The next segment of the training provides strategies and recommendations for meeting a person who uses drugs where they are to facilitate open and honest conversations about health behavior change.</a:t>
            </a:r>
          </a:p>
        </p:txBody>
      </p:sp>
      <p:sp>
        <p:nvSpPr>
          <p:cNvPr id="4" name="Footer Placeholder 3">
            <a:extLst>
              <a:ext uri="{FF2B5EF4-FFF2-40B4-BE49-F238E27FC236}">
                <a16:creationId xmlns:a16="http://schemas.microsoft.com/office/drawing/2014/main" id="{53ABE6B0-AB18-28D5-9822-434A01B4CB4B}"/>
              </a:ext>
            </a:extLst>
          </p:cNvPr>
          <p:cNvSpPr>
            <a:spLocks noGrp="1"/>
          </p:cNvSpPr>
          <p:nvPr>
            <p:ph type="ft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Slide Number Placeholder 4">
            <a:extLst>
              <a:ext uri="{FF2B5EF4-FFF2-40B4-BE49-F238E27FC236}">
                <a16:creationId xmlns:a16="http://schemas.microsoft.com/office/drawing/2014/main" id="{4A94B87D-3B6C-9713-91E9-1F70AD57D778}"/>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94893999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are a few key points to keep in mind about this process:</a:t>
            </a:r>
          </a:p>
          <a:p>
            <a:pPr marL="628650" lvl="1" indent="-171450">
              <a:buFont typeface="Arial" panose="020B0604020202020204" pitchFamily="34" charset="0"/>
              <a:buChar char="•"/>
            </a:pPr>
            <a:r>
              <a:rPr lang="en-US" dirty="0"/>
              <a:t>Finding out what the person wants (both immediately and in the future) can help us to meet them where they are.</a:t>
            </a:r>
          </a:p>
          <a:p>
            <a:pPr marL="628650" lvl="1" indent="-171450">
              <a:buFont typeface="Arial" panose="020B0604020202020204" pitchFamily="34" charset="0"/>
              <a:buChar char="•"/>
            </a:pPr>
            <a:r>
              <a:rPr lang="en-US" dirty="0"/>
              <a:t>Many people state that they don’t want to change. Listen carefully to what they are saying, and you will likely see areas where you can help. </a:t>
            </a:r>
          </a:p>
          <a:p>
            <a:pPr marL="628650" lvl="1" indent="-171450">
              <a:buFont typeface="Arial" panose="020B0604020202020204" pitchFamily="34" charset="0"/>
              <a:buChar char="•"/>
            </a:pPr>
            <a:r>
              <a:rPr lang="en-US" dirty="0"/>
              <a:t>Even if it’s not what you think is best for them, making a small change can start the process. Be non-judgmental and accepting. </a:t>
            </a:r>
          </a:p>
          <a:p>
            <a:pPr marL="628650" lvl="1" indent="-171450">
              <a:buFont typeface="Arial" panose="020B0604020202020204" pitchFamily="34" charset="0"/>
              <a:buChar char="•"/>
            </a:pPr>
            <a:r>
              <a:rPr lang="en-US" dirty="0"/>
              <a:t>Center the patient and their experience.</a:t>
            </a:r>
          </a:p>
          <a:p>
            <a:pPr marL="628650" lvl="1" indent="-171450">
              <a:buFont typeface="Arial" panose="020B0604020202020204" pitchFamily="34" charset="0"/>
              <a:buChar char="•"/>
            </a:pPr>
            <a:r>
              <a:rPr lang="en-US" dirty="0"/>
              <a:t>Show compassion and empathy for what they are experiencing.</a:t>
            </a:r>
          </a:p>
          <a:p>
            <a:pPr marL="628650" lvl="1" indent="-171450">
              <a:buFont typeface="Arial" panose="020B0604020202020204" pitchFamily="34" charset="0"/>
              <a:buChar char="•"/>
            </a:pPr>
            <a:r>
              <a:rPr lang="en-US" dirty="0"/>
              <a:t>Offer them the help that they are willing to accept in the moment, and then help them prepare for the next decision.  “If you decide to do _____ now, you can expect _____, and will have to decide what to do next. Can I help with that?</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dirty="0"/>
              <a:t>This is all a bit abstract, so the next section will turn to more concrete recommendation for implementing this “meet them where they’re at” idea.</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00203766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kern="1200" dirty="0">
                <a:solidFill>
                  <a:schemeClr val="tx1"/>
                </a:solidFill>
                <a:effectLst/>
                <a:latin typeface="+mn-lt"/>
                <a:ea typeface="+mn-ea"/>
                <a:cs typeface="+mn-cs"/>
              </a:rPr>
              <a:t>Listen First:</a:t>
            </a:r>
            <a:r>
              <a:rPr lang="en-US" sz="1800" b="0" i="0" kern="1200" dirty="0">
                <a:solidFill>
                  <a:schemeClr val="tx1"/>
                </a:solidFill>
                <a:effectLst/>
                <a:latin typeface="+mn-lt"/>
                <a:ea typeface="+mn-ea"/>
                <a:cs typeface="+mn-cs"/>
              </a:rPr>
              <a:t> If someone discloses their drug use, listen without judgment rather than offering immediate advice or expressing disapproval.</a:t>
            </a:r>
          </a:p>
          <a:p>
            <a:endParaRPr lang="en-US" sz="1800" b="1" i="0" kern="1200" dirty="0">
              <a:solidFill>
                <a:schemeClr val="tx1"/>
              </a:solidFill>
              <a:effectLst/>
              <a:latin typeface="+mn-lt"/>
              <a:ea typeface="+mn-ea"/>
              <a:cs typeface="+mn-cs"/>
            </a:endParaRPr>
          </a:p>
          <a:p>
            <a:r>
              <a:rPr lang="en-US" sz="1800" b="1" i="0" kern="1200" dirty="0">
                <a:solidFill>
                  <a:schemeClr val="tx1"/>
                </a:solidFill>
                <a:effectLst/>
                <a:latin typeface="+mn-lt"/>
                <a:ea typeface="+mn-ea"/>
                <a:cs typeface="+mn-cs"/>
              </a:rPr>
              <a:t>Focus on Support, Not Blame:</a:t>
            </a:r>
            <a:r>
              <a:rPr lang="en-US" sz="1800" b="0" i="0" kern="1200" dirty="0">
                <a:solidFill>
                  <a:schemeClr val="tx1"/>
                </a:solidFill>
                <a:effectLst/>
                <a:latin typeface="+mn-lt"/>
                <a:ea typeface="+mn-ea"/>
                <a:cs typeface="+mn-cs"/>
              </a:rPr>
              <a:t> Shift from blaming individuals to offering support, such as connecting them with harm-reduction services (e.g., syringe service programs) or treatment options.</a:t>
            </a:r>
          </a:p>
          <a:p>
            <a:endParaRPr lang="en-US" sz="1800" b="1" i="0" kern="1200" dirty="0">
              <a:solidFill>
                <a:schemeClr val="tx1"/>
              </a:solidFill>
              <a:effectLst/>
              <a:latin typeface="+mn-lt"/>
              <a:ea typeface="+mn-ea"/>
              <a:cs typeface="+mn-cs"/>
            </a:endParaRPr>
          </a:p>
          <a:p>
            <a:r>
              <a:rPr lang="en-US" sz="1800" b="1" i="0" kern="1200" dirty="0">
                <a:solidFill>
                  <a:schemeClr val="tx1"/>
                </a:solidFill>
                <a:effectLst/>
                <a:latin typeface="+mn-lt"/>
                <a:ea typeface="+mn-ea"/>
                <a:cs typeface="+mn-cs"/>
              </a:rPr>
              <a:t>Respect Autonomy:</a:t>
            </a:r>
            <a:r>
              <a:rPr lang="en-US" sz="1800" b="0" i="0" kern="1200" dirty="0">
                <a:solidFill>
                  <a:schemeClr val="tx1"/>
                </a:solidFill>
                <a:effectLst/>
                <a:latin typeface="+mn-lt"/>
                <a:ea typeface="+mn-ea"/>
                <a:cs typeface="+mn-cs"/>
              </a:rPr>
              <a:t> Understand that abstinence is not the only goal. Some individuals may focus on safer use or managing their health, rather than quitting completely.</a:t>
            </a:r>
          </a:p>
          <a:p>
            <a:endParaRPr lang="en-US" sz="1800" b="0" i="0" kern="1200" dirty="0">
              <a:solidFill>
                <a:schemeClr val="tx1"/>
              </a:solidFill>
              <a:effectLst/>
              <a:latin typeface="+mn-lt"/>
              <a:ea typeface="+mn-ea"/>
              <a:cs typeface="+mn-cs"/>
            </a:endParaRPr>
          </a:p>
          <a:p>
            <a:r>
              <a:rPr lang="en-US" b="1" dirty="0"/>
              <a:t>REFERENCE:</a:t>
            </a:r>
          </a:p>
          <a:p>
            <a:r>
              <a:rPr lang="en-US" dirty="0"/>
              <a:t>South Central AETC/UT Health San Antonio. (2026). [Webpage]. </a:t>
            </a:r>
            <a:r>
              <a:rPr lang="en-US" i="1" dirty="0"/>
              <a:t>HIV Stigma-Free Health Care Series. </a:t>
            </a:r>
            <a:r>
              <a:rPr lang="en-US" i="0" dirty="0"/>
              <a:t>Accessed March 13, 2026, from: </a:t>
            </a:r>
            <a:r>
              <a:rPr lang="en-US" dirty="0"/>
              <a:t>https://aetc.uthscsa.edu/stigma-free-healthcare/.</a:t>
            </a:r>
          </a:p>
          <a:p>
            <a:endParaRPr lang="en-US" sz="1800" b="0" i="0" kern="1200" dirty="0">
              <a:solidFill>
                <a:schemeClr val="tx1"/>
              </a:solidFill>
              <a:effectLst/>
              <a:latin typeface="+mn-lt"/>
              <a:ea typeface="+mn-ea"/>
              <a:cs typeface="+mn-cs"/>
            </a:endParaRP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59903934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A key principle of effective communication is to avoid making assumptions.</a:t>
            </a:r>
          </a:p>
          <a:p>
            <a:endParaRPr lang="en-US" sz="1800" b="1" i="0" kern="1200" dirty="0">
              <a:solidFill>
                <a:schemeClr val="tx1"/>
              </a:solidFill>
              <a:effectLst/>
              <a:latin typeface="+mn-lt"/>
              <a:ea typeface="+mn-ea"/>
              <a:cs typeface="+mn-cs"/>
            </a:endParaRPr>
          </a:p>
          <a:p>
            <a:r>
              <a:rPr lang="en-US" sz="1800" b="1" i="0" kern="1200" dirty="0">
                <a:solidFill>
                  <a:schemeClr val="tx1"/>
                </a:solidFill>
                <a:effectLst/>
                <a:latin typeface="+mn-lt"/>
                <a:ea typeface="+mn-ea"/>
                <a:cs typeface="+mn-cs"/>
              </a:rPr>
              <a:t>Avoid the Moral Assumption:</a:t>
            </a:r>
            <a:r>
              <a:rPr lang="en-US" sz="1800" b="0" i="0" kern="1200" dirty="0">
                <a:solidFill>
                  <a:schemeClr val="tx1"/>
                </a:solidFill>
                <a:effectLst/>
                <a:latin typeface="+mn-lt"/>
                <a:ea typeface="+mn-ea"/>
                <a:cs typeface="+mn-cs"/>
              </a:rPr>
              <a:t> Do not assume that drug use is a choice or a sign of weak character. Addiction is a chronic, treatable medical condition involving brain changes.</a:t>
            </a:r>
          </a:p>
          <a:p>
            <a:endParaRPr lang="en-US" sz="1800" b="1" i="0" kern="1200" dirty="0">
              <a:solidFill>
                <a:schemeClr val="tx1"/>
              </a:solidFill>
              <a:effectLst/>
              <a:latin typeface="+mn-lt"/>
              <a:ea typeface="+mn-ea"/>
              <a:cs typeface="+mn-cs"/>
            </a:endParaRPr>
          </a:p>
          <a:p>
            <a:r>
              <a:rPr lang="en-US" sz="1800" b="1" i="0" kern="1200" dirty="0">
                <a:solidFill>
                  <a:schemeClr val="tx1"/>
                </a:solidFill>
                <a:effectLst/>
                <a:latin typeface="+mn-lt"/>
                <a:ea typeface="+mn-ea"/>
                <a:cs typeface="+mn-cs"/>
              </a:rPr>
              <a:t>Understand Genetic/Social Factors:</a:t>
            </a:r>
            <a:r>
              <a:rPr lang="en-US" sz="1800" b="0" i="0" kern="1200" dirty="0">
                <a:solidFill>
                  <a:schemeClr val="tx1"/>
                </a:solidFill>
                <a:effectLst/>
                <a:latin typeface="+mn-lt"/>
                <a:ea typeface="+mn-ea"/>
                <a:cs typeface="+mn-cs"/>
              </a:rPr>
              <a:t> Substance use disorders are influenced by a combination of factors, including genetic predisposition, social environment, and traumatic experiences.</a:t>
            </a:r>
          </a:p>
          <a:p>
            <a:endParaRPr lang="en-US" sz="1800" b="1" i="0" kern="1200" dirty="0">
              <a:solidFill>
                <a:schemeClr val="tx1"/>
              </a:solidFill>
              <a:effectLst/>
              <a:latin typeface="+mn-lt"/>
              <a:ea typeface="+mn-ea"/>
              <a:cs typeface="+mn-cs"/>
            </a:endParaRPr>
          </a:p>
          <a:p>
            <a:r>
              <a:rPr lang="en-US" sz="1800" b="1" i="0" kern="1200" dirty="0">
                <a:solidFill>
                  <a:schemeClr val="tx1"/>
                </a:solidFill>
                <a:effectLst/>
                <a:latin typeface="+mn-lt"/>
                <a:ea typeface="+mn-ea"/>
                <a:cs typeface="+mn-cs"/>
              </a:rPr>
              <a:t>Recognize Recovery is Non-Linear:</a:t>
            </a:r>
            <a:r>
              <a:rPr lang="en-US" sz="1800" b="0" i="0" kern="1200" dirty="0">
                <a:solidFill>
                  <a:schemeClr val="tx1"/>
                </a:solidFill>
                <a:effectLst/>
                <a:latin typeface="+mn-lt"/>
                <a:ea typeface="+mn-ea"/>
                <a:cs typeface="+mn-cs"/>
              </a:rPr>
              <a:t> Understand that recovery is a process, and returning to use (relapse) does not mean a person is failing or unwilling to change. </a:t>
            </a:r>
          </a:p>
          <a:p>
            <a:endParaRPr lang="en-US" dirty="0"/>
          </a:p>
          <a:p>
            <a:r>
              <a:rPr lang="en-US" b="1" dirty="0"/>
              <a:t>REFERENCE:</a:t>
            </a:r>
          </a:p>
          <a:p>
            <a:r>
              <a:rPr lang="en-US" dirty="0"/>
              <a:t>South Central AETC/UT Health San Antonio. (2026). [Webpage]. </a:t>
            </a:r>
            <a:r>
              <a:rPr lang="en-US" i="1" dirty="0"/>
              <a:t>HIV Stigma-Free Health Care Series. </a:t>
            </a:r>
            <a:r>
              <a:rPr lang="en-US" i="0" dirty="0"/>
              <a:t>Accessed March 13, 2026, from: </a:t>
            </a:r>
            <a:r>
              <a:rPr lang="en-US" dirty="0"/>
              <a:t>https://aetc.uthscsa.edu/stigma-free-healthcare/.</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55881530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To truly tap into someone’s motivation, we must engage with them with a collaborative, interpersonal style. Again, we want to meet them where they are at.  To do that, we need to with them with a spirit that has:</a:t>
            </a:r>
          </a:p>
          <a:p>
            <a:pPr marL="0" indent="0">
              <a:buFont typeface="Arial" panose="020B0604020202020204" pitchFamily="34" charset="0"/>
              <a:buNone/>
            </a:pPr>
            <a:endParaRPr lang="en-US" b="1" baseline="0" dirty="0"/>
          </a:p>
          <a:p>
            <a:pPr marL="0" indent="0">
              <a:buFont typeface="Arial" panose="020B0604020202020204" pitchFamily="34" charset="0"/>
              <a:buNone/>
            </a:pPr>
            <a:r>
              <a:rPr lang="en-US" b="1" dirty="0"/>
              <a:t>Partnership</a:t>
            </a:r>
            <a:r>
              <a:rPr lang="en-US" dirty="0"/>
              <a:t>: MI is collaborative, not confrontational. It emphasizes </a:t>
            </a:r>
            <a:r>
              <a:rPr lang="en-US" b="1" dirty="0"/>
              <a:t>working together </a:t>
            </a:r>
            <a:r>
              <a:rPr lang="en-US" dirty="0"/>
              <a:t>with the patient as equals to </a:t>
            </a:r>
            <a:r>
              <a:rPr lang="en-US" b="1" dirty="0"/>
              <a:t>explore their thoughts and feelings </a:t>
            </a:r>
            <a:r>
              <a:rPr lang="en-US" dirty="0"/>
              <a:t>about change.</a:t>
            </a:r>
          </a:p>
          <a:p>
            <a:pPr marL="0" indent="0">
              <a:buFont typeface="Arial" panose="020B0604020202020204" pitchFamily="34" charset="0"/>
              <a:buNone/>
            </a:pPr>
            <a:endParaRPr lang="en-US" b="1" dirty="0"/>
          </a:p>
          <a:p>
            <a:pPr marL="0" indent="0">
              <a:buFont typeface="Arial" panose="020B0604020202020204" pitchFamily="34" charset="0"/>
              <a:buNone/>
            </a:pPr>
            <a:r>
              <a:rPr lang="en-US" b="1" dirty="0"/>
              <a:t>Acceptance</a:t>
            </a:r>
            <a:r>
              <a:rPr lang="en-US" dirty="0"/>
              <a:t>: This involves respecting the patient’s </a:t>
            </a:r>
            <a:r>
              <a:rPr lang="en-US" b="1" dirty="0"/>
              <a:t>autonomy</a:t>
            </a:r>
            <a:r>
              <a:rPr lang="en-US" dirty="0"/>
              <a:t>, and </a:t>
            </a:r>
            <a:r>
              <a:rPr lang="en-US" b="1" dirty="0"/>
              <a:t>ability to decide what they want to do</a:t>
            </a:r>
            <a:r>
              <a:rPr lang="en-US" dirty="0"/>
              <a:t>. Acknowledge their perspective without judgment. Acceptance includes expressing </a:t>
            </a:r>
            <a:r>
              <a:rPr lang="en-US" b="1" i="1" dirty="0"/>
              <a:t>empathy</a:t>
            </a:r>
            <a:r>
              <a:rPr lang="en-US" dirty="0"/>
              <a:t>, affirming the patient's </a:t>
            </a:r>
            <a:r>
              <a:rPr lang="en-US" b="1" i="1" dirty="0"/>
              <a:t>strengths and efforts</a:t>
            </a:r>
            <a:r>
              <a:rPr lang="en-US" dirty="0"/>
              <a:t>, and supporting their </a:t>
            </a:r>
            <a:r>
              <a:rPr lang="en-US" b="1" i="1" dirty="0"/>
              <a:t>self-efficacy</a:t>
            </a:r>
            <a:r>
              <a:rPr lang="en-US" dirty="0"/>
              <a:t>.</a:t>
            </a:r>
            <a:endParaRPr lang="en-US" b="0" dirty="0"/>
          </a:p>
          <a:p>
            <a:pPr marL="0" indent="0">
              <a:buFont typeface="Arial" panose="020B0604020202020204" pitchFamily="34" charset="0"/>
              <a:buNone/>
            </a:pPr>
            <a:endParaRPr lang="en-US" b="0" dirty="0"/>
          </a:p>
          <a:p>
            <a:pPr marL="0" indent="0">
              <a:buFont typeface="Arial" panose="020B0604020202020204" pitchFamily="34" charset="0"/>
              <a:buNone/>
            </a:pPr>
            <a:r>
              <a:rPr lang="en-US" b="1" dirty="0"/>
              <a:t>Compassion</a:t>
            </a:r>
            <a:r>
              <a:rPr lang="en-US" dirty="0"/>
              <a:t>: Demonstrate genuine concern for the patient’s well-being while being supportive and caring. Compassion in MI means working to understand their experiences and feelings.</a:t>
            </a:r>
          </a:p>
          <a:p>
            <a:pPr marL="0" indent="0">
              <a:buFont typeface="Arial" panose="020B0604020202020204" pitchFamily="34" charset="0"/>
              <a:buNone/>
            </a:pPr>
            <a:endParaRPr lang="en-US" b="1" dirty="0"/>
          </a:p>
          <a:p>
            <a:pPr marL="0" indent="0">
              <a:buFont typeface="Arial" panose="020B0604020202020204" pitchFamily="34" charset="0"/>
              <a:buNone/>
            </a:pPr>
            <a:r>
              <a:rPr lang="en-US" b="1" dirty="0"/>
              <a:t>Evocation</a:t>
            </a:r>
            <a:r>
              <a:rPr lang="en-US" dirty="0"/>
              <a:t>: Instead of providing direct solutions or advice, MI aims to </a:t>
            </a:r>
            <a:r>
              <a:rPr lang="en-US" b="1" dirty="0"/>
              <a:t>evoke the patient’s own motivations and ideas for change</a:t>
            </a:r>
            <a:r>
              <a:rPr lang="en-US" dirty="0"/>
              <a:t>. The goal is to </a:t>
            </a:r>
            <a:r>
              <a:rPr lang="en-US" b="1" dirty="0"/>
              <a:t>draw out </a:t>
            </a:r>
            <a:r>
              <a:rPr lang="en-US" dirty="0"/>
              <a:t>their reasons for making a change, rather than imposing external reasons or solutions.</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10875641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Helping patients state their own reasons for change fosters a sense of empowerment and self-direction, increasing the likelihood that they will follow through.</a:t>
            </a:r>
            <a:endParaRPr lang="en-GB" altLang="en-US" dirty="0"/>
          </a:p>
          <a:p>
            <a:endParaRPr lang="en-GB" altLang="en-US" dirty="0"/>
          </a:p>
          <a:p>
            <a:r>
              <a:rPr lang="en-GB" altLang="en-US" b="1" dirty="0"/>
              <a:t>IMAGE CREDIT:</a:t>
            </a:r>
          </a:p>
          <a:p>
            <a:r>
              <a:rPr lang="en-GB" altLang="en-US" dirty="0"/>
              <a:t>Adobe Stock, n.d.</a:t>
            </a:r>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44759324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Review the techniques and examples. Remind learners that these skills are useful with any incident (and often in facilitating discussions with our own friends and families). Encourage discussion and examples of how they have applied this, or where they think that it would be challenging to apply during incidents.</a:t>
            </a:r>
          </a:p>
          <a:p>
            <a:endParaRPr lang="en-US" dirty="0"/>
          </a:p>
          <a:p>
            <a:pPr>
              <a:buFont typeface="+mj-lt"/>
              <a:buAutoNum type="arabicPeriod"/>
            </a:pPr>
            <a:r>
              <a:rPr lang="en-US" sz="2200" b="1" dirty="0">
                <a:solidFill>
                  <a:srgbClr val="0D0D0D"/>
                </a:solidFill>
                <a:highlight>
                  <a:srgbClr val="FFFFFF"/>
                </a:highlight>
              </a:rPr>
              <a:t> Open-Ended Questions:</a:t>
            </a:r>
            <a:r>
              <a:rPr lang="en-US" sz="2200" dirty="0">
                <a:solidFill>
                  <a:srgbClr val="0D0D0D"/>
                </a:solidFill>
                <a:highlight>
                  <a:srgbClr val="FFFFFF"/>
                </a:highlight>
              </a:rPr>
              <a:t> These questions encourage patients to share what they want. They cannot be answered with a simple "yes" or "no" and help patients articulate their own reasons for change. Examples include:</a:t>
            </a:r>
          </a:p>
          <a:p>
            <a:pPr marL="800100" lvl="1" indent="-342900">
              <a:buFont typeface="Arial" panose="020B0604020202020204" pitchFamily="34" charset="0"/>
              <a:buChar char="•"/>
            </a:pPr>
            <a:r>
              <a:rPr lang="en-US" sz="2200" i="1" dirty="0">
                <a:solidFill>
                  <a:srgbClr val="0D0D0D"/>
                </a:solidFill>
                <a:highlight>
                  <a:srgbClr val="FFFFFF"/>
                </a:highlight>
              </a:rPr>
              <a:t>How are you feeling right now?</a:t>
            </a:r>
          </a:p>
          <a:p>
            <a:pPr marL="800100" lvl="1" indent="-342900">
              <a:buFont typeface="Arial" panose="020B0604020202020204" pitchFamily="34" charset="0"/>
              <a:buChar char="•"/>
            </a:pPr>
            <a:r>
              <a:rPr lang="en-US" sz="2200" i="1" dirty="0">
                <a:solidFill>
                  <a:srgbClr val="0D0D0D"/>
                </a:solidFill>
                <a:highlight>
                  <a:srgbClr val="FFFFFF"/>
                </a:highlight>
              </a:rPr>
              <a:t>What’s been going on for you that has led to this situation?</a:t>
            </a:r>
          </a:p>
          <a:p>
            <a:pPr marL="800100" lvl="1" indent="-342900">
              <a:buFont typeface="Arial" panose="020B0604020202020204" pitchFamily="34" charset="0"/>
              <a:buChar char="•"/>
            </a:pPr>
            <a:r>
              <a:rPr lang="en-US" sz="2200" i="1" dirty="0">
                <a:solidFill>
                  <a:srgbClr val="0D0D0D"/>
                </a:solidFill>
                <a:highlight>
                  <a:srgbClr val="FFFFFF"/>
                </a:highlight>
              </a:rPr>
              <a:t>What specific concerns do you have about your safety right now?</a:t>
            </a:r>
          </a:p>
          <a:p>
            <a:pPr marL="457200" lvl="1" indent="0">
              <a:buFont typeface="Arial" panose="020B0604020202020204" pitchFamily="34" charset="0"/>
              <a:buNone/>
            </a:pPr>
            <a:endParaRPr lang="en-US" sz="2200" i="1" dirty="0">
              <a:solidFill>
                <a:srgbClr val="0D0D0D"/>
              </a:solidFill>
              <a:highlight>
                <a:srgbClr val="FFFFFF"/>
              </a:highlight>
            </a:endParaRPr>
          </a:p>
          <a:p>
            <a:pPr>
              <a:buFont typeface="+mj-lt"/>
              <a:buAutoNum type="arabicPeriod"/>
            </a:pPr>
            <a:r>
              <a:rPr lang="en-US" sz="2200" b="1" dirty="0">
                <a:solidFill>
                  <a:srgbClr val="0D0D0D"/>
                </a:solidFill>
                <a:highlight>
                  <a:srgbClr val="FFFFFF"/>
                </a:highlight>
              </a:rPr>
              <a:t> Reflective listening </a:t>
            </a:r>
            <a:r>
              <a:rPr lang="en-US" sz="2200" b="0" dirty="0">
                <a:solidFill>
                  <a:srgbClr val="0D0D0D"/>
                </a:solidFill>
                <a:highlight>
                  <a:srgbClr val="FFFFFF"/>
                </a:highlight>
              </a:rPr>
              <a:t>(a.k.a. active listening) </a:t>
            </a:r>
            <a:r>
              <a:rPr lang="en-US" sz="2200" dirty="0">
                <a:solidFill>
                  <a:srgbClr val="0D0D0D"/>
                </a:solidFill>
                <a:highlight>
                  <a:srgbClr val="FFFFFF"/>
                </a:highlight>
              </a:rPr>
              <a:t>helps patients feel understood and can clarify their own thoughts.</a:t>
            </a:r>
          </a:p>
          <a:p>
            <a:pPr marL="800100" lvl="1" indent="-342900">
              <a:buFont typeface="Arial" panose="020B0604020202020204" pitchFamily="34" charset="0"/>
              <a:buChar char="•"/>
            </a:pPr>
            <a:r>
              <a:rPr lang="en-US" sz="2200" i="1" dirty="0"/>
              <a:t>It sounds like you're feeling really shaken up by what is happening.</a:t>
            </a:r>
          </a:p>
          <a:p>
            <a:pPr marL="800100" lvl="1" indent="-342900">
              <a:buFont typeface="Arial" panose="020B0604020202020204" pitchFamily="34" charset="0"/>
              <a:buChar char="•"/>
            </a:pPr>
            <a:r>
              <a:rPr lang="en-US" sz="2200" i="1" dirty="0">
                <a:solidFill>
                  <a:srgbClr val="0D0D0D"/>
                </a:solidFill>
                <a:highlight>
                  <a:srgbClr val="FFFFFF"/>
                </a:highlight>
              </a:rPr>
              <a:t>It seems like you're feeling hopeless and are struggling to see a way forward.</a:t>
            </a:r>
          </a:p>
          <a:p>
            <a:pPr marL="800100" lvl="1" indent="-342900">
              <a:buFont typeface="Arial" panose="020B0604020202020204" pitchFamily="34" charset="0"/>
              <a:buChar char="•"/>
            </a:pPr>
            <a:r>
              <a:rPr lang="en-US" sz="2200" i="1" dirty="0"/>
              <a:t>It sounds like you're concerned about how this treatment might affect you, and that’s making you hesitant to accept it.</a:t>
            </a:r>
            <a:endParaRPr lang="en-US" sz="2200" i="1" dirty="0">
              <a:solidFill>
                <a:srgbClr val="0D0D0D"/>
              </a:solidFill>
              <a:highlight>
                <a:srgbClr val="FFFFFF"/>
              </a:highlight>
            </a:endParaRPr>
          </a:p>
          <a:p>
            <a:pPr marL="800100" lvl="1" indent="-342900">
              <a:buFont typeface="Arial" panose="020B0604020202020204" pitchFamily="34" charset="0"/>
              <a:buChar char="•"/>
            </a:pPr>
            <a:r>
              <a:rPr lang="en-US" sz="2200" i="1" dirty="0"/>
              <a:t>It sounds like you’re worried about what might happen next. </a:t>
            </a:r>
          </a:p>
          <a:p>
            <a:pPr marL="457200" lvl="1" indent="0">
              <a:buFont typeface="Arial" panose="020B0604020202020204" pitchFamily="34" charset="0"/>
              <a:buNone/>
            </a:pPr>
            <a:endParaRPr lang="en-US" sz="2200" i="1"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42392905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B5398-CAAE-9490-BF5D-59D48D4D4D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CD779D-56C8-E206-71D0-FB4A490ABE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35196B-5BC9-01A5-7D34-EE7C75ADC4A7}"/>
              </a:ext>
            </a:extLst>
          </p:cNvPr>
          <p:cNvSpPr>
            <a:spLocks noGrp="1"/>
          </p:cNvSpPr>
          <p:nvPr>
            <p:ph type="body" idx="1"/>
          </p:nvPr>
        </p:nvSpPr>
        <p:spPr/>
        <p:txBody>
          <a:bodyPr/>
          <a:lstStyle/>
          <a:p>
            <a:r>
              <a:rPr lang="en-US" b="1" i="1" dirty="0"/>
              <a:t>Review the techniques and examples. Remind learners that these skills are useful with any incident (and often in facilitating discussions with our own friends and families). Encourage discussion and examples of how they have applied this, or where they think that it would be challenging to apply during incidents.</a:t>
            </a:r>
          </a:p>
          <a:p>
            <a:pPr marL="457200" lvl="1" indent="0">
              <a:buFont typeface="Arial" panose="020B0604020202020204" pitchFamily="34" charset="0"/>
              <a:buNone/>
            </a:pPr>
            <a:endParaRPr lang="en-US" sz="2200" i="1" dirty="0"/>
          </a:p>
          <a:p>
            <a:pPr marL="0" indent="0">
              <a:buFont typeface="+mj-lt"/>
              <a:buNone/>
            </a:pPr>
            <a:r>
              <a:rPr lang="en-US" sz="2200" b="1" dirty="0">
                <a:solidFill>
                  <a:srgbClr val="0D0D0D"/>
                </a:solidFill>
                <a:highlight>
                  <a:srgbClr val="FFFFFF"/>
                </a:highlight>
              </a:rPr>
              <a:t>3. Rolling with Resistance:</a:t>
            </a:r>
            <a:r>
              <a:rPr lang="en-US" sz="2200" dirty="0">
                <a:solidFill>
                  <a:srgbClr val="0D0D0D"/>
                </a:solidFill>
                <a:highlight>
                  <a:srgbClr val="FFFFFF"/>
                </a:highlight>
              </a:rPr>
              <a:t> Instead of confronting resistance directly, MI encourages counselors to roll with it, which means acknowledging and exploring the resistance rather than opposing it. This approach helps to avoid power struggles and fosters a more collaborative atmosphere.</a:t>
            </a:r>
          </a:p>
          <a:p>
            <a:pPr marL="800100" lvl="1" indent="-342900">
              <a:buFont typeface="Arial" panose="020B0604020202020204" pitchFamily="34" charset="0"/>
              <a:buChar char="•"/>
            </a:pPr>
            <a:r>
              <a:rPr lang="en-US" sz="2200" i="1" dirty="0"/>
              <a:t>You seem really scared and unsure about talking right now. What would help you feel more comfortable?</a:t>
            </a:r>
          </a:p>
          <a:p>
            <a:pPr marL="800100" lvl="1" indent="-342900">
              <a:buFont typeface="Arial" panose="020B0604020202020204" pitchFamily="34" charset="0"/>
              <a:buChar char="•"/>
            </a:pPr>
            <a:r>
              <a:rPr lang="en-US" sz="3600" i="1" dirty="0"/>
              <a:t>It sounds like you have some concerns about buprenorphine and how it might affect you. What specifically worries you about it?</a:t>
            </a:r>
            <a:endParaRPr lang="en-US" sz="2200" i="1" dirty="0"/>
          </a:p>
          <a:p>
            <a:pPr marL="800100" lvl="1" indent="-342900">
              <a:buFont typeface="Arial" panose="020B0604020202020204" pitchFamily="34" charset="0"/>
              <a:buChar char="•"/>
            </a:pPr>
            <a:r>
              <a:rPr lang="en-US" sz="2200" i="1" dirty="0"/>
              <a:t>I hear that you’re not ready to go to the hospital right now. Can you tell me more about what concerns you have about going?</a:t>
            </a:r>
          </a:p>
          <a:p>
            <a:pPr marL="800100" lvl="1" indent="-342900">
              <a:buFont typeface="Arial" panose="020B0604020202020204" pitchFamily="34" charset="0"/>
              <a:buChar char="•"/>
            </a:pPr>
            <a:r>
              <a:rPr lang="en-US" sz="2200" i="1" dirty="0"/>
              <a:t>It seems like you're unsure about talking to a counselor. What makes you hesitant about that?</a:t>
            </a:r>
            <a:endParaRPr lang="en-US" sz="2200" b="0" i="1" dirty="0"/>
          </a:p>
          <a:p>
            <a:pPr marL="0" lvl="1" indent="0">
              <a:buFont typeface="Arial" panose="020B0604020202020204" pitchFamily="34" charset="0"/>
              <a:buNone/>
            </a:pPr>
            <a:endParaRPr lang="en-US" sz="2200" b="0" i="1" dirty="0"/>
          </a:p>
          <a:p>
            <a:pPr marL="0" lvl="1" indent="0">
              <a:buFont typeface="Arial" panose="020B0604020202020204" pitchFamily="34" charset="0"/>
              <a:buNone/>
            </a:pPr>
            <a:r>
              <a:rPr lang="en-US" sz="2400" b="1" i="1" dirty="0"/>
              <a:t>If time permits, engage learners in a brief discussion of sympathy vs. empathy and how to avoid burnout from the continual expression of empathy. Sympathy (feeling sorry for someone else’s misfortune) does not convey understanding, whereas empathy (they ability to understand someone’s feelings) does. What must it feel like to be in the patient’s situation? You have to be willing to use feeling words (e.g., scary, sad, concerning, terrifying, etc.) to express empathy to avoid experiencing the emotional impact, which could increase the possibility of burnout. Don’t think about how YOU would be feeling in the patient’s situation, rather, think about what the patient is likely feeling and use that to develop your empathic statement.</a:t>
            </a:r>
            <a:endParaRPr lang="en-US" sz="2200" i="1" dirty="0"/>
          </a:p>
          <a:p>
            <a:endParaRPr lang="en-US" dirty="0"/>
          </a:p>
        </p:txBody>
      </p:sp>
      <p:sp>
        <p:nvSpPr>
          <p:cNvPr id="4" name="Footer Placeholder 3">
            <a:extLst>
              <a:ext uri="{FF2B5EF4-FFF2-40B4-BE49-F238E27FC236}">
                <a16:creationId xmlns:a16="http://schemas.microsoft.com/office/drawing/2014/main" id="{8D44E8D3-262C-2E57-58A5-8CD4C18B64E3}"/>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FCD9F6F9-C13E-636F-9A27-B24482B2041D}"/>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6719622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a:ln/>
        </p:spPr>
      </p:sp>
      <p:sp>
        <p:nvSpPr>
          <p:cNvPr id="174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cs typeface="Arial" charset="0"/>
              </a:rPr>
              <a:t>Note: This slide contains complex animations and it is important to practice with this slide ahead of time to ensure that you understand how the animation works.</a:t>
            </a:r>
            <a:endParaRPr lang="en-US" b="1" dirty="0">
              <a:cs typeface="Arial" charset="0"/>
            </a:endParaRPr>
          </a:p>
          <a:p>
            <a:endParaRPr lang="en-US" dirty="0">
              <a:cs typeface="Arial" charset="0"/>
            </a:endParaRPr>
          </a:p>
          <a:p>
            <a:r>
              <a:rPr lang="en-US" dirty="0">
                <a:cs typeface="Arial" charset="0"/>
              </a:rPr>
              <a:t>Here is a concrete example. Patients often present for treatment with a variety of issues across a number of domains. For example, a patient may be experiencing a variety of family, medical, mental health, and substance use issues. </a:t>
            </a:r>
          </a:p>
          <a:p>
            <a:endParaRPr lang="en-US" i="1" dirty="0">
              <a:cs typeface="Arial" charset="0"/>
            </a:endParaRPr>
          </a:p>
          <a:p>
            <a:r>
              <a:rPr lang="en-US" b="1" i="1" dirty="0">
                <a:cs typeface="Arial" charset="0"/>
              </a:rPr>
              <a:t>Click </a:t>
            </a:r>
            <a:r>
              <a:rPr lang="en-US" i="1" dirty="0">
                <a:cs typeface="Arial" charset="0"/>
              </a:rPr>
              <a:t>to start animation </a:t>
            </a:r>
          </a:p>
          <a:p>
            <a:r>
              <a:rPr lang="en-US" i="1" dirty="0">
                <a:cs typeface="Arial" charset="0"/>
              </a:rPr>
              <a:t>…</a:t>
            </a:r>
            <a:r>
              <a:rPr lang="en-US" dirty="0">
                <a:cs typeface="Arial" charset="0"/>
              </a:rPr>
              <a:t>but today when she comes in for service, she says, “I’m really hurting.”</a:t>
            </a:r>
            <a:r>
              <a:rPr lang="en-US" i="1" dirty="0">
                <a:cs typeface="Arial" charset="0"/>
              </a:rPr>
              <a:t> </a:t>
            </a:r>
            <a:endParaRPr lang="en-US" dirty="0">
              <a:cs typeface="Arial" charset="0"/>
            </a:endParaRPr>
          </a:p>
          <a:p>
            <a:endParaRPr lang="en-US" i="1" dirty="0">
              <a:cs typeface="Arial" charset="0"/>
            </a:endParaRPr>
          </a:p>
          <a:p>
            <a:r>
              <a:rPr lang="en-US" b="1" i="1" dirty="0">
                <a:cs typeface="Arial" charset="0"/>
              </a:rPr>
              <a:t>Click</a:t>
            </a:r>
            <a:r>
              <a:rPr lang="en-US" i="1" dirty="0">
                <a:cs typeface="Arial" charset="0"/>
              </a:rPr>
              <a:t> to advance animation</a:t>
            </a:r>
          </a:p>
          <a:p>
            <a:r>
              <a:rPr lang="en-US" dirty="0">
                <a:cs typeface="Arial" charset="0"/>
              </a:rPr>
              <a:t>You, the clinician, know that she is misusing opioids. </a:t>
            </a:r>
          </a:p>
          <a:p>
            <a:endParaRPr lang="en-US" i="1" dirty="0">
              <a:cs typeface="Arial" charset="0"/>
            </a:endParaRPr>
          </a:p>
          <a:p>
            <a:r>
              <a:rPr lang="en-US" b="1" i="1" dirty="0">
                <a:cs typeface="Arial" charset="0"/>
              </a:rPr>
              <a:t>Click</a:t>
            </a:r>
            <a:r>
              <a:rPr lang="en-US" i="1" dirty="0">
                <a:cs typeface="Arial" charset="0"/>
              </a:rPr>
              <a:t> to advance animation  </a:t>
            </a:r>
          </a:p>
          <a:p>
            <a:r>
              <a:rPr lang="en-US" dirty="0">
                <a:cs typeface="Arial" charset="0"/>
              </a:rPr>
              <a:t>You say to your patient, “I want to talk about your use of opioids.” </a:t>
            </a:r>
          </a:p>
          <a:p>
            <a:endParaRPr lang="en-US" i="1" dirty="0">
              <a:cs typeface="Arial" charset="0"/>
            </a:endParaRPr>
          </a:p>
          <a:p>
            <a:r>
              <a:rPr lang="en-US" b="1" i="1" dirty="0">
                <a:cs typeface="Arial" charset="0"/>
              </a:rPr>
              <a:t>Click</a:t>
            </a:r>
            <a:r>
              <a:rPr lang="en-US" i="1" dirty="0">
                <a:cs typeface="Arial" charset="0"/>
              </a:rPr>
              <a:t> to advance animation</a:t>
            </a:r>
          </a:p>
          <a:p>
            <a:r>
              <a:rPr lang="en-US" dirty="0">
                <a:cs typeface="Arial" charset="0"/>
              </a:rPr>
              <a:t>The patient, however, doesn’t want to talk about opioids (unless perhaps to get more). The patient says, “I’m here because of my pain. I’m not a drug addict.” </a:t>
            </a:r>
          </a:p>
          <a:p>
            <a:endParaRPr lang="en-US" i="1" dirty="0">
              <a:cs typeface="Arial" charset="0"/>
            </a:endParaRPr>
          </a:p>
          <a:p>
            <a:r>
              <a:rPr lang="en-US" b="1" i="1" dirty="0">
                <a:cs typeface="Arial" charset="0"/>
              </a:rPr>
              <a:t>Click</a:t>
            </a:r>
            <a:r>
              <a:rPr lang="en-US" i="1" dirty="0">
                <a:cs typeface="Arial" charset="0"/>
              </a:rPr>
              <a:t> to advance animation</a:t>
            </a:r>
          </a:p>
          <a:p>
            <a:r>
              <a:rPr lang="en-US" dirty="0">
                <a:cs typeface="Arial" charset="0"/>
              </a:rPr>
              <a:t>Concerned about opioid </a:t>
            </a:r>
            <a:r>
              <a:rPr lang="en-US" dirty="0" err="1">
                <a:cs typeface="Arial" charset="0"/>
              </a:rPr>
              <a:t>hyperalgesia</a:t>
            </a:r>
            <a:r>
              <a:rPr lang="en-US" dirty="0">
                <a:cs typeface="Arial" charset="0"/>
              </a:rPr>
              <a:t>, you state, “Part of the problem with your pain is that you take too many opioids.”</a:t>
            </a:r>
          </a:p>
          <a:p>
            <a:endParaRPr lang="en-US" i="1" dirty="0">
              <a:cs typeface="Arial" charset="0"/>
            </a:endParaRPr>
          </a:p>
          <a:p>
            <a:r>
              <a:rPr lang="en-US" b="1" i="1" dirty="0">
                <a:cs typeface="Arial" charset="0"/>
              </a:rPr>
              <a:t>Click</a:t>
            </a:r>
            <a:r>
              <a:rPr lang="en-US" i="1" dirty="0">
                <a:cs typeface="Arial" charset="0"/>
              </a:rPr>
              <a:t> to advance animation</a:t>
            </a:r>
          </a:p>
          <a:p>
            <a:r>
              <a:rPr lang="en-US" dirty="0">
                <a:cs typeface="Arial" charset="0"/>
              </a:rPr>
              <a:t>You and the patient continue this chase. This</a:t>
            </a:r>
            <a:r>
              <a:rPr lang="en-US" i="1" dirty="0">
                <a:cs typeface="Arial" charset="0"/>
              </a:rPr>
              <a:t> </a:t>
            </a:r>
            <a:r>
              <a:rPr lang="en-US" dirty="0">
                <a:cs typeface="Arial" charset="0"/>
              </a:rPr>
              <a:t>does not help you get to the substance use issue, nor does it help the patient deal with her pain. </a:t>
            </a:r>
          </a:p>
          <a:p>
            <a:endParaRPr lang="en-US" dirty="0">
              <a:cs typeface="Arial" charset="0"/>
            </a:endParaRPr>
          </a:p>
          <a:p>
            <a:r>
              <a:rPr lang="en-US" dirty="0">
                <a:cs typeface="Arial" charset="0"/>
              </a:rPr>
              <a:t>If, instead of pressing our issue (the opioid use), we listen for what patients see as their issue.</a:t>
            </a:r>
          </a:p>
          <a:p>
            <a:endParaRPr lang="en-US" i="1" dirty="0">
              <a:cs typeface="Arial" charset="0"/>
            </a:endParaRPr>
          </a:p>
          <a:p>
            <a:r>
              <a:rPr lang="en-US" b="1" i="1" dirty="0">
                <a:cs typeface="Arial" charset="0"/>
              </a:rPr>
              <a:t>Click</a:t>
            </a:r>
            <a:r>
              <a:rPr lang="en-US" i="1" dirty="0">
                <a:cs typeface="Arial" charset="0"/>
              </a:rPr>
              <a:t> to advance animation</a:t>
            </a:r>
          </a:p>
          <a:p>
            <a:r>
              <a:rPr lang="en-US" dirty="0">
                <a:cs typeface="Arial" charset="0"/>
              </a:rPr>
              <a:t>We can find ways of connecting our goal with theirs.</a:t>
            </a:r>
            <a:r>
              <a:rPr lang="en-US" i="1" dirty="0">
                <a:cs typeface="Arial" charset="0"/>
              </a:rPr>
              <a:t> </a:t>
            </a:r>
            <a:r>
              <a:rPr lang="en-US" dirty="0">
                <a:cs typeface="Arial" charset="0"/>
              </a:rPr>
              <a:t>This allows us to build rapport. If the patient says, “I need help with my pain,” we can work with that by saying, “Ok, let’s find a way to help you deal with your pain.” Eventually, we want to bring the pain and substance use issues together. If we focus on the patient’s pain, we can still ask how her medications are working out, and, once we gain access into her world, we can begin to provide information about the impacts of taking too much medication. We know the two issues are related, so if we focus on the patient’s concern first (the pain), we will undoubtedly be able to introduce our concern (the SUD issue) in a way that is respectful and natural. </a:t>
            </a:r>
          </a:p>
        </p:txBody>
      </p:sp>
      <p:sp>
        <p:nvSpPr>
          <p:cNvPr id="174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600" b="1">
                <a:solidFill>
                  <a:srgbClr val="FFCC00"/>
                </a:solidFill>
                <a:latin typeface="Arial" charset="0"/>
              </a:defRPr>
            </a:lvl1pPr>
            <a:lvl2pPr marL="770549" indent="-296365">
              <a:defRPr sz="4600" b="1">
                <a:solidFill>
                  <a:srgbClr val="FFCC00"/>
                </a:solidFill>
                <a:latin typeface="Arial" charset="0"/>
              </a:defRPr>
            </a:lvl2pPr>
            <a:lvl3pPr marL="1185461" indent="-237093">
              <a:defRPr sz="4600" b="1">
                <a:solidFill>
                  <a:srgbClr val="FFCC00"/>
                </a:solidFill>
                <a:latin typeface="Arial" charset="0"/>
              </a:defRPr>
            </a:lvl3pPr>
            <a:lvl4pPr marL="1659644" indent="-237093">
              <a:defRPr sz="4600" b="1">
                <a:solidFill>
                  <a:srgbClr val="FFCC00"/>
                </a:solidFill>
                <a:latin typeface="Arial" charset="0"/>
              </a:defRPr>
            </a:lvl4pPr>
            <a:lvl5pPr marL="2133829" indent="-237093">
              <a:defRPr sz="4600" b="1">
                <a:solidFill>
                  <a:srgbClr val="FFCC00"/>
                </a:solidFill>
                <a:latin typeface="Arial" charset="0"/>
              </a:defRPr>
            </a:lvl5pPr>
            <a:lvl6pPr marL="2608013" indent="-237093" algn="ctr" eaLnBrk="0" fontAlgn="base" hangingPunct="0">
              <a:lnSpc>
                <a:spcPct val="80000"/>
              </a:lnSpc>
              <a:spcBef>
                <a:spcPct val="0"/>
              </a:spcBef>
              <a:spcAft>
                <a:spcPct val="0"/>
              </a:spcAft>
              <a:defRPr sz="4600" b="1">
                <a:solidFill>
                  <a:srgbClr val="FFCC00"/>
                </a:solidFill>
                <a:latin typeface="Arial" charset="0"/>
              </a:defRPr>
            </a:lvl6pPr>
            <a:lvl7pPr marL="3082196" indent="-237093" algn="ctr" eaLnBrk="0" fontAlgn="base" hangingPunct="0">
              <a:lnSpc>
                <a:spcPct val="80000"/>
              </a:lnSpc>
              <a:spcBef>
                <a:spcPct val="0"/>
              </a:spcBef>
              <a:spcAft>
                <a:spcPct val="0"/>
              </a:spcAft>
              <a:defRPr sz="4600" b="1">
                <a:solidFill>
                  <a:srgbClr val="FFCC00"/>
                </a:solidFill>
                <a:latin typeface="Arial" charset="0"/>
              </a:defRPr>
            </a:lvl7pPr>
            <a:lvl8pPr marL="3556381" indent="-237093" algn="ctr" eaLnBrk="0" fontAlgn="base" hangingPunct="0">
              <a:lnSpc>
                <a:spcPct val="80000"/>
              </a:lnSpc>
              <a:spcBef>
                <a:spcPct val="0"/>
              </a:spcBef>
              <a:spcAft>
                <a:spcPct val="0"/>
              </a:spcAft>
              <a:defRPr sz="4600" b="1">
                <a:solidFill>
                  <a:srgbClr val="FFCC00"/>
                </a:solidFill>
                <a:latin typeface="Arial" charset="0"/>
              </a:defRPr>
            </a:lvl8pPr>
            <a:lvl9pPr marL="4030564" indent="-237093" algn="ctr" eaLnBrk="0" fontAlgn="base" hangingPunct="0">
              <a:lnSpc>
                <a:spcPct val="80000"/>
              </a:lnSpc>
              <a:spcBef>
                <a:spcPct val="0"/>
              </a:spcBef>
              <a:spcAft>
                <a:spcPct val="0"/>
              </a:spcAft>
              <a:defRPr sz="4600" b="1">
                <a:solidFill>
                  <a:srgbClr val="FFCC00"/>
                </a:solidFill>
                <a:latin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B83BDBD-4B72-445C-9078-DE0F7269D6F2}" type="slidenum">
              <a:rPr kumimoji="0" lang="en-US"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dirty="0">
              <a:ln>
                <a:noFill/>
              </a:ln>
              <a:solidFill>
                <a:prstClr val="black"/>
              </a:solidFill>
              <a:effectLst/>
              <a:uLnTx/>
              <a:uFillTx/>
              <a:latin typeface="Arial" charset="0"/>
              <a:ea typeface="+mn-ea"/>
              <a:cs typeface="+mn-cs"/>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sz="1200" b="1" dirty="0"/>
              <a:t>**CAPTIONED VIDEO**</a:t>
            </a:r>
          </a:p>
          <a:p>
            <a:endParaRPr lang="en-US" sz="1200" b="0" i="0" u="none" strike="noStrike" kern="1200" baseline="0" dirty="0">
              <a:solidFill>
                <a:schemeClr val="tx1"/>
              </a:solidFill>
              <a:latin typeface="+mn-lt"/>
              <a:ea typeface="+mn-ea"/>
              <a:cs typeface="+mn-cs"/>
            </a:endParaRPr>
          </a:p>
          <a:p>
            <a:r>
              <a:rPr lang="en-US" sz="1200" b="1" dirty="0"/>
              <a:t>Video is an embedded video from YouTube. To play with subtitles, Choose the “Watch on YouTube” button that appears in the lower right when in presentation mode. Once YouTube opens, you can select closed captioning “CC” in the lower right corner.</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purpose of the video is to demonstrate the power of reflections. This activity should take no more than 5-7 minutes, including a quick de-brief to discuss participants’ impressions of the video. Be sure to practice with the video ahead of time, so you can be certain that it will play as intended. When setting up the video, ask participants to write down their general reaction of the conversation that ensues between the man and woman (the good and not so good elements of the conversation), and ask them to think about the question “Why do we want to avoid trying to fix the problem for the client.” </a:t>
            </a:r>
          </a:p>
          <a:p>
            <a:endParaRPr lang="en-US" sz="1200" b="0" i="0" u="none" strike="noStrike" kern="1200" baseline="0" dirty="0">
              <a:solidFill>
                <a:schemeClr val="tx1"/>
              </a:solidFill>
              <a:latin typeface="+mn-lt"/>
              <a:ea typeface="+mn-ea"/>
              <a:cs typeface="+mn-cs"/>
            </a:endParaRPr>
          </a:p>
          <a:p>
            <a:r>
              <a:rPr lang="en-US" sz="1200" b="1" i="1" u="none" strike="noStrike" kern="1200" baseline="0" dirty="0">
                <a:solidFill>
                  <a:schemeClr val="tx1"/>
                </a:solidFill>
                <a:latin typeface="+mn-lt"/>
                <a:ea typeface="+mn-ea"/>
                <a:cs typeface="+mn-cs"/>
              </a:rPr>
              <a:t>Reflections are a tool to help clients feel heard and understood. It demonstrates that we are listening and curious about their perspectives. Reflections can help us meet the client where he/she is are. They demonstrate the collaborative nature of the conversation. </a:t>
            </a:r>
          </a:p>
          <a:p>
            <a:endParaRPr lang="en-US" sz="1200" b="0" i="0" u="none" strike="noStrike" kern="1200" baseline="0" dirty="0">
              <a:solidFill>
                <a:schemeClr val="tx1"/>
              </a:solidFill>
              <a:latin typeface="+mn-lt"/>
              <a:ea typeface="+mn-ea"/>
              <a:cs typeface="+mn-cs"/>
            </a:endParaRPr>
          </a:p>
          <a:p>
            <a:pPr marL="0" marR="0" lvl="0" indent="0" algn="l" defTabSz="1218987" rtl="0" eaLnBrk="1" fontAlgn="auto" latinLnBrk="0" hangingPunct="1">
              <a:lnSpc>
                <a:spcPct val="100000"/>
              </a:lnSpc>
              <a:spcBef>
                <a:spcPts val="0"/>
              </a:spcBef>
              <a:spcAft>
                <a:spcPts val="0"/>
              </a:spcAft>
              <a:buClrTx/>
              <a:buSzTx/>
              <a:buFontTx/>
              <a:buNone/>
              <a:tabLst/>
              <a:defRPr/>
            </a:pPr>
            <a:r>
              <a:rPr lang="en-US" sz="1200" baseline="0" dirty="0"/>
              <a:t>Length of Video – 1:40.</a:t>
            </a:r>
            <a:endParaRPr lang="en-US" sz="1200" dirty="0"/>
          </a:p>
          <a:p>
            <a:endParaRPr lang="en-US" sz="1200" b="0" i="0" u="none" strike="noStrike" kern="1200" baseline="0" dirty="0">
              <a:solidFill>
                <a:schemeClr val="tx1"/>
              </a:solidFill>
              <a:latin typeface="+mn-lt"/>
              <a:ea typeface="+mn-ea"/>
              <a:cs typeface="+mn-cs"/>
            </a:endParaRPr>
          </a:p>
          <a:p>
            <a:r>
              <a:rPr lang="en-US" sz="1200" b="1" dirty="0"/>
              <a:t>REFERENCE:</a:t>
            </a:r>
          </a:p>
          <a:p>
            <a:r>
              <a:rPr lang="en-US" sz="1200" dirty="0"/>
              <a:t>Headley, J. (2013). [Video]. It’s Not About The Nail. Accessed February 19, 2026, from:</a:t>
            </a:r>
            <a:r>
              <a:rPr lang="en-US" sz="1200" b="0" i="0" u="none" strike="noStrike" kern="1200" baseline="0" dirty="0">
                <a:solidFill>
                  <a:schemeClr val="tx1"/>
                </a:solidFill>
                <a:latin typeface="+mn-lt"/>
                <a:ea typeface="+mn-ea"/>
                <a:cs typeface="+mn-cs"/>
              </a:rPr>
              <a:t> </a:t>
            </a:r>
            <a:r>
              <a:rPr lang="en-US" sz="1800" b="0" i="0" u="none" strike="noStrike" kern="1200" cap="none" baseline="0" dirty="0">
                <a:solidFill>
                  <a:schemeClr val="tx1"/>
                </a:solidFill>
                <a:effectLst/>
                <a:latin typeface="+mn-lt"/>
                <a:ea typeface="+mn-ea"/>
                <a:cs typeface="+mn-cs"/>
              </a:rPr>
              <a:t>https://youtu.be/-4EDhdAHrOg?si=2Sp_fnCpqBIe2FCK.</a:t>
            </a:r>
          </a:p>
        </p:txBody>
      </p:sp>
      <p:sp>
        <p:nvSpPr>
          <p:cNvPr id="4" name="Slide Number Placeholder 3"/>
          <p:cNvSpPr>
            <a:spLocks noGrp="1"/>
          </p:cNvSpPr>
          <p:nvPr>
            <p:ph type="sldNum" sz="quarter" idx="5"/>
          </p:nvPr>
        </p:nvSpPr>
        <p:spPr/>
        <p:txBody>
          <a:bodyPr/>
          <a:lstStyle/>
          <a:p>
            <a:fld id="{0C9DCEA7-F2E1-4762-8C97-4D91D7F3B9D5}" type="slidenum">
              <a:rPr lang="en-US" smtClean="0"/>
              <a:t>119</a:t>
            </a:fld>
            <a:endParaRPr lang="en-US"/>
          </a:p>
        </p:txBody>
      </p:sp>
    </p:spTree>
    <p:extLst>
      <p:ext uri="{BB962C8B-B14F-4D97-AF65-F5344CB8AC3E}">
        <p14:creationId xmlns:p14="http://schemas.microsoft.com/office/powerpoint/2010/main" val="323693306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69557-9C9E-75BC-2636-49EB75A112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38F8A7-70F9-9B8E-86F0-577B7703E3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44795B-FA3D-E11F-30BA-79D6C85909A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final section of this training provides information on using the Brief Negotiated Interview. </a:t>
            </a:r>
            <a:r>
              <a:rPr lang="en-US" b="0" i="0" dirty="0">
                <a:solidFill>
                  <a:srgbClr val="001D35"/>
                </a:solidFill>
                <a:effectLst/>
                <a:latin typeface="Google Sans"/>
              </a:rPr>
              <a:t>Gail D'Onofrio, MD, Ed Bernstein, MD, Judith Bernstein, MSN, PhD, and Steven Rollnick, PhD developed the Brief Negotiated Interview (BNI). It is a semi-structured interview process that's based on motivational interviewing principles.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REFERENCE:</a:t>
            </a:r>
            <a:br>
              <a:rPr lang="en-US" dirty="0"/>
            </a:br>
            <a:r>
              <a:rPr lang="en-US" dirty="0"/>
              <a:t>D’Onofrio, G., </a:t>
            </a:r>
            <a:r>
              <a:rPr lang="en-US" dirty="0" err="1"/>
              <a:t>Pantalon</a:t>
            </a:r>
            <a:r>
              <a:rPr lang="en-US" dirty="0"/>
              <a:t>, M. V., Degutis, L. C., </a:t>
            </a:r>
            <a:r>
              <a:rPr lang="en-US" dirty="0" err="1"/>
              <a:t>Fiellin</a:t>
            </a:r>
            <a:r>
              <a:rPr lang="en-US" dirty="0"/>
              <a:t>, D. A., &amp; O’Connor, P. G. (2005). Development and implementation of an emergency practitioner-performed brief intervention for hazardous and harmful drinkers in the emergency department. </a:t>
            </a:r>
            <a:r>
              <a:rPr lang="en-US" i="1" dirty="0"/>
              <a:t>Acad Emerg Med, 12</a:t>
            </a:r>
            <a:r>
              <a:rPr lang="en-US" i="0" dirty="0"/>
              <a:t>(3), 249</a:t>
            </a:r>
            <a:r>
              <a:rPr lang="en-US" sz="1800" dirty="0">
                <a:solidFill>
                  <a:srgbClr val="000000"/>
                </a:solidFill>
                <a:latin typeface="Calibri" panose="020F0502020204030204" pitchFamily="34" charset="0"/>
              </a:rPr>
              <a:t>–</a:t>
            </a:r>
            <a:r>
              <a:rPr lang="en-US" i="0" dirty="0"/>
              <a:t>256. https://doi.org/10.1197/j.aem.2004.10.021</a:t>
            </a:r>
            <a:endParaRPr lang="en-US" dirty="0"/>
          </a:p>
        </p:txBody>
      </p:sp>
      <p:sp>
        <p:nvSpPr>
          <p:cNvPr id="4" name="Footer Placeholder 3">
            <a:extLst>
              <a:ext uri="{FF2B5EF4-FFF2-40B4-BE49-F238E27FC236}">
                <a16:creationId xmlns:a16="http://schemas.microsoft.com/office/drawing/2014/main" id="{7F2EA718-96AB-00D0-2C40-AED5743F3B62}"/>
              </a:ext>
            </a:extLst>
          </p:cNvPr>
          <p:cNvSpPr>
            <a:spLocks noGrp="1"/>
          </p:cNvSpPr>
          <p:nvPr>
            <p:ph type="ft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Slide Number Placeholder 4">
            <a:extLst>
              <a:ext uri="{FF2B5EF4-FFF2-40B4-BE49-F238E27FC236}">
                <a16:creationId xmlns:a16="http://schemas.microsoft.com/office/drawing/2014/main" id="{7600093E-35CC-6A69-9101-4287C6E59B3B}"/>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28975962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solidFill>
                  <a:srgbClr val="0D0D0D"/>
                </a:solidFill>
                <a:highlight>
                  <a:srgbClr val="FFFFFF"/>
                </a:highlight>
                <a:latin typeface="ui-sans-serif"/>
              </a:rPr>
              <a:t>Brief and Structured</a:t>
            </a:r>
            <a:r>
              <a:rPr lang="en-US" dirty="0">
                <a:solidFill>
                  <a:srgbClr val="0D0D0D"/>
                </a:solidFill>
                <a:highlight>
                  <a:srgbClr val="FFFFFF"/>
                </a:highlight>
                <a:latin typeface="ui-sans-serif"/>
              </a:rPr>
              <a:t>: Often takes between 5 to 15 minutes to do completely. Despite its brevity, it is structured to be comprehensive and effective.</a:t>
            </a:r>
          </a:p>
          <a:p>
            <a:pPr marL="0" indent="0">
              <a:buFont typeface="Arial" panose="020B0604020202020204" pitchFamily="34" charset="0"/>
              <a:buNone/>
            </a:pPr>
            <a:endParaRPr lang="en-US" b="1" dirty="0">
              <a:solidFill>
                <a:srgbClr val="0D0D0D"/>
              </a:solidFill>
              <a:highlight>
                <a:srgbClr val="FFFFFF"/>
              </a:highlight>
              <a:latin typeface="ui-sans-serif"/>
            </a:endParaRPr>
          </a:p>
          <a:p>
            <a:pPr marL="0" indent="0">
              <a:buFont typeface="Arial" panose="020B0604020202020204" pitchFamily="34" charset="0"/>
              <a:buNone/>
            </a:pPr>
            <a:r>
              <a:rPr lang="en-US" b="1" dirty="0">
                <a:solidFill>
                  <a:srgbClr val="0D0D0D"/>
                </a:solidFill>
                <a:highlight>
                  <a:srgbClr val="FFFFFF"/>
                </a:highlight>
                <a:latin typeface="ui-sans-serif"/>
              </a:rPr>
              <a:t>Patient-Centered Approach</a:t>
            </a:r>
            <a:r>
              <a:rPr lang="en-US" dirty="0">
                <a:solidFill>
                  <a:srgbClr val="0D0D0D"/>
                </a:solidFill>
                <a:highlight>
                  <a:srgbClr val="FFFFFF"/>
                </a:highlight>
                <a:latin typeface="ui-sans-serif"/>
              </a:rPr>
              <a:t>: Focuses on the patient's own motivations and goals, so that they state their own reasons for change, rather than being told what to do.</a:t>
            </a:r>
          </a:p>
          <a:p>
            <a:pPr marL="0" indent="0">
              <a:buFont typeface="Arial" panose="020B0604020202020204" pitchFamily="34" charset="0"/>
              <a:buNone/>
            </a:pPr>
            <a:endParaRPr lang="en-US" b="1" dirty="0">
              <a:solidFill>
                <a:srgbClr val="0D0D0D"/>
              </a:solidFill>
              <a:highlight>
                <a:srgbClr val="FFFFFF"/>
              </a:highlight>
              <a:latin typeface="ui-sans-serif"/>
            </a:endParaRPr>
          </a:p>
          <a:p>
            <a:pPr marL="0" indent="0">
              <a:buFont typeface="Arial" panose="020B0604020202020204" pitchFamily="34" charset="0"/>
              <a:buNone/>
            </a:pPr>
            <a:r>
              <a:rPr lang="en-US" b="1" dirty="0">
                <a:solidFill>
                  <a:srgbClr val="0D0D0D"/>
                </a:solidFill>
                <a:highlight>
                  <a:srgbClr val="FFFFFF"/>
                </a:highlight>
                <a:latin typeface="ui-sans-serif"/>
              </a:rPr>
              <a:t>Collaborative Negotiation</a:t>
            </a:r>
            <a:r>
              <a:rPr lang="en-US" dirty="0">
                <a:solidFill>
                  <a:srgbClr val="0D0D0D"/>
                </a:solidFill>
                <a:highlight>
                  <a:srgbClr val="FFFFFF"/>
                </a:highlight>
                <a:latin typeface="ui-sans-serif"/>
              </a:rPr>
              <a:t>: The conversation involves discussing the patient’s readiness, identifying barriers, and agreeing on practical steps toward achieving their goals.</a:t>
            </a:r>
          </a:p>
          <a:p>
            <a:pPr marL="0" indent="0">
              <a:buFont typeface="Arial" panose="020B0604020202020204" pitchFamily="34" charset="0"/>
              <a:buNone/>
            </a:pPr>
            <a:endParaRPr lang="en-US" b="1" dirty="0">
              <a:solidFill>
                <a:srgbClr val="0D0D0D"/>
              </a:solidFill>
              <a:highlight>
                <a:srgbClr val="FFFFFF"/>
              </a:highlight>
              <a:latin typeface="ui-sans-serif"/>
            </a:endParaRPr>
          </a:p>
          <a:p>
            <a:pPr marL="0" indent="0">
              <a:buFont typeface="Arial" panose="020B0604020202020204" pitchFamily="34" charset="0"/>
              <a:buNone/>
            </a:pPr>
            <a:r>
              <a:rPr lang="en-US" b="1" dirty="0">
                <a:solidFill>
                  <a:srgbClr val="0D0D0D"/>
                </a:solidFill>
                <a:highlight>
                  <a:srgbClr val="FFFFFF"/>
                </a:highlight>
                <a:latin typeface="ui-sans-serif"/>
              </a:rPr>
              <a:t>Motivational Enhancement</a:t>
            </a:r>
            <a:r>
              <a:rPr lang="en-US" dirty="0">
                <a:solidFill>
                  <a:srgbClr val="0D0D0D"/>
                </a:solidFill>
                <a:highlight>
                  <a:srgbClr val="FFFFFF"/>
                </a:highlight>
                <a:latin typeface="ui-sans-serif"/>
              </a:rPr>
              <a:t>: Uses techniques like reflective listening, open-ended questions to enhance the patient’s motivation to focus reasons for change and resolve any ambivalence.</a:t>
            </a:r>
          </a:p>
          <a:p>
            <a:pPr marL="0" indent="0">
              <a:buFont typeface="Arial" panose="020B0604020202020204" pitchFamily="34" charset="0"/>
              <a:buNone/>
            </a:pPr>
            <a:endParaRPr lang="en-US" b="1" dirty="0">
              <a:solidFill>
                <a:srgbClr val="0D0D0D"/>
              </a:solidFill>
              <a:highlight>
                <a:srgbClr val="FFFFFF"/>
              </a:highlight>
              <a:latin typeface="ui-sans-serif"/>
            </a:endParaRPr>
          </a:p>
          <a:p>
            <a:pPr marL="0" indent="0">
              <a:buFont typeface="Arial" panose="020B0604020202020204" pitchFamily="34" charset="0"/>
              <a:buNone/>
            </a:pPr>
            <a:r>
              <a:rPr lang="en-US" b="1" dirty="0">
                <a:solidFill>
                  <a:srgbClr val="0D0D0D"/>
                </a:solidFill>
                <a:highlight>
                  <a:srgbClr val="FFFFFF"/>
                </a:highlight>
                <a:latin typeface="ui-sans-serif"/>
              </a:rPr>
              <a:t>Focus on Behavior Change</a:t>
            </a:r>
            <a:r>
              <a:rPr lang="en-US" dirty="0">
                <a:solidFill>
                  <a:srgbClr val="0D0D0D"/>
                </a:solidFill>
                <a:highlight>
                  <a:srgbClr val="FFFFFF"/>
                </a:highlight>
                <a:latin typeface="ui-sans-serif"/>
              </a:rPr>
              <a:t>: The primary goal is to facilitate specific behavior change, such as reducing substance use, adopting healthier behaviors, or mitigating risky behaviors. </a:t>
            </a:r>
          </a:p>
          <a:p>
            <a:pPr marL="0" indent="0">
              <a:buFont typeface="Arial" panose="020B0604020202020204" pitchFamily="34" charset="0"/>
              <a:buNone/>
            </a:pPr>
            <a:endParaRPr lang="en-US" b="1" dirty="0">
              <a:solidFill>
                <a:srgbClr val="0D0D0D"/>
              </a:solidFill>
              <a:highlight>
                <a:srgbClr val="FFFFFF"/>
              </a:highlight>
              <a:latin typeface="ui-sans-serif"/>
            </a:endParaRPr>
          </a:p>
          <a:p>
            <a:pPr marL="0" indent="0">
              <a:buFont typeface="Arial" panose="020B0604020202020204" pitchFamily="34" charset="0"/>
              <a:buNone/>
            </a:pPr>
            <a:r>
              <a:rPr lang="en-US" b="1" dirty="0">
                <a:solidFill>
                  <a:srgbClr val="0D0D0D"/>
                </a:solidFill>
                <a:highlight>
                  <a:srgbClr val="FFFFFF"/>
                </a:highlight>
                <a:latin typeface="ui-sans-serif"/>
              </a:rPr>
              <a:t>Evidence-Based</a:t>
            </a:r>
            <a:r>
              <a:rPr lang="en-US" dirty="0">
                <a:solidFill>
                  <a:srgbClr val="0D0D0D"/>
                </a:solidFill>
                <a:highlight>
                  <a:srgbClr val="FFFFFF"/>
                </a:highlight>
                <a:latin typeface="ui-sans-serif"/>
              </a:rPr>
              <a:t>: Research has shown that it is effective in various contexts, particularly in substance use interventions. It is designed to be adaptable to different settings and patient needs.</a:t>
            </a:r>
          </a:p>
          <a:p>
            <a:endParaRPr lang="en-US" dirty="0"/>
          </a:p>
          <a:p>
            <a:pPr marL="0" marR="0" lvl="0" indent="0" algn="l" defTabSz="1218987" rtl="0" eaLnBrk="1" fontAlgn="auto" latinLnBrk="0" hangingPunct="1">
              <a:lnSpc>
                <a:spcPct val="100000"/>
              </a:lnSpc>
              <a:spcBef>
                <a:spcPts val="0"/>
              </a:spcBef>
              <a:spcAft>
                <a:spcPts val="0"/>
              </a:spcAft>
              <a:buClrTx/>
              <a:buSzTx/>
              <a:buFontTx/>
              <a:buNone/>
              <a:tabLst/>
              <a:defRPr/>
            </a:pPr>
            <a:r>
              <a:rPr lang="en-US" b="1" dirty="0"/>
              <a:t>REFERENCE:</a:t>
            </a:r>
            <a:br>
              <a:rPr lang="en-US" dirty="0"/>
            </a:br>
            <a:r>
              <a:rPr lang="en-US" dirty="0"/>
              <a:t>D’Onofrio, G., </a:t>
            </a:r>
            <a:r>
              <a:rPr lang="en-US" dirty="0" err="1"/>
              <a:t>Pantalon</a:t>
            </a:r>
            <a:r>
              <a:rPr lang="en-US" dirty="0"/>
              <a:t>, M. V., Degutis, L. C., </a:t>
            </a:r>
            <a:r>
              <a:rPr lang="en-US" dirty="0" err="1"/>
              <a:t>Fiellin</a:t>
            </a:r>
            <a:r>
              <a:rPr lang="en-US" dirty="0"/>
              <a:t>, D. A., &amp; O’Connor, P. G. (2005). Development and implementation of an emergency practitioner-performed brief intervention for hazardous and harmful drinkers in the emergency department. </a:t>
            </a:r>
            <a:r>
              <a:rPr lang="en-US" i="1" dirty="0"/>
              <a:t>Acad Emerg Med, 12</a:t>
            </a:r>
            <a:r>
              <a:rPr lang="en-US" i="0" dirty="0"/>
              <a:t>(3), 249</a:t>
            </a:r>
            <a:r>
              <a:rPr lang="en-US" sz="1800" dirty="0">
                <a:solidFill>
                  <a:srgbClr val="000000"/>
                </a:solidFill>
                <a:latin typeface="Calibri" panose="020F0502020204030204" pitchFamily="34" charset="0"/>
              </a:rPr>
              <a:t>–</a:t>
            </a:r>
            <a:r>
              <a:rPr lang="en-US" i="0" dirty="0"/>
              <a:t>256. https://doi.org/10.1197/j.aem.2004.10.021</a:t>
            </a:r>
            <a:endParaRPr lang="en-US"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6662369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BNI is useful in many situation for helping to increase motivation for and commitment to accepting medical care.  </a:t>
            </a:r>
          </a:p>
          <a:p>
            <a:endParaRPr lang="en-US" dirty="0"/>
          </a:p>
          <a:p>
            <a:pPr eaLnBrk="0" fontAlgn="base" hangingPunct="0">
              <a:lnSpc>
                <a:spcPct val="100000"/>
              </a:lnSpc>
              <a:spcBef>
                <a:spcPct val="0"/>
              </a:spcBef>
              <a:spcAft>
                <a:spcPct val="0"/>
              </a:spcAft>
            </a:pPr>
            <a:r>
              <a:rPr kumimoji="0" lang="en-US" altLang="en-US" sz="1800" b="1" i="0" u="none" strike="noStrike" cap="none" normalizeH="0" baseline="0" dirty="0">
                <a:ln>
                  <a:noFill/>
                </a:ln>
                <a:solidFill>
                  <a:schemeClr val="tx1"/>
                </a:solidFill>
                <a:effectLst/>
                <a:latin typeface="Arial" panose="020B0604020202020204" pitchFamily="34" charset="0"/>
              </a:rPr>
              <a:t>Engage the patient</a:t>
            </a:r>
            <a:r>
              <a:rPr kumimoji="0" lang="en-US" altLang="en-US" sz="1800" b="0" i="0" u="none" strike="noStrike" cap="none" normalizeH="0" baseline="0" dirty="0">
                <a:ln>
                  <a:noFill/>
                </a:ln>
                <a:solidFill>
                  <a:schemeClr val="tx1"/>
                </a:solidFill>
                <a:effectLst/>
                <a:latin typeface="Arial" panose="020B0604020202020204" pitchFamily="34" charset="0"/>
              </a:rPr>
              <a:t>: Build rapport and establishing a positive, non-judgmental relationship</a:t>
            </a:r>
            <a:r>
              <a:rPr lang="en-US" altLang="en-US" sz="1800" dirty="0">
                <a:latin typeface="Arial" panose="020B0604020202020204" pitchFamily="34" charset="0"/>
              </a:rPr>
              <a:t> so that person </a:t>
            </a:r>
            <a:r>
              <a:rPr kumimoji="0" lang="en-US" altLang="en-US" sz="1800" b="0" i="0" u="none" strike="noStrike" cap="none" normalizeH="0" baseline="0" dirty="0">
                <a:ln>
                  <a:noFill/>
                </a:ln>
                <a:solidFill>
                  <a:schemeClr val="tx1"/>
                </a:solidFill>
                <a:effectLst/>
                <a:latin typeface="Arial" panose="020B0604020202020204" pitchFamily="34" charset="0"/>
              </a:rPr>
              <a:t>feels comfortable discussing their behavior and goals.</a:t>
            </a:r>
          </a:p>
          <a:p>
            <a:pPr marL="0" indent="0" eaLnBrk="0" fontAlgn="base" hangingPunct="0">
              <a:lnSpc>
                <a:spcPct val="100000"/>
              </a:lnSpc>
              <a:spcBef>
                <a:spcPct val="0"/>
              </a:spcBef>
              <a:spcAft>
                <a:spcPct val="0"/>
              </a:spcAft>
              <a:buFont typeface="Arial" panose="020B0604020202020204" pitchFamily="34" charset="0"/>
              <a:buNone/>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indent="0" eaLnBrk="0" fontAlgn="base" hangingPunct="0">
              <a:lnSpc>
                <a:spcPct val="100000"/>
              </a:lnSpc>
              <a:spcBef>
                <a:spcPct val="0"/>
              </a:spcBef>
              <a:spcAft>
                <a:spcPct val="0"/>
              </a:spcAft>
              <a:buFont typeface="Arial" panose="020B0604020202020204" pitchFamily="34" charset="0"/>
              <a:buNone/>
            </a:pPr>
            <a:r>
              <a:rPr kumimoji="0" lang="en-US" altLang="en-US" sz="1800" b="1" i="0" u="none" strike="noStrike" cap="none" normalizeH="0" baseline="0" dirty="0">
                <a:ln>
                  <a:noFill/>
                </a:ln>
                <a:solidFill>
                  <a:schemeClr val="tx1"/>
                </a:solidFill>
                <a:effectLst/>
                <a:latin typeface="Arial" panose="020B0604020202020204" pitchFamily="34" charset="0"/>
              </a:rPr>
              <a:t>Assess Readiness for Change</a:t>
            </a:r>
            <a:r>
              <a:rPr kumimoji="0" lang="en-US" altLang="en-US" sz="1800" b="0" i="0" u="none" strike="noStrike" cap="none" normalizeH="0" baseline="0" dirty="0">
                <a:ln>
                  <a:noFill/>
                </a:ln>
                <a:solidFill>
                  <a:schemeClr val="tx1"/>
                </a:solidFill>
                <a:effectLst/>
                <a:latin typeface="Arial" panose="020B0604020202020204" pitchFamily="34" charset="0"/>
              </a:rPr>
              <a:t>: Ask open-ended questions and reflect their responses to understand their perspective. What change are they willing to explore?</a:t>
            </a:r>
          </a:p>
          <a:p>
            <a:pPr marL="0" indent="0" eaLnBrk="0" fontAlgn="base" hangingPunct="0">
              <a:lnSpc>
                <a:spcPct val="100000"/>
              </a:lnSpc>
              <a:spcBef>
                <a:spcPct val="0"/>
              </a:spcBef>
              <a:spcAft>
                <a:spcPct val="0"/>
              </a:spcAft>
              <a:buFont typeface="Arial" panose="020B0604020202020204" pitchFamily="34" charset="0"/>
              <a:buNone/>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indent="0" eaLnBrk="0" fontAlgn="base" hangingPunct="0">
              <a:lnSpc>
                <a:spcPct val="100000"/>
              </a:lnSpc>
              <a:spcBef>
                <a:spcPct val="0"/>
              </a:spcBef>
              <a:spcAft>
                <a:spcPct val="0"/>
              </a:spcAft>
              <a:buFont typeface="Arial" panose="020B0604020202020204" pitchFamily="34" charset="0"/>
              <a:buNone/>
            </a:pPr>
            <a:r>
              <a:rPr kumimoji="0" lang="en-US" altLang="en-US" sz="1800" b="1" i="0" u="none" strike="noStrike" cap="none" normalizeH="0" baseline="0" dirty="0">
                <a:ln>
                  <a:noFill/>
                </a:ln>
                <a:solidFill>
                  <a:schemeClr val="tx1"/>
                </a:solidFill>
                <a:effectLst/>
                <a:latin typeface="Arial" panose="020B0604020202020204" pitchFamily="34" charset="0"/>
              </a:rPr>
              <a:t>Explore Motivations and Barriers</a:t>
            </a:r>
            <a:r>
              <a:rPr kumimoji="0" lang="en-US" altLang="en-US" sz="1800" b="0" i="0" u="none" strike="noStrike" cap="none" normalizeH="0" baseline="0" dirty="0">
                <a:ln>
                  <a:noFill/>
                </a:ln>
                <a:solidFill>
                  <a:schemeClr val="tx1"/>
                </a:solidFill>
                <a:effectLst/>
                <a:latin typeface="Arial" panose="020B0604020202020204" pitchFamily="34" charset="0"/>
              </a:rPr>
              <a:t>: Discuss reasons for change and the potential benefits. Also, explore any barriers or challenges they anticipate. This helps to clarify their motivations and identify practical solutions.</a:t>
            </a:r>
          </a:p>
          <a:p>
            <a:pPr marL="0" indent="0" eaLnBrk="0" fontAlgn="base" hangingPunct="0">
              <a:lnSpc>
                <a:spcPct val="100000"/>
              </a:lnSpc>
              <a:spcBef>
                <a:spcPct val="0"/>
              </a:spcBef>
              <a:spcAft>
                <a:spcPct val="0"/>
              </a:spcAft>
              <a:buFont typeface="Arial" panose="020B0604020202020204" pitchFamily="34" charset="0"/>
              <a:buNone/>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indent="0" eaLnBrk="0" fontAlgn="base" hangingPunct="0">
              <a:lnSpc>
                <a:spcPct val="100000"/>
              </a:lnSpc>
              <a:spcBef>
                <a:spcPct val="0"/>
              </a:spcBef>
              <a:spcAft>
                <a:spcPct val="0"/>
              </a:spcAft>
              <a:buFont typeface="Arial" panose="020B0604020202020204" pitchFamily="34" charset="0"/>
              <a:buNone/>
            </a:pPr>
            <a:r>
              <a:rPr kumimoji="0" lang="en-US" altLang="en-US" sz="1800" b="1" i="0" u="none" strike="noStrike" cap="none" normalizeH="0" baseline="0" dirty="0">
                <a:ln>
                  <a:noFill/>
                </a:ln>
                <a:solidFill>
                  <a:schemeClr val="tx1"/>
                </a:solidFill>
                <a:effectLst/>
                <a:latin typeface="Arial" panose="020B0604020202020204" pitchFamily="34" charset="0"/>
              </a:rPr>
              <a:t>Negotiate a Plan</a:t>
            </a:r>
            <a:r>
              <a:rPr kumimoji="0" lang="en-US" altLang="en-US" sz="1800" b="0" i="0" u="none" strike="noStrike" cap="none" normalizeH="0" baseline="0" dirty="0">
                <a:ln>
                  <a:noFill/>
                </a:ln>
                <a:solidFill>
                  <a:schemeClr val="tx1"/>
                </a:solidFill>
                <a:effectLst/>
                <a:latin typeface="Arial" panose="020B0604020202020204" pitchFamily="34" charset="0"/>
              </a:rPr>
              <a:t>: Collaboratively develop a plan for change. This involves setting specific, achievable goals and identifying steps the patient can take to reach these goals. The plan should be realistic and tailored to the patient’s situation.</a:t>
            </a:r>
          </a:p>
          <a:p>
            <a:pPr marL="0" indent="0" eaLnBrk="0" fontAlgn="base" hangingPunct="0">
              <a:lnSpc>
                <a:spcPct val="100000"/>
              </a:lnSpc>
              <a:spcBef>
                <a:spcPct val="0"/>
              </a:spcBef>
              <a:spcAft>
                <a:spcPct val="0"/>
              </a:spcAft>
              <a:buFont typeface="Arial" panose="020B0604020202020204" pitchFamily="34" charset="0"/>
              <a:buNone/>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indent="0" eaLnBrk="0" fontAlgn="base" hangingPunct="0">
              <a:lnSpc>
                <a:spcPct val="100000"/>
              </a:lnSpc>
              <a:spcBef>
                <a:spcPct val="0"/>
              </a:spcBef>
              <a:spcAft>
                <a:spcPct val="0"/>
              </a:spcAft>
              <a:buFont typeface="Arial" panose="020B0604020202020204" pitchFamily="34" charset="0"/>
              <a:buNone/>
            </a:pPr>
            <a:r>
              <a:rPr kumimoji="0" lang="en-US" altLang="en-US" sz="1800" b="1" i="0" u="none" strike="noStrike" cap="none" normalizeH="0" baseline="0" dirty="0">
                <a:ln>
                  <a:noFill/>
                </a:ln>
                <a:solidFill>
                  <a:schemeClr val="tx1"/>
                </a:solidFill>
                <a:effectLst/>
                <a:latin typeface="Arial" panose="020B0604020202020204" pitchFamily="34" charset="0"/>
              </a:rPr>
              <a:t>Provide Support and Follow-Up</a:t>
            </a:r>
            <a:r>
              <a:rPr kumimoji="0" lang="en-US" altLang="en-US" sz="1800" b="0" i="0" u="none" strike="noStrike" cap="none" normalizeH="0" baseline="0" dirty="0">
                <a:ln>
                  <a:noFill/>
                </a:ln>
                <a:solidFill>
                  <a:schemeClr val="tx1"/>
                </a:solidFill>
                <a:effectLst/>
                <a:latin typeface="Arial" panose="020B0604020202020204" pitchFamily="34" charset="0"/>
              </a:rPr>
              <a:t>: Offer support and encouragement and discuss options for follow-up or additional resources if needed. Ensure the patient feels confident in their ability to implement the plan and make changes.</a:t>
            </a:r>
          </a:p>
          <a:p>
            <a:endParaRPr lang="en-US" dirty="0"/>
          </a:p>
          <a:p>
            <a:pPr marL="0" marR="0" lvl="0" indent="0" algn="l" defTabSz="1218987" rtl="0" eaLnBrk="1" fontAlgn="auto" latinLnBrk="0" hangingPunct="1">
              <a:lnSpc>
                <a:spcPct val="100000"/>
              </a:lnSpc>
              <a:spcBef>
                <a:spcPts val="0"/>
              </a:spcBef>
              <a:spcAft>
                <a:spcPts val="0"/>
              </a:spcAft>
              <a:buClrTx/>
              <a:buSzTx/>
              <a:buFontTx/>
              <a:buNone/>
              <a:tabLst/>
              <a:defRPr/>
            </a:pPr>
            <a:r>
              <a:rPr lang="en-US" b="1" dirty="0"/>
              <a:t>REFERENCE:</a:t>
            </a:r>
            <a:br>
              <a:rPr lang="en-US" dirty="0"/>
            </a:br>
            <a:r>
              <a:rPr lang="en-US" dirty="0"/>
              <a:t>D’Onofrio, G., </a:t>
            </a:r>
            <a:r>
              <a:rPr lang="en-US" dirty="0" err="1"/>
              <a:t>Pantalon</a:t>
            </a:r>
            <a:r>
              <a:rPr lang="en-US" dirty="0"/>
              <a:t>, M. V., Degutis, L. C., </a:t>
            </a:r>
            <a:r>
              <a:rPr lang="en-US" dirty="0" err="1"/>
              <a:t>Fiellin</a:t>
            </a:r>
            <a:r>
              <a:rPr lang="en-US" dirty="0"/>
              <a:t>, D. A., &amp; O’Connor, P. G. (2005). Development and implementation of an emergency practitioner-performed brief intervention for hazardous and harmful drinkers in the emergency department. </a:t>
            </a:r>
            <a:r>
              <a:rPr lang="en-US" i="1" dirty="0"/>
              <a:t>Acad Emerg Med, 12</a:t>
            </a:r>
            <a:r>
              <a:rPr lang="en-US" i="0" dirty="0"/>
              <a:t>(3), 249</a:t>
            </a:r>
            <a:r>
              <a:rPr lang="en-US" sz="1800" dirty="0">
                <a:solidFill>
                  <a:srgbClr val="000000"/>
                </a:solidFill>
                <a:latin typeface="Calibri" panose="020F0502020204030204" pitchFamily="34" charset="0"/>
              </a:rPr>
              <a:t>–</a:t>
            </a:r>
            <a:r>
              <a:rPr lang="en-US" i="0" dirty="0"/>
              <a:t>256. https://doi.org/10.1197/j.aem.2004.10.021</a:t>
            </a:r>
            <a:endParaRPr lang="en-US"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79448277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Patients sometimes seem manipulative, resistant, unmotivated, and disrespectful. This is especially true when the person is in crisis or under stress. If we as care providers can remember that they are really doing the best they can in the moment.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49588318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This summary slide provides closing comments regarding brief positive interactions and conversations with people who use drugs.</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00135038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F7C4F-57C5-2059-EF09-FE967DEE1A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B6A60C-C2D7-B141-9BD1-9D736F2324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C3ED2E-C1B0-A1D7-D565-AAF103AEC151}"/>
              </a:ext>
            </a:extLst>
          </p:cNvPr>
          <p:cNvSpPr>
            <a:spLocks noGrp="1"/>
          </p:cNvSpPr>
          <p:nvPr>
            <p:ph type="body" idx="1"/>
          </p:nvPr>
        </p:nvSpPr>
        <p:spPr/>
        <p:txBody>
          <a:bodyPr/>
          <a:lstStyle/>
          <a:p>
            <a:pPr marL="0" indent="0">
              <a:buNone/>
            </a:pPr>
            <a:r>
              <a:rPr lang="en-US" dirty="0"/>
              <a:t>The post-training </a:t>
            </a:r>
            <a:r>
              <a:rPr lang="en-US" b="1" dirty="0"/>
              <a:t>What Did You Learn </a:t>
            </a:r>
            <a:r>
              <a:rPr lang="en-US" dirty="0"/>
              <a:t>polling questions are for live webcast only. </a:t>
            </a:r>
            <a:r>
              <a:rPr lang="en-US" sz="1800" i="0" dirty="0"/>
              <a:t>Insert an interactive polling question for participants here. Note in parentheses any instructions to participants (i.e., choose one, choose all that apply, free text). You may insert polling slides throughout your presentation. We suggest no more than 5 polls for an hour-long engagement.</a:t>
            </a:r>
          </a:p>
          <a:p>
            <a:pPr marL="0" indent="0">
              <a:buNone/>
            </a:pPr>
            <a:r>
              <a:rPr lang="en-US" sz="1800" i="0" dirty="0"/>
              <a:t>Polling question slides will be converted to interactive live audience response polls during your presentation.</a:t>
            </a:r>
          </a:p>
          <a:p>
            <a:pPr marL="0" indent="0">
              <a:buNone/>
            </a:pPr>
            <a:endParaRPr lang="en-US" sz="1800" i="0" dirty="0"/>
          </a:p>
          <a:p>
            <a:pPr marL="0" indent="0">
              <a:buNone/>
            </a:pPr>
            <a:r>
              <a:rPr lang="en-US" sz="1800" i="0" dirty="0"/>
              <a:t>Correct Answer: </a:t>
            </a:r>
            <a:r>
              <a:rPr lang="en-US" sz="1800" b="1" i="0" dirty="0"/>
              <a:t>B – 1.2 million</a:t>
            </a:r>
          </a:p>
          <a:p>
            <a:endParaRPr lang="en-US" dirty="0"/>
          </a:p>
        </p:txBody>
      </p:sp>
      <p:sp>
        <p:nvSpPr>
          <p:cNvPr id="4" name="Footer Placeholder 3">
            <a:extLst>
              <a:ext uri="{FF2B5EF4-FFF2-40B4-BE49-F238E27FC236}">
                <a16:creationId xmlns:a16="http://schemas.microsoft.com/office/drawing/2014/main" id="{0467E566-C46A-3158-FA3E-A57C3595A330}"/>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FF57D3E6-3095-5890-A0F0-22B245D09174}"/>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4253272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ACCFF-E53D-A2F9-F476-05A6073F38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ADA9A8-7A5A-CD29-AB29-94CE310CD2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06F765-758C-5F9C-DBBF-B03F3470B6B6}"/>
              </a:ext>
            </a:extLst>
          </p:cNvPr>
          <p:cNvSpPr>
            <a:spLocks noGrp="1"/>
          </p:cNvSpPr>
          <p:nvPr>
            <p:ph type="body" idx="1"/>
          </p:nvPr>
        </p:nvSpPr>
        <p:spPr/>
        <p:txBody>
          <a:bodyPr/>
          <a:lstStyle/>
          <a:p>
            <a:pPr marL="0" indent="0">
              <a:buNone/>
            </a:pPr>
            <a:r>
              <a:rPr lang="en-US" dirty="0"/>
              <a:t>The post-training </a:t>
            </a:r>
            <a:r>
              <a:rPr lang="en-US" b="1" dirty="0"/>
              <a:t>What Did You Learn </a:t>
            </a:r>
            <a:r>
              <a:rPr lang="en-US" dirty="0"/>
              <a:t>polling questions are for live webcast only. </a:t>
            </a:r>
            <a:r>
              <a:rPr lang="en-US" sz="1800" i="0" dirty="0"/>
              <a:t>Insert an interactive polling question for participants here. Note in parentheses any instructions to participants (i.e., choose one, choose all that apply, free text). You may insert polling slides throughout your presentation. We suggest no more than 5 polls for an hour-long engagement.</a:t>
            </a:r>
          </a:p>
          <a:p>
            <a:pPr marL="0" indent="0">
              <a:buNone/>
            </a:pPr>
            <a:r>
              <a:rPr lang="en-US" sz="1800" i="0" dirty="0"/>
              <a:t>Polling question slides will be converted to interactive live audience response polls during your presentation.</a:t>
            </a:r>
          </a:p>
          <a:p>
            <a:pPr marL="0" indent="0">
              <a:buNone/>
            </a:pPr>
            <a:endParaRPr lang="en-US" sz="1800" i="0" dirty="0"/>
          </a:p>
          <a:p>
            <a:pPr marL="0" indent="0">
              <a:buNone/>
            </a:pPr>
            <a:r>
              <a:rPr lang="en-US" sz="1800" i="0" dirty="0"/>
              <a:t>Correct Answer: </a:t>
            </a:r>
            <a:r>
              <a:rPr lang="en-US" sz="1800" b="1" i="0" dirty="0"/>
              <a:t>A – High-barrier care</a:t>
            </a:r>
          </a:p>
        </p:txBody>
      </p:sp>
      <p:sp>
        <p:nvSpPr>
          <p:cNvPr id="4" name="Footer Placeholder 3">
            <a:extLst>
              <a:ext uri="{FF2B5EF4-FFF2-40B4-BE49-F238E27FC236}">
                <a16:creationId xmlns:a16="http://schemas.microsoft.com/office/drawing/2014/main" id="{DAD3F9A1-5A30-440B-C9B6-6350AED615DF}"/>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0E80E27E-BE60-E94D-B08F-824026B7BFA9}"/>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09246150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1BFD1-E443-25FC-F02F-DBA46B7816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2831D2-9215-52B2-32E4-BE4DA0EBFF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17D9A9-E801-973D-B544-EE56A5C47798}"/>
              </a:ext>
            </a:extLst>
          </p:cNvPr>
          <p:cNvSpPr>
            <a:spLocks noGrp="1"/>
          </p:cNvSpPr>
          <p:nvPr>
            <p:ph type="body" idx="1"/>
          </p:nvPr>
        </p:nvSpPr>
        <p:spPr/>
        <p:txBody>
          <a:bodyPr/>
          <a:lstStyle/>
          <a:p>
            <a:pPr marL="0" indent="0">
              <a:buNone/>
            </a:pPr>
            <a:r>
              <a:rPr lang="en-US" dirty="0"/>
              <a:t>The post-training </a:t>
            </a:r>
            <a:r>
              <a:rPr lang="en-US" b="1" dirty="0"/>
              <a:t>What Did You Learn </a:t>
            </a:r>
            <a:r>
              <a:rPr lang="en-US" dirty="0"/>
              <a:t>polling questions are for live webcast only. </a:t>
            </a:r>
            <a:r>
              <a:rPr lang="en-US" sz="1800" i="0" dirty="0"/>
              <a:t>Insert an interactive polling question for participants here. Note in parentheses any instructions to participants (i.e., choose one, choose all that apply, free text). You may insert polling slides throughout your presentation. We suggest no more than 5 polls for an hour-long engagement.</a:t>
            </a:r>
          </a:p>
          <a:p>
            <a:pPr marL="0" indent="0">
              <a:buNone/>
            </a:pPr>
            <a:r>
              <a:rPr lang="en-US" sz="1800" i="0" dirty="0"/>
              <a:t>Polling question slides will be converted to interactive live audience response polls during your presentation.</a:t>
            </a:r>
          </a:p>
          <a:p>
            <a:pPr marL="0" indent="0">
              <a:buNone/>
            </a:pPr>
            <a:endParaRPr lang="en-US" sz="1800" i="0" dirty="0"/>
          </a:p>
          <a:p>
            <a:pPr marL="0" indent="0">
              <a:buNone/>
            </a:pPr>
            <a:r>
              <a:rPr lang="en-US" sz="1800" i="0" dirty="0"/>
              <a:t>Correct Answer: </a:t>
            </a:r>
            <a:r>
              <a:rPr lang="en-US" sz="1800" b="1" i="0" dirty="0"/>
              <a:t>C – Increased self-esteem</a:t>
            </a:r>
          </a:p>
        </p:txBody>
      </p:sp>
      <p:sp>
        <p:nvSpPr>
          <p:cNvPr id="4" name="Footer Placeholder 3">
            <a:extLst>
              <a:ext uri="{FF2B5EF4-FFF2-40B4-BE49-F238E27FC236}">
                <a16:creationId xmlns:a16="http://schemas.microsoft.com/office/drawing/2014/main" id="{366EBAB2-CA6E-3879-3E6E-193A9E7DD40F}"/>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8802456E-1C59-8CB5-19A7-150B9913FE64}"/>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34751905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7C7FD-D43C-E400-3E2A-1E109EB040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F03B3A-A6C6-4E26-6BAF-DBD3C17FFC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F6F310-7278-9D6D-534C-2D94428C3776}"/>
              </a:ext>
            </a:extLst>
          </p:cNvPr>
          <p:cNvSpPr>
            <a:spLocks noGrp="1"/>
          </p:cNvSpPr>
          <p:nvPr>
            <p:ph type="body" idx="1"/>
          </p:nvPr>
        </p:nvSpPr>
        <p:spPr/>
        <p:txBody>
          <a:bodyPr/>
          <a:lstStyle/>
          <a:p>
            <a:pPr marL="0" indent="0">
              <a:buNone/>
            </a:pPr>
            <a:r>
              <a:rPr lang="en-US" dirty="0"/>
              <a:t>The post-training </a:t>
            </a:r>
            <a:r>
              <a:rPr lang="en-US" b="1" dirty="0"/>
              <a:t>What Did You Learn </a:t>
            </a:r>
            <a:r>
              <a:rPr lang="en-US" dirty="0"/>
              <a:t>polling questions are for live webcast only. </a:t>
            </a:r>
            <a:r>
              <a:rPr lang="en-US" sz="1800" i="0" dirty="0"/>
              <a:t>Insert an interactive polling question for participants here. Note in parentheses any instructions to participants (i.e., choose one, choose all that apply, free text). You may insert polling slides throughout your presentation. We suggest no more than 5 polls for an hour-long engagement.</a:t>
            </a:r>
          </a:p>
          <a:p>
            <a:pPr marL="0" indent="0">
              <a:buNone/>
            </a:pPr>
            <a:r>
              <a:rPr lang="en-US" sz="1800" i="0" dirty="0"/>
              <a:t>Polling question slides will be converted to interactive live audience response polls during your presentation.</a:t>
            </a:r>
          </a:p>
          <a:p>
            <a:pPr marL="0" indent="0">
              <a:buNone/>
            </a:pPr>
            <a:endParaRPr lang="en-US" sz="1800" i="0" dirty="0"/>
          </a:p>
          <a:p>
            <a:pPr marL="0" indent="0">
              <a:buNone/>
            </a:pPr>
            <a:r>
              <a:rPr lang="en-US" sz="1800" i="0" dirty="0"/>
              <a:t>Correct Answer: </a:t>
            </a:r>
            <a:r>
              <a:rPr lang="en-US" sz="1800" b="1" i="0" dirty="0"/>
              <a:t>B – Acamprosate</a:t>
            </a:r>
          </a:p>
        </p:txBody>
      </p:sp>
      <p:sp>
        <p:nvSpPr>
          <p:cNvPr id="4" name="Footer Placeholder 3">
            <a:extLst>
              <a:ext uri="{FF2B5EF4-FFF2-40B4-BE49-F238E27FC236}">
                <a16:creationId xmlns:a16="http://schemas.microsoft.com/office/drawing/2014/main" id="{2A6682D8-51FB-05EF-E1A8-11EC3910B39A}"/>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56E463DE-99FA-83C3-EB84-AAB192E7BA4B}"/>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77884234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7EF4D-BD38-FC4D-D71E-4C27E82998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266865-93AE-71F1-FF66-ED41B9AFD8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A95CB2-B707-48D8-8FC0-A344FE066871}"/>
              </a:ext>
            </a:extLst>
          </p:cNvPr>
          <p:cNvSpPr>
            <a:spLocks noGrp="1"/>
          </p:cNvSpPr>
          <p:nvPr>
            <p:ph type="body" idx="1"/>
          </p:nvPr>
        </p:nvSpPr>
        <p:spPr/>
        <p:txBody>
          <a:bodyPr/>
          <a:lstStyle/>
          <a:p>
            <a:pPr marL="0" indent="0">
              <a:buNone/>
            </a:pPr>
            <a:r>
              <a:rPr lang="en-US" dirty="0"/>
              <a:t>The post-training </a:t>
            </a:r>
            <a:r>
              <a:rPr lang="en-US" b="1" dirty="0"/>
              <a:t>What Did You Learn </a:t>
            </a:r>
            <a:r>
              <a:rPr lang="en-US" dirty="0"/>
              <a:t>polling questions are for live webcast only. </a:t>
            </a:r>
            <a:r>
              <a:rPr lang="en-US" sz="1800" i="0" dirty="0"/>
              <a:t>Insert an interactive polling question for participants here. Note in parentheses any instructions to participants (i.e., choose one, choose all that apply, free text). You may insert polling slides throughout your presentation. We suggest no more than 5 polls for an hour-long engagement.</a:t>
            </a:r>
          </a:p>
          <a:p>
            <a:pPr marL="0" indent="0">
              <a:buNone/>
            </a:pPr>
            <a:r>
              <a:rPr lang="en-US" sz="1800" i="0" dirty="0"/>
              <a:t>Polling question slides will be converted to interactive live audience response polls during your presentation.</a:t>
            </a:r>
          </a:p>
          <a:p>
            <a:pPr marL="0" indent="0">
              <a:buNone/>
            </a:pPr>
            <a:endParaRPr lang="en-US" sz="1800" i="0" dirty="0"/>
          </a:p>
          <a:p>
            <a:pPr marL="0" indent="0">
              <a:buNone/>
            </a:pPr>
            <a:r>
              <a:rPr lang="en-US" sz="1800" i="0" dirty="0"/>
              <a:t>Correct Answer: </a:t>
            </a:r>
            <a:r>
              <a:rPr lang="en-US" sz="1800" b="1" i="0" dirty="0"/>
              <a:t>D – Tell the patient what to do</a:t>
            </a:r>
          </a:p>
        </p:txBody>
      </p:sp>
      <p:sp>
        <p:nvSpPr>
          <p:cNvPr id="4" name="Footer Placeholder 3">
            <a:extLst>
              <a:ext uri="{FF2B5EF4-FFF2-40B4-BE49-F238E27FC236}">
                <a16:creationId xmlns:a16="http://schemas.microsoft.com/office/drawing/2014/main" id="{356C9AFA-F31A-4703-0ABC-6272894290B0}"/>
              </a:ext>
            </a:extLst>
          </p:cNvPr>
          <p:cNvSpPr>
            <a:spLocks noGrp="1"/>
          </p:cNvSpPr>
          <p:nvPr>
            <p:ph type="ftr" idx="11"/>
          </p:nvPr>
        </p:nvSpPr>
        <p:spPr/>
        <p:txBody>
          <a:bodyPr/>
          <a:lstStyle/>
          <a:p>
            <a:endParaRPr lang="en-US" dirty="0"/>
          </a:p>
        </p:txBody>
      </p:sp>
      <p:sp>
        <p:nvSpPr>
          <p:cNvPr id="5" name="Slide Number Placeholder 4">
            <a:extLst>
              <a:ext uri="{FF2B5EF4-FFF2-40B4-BE49-F238E27FC236}">
                <a16:creationId xmlns:a16="http://schemas.microsoft.com/office/drawing/2014/main" id="{69CC2D35-A5DA-69C4-444D-547E8BD92824}"/>
              </a:ext>
            </a:extLst>
          </p:cNvPr>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13470338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features resources from Shatterproof, the University of Washington, and the Recovery Research Institute.</a:t>
            </a:r>
          </a:p>
          <a:p>
            <a:endParaRPr lang="en-US" dirty="0"/>
          </a:p>
          <a:p>
            <a:r>
              <a:rPr lang="en-US" dirty="0"/>
              <a:t>Full references for all cited articles and resources are included in the trainer notes for each slide.</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8815857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features naloxone-specific resources.</a:t>
            </a:r>
          </a:p>
          <a:p>
            <a:endParaRPr lang="en-US" dirty="0"/>
          </a:p>
          <a:p>
            <a:pPr marL="0" marR="0" lvl="0" indent="0" algn="l" defTabSz="1218987" rtl="0" eaLnBrk="1" fontAlgn="auto" latinLnBrk="0" hangingPunct="1">
              <a:lnSpc>
                <a:spcPct val="100000"/>
              </a:lnSpc>
              <a:spcBef>
                <a:spcPts val="0"/>
              </a:spcBef>
              <a:spcAft>
                <a:spcPts val="0"/>
              </a:spcAft>
              <a:buClrTx/>
              <a:buSzTx/>
              <a:buFontTx/>
              <a:buNone/>
              <a:tabLst/>
              <a:defRPr/>
            </a:pPr>
            <a:r>
              <a:rPr lang="en-US"/>
              <a:t>Full references for all cited articles and resources are included in the trainer notes for each slide.</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3990366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t>INSTRUCTIONS</a:t>
            </a:r>
          </a:p>
          <a:p>
            <a:endParaRPr lang="en-US" b="1" i="1" dirty="0"/>
          </a:p>
          <a:p>
            <a:r>
              <a:rPr lang="en-US" b="1" i="1" dirty="0"/>
              <a:t>Ask participants if they have any final questions before wrapping up the training.</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4168669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This slide provides details on the AETC Program’s Resource Materials.</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35268892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provides details on the AETC Program Clinician Consultations and National Curriculum.</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25352720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FINAL SLIDE </a:t>
            </a:r>
          </a:p>
          <a:p>
            <a:r>
              <a:rPr lang="en-US" dirty="0"/>
              <a:t>This concludes the presentation. Thank the participants for their time and address any last-minute questions about the content. Encourage participants to reach out to the Pacific Southwest ATTC or Pacific AETC – Los Angeles Area, should they have questions or concerns following the training. Personalize the final slide with the trainer’s phone number, email address, and organization’s website.</a:t>
            </a:r>
          </a:p>
          <a:p>
            <a:endParaRPr lang="en-US" dirty="0"/>
          </a:p>
          <a:p>
            <a:r>
              <a:rPr lang="en-US" dirty="0"/>
              <a:t>Prepared in 2026 by: Pacific Southwest Addiction Technology Transfer Center</a:t>
            </a:r>
          </a:p>
          <a:p>
            <a:r>
              <a:rPr lang="en-US" dirty="0"/>
              <a:t>10911 Weyburn Ave. Ste 200</a:t>
            </a:r>
          </a:p>
          <a:p>
            <a:r>
              <a:rPr lang="en-US" dirty="0"/>
              <a:t>Los Angeles, CA 90024-2886</a:t>
            </a:r>
          </a:p>
          <a:p>
            <a:r>
              <a:rPr lang="en-US" dirty="0"/>
              <a:t>T: (310) 388-7647</a:t>
            </a:r>
          </a:p>
          <a:p>
            <a:r>
              <a:rPr lang="en-US" dirty="0"/>
              <a:t>F: (310) 312-0538</a:t>
            </a:r>
          </a:p>
          <a:p>
            <a:r>
              <a:rPr lang="en-US" dirty="0"/>
              <a:t>pacificsouthwestca@attcnetwork.org </a:t>
            </a:r>
          </a:p>
          <a:p>
            <a:endParaRPr lang="en-US" dirty="0"/>
          </a:p>
          <a:p>
            <a:r>
              <a:rPr lang="en-US" dirty="0"/>
              <a:t>At the time of this writing, Thomas E. Freese, Ph.D. served as the Principal Investigator and Director of the HHS Region 9, Pacific Southwest Addiction Technology Transfer Center, based at the UCLA Integrated Substance Use and Addiction Programs and Beth A. Rutkowski, MPH served as Co-Director of the HHS Region 9, Pacific Southwest Addiction Technology Transfer Center. Twyla Adams, MHS, served as the ATTC Government Project Officer. Christopher D. Carroll, MSc, served as the Principal Deputy Assistant Secretary for the Substance Abuse and Mental Health Services Administration. The opinions expressed herein are the views of the authors and do not reflect the official position of the Pacific Southwest ATTC/SAMHSA. No official support or endorsement of the Pacific Southwest ATTC/SAMHSA for the opinions described in this document is intended or should be inferred. </a:t>
            </a:r>
          </a:p>
          <a:p>
            <a:endParaRPr lang="en-US" dirty="0"/>
          </a:p>
        </p:txBody>
      </p:sp>
      <p:sp>
        <p:nvSpPr>
          <p:cNvPr id="4" name="Footer Placeholder 3"/>
          <p:cNvSpPr>
            <a:spLocks noGrp="1"/>
          </p:cNvSpPr>
          <p:nvPr>
            <p:ph type="ft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Slide Number Placeholder 4"/>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9780881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bg>
      <p:bgPr>
        <a:gradFill>
          <a:gsLst>
            <a:gs pos="17000">
              <a:schemeClr val="tx2">
                <a:lumMod val="75000"/>
              </a:schemeClr>
            </a:gs>
            <a:gs pos="100000">
              <a:schemeClr val="accent4"/>
            </a:gs>
          </a:gsLst>
          <a:lin ang="0" scaled="0"/>
        </a:gradFill>
        <a:effectLst/>
      </p:bgPr>
    </p:bg>
    <p:spTree>
      <p:nvGrpSpPr>
        <p:cNvPr id="1" name=""/>
        <p:cNvGrpSpPr/>
        <p:nvPr/>
      </p:nvGrpSpPr>
      <p:grpSpPr>
        <a:xfrm>
          <a:off x="0" y="0"/>
          <a:ext cx="0" cy="0"/>
          <a:chOff x="0" y="0"/>
          <a:chExt cx="0" cy="0"/>
        </a:xfrm>
      </p:grpSpPr>
      <p:sp>
        <p:nvSpPr>
          <p:cNvPr id="6" name="Title"/>
          <p:cNvSpPr>
            <a:spLocks noGrp="1"/>
          </p:cNvSpPr>
          <p:nvPr>
            <p:ph type="ctrTitle"/>
          </p:nvPr>
        </p:nvSpPr>
        <p:spPr>
          <a:xfrm>
            <a:off x="1772021" y="2177078"/>
            <a:ext cx="8644782" cy="838200"/>
          </a:xfrm>
          <a:prstGeom prst="rect">
            <a:avLst/>
          </a:prstGeom>
        </p:spPr>
        <p:txBody>
          <a:bodyPr anchor="b">
            <a:noAutofit/>
          </a:bodyPr>
          <a:lstStyle>
            <a:lvl1pPr algn="l">
              <a:defRPr sz="4200" b="0" i="0">
                <a:solidFill>
                  <a:schemeClr val="bg1"/>
                </a:solidFill>
                <a:latin typeface="Arial" panose="020B0604020202020204" pitchFamily="34" charset="0"/>
                <a:cs typeface="Arial" pitchFamily="34" charset="0"/>
              </a:defRPr>
            </a:lvl1pPr>
          </a:lstStyle>
          <a:p>
            <a:r>
              <a:rPr lang="en-US"/>
              <a:t>Click to edit Master title style</a:t>
            </a:r>
            <a:endParaRPr lang="en-US" dirty="0"/>
          </a:p>
        </p:txBody>
      </p:sp>
      <p:sp>
        <p:nvSpPr>
          <p:cNvPr id="4" name="Subtitle or Presenter"/>
          <p:cNvSpPr>
            <a:spLocks noGrp="1"/>
          </p:cNvSpPr>
          <p:nvPr>
            <p:ph type="body" sz="quarter" idx="10" hasCustomPrompt="1"/>
          </p:nvPr>
        </p:nvSpPr>
        <p:spPr>
          <a:xfrm>
            <a:off x="1772021" y="3575105"/>
            <a:ext cx="6955204" cy="495641"/>
          </a:xfrm>
          <a:prstGeom prst="rect">
            <a:avLst/>
          </a:prstGeom>
        </p:spPr>
        <p:txBody>
          <a:bodyPr anchor="ctr"/>
          <a:lstStyle>
            <a:lvl1pPr marL="0" indent="0">
              <a:buNone/>
              <a:defRPr sz="2399" b="0" i="0">
                <a:solidFill>
                  <a:schemeClr val="bg2"/>
                </a:solidFill>
                <a:latin typeface="Arial" panose="020B0604020202020204" pitchFamily="34" charset="0"/>
              </a:defRPr>
            </a:lvl1pPr>
          </a:lstStyle>
          <a:p>
            <a:pPr lvl="0"/>
            <a:r>
              <a:rPr lang="en-US" dirty="0"/>
              <a:t>Subtitle or Presenter Name</a:t>
            </a:r>
          </a:p>
        </p:txBody>
      </p:sp>
      <p:sp>
        <p:nvSpPr>
          <p:cNvPr id="10" name="Date">
            <a:extLst>
              <a:ext uri="{FF2B5EF4-FFF2-40B4-BE49-F238E27FC236}">
                <a16:creationId xmlns:a16="http://schemas.microsoft.com/office/drawing/2014/main" id="{CD1522D8-D85B-114D-BA65-311E6510E54B}"/>
              </a:ext>
            </a:extLst>
          </p:cNvPr>
          <p:cNvSpPr>
            <a:spLocks noGrp="1"/>
          </p:cNvSpPr>
          <p:nvPr>
            <p:ph type="body" sz="quarter" idx="11" hasCustomPrompt="1"/>
          </p:nvPr>
        </p:nvSpPr>
        <p:spPr>
          <a:xfrm>
            <a:off x="1772021" y="4247222"/>
            <a:ext cx="6955204" cy="495641"/>
          </a:xfrm>
          <a:prstGeom prst="rect">
            <a:avLst/>
          </a:prstGeom>
        </p:spPr>
        <p:txBody>
          <a:bodyPr anchor="ctr"/>
          <a:lstStyle>
            <a:lvl1pPr marL="0" indent="0">
              <a:buNone/>
              <a:defRPr sz="2399" b="0" i="0">
                <a:solidFill>
                  <a:srgbClr val="8096B6"/>
                </a:solidFill>
                <a:latin typeface="Arial" panose="020B0604020202020204" pitchFamily="34" charset="0"/>
              </a:defRPr>
            </a:lvl1pPr>
          </a:lstStyle>
          <a:p>
            <a:pPr lvl="0"/>
            <a:r>
              <a:rPr lang="en-US" dirty="0"/>
              <a:t>Date</a:t>
            </a:r>
          </a:p>
        </p:txBody>
      </p:sp>
      <p:sp>
        <p:nvSpPr>
          <p:cNvPr id="8" name="Red rule">
            <a:extLst>
              <a:ext uri="{FF2B5EF4-FFF2-40B4-BE49-F238E27FC236}">
                <a16:creationId xmlns:a16="http://schemas.microsoft.com/office/drawing/2014/main" id="{E58C2001-4BAA-F641-9C90-15743A761429}"/>
              </a:ext>
            </a:extLst>
          </p:cNvPr>
          <p:cNvSpPr/>
          <p:nvPr userDrawn="1"/>
        </p:nvSpPr>
        <p:spPr>
          <a:xfrm>
            <a:off x="1302238" y="3266047"/>
            <a:ext cx="8532178" cy="60943"/>
          </a:xfrm>
          <a:prstGeom prst="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121888" tIns="60944" rIns="121888" bIns="60944" numCol="1" spcCol="0" rtlCol="0" fromWordArt="0" anchor="ctr" anchorCtr="0" forceAA="0" compatLnSpc="1">
            <a:prstTxWarp prst="textNoShape">
              <a:avLst/>
            </a:prstTxWarp>
            <a:noAutofit/>
          </a:bodyPr>
          <a:lstStyle/>
          <a:p>
            <a:pPr algn="l"/>
            <a:endParaRPr lang="en-US" sz="2487" dirty="0"/>
          </a:p>
        </p:txBody>
      </p:sp>
      <p:pic>
        <p:nvPicPr>
          <p:cNvPr id="12" name="Logo">
            <a:extLst>
              <a:ext uri="{FF2B5EF4-FFF2-40B4-BE49-F238E27FC236}">
                <a16:creationId xmlns:a16="http://schemas.microsoft.com/office/drawing/2014/main" id="{DB5E6135-B7B2-A14E-B9DE-D3DD2E24D445}"/>
              </a:ext>
            </a:extLst>
          </p:cNvPr>
          <p:cNvPicPr>
            <a:picLocks noChangeAspect="1"/>
          </p:cNvPicPr>
          <p:nvPr userDrawn="1"/>
        </p:nvPicPr>
        <p:blipFill>
          <a:blip r:embed="rId2"/>
          <a:srcRect/>
          <a:stretch/>
        </p:blipFill>
        <p:spPr>
          <a:xfrm>
            <a:off x="721334" y="650974"/>
            <a:ext cx="2840019" cy="958967"/>
          </a:xfrm>
          <a:prstGeom prst="rect">
            <a:avLst/>
          </a:prstGeom>
        </p:spPr>
      </p:pic>
      <p:sp>
        <p:nvSpPr>
          <p:cNvPr id="3" name="Picture Placeholder 2">
            <a:extLst>
              <a:ext uri="{FF2B5EF4-FFF2-40B4-BE49-F238E27FC236}">
                <a16:creationId xmlns:a16="http://schemas.microsoft.com/office/drawing/2014/main" id="{D7947D4D-8572-FEC2-A38B-692F39158EE2}"/>
              </a:ext>
            </a:extLst>
          </p:cNvPr>
          <p:cNvSpPr>
            <a:spLocks noGrp="1"/>
          </p:cNvSpPr>
          <p:nvPr>
            <p:ph type="pic" sz="quarter" idx="12" hasCustomPrompt="1"/>
          </p:nvPr>
        </p:nvSpPr>
        <p:spPr>
          <a:xfrm>
            <a:off x="9455150" y="5427101"/>
            <a:ext cx="1878013" cy="1006475"/>
          </a:xfrm>
          <a:prstGeom prst="rect">
            <a:avLst/>
          </a:prstGeom>
          <a:ln>
            <a:noFill/>
          </a:ln>
        </p:spPr>
        <p:txBody>
          <a:bodyPr/>
          <a:lstStyle>
            <a:lvl1pPr marL="0" indent="0">
              <a:buNone/>
              <a:defRPr sz="1400">
                <a:solidFill>
                  <a:schemeClr val="bg1"/>
                </a:solidFill>
                <a:latin typeface="Arial" panose="020B0604020202020204" pitchFamily="34" charset="0"/>
                <a:cs typeface="Arial" panose="020B0604020202020204" pitchFamily="34" charset="0"/>
              </a:defRPr>
            </a:lvl1pPr>
          </a:lstStyle>
          <a:p>
            <a:r>
              <a:rPr lang="en-US" dirty="0"/>
              <a:t>Click to add secondary logo</a:t>
            </a:r>
          </a:p>
        </p:txBody>
      </p:sp>
    </p:spTree>
    <p:extLst>
      <p:ext uri="{BB962C8B-B14F-4D97-AF65-F5344CB8AC3E}">
        <p14:creationId xmlns:p14="http://schemas.microsoft.com/office/powerpoint/2010/main" val="328184155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aragraph and Bullets">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F03EF72A-8772-7F43-9512-C4B063F665DB}"/>
              </a:ext>
            </a:extLst>
          </p:cNvPr>
          <p:cNvSpPr>
            <a:spLocks noGrp="1"/>
          </p:cNvSpPr>
          <p:nvPr>
            <p:ph type="title"/>
          </p:nvPr>
        </p:nvSpPr>
        <p:spPr>
          <a:xfrm>
            <a:off x="623297" y="1202373"/>
            <a:ext cx="10512425" cy="648915"/>
          </a:xfrm>
          <a:prstGeom prst="rect">
            <a:avLst/>
          </a:prstGeom>
        </p:spPr>
        <p:txBody>
          <a:bodyPr vert="horz" lIns="91440" tIns="45720" rIns="91440" bIns="45720" rtlCol="0" anchor="t">
            <a:normAutofit/>
          </a:bodyPr>
          <a:lstStyle>
            <a:lvl1pPr>
              <a:defRPr sz="3200"/>
            </a:lvl1pPr>
          </a:lstStyle>
          <a:p>
            <a:r>
              <a:rPr lang="en-US" dirty="0"/>
              <a:t>Click to edit Master title style</a:t>
            </a:r>
          </a:p>
        </p:txBody>
      </p:sp>
      <p:sp>
        <p:nvSpPr>
          <p:cNvPr id="10" name="Text content area">
            <a:extLst>
              <a:ext uri="{FF2B5EF4-FFF2-40B4-BE49-F238E27FC236}">
                <a16:creationId xmlns:a16="http://schemas.microsoft.com/office/drawing/2014/main" id="{52F0C1DF-6492-8445-A2F1-D57652FA6084}"/>
              </a:ext>
            </a:extLst>
          </p:cNvPr>
          <p:cNvSpPr>
            <a:spLocks noGrp="1"/>
          </p:cNvSpPr>
          <p:nvPr>
            <p:ph type="body" sz="quarter" idx="11"/>
          </p:nvPr>
        </p:nvSpPr>
        <p:spPr>
          <a:xfrm>
            <a:off x="623888" y="2141308"/>
            <a:ext cx="10511833" cy="3713802"/>
          </a:xfrm>
          <a:prstGeom prst="rect">
            <a:avLst/>
          </a:prstGeom>
        </p:spPr>
        <p:txBody>
          <a:bodyPr/>
          <a:lstStyle>
            <a:lvl1pPr marL="342900" indent="-342900">
              <a:spcBef>
                <a:spcPts val="0"/>
              </a:spcBef>
              <a:spcAft>
                <a:spcPts val="1200"/>
              </a:spcAft>
              <a:buClr>
                <a:schemeClr val="accent6"/>
              </a:buClr>
              <a:buFont typeface="Wingdings" panose="05000000000000000000" pitchFamily="2" charset="2"/>
              <a:buChar char="§"/>
              <a:defRPr sz="2400">
                <a:solidFill>
                  <a:schemeClr val="tx1"/>
                </a:solidFill>
                <a:latin typeface="+mn-lt"/>
              </a:defRPr>
            </a:lvl1pPr>
            <a:lvl2pPr marL="685800" indent="-347472">
              <a:spcBef>
                <a:spcPts val="0"/>
              </a:spcBef>
              <a:spcAft>
                <a:spcPts val="600"/>
              </a:spcAft>
              <a:defRPr sz="2400">
                <a:latin typeface="+mn-lt"/>
              </a:defRPr>
            </a:lvl2pPr>
            <a:lvl3pPr marL="1024128" indent="-347472">
              <a:spcBef>
                <a:spcPts val="0"/>
              </a:spcBef>
              <a:spcAft>
                <a:spcPts val="600"/>
              </a:spcAft>
              <a:buFont typeface="Arial" panose="020B0604020202020204" pitchFamily="34" charset="0"/>
              <a:buChar char="•"/>
              <a:defRPr sz="2400">
                <a:latin typeface="+mn-lt"/>
              </a:defRPr>
            </a:lvl3pPr>
            <a:lvl4pPr marL="1481328" indent="-347472">
              <a:spcBef>
                <a:spcPts val="0"/>
              </a:spcBef>
              <a:spcAft>
                <a:spcPts val="600"/>
              </a:spcAft>
              <a:buClr>
                <a:schemeClr val="accent6"/>
              </a:buClr>
              <a:buFont typeface="System Font Regular"/>
              <a:buChar char="–"/>
              <a:defRPr sz="2400">
                <a:latin typeface="+mn-lt"/>
              </a:defRPr>
            </a:lvl4pPr>
            <a:lvl5pPr marL="1828800" indent="-347472">
              <a:spcBef>
                <a:spcPts val="0"/>
              </a:spcBef>
              <a:spcAft>
                <a:spcPts val="600"/>
              </a:spcAft>
              <a:buClr>
                <a:schemeClr val="accent6"/>
              </a:buClr>
              <a:buSzPct val="100000"/>
              <a:buFont typeface="System Font Regular"/>
              <a:buChar char="–"/>
              <a:defRPr sz="24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a:extLst>
              <a:ext uri="{FF2B5EF4-FFF2-40B4-BE49-F238E27FC236}">
                <a16:creationId xmlns:a16="http://schemas.microsoft.com/office/drawing/2014/main" id="{0BF51A89-F001-FB42-93CF-822574F6627D}"/>
              </a:ext>
            </a:extLst>
          </p:cNvPr>
          <p:cNvSpPr>
            <a:spLocks noGrp="1"/>
          </p:cNvSpPr>
          <p:nvPr>
            <p:ph type="dt" sz="half" idx="2"/>
          </p:nvPr>
        </p:nvSpPr>
        <p:spPr>
          <a:xfrm>
            <a:off x="62329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F5711D-CA17-45FD-8471-C62E86CE735D}" type="datetime4">
              <a:rPr lang="en-US" smtClean="0"/>
              <a:t>October 26, 2026</a:t>
            </a:fld>
            <a:endParaRPr lang="en-US" dirty="0"/>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F03EF72A-8772-7F43-9512-C4B063F665DB}"/>
              </a:ext>
            </a:extLst>
          </p:cNvPr>
          <p:cNvSpPr>
            <a:spLocks noGrp="1"/>
          </p:cNvSpPr>
          <p:nvPr>
            <p:ph type="title"/>
          </p:nvPr>
        </p:nvSpPr>
        <p:spPr>
          <a:xfrm>
            <a:off x="623297" y="1162569"/>
            <a:ext cx="10512425" cy="648915"/>
          </a:xfrm>
          <a:prstGeom prst="rect">
            <a:avLst/>
          </a:prstGeom>
        </p:spPr>
        <p:txBody>
          <a:bodyPr vert="horz" lIns="91440" tIns="45720" rIns="91440" bIns="45720" rtlCol="0" anchor="t">
            <a:normAutofit/>
          </a:bodyPr>
          <a:lstStyle>
            <a:lvl1pPr>
              <a:defRPr sz="3200"/>
            </a:lvl1pPr>
          </a:lstStyle>
          <a:p>
            <a:r>
              <a:rPr lang="en-US" dirty="0"/>
              <a:t>Click to edit Master title style</a:t>
            </a:r>
          </a:p>
        </p:txBody>
      </p:sp>
      <p:sp>
        <p:nvSpPr>
          <p:cNvPr id="10" name="Column 1">
            <a:extLst>
              <a:ext uri="{FF2B5EF4-FFF2-40B4-BE49-F238E27FC236}">
                <a16:creationId xmlns:a16="http://schemas.microsoft.com/office/drawing/2014/main" id="{52F0C1DF-6492-8445-A2F1-D57652FA6084}"/>
              </a:ext>
            </a:extLst>
          </p:cNvPr>
          <p:cNvSpPr>
            <a:spLocks noGrp="1"/>
          </p:cNvSpPr>
          <p:nvPr>
            <p:ph type="body" sz="quarter" idx="11" hasCustomPrompt="1"/>
          </p:nvPr>
        </p:nvSpPr>
        <p:spPr>
          <a:xfrm>
            <a:off x="623888" y="2049029"/>
            <a:ext cx="5171439" cy="3776584"/>
          </a:xfrm>
          <a:prstGeom prst="rect">
            <a:avLst/>
          </a:prstGeom>
        </p:spPr>
        <p:txBody>
          <a:bodyPr/>
          <a:lstStyle>
            <a:lvl1pPr marL="342900" indent="-342900">
              <a:spcBef>
                <a:spcPts val="0"/>
              </a:spcBef>
              <a:spcAft>
                <a:spcPts val="800"/>
              </a:spcAft>
              <a:buClr>
                <a:schemeClr val="accent6"/>
              </a:buClr>
              <a:buFont typeface="Wingdings" panose="05000000000000000000" pitchFamily="2" charset="2"/>
              <a:buChar char="§"/>
              <a:defRPr sz="2200">
                <a:solidFill>
                  <a:schemeClr val="tx1"/>
                </a:solidFill>
                <a:latin typeface="+mn-lt"/>
              </a:defRPr>
            </a:lvl1pPr>
            <a:lvl2pPr marL="514350" indent="-346075">
              <a:spcBef>
                <a:spcPts val="0"/>
              </a:spcBef>
              <a:spcAft>
                <a:spcPts val="800"/>
              </a:spcAft>
              <a:buFont typeface="Arial" panose="020B0604020202020204" pitchFamily="34" charset="0"/>
              <a:buChar char="•"/>
              <a:defRPr sz="2200">
                <a:latin typeface="+mn-lt"/>
              </a:defRPr>
            </a:lvl2pPr>
            <a:lvl3pPr marL="685800" indent="-285750">
              <a:spcBef>
                <a:spcPts val="0"/>
              </a:spcBef>
              <a:spcAft>
                <a:spcPts val="800"/>
              </a:spcAft>
              <a:buFont typeface="Arial" panose="020B0604020202020204" pitchFamily="34" charset="0"/>
              <a:buChar char="̶"/>
              <a:defRPr sz="2200">
                <a:latin typeface="+mn-lt"/>
              </a:defRPr>
            </a:lvl3pPr>
            <a:lvl4pPr marL="914400" indent="-342900">
              <a:spcBef>
                <a:spcPts val="0"/>
              </a:spcBef>
              <a:spcAft>
                <a:spcPts val="800"/>
              </a:spcAft>
              <a:buClr>
                <a:schemeClr val="accent6"/>
              </a:buClr>
              <a:buFont typeface="Arial" panose="020B0604020202020204" pitchFamily="34" charset="0"/>
              <a:buChar char="­"/>
              <a:defRPr sz="2200">
                <a:latin typeface="+mn-lt"/>
              </a:defRPr>
            </a:lvl4pPr>
            <a:lvl5pPr marL="1028700" indent="-342900">
              <a:spcBef>
                <a:spcPts val="0"/>
              </a:spcBef>
              <a:spcAft>
                <a:spcPts val="800"/>
              </a:spcAft>
              <a:buClr>
                <a:schemeClr val="accent6"/>
              </a:buClr>
              <a:buSzPct val="100000"/>
              <a:buFont typeface="System Font Regular"/>
              <a:buChar char="–"/>
              <a:defRPr sz="2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Column 2">
            <a:extLst>
              <a:ext uri="{FF2B5EF4-FFF2-40B4-BE49-F238E27FC236}">
                <a16:creationId xmlns:a16="http://schemas.microsoft.com/office/drawing/2014/main" id="{52F0C1DF-6492-8445-A2F1-D57652FA6084}"/>
              </a:ext>
            </a:extLst>
          </p:cNvPr>
          <p:cNvSpPr>
            <a:spLocks noGrp="1"/>
          </p:cNvSpPr>
          <p:nvPr>
            <p:ph type="body" sz="quarter" idx="12" hasCustomPrompt="1"/>
          </p:nvPr>
        </p:nvSpPr>
        <p:spPr>
          <a:xfrm>
            <a:off x="6015038" y="2049028"/>
            <a:ext cx="5171439" cy="3776585"/>
          </a:xfrm>
          <a:prstGeom prst="rect">
            <a:avLst/>
          </a:prstGeom>
        </p:spPr>
        <p:txBody>
          <a:bodyPr/>
          <a:lstStyle>
            <a:lvl1pPr marL="342900" indent="-342900">
              <a:spcBef>
                <a:spcPts val="0"/>
              </a:spcBef>
              <a:spcAft>
                <a:spcPts val="800"/>
              </a:spcAft>
              <a:buClr>
                <a:schemeClr val="accent6"/>
              </a:buClr>
              <a:buFont typeface="Wingdings" panose="05000000000000000000" pitchFamily="2" charset="2"/>
              <a:buChar char="§"/>
              <a:defRPr sz="2200">
                <a:solidFill>
                  <a:schemeClr val="tx1"/>
                </a:solidFill>
                <a:latin typeface="+mn-lt"/>
              </a:defRPr>
            </a:lvl1pPr>
            <a:lvl2pPr marL="514350" indent="-346075">
              <a:spcBef>
                <a:spcPts val="0"/>
              </a:spcBef>
              <a:spcAft>
                <a:spcPts val="800"/>
              </a:spcAft>
              <a:buFont typeface="Arial" panose="020B0604020202020204" pitchFamily="34" charset="0"/>
              <a:buChar char="•"/>
              <a:defRPr sz="2200">
                <a:latin typeface="+mn-lt"/>
              </a:defRPr>
            </a:lvl2pPr>
            <a:lvl3pPr marL="685800" indent="-285750">
              <a:spcBef>
                <a:spcPts val="0"/>
              </a:spcBef>
              <a:spcAft>
                <a:spcPts val="800"/>
              </a:spcAft>
              <a:buFont typeface="Arial" panose="020B0604020202020204" pitchFamily="34" charset="0"/>
              <a:buChar char="̶"/>
              <a:defRPr sz="2200">
                <a:latin typeface="+mn-lt"/>
              </a:defRPr>
            </a:lvl3pPr>
            <a:lvl4pPr marL="914400" indent="-342900">
              <a:spcBef>
                <a:spcPts val="0"/>
              </a:spcBef>
              <a:spcAft>
                <a:spcPts val="800"/>
              </a:spcAft>
              <a:buClr>
                <a:schemeClr val="accent6"/>
              </a:buClr>
              <a:buFont typeface="Arial" panose="020B0604020202020204" pitchFamily="34" charset="0"/>
              <a:buChar char="­"/>
              <a:defRPr sz="2200">
                <a:latin typeface="+mn-lt"/>
              </a:defRPr>
            </a:lvl4pPr>
            <a:lvl5pPr marL="1028700" indent="-342900">
              <a:spcBef>
                <a:spcPts val="0"/>
              </a:spcBef>
              <a:spcAft>
                <a:spcPts val="800"/>
              </a:spcAft>
              <a:buClr>
                <a:schemeClr val="accent6"/>
              </a:buClr>
              <a:buSzPct val="100000"/>
              <a:buFont typeface="System Font Regular"/>
              <a:buChar char="–"/>
              <a:defRPr sz="2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Date">
            <a:extLst>
              <a:ext uri="{FF2B5EF4-FFF2-40B4-BE49-F238E27FC236}">
                <a16:creationId xmlns:a16="http://schemas.microsoft.com/office/drawing/2014/main" id="{0BF51A89-F001-FB42-93CF-822574F6627D}"/>
              </a:ext>
            </a:extLst>
          </p:cNvPr>
          <p:cNvSpPr>
            <a:spLocks noGrp="1"/>
          </p:cNvSpPr>
          <p:nvPr>
            <p:ph type="dt" sz="half" idx="2"/>
          </p:nvPr>
        </p:nvSpPr>
        <p:spPr>
          <a:xfrm>
            <a:off x="62329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0A14F4-0CE7-440D-A9AD-AE6DF60A6C88}" type="datetime4">
              <a:rPr lang="en-US" smtClean="0"/>
              <a:t>October 26, 2026</a:t>
            </a:fld>
            <a:endParaRPr lang="en-US" dirty="0"/>
          </a:p>
        </p:txBody>
      </p:sp>
    </p:spTree>
    <p:extLst>
      <p:ext uri="{BB962C8B-B14F-4D97-AF65-F5344CB8AC3E}">
        <p14:creationId xmlns:p14="http://schemas.microsoft.com/office/powerpoint/2010/main" val="2833506996"/>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F03EF72A-8772-7F43-9512-C4B063F665DB}"/>
              </a:ext>
            </a:extLst>
          </p:cNvPr>
          <p:cNvSpPr>
            <a:spLocks noGrp="1"/>
          </p:cNvSpPr>
          <p:nvPr>
            <p:ph type="title"/>
          </p:nvPr>
        </p:nvSpPr>
        <p:spPr>
          <a:xfrm>
            <a:off x="623297" y="1137402"/>
            <a:ext cx="10512425" cy="648915"/>
          </a:xfrm>
          <a:prstGeom prst="rect">
            <a:avLst/>
          </a:prstGeom>
        </p:spPr>
        <p:txBody>
          <a:bodyPr vert="horz" lIns="91440" tIns="45720" rIns="91440" bIns="45720" rtlCol="0" anchor="t">
            <a:normAutofit/>
          </a:bodyPr>
          <a:lstStyle>
            <a:lvl1pPr>
              <a:defRPr sz="3200"/>
            </a:lvl1pPr>
          </a:lstStyle>
          <a:p>
            <a:r>
              <a:rPr lang="en-US" dirty="0"/>
              <a:t>Click to edit Master title style</a:t>
            </a:r>
          </a:p>
        </p:txBody>
      </p:sp>
      <p:sp>
        <p:nvSpPr>
          <p:cNvPr id="13" name="Column 1 Text">
            <a:extLst>
              <a:ext uri="{FF2B5EF4-FFF2-40B4-BE49-F238E27FC236}">
                <a16:creationId xmlns:a16="http://schemas.microsoft.com/office/drawing/2014/main" id="{52F0C1DF-6492-8445-A2F1-D57652FA6084}"/>
              </a:ext>
            </a:extLst>
          </p:cNvPr>
          <p:cNvSpPr>
            <a:spLocks noGrp="1"/>
          </p:cNvSpPr>
          <p:nvPr>
            <p:ph type="body" sz="quarter" idx="14" hasCustomPrompt="1"/>
          </p:nvPr>
        </p:nvSpPr>
        <p:spPr>
          <a:xfrm>
            <a:off x="623297" y="2085597"/>
            <a:ext cx="3443756" cy="3635001"/>
          </a:xfrm>
          <a:prstGeom prst="rect">
            <a:avLst/>
          </a:prstGeom>
        </p:spPr>
        <p:txBody>
          <a:bodyPr/>
          <a:lstStyle>
            <a:lvl1pPr marL="0" indent="0">
              <a:spcBef>
                <a:spcPts val="0"/>
              </a:spcBef>
              <a:spcAft>
                <a:spcPts val="1200"/>
              </a:spcAft>
              <a:buClr>
                <a:schemeClr val="accent6"/>
              </a:buClr>
              <a:buFontTx/>
              <a:buNone/>
              <a:defRPr sz="2200">
                <a:solidFill>
                  <a:schemeClr val="tx1"/>
                </a:solidFill>
                <a:latin typeface="+mn-lt"/>
              </a:defRPr>
            </a:lvl1pPr>
            <a:lvl2pPr marL="284163" indent="-284163">
              <a:spcBef>
                <a:spcPts val="0"/>
              </a:spcBef>
              <a:spcAft>
                <a:spcPts val="600"/>
              </a:spcAft>
              <a:defRPr sz="2200">
                <a:latin typeface="+mn-lt"/>
              </a:defRPr>
            </a:lvl2pPr>
            <a:lvl3pPr marL="458788" indent="-223838">
              <a:spcBef>
                <a:spcPts val="0"/>
              </a:spcBef>
              <a:spcAft>
                <a:spcPts val="600"/>
              </a:spcAft>
              <a:buFont typeface="Arial" panose="020B0604020202020204" pitchFamily="34" charset="0"/>
              <a:buChar char="•"/>
              <a:defRPr sz="2200">
                <a:latin typeface="+mn-lt"/>
              </a:defRPr>
            </a:lvl3pPr>
            <a:lvl4pPr marL="684213" indent="-225425">
              <a:spcBef>
                <a:spcPts val="0"/>
              </a:spcBef>
              <a:spcAft>
                <a:spcPts val="600"/>
              </a:spcAft>
              <a:buClr>
                <a:schemeClr val="accent6"/>
              </a:buClr>
              <a:buFont typeface="System Font Regular"/>
              <a:buChar char="–"/>
              <a:tabLst/>
              <a:defRPr sz="2200">
                <a:latin typeface="+mn-lt"/>
              </a:defRPr>
            </a:lvl4pPr>
            <a:lvl5pPr marL="1373188" indent="-230188">
              <a:spcBef>
                <a:spcPts val="0"/>
              </a:spcBef>
              <a:spcAft>
                <a:spcPts val="600"/>
              </a:spcAft>
              <a:buClr>
                <a:schemeClr val="accent6"/>
              </a:buClr>
              <a:buSzPct val="100000"/>
              <a:buFont typeface="System Font Regular"/>
              <a:buChar char="–"/>
              <a:defRPr sz="2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Column 2 Text">
            <a:extLst>
              <a:ext uri="{FF2B5EF4-FFF2-40B4-BE49-F238E27FC236}">
                <a16:creationId xmlns:a16="http://schemas.microsoft.com/office/drawing/2014/main" id="{52F0C1DF-6492-8445-A2F1-D57652FA6084}"/>
              </a:ext>
            </a:extLst>
          </p:cNvPr>
          <p:cNvSpPr>
            <a:spLocks noGrp="1"/>
          </p:cNvSpPr>
          <p:nvPr>
            <p:ph type="body" sz="quarter" idx="13" hasCustomPrompt="1"/>
          </p:nvPr>
        </p:nvSpPr>
        <p:spPr>
          <a:xfrm>
            <a:off x="4237751" y="2085597"/>
            <a:ext cx="3443756" cy="3635001"/>
          </a:xfrm>
          <a:prstGeom prst="rect">
            <a:avLst/>
          </a:prstGeom>
        </p:spPr>
        <p:txBody>
          <a:bodyPr/>
          <a:lstStyle>
            <a:lvl1pPr marL="0" indent="0">
              <a:spcBef>
                <a:spcPts val="0"/>
              </a:spcBef>
              <a:spcAft>
                <a:spcPts val="1200"/>
              </a:spcAft>
              <a:buClr>
                <a:schemeClr val="accent6"/>
              </a:buClr>
              <a:buFontTx/>
              <a:buNone/>
              <a:defRPr sz="2200">
                <a:solidFill>
                  <a:schemeClr val="tx1"/>
                </a:solidFill>
                <a:latin typeface="+mn-lt"/>
              </a:defRPr>
            </a:lvl1pPr>
            <a:lvl2pPr marL="284163" indent="-284163">
              <a:spcBef>
                <a:spcPts val="0"/>
              </a:spcBef>
              <a:spcAft>
                <a:spcPts val="600"/>
              </a:spcAft>
              <a:defRPr sz="2200">
                <a:latin typeface="+mn-lt"/>
              </a:defRPr>
            </a:lvl2pPr>
            <a:lvl3pPr marL="458788" indent="-223838">
              <a:spcBef>
                <a:spcPts val="0"/>
              </a:spcBef>
              <a:spcAft>
                <a:spcPts val="600"/>
              </a:spcAft>
              <a:buFont typeface="Arial" panose="020B0604020202020204" pitchFamily="34" charset="0"/>
              <a:buChar char="•"/>
              <a:defRPr sz="2200">
                <a:latin typeface="+mn-lt"/>
              </a:defRPr>
            </a:lvl3pPr>
            <a:lvl4pPr marL="684213" indent="-225425">
              <a:spcBef>
                <a:spcPts val="0"/>
              </a:spcBef>
              <a:spcAft>
                <a:spcPts val="600"/>
              </a:spcAft>
              <a:buClr>
                <a:schemeClr val="accent6"/>
              </a:buClr>
              <a:buFont typeface="System Font Regular"/>
              <a:buChar char="–"/>
              <a:tabLst/>
              <a:defRPr sz="2200">
                <a:latin typeface="+mn-lt"/>
              </a:defRPr>
            </a:lvl4pPr>
            <a:lvl5pPr marL="1373188" indent="-230188">
              <a:spcBef>
                <a:spcPts val="0"/>
              </a:spcBef>
              <a:spcAft>
                <a:spcPts val="600"/>
              </a:spcAft>
              <a:buClr>
                <a:schemeClr val="accent6"/>
              </a:buClr>
              <a:buSzPct val="100000"/>
              <a:buFont typeface="System Font Regular"/>
              <a:buChar char="–"/>
              <a:defRPr sz="2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Column 3 Text">
            <a:extLst>
              <a:ext uri="{FF2B5EF4-FFF2-40B4-BE49-F238E27FC236}">
                <a16:creationId xmlns:a16="http://schemas.microsoft.com/office/drawing/2014/main" id="{52F0C1DF-6492-8445-A2F1-D57652FA6084}"/>
              </a:ext>
            </a:extLst>
          </p:cNvPr>
          <p:cNvSpPr>
            <a:spLocks noGrp="1"/>
          </p:cNvSpPr>
          <p:nvPr>
            <p:ph type="body" sz="quarter" idx="12" hasCustomPrompt="1"/>
          </p:nvPr>
        </p:nvSpPr>
        <p:spPr>
          <a:xfrm>
            <a:off x="7852205" y="2078951"/>
            <a:ext cx="3443756" cy="3641647"/>
          </a:xfrm>
          <a:prstGeom prst="rect">
            <a:avLst/>
          </a:prstGeom>
        </p:spPr>
        <p:txBody>
          <a:bodyPr/>
          <a:lstStyle>
            <a:lvl1pPr marL="0" indent="0">
              <a:spcBef>
                <a:spcPts val="0"/>
              </a:spcBef>
              <a:spcAft>
                <a:spcPts val="1200"/>
              </a:spcAft>
              <a:buClr>
                <a:schemeClr val="accent6"/>
              </a:buClr>
              <a:buFontTx/>
              <a:buNone/>
              <a:defRPr sz="2200">
                <a:solidFill>
                  <a:schemeClr val="tx1"/>
                </a:solidFill>
                <a:latin typeface="+mn-lt"/>
              </a:defRPr>
            </a:lvl1pPr>
            <a:lvl2pPr marL="284163" indent="-284163">
              <a:spcBef>
                <a:spcPts val="0"/>
              </a:spcBef>
              <a:spcAft>
                <a:spcPts val="600"/>
              </a:spcAft>
              <a:defRPr sz="2200">
                <a:latin typeface="+mn-lt"/>
              </a:defRPr>
            </a:lvl2pPr>
            <a:lvl3pPr marL="458788" indent="-223838">
              <a:spcBef>
                <a:spcPts val="0"/>
              </a:spcBef>
              <a:spcAft>
                <a:spcPts val="600"/>
              </a:spcAft>
              <a:buFont typeface="Arial" panose="020B0604020202020204" pitchFamily="34" charset="0"/>
              <a:buChar char="•"/>
              <a:defRPr sz="2200">
                <a:latin typeface="+mn-lt"/>
              </a:defRPr>
            </a:lvl3pPr>
            <a:lvl4pPr marL="684213" indent="-225425">
              <a:spcBef>
                <a:spcPts val="0"/>
              </a:spcBef>
              <a:spcAft>
                <a:spcPts val="600"/>
              </a:spcAft>
              <a:buClr>
                <a:schemeClr val="accent6"/>
              </a:buClr>
              <a:buFont typeface="System Font Regular"/>
              <a:buChar char="–"/>
              <a:tabLst/>
              <a:defRPr sz="2200">
                <a:latin typeface="+mn-lt"/>
              </a:defRPr>
            </a:lvl4pPr>
            <a:lvl5pPr marL="1373188" indent="-230188">
              <a:spcBef>
                <a:spcPts val="0"/>
              </a:spcBef>
              <a:spcAft>
                <a:spcPts val="600"/>
              </a:spcAft>
              <a:buClr>
                <a:schemeClr val="accent6"/>
              </a:buClr>
              <a:buSzPct val="100000"/>
              <a:buFont typeface="System Font Regular"/>
              <a:buChar char="–"/>
              <a:defRPr sz="2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Date">
            <a:extLst>
              <a:ext uri="{FF2B5EF4-FFF2-40B4-BE49-F238E27FC236}">
                <a16:creationId xmlns:a16="http://schemas.microsoft.com/office/drawing/2014/main" id="{0BF51A89-F001-FB42-93CF-822574F6627D}"/>
              </a:ext>
            </a:extLst>
          </p:cNvPr>
          <p:cNvSpPr>
            <a:spLocks noGrp="1"/>
          </p:cNvSpPr>
          <p:nvPr>
            <p:ph type="dt" sz="half" idx="2"/>
          </p:nvPr>
        </p:nvSpPr>
        <p:spPr>
          <a:xfrm>
            <a:off x="62329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CCD475-BD3D-4D8F-9C25-3936DE8BD1EA}" type="datetime4">
              <a:rPr lang="en-US" smtClean="0"/>
              <a:t>October 26, 2026</a:t>
            </a:fld>
            <a:endParaRPr lang="en-US" dirty="0"/>
          </a:p>
        </p:txBody>
      </p:sp>
    </p:spTree>
    <p:extLst>
      <p:ext uri="{BB962C8B-B14F-4D97-AF65-F5344CB8AC3E}">
        <p14:creationId xmlns:p14="http://schemas.microsoft.com/office/powerpoint/2010/main" val="3401759276"/>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F03EF72A-8772-7F43-9512-C4B063F665DB}"/>
              </a:ext>
            </a:extLst>
          </p:cNvPr>
          <p:cNvSpPr>
            <a:spLocks noGrp="1"/>
          </p:cNvSpPr>
          <p:nvPr>
            <p:ph type="title"/>
          </p:nvPr>
        </p:nvSpPr>
        <p:spPr>
          <a:xfrm>
            <a:off x="623297" y="1170958"/>
            <a:ext cx="10512425" cy="648915"/>
          </a:xfrm>
          <a:prstGeom prst="rect">
            <a:avLst/>
          </a:prstGeom>
        </p:spPr>
        <p:txBody>
          <a:bodyPr vert="horz" lIns="91440" tIns="45720" rIns="91440" bIns="45720" rtlCol="0" anchor="t">
            <a:normAutofit/>
          </a:bodyPr>
          <a:lstStyle>
            <a:lvl1pPr>
              <a:defRPr sz="3200"/>
            </a:lvl1pPr>
          </a:lstStyle>
          <a:p>
            <a:r>
              <a:rPr lang="en-US" dirty="0"/>
              <a:t>Click to edit Master title style</a:t>
            </a:r>
          </a:p>
        </p:txBody>
      </p:sp>
      <p:sp>
        <p:nvSpPr>
          <p:cNvPr id="8" name="Text Column 1">
            <a:extLst>
              <a:ext uri="{FF2B5EF4-FFF2-40B4-BE49-F238E27FC236}">
                <a16:creationId xmlns:a16="http://schemas.microsoft.com/office/drawing/2014/main" id="{52F0C1DF-6492-8445-A2F1-D57652FA6084}"/>
              </a:ext>
            </a:extLst>
          </p:cNvPr>
          <p:cNvSpPr>
            <a:spLocks noGrp="1"/>
          </p:cNvSpPr>
          <p:nvPr>
            <p:ph type="body" sz="quarter" idx="12" hasCustomPrompt="1"/>
          </p:nvPr>
        </p:nvSpPr>
        <p:spPr>
          <a:xfrm>
            <a:off x="623297" y="2052043"/>
            <a:ext cx="2743200" cy="3634999"/>
          </a:xfrm>
          <a:prstGeom prst="rect">
            <a:avLst/>
          </a:prstGeom>
        </p:spPr>
        <p:txBody>
          <a:bodyPr/>
          <a:lstStyle>
            <a:lvl1pPr marL="0" indent="0">
              <a:spcBef>
                <a:spcPts val="0"/>
              </a:spcBef>
              <a:spcAft>
                <a:spcPts val="1200"/>
              </a:spcAft>
              <a:buClr>
                <a:schemeClr val="accent6"/>
              </a:buClr>
              <a:buFontTx/>
              <a:buNone/>
              <a:defRPr sz="2000">
                <a:solidFill>
                  <a:schemeClr val="tx1"/>
                </a:solidFill>
                <a:latin typeface="+mn-lt"/>
              </a:defRPr>
            </a:lvl1pPr>
            <a:lvl2pPr marL="344488" indent="-230188">
              <a:spcBef>
                <a:spcPts val="0"/>
              </a:spcBef>
              <a:spcAft>
                <a:spcPts val="600"/>
              </a:spcAft>
              <a:defRPr sz="2000">
                <a:latin typeface="+mn-lt"/>
              </a:defRPr>
            </a:lvl2pPr>
            <a:lvl3pPr marL="458788" indent="-228600">
              <a:spcBef>
                <a:spcPts val="0"/>
              </a:spcBef>
              <a:spcAft>
                <a:spcPts val="600"/>
              </a:spcAft>
              <a:buFont typeface="Arial" panose="020B0604020202020204" pitchFamily="34" charset="0"/>
              <a:buChar char="•"/>
              <a:defRPr sz="2000">
                <a:latin typeface="+mn-lt"/>
              </a:defRPr>
            </a:lvl3pPr>
            <a:lvl4pPr marL="569913" indent="-230188">
              <a:spcBef>
                <a:spcPts val="0"/>
              </a:spcBef>
              <a:spcAft>
                <a:spcPts val="600"/>
              </a:spcAft>
              <a:buClr>
                <a:schemeClr val="accent6"/>
              </a:buClr>
              <a:buFont typeface="System Font Regular"/>
              <a:buChar char="–"/>
              <a:tabLst/>
              <a:defRPr sz="2000">
                <a:latin typeface="+mn-lt"/>
              </a:defRPr>
            </a:lvl4pPr>
            <a:lvl5pPr marL="684213" indent="-225425">
              <a:spcBef>
                <a:spcPts val="0"/>
              </a:spcBef>
              <a:spcAft>
                <a:spcPts val="600"/>
              </a:spcAft>
              <a:buClr>
                <a:schemeClr val="accent6"/>
              </a:buClr>
              <a:buSzPct val="100000"/>
              <a:buFont typeface="System Font Regular"/>
              <a:buChar char="–"/>
              <a:defRPr sz="20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ext Column 2">
            <a:extLst>
              <a:ext uri="{FF2B5EF4-FFF2-40B4-BE49-F238E27FC236}">
                <a16:creationId xmlns:a16="http://schemas.microsoft.com/office/drawing/2014/main" id="{52F0C1DF-6492-8445-A2F1-D57652FA6084}"/>
              </a:ext>
            </a:extLst>
          </p:cNvPr>
          <p:cNvSpPr>
            <a:spLocks noGrp="1"/>
          </p:cNvSpPr>
          <p:nvPr>
            <p:ph type="body" sz="quarter" idx="13" hasCustomPrompt="1"/>
          </p:nvPr>
        </p:nvSpPr>
        <p:spPr>
          <a:xfrm>
            <a:off x="3426979" y="2052041"/>
            <a:ext cx="2743200" cy="3635001"/>
          </a:xfrm>
          <a:prstGeom prst="rect">
            <a:avLst/>
          </a:prstGeom>
        </p:spPr>
        <p:txBody>
          <a:bodyPr/>
          <a:lstStyle>
            <a:lvl1pPr marL="0" indent="0">
              <a:spcBef>
                <a:spcPts val="0"/>
              </a:spcBef>
              <a:spcAft>
                <a:spcPts val="1200"/>
              </a:spcAft>
              <a:buClr>
                <a:schemeClr val="accent6"/>
              </a:buClr>
              <a:buFontTx/>
              <a:buNone/>
              <a:defRPr sz="2000">
                <a:solidFill>
                  <a:schemeClr val="tx1"/>
                </a:solidFill>
                <a:latin typeface="+mn-lt"/>
              </a:defRPr>
            </a:lvl1pPr>
            <a:lvl2pPr marL="344488" indent="-230188">
              <a:spcBef>
                <a:spcPts val="0"/>
              </a:spcBef>
              <a:spcAft>
                <a:spcPts val="600"/>
              </a:spcAft>
              <a:defRPr sz="2000">
                <a:latin typeface="+mn-lt"/>
              </a:defRPr>
            </a:lvl2pPr>
            <a:lvl3pPr marL="458788" indent="-228600">
              <a:spcBef>
                <a:spcPts val="0"/>
              </a:spcBef>
              <a:spcAft>
                <a:spcPts val="600"/>
              </a:spcAft>
              <a:buFont typeface="Arial" panose="020B0604020202020204" pitchFamily="34" charset="0"/>
              <a:buChar char="•"/>
              <a:defRPr sz="2000">
                <a:latin typeface="+mn-lt"/>
              </a:defRPr>
            </a:lvl3pPr>
            <a:lvl4pPr marL="569913" indent="-230188">
              <a:spcBef>
                <a:spcPts val="0"/>
              </a:spcBef>
              <a:spcAft>
                <a:spcPts val="600"/>
              </a:spcAft>
              <a:buClr>
                <a:schemeClr val="accent6"/>
              </a:buClr>
              <a:buFont typeface="System Font Regular"/>
              <a:buChar char="–"/>
              <a:tabLst/>
              <a:defRPr sz="2000">
                <a:latin typeface="+mn-lt"/>
              </a:defRPr>
            </a:lvl4pPr>
            <a:lvl5pPr marL="684213" indent="-225425">
              <a:spcBef>
                <a:spcPts val="0"/>
              </a:spcBef>
              <a:spcAft>
                <a:spcPts val="600"/>
              </a:spcAft>
              <a:buClr>
                <a:schemeClr val="accent6"/>
              </a:buClr>
              <a:buSzPct val="100000"/>
              <a:buFont typeface="System Font Regular"/>
              <a:buChar char="–"/>
              <a:defRPr sz="20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Column 3">
            <a:extLst>
              <a:ext uri="{FF2B5EF4-FFF2-40B4-BE49-F238E27FC236}">
                <a16:creationId xmlns:a16="http://schemas.microsoft.com/office/drawing/2014/main" id="{52F0C1DF-6492-8445-A2F1-D57652FA6084}"/>
              </a:ext>
            </a:extLst>
          </p:cNvPr>
          <p:cNvSpPr>
            <a:spLocks noGrp="1"/>
          </p:cNvSpPr>
          <p:nvPr>
            <p:ph type="body" sz="quarter" idx="14" hasCustomPrompt="1"/>
          </p:nvPr>
        </p:nvSpPr>
        <p:spPr>
          <a:xfrm>
            <a:off x="6230661" y="2048313"/>
            <a:ext cx="2743200" cy="3747803"/>
          </a:xfrm>
          <a:prstGeom prst="rect">
            <a:avLst/>
          </a:prstGeom>
        </p:spPr>
        <p:txBody>
          <a:bodyPr/>
          <a:lstStyle>
            <a:lvl1pPr marL="0" indent="0">
              <a:spcBef>
                <a:spcPts val="0"/>
              </a:spcBef>
              <a:spcAft>
                <a:spcPts val="1200"/>
              </a:spcAft>
              <a:buClr>
                <a:schemeClr val="accent6"/>
              </a:buClr>
              <a:buFontTx/>
              <a:buNone/>
              <a:defRPr sz="2000">
                <a:solidFill>
                  <a:schemeClr val="tx1"/>
                </a:solidFill>
                <a:latin typeface="+mn-lt"/>
              </a:defRPr>
            </a:lvl1pPr>
            <a:lvl2pPr marL="344488" indent="-230188">
              <a:spcBef>
                <a:spcPts val="0"/>
              </a:spcBef>
              <a:spcAft>
                <a:spcPts val="600"/>
              </a:spcAft>
              <a:defRPr sz="2000">
                <a:latin typeface="+mn-lt"/>
              </a:defRPr>
            </a:lvl2pPr>
            <a:lvl3pPr marL="458788" indent="-228600">
              <a:spcBef>
                <a:spcPts val="0"/>
              </a:spcBef>
              <a:spcAft>
                <a:spcPts val="600"/>
              </a:spcAft>
              <a:buFont typeface="Arial" panose="020B0604020202020204" pitchFamily="34" charset="0"/>
              <a:buChar char="•"/>
              <a:defRPr sz="2000">
                <a:latin typeface="+mn-lt"/>
              </a:defRPr>
            </a:lvl3pPr>
            <a:lvl4pPr marL="569913" indent="-230188">
              <a:spcBef>
                <a:spcPts val="0"/>
              </a:spcBef>
              <a:spcAft>
                <a:spcPts val="600"/>
              </a:spcAft>
              <a:buClr>
                <a:schemeClr val="accent6"/>
              </a:buClr>
              <a:buFont typeface="System Font Regular"/>
              <a:buChar char="–"/>
              <a:tabLst/>
              <a:defRPr sz="2000">
                <a:latin typeface="+mn-lt"/>
              </a:defRPr>
            </a:lvl4pPr>
            <a:lvl5pPr marL="684213" indent="-225425">
              <a:spcBef>
                <a:spcPts val="0"/>
              </a:spcBef>
              <a:spcAft>
                <a:spcPts val="600"/>
              </a:spcAft>
              <a:buClr>
                <a:schemeClr val="accent6"/>
              </a:buClr>
              <a:buSzPct val="100000"/>
              <a:buFont typeface="System Font Regular"/>
              <a:buChar char="–"/>
              <a:defRPr sz="20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Column 4">
            <a:extLst>
              <a:ext uri="{FF2B5EF4-FFF2-40B4-BE49-F238E27FC236}">
                <a16:creationId xmlns:a16="http://schemas.microsoft.com/office/drawing/2014/main" id="{52F0C1DF-6492-8445-A2F1-D57652FA6084}"/>
              </a:ext>
            </a:extLst>
          </p:cNvPr>
          <p:cNvSpPr>
            <a:spLocks noGrp="1"/>
          </p:cNvSpPr>
          <p:nvPr>
            <p:ph type="body" sz="quarter" idx="15" hasCustomPrompt="1"/>
          </p:nvPr>
        </p:nvSpPr>
        <p:spPr>
          <a:xfrm>
            <a:off x="9034343" y="2056886"/>
            <a:ext cx="2743200" cy="3739230"/>
          </a:xfrm>
          <a:prstGeom prst="rect">
            <a:avLst/>
          </a:prstGeom>
        </p:spPr>
        <p:txBody>
          <a:bodyPr/>
          <a:lstStyle>
            <a:lvl1pPr marL="0" indent="0">
              <a:spcBef>
                <a:spcPts val="0"/>
              </a:spcBef>
              <a:spcAft>
                <a:spcPts val="1200"/>
              </a:spcAft>
              <a:buClr>
                <a:schemeClr val="accent6"/>
              </a:buClr>
              <a:buFontTx/>
              <a:buNone/>
              <a:defRPr sz="2000">
                <a:solidFill>
                  <a:schemeClr val="tx1"/>
                </a:solidFill>
                <a:latin typeface="+mn-lt"/>
              </a:defRPr>
            </a:lvl1pPr>
            <a:lvl2pPr marL="344488" indent="-230188">
              <a:spcBef>
                <a:spcPts val="0"/>
              </a:spcBef>
              <a:spcAft>
                <a:spcPts val="600"/>
              </a:spcAft>
              <a:defRPr sz="2000">
                <a:latin typeface="+mn-lt"/>
              </a:defRPr>
            </a:lvl2pPr>
            <a:lvl3pPr marL="458788" indent="-228600">
              <a:spcBef>
                <a:spcPts val="0"/>
              </a:spcBef>
              <a:spcAft>
                <a:spcPts val="600"/>
              </a:spcAft>
              <a:buFont typeface="Arial" panose="020B0604020202020204" pitchFamily="34" charset="0"/>
              <a:buChar char="•"/>
              <a:defRPr sz="2000">
                <a:latin typeface="+mn-lt"/>
              </a:defRPr>
            </a:lvl3pPr>
            <a:lvl4pPr marL="569913" indent="-230188">
              <a:spcBef>
                <a:spcPts val="0"/>
              </a:spcBef>
              <a:spcAft>
                <a:spcPts val="600"/>
              </a:spcAft>
              <a:buClr>
                <a:schemeClr val="accent6"/>
              </a:buClr>
              <a:buFont typeface="System Font Regular"/>
              <a:buChar char="–"/>
              <a:tabLst/>
              <a:defRPr sz="2000">
                <a:latin typeface="+mn-lt"/>
              </a:defRPr>
            </a:lvl4pPr>
            <a:lvl5pPr marL="684213" indent="-225425">
              <a:spcBef>
                <a:spcPts val="0"/>
              </a:spcBef>
              <a:spcAft>
                <a:spcPts val="600"/>
              </a:spcAft>
              <a:buClr>
                <a:schemeClr val="accent6"/>
              </a:buClr>
              <a:buSzPct val="100000"/>
              <a:buFont typeface="System Font Regular"/>
              <a:buChar char="–"/>
              <a:defRPr sz="20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Date">
            <a:extLst>
              <a:ext uri="{FF2B5EF4-FFF2-40B4-BE49-F238E27FC236}">
                <a16:creationId xmlns:a16="http://schemas.microsoft.com/office/drawing/2014/main" id="{0BF51A89-F001-FB42-93CF-822574F6627D}"/>
              </a:ext>
            </a:extLst>
          </p:cNvPr>
          <p:cNvSpPr>
            <a:spLocks noGrp="1"/>
          </p:cNvSpPr>
          <p:nvPr>
            <p:ph type="dt" sz="half" idx="2"/>
          </p:nvPr>
        </p:nvSpPr>
        <p:spPr>
          <a:xfrm>
            <a:off x="62329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3C9B5D-6673-4FC7-A4F7-F32A14DBF67B}" type="datetime4">
              <a:rPr lang="en-US" smtClean="0"/>
              <a:t>October 26, 2026</a:t>
            </a:fld>
            <a:endParaRPr lang="en-US" dirty="0"/>
          </a:p>
        </p:txBody>
      </p:sp>
    </p:spTree>
    <p:extLst>
      <p:ext uri="{BB962C8B-B14F-4D97-AF65-F5344CB8AC3E}">
        <p14:creationId xmlns:p14="http://schemas.microsoft.com/office/powerpoint/2010/main" val="1279085822"/>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 Col Text and Picture">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F03EF72A-8772-7F43-9512-C4B063F665DB}"/>
              </a:ext>
            </a:extLst>
          </p:cNvPr>
          <p:cNvSpPr>
            <a:spLocks noGrp="1"/>
          </p:cNvSpPr>
          <p:nvPr>
            <p:ph type="title"/>
          </p:nvPr>
        </p:nvSpPr>
        <p:spPr>
          <a:xfrm>
            <a:off x="623297" y="1154180"/>
            <a:ext cx="10512425" cy="648915"/>
          </a:xfrm>
          <a:prstGeom prst="rect">
            <a:avLst/>
          </a:prstGeom>
        </p:spPr>
        <p:txBody>
          <a:bodyPr vert="horz" lIns="91440" tIns="45720" rIns="91440" bIns="45720" rtlCol="0" anchor="t">
            <a:normAutofit/>
          </a:bodyPr>
          <a:lstStyle>
            <a:lvl1pPr>
              <a:defRPr sz="3200"/>
            </a:lvl1pPr>
          </a:lstStyle>
          <a:p>
            <a:r>
              <a:rPr lang="en-US" dirty="0"/>
              <a:t>Click to edit Master title style</a:t>
            </a:r>
          </a:p>
        </p:txBody>
      </p:sp>
      <p:sp>
        <p:nvSpPr>
          <p:cNvPr id="10" name="Column 1 Text">
            <a:extLst>
              <a:ext uri="{FF2B5EF4-FFF2-40B4-BE49-F238E27FC236}">
                <a16:creationId xmlns:a16="http://schemas.microsoft.com/office/drawing/2014/main" id="{52F0C1DF-6492-8445-A2F1-D57652FA6084}"/>
              </a:ext>
            </a:extLst>
          </p:cNvPr>
          <p:cNvSpPr>
            <a:spLocks noGrp="1"/>
          </p:cNvSpPr>
          <p:nvPr>
            <p:ph type="body" sz="quarter" idx="11"/>
          </p:nvPr>
        </p:nvSpPr>
        <p:spPr>
          <a:xfrm>
            <a:off x="623889" y="2040640"/>
            <a:ext cx="5248592" cy="3661363"/>
          </a:xfrm>
          <a:prstGeom prst="rect">
            <a:avLst/>
          </a:prstGeom>
        </p:spPr>
        <p:txBody>
          <a:bodyPr/>
          <a:lstStyle>
            <a:lvl1pPr marL="400050" indent="-342900">
              <a:spcBef>
                <a:spcPts val="0"/>
              </a:spcBef>
              <a:spcAft>
                <a:spcPts val="800"/>
              </a:spcAft>
              <a:buClr>
                <a:schemeClr val="accent6"/>
              </a:buClr>
              <a:buFont typeface="Wingdings" panose="05000000000000000000" pitchFamily="2" charset="2"/>
              <a:buChar char="§"/>
              <a:defRPr sz="2400">
                <a:solidFill>
                  <a:schemeClr val="tx1"/>
                </a:solidFill>
                <a:latin typeface="+mn-lt"/>
              </a:defRPr>
            </a:lvl1pPr>
            <a:lvl2pPr marL="685800" indent="-347472">
              <a:spcBef>
                <a:spcPts val="0"/>
              </a:spcBef>
              <a:spcAft>
                <a:spcPts val="800"/>
              </a:spcAft>
              <a:defRPr sz="2400">
                <a:latin typeface="+mn-lt"/>
              </a:defRPr>
            </a:lvl2pPr>
            <a:lvl3pPr marL="971550" indent="-280988">
              <a:spcBef>
                <a:spcPts val="0"/>
              </a:spcBef>
              <a:spcAft>
                <a:spcPts val="800"/>
              </a:spcAft>
              <a:buFont typeface="Arial" panose="020B0604020202020204" pitchFamily="34" charset="0"/>
              <a:buChar char="•"/>
              <a:defRPr sz="2400">
                <a:latin typeface="+mn-lt"/>
              </a:defRPr>
            </a:lvl3pPr>
            <a:lvl4pPr marL="1371600" indent="-400050">
              <a:spcBef>
                <a:spcPts val="0"/>
              </a:spcBef>
              <a:spcAft>
                <a:spcPts val="800"/>
              </a:spcAft>
              <a:buClr>
                <a:schemeClr val="accent6"/>
              </a:buClr>
              <a:buFont typeface="System Font Regular"/>
              <a:buChar char="–"/>
              <a:defRPr sz="2400">
                <a:latin typeface="+mn-lt"/>
              </a:defRPr>
            </a:lvl4pPr>
            <a:lvl5pPr marL="1714500" indent="-342900">
              <a:spcBef>
                <a:spcPts val="0"/>
              </a:spcBef>
              <a:spcAft>
                <a:spcPts val="800"/>
              </a:spcAft>
              <a:buClr>
                <a:schemeClr val="accent6"/>
              </a:buClr>
              <a:buSzPct val="100000"/>
              <a:buFont typeface="System Font Regular"/>
              <a:buChar char="–"/>
              <a:defRPr sz="24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lumn 2 Picture">
            <a:extLst>
              <a:ext uri="{FF2B5EF4-FFF2-40B4-BE49-F238E27FC236}">
                <a16:creationId xmlns:a16="http://schemas.microsoft.com/office/drawing/2014/main" id="{FBAF9846-71DA-A44F-8AF9-87E1DDB943E1}"/>
              </a:ext>
            </a:extLst>
          </p:cNvPr>
          <p:cNvSpPr>
            <a:spLocks noGrp="1"/>
          </p:cNvSpPr>
          <p:nvPr>
            <p:ph type="pic" sz="quarter" idx="12"/>
          </p:nvPr>
        </p:nvSpPr>
        <p:spPr>
          <a:xfrm>
            <a:off x="6094413" y="2042457"/>
            <a:ext cx="5041900" cy="3661363"/>
          </a:xfrm>
          <a:prstGeom prst="rect">
            <a:avLst/>
          </a:prstGeom>
        </p:spPr>
        <p:txBody>
          <a:bodyPr anchor="ctr"/>
          <a:lstStyle>
            <a:lvl1pPr algn="ctr">
              <a:defRPr sz="1400"/>
            </a:lvl1pPr>
          </a:lstStyle>
          <a:p>
            <a:endParaRPr lang="en-US" dirty="0"/>
          </a:p>
        </p:txBody>
      </p:sp>
      <p:sp>
        <p:nvSpPr>
          <p:cNvPr id="12" name="Date Placeholder 3">
            <a:extLst>
              <a:ext uri="{FF2B5EF4-FFF2-40B4-BE49-F238E27FC236}">
                <a16:creationId xmlns:a16="http://schemas.microsoft.com/office/drawing/2014/main" id="{0BF51A89-F001-FB42-93CF-822574F6627D}"/>
              </a:ext>
            </a:extLst>
          </p:cNvPr>
          <p:cNvSpPr>
            <a:spLocks noGrp="1"/>
          </p:cNvSpPr>
          <p:nvPr>
            <p:ph type="dt" sz="half" idx="2"/>
          </p:nvPr>
        </p:nvSpPr>
        <p:spPr>
          <a:xfrm>
            <a:off x="62329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9B010B-938C-4BD0-AF7C-9746274FFE3D}" type="datetime4">
              <a:rPr lang="en-US" smtClean="0"/>
              <a:t>October 26, 2026</a:t>
            </a:fld>
            <a:endParaRPr lang="en-US" dirty="0"/>
          </a:p>
        </p:txBody>
      </p:sp>
    </p:spTree>
    <p:extLst>
      <p:ext uri="{BB962C8B-B14F-4D97-AF65-F5344CB8AC3E}">
        <p14:creationId xmlns:p14="http://schemas.microsoft.com/office/powerpoint/2010/main" val="3018144544"/>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2" name="Title (behind picture)"/>
          <p:cNvSpPr>
            <a:spLocks noGrp="1"/>
          </p:cNvSpPr>
          <p:nvPr>
            <p:ph type="title"/>
          </p:nvPr>
        </p:nvSpPr>
        <p:spPr/>
        <p:txBody>
          <a:bodyPr/>
          <a:lstStyle/>
          <a:p>
            <a:r>
              <a:rPr lang="en-US"/>
              <a:t>Click to edit Master title style</a:t>
            </a:r>
          </a:p>
        </p:txBody>
      </p:sp>
      <p:sp>
        <p:nvSpPr>
          <p:cNvPr id="7" name="Picture">
            <a:extLst>
              <a:ext uri="{FF2B5EF4-FFF2-40B4-BE49-F238E27FC236}">
                <a16:creationId xmlns:a16="http://schemas.microsoft.com/office/drawing/2014/main" id="{E8EA923E-BC71-C347-8E04-0810876CF682}"/>
              </a:ext>
            </a:extLst>
          </p:cNvPr>
          <p:cNvSpPr>
            <a:spLocks noGrp="1"/>
          </p:cNvSpPr>
          <p:nvPr>
            <p:ph type="pic" sz="quarter" idx="12"/>
          </p:nvPr>
        </p:nvSpPr>
        <p:spPr>
          <a:xfrm>
            <a:off x="623297" y="1371600"/>
            <a:ext cx="10938784" cy="4246879"/>
          </a:xfrm>
          <a:prstGeom prst="rect">
            <a:avLst/>
          </a:prstGeom>
        </p:spPr>
        <p:txBody>
          <a:bodyPr anchor="ctr"/>
          <a:lstStyle>
            <a:lvl1pPr algn="ctr">
              <a:defRPr sz="1400"/>
            </a:lvl1pPr>
          </a:lstStyle>
          <a:p>
            <a:endParaRPr lang="en-US" dirty="0"/>
          </a:p>
        </p:txBody>
      </p:sp>
      <p:sp>
        <p:nvSpPr>
          <p:cNvPr id="11" name="Date">
            <a:extLst>
              <a:ext uri="{FF2B5EF4-FFF2-40B4-BE49-F238E27FC236}">
                <a16:creationId xmlns:a16="http://schemas.microsoft.com/office/drawing/2014/main" id="{7E01E1C4-2C84-CE47-85DB-593C82C0EB68}"/>
              </a:ext>
            </a:extLst>
          </p:cNvPr>
          <p:cNvSpPr>
            <a:spLocks noGrp="1"/>
          </p:cNvSpPr>
          <p:nvPr>
            <p:ph type="dt" sz="half" idx="2"/>
          </p:nvPr>
        </p:nvSpPr>
        <p:spPr>
          <a:xfrm>
            <a:off x="62329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EF8423-1295-4128-9C08-61F5C8343238}" type="datetime4">
              <a:rPr lang="en-US" smtClean="0"/>
              <a:t>October 26, 2026</a:t>
            </a:fld>
            <a:endParaRPr lang="en-US" dirty="0"/>
          </a:p>
        </p:txBody>
      </p:sp>
    </p:spTree>
    <p:extLst>
      <p:ext uri="{BB962C8B-B14F-4D97-AF65-F5344CB8AC3E}">
        <p14:creationId xmlns:p14="http://schemas.microsoft.com/office/powerpoint/2010/main" val="1169935933"/>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column paragraphs and bullets">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F03EF72A-8772-7F43-9512-C4B063F665DB}"/>
              </a:ext>
            </a:extLst>
          </p:cNvPr>
          <p:cNvSpPr>
            <a:spLocks noGrp="1"/>
          </p:cNvSpPr>
          <p:nvPr>
            <p:ph type="title"/>
          </p:nvPr>
        </p:nvSpPr>
        <p:spPr>
          <a:xfrm>
            <a:off x="623297" y="1145791"/>
            <a:ext cx="10512425" cy="648915"/>
          </a:xfrm>
          <a:prstGeom prst="rect">
            <a:avLst/>
          </a:prstGeom>
        </p:spPr>
        <p:txBody>
          <a:bodyPr vert="horz" lIns="91440" tIns="45720" rIns="91440" bIns="45720" rtlCol="0" anchor="t">
            <a:normAutofit/>
          </a:bodyPr>
          <a:lstStyle>
            <a:lvl1pPr>
              <a:defRPr sz="3200"/>
            </a:lvl1pPr>
          </a:lstStyle>
          <a:p>
            <a:r>
              <a:rPr lang="en-US" dirty="0"/>
              <a:t>Click to edit Master title style</a:t>
            </a:r>
          </a:p>
        </p:txBody>
      </p:sp>
      <p:sp>
        <p:nvSpPr>
          <p:cNvPr id="10" name="Text Area 1">
            <a:extLst>
              <a:ext uri="{FF2B5EF4-FFF2-40B4-BE49-F238E27FC236}">
                <a16:creationId xmlns:a16="http://schemas.microsoft.com/office/drawing/2014/main" id="{52F0C1DF-6492-8445-A2F1-D57652FA6084}"/>
              </a:ext>
            </a:extLst>
          </p:cNvPr>
          <p:cNvSpPr>
            <a:spLocks noGrp="1"/>
          </p:cNvSpPr>
          <p:nvPr>
            <p:ph type="body" sz="quarter" idx="11" hasCustomPrompt="1"/>
          </p:nvPr>
        </p:nvSpPr>
        <p:spPr>
          <a:xfrm>
            <a:off x="623888" y="2032251"/>
            <a:ext cx="10511833" cy="3679958"/>
          </a:xfrm>
          <a:prstGeom prst="rect">
            <a:avLst/>
          </a:prstGeom>
        </p:spPr>
        <p:txBody>
          <a:bodyPr/>
          <a:lstStyle>
            <a:lvl1pPr marL="114300" indent="0">
              <a:spcBef>
                <a:spcPts val="0"/>
              </a:spcBef>
              <a:spcAft>
                <a:spcPts val="1200"/>
              </a:spcAft>
              <a:buClr>
                <a:schemeClr val="accent6"/>
              </a:buClr>
              <a:buFont typeface="Wingdings" panose="05000000000000000000" pitchFamily="2" charset="2"/>
              <a:buNone/>
              <a:defRPr sz="2400">
                <a:solidFill>
                  <a:schemeClr val="tx1"/>
                </a:solidFill>
                <a:latin typeface="+mn-lt"/>
              </a:defRPr>
            </a:lvl1pPr>
            <a:lvl2pPr marL="338328" indent="0">
              <a:spcBef>
                <a:spcPts val="0"/>
              </a:spcBef>
              <a:spcAft>
                <a:spcPts val="600"/>
              </a:spcAft>
              <a:buFontTx/>
              <a:buNone/>
              <a:defRPr sz="2200">
                <a:latin typeface="+mn-lt"/>
              </a:defRPr>
            </a:lvl2pPr>
            <a:lvl3pPr marL="676656" indent="0">
              <a:spcBef>
                <a:spcPts val="0"/>
              </a:spcBef>
              <a:spcAft>
                <a:spcPts val="600"/>
              </a:spcAft>
              <a:buFontTx/>
              <a:buNone/>
              <a:defRPr sz="2200">
                <a:latin typeface="+mn-lt"/>
              </a:defRPr>
            </a:lvl3pPr>
            <a:lvl4pPr marL="1133856" indent="0">
              <a:spcBef>
                <a:spcPts val="0"/>
              </a:spcBef>
              <a:spcAft>
                <a:spcPts val="600"/>
              </a:spcAft>
              <a:buClr>
                <a:schemeClr val="accent6"/>
              </a:buClr>
              <a:buFontTx/>
              <a:buNone/>
              <a:defRPr sz="2200">
                <a:latin typeface="+mn-lt"/>
              </a:defRPr>
            </a:lvl4pPr>
            <a:lvl5pPr marL="1481328" indent="0">
              <a:spcBef>
                <a:spcPts val="0"/>
              </a:spcBef>
              <a:spcAft>
                <a:spcPts val="600"/>
              </a:spcAft>
              <a:buClr>
                <a:schemeClr val="accent6"/>
              </a:buClr>
              <a:buSzPct val="100000"/>
              <a:buFontTx/>
              <a:buNone/>
              <a:defRPr sz="2200">
                <a:latin typeface="+mn-lt"/>
              </a:defRPr>
            </a:lvl5pPr>
          </a:lstStyle>
          <a:p>
            <a:pPr lvl="0"/>
            <a:r>
              <a:rPr lang="en-US" dirty="0"/>
              <a:t>Click to edit Master plain text styles</a:t>
            </a:r>
          </a:p>
        </p:txBody>
      </p:sp>
      <p:sp>
        <p:nvSpPr>
          <p:cNvPr id="12" name="Date">
            <a:extLst>
              <a:ext uri="{FF2B5EF4-FFF2-40B4-BE49-F238E27FC236}">
                <a16:creationId xmlns:a16="http://schemas.microsoft.com/office/drawing/2014/main" id="{0BF51A89-F001-FB42-93CF-822574F6627D}"/>
              </a:ext>
            </a:extLst>
          </p:cNvPr>
          <p:cNvSpPr>
            <a:spLocks noGrp="1"/>
          </p:cNvSpPr>
          <p:nvPr>
            <p:ph type="dt" sz="half" idx="2"/>
          </p:nvPr>
        </p:nvSpPr>
        <p:spPr>
          <a:xfrm>
            <a:off x="62329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F4C82B-53BB-49C0-8529-67F839443334}" type="datetime4">
              <a:rPr lang="en-US" smtClean="0"/>
              <a:t>October 26, 2026</a:t>
            </a:fld>
            <a:endParaRPr lang="en-US" dirty="0"/>
          </a:p>
        </p:txBody>
      </p:sp>
    </p:spTree>
    <p:extLst>
      <p:ext uri="{BB962C8B-B14F-4D97-AF65-F5344CB8AC3E}">
        <p14:creationId xmlns:p14="http://schemas.microsoft.com/office/powerpoint/2010/main" val="2866459116"/>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18">
            <a:extLst>
              <a:ext uri="{FF2B5EF4-FFF2-40B4-BE49-F238E27FC236}">
                <a16:creationId xmlns:a16="http://schemas.microsoft.com/office/drawing/2014/main" id="{3A78FA17-A4AF-D5B5-F7E7-350E185A6A91}"/>
              </a:ext>
            </a:extLst>
          </p:cNvPr>
          <p:cNvSpPr>
            <a:spLocks noGrp="1"/>
          </p:cNvSpPr>
          <p:nvPr>
            <p:ph type="ftr" sz="quarter" idx="3"/>
          </p:nvPr>
        </p:nvSpPr>
        <p:spPr>
          <a:xfrm>
            <a:off x="1437727" y="6383959"/>
            <a:ext cx="9183172" cy="464735"/>
          </a:xfrm>
          <a:prstGeom prst="rect">
            <a:avLst/>
          </a:prstGeom>
        </p:spPr>
        <p:txBody>
          <a:bodyPr vert="horz" lIns="91440" tIns="45720" rIns="91440" bIns="45720" rtlCol="0" anchor="t"/>
          <a:lstStyle>
            <a:lvl1pPr algn="ctr">
              <a:defRPr sz="1200">
                <a:solidFill>
                  <a:schemeClr val="bg1"/>
                </a:solidFill>
              </a:defRPr>
            </a:lvl1pPr>
          </a:lstStyle>
          <a:p>
            <a:endParaRPr lang="en-US"/>
          </a:p>
        </p:txBody>
      </p:sp>
    </p:spTree>
    <p:extLst>
      <p:ext uri="{BB962C8B-B14F-4D97-AF65-F5344CB8AC3E}">
        <p14:creationId xmlns:p14="http://schemas.microsoft.com/office/powerpoint/2010/main" val="3279055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 only white backgroun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274638"/>
            <a:ext cx="8836898" cy="1143000"/>
          </a:xfrm>
        </p:spPr>
        <p:txBody>
          <a:bodyPr/>
          <a:lstStyle>
            <a:lvl1pPr>
              <a:defRPr baseline="0">
                <a:solidFill>
                  <a:srgbClr val="007DB6"/>
                </a:solidFill>
                <a:latin typeface="Arial" panose="020B0604020202020204" pitchFamily="34" charset="0"/>
              </a:defRPr>
            </a:lvl1pPr>
          </a:lstStyle>
          <a:p>
            <a:r>
              <a:rPr lang="en-US" dirty="0"/>
              <a:t>Title</a:t>
            </a:r>
          </a:p>
        </p:txBody>
      </p:sp>
      <p:sp>
        <p:nvSpPr>
          <p:cNvPr id="5" name="Content Placeholder 2">
            <a:extLst>
              <a:ext uri="{FF2B5EF4-FFF2-40B4-BE49-F238E27FC236}">
                <a16:creationId xmlns:a16="http://schemas.microsoft.com/office/drawing/2014/main" id="{5F3A2462-AC00-2241-B234-168C700EA03E}"/>
              </a:ext>
            </a:extLst>
          </p:cNvPr>
          <p:cNvSpPr>
            <a:spLocks noGrp="1"/>
          </p:cNvSpPr>
          <p:nvPr>
            <p:ph idx="1" hasCustomPrompt="1"/>
          </p:nvPr>
        </p:nvSpPr>
        <p:spPr>
          <a:xfrm>
            <a:off x="609441" y="1600200"/>
            <a:ext cx="6195986" cy="4876800"/>
          </a:xfrm>
          <a:prstGeom prst="rect">
            <a:avLst/>
          </a:prstGeom>
        </p:spPr>
        <p:txBody>
          <a:bodyPr>
            <a:normAutofit/>
          </a:bodyPr>
          <a:lstStyle>
            <a:lvl1pPr marL="342797" indent="-342797">
              <a:buClr>
                <a:schemeClr val="tx1"/>
              </a:buClr>
              <a:buFont typeface="Wingdings" pitchFamily="2" charset="2"/>
              <a:buChar char="§"/>
              <a:defRPr sz="2399"/>
            </a:lvl1pPr>
            <a:lvl2pPr marL="914126" indent="-457063">
              <a:buClr>
                <a:srgbClr val="007DB6"/>
              </a:buClr>
              <a:buSzPct val="75000"/>
              <a:buFont typeface="Wingdings" pitchFamily="2" charset="2"/>
              <a:buChar char="Ø"/>
              <a:defRPr sz="2399"/>
            </a:lvl2pPr>
            <a:lvl3pPr>
              <a:buClr>
                <a:srgbClr val="007DB6"/>
              </a:buClr>
              <a:defRPr sz="2399"/>
            </a:lvl3pPr>
            <a:lvl4pPr>
              <a:buClr>
                <a:srgbClr val="007DB6"/>
              </a:buClr>
              <a:defRPr sz="2399"/>
            </a:lvl4pPr>
            <a:lvl5pPr>
              <a:defRPr sz="2399"/>
            </a:lvl5pPr>
          </a:lstStyle>
          <a:p>
            <a:pPr lvl="0"/>
            <a:r>
              <a:rPr lang="en-US" dirty="0"/>
              <a:t>Text here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760126861"/>
      </p:ext>
    </p:extLst>
  </p:cSld>
  <p:clrMapOvr>
    <a:overrideClrMapping bg1="lt1" tx1="dk1" bg2="lt2" tx2="dk2" accent1="accent1" accent2="accent2" accent3="accent3" accent4="accent4" accent5="accent5" accent6="accent6" hlink="hlink" folHlink="folHlink"/>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ent with verticle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274638"/>
            <a:ext cx="6602280" cy="1143000"/>
          </a:xfrm>
        </p:spPr>
        <p:txBody>
          <a:bodyPr/>
          <a:lstStyle>
            <a:lvl1pPr>
              <a:defRPr baseline="0">
                <a:solidFill>
                  <a:srgbClr val="007DB6"/>
                </a:solidFill>
                <a:latin typeface="Arial" panose="020B0604020202020204" pitchFamily="34" charset="0"/>
              </a:defRPr>
            </a:lvl1pPr>
          </a:lstStyle>
          <a:p>
            <a:r>
              <a:rPr lang="en-US"/>
              <a:t>Text</a:t>
            </a:r>
          </a:p>
        </p:txBody>
      </p:sp>
      <p:sp>
        <p:nvSpPr>
          <p:cNvPr id="9" name="Picture Placeholder 8"/>
          <p:cNvSpPr>
            <a:spLocks noGrp="1"/>
          </p:cNvSpPr>
          <p:nvPr>
            <p:ph type="pic" sz="quarter" idx="10"/>
          </p:nvPr>
        </p:nvSpPr>
        <p:spPr>
          <a:xfrm>
            <a:off x="7516442" y="0"/>
            <a:ext cx="4672383" cy="6858000"/>
          </a:xfrm>
          <a:prstGeom prst="rect">
            <a:avLst/>
          </a:prstGeom>
        </p:spPr>
        <p:txBody>
          <a:bodyPr/>
          <a:lstStyle/>
          <a:p>
            <a:r>
              <a:rPr lang="en-US"/>
              <a:t>Click icon to add picture</a:t>
            </a:r>
          </a:p>
        </p:txBody>
      </p:sp>
      <p:pic>
        <p:nvPicPr>
          <p:cNvPr id="10" name="Picture 12" descr="CHOMP_Squares only.pdf"/>
          <p:cNvPicPr>
            <a:picLocks noChangeAspect="1"/>
          </p:cNvPicPr>
          <p:nvPr userDrawn="1"/>
        </p:nvPicPr>
        <p:blipFill>
          <a:blip r:embed="rId2" cstate="print">
            <a:extLst>
              <a:ext uri="{28A0092B-C50C-407E-A947-70E740481C1C}">
                <a14:useLocalDpi xmlns:a14="http://schemas.microsoft.com/office/drawing/2010/main"/>
              </a:ext>
            </a:extLst>
          </a:blip>
          <a:srcRect r="41782" b="39793"/>
          <a:stretch>
            <a:fillRect/>
          </a:stretch>
        </p:blipFill>
        <p:spPr bwMode="auto">
          <a:xfrm>
            <a:off x="11253504" y="6161088"/>
            <a:ext cx="935323"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a:extLst>
              <a:ext uri="{FF2B5EF4-FFF2-40B4-BE49-F238E27FC236}">
                <a16:creationId xmlns:a16="http://schemas.microsoft.com/office/drawing/2014/main" id="{96FA2482-AAED-D341-A106-0947605E3BBF}"/>
              </a:ext>
            </a:extLst>
          </p:cNvPr>
          <p:cNvSpPr>
            <a:spLocks noGrp="1"/>
          </p:cNvSpPr>
          <p:nvPr>
            <p:ph idx="1" hasCustomPrompt="1"/>
          </p:nvPr>
        </p:nvSpPr>
        <p:spPr>
          <a:xfrm>
            <a:off x="609441" y="1600200"/>
            <a:ext cx="6195986" cy="4876800"/>
          </a:xfrm>
          <a:prstGeom prst="rect">
            <a:avLst/>
          </a:prstGeom>
        </p:spPr>
        <p:txBody>
          <a:bodyPr>
            <a:normAutofit/>
          </a:bodyPr>
          <a:lstStyle>
            <a:lvl1pPr marL="342797" indent="-342797">
              <a:buClr>
                <a:schemeClr val="tx1"/>
              </a:buClr>
              <a:buFont typeface="Wingdings" pitchFamily="2" charset="2"/>
              <a:buChar char="§"/>
              <a:defRPr sz="2399"/>
            </a:lvl1pPr>
            <a:lvl2pPr marL="914126" indent="-457063">
              <a:buClr>
                <a:srgbClr val="007DB6"/>
              </a:buClr>
              <a:buSzPct val="75000"/>
              <a:buFont typeface="Wingdings" pitchFamily="2" charset="2"/>
              <a:buChar char="Ø"/>
              <a:defRPr sz="2399"/>
            </a:lvl2pPr>
            <a:lvl3pPr>
              <a:buClr>
                <a:srgbClr val="007DB6"/>
              </a:buClr>
              <a:defRPr sz="2399"/>
            </a:lvl3pPr>
            <a:lvl4pPr>
              <a:buClr>
                <a:srgbClr val="007DB6"/>
              </a:buClr>
              <a:defRPr sz="2399"/>
            </a:lvl4pPr>
            <a:lvl5pPr>
              <a:defRPr sz="2399"/>
            </a:lvl5pPr>
          </a:lstStyle>
          <a:p>
            <a:pPr lvl="0"/>
            <a:r>
              <a:rPr lang="en-US"/>
              <a:t>Text here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55111981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1">
    <p:spTree>
      <p:nvGrpSpPr>
        <p:cNvPr id="1" name=""/>
        <p:cNvGrpSpPr/>
        <p:nvPr/>
      </p:nvGrpSpPr>
      <p:grpSpPr>
        <a:xfrm>
          <a:off x="0" y="0"/>
          <a:ext cx="0" cy="0"/>
          <a:chOff x="0" y="0"/>
          <a:chExt cx="0" cy="0"/>
        </a:xfrm>
      </p:grpSpPr>
      <p:sp>
        <p:nvSpPr>
          <p:cNvPr id="9" name="Text Placeholder 3"/>
          <p:cNvSpPr>
            <a:spLocks noGrp="1"/>
          </p:cNvSpPr>
          <p:nvPr>
            <p:ph type="body" sz="quarter" idx="10"/>
          </p:nvPr>
        </p:nvSpPr>
        <p:spPr>
          <a:xfrm>
            <a:off x="1" y="2942871"/>
            <a:ext cx="10687627" cy="769441"/>
          </a:xfrm>
          <a:prstGeom prst="rect">
            <a:avLst/>
          </a:prstGeom>
        </p:spPr>
        <p:txBody>
          <a:bodyPr wrap="square" anchor="ctr">
            <a:spAutoFit/>
          </a:bodyPr>
          <a:lstStyle>
            <a:lvl1pPr marL="0" indent="0" algn="ctr">
              <a:buNone/>
              <a:defRPr sz="4399" b="1">
                <a:solidFill>
                  <a:srgbClr val="1C344D"/>
                </a:solidFill>
                <a:latin typeface="Gill Sans MT" panose="020B0502020104020203" pitchFamily="34" charset="0"/>
              </a:defRPr>
            </a:lvl1pPr>
          </a:lstStyle>
          <a:p>
            <a:pPr lvl="0"/>
            <a:r>
              <a:rPr lang="en-US" dirty="0"/>
              <a:t>Edit Master text styles</a:t>
            </a:r>
          </a:p>
        </p:txBody>
      </p:sp>
      <p:sp>
        <p:nvSpPr>
          <p:cNvPr id="10" name="Text Placeholder 5"/>
          <p:cNvSpPr>
            <a:spLocks noGrp="1"/>
          </p:cNvSpPr>
          <p:nvPr>
            <p:ph type="body" sz="quarter" idx="11"/>
          </p:nvPr>
        </p:nvSpPr>
        <p:spPr>
          <a:xfrm>
            <a:off x="0" y="3676294"/>
            <a:ext cx="10687629" cy="461665"/>
          </a:xfrm>
          <a:prstGeom prst="rect">
            <a:avLst/>
          </a:prstGeom>
        </p:spPr>
        <p:txBody>
          <a:bodyPr wrap="square" anchor="ctr">
            <a:spAutoFit/>
          </a:bodyPr>
          <a:lstStyle>
            <a:lvl1pPr marL="0" indent="0" algn="ctr">
              <a:buNone/>
              <a:defRPr>
                <a:solidFill>
                  <a:srgbClr val="1C344D"/>
                </a:solidFill>
                <a:latin typeface="Gill Sans MT" panose="020B0502020104020203" pitchFamily="34" charset="0"/>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3924132421"/>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5A607-4213-897C-D927-C1BBC451D614}"/>
              </a:ext>
            </a:extLst>
          </p:cNvPr>
          <p:cNvSpPr>
            <a:spLocks noGrp="1"/>
          </p:cNvSpPr>
          <p:nvPr>
            <p:ph type="title"/>
          </p:nvPr>
        </p:nvSpPr>
        <p:spPr>
          <a:xfrm>
            <a:off x="837982" y="345246"/>
            <a:ext cx="10512862" cy="1325563"/>
          </a:xfrm>
        </p:spPr>
        <p:txBody>
          <a:bodyPr/>
          <a:lstStyle>
            <a:lvl1pPr algn="l">
              <a:defRPr>
                <a:solidFill>
                  <a:srgbClr val="024569"/>
                </a:solidFill>
                <a:effectLst>
                  <a:outerShdw blurRad="38100" dist="38100" dir="2700000" algn="tl">
                    <a:srgbClr val="000000">
                      <a:alpha val="43137"/>
                    </a:srgbClr>
                  </a:outerShdw>
                </a:effectLst>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F94B4D46-3D7F-22CC-B4DB-D36E8C49192B}"/>
              </a:ext>
            </a:extLst>
          </p:cNvPr>
          <p:cNvSpPr>
            <a:spLocks noGrp="1"/>
          </p:cNvSpPr>
          <p:nvPr>
            <p:ph type="sldNum" sz="quarter" idx="10"/>
          </p:nvPr>
        </p:nvSpPr>
        <p:spPr>
          <a:xfrm>
            <a:off x="9065438" y="6369878"/>
            <a:ext cx="2742486" cy="365125"/>
          </a:xfrm>
          <a:prstGeom prst="bracketPair">
            <a:avLst>
              <a:gd name="adj" fmla="val 17949"/>
            </a:avLst>
          </a:prstGeom>
        </p:spPr>
        <p:txBody>
          <a:bodyPr/>
          <a:lstStyle>
            <a:lvl1pPr>
              <a:defRPr sz="1600" b="1"/>
            </a:lvl1pPr>
          </a:lstStyle>
          <a:p>
            <a:fld id="{24422348-3A90-3248-BB01-49DCD6495693}" type="slidenum">
              <a:rPr lang="en-US" smtClean="0"/>
              <a:pPr/>
              <a:t>‹#›</a:t>
            </a:fld>
            <a:endParaRPr lang="en-US" dirty="0"/>
          </a:p>
        </p:txBody>
      </p:sp>
      <p:sp>
        <p:nvSpPr>
          <p:cNvPr id="4" name="Content Placeholder 2">
            <a:extLst>
              <a:ext uri="{FF2B5EF4-FFF2-40B4-BE49-F238E27FC236}">
                <a16:creationId xmlns:a16="http://schemas.microsoft.com/office/drawing/2014/main" id="{BBE9899C-D36C-A8CE-047B-084663CAC656}"/>
              </a:ext>
            </a:extLst>
          </p:cNvPr>
          <p:cNvSpPr>
            <a:spLocks noGrp="1"/>
          </p:cNvSpPr>
          <p:nvPr>
            <p:ph idx="1"/>
          </p:nvPr>
        </p:nvSpPr>
        <p:spPr>
          <a:xfrm>
            <a:off x="837982" y="1844674"/>
            <a:ext cx="10512862" cy="4351338"/>
          </a:xfrm>
          <a:prstGeom prst="rect">
            <a:avLst/>
          </a:prstGeom>
        </p:spPr>
        <p:txBody>
          <a:bodyPr/>
          <a:lstStyle>
            <a:lvl1pPr>
              <a:defRPr sz="3199">
                <a:latin typeface="Avenir Next LT Pro" panose="020B0504020202020204" pitchFamily="34" charset="0"/>
              </a:defRPr>
            </a:lvl1pPr>
            <a:lvl2pPr>
              <a:defRPr sz="2799"/>
            </a:lvl2pPr>
            <a:lvl3pPr>
              <a:defRPr sz="2399"/>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035431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372754" y="6492240"/>
            <a:ext cx="731330" cy="365760"/>
          </a:xfrm>
          <a:prstGeom prst="bracketPair">
            <a:avLst>
              <a:gd name="adj" fmla="val 17949"/>
            </a:avLst>
          </a:prstGeom>
        </p:spPr>
        <p:txBody>
          <a:bodyPr/>
          <a:lstStyle/>
          <a:p>
            <a:fld id="{1D2EA5EF-C699-AF4C-BA42-C0A1CAAB713C}" type="slidenum">
              <a:rPr lang="en-US" smtClean="0"/>
              <a:t>‹#›</a:t>
            </a:fld>
            <a:endParaRPr lang="en-US"/>
          </a:p>
        </p:txBody>
      </p:sp>
      <p:sp>
        <p:nvSpPr>
          <p:cNvPr id="2" name="Date Placeholder 3">
            <a:extLst>
              <a:ext uri="{FF2B5EF4-FFF2-40B4-BE49-F238E27FC236}">
                <a16:creationId xmlns:a16="http://schemas.microsoft.com/office/drawing/2014/main" id="{7775B7A2-ACCB-513A-42A0-4421DF0BE066}"/>
              </a:ext>
            </a:extLst>
          </p:cNvPr>
          <p:cNvSpPr>
            <a:spLocks noGrp="1"/>
          </p:cNvSpPr>
          <p:nvPr>
            <p:ph type="dt" sz="half" idx="10"/>
          </p:nvPr>
        </p:nvSpPr>
        <p:spPr>
          <a:xfrm>
            <a:off x="10339377" y="6460811"/>
            <a:ext cx="984335" cy="365760"/>
          </a:xfrm>
          <a:prstGeom prst="rect">
            <a:avLst/>
          </a:prstGeom>
        </p:spPr>
        <p:txBody>
          <a:bodyPr anchor="ctr"/>
          <a:lstStyle>
            <a:lvl1pPr>
              <a:defRPr sz="1200" b="0" i="0">
                <a:solidFill>
                  <a:srgbClr val="88A7DF"/>
                </a:solidFill>
                <a:latin typeface="+mn-lt"/>
                <a:cs typeface="ITC Avant Garde Std Bk Cn"/>
              </a:defRPr>
            </a:lvl1pPr>
          </a:lstStyle>
          <a:p>
            <a:fld id="{55446C55-B7CA-3E44-9C6D-802EBA252131}" type="datetime1">
              <a:rPr lang="en-US" smtClean="0"/>
              <a:t>10/26/2026</a:t>
            </a:fld>
            <a:endParaRPr lang="en-US" dirty="0"/>
          </a:p>
        </p:txBody>
      </p:sp>
      <p:sp>
        <p:nvSpPr>
          <p:cNvPr id="3" name="Footer Placeholder 4">
            <a:extLst>
              <a:ext uri="{FF2B5EF4-FFF2-40B4-BE49-F238E27FC236}">
                <a16:creationId xmlns:a16="http://schemas.microsoft.com/office/drawing/2014/main" id="{CDE9A80C-EE95-3F1B-6B7E-0CA08538B157}"/>
              </a:ext>
            </a:extLst>
          </p:cNvPr>
          <p:cNvSpPr>
            <a:spLocks noGrp="1"/>
          </p:cNvSpPr>
          <p:nvPr>
            <p:ph type="ftr" sz="quarter" idx="11"/>
          </p:nvPr>
        </p:nvSpPr>
        <p:spPr>
          <a:xfrm>
            <a:off x="4468786" y="6460811"/>
            <a:ext cx="5821548" cy="365760"/>
          </a:xfrm>
          <a:prstGeom prst="rect">
            <a:avLst/>
          </a:prstGeom>
        </p:spPr>
        <p:txBody>
          <a:bodyPr anchor="ctr"/>
          <a:lstStyle>
            <a:lvl1pPr>
              <a:defRPr sz="1200" b="0" i="0">
                <a:solidFill>
                  <a:schemeClr val="tx2">
                    <a:lumMod val="40000"/>
                    <a:lumOff val="60000"/>
                  </a:schemeClr>
                </a:solidFill>
                <a:latin typeface="+mn-lt"/>
                <a:cs typeface="ITC Avant Garde Std Bk Cn"/>
              </a:defRPr>
            </a:lvl1pPr>
          </a:lstStyle>
          <a:p>
            <a:r>
              <a:rPr lang="en-US" dirty="0" err="1"/>
              <a:t>paetc.org</a:t>
            </a:r>
            <a:endParaRPr lang="en-US" dirty="0"/>
          </a:p>
        </p:txBody>
      </p:sp>
      <p:sp>
        <p:nvSpPr>
          <p:cNvPr id="7" name="Freeform 2">
            <a:extLst>
              <a:ext uri="{FF2B5EF4-FFF2-40B4-BE49-F238E27FC236}">
                <a16:creationId xmlns:a16="http://schemas.microsoft.com/office/drawing/2014/main" id="{BB78C488-EB9E-DFB5-B763-55E70BDDD55B}"/>
              </a:ext>
            </a:extLst>
          </p:cNvPr>
          <p:cNvSpPr/>
          <p:nvPr userDrawn="1"/>
        </p:nvSpPr>
        <p:spPr>
          <a:xfrm>
            <a:off x="33463" y="6131836"/>
            <a:ext cx="1006173" cy="657951"/>
          </a:xfrm>
          <a:custGeom>
            <a:avLst/>
            <a:gdLst/>
            <a:ahLst/>
            <a:cxnLst/>
            <a:rect l="l" t="t" r="r" b="b"/>
            <a:pathLst>
              <a:path w="14744190" h="9955603">
                <a:moveTo>
                  <a:pt x="0" y="0"/>
                </a:moveTo>
                <a:lnTo>
                  <a:pt x="14744190" y="0"/>
                </a:lnTo>
                <a:lnTo>
                  <a:pt x="14744190" y="9955604"/>
                </a:lnTo>
                <a:lnTo>
                  <a:pt x="0" y="9955604"/>
                </a:lnTo>
                <a:lnTo>
                  <a:pt x="0" y="0"/>
                </a:lnTo>
                <a:close/>
              </a:path>
            </a:pathLst>
          </a:custGeom>
          <a:blipFill>
            <a:blip r:embed="rId2"/>
            <a:stretch>
              <a:fillRect/>
            </a:stretch>
          </a:blipFill>
        </p:spPr>
        <p:txBody>
          <a:bodyPr/>
          <a:lstStyle/>
          <a:p>
            <a:endParaRPr lang="en-US" sz="1865"/>
          </a:p>
        </p:txBody>
      </p:sp>
      <p:pic>
        <p:nvPicPr>
          <p:cNvPr id="8" name="Picture 7" descr="A red and blue text on a black background&#10;&#10;Description automatically generated">
            <a:extLst>
              <a:ext uri="{FF2B5EF4-FFF2-40B4-BE49-F238E27FC236}">
                <a16:creationId xmlns:a16="http://schemas.microsoft.com/office/drawing/2014/main" id="{7EEE52E4-6327-7860-5AC7-B6451CC819CB}"/>
              </a:ext>
            </a:extLst>
          </p:cNvPr>
          <p:cNvPicPr>
            <a:picLocks noChangeAspect="1"/>
          </p:cNvPicPr>
          <p:nvPr userDrawn="1"/>
        </p:nvPicPr>
        <p:blipFill>
          <a:blip r:embed="rId3"/>
          <a:stretch>
            <a:fillRect/>
          </a:stretch>
        </p:blipFill>
        <p:spPr>
          <a:xfrm>
            <a:off x="1156011" y="6052318"/>
            <a:ext cx="1766746" cy="773153"/>
          </a:xfrm>
          <a:prstGeom prst="rect">
            <a:avLst/>
          </a:prstGeom>
        </p:spPr>
      </p:pic>
    </p:spTree>
    <p:extLst>
      <p:ext uri="{BB962C8B-B14F-4D97-AF65-F5344CB8AC3E}">
        <p14:creationId xmlns:p14="http://schemas.microsoft.com/office/powerpoint/2010/main" val="2557244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480FB0A0-DED7-EC46-8193-BC335733CBB0}"/>
              </a:ext>
            </a:extLst>
          </p:cNvPr>
          <p:cNvSpPr>
            <a:spLocks noGrp="1"/>
          </p:cNvSpPr>
          <p:nvPr>
            <p:ph type="title"/>
          </p:nvPr>
        </p:nvSpPr>
        <p:spPr>
          <a:xfrm>
            <a:off x="2948116" y="2691240"/>
            <a:ext cx="8532178" cy="114300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773922363"/>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480FB0A0-DED7-EC46-8193-BC335733CBB0}"/>
              </a:ext>
            </a:extLst>
          </p:cNvPr>
          <p:cNvSpPr>
            <a:spLocks noGrp="1"/>
          </p:cNvSpPr>
          <p:nvPr>
            <p:ph type="title"/>
          </p:nvPr>
        </p:nvSpPr>
        <p:spPr>
          <a:xfrm>
            <a:off x="2948116" y="2691240"/>
            <a:ext cx="8532178" cy="114300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594880093"/>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372754" y="6492240"/>
            <a:ext cx="731330" cy="365760"/>
          </a:xfrm>
          <a:prstGeom prst="bracketPair">
            <a:avLst>
              <a:gd name="adj" fmla="val 17949"/>
            </a:avLst>
          </a:prstGeom>
        </p:spPr>
        <p:txBody>
          <a:bodyPr/>
          <a:lstStyle/>
          <a:p>
            <a:fld id="{1D2EA5EF-C699-AF4C-BA42-C0A1CAAB713C}" type="slidenum">
              <a:rPr lang="en-US" smtClean="0"/>
              <a:t>‹#›</a:t>
            </a:fld>
            <a:endParaRPr lang="en-US"/>
          </a:p>
        </p:txBody>
      </p:sp>
      <p:sp>
        <p:nvSpPr>
          <p:cNvPr id="2" name="Date Placeholder 3">
            <a:extLst>
              <a:ext uri="{FF2B5EF4-FFF2-40B4-BE49-F238E27FC236}">
                <a16:creationId xmlns:a16="http://schemas.microsoft.com/office/drawing/2014/main" id="{7775B7A2-ACCB-513A-42A0-4421DF0BE066}"/>
              </a:ext>
            </a:extLst>
          </p:cNvPr>
          <p:cNvSpPr>
            <a:spLocks noGrp="1"/>
          </p:cNvSpPr>
          <p:nvPr>
            <p:ph type="dt" sz="half" idx="10"/>
          </p:nvPr>
        </p:nvSpPr>
        <p:spPr>
          <a:xfrm>
            <a:off x="10339377" y="6460811"/>
            <a:ext cx="984335" cy="365760"/>
          </a:xfrm>
          <a:prstGeom prst="rect">
            <a:avLst/>
          </a:prstGeom>
        </p:spPr>
        <p:txBody>
          <a:bodyPr anchor="ctr"/>
          <a:lstStyle>
            <a:lvl1pPr>
              <a:defRPr sz="1200" b="0" i="0">
                <a:solidFill>
                  <a:srgbClr val="88A7DF"/>
                </a:solidFill>
                <a:latin typeface="+mn-lt"/>
                <a:cs typeface="ITC Avant Garde Std Bk Cn"/>
              </a:defRPr>
            </a:lvl1pPr>
          </a:lstStyle>
          <a:p>
            <a:fld id="{55446C55-B7CA-3E44-9C6D-802EBA252131}" type="datetime1">
              <a:rPr lang="en-US" smtClean="0"/>
              <a:t>10/26/2026</a:t>
            </a:fld>
            <a:endParaRPr lang="en-US" dirty="0"/>
          </a:p>
        </p:txBody>
      </p:sp>
      <p:sp>
        <p:nvSpPr>
          <p:cNvPr id="3" name="Footer Placeholder 4">
            <a:extLst>
              <a:ext uri="{FF2B5EF4-FFF2-40B4-BE49-F238E27FC236}">
                <a16:creationId xmlns:a16="http://schemas.microsoft.com/office/drawing/2014/main" id="{CDE9A80C-EE95-3F1B-6B7E-0CA08538B157}"/>
              </a:ext>
            </a:extLst>
          </p:cNvPr>
          <p:cNvSpPr>
            <a:spLocks noGrp="1"/>
          </p:cNvSpPr>
          <p:nvPr>
            <p:ph type="ftr" sz="quarter" idx="11"/>
          </p:nvPr>
        </p:nvSpPr>
        <p:spPr>
          <a:xfrm>
            <a:off x="4468786" y="6460811"/>
            <a:ext cx="5821548" cy="365760"/>
          </a:xfrm>
          <a:prstGeom prst="rect">
            <a:avLst/>
          </a:prstGeom>
        </p:spPr>
        <p:txBody>
          <a:bodyPr anchor="ctr"/>
          <a:lstStyle>
            <a:lvl1pPr>
              <a:defRPr sz="1200" b="0" i="0">
                <a:solidFill>
                  <a:schemeClr val="tx2">
                    <a:lumMod val="40000"/>
                    <a:lumOff val="60000"/>
                  </a:schemeClr>
                </a:solidFill>
                <a:latin typeface="+mn-lt"/>
                <a:cs typeface="ITC Avant Garde Std Bk Cn"/>
              </a:defRPr>
            </a:lvl1pPr>
          </a:lstStyle>
          <a:p>
            <a:r>
              <a:rPr lang="en-US" dirty="0" err="1"/>
              <a:t>paetc.org</a:t>
            </a:r>
            <a:endParaRPr lang="en-US" dirty="0"/>
          </a:p>
        </p:txBody>
      </p:sp>
      <p:sp>
        <p:nvSpPr>
          <p:cNvPr id="7" name="Freeform 2">
            <a:extLst>
              <a:ext uri="{FF2B5EF4-FFF2-40B4-BE49-F238E27FC236}">
                <a16:creationId xmlns:a16="http://schemas.microsoft.com/office/drawing/2014/main" id="{BB78C488-EB9E-DFB5-B763-55E70BDDD55B}"/>
              </a:ext>
            </a:extLst>
          </p:cNvPr>
          <p:cNvSpPr/>
          <p:nvPr userDrawn="1"/>
        </p:nvSpPr>
        <p:spPr>
          <a:xfrm>
            <a:off x="33463" y="6131836"/>
            <a:ext cx="1006173" cy="657951"/>
          </a:xfrm>
          <a:custGeom>
            <a:avLst/>
            <a:gdLst/>
            <a:ahLst/>
            <a:cxnLst/>
            <a:rect l="l" t="t" r="r" b="b"/>
            <a:pathLst>
              <a:path w="14744190" h="9955603">
                <a:moveTo>
                  <a:pt x="0" y="0"/>
                </a:moveTo>
                <a:lnTo>
                  <a:pt x="14744190" y="0"/>
                </a:lnTo>
                <a:lnTo>
                  <a:pt x="14744190" y="9955604"/>
                </a:lnTo>
                <a:lnTo>
                  <a:pt x="0" y="9955604"/>
                </a:lnTo>
                <a:lnTo>
                  <a:pt x="0" y="0"/>
                </a:lnTo>
                <a:close/>
              </a:path>
            </a:pathLst>
          </a:custGeom>
          <a:blipFill>
            <a:blip r:embed="rId2"/>
            <a:stretch>
              <a:fillRect/>
            </a:stretch>
          </a:blipFill>
        </p:spPr>
        <p:txBody>
          <a:bodyPr/>
          <a:lstStyle/>
          <a:p>
            <a:endParaRPr lang="en-US" sz="1865"/>
          </a:p>
        </p:txBody>
      </p:sp>
      <p:pic>
        <p:nvPicPr>
          <p:cNvPr id="8" name="Picture 7" descr="A red and blue text on a black background&#10;&#10;Description automatically generated">
            <a:extLst>
              <a:ext uri="{FF2B5EF4-FFF2-40B4-BE49-F238E27FC236}">
                <a16:creationId xmlns:a16="http://schemas.microsoft.com/office/drawing/2014/main" id="{7EEE52E4-6327-7860-5AC7-B6451CC819CB}"/>
              </a:ext>
            </a:extLst>
          </p:cNvPr>
          <p:cNvPicPr>
            <a:picLocks noChangeAspect="1"/>
          </p:cNvPicPr>
          <p:nvPr userDrawn="1"/>
        </p:nvPicPr>
        <p:blipFill>
          <a:blip r:embed="rId3"/>
          <a:stretch>
            <a:fillRect/>
          </a:stretch>
        </p:blipFill>
        <p:spPr>
          <a:xfrm>
            <a:off x="1156011" y="6052318"/>
            <a:ext cx="1766746" cy="773153"/>
          </a:xfrm>
          <a:prstGeom prst="rect">
            <a:avLst/>
          </a:prstGeom>
        </p:spPr>
      </p:pic>
    </p:spTree>
    <p:extLst>
      <p:ext uri="{BB962C8B-B14F-4D97-AF65-F5344CB8AC3E}">
        <p14:creationId xmlns:p14="http://schemas.microsoft.com/office/powerpoint/2010/main" val="36739831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2F913A3-B7A0-6B40-AD6C-96F6219BE285}"/>
              </a:ext>
            </a:extLst>
          </p:cNvPr>
          <p:cNvSpPr>
            <a:spLocks noGrp="1"/>
          </p:cNvSpPr>
          <p:nvPr>
            <p:ph type="title"/>
          </p:nvPr>
        </p:nvSpPr>
        <p:spPr>
          <a:xfrm>
            <a:off x="2948120" y="2691240"/>
            <a:ext cx="8532178" cy="114300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4019264944"/>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E61B1-FE2F-440A-96BC-4F86D254C12C}"/>
              </a:ext>
            </a:extLst>
          </p:cNvPr>
          <p:cNvSpPr>
            <a:spLocks noGrp="1"/>
          </p:cNvSpPr>
          <p:nvPr>
            <p:ph type="ctrTitle"/>
          </p:nvPr>
        </p:nvSpPr>
        <p:spPr>
          <a:xfrm>
            <a:off x="139302" y="1122363"/>
            <a:ext cx="6399133" cy="2387600"/>
          </a:xfrm>
        </p:spPr>
        <p:txBody>
          <a:bodyPr anchor="b">
            <a:normAutofit/>
          </a:bodyPr>
          <a:lstStyle>
            <a:lvl1pPr algn="l">
              <a:defRPr sz="4399" b="1">
                <a:solidFill>
                  <a:srgbClr val="C00000"/>
                </a:solidFill>
              </a:defRPr>
            </a:lvl1pPr>
          </a:lstStyle>
          <a:p>
            <a:r>
              <a:rPr lang="en-US" dirty="0"/>
              <a:t>Click to edit Master title style</a:t>
            </a:r>
          </a:p>
        </p:txBody>
      </p:sp>
      <p:sp>
        <p:nvSpPr>
          <p:cNvPr id="3" name="Subtitle 2">
            <a:extLst>
              <a:ext uri="{FF2B5EF4-FFF2-40B4-BE49-F238E27FC236}">
                <a16:creationId xmlns:a16="http://schemas.microsoft.com/office/drawing/2014/main" id="{19D49701-3230-4EF5-B13B-9A1FE571061B}"/>
              </a:ext>
            </a:extLst>
          </p:cNvPr>
          <p:cNvSpPr>
            <a:spLocks noGrp="1"/>
          </p:cNvSpPr>
          <p:nvPr>
            <p:ph type="subTitle" idx="1"/>
          </p:nvPr>
        </p:nvSpPr>
        <p:spPr>
          <a:xfrm>
            <a:off x="139302" y="3602038"/>
            <a:ext cx="6399133" cy="1655762"/>
          </a:xfrm>
        </p:spPr>
        <p:txBody>
          <a:bodyPr>
            <a:normAutofit/>
          </a:bodyPr>
          <a:lstStyle>
            <a:lvl1pPr marL="0" indent="0" algn="l">
              <a:buNone/>
              <a:defRPr sz="27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4F8E09-149D-4720-BCFE-74FF65748CE4}"/>
              </a:ext>
            </a:extLst>
          </p:cNvPr>
          <p:cNvSpPr>
            <a:spLocks noGrp="1"/>
          </p:cNvSpPr>
          <p:nvPr>
            <p:ph type="dt" sz="half" idx="10"/>
          </p:nvPr>
        </p:nvSpPr>
        <p:spPr/>
        <p:txBody>
          <a:bodyPr/>
          <a:lstStyle/>
          <a:p>
            <a:fld id="{AC7F587C-D74A-40F1-93B4-88D603A029B8}" type="datetime1">
              <a:rPr lang="en-US" smtClean="0"/>
              <a:t>10/26/2026</a:t>
            </a:fld>
            <a:endParaRPr lang="en-US"/>
          </a:p>
        </p:txBody>
      </p:sp>
      <p:sp>
        <p:nvSpPr>
          <p:cNvPr id="5" name="Footer Placeholder 4">
            <a:extLst>
              <a:ext uri="{FF2B5EF4-FFF2-40B4-BE49-F238E27FC236}">
                <a16:creationId xmlns:a16="http://schemas.microsoft.com/office/drawing/2014/main" id="{69ABF7D5-1399-468F-BD9B-6A9471AC34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BDEE69-4B78-45A1-BEB7-AAAA954271D3}"/>
              </a:ext>
            </a:extLst>
          </p:cNvPr>
          <p:cNvSpPr>
            <a:spLocks noGrp="1"/>
          </p:cNvSpPr>
          <p:nvPr>
            <p:ph type="sldNum" sz="quarter" idx="12"/>
          </p:nvPr>
        </p:nvSpPr>
        <p:spPr/>
        <p:txBody>
          <a:bodyPr/>
          <a:lstStyle/>
          <a:p>
            <a:fld id="{C7E8F28E-938C-4208-9E0F-098499DD6289}" type="slidenum">
              <a:rPr lang="en-US" smtClean="0"/>
              <a:t>‹#›</a:t>
            </a:fld>
            <a:endParaRPr lang="en-US"/>
          </a:p>
        </p:txBody>
      </p:sp>
      <p:pic>
        <p:nvPicPr>
          <p:cNvPr id="7" name="Picture 6" descr="Logo&#10;&#10;Description automatically generated">
            <a:extLst>
              <a:ext uri="{FF2B5EF4-FFF2-40B4-BE49-F238E27FC236}">
                <a16:creationId xmlns:a16="http://schemas.microsoft.com/office/drawing/2014/main" id="{DFBA9A93-6FD6-DA4D-93F5-97CA703530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69797" y="-397046"/>
            <a:ext cx="7980856" cy="7982935"/>
          </a:xfrm>
          <a:prstGeom prst="rect">
            <a:avLst/>
          </a:prstGeom>
        </p:spPr>
      </p:pic>
    </p:spTree>
    <p:extLst>
      <p:ext uri="{BB962C8B-B14F-4D97-AF65-F5344CB8AC3E}">
        <p14:creationId xmlns:p14="http://schemas.microsoft.com/office/powerpoint/2010/main" val="27928326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FD417-C55C-4266-8443-7216658CA6BA}"/>
              </a:ext>
            </a:extLst>
          </p:cNvPr>
          <p:cNvSpPr>
            <a:spLocks noGrp="1"/>
          </p:cNvSpPr>
          <p:nvPr>
            <p:ph type="title"/>
          </p:nvPr>
        </p:nvSpPr>
        <p:spPr/>
        <p:txBody>
          <a:bodyPr>
            <a:normAutofit/>
          </a:bodyPr>
          <a:lstStyle>
            <a:lvl1pPr>
              <a:defRPr sz="3999" b="1">
                <a:solidFill>
                  <a:srgbClr val="C0000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FEA3F74-310A-4C3A-B794-4602CB7D0F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05A477-82E3-4DAD-8D6E-B6242E76F542}"/>
              </a:ext>
            </a:extLst>
          </p:cNvPr>
          <p:cNvSpPr>
            <a:spLocks noGrp="1"/>
          </p:cNvSpPr>
          <p:nvPr>
            <p:ph type="dt" sz="half" idx="10"/>
          </p:nvPr>
        </p:nvSpPr>
        <p:spPr/>
        <p:txBody>
          <a:bodyPr/>
          <a:lstStyle/>
          <a:p>
            <a:fld id="{0A2D6F60-ACFA-4182-B4B7-60227A18668E}" type="datetime1">
              <a:rPr lang="en-US" smtClean="0"/>
              <a:t>10/26/2026</a:t>
            </a:fld>
            <a:endParaRPr lang="en-US"/>
          </a:p>
        </p:txBody>
      </p:sp>
      <p:sp>
        <p:nvSpPr>
          <p:cNvPr id="5" name="Footer Placeholder 4">
            <a:extLst>
              <a:ext uri="{FF2B5EF4-FFF2-40B4-BE49-F238E27FC236}">
                <a16:creationId xmlns:a16="http://schemas.microsoft.com/office/drawing/2014/main" id="{B32B5FFF-1FE2-40BF-8F06-22E4B653A4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994C1A-A65A-4F48-B6A7-208F3FE50795}"/>
              </a:ext>
            </a:extLst>
          </p:cNvPr>
          <p:cNvSpPr>
            <a:spLocks noGrp="1"/>
          </p:cNvSpPr>
          <p:nvPr>
            <p:ph type="sldNum" sz="quarter" idx="12"/>
          </p:nvPr>
        </p:nvSpPr>
        <p:spPr/>
        <p:txBody>
          <a:bodyPr/>
          <a:lstStyle/>
          <a:p>
            <a:fld id="{C7E8F28E-938C-4208-9E0F-098499DD6289}" type="slidenum">
              <a:rPr lang="en-US" smtClean="0"/>
              <a:t>‹#›</a:t>
            </a:fld>
            <a:endParaRPr lang="en-US"/>
          </a:p>
        </p:txBody>
      </p:sp>
    </p:spTree>
    <p:extLst>
      <p:ext uri="{BB962C8B-B14F-4D97-AF65-F5344CB8AC3E}">
        <p14:creationId xmlns:p14="http://schemas.microsoft.com/office/powerpoint/2010/main" val="11251660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74E63-61EB-4351-9EED-8FC9FB0785B4}"/>
              </a:ext>
            </a:extLst>
          </p:cNvPr>
          <p:cNvSpPr>
            <a:spLocks noGrp="1"/>
          </p:cNvSpPr>
          <p:nvPr>
            <p:ph type="title"/>
          </p:nvPr>
        </p:nvSpPr>
        <p:spPr>
          <a:xfrm>
            <a:off x="831633" y="1709739"/>
            <a:ext cx="6999417" cy="2852737"/>
          </a:xfrm>
        </p:spPr>
        <p:txBody>
          <a:bodyPr anchor="b"/>
          <a:lstStyle>
            <a:lvl1pPr>
              <a:defRPr sz="4399" b="1">
                <a:solidFill>
                  <a:srgbClr val="C00000"/>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420077F4-A9AC-4A4D-8BFF-678CCAE47D15}"/>
              </a:ext>
            </a:extLst>
          </p:cNvPr>
          <p:cNvSpPr>
            <a:spLocks noGrp="1"/>
          </p:cNvSpPr>
          <p:nvPr>
            <p:ph type="body" idx="1"/>
          </p:nvPr>
        </p:nvSpPr>
        <p:spPr>
          <a:xfrm>
            <a:off x="831633" y="4589464"/>
            <a:ext cx="6999417" cy="1500187"/>
          </a:xfrm>
        </p:spPr>
        <p:txBody>
          <a:bodyPr>
            <a:normAutofit/>
          </a:bodyPr>
          <a:lstStyle>
            <a:lvl1pPr marL="0" indent="0">
              <a:buNone/>
              <a:defRPr sz="3199" b="1">
                <a:solidFill>
                  <a:schemeClr val="tx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77FC25D8-5E9B-477B-9C43-8999134AC266}"/>
              </a:ext>
            </a:extLst>
          </p:cNvPr>
          <p:cNvSpPr>
            <a:spLocks noGrp="1"/>
          </p:cNvSpPr>
          <p:nvPr>
            <p:ph type="dt" sz="half" idx="10"/>
          </p:nvPr>
        </p:nvSpPr>
        <p:spPr/>
        <p:txBody>
          <a:bodyPr/>
          <a:lstStyle/>
          <a:p>
            <a:fld id="{349DC6F7-9ED3-4E50-AF28-E39466837591}" type="datetime1">
              <a:rPr lang="en-US" smtClean="0"/>
              <a:t>10/26/2026</a:t>
            </a:fld>
            <a:endParaRPr lang="en-US"/>
          </a:p>
        </p:txBody>
      </p:sp>
      <p:sp>
        <p:nvSpPr>
          <p:cNvPr id="5" name="Footer Placeholder 4">
            <a:extLst>
              <a:ext uri="{FF2B5EF4-FFF2-40B4-BE49-F238E27FC236}">
                <a16:creationId xmlns:a16="http://schemas.microsoft.com/office/drawing/2014/main" id="{906A262E-77F2-4F71-84B9-052E43E580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A860A1-EF9A-49EC-8996-3F55BB409B2B}"/>
              </a:ext>
            </a:extLst>
          </p:cNvPr>
          <p:cNvSpPr>
            <a:spLocks noGrp="1"/>
          </p:cNvSpPr>
          <p:nvPr>
            <p:ph type="sldNum" sz="quarter" idx="12"/>
          </p:nvPr>
        </p:nvSpPr>
        <p:spPr/>
        <p:txBody>
          <a:bodyPr/>
          <a:lstStyle/>
          <a:p>
            <a:fld id="{C7E8F28E-938C-4208-9E0F-098499DD6289}" type="slidenum">
              <a:rPr lang="en-US" smtClean="0"/>
              <a:t>‹#›</a:t>
            </a:fld>
            <a:endParaRPr lang="en-US"/>
          </a:p>
        </p:txBody>
      </p:sp>
      <p:pic>
        <p:nvPicPr>
          <p:cNvPr id="7" name="Picture 6" descr="Logo&#10;&#10;Description automatically generated">
            <a:extLst>
              <a:ext uri="{FF2B5EF4-FFF2-40B4-BE49-F238E27FC236}">
                <a16:creationId xmlns:a16="http://schemas.microsoft.com/office/drawing/2014/main" id="{DFBA9A93-6FD6-DA4D-93F5-97CA703530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95406" y="2027238"/>
            <a:ext cx="3768388" cy="3769368"/>
          </a:xfrm>
          <a:prstGeom prst="rect">
            <a:avLst/>
          </a:prstGeom>
        </p:spPr>
      </p:pic>
    </p:spTree>
    <p:extLst>
      <p:ext uri="{BB962C8B-B14F-4D97-AF65-F5344CB8AC3E}">
        <p14:creationId xmlns:p14="http://schemas.microsoft.com/office/powerpoint/2010/main" val="11980376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01CB6-FE8A-4CF0-8E6C-C2B35E860E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BF71B2-9E3E-45CB-A486-8BB55FC4270C}"/>
              </a:ext>
            </a:extLst>
          </p:cNvPr>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CB239E-9631-400A-9A59-71E3FFE6B81D}"/>
              </a:ext>
            </a:extLst>
          </p:cNvPr>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00D0201-E37B-4419-9765-680B864445FB}"/>
              </a:ext>
            </a:extLst>
          </p:cNvPr>
          <p:cNvSpPr>
            <a:spLocks noGrp="1"/>
          </p:cNvSpPr>
          <p:nvPr>
            <p:ph type="dt" sz="half" idx="10"/>
          </p:nvPr>
        </p:nvSpPr>
        <p:spPr/>
        <p:txBody>
          <a:bodyPr/>
          <a:lstStyle/>
          <a:p>
            <a:fld id="{7B1F5146-B1BD-4C26-90C3-524776846A8D}" type="datetime1">
              <a:rPr lang="en-US" smtClean="0"/>
              <a:t>10/26/2026</a:t>
            </a:fld>
            <a:endParaRPr lang="en-US"/>
          </a:p>
        </p:txBody>
      </p:sp>
      <p:sp>
        <p:nvSpPr>
          <p:cNvPr id="6" name="Footer Placeholder 5">
            <a:extLst>
              <a:ext uri="{FF2B5EF4-FFF2-40B4-BE49-F238E27FC236}">
                <a16:creationId xmlns:a16="http://schemas.microsoft.com/office/drawing/2014/main" id="{162FF6B4-DB54-40EE-AC3F-AFFF1331F5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5068B8-CE78-4E5D-8C94-4D88588952BE}"/>
              </a:ext>
            </a:extLst>
          </p:cNvPr>
          <p:cNvSpPr>
            <a:spLocks noGrp="1"/>
          </p:cNvSpPr>
          <p:nvPr>
            <p:ph type="sldNum" sz="quarter" idx="12"/>
          </p:nvPr>
        </p:nvSpPr>
        <p:spPr/>
        <p:txBody>
          <a:bodyPr/>
          <a:lstStyle/>
          <a:p>
            <a:fld id="{C7E8F28E-938C-4208-9E0F-098499DD6289}" type="slidenum">
              <a:rPr lang="en-US" smtClean="0"/>
              <a:t>‹#›</a:t>
            </a:fld>
            <a:endParaRPr lang="en-US"/>
          </a:p>
        </p:txBody>
      </p:sp>
    </p:spTree>
    <p:extLst>
      <p:ext uri="{BB962C8B-B14F-4D97-AF65-F5344CB8AC3E}">
        <p14:creationId xmlns:p14="http://schemas.microsoft.com/office/powerpoint/2010/main" val="42439836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DD0B1-1112-475F-B0BB-C84F4B068A20}"/>
              </a:ext>
            </a:extLst>
          </p:cNvPr>
          <p:cNvSpPr>
            <a:spLocks noGrp="1"/>
          </p:cNvSpPr>
          <p:nvPr>
            <p:ph type="title"/>
          </p:nvPr>
        </p:nvSpPr>
        <p:spPr>
          <a:xfrm>
            <a:off x="839569" y="365126"/>
            <a:ext cx="10512862"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FC3C83-914F-4760-B792-4E88187C5411}"/>
              </a:ext>
            </a:extLst>
          </p:cNvPr>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3BAD78-C91B-4AFF-83B0-A3F8AF0C1F1D}"/>
              </a:ext>
            </a:extLst>
          </p:cNvPr>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F0883D5-BC0B-4D96-ACDA-D468431DF3CD}"/>
              </a:ext>
            </a:extLst>
          </p:cNvPr>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FFFE29-045F-489E-90DD-24980B8305C3}"/>
              </a:ext>
            </a:extLst>
          </p:cNvPr>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00ADD47-6347-4B19-8669-328C11F92866}"/>
              </a:ext>
            </a:extLst>
          </p:cNvPr>
          <p:cNvSpPr>
            <a:spLocks noGrp="1"/>
          </p:cNvSpPr>
          <p:nvPr>
            <p:ph type="dt" sz="half" idx="10"/>
          </p:nvPr>
        </p:nvSpPr>
        <p:spPr/>
        <p:txBody>
          <a:bodyPr/>
          <a:lstStyle/>
          <a:p>
            <a:fld id="{119248F9-7914-4A85-8973-43CFA948971E}" type="datetime1">
              <a:rPr lang="en-US" smtClean="0"/>
              <a:t>10/26/2026</a:t>
            </a:fld>
            <a:endParaRPr lang="en-US"/>
          </a:p>
        </p:txBody>
      </p:sp>
      <p:sp>
        <p:nvSpPr>
          <p:cNvPr id="8" name="Footer Placeholder 7">
            <a:extLst>
              <a:ext uri="{FF2B5EF4-FFF2-40B4-BE49-F238E27FC236}">
                <a16:creationId xmlns:a16="http://schemas.microsoft.com/office/drawing/2014/main" id="{E428E7E0-3FEB-4830-B346-91D6835F4D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3F8EBBA-6399-4449-ADB5-6A024FCA661A}"/>
              </a:ext>
            </a:extLst>
          </p:cNvPr>
          <p:cNvSpPr>
            <a:spLocks noGrp="1"/>
          </p:cNvSpPr>
          <p:nvPr>
            <p:ph type="sldNum" sz="quarter" idx="12"/>
          </p:nvPr>
        </p:nvSpPr>
        <p:spPr/>
        <p:txBody>
          <a:bodyPr/>
          <a:lstStyle/>
          <a:p>
            <a:fld id="{C7E8F28E-938C-4208-9E0F-098499DD6289}" type="slidenum">
              <a:rPr lang="en-US" smtClean="0"/>
              <a:t>‹#›</a:t>
            </a:fld>
            <a:endParaRPr lang="en-US"/>
          </a:p>
        </p:txBody>
      </p:sp>
    </p:spTree>
    <p:extLst>
      <p:ext uri="{BB962C8B-B14F-4D97-AF65-F5344CB8AC3E}">
        <p14:creationId xmlns:p14="http://schemas.microsoft.com/office/powerpoint/2010/main" val="1079057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EB1DC-DC1D-4410-8997-6ADABE06F9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1FB6FC-2F87-487C-9444-D237A52A0CDA}"/>
              </a:ext>
            </a:extLst>
          </p:cNvPr>
          <p:cNvSpPr>
            <a:spLocks noGrp="1"/>
          </p:cNvSpPr>
          <p:nvPr>
            <p:ph type="dt" sz="half" idx="10"/>
          </p:nvPr>
        </p:nvSpPr>
        <p:spPr/>
        <p:txBody>
          <a:bodyPr/>
          <a:lstStyle/>
          <a:p>
            <a:fld id="{C85F66C9-1A64-40D4-A336-74A54E11EF6A}" type="datetime1">
              <a:rPr lang="en-US" smtClean="0"/>
              <a:t>10/26/2026</a:t>
            </a:fld>
            <a:endParaRPr lang="en-US"/>
          </a:p>
        </p:txBody>
      </p:sp>
      <p:sp>
        <p:nvSpPr>
          <p:cNvPr id="4" name="Footer Placeholder 3">
            <a:extLst>
              <a:ext uri="{FF2B5EF4-FFF2-40B4-BE49-F238E27FC236}">
                <a16:creationId xmlns:a16="http://schemas.microsoft.com/office/drawing/2014/main" id="{ED6C1E43-D58D-406D-8C41-36925289D4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3BF239-BC04-47C2-BE55-EC6D5B39068E}"/>
              </a:ext>
            </a:extLst>
          </p:cNvPr>
          <p:cNvSpPr>
            <a:spLocks noGrp="1"/>
          </p:cNvSpPr>
          <p:nvPr>
            <p:ph type="sldNum" sz="quarter" idx="12"/>
          </p:nvPr>
        </p:nvSpPr>
        <p:spPr/>
        <p:txBody>
          <a:bodyPr/>
          <a:lstStyle/>
          <a:p>
            <a:fld id="{C7E8F28E-938C-4208-9E0F-098499DD6289}" type="slidenum">
              <a:rPr lang="en-US" smtClean="0"/>
              <a:t>‹#›</a:t>
            </a:fld>
            <a:endParaRPr lang="en-US"/>
          </a:p>
        </p:txBody>
      </p:sp>
    </p:spTree>
    <p:extLst>
      <p:ext uri="{BB962C8B-B14F-4D97-AF65-F5344CB8AC3E}">
        <p14:creationId xmlns:p14="http://schemas.microsoft.com/office/powerpoint/2010/main" val="21443284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56A498-2B4F-4F04-8B90-1E61DB674665}"/>
              </a:ext>
            </a:extLst>
          </p:cNvPr>
          <p:cNvSpPr>
            <a:spLocks noGrp="1"/>
          </p:cNvSpPr>
          <p:nvPr>
            <p:ph type="dt" sz="half" idx="10"/>
          </p:nvPr>
        </p:nvSpPr>
        <p:spPr/>
        <p:txBody>
          <a:bodyPr/>
          <a:lstStyle/>
          <a:p>
            <a:fld id="{07B8C370-E1B2-464F-958B-1F47C359E3B9}" type="datetime1">
              <a:rPr lang="en-US" smtClean="0"/>
              <a:t>10/26/2026</a:t>
            </a:fld>
            <a:endParaRPr lang="en-US"/>
          </a:p>
        </p:txBody>
      </p:sp>
      <p:sp>
        <p:nvSpPr>
          <p:cNvPr id="3" name="Footer Placeholder 2">
            <a:extLst>
              <a:ext uri="{FF2B5EF4-FFF2-40B4-BE49-F238E27FC236}">
                <a16:creationId xmlns:a16="http://schemas.microsoft.com/office/drawing/2014/main" id="{0F6675EB-2679-405D-AD39-383EE31B255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565C48-9BF4-4A21-8B28-E54AB3789816}"/>
              </a:ext>
            </a:extLst>
          </p:cNvPr>
          <p:cNvSpPr>
            <a:spLocks noGrp="1"/>
          </p:cNvSpPr>
          <p:nvPr>
            <p:ph type="sldNum" sz="quarter" idx="12"/>
          </p:nvPr>
        </p:nvSpPr>
        <p:spPr/>
        <p:txBody>
          <a:bodyPr/>
          <a:lstStyle/>
          <a:p>
            <a:fld id="{C7E8F28E-938C-4208-9E0F-098499DD6289}" type="slidenum">
              <a:rPr lang="en-US" smtClean="0"/>
              <a:t>‹#›</a:t>
            </a:fld>
            <a:endParaRPr lang="en-US"/>
          </a:p>
        </p:txBody>
      </p:sp>
    </p:spTree>
    <p:extLst>
      <p:ext uri="{BB962C8B-B14F-4D97-AF65-F5344CB8AC3E}">
        <p14:creationId xmlns:p14="http://schemas.microsoft.com/office/powerpoint/2010/main" val="4095917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CD68D-2A6D-43DF-94E7-7DB817828C3B}"/>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Content Placeholder 2">
            <a:extLst>
              <a:ext uri="{FF2B5EF4-FFF2-40B4-BE49-F238E27FC236}">
                <a16:creationId xmlns:a16="http://schemas.microsoft.com/office/drawing/2014/main" id="{4ED3AD69-2659-466A-AAA0-C4C4308B8F2D}"/>
              </a:ext>
            </a:extLst>
          </p:cNvPr>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824DBA-4B84-4E07-8088-369C77CCE913}"/>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F06DAE-1145-4E09-B58D-A7CD66BCBF20}"/>
              </a:ext>
            </a:extLst>
          </p:cNvPr>
          <p:cNvSpPr>
            <a:spLocks noGrp="1"/>
          </p:cNvSpPr>
          <p:nvPr>
            <p:ph type="dt" sz="half" idx="10"/>
          </p:nvPr>
        </p:nvSpPr>
        <p:spPr/>
        <p:txBody>
          <a:bodyPr/>
          <a:lstStyle/>
          <a:p>
            <a:fld id="{FA049E3A-DFEF-4FBE-8599-7613C2AABA07}" type="datetime1">
              <a:rPr lang="en-US" smtClean="0"/>
              <a:t>10/26/2026</a:t>
            </a:fld>
            <a:endParaRPr lang="en-US"/>
          </a:p>
        </p:txBody>
      </p:sp>
      <p:sp>
        <p:nvSpPr>
          <p:cNvPr id="6" name="Footer Placeholder 5">
            <a:extLst>
              <a:ext uri="{FF2B5EF4-FFF2-40B4-BE49-F238E27FC236}">
                <a16:creationId xmlns:a16="http://schemas.microsoft.com/office/drawing/2014/main" id="{29DBCD9E-B3CA-4B57-9659-82F5C5D37D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718B8F-8513-49CA-BB28-6B0429419ECD}"/>
              </a:ext>
            </a:extLst>
          </p:cNvPr>
          <p:cNvSpPr>
            <a:spLocks noGrp="1"/>
          </p:cNvSpPr>
          <p:nvPr>
            <p:ph type="sldNum" sz="quarter" idx="12"/>
          </p:nvPr>
        </p:nvSpPr>
        <p:spPr/>
        <p:txBody>
          <a:bodyPr/>
          <a:lstStyle/>
          <a:p>
            <a:fld id="{C7E8F28E-938C-4208-9E0F-098499DD6289}" type="slidenum">
              <a:rPr lang="en-US" smtClean="0"/>
              <a:t>‹#›</a:t>
            </a:fld>
            <a:endParaRPr lang="en-US"/>
          </a:p>
        </p:txBody>
      </p:sp>
    </p:spTree>
    <p:extLst>
      <p:ext uri="{BB962C8B-B14F-4D97-AF65-F5344CB8AC3E}">
        <p14:creationId xmlns:p14="http://schemas.microsoft.com/office/powerpoint/2010/main" val="35643718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89F24-3D35-47F4-9D1B-6938F6EB6A58}"/>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Picture Placeholder 2">
            <a:extLst>
              <a:ext uri="{FF2B5EF4-FFF2-40B4-BE49-F238E27FC236}">
                <a16:creationId xmlns:a16="http://schemas.microsoft.com/office/drawing/2014/main" id="{772F391A-2EC1-447E-9B48-3838F9E1F2C7}"/>
              </a:ext>
            </a:extLst>
          </p:cNvPr>
          <p:cNvSpPr>
            <a:spLocks noGrp="1"/>
          </p:cNvSpPr>
          <p:nvPr>
            <p:ph type="pic" idx="1"/>
          </p:nvPr>
        </p:nvSpPr>
        <p:spPr>
          <a:xfrm>
            <a:off x="5181838" y="987426"/>
            <a:ext cx="6170593"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US"/>
          </a:p>
        </p:txBody>
      </p:sp>
      <p:sp>
        <p:nvSpPr>
          <p:cNvPr id="4" name="Text Placeholder 3">
            <a:extLst>
              <a:ext uri="{FF2B5EF4-FFF2-40B4-BE49-F238E27FC236}">
                <a16:creationId xmlns:a16="http://schemas.microsoft.com/office/drawing/2014/main" id="{987513F2-54ED-4103-AAB2-A5340B1E7131}"/>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ABEB7D-04F3-47E4-BAE2-3FACB21C69CC}"/>
              </a:ext>
            </a:extLst>
          </p:cNvPr>
          <p:cNvSpPr>
            <a:spLocks noGrp="1"/>
          </p:cNvSpPr>
          <p:nvPr>
            <p:ph type="dt" sz="half" idx="10"/>
          </p:nvPr>
        </p:nvSpPr>
        <p:spPr/>
        <p:txBody>
          <a:bodyPr/>
          <a:lstStyle/>
          <a:p>
            <a:fld id="{8DB38D52-818D-4C18-B20B-7BE44258033D}" type="datetime1">
              <a:rPr lang="en-US" smtClean="0"/>
              <a:t>10/26/2026</a:t>
            </a:fld>
            <a:endParaRPr lang="en-US"/>
          </a:p>
        </p:txBody>
      </p:sp>
      <p:sp>
        <p:nvSpPr>
          <p:cNvPr id="6" name="Footer Placeholder 5">
            <a:extLst>
              <a:ext uri="{FF2B5EF4-FFF2-40B4-BE49-F238E27FC236}">
                <a16:creationId xmlns:a16="http://schemas.microsoft.com/office/drawing/2014/main" id="{8BAA252A-DDCF-4D6D-8020-B500470DEE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F5C5AF-E11E-4AC1-88AE-76231B043F38}"/>
              </a:ext>
            </a:extLst>
          </p:cNvPr>
          <p:cNvSpPr>
            <a:spLocks noGrp="1"/>
          </p:cNvSpPr>
          <p:nvPr>
            <p:ph type="sldNum" sz="quarter" idx="12"/>
          </p:nvPr>
        </p:nvSpPr>
        <p:spPr/>
        <p:txBody>
          <a:bodyPr/>
          <a:lstStyle/>
          <a:p>
            <a:fld id="{C7E8F28E-938C-4208-9E0F-098499DD6289}" type="slidenum">
              <a:rPr lang="en-US" smtClean="0"/>
              <a:t>‹#›</a:t>
            </a:fld>
            <a:endParaRPr lang="en-US"/>
          </a:p>
        </p:txBody>
      </p:sp>
    </p:spTree>
    <p:extLst>
      <p:ext uri="{BB962C8B-B14F-4D97-AF65-F5344CB8AC3E}">
        <p14:creationId xmlns:p14="http://schemas.microsoft.com/office/powerpoint/2010/main" val="20104537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7C5D5-4A64-4CA0-85F8-15BBD8759A9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BFFB75-6C2A-43F1-9245-27009700A8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BD9125-4E4A-4A36-B33F-08E2EE7CC52D}"/>
              </a:ext>
            </a:extLst>
          </p:cNvPr>
          <p:cNvSpPr>
            <a:spLocks noGrp="1"/>
          </p:cNvSpPr>
          <p:nvPr>
            <p:ph type="dt" sz="half" idx="10"/>
          </p:nvPr>
        </p:nvSpPr>
        <p:spPr/>
        <p:txBody>
          <a:bodyPr/>
          <a:lstStyle/>
          <a:p>
            <a:fld id="{14BF6066-36E0-4F23-947F-D9CEA88075B0}" type="datetime1">
              <a:rPr lang="en-US" smtClean="0"/>
              <a:t>10/26/2026</a:t>
            </a:fld>
            <a:endParaRPr lang="en-US"/>
          </a:p>
        </p:txBody>
      </p:sp>
      <p:sp>
        <p:nvSpPr>
          <p:cNvPr id="5" name="Footer Placeholder 4">
            <a:extLst>
              <a:ext uri="{FF2B5EF4-FFF2-40B4-BE49-F238E27FC236}">
                <a16:creationId xmlns:a16="http://schemas.microsoft.com/office/drawing/2014/main" id="{9257DFC9-8400-41A8-AAF1-B2A2F8BB29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610E9E-C47D-495E-A4E8-DCDA8DD940AE}"/>
              </a:ext>
            </a:extLst>
          </p:cNvPr>
          <p:cNvSpPr>
            <a:spLocks noGrp="1"/>
          </p:cNvSpPr>
          <p:nvPr>
            <p:ph type="sldNum" sz="quarter" idx="12"/>
          </p:nvPr>
        </p:nvSpPr>
        <p:spPr/>
        <p:txBody>
          <a:bodyPr/>
          <a:lstStyle/>
          <a:p>
            <a:fld id="{C7E8F28E-938C-4208-9E0F-098499DD6289}" type="slidenum">
              <a:rPr lang="en-US" smtClean="0"/>
              <a:t>‹#›</a:t>
            </a:fld>
            <a:endParaRPr lang="en-US"/>
          </a:p>
        </p:txBody>
      </p:sp>
    </p:spTree>
    <p:extLst>
      <p:ext uri="{BB962C8B-B14F-4D97-AF65-F5344CB8AC3E}">
        <p14:creationId xmlns:p14="http://schemas.microsoft.com/office/powerpoint/2010/main" val="40155562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EABE53-8A40-4CC4-AF11-1CE6F34623F7}"/>
              </a:ext>
            </a:extLst>
          </p:cNvPr>
          <p:cNvSpPr>
            <a:spLocks noGrp="1"/>
          </p:cNvSpPr>
          <p:nvPr>
            <p:ph type="title" orient="vert"/>
          </p:nvPr>
        </p:nvSpPr>
        <p:spPr>
          <a:xfrm>
            <a:off x="8722628" y="365125"/>
            <a:ext cx="262821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5B54337-5825-49DD-9BEC-0EB49EF2CAFD}"/>
              </a:ext>
            </a:extLst>
          </p:cNvPr>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C2BB7E-B6A7-4993-B4A7-465385A873F2}"/>
              </a:ext>
            </a:extLst>
          </p:cNvPr>
          <p:cNvSpPr>
            <a:spLocks noGrp="1"/>
          </p:cNvSpPr>
          <p:nvPr>
            <p:ph type="dt" sz="half" idx="10"/>
          </p:nvPr>
        </p:nvSpPr>
        <p:spPr/>
        <p:txBody>
          <a:bodyPr/>
          <a:lstStyle/>
          <a:p>
            <a:fld id="{EF623165-BDEC-4B45-B6DF-A8CF6663D4B7}" type="datetime1">
              <a:rPr lang="en-US" smtClean="0"/>
              <a:t>10/26/2026</a:t>
            </a:fld>
            <a:endParaRPr lang="en-US"/>
          </a:p>
        </p:txBody>
      </p:sp>
      <p:sp>
        <p:nvSpPr>
          <p:cNvPr id="5" name="Footer Placeholder 4">
            <a:extLst>
              <a:ext uri="{FF2B5EF4-FFF2-40B4-BE49-F238E27FC236}">
                <a16:creationId xmlns:a16="http://schemas.microsoft.com/office/drawing/2014/main" id="{91233D07-E26B-4AB9-BF57-0CA83AB872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81991D-6152-4580-9DDE-F596B80C63F6}"/>
              </a:ext>
            </a:extLst>
          </p:cNvPr>
          <p:cNvSpPr>
            <a:spLocks noGrp="1"/>
          </p:cNvSpPr>
          <p:nvPr>
            <p:ph type="sldNum" sz="quarter" idx="12"/>
          </p:nvPr>
        </p:nvSpPr>
        <p:spPr/>
        <p:txBody>
          <a:bodyPr/>
          <a:lstStyle/>
          <a:p>
            <a:fld id="{C7E8F28E-938C-4208-9E0F-098499DD6289}" type="slidenum">
              <a:rPr lang="en-US" smtClean="0"/>
              <a:t>‹#›</a:t>
            </a:fld>
            <a:endParaRPr lang="en-US"/>
          </a:p>
        </p:txBody>
      </p:sp>
    </p:spTree>
    <p:extLst>
      <p:ext uri="{BB962C8B-B14F-4D97-AF65-F5344CB8AC3E}">
        <p14:creationId xmlns:p14="http://schemas.microsoft.com/office/powerpoint/2010/main" val="12393226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ontent only white backgroun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274638"/>
            <a:ext cx="8836898" cy="1143000"/>
          </a:xfrm>
        </p:spPr>
        <p:txBody>
          <a:bodyPr/>
          <a:lstStyle>
            <a:lvl1pPr>
              <a:defRPr baseline="0">
                <a:solidFill>
                  <a:srgbClr val="007DB6"/>
                </a:solidFill>
                <a:latin typeface="Arial" panose="020B0604020202020204" pitchFamily="34" charset="0"/>
              </a:defRPr>
            </a:lvl1pPr>
          </a:lstStyle>
          <a:p>
            <a:r>
              <a:rPr lang="en-US"/>
              <a:t>Title</a:t>
            </a:r>
          </a:p>
        </p:txBody>
      </p:sp>
      <p:sp>
        <p:nvSpPr>
          <p:cNvPr id="5" name="Content Placeholder 2">
            <a:extLst>
              <a:ext uri="{FF2B5EF4-FFF2-40B4-BE49-F238E27FC236}">
                <a16:creationId xmlns:a16="http://schemas.microsoft.com/office/drawing/2014/main" id="{5F3A2462-AC00-2241-B234-168C700EA03E}"/>
              </a:ext>
            </a:extLst>
          </p:cNvPr>
          <p:cNvSpPr>
            <a:spLocks noGrp="1"/>
          </p:cNvSpPr>
          <p:nvPr>
            <p:ph idx="1" hasCustomPrompt="1"/>
          </p:nvPr>
        </p:nvSpPr>
        <p:spPr>
          <a:xfrm>
            <a:off x="609441" y="1600200"/>
            <a:ext cx="6195986" cy="4876800"/>
          </a:xfrm>
        </p:spPr>
        <p:txBody>
          <a:bodyPr>
            <a:normAutofit/>
          </a:bodyPr>
          <a:lstStyle>
            <a:lvl1pPr marL="342797" indent="-342797">
              <a:buClr>
                <a:schemeClr val="tx1"/>
              </a:buClr>
              <a:buFont typeface="Wingdings" pitchFamily="2" charset="2"/>
              <a:buChar char="§"/>
              <a:defRPr sz="2399"/>
            </a:lvl1pPr>
            <a:lvl2pPr marL="914126" indent="-457063">
              <a:buClr>
                <a:srgbClr val="007DB6"/>
              </a:buClr>
              <a:buSzPct val="75000"/>
              <a:buFont typeface="Wingdings" pitchFamily="2" charset="2"/>
              <a:buChar char="Ø"/>
              <a:defRPr sz="2399"/>
            </a:lvl2pPr>
            <a:lvl3pPr>
              <a:buClr>
                <a:srgbClr val="007DB6"/>
              </a:buClr>
              <a:defRPr sz="2399"/>
            </a:lvl3pPr>
            <a:lvl4pPr>
              <a:buClr>
                <a:srgbClr val="007DB6"/>
              </a:buClr>
              <a:defRPr sz="2399"/>
            </a:lvl4pPr>
            <a:lvl5pPr>
              <a:defRPr sz="2399"/>
            </a:lvl5pPr>
          </a:lstStyle>
          <a:p>
            <a:pPr lvl="0"/>
            <a:r>
              <a:rPr lang="en-US"/>
              <a:t>Text here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777472354"/>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ontent with verticle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274638"/>
            <a:ext cx="6602280" cy="1143000"/>
          </a:xfrm>
        </p:spPr>
        <p:txBody>
          <a:bodyPr/>
          <a:lstStyle>
            <a:lvl1pPr>
              <a:defRPr baseline="0">
                <a:solidFill>
                  <a:srgbClr val="007DB6"/>
                </a:solidFill>
                <a:latin typeface="Arial" panose="020B0604020202020204" pitchFamily="34" charset="0"/>
              </a:defRPr>
            </a:lvl1pPr>
          </a:lstStyle>
          <a:p>
            <a:r>
              <a:rPr lang="en-US"/>
              <a:t>Text</a:t>
            </a:r>
          </a:p>
        </p:txBody>
      </p:sp>
      <p:sp>
        <p:nvSpPr>
          <p:cNvPr id="9" name="Picture Placeholder 8"/>
          <p:cNvSpPr>
            <a:spLocks noGrp="1"/>
          </p:cNvSpPr>
          <p:nvPr>
            <p:ph type="pic" sz="quarter" idx="10"/>
          </p:nvPr>
        </p:nvSpPr>
        <p:spPr>
          <a:xfrm>
            <a:off x="7516442" y="0"/>
            <a:ext cx="4672383" cy="6858000"/>
          </a:xfrm>
        </p:spPr>
        <p:txBody>
          <a:bodyPr/>
          <a:lstStyle/>
          <a:p>
            <a:r>
              <a:rPr lang="en-US"/>
              <a:t>Click icon to add picture</a:t>
            </a:r>
          </a:p>
        </p:txBody>
      </p:sp>
      <p:pic>
        <p:nvPicPr>
          <p:cNvPr id="10" name="Picture 12" descr="CHOMP_Squares only.pdf"/>
          <p:cNvPicPr>
            <a:picLocks noChangeAspect="1"/>
          </p:cNvPicPr>
          <p:nvPr userDrawn="1"/>
        </p:nvPicPr>
        <p:blipFill>
          <a:blip r:embed="rId2" cstate="print">
            <a:extLst>
              <a:ext uri="{28A0092B-C50C-407E-A947-70E740481C1C}">
                <a14:useLocalDpi xmlns:a14="http://schemas.microsoft.com/office/drawing/2010/main"/>
              </a:ext>
            </a:extLst>
          </a:blip>
          <a:srcRect r="41782" b="39793"/>
          <a:stretch>
            <a:fillRect/>
          </a:stretch>
        </p:blipFill>
        <p:spPr bwMode="auto">
          <a:xfrm>
            <a:off x="11253504" y="6161088"/>
            <a:ext cx="935323"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a:extLst>
              <a:ext uri="{FF2B5EF4-FFF2-40B4-BE49-F238E27FC236}">
                <a16:creationId xmlns:a16="http://schemas.microsoft.com/office/drawing/2014/main" id="{96FA2482-AAED-D341-A106-0947605E3BBF}"/>
              </a:ext>
            </a:extLst>
          </p:cNvPr>
          <p:cNvSpPr>
            <a:spLocks noGrp="1"/>
          </p:cNvSpPr>
          <p:nvPr>
            <p:ph idx="1" hasCustomPrompt="1"/>
          </p:nvPr>
        </p:nvSpPr>
        <p:spPr>
          <a:xfrm>
            <a:off x="609441" y="1600200"/>
            <a:ext cx="6195986" cy="4876800"/>
          </a:xfrm>
        </p:spPr>
        <p:txBody>
          <a:bodyPr>
            <a:normAutofit/>
          </a:bodyPr>
          <a:lstStyle>
            <a:lvl1pPr marL="342797" indent="-342797">
              <a:buClr>
                <a:schemeClr val="tx1"/>
              </a:buClr>
              <a:buFont typeface="Wingdings" pitchFamily="2" charset="2"/>
              <a:buChar char="§"/>
              <a:defRPr sz="2399"/>
            </a:lvl1pPr>
            <a:lvl2pPr marL="914126" indent="-457063">
              <a:buClr>
                <a:srgbClr val="007DB6"/>
              </a:buClr>
              <a:buSzPct val="75000"/>
              <a:buFont typeface="Wingdings" pitchFamily="2" charset="2"/>
              <a:buChar char="Ø"/>
              <a:defRPr sz="2399"/>
            </a:lvl2pPr>
            <a:lvl3pPr>
              <a:buClr>
                <a:srgbClr val="007DB6"/>
              </a:buClr>
              <a:defRPr sz="2399"/>
            </a:lvl3pPr>
            <a:lvl4pPr>
              <a:buClr>
                <a:srgbClr val="007DB6"/>
              </a:buClr>
              <a:defRPr sz="2399"/>
            </a:lvl4pPr>
            <a:lvl5pPr>
              <a:defRPr sz="2399"/>
            </a:lvl5pPr>
          </a:lstStyle>
          <a:p>
            <a:pPr lvl="0"/>
            <a:r>
              <a:rPr lang="en-US"/>
              <a:t>Text here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120106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losing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721" y="3352800"/>
            <a:ext cx="6147316" cy="762000"/>
          </a:xfrm>
        </p:spPr>
        <p:txBody>
          <a:bodyPr/>
          <a:lstStyle>
            <a:lvl1pPr>
              <a:defRPr b="1" baseline="0">
                <a:solidFill>
                  <a:srgbClr val="007DB6"/>
                </a:solidFill>
                <a:latin typeface="Arial" panose="020B0604020202020204" pitchFamily="34" charset="0"/>
              </a:defRPr>
            </a:lvl1pPr>
          </a:lstStyle>
          <a:p>
            <a:r>
              <a:rPr lang="en-US"/>
              <a:t>Thank you</a:t>
            </a:r>
          </a:p>
        </p:txBody>
      </p:sp>
      <p:sp>
        <p:nvSpPr>
          <p:cNvPr id="9" name="Text Placeholder 8"/>
          <p:cNvSpPr>
            <a:spLocks noGrp="1"/>
          </p:cNvSpPr>
          <p:nvPr>
            <p:ph type="body" sz="quarter" idx="10" hasCustomPrompt="1"/>
          </p:nvPr>
        </p:nvSpPr>
        <p:spPr>
          <a:xfrm>
            <a:off x="304721" y="4257675"/>
            <a:ext cx="3250353" cy="500062"/>
          </a:xfrm>
        </p:spPr>
        <p:txBody>
          <a:bodyPr/>
          <a:lstStyle>
            <a:lvl1pPr>
              <a:defRPr/>
            </a:lvl1pPr>
          </a:lstStyle>
          <a:p>
            <a:pPr lvl="0"/>
            <a:r>
              <a:rPr lang="en-US"/>
              <a:t>Questions?</a:t>
            </a:r>
          </a:p>
        </p:txBody>
      </p:sp>
    </p:spTree>
    <p:extLst>
      <p:ext uri="{BB962C8B-B14F-4D97-AF65-F5344CB8AC3E}">
        <p14:creationId xmlns:p14="http://schemas.microsoft.com/office/powerpoint/2010/main" val="26363650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End">
    <p:spTree>
      <p:nvGrpSpPr>
        <p:cNvPr id="1" name=""/>
        <p:cNvGrpSpPr/>
        <p:nvPr/>
      </p:nvGrpSpPr>
      <p:grpSpPr>
        <a:xfrm>
          <a:off x="0" y="0"/>
          <a:ext cx="0" cy="0"/>
          <a:chOff x="0" y="0"/>
          <a:chExt cx="0" cy="0"/>
        </a:xfrm>
      </p:grpSpPr>
      <p:sp>
        <p:nvSpPr>
          <p:cNvPr id="3" name="Rectangle 2"/>
          <p:cNvSpPr/>
          <p:nvPr userDrawn="1"/>
        </p:nvSpPr>
        <p:spPr>
          <a:xfrm>
            <a:off x="-34315" y="-1"/>
            <a:ext cx="12347861" cy="700391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16" tIns="45708" rIns="91416" bIns="45708" numCol="1" spcCol="0" rtlCol="0" fromWordArt="0" anchor="ctr" anchorCtr="0" forceAA="0" compatLnSpc="1">
            <a:prstTxWarp prst="textNoShape">
              <a:avLst/>
            </a:prstTxWarp>
            <a:noAutofit/>
          </a:bodyPr>
          <a:lstStyle/>
          <a:p>
            <a:endParaRPr lang="en-US" sz="1799" dirty="0">
              <a:solidFill>
                <a:schemeClr val="bg2"/>
              </a:solidFill>
            </a:endParaRPr>
          </a:p>
        </p:txBody>
      </p:sp>
      <p:pic>
        <p:nvPicPr>
          <p:cNvPr id="5" name="Picture 4" descr="gradient_2.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08978" y="5578968"/>
            <a:ext cx="1867313" cy="671240"/>
          </a:xfrm>
          <a:prstGeom prst="rect">
            <a:avLst/>
          </a:prstGeom>
        </p:spPr>
      </p:pic>
    </p:spTree>
    <p:extLst>
      <p:ext uri="{BB962C8B-B14F-4D97-AF65-F5344CB8AC3E}">
        <p14:creationId xmlns:p14="http://schemas.microsoft.com/office/powerpoint/2010/main" val="5992153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aragraph and Bullets">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F03EF72A-8772-7F43-9512-C4B063F665DB}"/>
              </a:ext>
            </a:extLst>
          </p:cNvPr>
          <p:cNvSpPr>
            <a:spLocks noGrp="1"/>
          </p:cNvSpPr>
          <p:nvPr>
            <p:ph type="title"/>
          </p:nvPr>
        </p:nvSpPr>
        <p:spPr>
          <a:xfrm>
            <a:off x="623297" y="1202373"/>
            <a:ext cx="10512425" cy="648915"/>
          </a:xfrm>
          <a:prstGeom prst="rect">
            <a:avLst/>
          </a:prstGeom>
        </p:spPr>
        <p:txBody>
          <a:bodyPr vert="horz" lIns="91440" tIns="45720" rIns="91440" bIns="45720" rtlCol="0" anchor="t">
            <a:normAutofit/>
          </a:bodyPr>
          <a:lstStyle>
            <a:lvl1pPr>
              <a:defRPr sz="3200"/>
            </a:lvl1pPr>
          </a:lstStyle>
          <a:p>
            <a:r>
              <a:rPr lang="en-US" dirty="0"/>
              <a:t>Click to edit Master title style</a:t>
            </a:r>
          </a:p>
        </p:txBody>
      </p:sp>
      <p:sp>
        <p:nvSpPr>
          <p:cNvPr id="10" name="Text content area">
            <a:extLst>
              <a:ext uri="{FF2B5EF4-FFF2-40B4-BE49-F238E27FC236}">
                <a16:creationId xmlns:a16="http://schemas.microsoft.com/office/drawing/2014/main" id="{52F0C1DF-6492-8445-A2F1-D57652FA6084}"/>
              </a:ext>
            </a:extLst>
          </p:cNvPr>
          <p:cNvSpPr>
            <a:spLocks noGrp="1"/>
          </p:cNvSpPr>
          <p:nvPr>
            <p:ph type="body" sz="quarter" idx="11"/>
          </p:nvPr>
        </p:nvSpPr>
        <p:spPr>
          <a:xfrm>
            <a:off x="623888" y="2141308"/>
            <a:ext cx="10511833" cy="3713802"/>
          </a:xfrm>
          <a:prstGeom prst="rect">
            <a:avLst/>
          </a:prstGeom>
        </p:spPr>
        <p:txBody>
          <a:bodyPr/>
          <a:lstStyle>
            <a:lvl1pPr marL="342900" indent="-342900">
              <a:spcBef>
                <a:spcPts val="0"/>
              </a:spcBef>
              <a:spcAft>
                <a:spcPts val="1200"/>
              </a:spcAft>
              <a:buClr>
                <a:schemeClr val="accent6"/>
              </a:buClr>
              <a:buFont typeface="Wingdings" panose="05000000000000000000" pitchFamily="2" charset="2"/>
              <a:buChar char="§"/>
              <a:defRPr sz="2400">
                <a:solidFill>
                  <a:schemeClr val="tx1"/>
                </a:solidFill>
                <a:latin typeface="+mn-lt"/>
              </a:defRPr>
            </a:lvl1pPr>
            <a:lvl2pPr marL="685800" indent="-347472">
              <a:spcBef>
                <a:spcPts val="0"/>
              </a:spcBef>
              <a:spcAft>
                <a:spcPts val="600"/>
              </a:spcAft>
              <a:defRPr sz="2400">
                <a:latin typeface="+mn-lt"/>
              </a:defRPr>
            </a:lvl2pPr>
            <a:lvl3pPr marL="1024128" indent="-347472">
              <a:spcBef>
                <a:spcPts val="0"/>
              </a:spcBef>
              <a:spcAft>
                <a:spcPts val="600"/>
              </a:spcAft>
              <a:buFont typeface="Arial" panose="020B0604020202020204" pitchFamily="34" charset="0"/>
              <a:buChar char="•"/>
              <a:defRPr sz="2400">
                <a:latin typeface="+mn-lt"/>
              </a:defRPr>
            </a:lvl3pPr>
            <a:lvl4pPr marL="1481328" indent="-347472">
              <a:spcBef>
                <a:spcPts val="0"/>
              </a:spcBef>
              <a:spcAft>
                <a:spcPts val="600"/>
              </a:spcAft>
              <a:buClr>
                <a:schemeClr val="accent6"/>
              </a:buClr>
              <a:buFont typeface="System Font Regular"/>
              <a:buChar char="–"/>
              <a:defRPr sz="2400">
                <a:latin typeface="+mn-lt"/>
              </a:defRPr>
            </a:lvl4pPr>
            <a:lvl5pPr marL="1828800" indent="-347472">
              <a:spcBef>
                <a:spcPts val="0"/>
              </a:spcBef>
              <a:spcAft>
                <a:spcPts val="600"/>
              </a:spcAft>
              <a:buClr>
                <a:schemeClr val="accent6"/>
              </a:buClr>
              <a:buSzPct val="100000"/>
              <a:buFont typeface="System Font Regular"/>
              <a:buChar char="–"/>
              <a:defRPr sz="24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8491593"/>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F03EF72A-8772-7F43-9512-C4B063F665DB}"/>
              </a:ext>
            </a:extLst>
          </p:cNvPr>
          <p:cNvSpPr>
            <a:spLocks noGrp="1"/>
          </p:cNvSpPr>
          <p:nvPr>
            <p:ph type="title"/>
          </p:nvPr>
        </p:nvSpPr>
        <p:spPr>
          <a:xfrm>
            <a:off x="623297" y="1162569"/>
            <a:ext cx="10512425" cy="648915"/>
          </a:xfrm>
          <a:prstGeom prst="rect">
            <a:avLst/>
          </a:prstGeom>
        </p:spPr>
        <p:txBody>
          <a:bodyPr vert="horz" lIns="91440" tIns="45720" rIns="91440" bIns="45720" rtlCol="0" anchor="t">
            <a:normAutofit/>
          </a:bodyPr>
          <a:lstStyle>
            <a:lvl1pPr>
              <a:defRPr sz="3200"/>
            </a:lvl1pPr>
          </a:lstStyle>
          <a:p>
            <a:r>
              <a:rPr lang="en-US" dirty="0"/>
              <a:t>Click to edit Master title style</a:t>
            </a:r>
          </a:p>
        </p:txBody>
      </p:sp>
      <p:sp>
        <p:nvSpPr>
          <p:cNvPr id="10" name="Column 1">
            <a:extLst>
              <a:ext uri="{FF2B5EF4-FFF2-40B4-BE49-F238E27FC236}">
                <a16:creationId xmlns:a16="http://schemas.microsoft.com/office/drawing/2014/main" id="{52F0C1DF-6492-8445-A2F1-D57652FA6084}"/>
              </a:ext>
            </a:extLst>
          </p:cNvPr>
          <p:cNvSpPr>
            <a:spLocks noGrp="1"/>
          </p:cNvSpPr>
          <p:nvPr>
            <p:ph type="body" sz="quarter" idx="11" hasCustomPrompt="1"/>
          </p:nvPr>
        </p:nvSpPr>
        <p:spPr>
          <a:xfrm>
            <a:off x="623888" y="2049029"/>
            <a:ext cx="5171439" cy="3776584"/>
          </a:xfrm>
          <a:prstGeom prst="rect">
            <a:avLst/>
          </a:prstGeom>
        </p:spPr>
        <p:txBody>
          <a:bodyPr/>
          <a:lstStyle>
            <a:lvl1pPr marL="342900" indent="-342900">
              <a:spcBef>
                <a:spcPts val="0"/>
              </a:spcBef>
              <a:spcAft>
                <a:spcPts val="800"/>
              </a:spcAft>
              <a:buClr>
                <a:schemeClr val="accent6"/>
              </a:buClr>
              <a:buFont typeface="Wingdings" panose="05000000000000000000" pitchFamily="2" charset="2"/>
              <a:buChar char="§"/>
              <a:defRPr sz="2200">
                <a:solidFill>
                  <a:schemeClr val="tx1"/>
                </a:solidFill>
                <a:latin typeface="+mn-lt"/>
              </a:defRPr>
            </a:lvl1pPr>
            <a:lvl2pPr marL="514350" indent="-346075">
              <a:spcBef>
                <a:spcPts val="0"/>
              </a:spcBef>
              <a:spcAft>
                <a:spcPts val="800"/>
              </a:spcAft>
              <a:buFont typeface="Arial" panose="020B0604020202020204" pitchFamily="34" charset="0"/>
              <a:buChar char="•"/>
              <a:defRPr sz="2200">
                <a:latin typeface="+mn-lt"/>
              </a:defRPr>
            </a:lvl2pPr>
            <a:lvl3pPr marL="685800" indent="-285750">
              <a:spcBef>
                <a:spcPts val="0"/>
              </a:spcBef>
              <a:spcAft>
                <a:spcPts val="800"/>
              </a:spcAft>
              <a:buFont typeface="Arial" panose="020B0604020202020204" pitchFamily="34" charset="0"/>
              <a:buChar char="̶"/>
              <a:defRPr sz="2200">
                <a:latin typeface="+mn-lt"/>
              </a:defRPr>
            </a:lvl3pPr>
            <a:lvl4pPr marL="914400" indent="-342900">
              <a:spcBef>
                <a:spcPts val="0"/>
              </a:spcBef>
              <a:spcAft>
                <a:spcPts val="800"/>
              </a:spcAft>
              <a:buClr>
                <a:schemeClr val="accent6"/>
              </a:buClr>
              <a:buFont typeface="Arial" panose="020B0604020202020204" pitchFamily="34" charset="0"/>
              <a:buChar char="­"/>
              <a:defRPr sz="2200">
                <a:latin typeface="+mn-lt"/>
              </a:defRPr>
            </a:lvl4pPr>
            <a:lvl5pPr marL="1028700" indent="-342900">
              <a:spcBef>
                <a:spcPts val="0"/>
              </a:spcBef>
              <a:spcAft>
                <a:spcPts val="800"/>
              </a:spcAft>
              <a:buClr>
                <a:schemeClr val="accent6"/>
              </a:buClr>
              <a:buSzPct val="100000"/>
              <a:buFont typeface="System Font Regular"/>
              <a:buChar char="–"/>
              <a:defRPr sz="2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Column 2">
            <a:extLst>
              <a:ext uri="{FF2B5EF4-FFF2-40B4-BE49-F238E27FC236}">
                <a16:creationId xmlns:a16="http://schemas.microsoft.com/office/drawing/2014/main" id="{52F0C1DF-6492-8445-A2F1-D57652FA6084}"/>
              </a:ext>
            </a:extLst>
          </p:cNvPr>
          <p:cNvSpPr>
            <a:spLocks noGrp="1"/>
          </p:cNvSpPr>
          <p:nvPr>
            <p:ph type="body" sz="quarter" idx="12" hasCustomPrompt="1"/>
          </p:nvPr>
        </p:nvSpPr>
        <p:spPr>
          <a:xfrm>
            <a:off x="6015038" y="2049028"/>
            <a:ext cx="5171439" cy="3776585"/>
          </a:xfrm>
          <a:prstGeom prst="rect">
            <a:avLst/>
          </a:prstGeom>
        </p:spPr>
        <p:txBody>
          <a:bodyPr/>
          <a:lstStyle>
            <a:lvl1pPr marL="342900" indent="-342900">
              <a:spcBef>
                <a:spcPts val="0"/>
              </a:spcBef>
              <a:spcAft>
                <a:spcPts val="800"/>
              </a:spcAft>
              <a:buClr>
                <a:schemeClr val="accent6"/>
              </a:buClr>
              <a:buFont typeface="Wingdings" panose="05000000000000000000" pitchFamily="2" charset="2"/>
              <a:buChar char="§"/>
              <a:defRPr sz="2200">
                <a:solidFill>
                  <a:schemeClr val="tx1"/>
                </a:solidFill>
                <a:latin typeface="+mn-lt"/>
              </a:defRPr>
            </a:lvl1pPr>
            <a:lvl2pPr marL="514350" indent="-346075">
              <a:spcBef>
                <a:spcPts val="0"/>
              </a:spcBef>
              <a:spcAft>
                <a:spcPts val="800"/>
              </a:spcAft>
              <a:buFont typeface="Arial" panose="020B0604020202020204" pitchFamily="34" charset="0"/>
              <a:buChar char="•"/>
              <a:defRPr sz="2200">
                <a:latin typeface="+mn-lt"/>
              </a:defRPr>
            </a:lvl2pPr>
            <a:lvl3pPr marL="685800" indent="-285750">
              <a:spcBef>
                <a:spcPts val="0"/>
              </a:spcBef>
              <a:spcAft>
                <a:spcPts val="800"/>
              </a:spcAft>
              <a:buFont typeface="Arial" panose="020B0604020202020204" pitchFamily="34" charset="0"/>
              <a:buChar char="̶"/>
              <a:defRPr sz="2200">
                <a:latin typeface="+mn-lt"/>
              </a:defRPr>
            </a:lvl3pPr>
            <a:lvl4pPr marL="914400" indent="-342900">
              <a:spcBef>
                <a:spcPts val="0"/>
              </a:spcBef>
              <a:spcAft>
                <a:spcPts val="800"/>
              </a:spcAft>
              <a:buClr>
                <a:schemeClr val="accent6"/>
              </a:buClr>
              <a:buFont typeface="Arial" panose="020B0604020202020204" pitchFamily="34" charset="0"/>
              <a:buChar char="­"/>
              <a:defRPr sz="2200">
                <a:latin typeface="+mn-lt"/>
              </a:defRPr>
            </a:lvl4pPr>
            <a:lvl5pPr marL="1028700" indent="-342900">
              <a:spcBef>
                <a:spcPts val="0"/>
              </a:spcBef>
              <a:spcAft>
                <a:spcPts val="800"/>
              </a:spcAft>
              <a:buClr>
                <a:schemeClr val="accent6"/>
              </a:buClr>
              <a:buSzPct val="100000"/>
              <a:buFont typeface="System Font Regular"/>
              <a:buChar char="–"/>
              <a:defRPr sz="2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901186879"/>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F03EF72A-8772-7F43-9512-C4B063F665DB}"/>
              </a:ext>
            </a:extLst>
          </p:cNvPr>
          <p:cNvSpPr>
            <a:spLocks noGrp="1"/>
          </p:cNvSpPr>
          <p:nvPr>
            <p:ph type="title"/>
          </p:nvPr>
        </p:nvSpPr>
        <p:spPr>
          <a:xfrm>
            <a:off x="623297" y="1137402"/>
            <a:ext cx="10512425" cy="648915"/>
          </a:xfrm>
          <a:prstGeom prst="rect">
            <a:avLst/>
          </a:prstGeom>
        </p:spPr>
        <p:txBody>
          <a:bodyPr vert="horz" lIns="91440" tIns="45720" rIns="91440" bIns="45720" rtlCol="0" anchor="t">
            <a:normAutofit/>
          </a:bodyPr>
          <a:lstStyle>
            <a:lvl1pPr>
              <a:defRPr sz="3200"/>
            </a:lvl1pPr>
          </a:lstStyle>
          <a:p>
            <a:r>
              <a:rPr lang="en-US" dirty="0"/>
              <a:t>Click to edit Master title style</a:t>
            </a:r>
          </a:p>
        </p:txBody>
      </p:sp>
      <p:sp>
        <p:nvSpPr>
          <p:cNvPr id="13" name="Column 1 Text">
            <a:extLst>
              <a:ext uri="{FF2B5EF4-FFF2-40B4-BE49-F238E27FC236}">
                <a16:creationId xmlns:a16="http://schemas.microsoft.com/office/drawing/2014/main" id="{52F0C1DF-6492-8445-A2F1-D57652FA6084}"/>
              </a:ext>
            </a:extLst>
          </p:cNvPr>
          <p:cNvSpPr>
            <a:spLocks noGrp="1"/>
          </p:cNvSpPr>
          <p:nvPr>
            <p:ph type="body" sz="quarter" idx="14" hasCustomPrompt="1"/>
          </p:nvPr>
        </p:nvSpPr>
        <p:spPr>
          <a:xfrm>
            <a:off x="623297" y="2085597"/>
            <a:ext cx="3443756" cy="3635001"/>
          </a:xfrm>
          <a:prstGeom prst="rect">
            <a:avLst/>
          </a:prstGeom>
        </p:spPr>
        <p:txBody>
          <a:bodyPr/>
          <a:lstStyle>
            <a:lvl1pPr marL="0" indent="0">
              <a:spcBef>
                <a:spcPts val="0"/>
              </a:spcBef>
              <a:spcAft>
                <a:spcPts val="1200"/>
              </a:spcAft>
              <a:buClr>
                <a:schemeClr val="accent6"/>
              </a:buClr>
              <a:buFontTx/>
              <a:buNone/>
              <a:defRPr sz="2200">
                <a:solidFill>
                  <a:schemeClr val="tx1"/>
                </a:solidFill>
                <a:latin typeface="+mn-lt"/>
              </a:defRPr>
            </a:lvl1pPr>
            <a:lvl2pPr marL="284163" indent="-284163">
              <a:spcBef>
                <a:spcPts val="0"/>
              </a:spcBef>
              <a:spcAft>
                <a:spcPts val="600"/>
              </a:spcAft>
              <a:defRPr sz="2200">
                <a:latin typeface="+mn-lt"/>
              </a:defRPr>
            </a:lvl2pPr>
            <a:lvl3pPr marL="458788" indent="-223838">
              <a:spcBef>
                <a:spcPts val="0"/>
              </a:spcBef>
              <a:spcAft>
                <a:spcPts val="600"/>
              </a:spcAft>
              <a:buFont typeface="Arial" panose="020B0604020202020204" pitchFamily="34" charset="0"/>
              <a:buChar char="•"/>
              <a:defRPr sz="2200">
                <a:latin typeface="+mn-lt"/>
              </a:defRPr>
            </a:lvl3pPr>
            <a:lvl4pPr marL="684213" indent="-225425">
              <a:spcBef>
                <a:spcPts val="0"/>
              </a:spcBef>
              <a:spcAft>
                <a:spcPts val="600"/>
              </a:spcAft>
              <a:buClr>
                <a:schemeClr val="accent6"/>
              </a:buClr>
              <a:buFont typeface="System Font Regular"/>
              <a:buChar char="–"/>
              <a:tabLst/>
              <a:defRPr sz="2200">
                <a:latin typeface="+mn-lt"/>
              </a:defRPr>
            </a:lvl4pPr>
            <a:lvl5pPr marL="1373188" indent="-230188">
              <a:spcBef>
                <a:spcPts val="0"/>
              </a:spcBef>
              <a:spcAft>
                <a:spcPts val="600"/>
              </a:spcAft>
              <a:buClr>
                <a:schemeClr val="accent6"/>
              </a:buClr>
              <a:buSzPct val="100000"/>
              <a:buFont typeface="System Font Regular"/>
              <a:buChar char="–"/>
              <a:defRPr sz="2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Column 2 Text">
            <a:extLst>
              <a:ext uri="{FF2B5EF4-FFF2-40B4-BE49-F238E27FC236}">
                <a16:creationId xmlns:a16="http://schemas.microsoft.com/office/drawing/2014/main" id="{52F0C1DF-6492-8445-A2F1-D57652FA6084}"/>
              </a:ext>
            </a:extLst>
          </p:cNvPr>
          <p:cNvSpPr>
            <a:spLocks noGrp="1"/>
          </p:cNvSpPr>
          <p:nvPr>
            <p:ph type="body" sz="quarter" idx="13" hasCustomPrompt="1"/>
          </p:nvPr>
        </p:nvSpPr>
        <p:spPr>
          <a:xfrm>
            <a:off x="4237751" y="2085597"/>
            <a:ext cx="3443756" cy="3635001"/>
          </a:xfrm>
          <a:prstGeom prst="rect">
            <a:avLst/>
          </a:prstGeom>
        </p:spPr>
        <p:txBody>
          <a:bodyPr/>
          <a:lstStyle>
            <a:lvl1pPr marL="0" indent="0">
              <a:spcBef>
                <a:spcPts val="0"/>
              </a:spcBef>
              <a:spcAft>
                <a:spcPts val="1200"/>
              </a:spcAft>
              <a:buClr>
                <a:schemeClr val="accent6"/>
              </a:buClr>
              <a:buFontTx/>
              <a:buNone/>
              <a:defRPr sz="2200">
                <a:solidFill>
                  <a:schemeClr val="tx1"/>
                </a:solidFill>
                <a:latin typeface="+mn-lt"/>
              </a:defRPr>
            </a:lvl1pPr>
            <a:lvl2pPr marL="284163" indent="-284163">
              <a:spcBef>
                <a:spcPts val="0"/>
              </a:spcBef>
              <a:spcAft>
                <a:spcPts val="600"/>
              </a:spcAft>
              <a:defRPr sz="2200">
                <a:latin typeface="+mn-lt"/>
              </a:defRPr>
            </a:lvl2pPr>
            <a:lvl3pPr marL="458788" indent="-223838">
              <a:spcBef>
                <a:spcPts val="0"/>
              </a:spcBef>
              <a:spcAft>
                <a:spcPts val="600"/>
              </a:spcAft>
              <a:buFont typeface="Arial" panose="020B0604020202020204" pitchFamily="34" charset="0"/>
              <a:buChar char="•"/>
              <a:defRPr sz="2200">
                <a:latin typeface="+mn-lt"/>
              </a:defRPr>
            </a:lvl3pPr>
            <a:lvl4pPr marL="684213" indent="-225425">
              <a:spcBef>
                <a:spcPts val="0"/>
              </a:spcBef>
              <a:spcAft>
                <a:spcPts val="600"/>
              </a:spcAft>
              <a:buClr>
                <a:schemeClr val="accent6"/>
              </a:buClr>
              <a:buFont typeface="System Font Regular"/>
              <a:buChar char="–"/>
              <a:tabLst/>
              <a:defRPr sz="2200">
                <a:latin typeface="+mn-lt"/>
              </a:defRPr>
            </a:lvl4pPr>
            <a:lvl5pPr marL="1373188" indent="-230188">
              <a:spcBef>
                <a:spcPts val="0"/>
              </a:spcBef>
              <a:spcAft>
                <a:spcPts val="600"/>
              </a:spcAft>
              <a:buClr>
                <a:schemeClr val="accent6"/>
              </a:buClr>
              <a:buSzPct val="100000"/>
              <a:buFont typeface="System Font Regular"/>
              <a:buChar char="–"/>
              <a:defRPr sz="2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Column 3 Text">
            <a:extLst>
              <a:ext uri="{FF2B5EF4-FFF2-40B4-BE49-F238E27FC236}">
                <a16:creationId xmlns:a16="http://schemas.microsoft.com/office/drawing/2014/main" id="{52F0C1DF-6492-8445-A2F1-D57652FA6084}"/>
              </a:ext>
            </a:extLst>
          </p:cNvPr>
          <p:cNvSpPr>
            <a:spLocks noGrp="1"/>
          </p:cNvSpPr>
          <p:nvPr>
            <p:ph type="body" sz="quarter" idx="12" hasCustomPrompt="1"/>
          </p:nvPr>
        </p:nvSpPr>
        <p:spPr>
          <a:xfrm>
            <a:off x="7852205" y="2078951"/>
            <a:ext cx="3443756" cy="3641647"/>
          </a:xfrm>
          <a:prstGeom prst="rect">
            <a:avLst/>
          </a:prstGeom>
        </p:spPr>
        <p:txBody>
          <a:bodyPr/>
          <a:lstStyle>
            <a:lvl1pPr marL="0" indent="0">
              <a:spcBef>
                <a:spcPts val="0"/>
              </a:spcBef>
              <a:spcAft>
                <a:spcPts val="1200"/>
              </a:spcAft>
              <a:buClr>
                <a:schemeClr val="accent6"/>
              </a:buClr>
              <a:buFontTx/>
              <a:buNone/>
              <a:defRPr sz="2200">
                <a:solidFill>
                  <a:schemeClr val="tx1"/>
                </a:solidFill>
                <a:latin typeface="+mn-lt"/>
              </a:defRPr>
            </a:lvl1pPr>
            <a:lvl2pPr marL="284163" indent="-284163">
              <a:spcBef>
                <a:spcPts val="0"/>
              </a:spcBef>
              <a:spcAft>
                <a:spcPts val="600"/>
              </a:spcAft>
              <a:defRPr sz="2200">
                <a:latin typeface="+mn-lt"/>
              </a:defRPr>
            </a:lvl2pPr>
            <a:lvl3pPr marL="458788" indent="-223838">
              <a:spcBef>
                <a:spcPts val="0"/>
              </a:spcBef>
              <a:spcAft>
                <a:spcPts val="600"/>
              </a:spcAft>
              <a:buFont typeface="Arial" panose="020B0604020202020204" pitchFamily="34" charset="0"/>
              <a:buChar char="•"/>
              <a:defRPr sz="2200">
                <a:latin typeface="+mn-lt"/>
              </a:defRPr>
            </a:lvl3pPr>
            <a:lvl4pPr marL="684213" indent="-225425">
              <a:spcBef>
                <a:spcPts val="0"/>
              </a:spcBef>
              <a:spcAft>
                <a:spcPts val="600"/>
              </a:spcAft>
              <a:buClr>
                <a:schemeClr val="accent6"/>
              </a:buClr>
              <a:buFont typeface="System Font Regular"/>
              <a:buChar char="–"/>
              <a:tabLst/>
              <a:defRPr sz="2200">
                <a:latin typeface="+mn-lt"/>
              </a:defRPr>
            </a:lvl4pPr>
            <a:lvl5pPr marL="1373188" indent="-230188">
              <a:spcBef>
                <a:spcPts val="0"/>
              </a:spcBef>
              <a:spcAft>
                <a:spcPts val="600"/>
              </a:spcAft>
              <a:buClr>
                <a:schemeClr val="accent6"/>
              </a:buClr>
              <a:buSzPct val="100000"/>
              <a:buFont typeface="System Font Regular"/>
              <a:buChar char="–"/>
              <a:defRPr sz="2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893149139"/>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F03EF72A-8772-7F43-9512-C4B063F665DB}"/>
              </a:ext>
            </a:extLst>
          </p:cNvPr>
          <p:cNvSpPr>
            <a:spLocks noGrp="1"/>
          </p:cNvSpPr>
          <p:nvPr>
            <p:ph type="title"/>
          </p:nvPr>
        </p:nvSpPr>
        <p:spPr>
          <a:xfrm>
            <a:off x="623297" y="1170958"/>
            <a:ext cx="10512425" cy="648915"/>
          </a:xfrm>
          <a:prstGeom prst="rect">
            <a:avLst/>
          </a:prstGeom>
        </p:spPr>
        <p:txBody>
          <a:bodyPr vert="horz" lIns="91440" tIns="45720" rIns="91440" bIns="45720" rtlCol="0" anchor="t">
            <a:normAutofit/>
          </a:bodyPr>
          <a:lstStyle>
            <a:lvl1pPr>
              <a:defRPr sz="3200"/>
            </a:lvl1pPr>
          </a:lstStyle>
          <a:p>
            <a:r>
              <a:rPr lang="en-US" dirty="0"/>
              <a:t>Click to edit Master title style</a:t>
            </a:r>
          </a:p>
        </p:txBody>
      </p:sp>
      <p:sp>
        <p:nvSpPr>
          <p:cNvPr id="8" name="Text Column 1">
            <a:extLst>
              <a:ext uri="{FF2B5EF4-FFF2-40B4-BE49-F238E27FC236}">
                <a16:creationId xmlns:a16="http://schemas.microsoft.com/office/drawing/2014/main" id="{52F0C1DF-6492-8445-A2F1-D57652FA6084}"/>
              </a:ext>
            </a:extLst>
          </p:cNvPr>
          <p:cNvSpPr>
            <a:spLocks noGrp="1"/>
          </p:cNvSpPr>
          <p:nvPr>
            <p:ph type="body" sz="quarter" idx="12" hasCustomPrompt="1"/>
          </p:nvPr>
        </p:nvSpPr>
        <p:spPr>
          <a:xfrm>
            <a:off x="623297" y="2052043"/>
            <a:ext cx="2743200" cy="3634999"/>
          </a:xfrm>
          <a:prstGeom prst="rect">
            <a:avLst/>
          </a:prstGeom>
        </p:spPr>
        <p:txBody>
          <a:bodyPr/>
          <a:lstStyle>
            <a:lvl1pPr marL="0" indent="0">
              <a:spcBef>
                <a:spcPts val="0"/>
              </a:spcBef>
              <a:spcAft>
                <a:spcPts val="1200"/>
              </a:spcAft>
              <a:buClr>
                <a:schemeClr val="accent6"/>
              </a:buClr>
              <a:buFontTx/>
              <a:buNone/>
              <a:defRPr sz="2000">
                <a:solidFill>
                  <a:schemeClr val="tx1"/>
                </a:solidFill>
                <a:latin typeface="+mn-lt"/>
              </a:defRPr>
            </a:lvl1pPr>
            <a:lvl2pPr marL="344488" indent="-230188">
              <a:spcBef>
                <a:spcPts val="0"/>
              </a:spcBef>
              <a:spcAft>
                <a:spcPts val="600"/>
              </a:spcAft>
              <a:defRPr sz="2000">
                <a:latin typeface="+mn-lt"/>
              </a:defRPr>
            </a:lvl2pPr>
            <a:lvl3pPr marL="458788" indent="-228600">
              <a:spcBef>
                <a:spcPts val="0"/>
              </a:spcBef>
              <a:spcAft>
                <a:spcPts val="600"/>
              </a:spcAft>
              <a:buFont typeface="Arial" panose="020B0604020202020204" pitchFamily="34" charset="0"/>
              <a:buChar char="•"/>
              <a:defRPr sz="2000">
                <a:latin typeface="+mn-lt"/>
              </a:defRPr>
            </a:lvl3pPr>
            <a:lvl4pPr marL="569913" indent="-230188">
              <a:spcBef>
                <a:spcPts val="0"/>
              </a:spcBef>
              <a:spcAft>
                <a:spcPts val="600"/>
              </a:spcAft>
              <a:buClr>
                <a:schemeClr val="accent6"/>
              </a:buClr>
              <a:buFont typeface="System Font Regular"/>
              <a:buChar char="–"/>
              <a:tabLst/>
              <a:defRPr sz="2000">
                <a:latin typeface="+mn-lt"/>
              </a:defRPr>
            </a:lvl4pPr>
            <a:lvl5pPr marL="684213" indent="-225425">
              <a:spcBef>
                <a:spcPts val="0"/>
              </a:spcBef>
              <a:spcAft>
                <a:spcPts val="600"/>
              </a:spcAft>
              <a:buClr>
                <a:schemeClr val="accent6"/>
              </a:buClr>
              <a:buSzPct val="100000"/>
              <a:buFont typeface="System Font Regular"/>
              <a:buChar char="–"/>
              <a:defRPr sz="20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ext Column 2">
            <a:extLst>
              <a:ext uri="{FF2B5EF4-FFF2-40B4-BE49-F238E27FC236}">
                <a16:creationId xmlns:a16="http://schemas.microsoft.com/office/drawing/2014/main" id="{52F0C1DF-6492-8445-A2F1-D57652FA6084}"/>
              </a:ext>
            </a:extLst>
          </p:cNvPr>
          <p:cNvSpPr>
            <a:spLocks noGrp="1"/>
          </p:cNvSpPr>
          <p:nvPr>
            <p:ph type="body" sz="quarter" idx="13" hasCustomPrompt="1"/>
          </p:nvPr>
        </p:nvSpPr>
        <p:spPr>
          <a:xfrm>
            <a:off x="3426979" y="2052041"/>
            <a:ext cx="2743200" cy="3635001"/>
          </a:xfrm>
          <a:prstGeom prst="rect">
            <a:avLst/>
          </a:prstGeom>
        </p:spPr>
        <p:txBody>
          <a:bodyPr/>
          <a:lstStyle>
            <a:lvl1pPr marL="0" indent="0">
              <a:spcBef>
                <a:spcPts val="0"/>
              </a:spcBef>
              <a:spcAft>
                <a:spcPts val="1200"/>
              </a:spcAft>
              <a:buClr>
                <a:schemeClr val="accent6"/>
              </a:buClr>
              <a:buFontTx/>
              <a:buNone/>
              <a:defRPr sz="2000">
                <a:solidFill>
                  <a:schemeClr val="tx1"/>
                </a:solidFill>
                <a:latin typeface="+mn-lt"/>
              </a:defRPr>
            </a:lvl1pPr>
            <a:lvl2pPr marL="344488" indent="-230188">
              <a:spcBef>
                <a:spcPts val="0"/>
              </a:spcBef>
              <a:spcAft>
                <a:spcPts val="600"/>
              </a:spcAft>
              <a:defRPr sz="2000">
                <a:latin typeface="+mn-lt"/>
              </a:defRPr>
            </a:lvl2pPr>
            <a:lvl3pPr marL="458788" indent="-228600">
              <a:spcBef>
                <a:spcPts val="0"/>
              </a:spcBef>
              <a:spcAft>
                <a:spcPts val="600"/>
              </a:spcAft>
              <a:buFont typeface="Arial" panose="020B0604020202020204" pitchFamily="34" charset="0"/>
              <a:buChar char="•"/>
              <a:defRPr sz="2000">
                <a:latin typeface="+mn-lt"/>
              </a:defRPr>
            </a:lvl3pPr>
            <a:lvl4pPr marL="569913" indent="-230188">
              <a:spcBef>
                <a:spcPts val="0"/>
              </a:spcBef>
              <a:spcAft>
                <a:spcPts val="600"/>
              </a:spcAft>
              <a:buClr>
                <a:schemeClr val="accent6"/>
              </a:buClr>
              <a:buFont typeface="System Font Regular"/>
              <a:buChar char="–"/>
              <a:tabLst/>
              <a:defRPr sz="2000">
                <a:latin typeface="+mn-lt"/>
              </a:defRPr>
            </a:lvl4pPr>
            <a:lvl5pPr marL="684213" indent="-225425">
              <a:spcBef>
                <a:spcPts val="0"/>
              </a:spcBef>
              <a:spcAft>
                <a:spcPts val="600"/>
              </a:spcAft>
              <a:buClr>
                <a:schemeClr val="accent6"/>
              </a:buClr>
              <a:buSzPct val="100000"/>
              <a:buFont typeface="System Font Regular"/>
              <a:buChar char="–"/>
              <a:defRPr sz="20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Column 3">
            <a:extLst>
              <a:ext uri="{FF2B5EF4-FFF2-40B4-BE49-F238E27FC236}">
                <a16:creationId xmlns:a16="http://schemas.microsoft.com/office/drawing/2014/main" id="{52F0C1DF-6492-8445-A2F1-D57652FA6084}"/>
              </a:ext>
            </a:extLst>
          </p:cNvPr>
          <p:cNvSpPr>
            <a:spLocks noGrp="1"/>
          </p:cNvSpPr>
          <p:nvPr>
            <p:ph type="body" sz="quarter" idx="14" hasCustomPrompt="1"/>
          </p:nvPr>
        </p:nvSpPr>
        <p:spPr>
          <a:xfrm>
            <a:off x="6230661" y="2048313"/>
            <a:ext cx="2743200" cy="3747803"/>
          </a:xfrm>
          <a:prstGeom prst="rect">
            <a:avLst/>
          </a:prstGeom>
        </p:spPr>
        <p:txBody>
          <a:bodyPr/>
          <a:lstStyle>
            <a:lvl1pPr marL="0" indent="0">
              <a:spcBef>
                <a:spcPts val="0"/>
              </a:spcBef>
              <a:spcAft>
                <a:spcPts val="1200"/>
              </a:spcAft>
              <a:buClr>
                <a:schemeClr val="accent6"/>
              </a:buClr>
              <a:buFontTx/>
              <a:buNone/>
              <a:defRPr sz="2000">
                <a:solidFill>
                  <a:schemeClr val="tx1"/>
                </a:solidFill>
                <a:latin typeface="+mn-lt"/>
              </a:defRPr>
            </a:lvl1pPr>
            <a:lvl2pPr marL="344488" indent="-230188">
              <a:spcBef>
                <a:spcPts val="0"/>
              </a:spcBef>
              <a:spcAft>
                <a:spcPts val="600"/>
              </a:spcAft>
              <a:defRPr sz="2000">
                <a:latin typeface="+mn-lt"/>
              </a:defRPr>
            </a:lvl2pPr>
            <a:lvl3pPr marL="458788" indent="-228600">
              <a:spcBef>
                <a:spcPts val="0"/>
              </a:spcBef>
              <a:spcAft>
                <a:spcPts val="600"/>
              </a:spcAft>
              <a:buFont typeface="Arial" panose="020B0604020202020204" pitchFamily="34" charset="0"/>
              <a:buChar char="•"/>
              <a:defRPr sz="2000">
                <a:latin typeface="+mn-lt"/>
              </a:defRPr>
            </a:lvl3pPr>
            <a:lvl4pPr marL="569913" indent="-230188">
              <a:spcBef>
                <a:spcPts val="0"/>
              </a:spcBef>
              <a:spcAft>
                <a:spcPts val="600"/>
              </a:spcAft>
              <a:buClr>
                <a:schemeClr val="accent6"/>
              </a:buClr>
              <a:buFont typeface="System Font Regular"/>
              <a:buChar char="–"/>
              <a:tabLst/>
              <a:defRPr sz="2000">
                <a:latin typeface="+mn-lt"/>
              </a:defRPr>
            </a:lvl4pPr>
            <a:lvl5pPr marL="684213" indent="-225425">
              <a:spcBef>
                <a:spcPts val="0"/>
              </a:spcBef>
              <a:spcAft>
                <a:spcPts val="600"/>
              </a:spcAft>
              <a:buClr>
                <a:schemeClr val="accent6"/>
              </a:buClr>
              <a:buSzPct val="100000"/>
              <a:buFont typeface="System Font Regular"/>
              <a:buChar char="–"/>
              <a:defRPr sz="20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Column 4">
            <a:extLst>
              <a:ext uri="{FF2B5EF4-FFF2-40B4-BE49-F238E27FC236}">
                <a16:creationId xmlns:a16="http://schemas.microsoft.com/office/drawing/2014/main" id="{52F0C1DF-6492-8445-A2F1-D57652FA6084}"/>
              </a:ext>
            </a:extLst>
          </p:cNvPr>
          <p:cNvSpPr>
            <a:spLocks noGrp="1"/>
          </p:cNvSpPr>
          <p:nvPr>
            <p:ph type="body" sz="quarter" idx="15" hasCustomPrompt="1"/>
          </p:nvPr>
        </p:nvSpPr>
        <p:spPr>
          <a:xfrm>
            <a:off x="9034343" y="2056886"/>
            <a:ext cx="2743200" cy="3739230"/>
          </a:xfrm>
          <a:prstGeom prst="rect">
            <a:avLst/>
          </a:prstGeom>
        </p:spPr>
        <p:txBody>
          <a:bodyPr/>
          <a:lstStyle>
            <a:lvl1pPr marL="0" indent="0">
              <a:spcBef>
                <a:spcPts val="0"/>
              </a:spcBef>
              <a:spcAft>
                <a:spcPts val="1200"/>
              </a:spcAft>
              <a:buClr>
                <a:schemeClr val="accent6"/>
              </a:buClr>
              <a:buFontTx/>
              <a:buNone/>
              <a:defRPr sz="2000">
                <a:solidFill>
                  <a:schemeClr val="tx1"/>
                </a:solidFill>
                <a:latin typeface="+mn-lt"/>
              </a:defRPr>
            </a:lvl1pPr>
            <a:lvl2pPr marL="344488" indent="-230188">
              <a:spcBef>
                <a:spcPts val="0"/>
              </a:spcBef>
              <a:spcAft>
                <a:spcPts val="600"/>
              </a:spcAft>
              <a:defRPr sz="2000">
                <a:latin typeface="+mn-lt"/>
              </a:defRPr>
            </a:lvl2pPr>
            <a:lvl3pPr marL="458788" indent="-228600">
              <a:spcBef>
                <a:spcPts val="0"/>
              </a:spcBef>
              <a:spcAft>
                <a:spcPts val="600"/>
              </a:spcAft>
              <a:buFont typeface="Arial" panose="020B0604020202020204" pitchFamily="34" charset="0"/>
              <a:buChar char="•"/>
              <a:defRPr sz="2000">
                <a:latin typeface="+mn-lt"/>
              </a:defRPr>
            </a:lvl3pPr>
            <a:lvl4pPr marL="569913" indent="-230188">
              <a:spcBef>
                <a:spcPts val="0"/>
              </a:spcBef>
              <a:spcAft>
                <a:spcPts val="600"/>
              </a:spcAft>
              <a:buClr>
                <a:schemeClr val="accent6"/>
              </a:buClr>
              <a:buFont typeface="System Font Regular"/>
              <a:buChar char="–"/>
              <a:tabLst/>
              <a:defRPr sz="2000">
                <a:latin typeface="+mn-lt"/>
              </a:defRPr>
            </a:lvl4pPr>
            <a:lvl5pPr marL="684213" indent="-225425">
              <a:spcBef>
                <a:spcPts val="0"/>
              </a:spcBef>
              <a:spcAft>
                <a:spcPts val="600"/>
              </a:spcAft>
              <a:buClr>
                <a:schemeClr val="accent6"/>
              </a:buClr>
              <a:buSzPct val="100000"/>
              <a:buFont typeface="System Font Regular"/>
              <a:buChar char="–"/>
              <a:defRPr sz="20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075252912"/>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 Col Text and Picture">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F03EF72A-8772-7F43-9512-C4B063F665DB}"/>
              </a:ext>
            </a:extLst>
          </p:cNvPr>
          <p:cNvSpPr>
            <a:spLocks noGrp="1"/>
          </p:cNvSpPr>
          <p:nvPr>
            <p:ph type="title"/>
          </p:nvPr>
        </p:nvSpPr>
        <p:spPr>
          <a:xfrm>
            <a:off x="623297" y="1154180"/>
            <a:ext cx="10512425" cy="648915"/>
          </a:xfrm>
          <a:prstGeom prst="rect">
            <a:avLst/>
          </a:prstGeom>
        </p:spPr>
        <p:txBody>
          <a:bodyPr vert="horz" lIns="91440" tIns="45720" rIns="91440" bIns="45720" rtlCol="0" anchor="t">
            <a:normAutofit/>
          </a:bodyPr>
          <a:lstStyle>
            <a:lvl1pPr>
              <a:defRPr sz="3200"/>
            </a:lvl1pPr>
          </a:lstStyle>
          <a:p>
            <a:r>
              <a:rPr lang="en-US" dirty="0"/>
              <a:t>Click to edit Master title style</a:t>
            </a:r>
          </a:p>
        </p:txBody>
      </p:sp>
      <p:sp>
        <p:nvSpPr>
          <p:cNvPr id="10" name="Column 1 Text">
            <a:extLst>
              <a:ext uri="{FF2B5EF4-FFF2-40B4-BE49-F238E27FC236}">
                <a16:creationId xmlns:a16="http://schemas.microsoft.com/office/drawing/2014/main" id="{52F0C1DF-6492-8445-A2F1-D57652FA6084}"/>
              </a:ext>
            </a:extLst>
          </p:cNvPr>
          <p:cNvSpPr>
            <a:spLocks noGrp="1"/>
          </p:cNvSpPr>
          <p:nvPr>
            <p:ph type="body" sz="quarter" idx="11"/>
          </p:nvPr>
        </p:nvSpPr>
        <p:spPr>
          <a:xfrm>
            <a:off x="623889" y="2040640"/>
            <a:ext cx="5248592" cy="3661363"/>
          </a:xfrm>
          <a:prstGeom prst="rect">
            <a:avLst/>
          </a:prstGeom>
        </p:spPr>
        <p:txBody>
          <a:bodyPr/>
          <a:lstStyle>
            <a:lvl1pPr marL="400050" indent="-342900">
              <a:spcBef>
                <a:spcPts val="0"/>
              </a:spcBef>
              <a:spcAft>
                <a:spcPts val="800"/>
              </a:spcAft>
              <a:buClr>
                <a:schemeClr val="accent6"/>
              </a:buClr>
              <a:buFont typeface="Wingdings" panose="05000000000000000000" pitchFamily="2" charset="2"/>
              <a:buChar char="§"/>
              <a:defRPr sz="2400">
                <a:solidFill>
                  <a:schemeClr val="tx1"/>
                </a:solidFill>
                <a:latin typeface="+mn-lt"/>
              </a:defRPr>
            </a:lvl1pPr>
            <a:lvl2pPr marL="685800" indent="-347472">
              <a:spcBef>
                <a:spcPts val="0"/>
              </a:spcBef>
              <a:spcAft>
                <a:spcPts val="800"/>
              </a:spcAft>
              <a:defRPr sz="2400">
                <a:latin typeface="+mn-lt"/>
              </a:defRPr>
            </a:lvl2pPr>
            <a:lvl3pPr marL="971550" indent="-280988">
              <a:spcBef>
                <a:spcPts val="0"/>
              </a:spcBef>
              <a:spcAft>
                <a:spcPts val="800"/>
              </a:spcAft>
              <a:buFont typeface="Arial" panose="020B0604020202020204" pitchFamily="34" charset="0"/>
              <a:buChar char="•"/>
              <a:defRPr sz="2400">
                <a:latin typeface="+mn-lt"/>
              </a:defRPr>
            </a:lvl3pPr>
            <a:lvl4pPr marL="1371600" indent="-400050">
              <a:spcBef>
                <a:spcPts val="0"/>
              </a:spcBef>
              <a:spcAft>
                <a:spcPts val="800"/>
              </a:spcAft>
              <a:buClr>
                <a:schemeClr val="accent6"/>
              </a:buClr>
              <a:buFont typeface="System Font Regular"/>
              <a:buChar char="–"/>
              <a:defRPr sz="2400">
                <a:latin typeface="+mn-lt"/>
              </a:defRPr>
            </a:lvl4pPr>
            <a:lvl5pPr marL="1714500" indent="-342900">
              <a:spcBef>
                <a:spcPts val="0"/>
              </a:spcBef>
              <a:spcAft>
                <a:spcPts val="800"/>
              </a:spcAft>
              <a:buClr>
                <a:schemeClr val="accent6"/>
              </a:buClr>
              <a:buSzPct val="100000"/>
              <a:buFont typeface="System Font Regular"/>
              <a:buChar char="–"/>
              <a:defRPr sz="24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lumn 2 Picture">
            <a:extLst>
              <a:ext uri="{FF2B5EF4-FFF2-40B4-BE49-F238E27FC236}">
                <a16:creationId xmlns:a16="http://schemas.microsoft.com/office/drawing/2014/main" id="{FBAF9846-71DA-A44F-8AF9-87E1DDB943E1}"/>
              </a:ext>
            </a:extLst>
          </p:cNvPr>
          <p:cNvSpPr>
            <a:spLocks noGrp="1"/>
          </p:cNvSpPr>
          <p:nvPr>
            <p:ph type="pic" sz="quarter" idx="12"/>
          </p:nvPr>
        </p:nvSpPr>
        <p:spPr>
          <a:xfrm>
            <a:off x="6094413" y="2042457"/>
            <a:ext cx="5041900" cy="3661363"/>
          </a:xfrm>
          <a:prstGeom prst="rect">
            <a:avLst/>
          </a:prstGeom>
        </p:spPr>
        <p:txBody>
          <a:bodyPr anchor="ctr"/>
          <a:lstStyle>
            <a:lvl1pPr algn="ctr">
              <a:defRPr sz="1400"/>
            </a:lvl1pPr>
          </a:lstStyle>
          <a:p>
            <a:endParaRPr lang="en-US" dirty="0"/>
          </a:p>
        </p:txBody>
      </p:sp>
    </p:spTree>
    <p:extLst>
      <p:ext uri="{BB962C8B-B14F-4D97-AF65-F5344CB8AC3E}">
        <p14:creationId xmlns:p14="http://schemas.microsoft.com/office/powerpoint/2010/main" val="1483288648"/>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2" name="Title (behind picture)"/>
          <p:cNvSpPr>
            <a:spLocks noGrp="1"/>
          </p:cNvSpPr>
          <p:nvPr>
            <p:ph type="title"/>
          </p:nvPr>
        </p:nvSpPr>
        <p:spPr/>
        <p:txBody>
          <a:bodyPr/>
          <a:lstStyle/>
          <a:p>
            <a:r>
              <a:rPr lang="en-US"/>
              <a:t>Click to edit Master title style</a:t>
            </a:r>
          </a:p>
        </p:txBody>
      </p:sp>
      <p:sp>
        <p:nvSpPr>
          <p:cNvPr id="7" name="Picture">
            <a:extLst>
              <a:ext uri="{FF2B5EF4-FFF2-40B4-BE49-F238E27FC236}">
                <a16:creationId xmlns:a16="http://schemas.microsoft.com/office/drawing/2014/main" id="{E8EA923E-BC71-C347-8E04-0810876CF682}"/>
              </a:ext>
            </a:extLst>
          </p:cNvPr>
          <p:cNvSpPr>
            <a:spLocks noGrp="1"/>
          </p:cNvSpPr>
          <p:nvPr>
            <p:ph type="pic" sz="quarter" idx="12"/>
          </p:nvPr>
        </p:nvSpPr>
        <p:spPr>
          <a:xfrm>
            <a:off x="623297" y="1371600"/>
            <a:ext cx="10938784" cy="4246879"/>
          </a:xfrm>
          <a:prstGeom prst="rect">
            <a:avLst/>
          </a:prstGeom>
        </p:spPr>
        <p:txBody>
          <a:bodyPr anchor="ctr"/>
          <a:lstStyle>
            <a:lvl1pPr algn="ctr">
              <a:defRPr sz="1400"/>
            </a:lvl1pPr>
          </a:lstStyle>
          <a:p>
            <a:endParaRPr lang="en-US" dirty="0"/>
          </a:p>
        </p:txBody>
      </p:sp>
    </p:spTree>
    <p:extLst>
      <p:ext uri="{BB962C8B-B14F-4D97-AF65-F5344CB8AC3E}">
        <p14:creationId xmlns:p14="http://schemas.microsoft.com/office/powerpoint/2010/main" val="412777495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 column paragraphs and bullets">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F03EF72A-8772-7F43-9512-C4B063F665DB}"/>
              </a:ext>
            </a:extLst>
          </p:cNvPr>
          <p:cNvSpPr>
            <a:spLocks noGrp="1"/>
          </p:cNvSpPr>
          <p:nvPr>
            <p:ph type="title"/>
          </p:nvPr>
        </p:nvSpPr>
        <p:spPr>
          <a:xfrm>
            <a:off x="623297" y="1145791"/>
            <a:ext cx="10512425" cy="648915"/>
          </a:xfrm>
          <a:prstGeom prst="rect">
            <a:avLst/>
          </a:prstGeom>
        </p:spPr>
        <p:txBody>
          <a:bodyPr vert="horz" lIns="91440" tIns="45720" rIns="91440" bIns="45720" rtlCol="0" anchor="t">
            <a:normAutofit/>
          </a:bodyPr>
          <a:lstStyle>
            <a:lvl1pPr>
              <a:defRPr sz="3200"/>
            </a:lvl1pPr>
          </a:lstStyle>
          <a:p>
            <a:r>
              <a:rPr lang="en-US" dirty="0"/>
              <a:t>Click to edit Master title style</a:t>
            </a:r>
          </a:p>
        </p:txBody>
      </p:sp>
      <p:sp>
        <p:nvSpPr>
          <p:cNvPr id="10" name="Text Area 1">
            <a:extLst>
              <a:ext uri="{FF2B5EF4-FFF2-40B4-BE49-F238E27FC236}">
                <a16:creationId xmlns:a16="http://schemas.microsoft.com/office/drawing/2014/main" id="{52F0C1DF-6492-8445-A2F1-D57652FA6084}"/>
              </a:ext>
            </a:extLst>
          </p:cNvPr>
          <p:cNvSpPr>
            <a:spLocks noGrp="1"/>
          </p:cNvSpPr>
          <p:nvPr>
            <p:ph type="body" sz="quarter" idx="11" hasCustomPrompt="1"/>
          </p:nvPr>
        </p:nvSpPr>
        <p:spPr>
          <a:xfrm>
            <a:off x="623888" y="2032251"/>
            <a:ext cx="10511833" cy="3679958"/>
          </a:xfrm>
          <a:prstGeom prst="rect">
            <a:avLst/>
          </a:prstGeom>
        </p:spPr>
        <p:txBody>
          <a:bodyPr/>
          <a:lstStyle>
            <a:lvl1pPr marL="114300" indent="0">
              <a:spcBef>
                <a:spcPts val="0"/>
              </a:spcBef>
              <a:spcAft>
                <a:spcPts val="1200"/>
              </a:spcAft>
              <a:buClr>
                <a:schemeClr val="accent6"/>
              </a:buClr>
              <a:buFont typeface="Wingdings" panose="05000000000000000000" pitchFamily="2" charset="2"/>
              <a:buNone/>
              <a:defRPr sz="2400">
                <a:solidFill>
                  <a:schemeClr val="tx1"/>
                </a:solidFill>
                <a:latin typeface="+mn-lt"/>
              </a:defRPr>
            </a:lvl1pPr>
            <a:lvl2pPr marL="338328" indent="0">
              <a:spcBef>
                <a:spcPts val="0"/>
              </a:spcBef>
              <a:spcAft>
                <a:spcPts val="600"/>
              </a:spcAft>
              <a:buFontTx/>
              <a:buNone/>
              <a:defRPr sz="2200">
                <a:latin typeface="+mn-lt"/>
              </a:defRPr>
            </a:lvl2pPr>
            <a:lvl3pPr marL="676656" indent="0">
              <a:spcBef>
                <a:spcPts val="0"/>
              </a:spcBef>
              <a:spcAft>
                <a:spcPts val="600"/>
              </a:spcAft>
              <a:buFontTx/>
              <a:buNone/>
              <a:defRPr sz="2200">
                <a:latin typeface="+mn-lt"/>
              </a:defRPr>
            </a:lvl3pPr>
            <a:lvl4pPr marL="1133856" indent="0">
              <a:spcBef>
                <a:spcPts val="0"/>
              </a:spcBef>
              <a:spcAft>
                <a:spcPts val="600"/>
              </a:spcAft>
              <a:buClr>
                <a:schemeClr val="accent6"/>
              </a:buClr>
              <a:buFontTx/>
              <a:buNone/>
              <a:defRPr sz="2200">
                <a:latin typeface="+mn-lt"/>
              </a:defRPr>
            </a:lvl4pPr>
            <a:lvl5pPr marL="1481328" indent="0">
              <a:spcBef>
                <a:spcPts val="0"/>
              </a:spcBef>
              <a:spcAft>
                <a:spcPts val="600"/>
              </a:spcAft>
              <a:buClr>
                <a:schemeClr val="accent6"/>
              </a:buClr>
              <a:buSzPct val="100000"/>
              <a:buFontTx/>
              <a:buNone/>
              <a:defRPr sz="2200">
                <a:latin typeface="+mn-lt"/>
              </a:defRPr>
            </a:lvl5pPr>
          </a:lstStyle>
          <a:p>
            <a:pPr lvl="0"/>
            <a:r>
              <a:rPr lang="en-US" dirty="0"/>
              <a:t>Click to edit Master plain text styles</a:t>
            </a:r>
          </a:p>
        </p:txBody>
      </p:sp>
    </p:spTree>
    <p:extLst>
      <p:ext uri="{BB962C8B-B14F-4D97-AF65-F5344CB8AC3E}">
        <p14:creationId xmlns:p14="http://schemas.microsoft.com/office/powerpoint/2010/main" val="2774551115"/>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6"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theme" Target="../theme/theme2.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theme" Target="../theme/theme4.xml"/><Relationship Id="rId1" Type="http://schemas.openxmlformats.org/officeDocument/2006/relationships/slideLayout" Target="../slideLayouts/slideLayout18.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6" Type="http://schemas.openxmlformats.org/officeDocument/2006/relationships/theme" Target="../theme/theme5.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tx2"/>
            </a:gs>
            <a:gs pos="100000">
              <a:schemeClr val="tx2">
                <a:lumMod val="75000"/>
              </a:schemeClr>
            </a:gs>
          </a:gsLst>
          <a:lin ang="0" scaled="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878181"/>
      </p:ext>
    </p:extLst>
  </p:cSld>
  <p:clrMap bg1="lt1" tx1="dk1" bg2="lt2" tx2="dk2" accent1="accent1" accent2="accent2" accent3="accent3" accent4="accent4" accent5="accent5" accent6="accent6" hlink="hlink" folHlink="folHlink"/>
  <p:sldLayoutIdLst>
    <p:sldLayoutId id="2147483712" r:id="rId1"/>
  </p:sldLayoutIdLst>
  <p:transition spd="slow">
    <p:fade/>
  </p:transition>
  <p:hf sldNum="0" hdr="0"/>
  <p:txStyles>
    <p:titleStyle>
      <a:lvl1pPr algn="ctr" defTabSz="1218895" rtl="0" eaLnBrk="1" latinLnBrk="0" hangingPunct="1">
        <a:spcBef>
          <a:spcPct val="0"/>
        </a:spcBef>
        <a:buNone/>
        <a:defRPr sz="5865" kern="1200">
          <a:solidFill>
            <a:schemeClr val="tx1"/>
          </a:solidFill>
          <a:latin typeface="+mj-lt"/>
          <a:ea typeface="+mj-ea"/>
          <a:cs typeface="+mj-cs"/>
        </a:defRPr>
      </a:lvl1pPr>
    </p:titleStyle>
    <p:bodyStyle>
      <a:lvl1pPr marL="457086" indent="-457086" algn="l" defTabSz="1218895" rtl="0" eaLnBrk="1" latinLnBrk="0" hangingPunct="1">
        <a:spcBef>
          <a:spcPct val="20000"/>
        </a:spcBef>
        <a:buFont typeface="Arial" pitchFamily="34" charset="0"/>
        <a:buChar char="•"/>
        <a:defRPr sz="4266" kern="1200">
          <a:solidFill>
            <a:schemeClr val="tx1"/>
          </a:solidFill>
          <a:latin typeface="+mn-lt"/>
          <a:ea typeface="+mn-ea"/>
          <a:cs typeface="+mn-cs"/>
        </a:defRPr>
      </a:lvl1pPr>
      <a:lvl2pPr marL="990352" indent="-380905" algn="l" defTabSz="1218895" rtl="0" eaLnBrk="1" latinLnBrk="0" hangingPunct="1">
        <a:spcBef>
          <a:spcPct val="20000"/>
        </a:spcBef>
        <a:buFont typeface="Arial" pitchFamily="34" charset="0"/>
        <a:buChar char="–"/>
        <a:defRPr sz="3732" kern="1200">
          <a:solidFill>
            <a:schemeClr val="tx1"/>
          </a:solidFill>
          <a:latin typeface="+mn-lt"/>
          <a:ea typeface="+mn-ea"/>
          <a:cs typeface="+mn-cs"/>
        </a:defRPr>
      </a:lvl2pPr>
      <a:lvl3pPr marL="1523619" indent="-304724" algn="l" defTabSz="1218895" rtl="0" eaLnBrk="1" latinLnBrk="0" hangingPunct="1">
        <a:spcBef>
          <a:spcPct val="20000"/>
        </a:spcBef>
        <a:buFont typeface="Arial" pitchFamily="34" charset="0"/>
        <a:buChar char="•"/>
        <a:defRPr sz="3199" kern="1200">
          <a:solidFill>
            <a:schemeClr val="tx1"/>
          </a:solidFill>
          <a:latin typeface="+mn-lt"/>
          <a:ea typeface="+mn-ea"/>
          <a:cs typeface="+mn-cs"/>
        </a:defRPr>
      </a:lvl3pPr>
      <a:lvl4pPr marL="213306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4pPr>
      <a:lvl5pPr marL="2742514"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5pPr>
      <a:lvl6pPr marL="3351962"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6pPr>
      <a:lvl7pPr marL="3961409"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7pPr>
      <a:lvl8pPr marL="457085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8pPr>
      <a:lvl9pPr marL="5180305"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9pPr>
    </p:bodyStyle>
    <p:otherStyle>
      <a:defPPr>
        <a:defRPr lang="en-US"/>
      </a:defPPr>
      <a:lvl1pPr marL="0" algn="l" defTabSz="1218895" rtl="0" eaLnBrk="1" latinLnBrk="0" hangingPunct="1">
        <a:defRPr sz="2399" kern="1200">
          <a:solidFill>
            <a:schemeClr val="tx1"/>
          </a:solidFill>
          <a:latin typeface="+mn-lt"/>
          <a:ea typeface="+mn-ea"/>
          <a:cs typeface="+mn-cs"/>
        </a:defRPr>
      </a:lvl1pPr>
      <a:lvl2pPr marL="609448" algn="l" defTabSz="1218895" rtl="0" eaLnBrk="1" latinLnBrk="0" hangingPunct="1">
        <a:defRPr sz="2399" kern="1200">
          <a:solidFill>
            <a:schemeClr val="tx1"/>
          </a:solidFill>
          <a:latin typeface="+mn-lt"/>
          <a:ea typeface="+mn-ea"/>
          <a:cs typeface="+mn-cs"/>
        </a:defRPr>
      </a:lvl2pPr>
      <a:lvl3pPr marL="1218895" algn="l" defTabSz="1218895" rtl="0" eaLnBrk="1" latinLnBrk="0" hangingPunct="1">
        <a:defRPr sz="2399" kern="1200">
          <a:solidFill>
            <a:schemeClr val="tx1"/>
          </a:solidFill>
          <a:latin typeface="+mn-lt"/>
          <a:ea typeface="+mn-ea"/>
          <a:cs typeface="+mn-cs"/>
        </a:defRPr>
      </a:lvl3pPr>
      <a:lvl4pPr marL="1828343" algn="l" defTabSz="1218895" rtl="0" eaLnBrk="1" latinLnBrk="0" hangingPunct="1">
        <a:defRPr sz="2399" kern="1200">
          <a:solidFill>
            <a:schemeClr val="tx1"/>
          </a:solidFill>
          <a:latin typeface="+mn-lt"/>
          <a:ea typeface="+mn-ea"/>
          <a:cs typeface="+mn-cs"/>
        </a:defRPr>
      </a:lvl4pPr>
      <a:lvl5pPr marL="2437790" algn="l" defTabSz="1218895" rtl="0" eaLnBrk="1" latinLnBrk="0" hangingPunct="1">
        <a:defRPr sz="2399" kern="1200">
          <a:solidFill>
            <a:schemeClr val="tx1"/>
          </a:solidFill>
          <a:latin typeface="+mn-lt"/>
          <a:ea typeface="+mn-ea"/>
          <a:cs typeface="+mn-cs"/>
        </a:defRPr>
      </a:lvl5pPr>
      <a:lvl6pPr marL="3047238" algn="l" defTabSz="1218895" rtl="0" eaLnBrk="1" latinLnBrk="0" hangingPunct="1">
        <a:defRPr sz="2399" kern="1200">
          <a:solidFill>
            <a:schemeClr val="tx1"/>
          </a:solidFill>
          <a:latin typeface="+mn-lt"/>
          <a:ea typeface="+mn-ea"/>
          <a:cs typeface="+mn-cs"/>
        </a:defRPr>
      </a:lvl6pPr>
      <a:lvl7pPr marL="3656686" algn="l" defTabSz="1218895" rtl="0" eaLnBrk="1" latinLnBrk="0" hangingPunct="1">
        <a:defRPr sz="2399" kern="1200">
          <a:solidFill>
            <a:schemeClr val="tx1"/>
          </a:solidFill>
          <a:latin typeface="+mn-lt"/>
          <a:ea typeface="+mn-ea"/>
          <a:cs typeface="+mn-cs"/>
        </a:defRPr>
      </a:lvl7pPr>
      <a:lvl8pPr marL="4266133" algn="l" defTabSz="1218895" rtl="0" eaLnBrk="1" latinLnBrk="0" hangingPunct="1">
        <a:defRPr sz="2399" kern="1200">
          <a:solidFill>
            <a:schemeClr val="tx1"/>
          </a:solidFill>
          <a:latin typeface="+mn-lt"/>
          <a:ea typeface="+mn-ea"/>
          <a:cs typeface="+mn-cs"/>
        </a:defRPr>
      </a:lvl8pPr>
      <a:lvl9pPr marL="4875581" algn="l" defTabSz="1218895" rtl="0" eaLnBrk="1" latinLnBrk="0" hangingPunct="1">
        <a:defRPr sz="239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0F4FCDD2-5E10-224D-8C68-31BC1F67A43E}"/>
              </a:ext>
            </a:extLst>
          </p:cNvPr>
          <p:cNvSpPr>
            <a:spLocks noGrp="1"/>
          </p:cNvSpPr>
          <p:nvPr>
            <p:ph type="title"/>
          </p:nvPr>
        </p:nvSpPr>
        <p:spPr>
          <a:xfrm>
            <a:off x="623297" y="1136034"/>
            <a:ext cx="10794980" cy="648915"/>
          </a:xfrm>
          <a:prstGeom prst="rect">
            <a:avLst/>
          </a:prstGeom>
        </p:spPr>
        <p:txBody>
          <a:bodyPr vert="horz" lIns="91440" tIns="45720" rIns="91440" bIns="45720" rtlCol="0" anchor="t">
            <a:normAutofit/>
          </a:bodyPr>
          <a:lstStyle/>
          <a:p>
            <a:r>
              <a:rPr lang="en-US" dirty="0"/>
              <a:t>Click to edit Master title style</a:t>
            </a:r>
          </a:p>
        </p:txBody>
      </p:sp>
      <p:sp>
        <p:nvSpPr>
          <p:cNvPr id="7" name="Top bar"/>
          <p:cNvSpPr/>
          <p:nvPr/>
        </p:nvSpPr>
        <p:spPr>
          <a:xfrm>
            <a:off x="0" y="0"/>
            <a:ext cx="12188825" cy="728547"/>
          </a:xfrm>
          <a:prstGeom prst="rect">
            <a:avLst/>
          </a:prstGeom>
          <a:gradFill>
            <a:gsLst>
              <a:gs pos="23000">
                <a:schemeClr val="tx2">
                  <a:lumMod val="75000"/>
                </a:schemeClr>
              </a:gs>
              <a:gs pos="100000">
                <a:schemeClr val="accent4"/>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399" dirty="0"/>
          </a:p>
        </p:txBody>
      </p:sp>
      <p:sp>
        <p:nvSpPr>
          <p:cNvPr id="6" name="Slide Number Circle">
            <a:extLst>
              <a:ext uri="{FF2B5EF4-FFF2-40B4-BE49-F238E27FC236}">
                <a16:creationId xmlns:a16="http://schemas.microsoft.com/office/drawing/2014/main" id="{DC63F7F3-9642-BA4D-83B9-EB92AB17B872}"/>
              </a:ext>
            </a:extLst>
          </p:cNvPr>
          <p:cNvSpPr/>
          <p:nvPr userDrawn="1"/>
        </p:nvSpPr>
        <p:spPr>
          <a:xfrm>
            <a:off x="11613568" y="220765"/>
            <a:ext cx="307696" cy="3076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8" tIns="60944" rIns="121888" bIns="60944" numCol="1" spcCol="0" rtlCol="0" fromWordArt="0" anchor="ctr" anchorCtr="0" forceAA="0" compatLnSpc="1">
            <a:prstTxWarp prst="textNoShape">
              <a:avLst/>
            </a:prstTxWarp>
            <a:noAutofit/>
          </a:bodyPr>
          <a:lstStyle/>
          <a:p>
            <a:pPr algn="ctr"/>
            <a:endParaRPr lang="en-US" sz="2487" dirty="0"/>
          </a:p>
        </p:txBody>
      </p:sp>
      <p:sp>
        <p:nvSpPr>
          <p:cNvPr id="8" name="Slide Number">
            <a:extLst>
              <a:ext uri="{FF2B5EF4-FFF2-40B4-BE49-F238E27FC236}">
                <a16:creationId xmlns:a16="http://schemas.microsoft.com/office/drawing/2014/main" id="{7B8C0E48-51A4-0042-B570-D9B72B6AACAE}"/>
              </a:ext>
            </a:extLst>
          </p:cNvPr>
          <p:cNvSpPr txBox="1"/>
          <p:nvPr userDrawn="1"/>
        </p:nvSpPr>
        <p:spPr>
          <a:xfrm>
            <a:off x="11565512" y="247655"/>
            <a:ext cx="403808" cy="230832"/>
          </a:xfrm>
          <a:prstGeom prst="rect">
            <a:avLst/>
          </a:prstGeom>
          <a:noFill/>
        </p:spPr>
        <p:txBody>
          <a:bodyPr wrap="square" rtlCol="0">
            <a:spAutoFit/>
          </a:bodyPr>
          <a:lstStyle/>
          <a:p>
            <a:pPr algn="ctr"/>
            <a:fld id="{A565D13D-210D-7741-99FD-FE938200C5BF}" type="slidenum">
              <a:rPr lang="en-US" sz="900" b="1" smtClean="0">
                <a:solidFill>
                  <a:schemeClr val="bg1"/>
                </a:solidFill>
              </a:rPr>
              <a:t>‹#›</a:t>
            </a:fld>
            <a:endParaRPr lang="en-US" sz="900" b="1" dirty="0">
              <a:solidFill>
                <a:schemeClr val="bg1"/>
              </a:solidFill>
            </a:endParaRPr>
          </a:p>
        </p:txBody>
      </p:sp>
      <p:sp>
        <p:nvSpPr>
          <p:cNvPr id="15" name="Date">
            <a:extLst>
              <a:ext uri="{FF2B5EF4-FFF2-40B4-BE49-F238E27FC236}">
                <a16:creationId xmlns:a16="http://schemas.microsoft.com/office/drawing/2014/main" id="{841C3474-27D8-8049-BB94-405BB23B8EED}"/>
              </a:ext>
            </a:extLst>
          </p:cNvPr>
          <p:cNvSpPr>
            <a:spLocks noGrp="1"/>
          </p:cNvSpPr>
          <p:nvPr>
            <p:ph type="dt" sz="half" idx="2"/>
          </p:nvPr>
        </p:nvSpPr>
        <p:spPr>
          <a:xfrm>
            <a:off x="62329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07F011-C873-4C3E-B563-159F3DEE9B17}" type="datetime4">
              <a:rPr lang="en-US" smtClean="0"/>
              <a:t>October 26, 2026</a:t>
            </a:fld>
            <a:endParaRPr lang="en-US" dirty="0"/>
          </a:p>
        </p:txBody>
      </p:sp>
      <p:pic>
        <p:nvPicPr>
          <p:cNvPr id="11" name="AETC Program Logo">
            <a:extLst>
              <a:ext uri="{FF2B5EF4-FFF2-40B4-BE49-F238E27FC236}">
                <a16:creationId xmlns:a16="http://schemas.microsoft.com/office/drawing/2014/main" id="{E62AFF81-4850-054E-9003-6AB809022F65}"/>
              </a:ext>
            </a:extLst>
          </p:cNvPr>
          <p:cNvPicPr>
            <a:picLocks noChangeAspect="1"/>
          </p:cNvPicPr>
          <p:nvPr userDrawn="1"/>
        </p:nvPicPr>
        <p:blipFill>
          <a:blip r:embed="rId16"/>
          <a:srcRect/>
          <a:stretch/>
        </p:blipFill>
        <p:spPr>
          <a:xfrm>
            <a:off x="10179982" y="5889997"/>
            <a:ext cx="1483234" cy="648915"/>
          </a:xfrm>
          <a:prstGeom prst="rect">
            <a:avLst/>
          </a:prstGeom>
        </p:spPr>
      </p:pic>
    </p:spTree>
  </p:cSld>
  <p:clrMap bg1="lt1" tx1="dk1" bg2="lt2" tx2="dk2" accent1="accent1" accent2="accent2" accent3="accent3" accent4="accent4" accent5="accent5" accent6="accent6" hlink="hlink" folHlink="folHlink"/>
  <p:sldLayoutIdLst>
    <p:sldLayoutId id="2147483677" r:id="rId1"/>
    <p:sldLayoutId id="2147483725" r:id="rId2"/>
    <p:sldLayoutId id="2147483727" r:id="rId3"/>
    <p:sldLayoutId id="2147483728" r:id="rId4"/>
    <p:sldLayoutId id="2147483724" r:id="rId5"/>
    <p:sldLayoutId id="2147483701" r:id="rId6"/>
    <p:sldLayoutId id="2147483726" r:id="rId7"/>
    <p:sldLayoutId id="2147483729" r:id="rId8"/>
    <p:sldLayoutId id="2147483746" r:id="rId9"/>
    <p:sldLayoutId id="2147483747" r:id="rId10"/>
    <p:sldLayoutId id="2147483750" r:id="rId11"/>
    <p:sldLayoutId id="2147483751" r:id="rId12"/>
    <p:sldLayoutId id="2147483753" r:id="rId13"/>
    <p:sldLayoutId id="2147483779" r:id="rId14"/>
  </p:sldLayoutIdLst>
  <p:transition spd="slow">
    <p:fade/>
  </p:transition>
  <p:hf sldNum="0" hdr="0"/>
  <p:txStyles>
    <p:titleStyle>
      <a:lvl1pPr algn="l" defTabSz="1218895" rtl="0" eaLnBrk="1" latinLnBrk="0" hangingPunct="1">
        <a:spcBef>
          <a:spcPct val="0"/>
        </a:spcBef>
        <a:buNone/>
        <a:defRPr sz="3466" kern="1200">
          <a:solidFill>
            <a:schemeClr val="accent6"/>
          </a:solidFill>
          <a:latin typeface="+mj-lt"/>
          <a:ea typeface="+mj-ea"/>
          <a:cs typeface="Arial" pitchFamily="34" charset="0"/>
        </a:defRPr>
      </a:lvl1pPr>
    </p:titleStyle>
    <p:bodyStyle>
      <a:lvl1pPr marL="0" indent="0" algn="l" defTabSz="1218895" rtl="0" eaLnBrk="1" latinLnBrk="0" hangingPunct="1">
        <a:spcBef>
          <a:spcPct val="20000"/>
        </a:spcBef>
        <a:buFont typeface="Arial" pitchFamily="34" charset="0"/>
        <a:buNone/>
        <a:defRPr sz="3732" b="0" kern="1200">
          <a:solidFill>
            <a:schemeClr val="accent6"/>
          </a:solidFill>
          <a:latin typeface="+mj-lt"/>
          <a:ea typeface="+mn-ea"/>
          <a:cs typeface="Arial" pitchFamily="34" charset="0"/>
        </a:defRPr>
      </a:lvl1pPr>
      <a:lvl2pPr marL="1066647" indent="-457200" algn="l" defTabSz="1218895" rtl="0" eaLnBrk="1" latinLnBrk="0" hangingPunct="1">
        <a:spcBef>
          <a:spcPct val="20000"/>
        </a:spcBef>
        <a:buClr>
          <a:schemeClr val="accent6"/>
        </a:buClr>
        <a:buFont typeface="Wingdings" pitchFamily="2" charset="2"/>
        <a:buChar char="§"/>
        <a:defRPr sz="2600" kern="1200">
          <a:solidFill>
            <a:schemeClr val="tx1"/>
          </a:solidFill>
          <a:latin typeface="+mj-lt"/>
          <a:ea typeface="+mn-ea"/>
          <a:cs typeface="Arial" pitchFamily="34" charset="0"/>
        </a:defRPr>
      </a:lvl2pPr>
      <a:lvl3pPr marL="1523619" indent="-304724" algn="l" defTabSz="1218895" rtl="0" eaLnBrk="1" latinLnBrk="0" hangingPunct="1">
        <a:spcBef>
          <a:spcPct val="20000"/>
        </a:spcBef>
        <a:buClr>
          <a:schemeClr val="accent6"/>
        </a:buClr>
        <a:buFont typeface="STIXGeneral-Regular" pitchFamily="2" charset="2"/>
        <a:buChar char="⎯"/>
        <a:defRPr sz="2600" kern="1200">
          <a:solidFill>
            <a:schemeClr val="tx1"/>
          </a:solidFill>
          <a:latin typeface="+mj-lt"/>
          <a:ea typeface="+mn-ea"/>
          <a:cs typeface="Arial" pitchFamily="34" charset="0"/>
        </a:defRPr>
      </a:lvl3pPr>
      <a:lvl4pPr marL="2133067" indent="-304724" algn="l" defTabSz="1218895" rtl="0" eaLnBrk="1" latinLnBrk="0" hangingPunct="1">
        <a:spcBef>
          <a:spcPct val="20000"/>
        </a:spcBef>
        <a:buFont typeface="Arial" pitchFamily="34" charset="0"/>
        <a:buChar char="–"/>
        <a:defRPr sz="2666" kern="1200">
          <a:solidFill>
            <a:schemeClr val="tx1"/>
          </a:solidFill>
          <a:latin typeface="Arial" pitchFamily="34" charset="0"/>
          <a:ea typeface="+mn-ea"/>
          <a:cs typeface="Arial" pitchFamily="34" charset="0"/>
        </a:defRPr>
      </a:lvl4pPr>
      <a:lvl5pPr marL="2742514" indent="-304724" algn="l" defTabSz="1218895" rtl="0" eaLnBrk="1" latinLnBrk="0" hangingPunct="1">
        <a:spcBef>
          <a:spcPct val="20000"/>
        </a:spcBef>
        <a:buFont typeface="Arial" pitchFamily="34" charset="0"/>
        <a:buChar char="»"/>
        <a:defRPr sz="2666" kern="1200">
          <a:solidFill>
            <a:schemeClr val="tx1"/>
          </a:solidFill>
          <a:latin typeface="Arial" pitchFamily="34" charset="0"/>
          <a:ea typeface="+mn-ea"/>
          <a:cs typeface="Arial" pitchFamily="34" charset="0"/>
        </a:defRPr>
      </a:lvl5pPr>
      <a:lvl6pPr marL="3351962"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6pPr>
      <a:lvl7pPr marL="3961409"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7pPr>
      <a:lvl8pPr marL="457085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8pPr>
      <a:lvl9pPr marL="5180305"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9pPr>
    </p:bodyStyle>
    <p:otherStyle>
      <a:defPPr>
        <a:defRPr lang="en-US"/>
      </a:defPPr>
      <a:lvl1pPr marL="0" algn="l" defTabSz="1218895" rtl="0" eaLnBrk="1" latinLnBrk="0" hangingPunct="1">
        <a:defRPr sz="2399" kern="1200">
          <a:solidFill>
            <a:schemeClr val="tx1"/>
          </a:solidFill>
          <a:latin typeface="+mn-lt"/>
          <a:ea typeface="+mn-ea"/>
          <a:cs typeface="+mn-cs"/>
        </a:defRPr>
      </a:lvl1pPr>
      <a:lvl2pPr marL="609448" algn="l" defTabSz="1218895" rtl="0" eaLnBrk="1" latinLnBrk="0" hangingPunct="1">
        <a:defRPr sz="2399" kern="1200">
          <a:solidFill>
            <a:schemeClr val="tx1"/>
          </a:solidFill>
          <a:latin typeface="+mn-lt"/>
          <a:ea typeface="+mn-ea"/>
          <a:cs typeface="+mn-cs"/>
        </a:defRPr>
      </a:lvl2pPr>
      <a:lvl3pPr marL="1218895" algn="l" defTabSz="1218895" rtl="0" eaLnBrk="1" latinLnBrk="0" hangingPunct="1">
        <a:defRPr sz="2399" kern="1200">
          <a:solidFill>
            <a:schemeClr val="tx1"/>
          </a:solidFill>
          <a:latin typeface="+mn-lt"/>
          <a:ea typeface="+mn-ea"/>
          <a:cs typeface="+mn-cs"/>
        </a:defRPr>
      </a:lvl3pPr>
      <a:lvl4pPr marL="1828343" algn="l" defTabSz="1218895" rtl="0" eaLnBrk="1" latinLnBrk="0" hangingPunct="1">
        <a:defRPr sz="2399" kern="1200">
          <a:solidFill>
            <a:schemeClr val="tx1"/>
          </a:solidFill>
          <a:latin typeface="+mn-lt"/>
          <a:ea typeface="+mn-ea"/>
          <a:cs typeface="+mn-cs"/>
        </a:defRPr>
      </a:lvl4pPr>
      <a:lvl5pPr marL="2437790" algn="l" defTabSz="1218895" rtl="0" eaLnBrk="1" latinLnBrk="0" hangingPunct="1">
        <a:defRPr sz="2399" kern="1200">
          <a:solidFill>
            <a:schemeClr val="tx1"/>
          </a:solidFill>
          <a:latin typeface="+mn-lt"/>
          <a:ea typeface="+mn-ea"/>
          <a:cs typeface="+mn-cs"/>
        </a:defRPr>
      </a:lvl5pPr>
      <a:lvl6pPr marL="3047238" algn="l" defTabSz="1218895" rtl="0" eaLnBrk="1" latinLnBrk="0" hangingPunct="1">
        <a:defRPr sz="2399" kern="1200">
          <a:solidFill>
            <a:schemeClr val="tx1"/>
          </a:solidFill>
          <a:latin typeface="+mn-lt"/>
          <a:ea typeface="+mn-ea"/>
          <a:cs typeface="+mn-cs"/>
        </a:defRPr>
      </a:lvl6pPr>
      <a:lvl7pPr marL="3656686" algn="l" defTabSz="1218895" rtl="0" eaLnBrk="1" latinLnBrk="0" hangingPunct="1">
        <a:defRPr sz="2399" kern="1200">
          <a:solidFill>
            <a:schemeClr val="tx1"/>
          </a:solidFill>
          <a:latin typeface="+mn-lt"/>
          <a:ea typeface="+mn-ea"/>
          <a:cs typeface="+mn-cs"/>
        </a:defRPr>
      </a:lvl7pPr>
      <a:lvl8pPr marL="4266133" algn="l" defTabSz="1218895" rtl="0" eaLnBrk="1" latinLnBrk="0" hangingPunct="1">
        <a:defRPr sz="2399" kern="1200">
          <a:solidFill>
            <a:schemeClr val="tx1"/>
          </a:solidFill>
          <a:latin typeface="+mn-lt"/>
          <a:ea typeface="+mn-ea"/>
          <a:cs typeface="+mn-cs"/>
        </a:defRPr>
      </a:lvl8pPr>
      <a:lvl9pPr marL="4875581" algn="l" defTabSz="1218895" rtl="0" eaLnBrk="1" latinLnBrk="0" hangingPunct="1">
        <a:defRPr sz="239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tx2">
                <a:lumMod val="75000"/>
              </a:schemeClr>
            </a:gs>
            <a:gs pos="99000">
              <a:schemeClr val="accent1"/>
            </a:gs>
          </a:gsLst>
          <a:lin ang="0" scaled="0"/>
        </a:gra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936541" y="2691240"/>
            <a:ext cx="8532178" cy="1143000"/>
          </a:xfrm>
          <a:prstGeom prst="rect">
            <a:avLst/>
          </a:prstGeom>
        </p:spPr>
        <p:txBody>
          <a:bodyPr vert="horz" lIns="91440" tIns="45720" rIns="91440" bIns="45720" rtlCol="0" anchor="ctr">
            <a:normAutofit/>
          </a:bodyPr>
          <a:lstStyle/>
          <a:p>
            <a:r>
              <a:rPr lang="en-US" dirty="0"/>
              <a:t>Click to edit Master title style</a:t>
            </a:r>
          </a:p>
        </p:txBody>
      </p:sp>
      <p:pic>
        <p:nvPicPr>
          <p:cNvPr id="5" name="logo">
            <a:extLst>
              <a:ext uri="{FF2B5EF4-FFF2-40B4-BE49-F238E27FC236}">
                <a16:creationId xmlns:a16="http://schemas.microsoft.com/office/drawing/2014/main" id="{DD53E38E-318E-524B-81AE-9CA36A026174}"/>
              </a:ext>
            </a:extLst>
          </p:cNvPr>
          <p:cNvPicPr>
            <a:picLocks noChangeAspect="1"/>
          </p:cNvPicPr>
          <p:nvPr userDrawn="1"/>
        </p:nvPicPr>
        <p:blipFill>
          <a:blip r:embed="rId4"/>
          <a:srcRect/>
          <a:stretch/>
        </p:blipFill>
        <p:spPr>
          <a:xfrm>
            <a:off x="10067926" y="5835375"/>
            <a:ext cx="1952009" cy="659119"/>
          </a:xfrm>
          <a:prstGeom prst="rect">
            <a:avLst/>
          </a:prstGeom>
        </p:spPr>
      </p:pic>
    </p:spTree>
    <p:extLst>
      <p:ext uri="{BB962C8B-B14F-4D97-AF65-F5344CB8AC3E}">
        <p14:creationId xmlns:p14="http://schemas.microsoft.com/office/powerpoint/2010/main" val="2808723325"/>
      </p:ext>
    </p:extLst>
  </p:cSld>
  <p:clrMap bg1="lt1" tx1="dk1" bg2="lt2" tx2="dk2" accent1="accent1" accent2="accent2" accent3="accent3" accent4="accent4" accent5="accent5" accent6="accent6" hlink="hlink" folHlink="folHlink"/>
  <p:sldLayoutIdLst>
    <p:sldLayoutId id="2147483717" r:id="rId1"/>
    <p:sldLayoutId id="2147483752" r:id="rId2"/>
  </p:sldLayoutIdLst>
  <p:transition spd="slow">
    <p:fade/>
  </p:transition>
  <p:hf sldNum="0" hdr="0"/>
  <p:txStyles>
    <p:titleStyle>
      <a:lvl1pPr algn="l" defTabSz="1218895" rtl="0" eaLnBrk="1" latinLnBrk="0" hangingPunct="1">
        <a:spcBef>
          <a:spcPct val="0"/>
        </a:spcBef>
        <a:buNone/>
        <a:defRPr sz="4200" b="0" i="0" kern="1200">
          <a:solidFill>
            <a:schemeClr val="bg1"/>
          </a:solidFill>
          <a:latin typeface="Arial" panose="020B0604020202020204" pitchFamily="34" charset="0"/>
          <a:ea typeface="+mj-ea"/>
          <a:cs typeface="Arial" pitchFamily="34" charset="0"/>
        </a:defRPr>
      </a:lvl1pPr>
    </p:titleStyle>
    <p:bodyStyle>
      <a:lvl1pPr marL="457086" indent="-457086" algn="l" defTabSz="1218895" rtl="0" eaLnBrk="1" latinLnBrk="0" hangingPunct="1">
        <a:spcBef>
          <a:spcPct val="20000"/>
        </a:spcBef>
        <a:buFont typeface="Arial" pitchFamily="34" charset="0"/>
        <a:buChar char="•"/>
        <a:defRPr sz="4266" kern="1200">
          <a:solidFill>
            <a:schemeClr val="tx1"/>
          </a:solidFill>
          <a:latin typeface="+mn-lt"/>
          <a:ea typeface="+mn-ea"/>
          <a:cs typeface="+mn-cs"/>
        </a:defRPr>
      </a:lvl1pPr>
      <a:lvl2pPr marL="990352" indent="-380905" algn="l" defTabSz="1218895" rtl="0" eaLnBrk="1" latinLnBrk="0" hangingPunct="1">
        <a:spcBef>
          <a:spcPct val="20000"/>
        </a:spcBef>
        <a:buFont typeface="Arial" pitchFamily="34" charset="0"/>
        <a:buChar char="–"/>
        <a:defRPr sz="3732" kern="1200">
          <a:solidFill>
            <a:schemeClr val="tx1"/>
          </a:solidFill>
          <a:latin typeface="+mn-lt"/>
          <a:ea typeface="+mn-ea"/>
          <a:cs typeface="+mn-cs"/>
        </a:defRPr>
      </a:lvl2pPr>
      <a:lvl3pPr marL="1523619" indent="-304724" algn="l" defTabSz="1218895" rtl="0" eaLnBrk="1" latinLnBrk="0" hangingPunct="1">
        <a:spcBef>
          <a:spcPct val="20000"/>
        </a:spcBef>
        <a:buFont typeface="Arial" pitchFamily="34" charset="0"/>
        <a:buChar char="•"/>
        <a:defRPr sz="3199" kern="1200">
          <a:solidFill>
            <a:schemeClr val="tx1"/>
          </a:solidFill>
          <a:latin typeface="+mn-lt"/>
          <a:ea typeface="+mn-ea"/>
          <a:cs typeface="+mn-cs"/>
        </a:defRPr>
      </a:lvl3pPr>
      <a:lvl4pPr marL="213306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4pPr>
      <a:lvl5pPr marL="2742514"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5pPr>
      <a:lvl6pPr marL="3351962"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6pPr>
      <a:lvl7pPr marL="3961409"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7pPr>
      <a:lvl8pPr marL="457085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8pPr>
      <a:lvl9pPr marL="5180305"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9pPr>
    </p:bodyStyle>
    <p:otherStyle>
      <a:defPPr>
        <a:defRPr lang="en-US"/>
      </a:defPPr>
      <a:lvl1pPr marL="0" algn="l" defTabSz="1218895" rtl="0" eaLnBrk="1" latinLnBrk="0" hangingPunct="1">
        <a:defRPr sz="2399" kern="1200">
          <a:solidFill>
            <a:schemeClr val="tx1"/>
          </a:solidFill>
          <a:latin typeface="+mn-lt"/>
          <a:ea typeface="+mn-ea"/>
          <a:cs typeface="+mn-cs"/>
        </a:defRPr>
      </a:lvl1pPr>
      <a:lvl2pPr marL="609448" algn="l" defTabSz="1218895" rtl="0" eaLnBrk="1" latinLnBrk="0" hangingPunct="1">
        <a:defRPr sz="2399" kern="1200">
          <a:solidFill>
            <a:schemeClr val="tx1"/>
          </a:solidFill>
          <a:latin typeface="+mn-lt"/>
          <a:ea typeface="+mn-ea"/>
          <a:cs typeface="+mn-cs"/>
        </a:defRPr>
      </a:lvl2pPr>
      <a:lvl3pPr marL="1218895" algn="l" defTabSz="1218895" rtl="0" eaLnBrk="1" latinLnBrk="0" hangingPunct="1">
        <a:defRPr sz="2399" kern="1200">
          <a:solidFill>
            <a:schemeClr val="tx1"/>
          </a:solidFill>
          <a:latin typeface="+mn-lt"/>
          <a:ea typeface="+mn-ea"/>
          <a:cs typeface="+mn-cs"/>
        </a:defRPr>
      </a:lvl3pPr>
      <a:lvl4pPr marL="1828343" algn="l" defTabSz="1218895" rtl="0" eaLnBrk="1" latinLnBrk="0" hangingPunct="1">
        <a:defRPr sz="2399" kern="1200">
          <a:solidFill>
            <a:schemeClr val="tx1"/>
          </a:solidFill>
          <a:latin typeface="+mn-lt"/>
          <a:ea typeface="+mn-ea"/>
          <a:cs typeface="+mn-cs"/>
        </a:defRPr>
      </a:lvl4pPr>
      <a:lvl5pPr marL="2437790" algn="l" defTabSz="1218895" rtl="0" eaLnBrk="1" latinLnBrk="0" hangingPunct="1">
        <a:defRPr sz="2399" kern="1200">
          <a:solidFill>
            <a:schemeClr val="tx1"/>
          </a:solidFill>
          <a:latin typeface="+mn-lt"/>
          <a:ea typeface="+mn-ea"/>
          <a:cs typeface="+mn-cs"/>
        </a:defRPr>
      </a:lvl5pPr>
      <a:lvl6pPr marL="3047238" algn="l" defTabSz="1218895" rtl="0" eaLnBrk="1" latinLnBrk="0" hangingPunct="1">
        <a:defRPr sz="2399" kern="1200">
          <a:solidFill>
            <a:schemeClr val="tx1"/>
          </a:solidFill>
          <a:latin typeface="+mn-lt"/>
          <a:ea typeface="+mn-ea"/>
          <a:cs typeface="+mn-cs"/>
        </a:defRPr>
      </a:lvl6pPr>
      <a:lvl7pPr marL="3656686" algn="l" defTabSz="1218895" rtl="0" eaLnBrk="1" latinLnBrk="0" hangingPunct="1">
        <a:defRPr sz="2399" kern="1200">
          <a:solidFill>
            <a:schemeClr val="tx1"/>
          </a:solidFill>
          <a:latin typeface="+mn-lt"/>
          <a:ea typeface="+mn-ea"/>
          <a:cs typeface="+mn-cs"/>
        </a:defRPr>
      </a:lvl7pPr>
      <a:lvl8pPr marL="4266133" algn="l" defTabSz="1218895" rtl="0" eaLnBrk="1" latinLnBrk="0" hangingPunct="1">
        <a:defRPr sz="2399" kern="1200">
          <a:solidFill>
            <a:schemeClr val="tx1"/>
          </a:solidFill>
          <a:latin typeface="+mn-lt"/>
          <a:ea typeface="+mn-ea"/>
          <a:cs typeface="+mn-cs"/>
        </a:defRPr>
      </a:lvl8pPr>
      <a:lvl9pPr marL="4875581" algn="l" defTabSz="1218895" rtl="0" eaLnBrk="1" latinLnBrk="0" hangingPunct="1">
        <a:defRPr sz="239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DDDCD3"/>
            </a:gs>
            <a:gs pos="99000">
              <a:srgbClr val="F8F6F0"/>
            </a:gs>
          </a:gsLst>
          <a:lin ang="0" scaled="0"/>
        </a:gra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948120" y="2691240"/>
            <a:ext cx="8532178" cy="1143000"/>
          </a:xfrm>
          <a:prstGeom prst="rect">
            <a:avLst/>
          </a:prstGeom>
        </p:spPr>
        <p:txBody>
          <a:bodyPr vert="horz" lIns="91440" tIns="45720" rIns="91440" bIns="45720" rtlCol="0" anchor="ctr">
            <a:normAutofit/>
          </a:bodyPr>
          <a:lstStyle/>
          <a:p>
            <a:r>
              <a:rPr lang="en-US" dirty="0"/>
              <a:t>Click to edit Master title style</a:t>
            </a:r>
          </a:p>
        </p:txBody>
      </p:sp>
      <p:pic>
        <p:nvPicPr>
          <p:cNvPr id="4" name="Left Ribbon">
            <a:extLst>
              <a:ext uri="{FF2B5EF4-FFF2-40B4-BE49-F238E27FC236}">
                <a16:creationId xmlns:a16="http://schemas.microsoft.com/office/drawing/2014/main" id="{1E6D2DF8-A095-7041-8A98-EC9FC1876BA0}"/>
              </a:ext>
            </a:extLst>
          </p:cNvPr>
          <p:cNvPicPr>
            <a:picLocks noChangeAspect="1"/>
          </p:cNvPicPr>
          <p:nvPr userDrawn="1"/>
        </p:nvPicPr>
        <p:blipFill>
          <a:blip r:embed="rId3">
            <a:alphaModFix amt="26000"/>
          </a:blip>
          <a:stretch>
            <a:fillRect/>
          </a:stretch>
        </p:blipFill>
        <p:spPr>
          <a:xfrm>
            <a:off x="264780" y="0"/>
            <a:ext cx="1262655" cy="6858000"/>
          </a:xfrm>
          <a:prstGeom prst="rect">
            <a:avLst/>
          </a:prstGeom>
        </p:spPr>
      </p:pic>
      <p:pic>
        <p:nvPicPr>
          <p:cNvPr id="5" name="Logo">
            <a:extLst>
              <a:ext uri="{FF2B5EF4-FFF2-40B4-BE49-F238E27FC236}">
                <a16:creationId xmlns:a16="http://schemas.microsoft.com/office/drawing/2014/main" id="{716A6682-5DC1-6148-B383-3A6373074783}"/>
              </a:ext>
            </a:extLst>
          </p:cNvPr>
          <p:cNvPicPr>
            <a:picLocks noChangeAspect="1"/>
          </p:cNvPicPr>
          <p:nvPr userDrawn="1"/>
        </p:nvPicPr>
        <p:blipFill>
          <a:blip r:embed="rId4"/>
          <a:srcRect/>
          <a:stretch/>
        </p:blipFill>
        <p:spPr>
          <a:xfrm>
            <a:off x="10179981" y="5775885"/>
            <a:ext cx="1744063" cy="763028"/>
          </a:xfrm>
          <a:prstGeom prst="rect">
            <a:avLst/>
          </a:prstGeom>
        </p:spPr>
      </p:pic>
    </p:spTree>
    <p:extLst>
      <p:ext uri="{BB962C8B-B14F-4D97-AF65-F5344CB8AC3E}">
        <p14:creationId xmlns:p14="http://schemas.microsoft.com/office/powerpoint/2010/main" val="3442442147"/>
      </p:ext>
    </p:extLst>
  </p:cSld>
  <p:clrMap bg1="lt1" tx1="dk1" bg2="lt2" tx2="dk2" accent1="accent1" accent2="accent2" accent3="accent3" accent4="accent4" accent5="accent5" accent6="accent6" hlink="hlink" folHlink="folHlink"/>
  <p:sldLayoutIdLst>
    <p:sldLayoutId id="2147483723" r:id="rId1"/>
  </p:sldLayoutIdLst>
  <p:transition spd="slow">
    <p:fade/>
  </p:transition>
  <p:hf sldNum="0" hdr="0"/>
  <p:txStyles>
    <p:titleStyle>
      <a:lvl1pPr algn="l" defTabSz="1218895" rtl="0" eaLnBrk="1" latinLnBrk="0" hangingPunct="1">
        <a:spcBef>
          <a:spcPct val="0"/>
        </a:spcBef>
        <a:buNone/>
        <a:defRPr sz="4200" b="0" i="0" kern="1200">
          <a:solidFill>
            <a:schemeClr val="accent1"/>
          </a:solidFill>
          <a:latin typeface="Arial" panose="020B0604020202020204" pitchFamily="34" charset="0"/>
          <a:ea typeface="+mj-ea"/>
          <a:cs typeface="Arial" pitchFamily="34" charset="0"/>
        </a:defRPr>
      </a:lvl1pPr>
    </p:titleStyle>
    <p:bodyStyle>
      <a:lvl1pPr marL="457086" indent="-457086" algn="l" defTabSz="1218895" rtl="0" eaLnBrk="1" latinLnBrk="0" hangingPunct="1">
        <a:spcBef>
          <a:spcPct val="20000"/>
        </a:spcBef>
        <a:buFont typeface="Arial" pitchFamily="34" charset="0"/>
        <a:buChar char="•"/>
        <a:defRPr sz="4266" kern="1200">
          <a:solidFill>
            <a:schemeClr val="tx1"/>
          </a:solidFill>
          <a:latin typeface="+mn-lt"/>
          <a:ea typeface="+mn-ea"/>
          <a:cs typeface="+mn-cs"/>
        </a:defRPr>
      </a:lvl1pPr>
      <a:lvl2pPr marL="990352" indent="-380905" algn="l" defTabSz="1218895" rtl="0" eaLnBrk="1" latinLnBrk="0" hangingPunct="1">
        <a:spcBef>
          <a:spcPct val="20000"/>
        </a:spcBef>
        <a:buFont typeface="Arial" pitchFamily="34" charset="0"/>
        <a:buChar char="–"/>
        <a:defRPr sz="3732" kern="1200">
          <a:solidFill>
            <a:schemeClr val="tx1"/>
          </a:solidFill>
          <a:latin typeface="+mn-lt"/>
          <a:ea typeface="+mn-ea"/>
          <a:cs typeface="+mn-cs"/>
        </a:defRPr>
      </a:lvl2pPr>
      <a:lvl3pPr marL="1523619" indent="-304724" algn="l" defTabSz="1218895" rtl="0" eaLnBrk="1" latinLnBrk="0" hangingPunct="1">
        <a:spcBef>
          <a:spcPct val="20000"/>
        </a:spcBef>
        <a:buFont typeface="Arial" pitchFamily="34" charset="0"/>
        <a:buChar char="•"/>
        <a:defRPr sz="3199" kern="1200">
          <a:solidFill>
            <a:schemeClr val="tx1"/>
          </a:solidFill>
          <a:latin typeface="+mn-lt"/>
          <a:ea typeface="+mn-ea"/>
          <a:cs typeface="+mn-cs"/>
        </a:defRPr>
      </a:lvl3pPr>
      <a:lvl4pPr marL="213306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4pPr>
      <a:lvl5pPr marL="2742514"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5pPr>
      <a:lvl6pPr marL="3351962"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6pPr>
      <a:lvl7pPr marL="3961409"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7pPr>
      <a:lvl8pPr marL="457085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8pPr>
      <a:lvl9pPr marL="5180305"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9pPr>
    </p:bodyStyle>
    <p:otherStyle>
      <a:defPPr>
        <a:defRPr lang="en-US"/>
      </a:defPPr>
      <a:lvl1pPr marL="0" algn="l" defTabSz="1218895" rtl="0" eaLnBrk="1" latinLnBrk="0" hangingPunct="1">
        <a:defRPr sz="2399" kern="1200">
          <a:solidFill>
            <a:schemeClr val="tx1"/>
          </a:solidFill>
          <a:latin typeface="+mn-lt"/>
          <a:ea typeface="+mn-ea"/>
          <a:cs typeface="+mn-cs"/>
        </a:defRPr>
      </a:lvl1pPr>
      <a:lvl2pPr marL="609448" algn="l" defTabSz="1218895" rtl="0" eaLnBrk="1" latinLnBrk="0" hangingPunct="1">
        <a:defRPr sz="2399" kern="1200">
          <a:solidFill>
            <a:schemeClr val="tx1"/>
          </a:solidFill>
          <a:latin typeface="+mn-lt"/>
          <a:ea typeface="+mn-ea"/>
          <a:cs typeface="+mn-cs"/>
        </a:defRPr>
      </a:lvl2pPr>
      <a:lvl3pPr marL="1218895" algn="l" defTabSz="1218895" rtl="0" eaLnBrk="1" latinLnBrk="0" hangingPunct="1">
        <a:defRPr sz="2399" kern="1200">
          <a:solidFill>
            <a:schemeClr val="tx1"/>
          </a:solidFill>
          <a:latin typeface="+mn-lt"/>
          <a:ea typeface="+mn-ea"/>
          <a:cs typeface="+mn-cs"/>
        </a:defRPr>
      </a:lvl3pPr>
      <a:lvl4pPr marL="1828343" algn="l" defTabSz="1218895" rtl="0" eaLnBrk="1" latinLnBrk="0" hangingPunct="1">
        <a:defRPr sz="2399" kern="1200">
          <a:solidFill>
            <a:schemeClr val="tx1"/>
          </a:solidFill>
          <a:latin typeface="+mn-lt"/>
          <a:ea typeface="+mn-ea"/>
          <a:cs typeface="+mn-cs"/>
        </a:defRPr>
      </a:lvl4pPr>
      <a:lvl5pPr marL="2437790" algn="l" defTabSz="1218895" rtl="0" eaLnBrk="1" latinLnBrk="0" hangingPunct="1">
        <a:defRPr sz="2399" kern="1200">
          <a:solidFill>
            <a:schemeClr val="tx1"/>
          </a:solidFill>
          <a:latin typeface="+mn-lt"/>
          <a:ea typeface="+mn-ea"/>
          <a:cs typeface="+mn-cs"/>
        </a:defRPr>
      </a:lvl5pPr>
      <a:lvl6pPr marL="3047238" algn="l" defTabSz="1218895" rtl="0" eaLnBrk="1" latinLnBrk="0" hangingPunct="1">
        <a:defRPr sz="2399" kern="1200">
          <a:solidFill>
            <a:schemeClr val="tx1"/>
          </a:solidFill>
          <a:latin typeface="+mn-lt"/>
          <a:ea typeface="+mn-ea"/>
          <a:cs typeface="+mn-cs"/>
        </a:defRPr>
      </a:lvl6pPr>
      <a:lvl7pPr marL="3656686" algn="l" defTabSz="1218895" rtl="0" eaLnBrk="1" latinLnBrk="0" hangingPunct="1">
        <a:defRPr sz="2399" kern="1200">
          <a:solidFill>
            <a:schemeClr val="tx1"/>
          </a:solidFill>
          <a:latin typeface="+mn-lt"/>
          <a:ea typeface="+mn-ea"/>
          <a:cs typeface="+mn-cs"/>
        </a:defRPr>
      </a:lvl7pPr>
      <a:lvl8pPr marL="4266133" algn="l" defTabSz="1218895" rtl="0" eaLnBrk="1" latinLnBrk="0" hangingPunct="1">
        <a:defRPr sz="2399" kern="1200">
          <a:solidFill>
            <a:schemeClr val="tx1"/>
          </a:solidFill>
          <a:latin typeface="+mn-lt"/>
          <a:ea typeface="+mn-ea"/>
          <a:cs typeface="+mn-cs"/>
        </a:defRPr>
      </a:lvl8pPr>
      <a:lvl9pPr marL="4875581" algn="l" defTabSz="1218895" rtl="0" eaLnBrk="1" latinLnBrk="0" hangingPunct="1">
        <a:defRPr sz="2399"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83606E-F5E8-46D4-86C6-00E68EEBC8DE}"/>
              </a:ext>
            </a:extLst>
          </p:cNvPr>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CD9992-D141-4C8B-BB67-55AEF2A0BA95}"/>
              </a:ext>
            </a:extLst>
          </p:cNvPr>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84F3F1-9146-4566-96FA-E7DC9D08BD68}"/>
              </a:ext>
            </a:extLst>
          </p:cNvPr>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DE54D4-362B-42B7-A94E-3180AB2D3BC3}" type="datetime1">
              <a:rPr lang="en-US" smtClean="0"/>
              <a:t>10/26/2026</a:t>
            </a:fld>
            <a:endParaRPr lang="en-US"/>
          </a:p>
        </p:txBody>
      </p:sp>
      <p:sp>
        <p:nvSpPr>
          <p:cNvPr id="5" name="Footer Placeholder 4">
            <a:extLst>
              <a:ext uri="{FF2B5EF4-FFF2-40B4-BE49-F238E27FC236}">
                <a16:creationId xmlns:a16="http://schemas.microsoft.com/office/drawing/2014/main" id="{EE5264AD-CD60-474D-925E-4B6CAB09AA46}"/>
              </a:ext>
            </a:extLst>
          </p:cNvPr>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E82530E-814F-435C-ADB9-70355FD214EE}"/>
              </a:ext>
            </a:extLst>
          </p:cNvPr>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E8F28E-938C-4208-9E0F-098499DD6289}" type="slidenum">
              <a:rPr lang="en-US" smtClean="0"/>
              <a:t>‹#›</a:t>
            </a:fld>
            <a:endParaRPr lang="en-US"/>
          </a:p>
        </p:txBody>
      </p:sp>
    </p:spTree>
    <p:extLst>
      <p:ext uri="{BB962C8B-B14F-4D97-AF65-F5344CB8AC3E}">
        <p14:creationId xmlns:p14="http://schemas.microsoft.com/office/powerpoint/2010/main" val="3053762563"/>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Lst>
  <p:hf hdr="0" ftr="0" dt="0"/>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0F4FCDD2-5E10-224D-8C68-31BC1F67A43E}"/>
              </a:ext>
            </a:extLst>
          </p:cNvPr>
          <p:cNvSpPr>
            <a:spLocks noGrp="1"/>
          </p:cNvSpPr>
          <p:nvPr>
            <p:ph type="title"/>
          </p:nvPr>
        </p:nvSpPr>
        <p:spPr>
          <a:xfrm>
            <a:off x="623297" y="1136034"/>
            <a:ext cx="10794980" cy="648915"/>
          </a:xfrm>
          <a:prstGeom prst="rect">
            <a:avLst/>
          </a:prstGeom>
        </p:spPr>
        <p:txBody>
          <a:bodyPr vert="horz" lIns="91440" tIns="45720" rIns="91440" bIns="45720" rtlCol="0" anchor="t">
            <a:normAutofit/>
          </a:bodyPr>
          <a:lstStyle/>
          <a:p>
            <a:r>
              <a:rPr lang="en-US" dirty="0"/>
              <a:t>Click to edit Master title style</a:t>
            </a:r>
          </a:p>
        </p:txBody>
      </p:sp>
      <p:sp>
        <p:nvSpPr>
          <p:cNvPr id="7" name="Top bar"/>
          <p:cNvSpPr/>
          <p:nvPr/>
        </p:nvSpPr>
        <p:spPr>
          <a:xfrm>
            <a:off x="0" y="0"/>
            <a:ext cx="12188825" cy="728547"/>
          </a:xfrm>
          <a:prstGeom prst="rect">
            <a:avLst/>
          </a:prstGeom>
          <a:gradFill>
            <a:gsLst>
              <a:gs pos="23000">
                <a:schemeClr val="tx2">
                  <a:lumMod val="75000"/>
                </a:schemeClr>
              </a:gs>
              <a:gs pos="100000">
                <a:schemeClr val="accent4"/>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399" dirty="0"/>
          </a:p>
        </p:txBody>
      </p:sp>
      <p:sp>
        <p:nvSpPr>
          <p:cNvPr id="6" name="Slide Number Circle">
            <a:extLst>
              <a:ext uri="{FF2B5EF4-FFF2-40B4-BE49-F238E27FC236}">
                <a16:creationId xmlns:a16="http://schemas.microsoft.com/office/drawing/2014/main" id="{DC63F7F3-9642-BA4D-83B9-EB92AB17B872}"/>
              </a:ext>
            </a:extLst>
          </p:cNvPr>
          <p:cNvSpPr/>
          <p:nvPr userDrawn="1"/>
        </p:nvSpPr>
        <p:spPr>
          <a:xfrm>
            <a:off x="11613568" y="220765"/>
            <a:ext cx="307696" cy="3076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8" tIns="60944" rIns="121888" bIns="60944" numCol="1" spcCol="0" rtlCol="0" fromWordArt="0" anchor="ctr" anchorCtr="0" forceAA="0" compatLnSpc="1">
            <a:prstTxWarp prst="textNoShape">
              <a:avLst/>
            </a:prstTxWarp>
            <a:noAutofit/>
          </a:bodyPr>
          <a:lstStyle/>
          <a:p>
            <a:pPr algn="ctr"/>
            <a:endParaRPr lang="en-US" sz="2487" dirty="0"/>
          </a:p>
        </p:txBody>
      </p:sp>
      <p:sp>
        <p:nvSpPr>
          <p:cNvPr id="8" name="Slide Number">
            <a:extLst>
              <a:ext uri="{FF2B5EF4-FFF2-40B4-BE49-F238E27FC236}">
                <a16:creationId xmlns:a16="http://schemas.microsoft.com/office/drawing/2014/main" id="{7B8C0E48-51A4-0042-B570-D9B72B6AACAE}"/>
              </a:ext>
            </a:extLst>
          </p:cNvPr>
          <p:cNvSpPr txBox="1"/>
          <p:nvPr userDrawn="1"/>
        </p:nvSpPr>
        <p:spPr>
          <a:xfrm>
            <a:off x="11565512" y="247655"/>
            <a:ext cx="403808" cy="215444"/>
          </a:xfrm>
          <a:prstGeom prst="rect">
            <a:avLst/>
          </a:prstGeom>
          <a:noFill/>
        </p:spPr>
        <p:txBody>
          <a:bodyPr wrap="square" rtlCol="0">
            <a:spAutoFit/>
          </a:bodyPr>
          <a:lstStyle/>
          <a:p>
            <a:pPr algn="ctr"/>
            <a:fld id="{A565D13D-210D-7741-99FD-FE938200C5BF}" type="slidenum">
              <a:rPr lang="en-US" sz="800" b="1" smtClean="0">
                <a:solidFill>
                  <a:schemeClr val="bg1"/>
                </a:solidFill>
              </a:rPr>
              <a:t>‹#›</a:t>
            </a:fld>
            <a:endParaRPr lang="en-US" sz="800" b="1" dirty="0">
              <a:solidFill>
                <a:schemeClr val="bg1"/>
              </a:solidFill>
            </a:endParaRPr>
          </a:p>
        </p:txBody>
      </p:sp>
      <p:pic>
        <p:nvPicPr>
          <p:cNvPr id="11" name="AETC Program Logo">
            <a:extLst>
              <a:ext uri="{FF2B5EF4-FFF2-40B4-BE49-F238E27FC236}">
                <a16:creationId xmlns:a16="http://schemas.microsoft.com/office/drawing/2014/main" id="{E62AFF81-4850-054E-9003-6AB809022F65}"/>
              </a:ext>
            </a:extLst>
          </p:cNvPr>
          <p:cNvPicPr>
            <a:picLocks noChangeAspect="1"/>
          </p:cNvPicPr>
          <p:nvPr userDrawn="1"/>
        </p:nvPicPr>
        <p:blipFill>
          <a:blip r:embed="rId9"/>
          <a:srcRect/>
          <a:stretch/>
        </p:blipFill>
        <p:spPr>
          <a:xfrm>
            <a:off x="10179982" y="5889997"/>
            <a:ext cx="1483234" cy="648915"/>
          </a:xfrm>
          <a:prstGeom prst="rect">
            <a:avLst/>
          </a:prstGeom>
        </p:spPr>
      </p:pic>
    </p:spTree>
    <p:extLst>
      <p:ext uri="{BB962C8B-B14F-4D97-AF65-F5344CB8AC3E}">
        <p14:creationId xmlns:p14="http://schemas.microsoft.com/office/powerpoint/2010/main" val="1558879990"/>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Lst>
  <p:transition spd="slow">
    <p:fade/>
  </p:transition>
  <p:hf sldNum="0" hdr="0"/>
  <p:txStyles>
    <p:titleStyle>
      <a:lvl1pPr algn="l" defTabSz="1218895" rtl="0" eaLnBrk="1" latinLnBrk="0" hangingPunct="1">
        <a:spcBef>
          <a:spcPct val="0"/>
        </a:spcBef>
        <a:buNone/>
        <a:defRPr sz="3466" kern="1200">
          <a:solidFill>
            <a:schemeClr val="accent6"/>
          </a:solidFill>
          <a:latin typeface="+mj-lt"/>
          <a:ea typeface="+mj-ea"/>
          <a:cs typeface="Arial" pitchFamily="34" charset="0"/>
        </a:defRPr>
      </a:lvl1pPr>
    </p:titleStyle>
    <p:bodyStyle>
      <a:lvl1pPr marL="0" indent="0" algn="l" defTabSz="1218895" rtl="0" eaLnBrk="1" latinLnBrk="0" hangingPunct="1">
        <a:spcBef>
          <a:spcPct val="20000"/>
        </a:spcBef>
        <a:buFont typeface="Arial" pitchFamily="34" charset="0"/>
        <a:buNone/>
        <a:defRPr sz="3732" b="0" kern="1200">
          <a:solidFill>
            <a:schemeClr val="accent6"/>
          </a:solidFill>
          <a:latin typeface="+mj-lt"/>
          <a:ea typeface="+mn-ea"/>
          <a:cs typeface="Arial" pitchFamily="34" charset="0"/>
        </a:defRPr>
      </a:lvl1pPr>
      <a:lvl2pPr marL="1066647" indent="-457200" algn="l" defTabSz="1218895" rtl="0" eaLnBrk="1" latinLnBrk="0" hangingPunct="1">
        <a:spcBef>
          <a:spcPct val="20000"/>
        </a:spcBef>
        <a:buClr>
          <a:schemeClr val="accent6"/>
        </a:buClr>
        <a:buFont typeface="Wingdings" pitchFamily="2" charset="2"/>
        <a:buChar char="§"/>
        <a:defRPr sz="2600" kern="1200">
          <a:solidFill>
            <a:schemeClr val="tx1"/>
          </a:solidFill>
          <a:latin typeface="+mj-lt"/>
          <a:ea typeface="+mn-ea"/>
          <a:cs typeface="Arial" pitchFamily="34" charset="0"/>
        </a:defRPr>
      </a:lvl2pPr>
      <a:lvl3pPr marL="1523619" indent="-304724" algn="l" defTabSz="1218895" rtl="0" eaLnBrk="1" latinLnBrk="0" hangingPunct="1">
        <a:spcBef>
          <a:spcPct val="20000"/>
        </a:spcBef>
        <a:buClr>
          <a:schemeClr val="accent6"/>
        </a:buClr>
        <a:buFont typeface="STIXGeneral-Regular" pitchFamily="2" charset="2"/>
        <a:buChar char="⎯"/>
        <a:defRPr sz="2600" kern="1200">
          <a:solidFill>
            <a:schemeClr val="tx1"/>
          </a:solidFill>
          <a:latin typeface="+mj-lt"/>
          <a:ea typeface="+mn-ea"/>
          <a:cs typeface="Arial" pitchFamily="34" charset="0"/>
        </a:defRPr>
      </a:lvl3pPr>
      <a:lvl4pPr marL="2133067" indent="-304724" algn="l" defTabSz="1218895" rtl="0" eaLnBrk="1" latinLnBrk="0" hangingPunct="1">
        <a:spcBef>
          <a:spcPct val="20000"/>
        </a:spcBef>
        <a:buFont typeface="Arial" pitchFamily="34" charset="0"/>
        <a:buChar char="–"/>
        <a:defRPr sz="2666" kern="1200">
          <a:solidFill>
            <a:schemeClr val="tx1"/>
          </a:solidFill>
          <a:latin typeface="Arial" pitchFamily="34" charset="0"/>
          <a:ea typeface="+mn-ea"/>
          <a:cs typeface="Arial" pitchFamily="34" charset="0"/>
        </a:defRPr>
      </a:lvl4pPr>
      <a:lvl5pPr marL="2742514" indent="-304724" algn="l" defTabSz="1218895" rtl="0" eaLnBrk="1" latinLnBrk="0" hangingPunct="1">
        <a:spcBef>
          <a:spcPct val="20000"/>
        </a:spcBef>
        <a:buFont typeface="Arial" pitchFamily="34" charset="0"/>
        <a:buChar char="»"/>
        <a:defRPr sz="2666" kern="1200">
          <a:solidFill>
            <a:schemeClr val="tx1"/>
          </a:solidFill>
          <a:latin typeface="Arial" pitchFamily="34" charset="0"/>
          <a:ea typeface="+mn-ea"/>
          <a:cs typeface="Arial" pitchFamily="34" charset="0"/>
        </a:defRPr>
      </a:lvl5pPr>
      <a:lvl6pPr marL="3351962"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6pPr>
      <a:lvl7pPr marL="3961409"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7pPr>
      <a:lvl8pPr marL="457085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8pPr>
      <a:lvl9pPr marL="5180305"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9pPr>
    </p:bodyStyle>
    <p:otherStyle>
      <a:defPPr>
        <a:defRPr lang="en-US"/>
      </a:defPPr>
      <a:lvl1pPr marL="0" algn="l" defTabSz="1218895" rtl="0" eaLnBrk="1" latinLnBrk="0" hangingPunct="1">
        <a:defRPr sz="2399" kern="1200">
          <a:solidFill>
            <a:schemeClr val="tx1"/>
          </a:solidFill>
          <a:latin typeface="+mn-lt"/>
          <a:ea typeface="+mn-ea"/>
          <a:cs typeface="+mn-cs"/>
        </a:defRPr>
      </a:lvl1pPr>
      <a:lvl2pPr marL="609448" algn="l" defTabSz="1218895" rtl="0" eaLnBrk="1" latinLnBrk="0" hangingPunct="1">
        <a:defRPr sz="2399" kern="1200">
          <a:solidFill>
            <a:schemeClr val="tx1"/>
          </a:solidFill>
          <a:latin typeface="+mn-lt"/>
          <a:ea typeface="+mn-ea"/>
          <a:cs typeface="+mn-cs"/>
        </a:defRPr>
      </a:lvl2pPr>
      <a:lvl3pPr marL="1218895" algn="l" defTabSz="1218895" rtl="0" eaLnBrk="1" latinLnBrk="0" hangingPunct="1">
        <a:defRPr sz="2399" kern="1200">
          <a:solidFill>
            <a:schemeClr val="tx1"/>
          </a:solidFill>
          <a:latin typeface="+mn-lt"/>
          <a:ea typeface="+mn-ea"/>
          <a:cs typeface="+mn-cs"/>
        </a:defRPr>
      </a:lvl3pPr>
      <a:lvl4pPr marL="1828343" algn="l" defTabSz="1218895" rtl="0" eaLnBrk="1" latinLnBrk="0" hangingPunct="1">
        <a:defRPr sz="2399" kern="1200">
          <a:solidFill>
            <a:schemeClr val="tx1"/>
          </a:solidFill>
          <a:latin typeface="+mn-lt"/>
          <a:ea typeface="+mn-ea"/>
          <a:cs typeface="+mn-cs"/>
        </a:defRPr>
      </a:lvl4pPr>
      <a:lvl5pPr marL="2437790" algn="l" defTabSz="1218895" rtl="0" eaLnBrk="1" latinLnBrk="0" hangingPunct="1">
        <a:defRPr sz="2399" kern="1200">
          <a:solidFill>
            <a:schemeClr val="tx1"/>
          </a:solidFill>
          <a:latin typeface="+mn-lt"/>
          <a:ea typeface="+mn-ea"/>
          <a:cs typeface="+mn-cs"/>
        </a:defRPr>
      </a:lvl5pPr>
      <a:lvl6pPr marL="3047238" algn="l" defTabSz="1218895" rtl="0" eaLnBrk="1" latinLnBrk="0" hangingPunct="1">
        <a:defRPr sz="2399" kern="1200">
          <a:solidFill>
            <a:schemeClr val="tx1"/>
          </a:solidFill>
          <a:latin typeface="+mn-lt"/>
          <a:ea typeface="+mn-ea"/>
          <a:cs typeface="+mn-cs"/>
        </a:defRPr>
      </a:lvl6pPr>
      <a:lvl7pPr marL="3656686" algn="l" defTabSz="1218895" rtl="0" eaLnBrk="1" latinLnBrk="0" hangingPunct="1">
        <a:defRPr sz="2399" kern="1200">
          <a:solidFill>
            <a:schemeClr val="tx1"/>
          </a:solidFill>
          <a:latin typeface="+mn-lt"/>
          <a:ea typeface="+mn-ea"/>
          <a:cs typeface="+mn-cs"/>
        </a:defRPr>
      </a:lvl7pPr>
      <a:lvl8pPr marL="4266133" algn="l" defTabSz="1218895" rtl="0" eaLnBrk="1" latinLnBrk="0" hangingPunct="1">
        <a:defRPr sz="2399" kern="1200">
          <a:solidFill>
            <a:schemeClr val="tx1"/>
          </a:solidFill>
          <a:latin typeface="+mn-lt"/>
          <a:ea typeface="+mn-ea"/>
          <a:cs typeface="+mn-cs"/>
        </a:defRPr>
      </a:lvl8pPr>
      <a:lvl9pPr marL="4875581" algn="l" defTabSz="1218895" rtl="0" eaLnBrk="1" latinLnBrk="0" hangingPunct="1">
        <a:defRPr sz="23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rsa.gov/"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9.xml"/><Relationship Id="rId5" Type="http://schemas.openxmlformats.org/officeDocument/2006/relationships/image" Target="../media/image20.pn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9.xml"/><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ti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4.xml"/><Relationship Id="rId1" Type="http://schemas.openxmlformats.org/officeDocument/2006/relationships/slideLayout" Target="../slideLayouts/slideLayout13.xml"/><Relationship Id="rId4" Type="http://schemas.microsoft.com/office/2007/relationships/hdphoto" Target="../media/hdphoto1.wdp"/></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3.xml"/><Relationship Id="rId1" Type="http://schemas.openxmlformats.org/officeDocument/2006/relationships/video" Target="https://www.youtube.com/embed/mFQ7zqn6j18?feature=oembed" TargetMode="External"/><Relationship Id="rId4" Type="http://schemas.openxmlformats.org/officeDocument/2006/relationships/image" Target="../media/image29.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9.xml"/><Relationship Id="rId1" Type="http://schemas.openxmlformats.org/officeDocument/2006/relationships/video" Target="https://www.youtube.com/embed/nOeYvlN9g0U?feature=oembed" TargetMode="External"/><Relationship Id="rId4" Type="http://schemas.openxmlformats.org/officeDocument/2006/relationships/image" Target="../media/image33.jpe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4.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6.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s://www.recoveryanswers.org/addiction-ary/" TargetMode="External"/><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81.xml"/><Relationship Id="rId1" Type="http://schemas.openxmlformats.org/officeDocument/2006/relationships/slideLayout" Target="../slideLayouts/slideLayout16.xml"/></Relationships>
</file>

<file path=ppt/slides/_rels/slide8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hyperlink" Target="http://www.getnaloxonenow.org/" TargetMode="External"/><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6.xml"/></Relationships>
</file>

<file path=ppt/slides/_rels/slide10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6.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15.xml"/><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1.xml"/></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119.xml"/><Relationship Id="rId2" Type="http://schemas.openxmlformats.org/officeDocument/2006/relationships/slideLayout" Target="../slideLayouts/slideLayout13.xml"/><Relationship Id="rId1" Type="http://schemas.openxmlformats.org/officeDocument/2006/relationships/video" Target="https://www.youtube.com/embed/-4EDhdAHrOg?feature=oembed" TargetMode="External"/><Relationship Id="rId4" Type="http://schemas.openxmlformats.org/officeDocument/2006/relationships/image" Target="../media/image54.jpe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6.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hyperlink" Target="https://www.shatterproof.org/" TargetMode="External"/><Relationship Id="rId2" Type="http://schemas.openxmlformats.org/officeDocument/2006/relationships/notesSlide" Target="../notesSlides/notesSlide130.xml"/><Relationship Id="rId1" Type="http://schemas.openxmlformats.org/officeDocument/2006/relationships/slideLayout" Target="../slideLayouts/slideLayout2.xml"/><Relationship Id="rId5" Type="http://schemas.openxmlformats.org/officeDocument/2006/relationships/hyperlink" Target="https://www.recoveryanswers.org/addiction-ary/" TargetMode="External"/><Relationship Id="rId4" Type="http://schemas.openxmlformats.org/officeDocument/2006/relationships/hyperlink" Target="https://empathylens.org/" TargetMode="External"/></Relationships>
</file>

<file path=ppt/slides/_rels/slide131.xml.rels><?xml version="1.0" encoding="UTF-8" standalone="yes"?>
<Relationships xmlns="http://schemas.openxmlformats.org/package/2006/relationships"><Relationship Id="rId3" Type="http://schemas.openxmlformats.org/officeDocument/2006/relationships/hyperlink" Target="https://www.samhsa.gov/substance-use/treatment/overdose-prevention/opioid-overdose-reversal" TargetMode="External"/><Relationship Id="rId2" Type="http://schemas.openxmlformats.org/officeDocument/2006/relationships/notesSlide" Target="../notesSlides/notesSlide131.xml"/><Relationship Id="rId1" Type="http://schemas.openxmlformats.org/officeDocument/2006/relationships/slideLayout" Target="../slideLayouts/slideLayout2.xml"/><Relationship Id="rId5" Type="http://schemas.openxmlformats.org/officeDocument/2006/relationships/hyperlink" Target="https://health.hawaii.gov/harmreduction/for-providers/overdose-prevention-and-naloxone/" TargetMode="External"/><Relationship Id="rId4" Type="http://schemas.openxmlformats.org/officeDocument/2006/relationships/hyperlink" Target="https://www.getnaloxonenow.org/" TargetMode="Externa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16.xml"/></Relationships>
</file>

<file path=ppt/slides/_rels/slide1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33.xml"/><Relationship Id="rId1" Type="http://schemas.openxmlformats.org/officeDocument/2006/relationships/slideLayout" Target="../slideLayouts/slideLayout39.xml"/><Relationship Id="rId4" Type="http://schemas.openxmlformats.org/officeDocument/2006/relationships/image" Target="../media/image56.png"/></Relationships>
</file>

<file path=ppt/slides/_rels/slide1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34.xml"/><Relationship Id="rId1" Type="http://schemas.openxmlformats.org/officeDocument/2006/relationships/slideLayout" Target="../slideLayouts/slideLayout39.xml"/><Relationship Id="rId4" Type="http://schemas.openxmlformats.org/officeDocument/2006/relationships/image" Target="../media/image58.png"/></Relationships>
</file>

<file path=ppt/slides/_rels/slide135.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35.xml"/><Relationship Id="rId1" Type="http://schemas.openxmlformats.org/officeDocument/2006/relationships/slideLayout" Target="../slideLayouts/slideLayout39.xml"/><Relationship Id="rId6" Type="http://schemas.openxmlformats.org/officeDocument/2006/relationships/image" Target="../media/image62.svg"/><Relationship Id="rId5" Type="http://schemas.openxmlformats.org/officeDocument/2006/relationships/image" Target="../media/image61.svg"/><Relationship Id="rId4" Type="http://schemas.openxmlformats.org/officeDocument/2006/relationships/image" Target="../media/image6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AC1D727-79A9-1C46-9155-28B81A3889AE}"/>
              </a:ext>
            </a:extLst>
          </p:cNvPr>
          <p:cNvSpPr>
            <a:spLocks noGrp="1"/>
          </p:cNvSpPr>
          <p:nvPr>
            <p:ph type="ctrTitle"/>
          </p:nvPr>
        </p:nvSpPr>
        <p:spPr>
          <a:xfrm>
            <a:off x="1258799" y="2167855"/>
            <a:ext cx="8644782" cy="838200"/>
          </a:xfrm>
        </p:spPr>
        <p:txBody>
          <a:bodyPr/>
          <a:lstStyle/>
          <a:p>
            <a:r>
              <a:rPr lang="en-US" sz="3000" dirty="0"/>
              <a:t>Changing Minds, Changing Systems: </a:t>
            </a:r>
            <a:br>
              <a:rPr lang="en-US" sz="3000" dirty="0"/>
            </a:br>
            <a:r>
              <a:rPr lang="en-US" sz="3000" dirty="0"/>
              <a:t>Promoting Compassionate Care for Opioid Use Disorder and HIV</a:t>
            </a:r>
          </a:p>
        </p:txBody>
      </p:sp>
      <p:sp>
        <p:nvSpPr>
          <p:cNvPr id="6" name="Text Placeholder 5">
            <a:extLst>
              <a:ext uri="{FF2B5EF4-FFF2-40B4-BE49-F238E27FC236}">
                <a16:creationId xmlns:a16="http://schemas.microsoft.com/office/drawing/2014/main" id="{CA66E6BF-13E8-6E42-B8E3-9C187F839A43}"/>
              </a:ext>
            </a:extLst>
          </p:cNvPr>
          <p:cNvSpPr>
            <a:spLocks noGrp="1"/>
          </p:cNvSpPr>
          <p:nvPr>
            <p:ph type="body" sz="quarter" idx="10"/>
          </p:nvPr>
        </p:nvSpPr>
        <p:spPr>
          <a:xfrm>
            <a:off x="1258799" y="3604125"/>
            <a:ext cx="6955204" cy="495641"/>
          </a:xfrm>
        </p:spPr>
        <p:txBody>
          <a:bodyPr/>
          <a:lstStyle/>
          <a:p>
            <a:r>
              <a:rPr lang="en-US" dirty="0"/>
              <a:t>Presenter Name(s) and Degrees</a:t>
            </a:r>
          </a:p>
        </p:txBody>
      </p:sp>
      <p:sp>
        <p:nvSpPr>
          <p:cNvPr id="7" name="Text Placeholder 6">
            <a:extLst>
              <a:ext uri="{FF2B5EF4-FFF2-40B4-BE49-F238E27FC236}">
                <a16:creationId xmlns:a16="http://schemas.microsoft.com/office/drawing/2014/main" id="{236C4969-A995-8946-A121-625D52800F42}"/>
              </a:ext>
            </a:extLst>
          </p:cNvPr>
          <p:cNvSpPr>
            <a:spLocks noGrp="1"/>
          </p:cNvSpPr>
          <p:nvPr>
            <p:ph type="body" sz="quarter" idx="11"/>
          </p:nvPr>
        </p:nvSpPr>
        <p:spPr>
          <a:xfrm>
            <a:off x="1258799" y="4220604"/>
            <a:ext cx="6955204" cy="495641"/>
          </a:xfrm>
        </p:spPr>
        <p:txBody>
          <a:bodyPr/>
          <a:lstStyle/>
          <a:p>
            <a:r>
              <a:rPr lang="en-US" dirty="0">
                <a:solidFill>
                  <a:srgbClr val="8096B6"/>
                </a:solidFill>
              </a:rPr>
              <a:t>Presenter Title, Organization</a:t>
            </a:r>
          </a:p>
        </p:txBody>
      </p:sp>
      <p:sp>
        <p:nvSpPr>
          <p:cNvPr id="2" name="Text Placeholder 5">
            <a:extLst>
              <a:ext uri="{FF2B5EF4-FFF2-40B4-BE49-F238E27FC236}">
                <a16:creationId xmlns:a16="http://schemas.microsoft.com/office/drawing/2014/main" id="{A6D165A0-F8E4-187B-1764-8D3DA4C17061}"/>
              </a:ext>
            </a:extLst>
          </p:cNvPr>
          <p:cNvSpPr txBox="1">
            <a:spLocks/>
          </p:cNvSpPr>
          <p:nvPr/>
        </p:nvSpPr>
        <p:spPr>
          <a:xfrm>
            <a:off x="1258799" y="4716245"/>
            <a:ext cx="6955204" cy="495641"/>
          </a:xfrm>
          <a:prstGeom prst="rect">
            <a:avLst/>
          </a:prstGeom>
        </p:spPr>
        <p:txBody>
          <a:bodyPr anchor="ctr"/>
          <a:lstStyle>
            <a:lvl1pPr marL="0" indent="0" algn="l" defTabSz="1218895" rtl="0" eaLnBrk="1" latinLnBrk="0" hangingPunct="1">
              <a:spcBef>
                <a:spcPct val="20000"/>
              </a:spcBef>
              <a:buFont typeface="Arial" pitchFamily="34" charset="0"/>
              <a:buNone/>
              <a:defRPr sz="2399" b="0" i="0" kern="1200">
                <a:solidFill>
                  <a:schemeClr val="bg2"/>
                </a:solidFill>
                <a:latin typeface="Arial" panose="020B0604020202020204" pitchFamily="34" charset="0"/>
                <a:ea typeface="+mn-ea"/>
                <a:cs typeface="+mn-cs"/>
              </a:defRPr>
            </a:lvl1pPr>
            <a:lvl2pPr marL="990352" indent="-380905" algn="l" defTabSz="1218895" rtl="0" eaLnBrk="1" latinLnBrk="0" hangingPunct="1">
              <a:spcBef>
                <a:spcPct val="20000"/>
              </a:spcBef>
              <a:buFont typeface="Arial" pitchFamily="34" charset="0"/>
              <a:buChar char="–"/>
              <a:defRPr sz="3732" kern="1200">
                <a:solidFill>
                  <a:schemeClr val="tx1"/>
                </a:solidFill>
                <a:latin typeface="+mn-lt"/>
                <a:ea typeface="+mn-ea"/>
                <a:cs typeface="+mn-cs"/>
              </a:defRPr>
            </a:lvl2pPr>
            <a:lvl3pPr marL="1523619" indent="-304724" algn="l" defTabSz="1218895" rtl="0" eaLnBrk="1" latinLnBrk="0" hangingPunct="1">
              <a:spcBef>
                <a:spcPct val="20000"/>
              </a:spcBef>
              <a:buFont typeface="Arial" pitchFamily="34" charset="0"/>
              <a:buChar char="•"/>
              <a:defRPr sz="3199" kern="1200">
                <a:solidFill>
                  <a:schemeClr val="tx1"/>
                </a:solidFill>
                <a:latin typeface="+mn-lt"/>
                <a:ea typeface="+mn-ea"/>
                <a:cs typeface="+mn-cs"/>
              </a:defRPr>
            </a:lvl3pPr>
            <a:lvl4pPr marL="213306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4pPr>
            <a:lvl5pPr marL="2742514"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5pPr>
            <a:lvl6pPr marL="3351962"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6pPr>
            <a:lvl7pPr marL="3961409"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7pPr>
            <a:lvl8pPr marL="457085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8pPr>
            <a:lvl9pPr marL="5180305"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9pPr>
          </a:lstStyle>
          <a:p>
            <a:r>
              <a:rPr lang="en-US" dirty="0"/>
              <a:t>Date</a:t>
            </a:r>
          </a:p>
        </p:txBody>
      </p:sp>
      <p:pic>
        <p:nvPicPr>
          <p:cNvPr id="4" name="Picture 3" descr="Pacific Southwest Addiction Technology Transfer Center Logo">
            <a:extLst>
              <a:ext uri="{FF2B5EF4-FFF2-40B4-BE49-F238E27FC236}">
                <a16:creationId xmlns:a16="http://schemas.microsoft.com/office/drawing/2014/main" id="{76EE7CFF-CD95-A7B0-76A9-E50DD1C7B67B}"/>
              </a:ext>
            </a:extLst>
          </p:cNvPr>
          <p:cNvPicPr>
            <a:picLocks noChangeAspect="1"/>
          </p:cNvPicPr>
          <p:nvPr/>
        </p:nvPicPr>
        <p:blipFill>
          <a:blip r:embed="rId3"/>
          <a:stretch>
            <a:fillRect/>
          </a:stretch>
        </p:blipFill>
        <p:spPr>
          <a:xfrm>
            <a:off x="8915399" y="5775708"/>
            <a:ext cx="3171825" cy="810173"/>
          </a:xfrm>
          <a:prstGeom prst="rect">
            <a:avLst/>
          </a:prstGeom>
        </p:spPr>
      </p:pic>
    </p:spTree>
    <p:extLst>
      <p:ext uri="{BB962C8B-B14F-4D97-AF65-F5344CB8AC3E}">
        <p14:creationId xmlns:p14="http://schemas.microsoft.com/office/powerpoint/2010/main" val="2546582166"/>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90B49-ADF1-BC01-D503-533755812E70}"/>
              </a:ext>
            </a:extLst>
          </p:cNvPr>
          <p:cNvSpPr>
            <a:spLocks noGrp="1"/>
          </p:cNvSpPr>
          <p:nvPr>
            <p:ph type="title"/>
          </p:nvPr>
        </p:nvSpPr>
        <p:spPr/>
        <p:txBody>
          <a:bodyPr/>
          <a:lstStyle/>
          <a:p>
            <a:r>
              <a:rPr lang="en-US" dirty="0"/>
              <a:t>Disclaimer</a:t>
            </a:r>
          </a:p>
        </p:txBody>
      </p:sp>
      <p:sp>
        <p:nvSpPr>
          <p:cNvPr id="3" name="Text Placeholder 2">
            <a:extLst>
              <a:ext uri="{FF2B5EF4-FFF2-40B4-BE49-F238E27FC236}">
                <a16:creationId xmlns:a16="http://schemas.microsoft.com/office/drawing/2014/main" id="{94466CD0-9483-D1F6-8C91-0111639BF5CF}"/>
              </a:ext>
            </a:extLst>
          </p:cNvPr>
          <p:cNvSpPr>
            <a:spLocks noGrp="1"/>
          </p:cNvSpPr>
          <p:nvPr>
            <p:ph type="body" sz="quarter" idx="11"/>
          </p:nvPr>
        </p:nvSpPr>
        <p:spPr>
          <a:xfrm>
            <a:off x="623297" y="1811484"/>
            <a:ext cx="11086922" cy="4102619"/>
          </a:xfrm>
        </p:spPr>
        <p:txBody>
          <a:bodyPr/>
          <a:lstStyle/>
          <a:p>
            <a:pPr marL="113665" indent="0">
              <a:buNone/>
            </a:pPr>
            <a:r>
              <a:rPr lang="en-US" sz="1400" dirty="0">
                <a:ea typeface="+mn-lt"/>
                <a:cs typeface="+mn-lt"/>
              </a:rPr>
              <a:t>The views and opinions expressed in this presentation are not necessarily those of the Pacific AIDS Education &amp; Training Center (Pacific AETC) or its eight local partner sites in HRSA Region 9, the Regents of the University of California or its San Francisco campus (UCSF or collectively, University) , nor of our funder, the Health Resources and Services Administration (HRSA). Neither Pacific AETC, University, HRSA nor any of their officers, board members, agents, employees, students, or volunteers make any warranty, express or implied, including the warranties of merchantability and fitness for a particular purpose; nor assume any legal liability or responsibility for the accuracy, completeness or usefulness of information, product or process assessed or described; nor represent that its use would not infringe privately owned rights. </a:t>
            </a:r>
          </a:p>
          <a:p>
            <a:pPr marL="113665" indent="0">
              <a:buNone/>
            </a:pPr>
            <a:r>
              <a:rPr lang="en-US" sz="1400" b="1" dirty="0">
                <a:ea typeface="+mn-lt"/>
                <a:cs typeface="+mn-lt"/>
              </a:rPr>
              <a:t>HRSA Acknowledgement Statement </a:t>
            </a:r>
            <a:br>
              <a:rPr lang="en-US" sz="1400" b="1" dirty="0">
                <a:ea typeface="+mn-lt"/>
                <a:cs typeface="+mn-lt"/>
              </a:rPr>
            </a:br>
            <a:r>
              <a:rPr lang="en-US" sz="1400" dirty="0">
                <a:ea typeface="+mn-lt"/>
                <a:cs typeface="+mn-lt"/>
              </a:rPr>
              <a:t>The Pacific AETC is supported by the Health Resources and Services Administration (HRSA) of the U.S. Department of Health and Human Services (HHS) through a partial award of $2,071,973 for FY25/26. The contents are those of the author(s) and do not necessarily represent the official views of, nor an endorsement by, HRSA, HHS, or the U.S. Government. For more information, please visit </a:t>
            </a:r>
            <a:r>
              <a:rPr lang="en-US" sz="1400" dirty="0">
                <a:ea typeface="+mn-lt"/>
                <a:cs typeface="+mn-lt"/>
                <a:hlinkClick r:id="rId3"/>
              </a:rPr>
              <a:t>HRSA.gov</a:t>
            </a:r>
            <a:r>
              <a:rPr lang="en-US" sz="1400" dirty="0">
                <a:ea typeface="+mn-lt"/>
                <a:cs typeface="+mn-lt"/>
              </a:rPr>
              <a:t>.</a:t>
            </a:r>
          </a:p>
          <a:p>
            <a:pPr marL="113665" indent="0">
              <a:buNone/>
            </a:pPr>
            <a:r>
              <a:rPr lang="en-US" sz="1400" b="1" dirty="0">
                <a:ea typeface="+mn-lt"/>
                <a:cs typeface="+mn-lt"/>
              </a:rPr>
              <a:t>Trade Name Disclosure Statement </a:t>
            </a:r>
            <a:br>
              <a:rPr lang="en-US" sz="1400" b="1" dirty="0">
                <a:ea typeface="+mn-lt"/>
                <a:cs typeface="+mn-lt"/>
              </a:rPr>
            </a:br>
            <a:r>
              <a:rPr lang="en-US" sz="1400" dirty="0">
                <a:ea typeface="+mn-lt"/>
                <a:cs typeface="+mn-lt"/>
              </a:rPr>
              <a:t>Funding for this presentation was made possible by 6 TR7HA53196‐01‐01 from</a:t>
            </a:r>
            <a:r>
              <a:rPr lang="en-US" sz="1400" b="1" dirty="0">
                <a:ea typeface="+mn-lt"/>
                <a:cs typeface="+mn-lt"/>
              </a:rPr>
              <a:t> </a:t>
            </a:r>
            <a:r>
              <a:rPr lang="en-US" sz="1400" dirty="0">
                <a:ea typeface="+mn-lt"/>
                <a:cs typeface="+mn-lt"/>
              </a:rPr>
              <a:t>the Human Resources and Services Administration HIV/AIDS Bureau. The views expressed do not necessarily reflect the official policies of the Department of Health and Human Services nor does mention of trade names, commercial practices, or organizations imply endorsement by the U.S. Government. Any trade/brand names for products mentioned during this presentation are for training and identification purposes only.</a:t>
            </a:r>
          </a:p>
        </p:txBody>
      </p:sp>
    </p:spTree>
    <p:extLst>
      <p:ext uri="{BB962C8B-B14F-4D97-AF65-F5344CB8AC3E}">
        <p14:creationId xmlns:p14="http://schemas.microsoft.com/office/powerpoint/2010/main" val="2767057646"/>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DFDD7-D4EB-6754-1229-99E2CCF60EB1}"/>
              </a:ext>
            </a:extLst>
          </p:cNvPr>
          <p:cNvSpPr>
            <a:spLocks noGrp="1"/>
          </p:cNvSpPr>
          <p:nvPr>
            <p:ph type="title"/>
          </p:nvPr>
        </p:nvSpPr>
        <p:spPr/>
        <p:txBody>
          <a:bodyPr/>
          <a:lstStyle/>
          <a:p>
            <a:r>
              <a:rPr lang="en-US" dirty="0"/>
              <a:t>Disclosures </a:t>
            </a:r>
          </a:p>
        </p:txBody>
      </p:sp>
      <p:sp>
        <p:nvSpPr>
          <p:cNvPr id="3" name="Text Placeholder 2">
            <a:extLst>
              <a:ext uri="{FF2B5EF4-FFF2-40B4-BE49-F238E27FC236}">
                <a16:creationId xmlns:a16="http://schemas.microsoft.com/office/drawing/2014/main" id="{35E7B968-99FA-B36C-DF12-C1DD4B397B80}"/>
              </a:ext>
            </a:extLst>
          </p:cNvPr>
          <p:cNvSpPr>
            <a:spLocks noGrp="1"/>
          </p:cNvSpPr>
          <p:nvPr>
            <p:ph type="body" sz="quarter" idx="11"/>
          </p:nvPr>
        </p:nvSpPr>
        <p:spPr>
          <a:xfrm>
            <a:off x="623888" y="1811485"/>
            <a:ext cx="9611493" cy="4058374"/>
          </a:xfrm>
        </p:spPr>
        <p:txBody>
          <a:bodyPr/>
          <a:lstStyle/>
          <a:p>
            <a:pPr marL="0" indent="0">
              <a:buNone/>
            </a:pPr>
            <a:r>
              <a:rPr lang="en-US" sz="1600" i="1" dirty="0"/>
              <a:t>Speakers: please select the appropriate disclosure statement and delete the other statement and this text.</a:t>
            </a:r>
          </a:p>
          <a:p>
            <a:pPr marL="0" indent="0">
              <a:buNone/>
            </a:pPr>
            <a:r>
              <a:rPr lang="en-US" sz="1600" b="1" i="1" dirty="0">
                <a:solidFill>
                  <a:srgbClr val="FF0000"/>
                </a:solidFill>
              </a:rPr>
              <a:t>If there are no disclosures, use this statement: </a:t>
            </a:r>
            <a:endParaRPr lang="en-US" sz="1600" i="1" dirty="0">
              <a:solidFill>
                <a:srgbClr val="FF0000"/>
              </a:solidFill>
            </a:endParaRPr>
          </a:p>
          <a:p>
            <a:pPr marL="0" indent="0">
              <a:buNone/>
            </a:pPr>
            <a:r>
              <a:rPr lang="en-US" sz="1600" dirty="0"/>
              <a:t>All presenters of this continuing medical education activity have indicated that neither they nor their spouse/legally recognized domestic partner has any financial relationships with commercial interests related to the content of this activity. </a:t>
            </a:r>
          </a:p>
          <a:p>
            <a:pPr marL="0" indent="0">
              <a:buNone/>
            </a:pPr>
            <a:endParaRPr lang="en-US" sz="1600" b="1" i="1" dirty="0">
              <a:solidFill>
                <a:srgbClr val="FF0000"/>
              </a:solidFill>
            </a:endParaRPr>
          </a:p>
          <a:p>
            <a:pPr marL="0" indent="0">
              <a:buNone/>
            </a:pPr>
            <a:r>
              <a:rPr lang="en-US" sz="1600" b="1" i="1" dirty="0">
                <a:solidFill>
                  <a:srgbClr val="FF0000"/>
                </a:solidFill>
              </a:rPr>
              <a:t>If there are relationships to disclose, use this statement (you must include your role in the activity if there is a disclosure), and then erase this line: </a:t>
            </a:r>
            <a:endParaRPr lang="en-US" sz="1600" i="1" dirty="0">
              <a:solidFill>
                <a:srgbClr val="FF0000"/>
              </a:solidFill>
            </a:endParaRPr>
          </a:p>
          <a:p>
            <a:pPr marL="0" indent="0">
              <a:buNone/>
            </a:pPr>
            <a:r>
              <a:rPr lang="en-US" sz="1600" dirty="0"/>
              <a:t>The following presenter has disclosed the following relationship with a commercial interest. </a:t>
            </a:r>
          </a:p>
          <a:p>
            <a:pPr marL="0" indent="0">
              <a:buNone/>
            </a:pPr>
            <a:r>
              <a:rPr lang="en-US" sz="1600" dirty="0"/>
              <a:t>Presenter name – Type of relationship: Company Name </a:t>
            </a:r>
          </a:p>
          <a:p>
            <a:pPr marL="0" indent="0">
              <a:buNone/>
            </a:pPr>
            <a:r>
              <a:rPr lang="en-US" sz="1600" dirty="0"/>
              <a:t>Resolution: This presentation has been reviewed by the PAETC Clinical Director, who reports that the above disclosures have had no effect on the content of this presentation.</a:t>
            </a:r>
          </a:p>
          <a:p>
            <a:pPr marL="0" indent="0">
              <a:buNone/>
            </a:pPr>
            <a:r>
              <a:rPr lang="en-US" sz="1600" dirty="0"/>
              <a:t>All other presenters of this continuing medical education activity have indicated that neither they nor their spouse/legally recognized domestic partner has any financial relationships with commercial interests related to the content of this activity. </a:t>
            </a:r>
            <a:endParaRPr lang="en-US" sz="1600" i="1" dirty="0"/>
          </a:p>
        </p:txBody>
      </p:sp>
    </p:spTree>
    <p:extLst>
      <p:ext uri="{BB962C8B-B14F-4D97-AF65-F5344CB8AC3E}">
        <p14:creationId xmlns:p14="http://schemas.microsoft.com/office/powerpoint/2010/main" val="2081258961"/>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803C0-682D-797E-DB38-B6DD4DFCBD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9EC570-159A-BF78-88E2-B8379CF0A272}"/>
              </a:ext>
            </a:extLst>
          </p:cNvPr>
          <p:cNvSpPr>
            <a:spLocks noGrp="1"/>
          </p:cNvSpPr>
          <p:nvPr>
            <p:ph type="title"/>
          </p:nvPr>
        </p:nvSpPr>
        <p:spPr/>
        <p:txBody>
          <a:bodyPr/>
          <a:lstStyle/>
          <a:p>
            <a:r>
              <a:rPr lang="en-US" dirty="0"/>
              <a:t>Learning Objectives </a:t>
            </a:r>
          </a:p>
        </p:txBody>
      </p:sp>
      <p:sp>
        <p:nvSpPr>
          <p:cNvPr id="3" name="Text Placeholder 2">
            <a:extLst>
              <a:ext uri="{FF2B5EF4-FFF2-40B4-BE49-F238E27FC236}">
                <a16:creationId xmlns:a16="http://schemas.microsoft.com/office/drawing/2014/main" id="{7917C5C2-227C-3191-4F28-99E477EE33B4}"/>
              </a:ext>
            </a:extLst>
          </p:cNvPr>
          <p:cNvSpPr>
            <a:spLocks noGrp="1"/>
          </p:cNvSpPr>
          <p:nvPr>
            <p:ph type="body" sz="quarter" idx="11"/>
          </p:nvPr>
        </p:nvSpPr>
        <p:spPr>
          <a:xfrm>
            <a:off x="623888" y="2049029"/>
            <a:ext cx="10732370" cy="3820829"/>
          </a:xfrm>
        </p:spPr>
        <p:txBody>
          <a:bodyPr/>
          <a:lstStyle/>
          <a:p>
            <a:pPr marL="114112" indent="0">
              <a:buNone/>
            </a:pPr>
            <a:r>
              <a:rPr lang="en-US" sz="2400" dirty="0"/>
              <a:t>At the completion of this presentation, participants will be able to:</a:t>
            </a:r>
          </a:p>
          <a:p>
            <a:pPr marL="571312" indent="-457200">
              <a:buFont typeface="+mj-lt"/>
              <a:buAutoNum type="arabicPeriod"/>
            </a:pPr>
            <a:r>
              <a:rPr lang="en-US" sz="2400" dirty="0"/>
              <a:t>Specify at least three (3) ways that negative attitudes towards people who use drugs and people with HIV can impact treatment engagement.</a:t>
            </a:r>
          </a:p>
          <a:p>
            <a:pPr marL="571312" indent="-457200">
              <a:buFont typeface="+mj-lt"/>
              <a:buAutoNum type="arabicPeriod"/>
            </a:pPr>
            <a:r>
              <a:rPr lang="en-US" sz="2400" dirty="0"/>
              <a:t>Describe at least two (2) actions to decrease negative attitudes and increase treatment engagement in your program.</a:t>
            </a:r>
          </a:p>
          <a:p>
            <a:pPr marL="571312" indent="-457200">
              <a:buFont typeface="+mj-lt"/>
              <a:buAutoNum type="arabicPeriod"/>
            </a:pPr>
            <a:r>
              <a:rPr lang="en-US" sz="2400" dirty="0"/>
              <a:t>List at least three (3) guiding principles that are similar for treating HIV and opioid use disorder (OUD) .</a:t>
            </a:r>
          </a:p>
          <a:p>
            <a:pPr marL="571312" indent="-457200">
              <a:buFont typeface="+mj-lt"/>
              <a:buAutoNum type="arabicPeriod"/>
            </a:pPr>
            <a:r>
              <a:rPr lang="en-US" sz="2400" dirty="0"/>
              <a:t>Explain at least three (3) treatment strategies to treat OUD. </a:t>
            </a:r>
          </a:p>
          <a:p>
            <a:pPr marL="457012"/>
            <a:endParaRPr lang="en-US" sz="2400" dirty="0"/>
          </a:p>
        </p:txBody>
      </p:sp>
    </p:spTree>
    <p:extLst>
      <p:ext uri="{BB962C8B-B14F-4D97-AF65-F5344CB8AC3E}">
        <p14:creationId xmlns:p14="http://schemas.microsoft.com/office/powerpoint/2010/main" val="246712383"/>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C2FBE-6FCE-6D94-F07E-145193FB69F0}"/>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9C15B2AD-DB96-764F-1D44-C9AA19EB0B39}"/>
              </a:ext>
            </a:extLst>
          </p:cNvPr>
          <p:cNvSpPr>
            <a:spLocks noGrp="1"/>
          </p:cNvSpPr>
          <p:nvPr>
            <p:ph type="title"/>
          </p:nvPr>
        </p:nvSpPr>
        <p:spPr/>
        <p:txBody>
          <a:bodyPr>
            <a:normAutofit/>
          </a:bodyPr>
          <a:lstStyle/>
          <a:p>
            <a:r>
              <a:rPr lang="en-US" dirty="0"/>
              <a:t>Test Your Knowledge – Question #1</a:t>
            </a:r>
          </a:p>
        </p:txBody>
      </p:sp>
      <p:sp>
        <p:nvSpPr>
          <p:cNvPr id="15" name="Text Placeholder 14">
            <a:extLst>
              <a:ext uri="{FF2B5EF4-FFF2-40B4-BE49-F238E27FC236}">
                <a16:creationId xmlns:a16="http://schemas.microsoft.com/office/drawing/2014/main" id="{038D267B-4458-E3E4-CC69-88F4231A520F}"/>
              </a:ext>
            </a:extLst>
          </p:cNvPr>
          <p:cNvSpPr>
            <a:spLocks noGrp="1"/>
          </p:cNvSpPr>
          <p:nvPr>
            <p:ph type="body" sz="quarter" idx="11"/>
          </p:nvPr>
        </p:nvSpPr>
        <p:spPr/>
        <p:txBody>
          <a:bodyPr/>
          <a:lstStyle/>
          <a:p>
            <a:pPr marL="114112" indent="0">
              <a:buNone/>
            </a:pPr>
            <a:r>
              <a:rPr lang="en-US" dirty="0"/>
              <a:t>Approximately _____ people in the U.S. have HIV.</a:t>
            </a:r>
          </a:p>
          <a:p>
            <a:pPr marL="571312" indent="-457200">
              <a:buFont typeface="+mj-lt"/>
              <a:buAutoNum type="alphaUcPeriod"/>
            </a:pPr>
            <a:r>
              <a:rPr lang="en-US" dirty="0"/>
              <a:t>900,000</a:t>
            </a:r>
          </a:p>
          <a:p>
            <a:pPr marL="571312" indent="-457200">
              <a:buFont typeface="+mj-lt"/>
              <a:buAutoNum type="alphaUcPeriod"/>
            </a:pPr>
            <a:r>
              <a:rPr lang="en-US" dirty="0"/>
              <a:t>1.2 million</a:t>
            </a:r>
          </a:p>
          <a:p>
            <a:pPr marL="571312" indent="-457200">
              <a:buFont typeface="+mj-lt"/>
              <a:buAutoNum type="alphaUcPeriod"/>
            </a:pPr>
            <a:r>
              <a:rPr lang="en-US" dirty="0"/>
              <a:t>1.8 million</a:t>
            </a:r>
          </a:p>
          <a:p>
            <a:pPr marL="571312" indent="-457200">
              <a:buFont typeface="+mj-lt"/>
              <a:buAutoNum type="alphaUcPeriod"/>
            </a:pPr>
            <a:r>
              <a:rPr lang="en-US" dirty="0"/>
              <a:t>10 million</a:t>
            </a:r>
          </a:p>
        </p:txBody>
      </p:sp>
    </p:spTree>
    <p:extLst>
      <p:ext uri="{BB962C8B-B14F-4D97-AF65-F5344CB8AC3E}">
        <p14:creationId xmlns:p14="http://schemas.microsoft.com/office/powerpoint/2010/main" val="2751805754"/>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6834F-C5F8-30E4-EDA1-4A3396A19036}"/>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BE522295-AEC4-9F0C-B3A4-F8339210AE8E}"/>
              </a:ext>
            </a:extLst>
          </p:cNvPr>
          <p:cNvSpPr>
            <a:spLocks noGrp="1"/>
          </p:cNvSpPr>
          <p:nvPr>
            <p:ph type="title"/>
          </p:nvPr>
        </p:nvSpPr>
        <p:spPr/>
        <p:txBody>
          <a:bodyPr/>
          <a:lstStyle/>
          <a:p>
            <a:r>
              <a:rPr lang="en-US" dirty="0"/>
              <a:t>Test Your Knowledge – Question #2</a:t>
            </a:r>
          </a:p>
        </p:txBody>
      </p:sp>
      <p:sp>
        <p:nvSpPr>
          <p:cNvPr id="15" name="Text Placeholder 14">
            <a:extLst>
              <a:ext uri="{FF2B5EF4-FFF2-40B4-BE49-F238E27FC236}">
                <a16:creationId xmlns:a16="http://schemas.microsoft.com/office/drawing/2014/main" id="{F01D2E7E-EB6A-1B67-B1E8-C6943455758C}"/>
              </a:ext>
            </a:extLst>
          </p:cNvPr>
          <p:cNvSpPr>
            <a:spLocks noGrp="1"/>
          </p:cNvSpPr>
          <p:nvPr>
            <p:ph type="body" sz="quarter" idx="11"/>
          </p:nvPr>
        </p:nvSpPr>
        <p:spPr/>
        <p:txBody>
          <a:bodyPr/>
          <a:lstStyle/>
          <a:p>
            <a:pPr marL="114112" indent="0">
              <a:buNone/>
            </a:pPr>
            <a:r>
              <a:rPr lang="en-US" dirty="0"/>
              <a:t>Engagement in care can be improved by all the following </a:t>
            </a:r>
            <a:r>
              <a:rPr lang="en-US" b="1" i="1" dirty="0"/>
              <a:t>except for </a:t>
            </a:r>
            <a:r>
              <a:rPr lang="en-US" dirty="0"/>
              <a:t>_____.</a:t>
            </a:r>
          </a:p>
          <a:p>
            <a:pPr marL="571312" indent="-457200">
              <a:buFont typeface="+mj-lt"/>
              <a:buAutoNum type="alphaUcPeriod"/>
            </a:pPr>
            <a:r>
              <a:rPr lang="en-US" dirty="0"/>
              <a:t>High-barrier care</a:t>
            </a:r>
          </a:p>
          <a:p>
            <a:pPr marL="571312" indent="-457200">
              <a:buFont typeface="+mj-lt"/>
              <a:buAutoNum type="alphaUcPeriod"/>
            </a:pPr>
            <a:r>
              <a:rPr lang="en-US" dirty="0"/>
              <a:t>Peer support</a:t>
            </a:r>
          </a:p>
          <a:p>
            <a:pPr marL="571312" indent="-457200">
              <a:buFont typeface="+mj-lt"/>
              <a:buAutoNum type="alphaUcPeriod"/>
            </a:pPr>
            <a:r>
              <a:rPr lang="en-US" dirty="0"/>
              <a:t>Extended clinic hours</a:t>
            </a:r>
          </a:p>
          <a:p>
            <a:pPr marL="571312" indent="-457200">
              <a:buFont typeface="+mj-lt"/>
              <a:buAutoNum type="alphaUcPeriod"/>
            </a:pPr>
            <a:r>
              <a:rPr lang="en-US" dirty="0"/>
              <a:t>Outreach</a:t>
            </a:r>
          </a:p>
        </p:txBody>
      </p:sp>
    </p:spTree>
    <p:extLst>
      <p:ext uri="{BB962C8B-B14F-4D97-AF65-F5344CB8AC3E}">
        <p14:creationId xmlns:p14="http://schemas.microsoft.com/office/powerpoint/2010/main" val="1556660207"/>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31502-BA3C-0646-B6F0-AF40798BCF7D}"/>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02A8D696-A7ED-59D1-3C36-68C1BDD4858D}"/>
              </a:ext>
            </a:extLst>
          </p:cNvPr>
          <p:cNvSpPr>
            <a:spLocks noGrp="1"/>
          </p:cNvSpPr>
          <p:nvPr>
            <p:ph type="title"/>
          </p:nvPr>
        </p:nvSpPr>
        <p:spPr/>
        <p:txBody>
          <a:bodyPr/>
          <a:lstStyle/>
          <a:p>
            <a:r>
              <a:rPr lang="en-US" dirty="0"/>
              <a:t>Test Your Knowledge – Question #3</a:t>
            </a:r>
          </a:p>
        </p:txBody>
      </p:sp>
      <p:sp>
        <p:nvSpPr>
          <p:cNvPr id="15" name="Text Placeholder 14">
            <a:extLst>
              <a:ext uri="{FF2B5EF4-FFF2-40B4-BE49-F238E27FC236}">
                <a16:creationId xmlns:a16="http://schemas.microsoft.com/office/drawing/2014/main" id="{60167EC4-61D8-00C2-83E8-4270B4579310}"/>
              </a:ext>
            </a:extLst>
          </p:cNvPr>
          <p:cNvSpPr>
            <a:spLocks noGrp="1"/>
          </p:cNvSpPr>
          <p:nvPr>
            <p:ph type="body" sz="quarter" idx="11"/>
          </p:nvPr>
        </p:nvSpPr>
        <p:spPr/>
        <p:txBody>
          <a:bodyPr/>
          <a:lstStyle/>
          <a:p>
            <a:pPr marL="114112" indent="0">
              <a:buNone/>
            </a:pPr>
            <a:r>
              <a:rPr lang="en-US" dirty="0"/>
              <a:t>Which of the following outcomes is </a:t>
            </a:r>
            <a:r>
              <a:rPr lang="en-US" b="1" i="1" dirty="0"/>
              <a:t>not</a:t>
            </a:r>
            <a:r>
              <a:rPr lang="en-US" dirty="0"/>
              <a:t> associated with bias against people in treatment for a substance use disorder (SUD)?</a:t>
            </a:r>
          </a:p>
          <a:p>
            <a:pPr marL="571312" indent="-457200">
              <a:buFont typeface="+mj-lt"/>
              <a:buAutoNum type="alphaUcPeriod"/>
            </a:pPr>
            <a:r>
              <a:rPr lang="en-US" dirty="0"/>
              <a:t>Delays in seeking treatment</a:t>
            </a:r>
          </a:p>
          <a:p>
            <a:pPr marL="571312" indent="-457200">
              <a:buFont typeface="+mj-lt"/>
              <a:buAutoNum type="alphaUcPeriod"/>
            </a:pPr>
            <a:r>
              <a:rPr lang="en-US" dirty="0"/>
              <a:t>Lower quality of life</a:t>
            </a:r>
          </a:p>
          <a:p>
            <a:pPr marL="571312" indent="-457200">
              <a:buFont typeface="+mj-lt"/>
              <a:buAutoNum type="alphaUcPeriod"/>
            </a:pPr>
            <a:r>
              <a:rPr lang="en-US" dirty="0"/>
              <a:t>Increased self-esteem</a:t>
            </a:r>
          </a:p>
          <a:p>
            <a:pPr marL="571312" indent="-457200">
              <a:buFont typeface="+mj-lt"/>
              <a:buAutoNum type="alphaUcPeriod"/>
            </a:pPr>
            <a:r>
              <a:rPr lang="en-US" dirty="0"/>
              <a:t>Greater likelihood to drop out of treatment early</a:t>
            </a:r>
          </a:p>
        </p:txBody>
      </p:sp>
    </p:spTree>
    <p:extLst>
      <p:ext uri="{BB962C8B-B14F-4D97-AF65-F5344CB8AC3E}">
        <p14:creationId xmlns:p14="http://schemas.microsoft.com/office/powerpoint/2010/main" val="3012918519"/>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7A024-5260-A9B7-426A-5686A18182B1}"/>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666DD1EA-9411-08F1-454A-CC80A2268369}"/>
              </a:ext>
            </a:extLst>
          </p:cNvPr>
          <p:cNvSpPr>
            <a:spLocks noGrp="1"/>
          </p:cNvSpPr>
          <p:nvPr>
            <p:ph type="title"/>
          </p:nvPr>
        </p:nvSpPr>
        <p:spPr/>
        <p:txBody>
          <a:bodyPr/>
          <a:lstStyle/>
          <a:p>
            <a:r>
              <a:rPr lang="en-US" dirty="0"/>
              <a:t>Test Your Knowledge – Question #4</a:t>
            </a:r>
          </a:p>
        </p:txBody>
      </p:sp>
      <p:sp>
        <p:nvSpPr>
          <p:cNvPr id="15" name="Text Placeholder 14">
            <a:extLst>
              <a:ext uri="{FF2B5EF4-FFF2-40B4-BE49-F238E27FC236}">
                <a16:creationId xmlns:a16="http://schemas.microsoft.com/office/drawing/2014/main" id="{3107DB11-3CDB-FC2D-886C-92F79A57BB30}"/>
              </a:ext>
            </a:extLst>
          </p:cNvPr>
          <p:cNvSpPr>
            <a:spLocks noGrp="1"/>
          </p:cNvSpPr>
          <p:nvPr>
            <p:ph type="body" sz="quarter" idx="11"/>
          </p:nvPr>
        </p:nvSpPr>
        <p:spPr/>
        <p:txBody>
          <a:bodyPr/>
          <a:lstStyle/>
          <a:p>
            <a:pPr marL="114112" indent="0">
              <a:buNone/>
            </a:pPr>
            <a:r>
              <a:rPr lang="en-US" dirty="0"/>
              <a:t>Which of the following is </a:t>
            </a:r>
            <a:r>
              <a:rPr lang="en-US" b="1" i="1" dirty="0"/>
              <a:t>not</a:t>
            </a:r>
            <a:r>
              <a:rPr lang="en-US" dirty="0"/>
              <a:t> an FDA-approved medication to treat opioid use disorder?</a:t>
            </a:r>
          </a:p>
          <a:p>
            <a:pPr marL="571312" indent="-457200">
              <a:buFont typeface="+mj-lt"/>
              <a:buAutoNum type="alphaUcPeriod"/>
            </a:pPr>
            <a:r>
              <a:rPr lang="en-US" dirty="0"/>
              <a:t>Naltrexone</a:t>
            </a:r>
          </a:p>
          <a:p>
            <a:pPr marL="571312" indent="-457200">
              <a:buFont typeface="+mj-lt"/>
              <a:buAutoNum type="alphaUcPeriod"/>
            </a:pPr>
            <a:r>
              <a:rPr lang="en-US" dirty="0"/>
              <a:t>Acamprosate</a:t>
            </a:r>
          </a:p>
          <a:p>
            <a:pPr marL="571312" indent="-457200">
              <a:buFont typeface="+mj-lt"/>
              <a:buAutoNum type="alphaUcPeriod"/>
            </a:pPr>
            <a:r>
              <a:rPr lang="en-US" dirty="0"/>
              <a:t>Buprenorphine</a:t>
            </a:r>
          </a:p>
          <a:p>
            <a:pPr marL="571312" indent="-457200">
              <a:buFont typeface="+mj-lt"/>
              <a:buAutoNum type="alphaUcPeriod"/>
            </a:pPr>
            <a:r>
              <a:rPr lang="en-US" dirty="0"/>
              <a:t>Methadone</a:t>
            </a:r>
          </a:p>
        </p:txBody>
      </p:sp>
    </p:spTree>
    <p:extLst>
      <p:ext uri="{BB962C8B-B14F-4D97-AF65-F5344CB8AC3E}">
        <p14:creationId xmlns:p14="http://schemas.microsoft.com/office/powerpoint/2010/main" val="1731314305"/>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EE924-1D17-17E2-907C-F64B47F77EC9}"/>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DCB651F4-9B0D-5364-84D9-DA586D540229}"/>
              </a:ext>
            </a:extLst>
          </p:cNvPr>
          <p:cNvSpPr>
            <a:spLocks noGrp="1"/>
          </p:cNvSpPr>
          <p:nvPr>
            <p:ph type="title"/>
          </p:nvPr>
        </p:nvSpPr>
        <p:spPr/>
        <p:txBody>
          <a:bodyPr>
            <a:normAutofit/>
          </a:bodyPr>
          <a:lstStyle/>
          <a:p>
            <a:r>
              <a:rPr lang="en-US" dirty="0"/>
              <a:t>Test Your Knowledge – Question #5</a:t>
            </a:r>
          </a:p>
        </p:txBody>
      </p:sp>
      <p:sp>
        <p:nvSpPr>
          <p:cNvPr id="15" name="Text Placeholder 14">
            <a:extLst>
              <a:ext uri="{FF2B5EF4-FFF2-40B4-BE49-F238E27FC236}">
                <a16:creationId xmlns:a16="http://schemas.microsoft.com/office/drawing/2014/main" id="{C806F2D1-C493-3F89-2A87-EFEB75CF8976}"/>
              </a:ext>
            </a:extLst>
          </p:cNvPr>
          <p:cNvSpPr>
            <a:spLocks noGrp="1"/>
          </p:cNvSpPr>
          <p:nvPr>
            <p:ph type="body" sz="quarter" idx="11"/>
          </p:nvPr>
        </p:nvSpPr>
        <p:spPr/>
        <p:txBody>
          <a:bodyPr/>
          <a:lstStyle/>
          <a:p>
            <a:pPr marL="114112" indent="0">
              <a:buNone/>
            </a:pPr>
            <a:r>
              <a:rPr lang="en-US" dirty="0"/>
              <a:t>Which of the following is not a step in the Brief Negotiated Interview (BNI)?</a:t>
            </a:r>
          </a:p>
          <a:p>
            <a:pPr marL="571312" indent="-457200">
              <a:buFont typeface="+mj-lt"/>
              <a:buAutoNum type="alphaUcPeriod"/>
            </a:pPr>
            <a:r>
              <a:rPr lang="en-US" dirty="0"/>
              <a:t>Engage the patient</a:t>
            </a:r>
          </a:p>
          <a:p>
            <a:pPr marL="571312" indent="-457200">
              <a:buFont typeface="+mj-lt"/>
              <a:buAutoNum type="alphaUcPeriod"/>
            </a:pPr>
            <a:r>
              <a:rPr lang="en-US" dirty="0"/>
              <a:t>Assess readiness for change</a:t>
            </a:r>
          </a:p>
          <a:p>
            <a:pPr marL="571312" indent="-457200">
              <a:buFont typeface="+mj-lt"/>
              <a:buAutoNum type="alphaUcPeriod"/>
            </a:pPr>
            <a:r>
              <a:rPr lang="en-US" dirty="0"/>
              <a:t>Negotiate a plan</a:t>
            </a:r>
          </a:p>
          <a:p>
            <a:pPr marL="571312" indent="-457200">
              <a:buFont typeface="+mj-lt"/>
              <a:buAutoNum type="alphaUcPeriod"/>
            </a:pPr>
            <a:r>
              <a:rPr lang="en-US" dirty="0"/>
              <a:t>Tell the patient what to do</a:t>
            </a:r>
          </a:p>
        </p:txBody>
      </p:sp>
    </p:spTree>
    <p:extLst>
      <p:ext uri="{BB962C8B-B14F-4D97-AF65-F5344CB8AC3E}">
        <p14:creationId xmlns:p14="http://schemas.microsoft.com/office/powerpoint/2010/main" val="3340287753"/>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DC742BFA-78B1-E54D-AE00-634E840A149A}"/>
              </a:ext>
            </a:extLst>
          </p:cNvPr>
          <p:cNvSpPr>
            <a:spLocks noGrp="1"/>
          </p:cNvSpPr>
          <p:nvPr>
            <p:ph type="title"/>
          </p:nvPr>
        </p:nvSpPr>
        <p:spPr/>
        <p:txBody>
          <a:bodyPr/>
          <a:lstStyle/>
          <a:p>
            <a:r>
              <a:rPr lang="en-US" dirty="0"/>
              <a:t>Let’s get some initial thoughts into the room</a:t>
            </a:r>
          </a:p>
        </p:txBody>
      </p:sp>
      <p:sp>
        <p:nvSpPr>
          <p:cNvPr id="16" name="Text Placeholder 15">
            <a:extLst>
              <a:ext uri="{FF2B5EF4-FFF2-40B4-BE49-F238E27FC236}">
                <a16:creationId xmlns:a16="http://schemas.microsoft.com/office/drawing/2014/main" id="{29B1950F-1997-E44F-8DD0-697A15C1F49E}"/>
              </a:ext>
            </a:extLst>
          </p:cNvPr>
          <p:cNvSpPr>
            <a:spLocks noGrp="1"/>
          </p:cNvSpPr>
          <p:nvPr>
            <p:ph type="body" sz="quarter" idx="11"/>
          </p:nvPr>
        </p:nvSpPr>
        <p:spPr/>
        <p:txBody>
          <a:bodyPr/>
          <a:lstStyle/>
          <a:p>
            <a:pPr marL="0" indent="0" algn="ctr">
              <a:buNone/>
            </a:pPr>
            <a:r>
              <a:rPr lang="en-US" b="1" dirty="0">
                <a:solidFill>
                  <a:schemeClr val="tx2"/>
                </a:solidFill>
              </a:rPr>
              <a:t>TRUE OR FALSE?</a:t>
            </a:r>
          </a:p>
          <a:p>
            <a:pPr marL="0" indent="0" algn="ctr">
              <a:buNone/>
            </a:pPr>
            <a:endParaRPr lang="en-US" dirty="0"/>
          </a:p>
          <a:p>
            <a:pPr marL="0" indent="0" algn="ctr">
              <a:spcAft>
                <a:spcPts val="600"/>
              </a:spcAft>
              <a:buNone/>
            </a:pPr>
            <a:r>
              <a:rPr lang="en-US" dirty="0"/>
              <a:t>Attitudes and judgment can be expressed through body language</a:t>
            </a:r>
            <a:br>
              <a:rPr lang="en-US" dirty="0"/>
            </a:br>
            <a:r>
              <a:rPr lang="en-US" dirty="0"/>
              <a:t>and looks as well as verbally.</a:t>
            </a:r>
          </a:p>
        </p:txBody>
      </p:sp>
      <p:sp>
        <p:nvSpPr>
          <p:cNvPr id="7" name="Text Placeholder 6">
            <a:extLst>
              <a:ext uri="{FF2B5EF4-FFF2-40B4-BE49-F238E27FC236}">
                <a16:creationId xmlns:a16="http://schemas.microsoft.com/office/drawing/2014/main" id="{DBE0A06A-DA11-7F40-8671-6004175E7D38}"/>
              </a:ext>
              <a:ext uri="{C183D7F6-B498-43B3-948B-1728B52AA6E4}">
                <adec:decorative xmlns:adec="http://schemas.microsoft.com/office/drawing/2017/decorative" val="1"/>
              </a:ext>
            </a:extLst>
          </p:cNvPr>
          <p:cNvSpPr txBox="1">
            <a:spLocks/>
          </p:cNvSpPr>
          <p:nvPr/>
        </p:nvSpPr>
        <p:spPr>
          <a:xfrm>
            <a:off x="623297" y="2166708"/>
            <a:ext cx="10512425" cy="2986087"/>
          </a:xfrm>
          <a:prstGeom prst="rect">
            <a:avLst/>
          </a:prstGeom>
        </p:spPr>
        <p:txBody>
          <a:bodyPr>
            <a:noAutofit/>
          </a:bodyPr>
          <a:lstStyle>
            <a:lvl1pPr marL="690372" indent="-342900" algn="l" defTabSz="1218895" rtl="0" eaLnBrk="1" latinLnBrk="0" hangingPunct="1">
              <a:spcBef>
                <a:spcPts val="0"/>
              </a:spcBef>
              <a:spcAft>
                <a:spcPts val="1200"/>
              </a:spcAft>
              <a:buClr>
                <a:schemeClr val="accent6"/>
              </a:buClr>
              <a:buFont typeface="Wingdings" pitchFamily="2" charset="2"/>
              <a:buChar char="§"/>
              <a:defRPr sz="2200" b="0" kern="1200">
                <a:solidFill>
                  <a:schemeClr val="tx1"/>
                </a:solidFill>
                <a:latin typeface="+mn-lt"/>
                <a:ea typeface="+mn-ea"/>
                <a:cs typeface="Arial" pitchFamily="34" charset="0"/>
              </a:defRPr>
            </a:lvl1pPr>
            <a:lvl2pPr marL="685800" indent="-347472" algn="l" defTabSz="1218895" rtl="0" eaLnBrk="1" latinLnBrk="0" hangingPunct="1">
              <a:spcBef>
                <a:spcPts val="0"/>
              </a:spcBef>
              <a:spcAft>
                <a:spcPts val="600"/>
              </a:spcAft>
              <a:buClr>
                <a:schemeClr val="accent6"/>
              </a:buClr>
              <a:buFont typeface="Wingdings" pitchFamily="2" charset="2"/>
              <a:buChar char="§"/>
              <a:defRPr sz="2200" kern="1200">
                <a:solidFill>
                  <a:schemeClr val="tx1"/>
                </a:solidFill>
                <a:latin typeface="+mn-lt"/>
                <a:ea typeface="+mn-ea"/>
                <a:cs typeface="Arial" pitchFamily="34" charset="0"/>
              </a:defRPr>
            </a:lvl2pPr>
            <a:lvl3pPr marL="1024128" indent="-347472" algn="l" defTabSz="1218895" rtl="0" eaLnBrk="1" latinLnBrk="0" hangingPunct="1">
              <a:spcBef>
                <a:spcPts val="0"/>
              </a:spcBef>
              <a:spcAft>
                <a:spcPts val="600"/>
              </a:spcAft>
              <a:buClr>
                <a:schemeClr val="accent6"/>
              </a:buClr>
              <a:buFont typeface="Arial" panose="020B0604020202020204" pitchFamily="34" charset="0"/>
              <a:buChar char="•"/>
              <a:defRPr sz="2200" kern="1200">
                <a:solidFill>
                  <a:schemeClr val="tx1"/>
                </a:solidFill>
                <a:latin typeface="+mn-lt"/>
                <a:ea typeface="+mn-ea"/>
                <a:cs typeface="Arial" pitchFamily="34" charset="0"/>
              </a:defRPr>
            </a:lvl3pPr>
            <a:lvl4pPr marL="1481328" indent="-347472" algn="l" defTabSz="1218895" rtl="0" eaLnBrk="1" latinLnBrk="0" hangingPunct="1">
              <a:spcBef>
                <a:spcPts val="0"/>
              </a:spcBef>
              <a:spcAft>
                <a:spcPts val="600"/>
              </a:spcAft>
              <a:buClr>
                <a:schemeClr val="accent6"/>
              </a:buClr>
              <a:buFont typeface="System Font Regular"/>
              <a:buChar char="–"/>
              <a:defRPr sz="2200" kern="1200">
                <a:solidFill>
                  <a:schemeClr val="tx1"/>
                </a:solidFill>
                <a:latin typeface="+mn-lt"/>
                <a:ea typeface="+mn-ea"/>
                <a:cs typeface="Arial" pitchFamily="34" charset="0"/>
              </a:defRPr>
            </a:lvl4pPr>
            <a:lvl5pPr marL="1828800" indent="-347472" algn="l" defTabSz="1218895" rtl="0" eaLnBrk="1" latinLnBrk="0" hangingPunct="1">
              <a:spcBef>
                <a:spcPts val="0"/>
              </a:spcBef>
              <a:spcAft>
                <a:spcPts val="600"/>
              </a:spcAft>
              <a:buClr>
                <a:schemeClr val="accent6"/>
              </a:buClr>
              <a:buSzPct val="100000"/>
              <a:buFont typeface="System Font Regular"/>
              <a:buChar char="–"/>
              <a:defRPr sz="2200" kern="1200">
                <a:solidFill>
                  <a:schemeClr val="tx1"/>
                </a:solidFill>
                <a:latin typeface="+mn-lt"/>
                <a:ea typeface="+mn-ea"/>
                <a:cs typeface="Arial" pitchFamily="34" charset="0"/>
              </a:defRPr>
            </a:lvl5pPr>
            <a:lvl6pPr marL="3351962"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6pPr>
            <a:lvl7pPr marL="3961409"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7pPr>
            <a:lvl8pPr marL="457085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8pPr>
            <a:lvl9pPr marL="5180305"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9pPr>
          </a:lstStyle>
          <a:p>
            <a:pPr marL="0" indent="0">
              <a:buFont typeface="Wingdings" pitchFamily="2" charset="2"/>
              <a:buNone/>
            </a:pPr>
            <a:endParaRPr lang="en-US" dirty="0"/>
          </a:p>
        </p:txBody>
      </p:sp>
    </p:spTree>
    <p:extLst>
      <p:ext uri="{BB962C8B-B14F-4D97-AF65-F5344CB8AC3E}">
        <p14:creationId xmlns:p14="http://schemas.microsoft.com/office/powerpoint/2010/main" val="1722125926"/>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FD415-9C27-8B3F-DCE9-A2B83325C6BF}"/>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D58EC167-A66A-332B-BA57-8BCAD6ED3449}"/>
              </a:ext>
            </a:extLst>
          </p:cNvPr>
          <p:cNvSpPr>
            <a:spLocks noGrp="1"/>
          </p:cNvSpPr>
          <p:nvPr>
            <p:ph type="title"/>
          </p:nvPr>
        </p:nvSpPr>
        <p:spPr/>
        <p:txBody>
          <a:bodyPr/>
          <a:lstStyle/>
          <a:p>
            <a:r>
              <a:rPr lang="en-US" dirty="0"/>
              <a:t>TRUE</a:t>
            </a:r>
          </a:p>
        </p:txBody>
      </p:sp>
      <p:sp>
        <p:nvSpPr>
          <p:cNvPr id="16" name="Text Placeholder 15">
            <a:extLst>
              <a:ext uri="{FF2B5EF4-FFF2-40B4-BE49-F238E27FC236}">
                <a16:creationId xmlns:a16="http://schemas.microsoft.com/office/drawing/2014/main" id="{A563CEDD-FEE4-97FE-A8A0-E40A6A4CD284}"/>
              </a:ext>
            </a:extLst>
          </p:cNvPr>
          <p:cNvSpPr>
            <a:spLocks noGrp="1"/>
          </p:cNvSpPr>
          <p:nvPr>
            <p:ph type="body" sz="quarter" idx="11"/>
          </p:nvPr>
        </p:nvSpPr>
        <p:spPr/>
        <p:txBody>
          <a:bodyPr/>
          <a:lstStyle/>
          <a:p>
            <a:pPr marL="0" indent="0">
              <a:buNone/>
            </a:pPr>
            <a:r>
              <a:rPr lang="en-US" dirty="0"/>
              <a:t>Patients often indicate that they felt judged by providers based on looks, body language, and the way they were treated, in addition to the things providers say.</a:t>
            </a:r>
          </a:p>
          <a:p>
            <a:pPr marL="0" indent="0" algn="ctr">
              <a:buNone/>
            </a:pPr>
            <a:endParaRPr lang="en-US" dirty="0"/>
          </a:p>
        </p:txBody>
      </p:sp>
      <p:sp>
        <p:nvSpPr>
          <p:cNvPr id="7" name="Text Placeholder 6">
            <a:extLst>
              <a:ext uri="{FF2B5EF4-FFF2-40B4-BE49-F238E27FC236}">
                <a16:creationId xmlns:a16="http://schemas.microsoft.com/office/drawing/2014/main" id="{7E936657-EEA6-C7FF-8AC5-4E352A1587CB}"/>
              </a:ext>
              <a:ext uri="{C183D7F6-B498-43B3-948B-1728B52AA6E4}">
                <adec:decorative xmlns:adec="http://schemas.microsoft.com/office/drawing/2017/decorative" val="1"/>
              </a:ext>
            </a:extLst>
          </p:cNvPr>
          <p:cNvSpPr txBox="1">
            <a:spLocks/>
          </p:cNvSpPr>
          <p:nvPr/>
        </p:nvSpPr>
        <p:spPr>
          <a:xfrm>
            <a:off x="623297" y="2166708"/>
            <a:ext cx="10512425" cy="2986087"/>
          </a:xfrm>
          <a:prstGeom prst="rect">
            <a:avLst/>
          </a:prstGeom>
        </p:spPr>
        <p:txBody>
          <a:bodyPr>
            <a:noAutofit/>
          </a:bodyPr>
          <a:lstStyle>
            <a:lvl1pPr marL="690372" indent="-342900" algn="l" defTabSz="1218895" rtl="0" eaLnBrk="1" latinLnBrk="0" hangingPunct="1">
              <a:spcBef>
                <a:spcPts val="0"/>
              </a:spcBef>
              <a:spcAft>
                <a:spcPts val="1200"/>
              </a:spcAft>
              <a:buClr>
                <a:schemeClr val="accent6"/>
              </a:buClr>
              <a:buFont typeface="Wingdings" pitchFamily="2" charset="2"/>
              <a:buChar char="§"/>
              <a:defRPr sz="2200" b="0" kern="1200">
                <a:solidFill>
                  <a:schemeClr val="tx1"/>
                </a:solidFill>
                <a:latin typeface="+mn-lt"/>
                <a:ea typeface="+mn-ea"/>
                <a:cs typeface="Arial" pitchFamily="34" charset="0"/>
              </a:defRPr>
            </a:lvl1pPr>
            <a:lvl2pPr marL="685800" indent="-347472" algn="l" defTabSz="1218895" rtl="0" eaLnBrk="1" latinLnBrk="0" hangingPunct="1">
              <a:spcBef>
                <a:spcPts val="0"/>
              </a:spcBef>
              <a:spcAft>
                <a:spcPts val="600"/>
              </a:spcAft>
              <a:buClr>
                <a:schemeClr val="accent6"/>
              </a:buClr>
              <a:buFont typeface="Wingdings" pitchFamily="2" charset="2"/>
              <a:buChar char="§"/>
              <a:defRPr sz="2200" kern="1200">
                <a:solidFill>
                  <a:schemeClr val="tx1"/>
                </a:solidFill>
                <a:latin typeface="+mn-lt"/>
                <a:ea typeface="+mn-ea"/>
                <a:cs typeface="Arial" pitchFamily="34" charset="0"/>
              </a:defRPr>
            </a:lvl2pPr>
            <a:lvl3pPr marL="1024128" indent="-347472" algn="l" defTabSz="1218895" rtl="0" eaLnBrk="1" latinLnBrk="0" hangingPunct="1">
              <a:spcBef>
                <a:spcPts val="0"/>
              </a:spcBef>
              <a:spcAft>
                <a:spcPts val="600"/>
              </a:spcAft>
              <a:buClr>
                <a:schemeClr val="accent6"/>
              </a:buClr>
              <a:buFont typeface="Arial" panose="020B0604020202020204" pitchFamily="34" charset="0"/>
              <a:buChar char="•"/>
              <a:defRPr sz="2200" kern="1200">
                <a:solidFill>
                  <a:schemeClr val="tx1"/>
                </a:solidFill>
                <a:latin typeface="+mn-lt"/>
                <a:ea typeface="+mn-ea"/>
                <a:cs typeface="Arial" pitchFamily="34" charset="0"/>
              </a:defRPr>
            </a:lvl3pPr>
            <a:lvl4pPr marL="1481328" indent="-347472" algn="l" defTabSz="1218895" rtl="0" eaLnBrk="1" latinLnBrk="0" hangingPunct="1">
              <a:spcBef>
                <a:spcPts val="0"/>
              </a:spcBef>
              <a:spcAft>
                <a:spcPts val="600"/>
              </a:spcAft>
              <a:buClr>
                <a:schemeClr val="accent6"/>
              </a:buClr>
              <a:buFont typeface="System Font Regular"/>
              <a:buChar char="–"/>
              <a:defRPr sz="2200" kern="1200">
                <a:solidFill>
                  <a:schemeClr val="tx1"/>
                </a:solidFill>
                <a:latin typeface="+mn-lt"/>
                <a:ea typeface="+mn-ea"/>
                <a:cs typeface="Arial" pitchFamily="34" charset="0"/>
              </a:defRPr>
            </a:lvl4pPr>
            <a:lvl5pPr marL="1828800" indent="-347472" algn="l" defTabSz="1218895" rtl="0" eaLnBrk="1" latinLnBrk="0" hangingPunct="1">
              <a:spcBef>
                <a:spcPts val="0"/>
              </a:spcBef>
              <a:spcAft>
                <a:spcPts val="600"/>
              </a:spcAft>
              <a:buClr>
                <a:schemeClr val="accent6"/>
              </a:buClr>
              <a:buSzPct val="100000"/>
              <a:buFont typeface="System Font Regular"/>
              <a:buChar char="–"/>
              <a:defRPr sz="2200" kern="1200">
                <a:solidFill>
                  <a:schemeClr val="tx1"/>
                </a:solidFill>
                <a:latin typeface="+mn-lt"/>
                <a:ea typeface="+mn-ea"/>
                <a:cs typeface="Arial" pitchFamily="34" charset="0"/>
              </a:defRPr>
            </a:lvl5pPr>
            <a:lvl6pPr marL="3351962"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6pPr>
            <a:lvl7pPr marL="3961409"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7pPr>
            <a:lvl8pPr marL="457085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8pPr>
            <a:lvl9pPr marL="5180305"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9pPr>
          </a:lstStyle>
          <a:p>
            <a:pPr marL="0" indent="0">
              <a:buFont typeface="Wingdings" pitchFamily="2" charset="2"/>
              <a:buNone/>
            </a:pPr>
            <a:endParaRPr lang="en-US" dirty="0"/>
          </a:p>
        </p:txBody>
      </p:sp>
    </p:spTree>
    <p:extLst>
      <p:ext uri="{BB962C8B-B14F-4D97-AF65-F5344CB8AC3E}">
        <p14:creationId xmlns:p14="http://schemas.microsoft.com/office/powerpoint/2010/main" val="2084684010"/>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B21CF-FAA1-9AE0-2422-84A6A6DCA4CF}"/>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47658886-B937-9B51-EAE5-3A59E88672A0}"/>
              </a:ext>
            </a:extLst>
          </p:cNvPr>
          <p:cNvSpPr>
            <a:spLocks noGrp="1"/>
          </p:cNvSpPr>
          <p:nvPr>
            <p:ph type="title"/>
          </p:nvPr>
        </p:nvSpPr>
        <p:spPr/>
        <p:txBody>
          <a:bodyPr/>
          <a:lstStyle/>
          <a:p>
            <a:r>
              <a:rPr lang="en-US" dirty="0"/>
              <a:t>Let’s get some more thoughts into the room</a:t>
            </a:r>
          </a:p>
        </p:txBody>
      </p:sp>
      <p:sp>
        <p:nvSpPr>
          <p:cNvPr id="16" name="Text Placeholder 15">
            <a:extLst>
              <a:ext uri="{FF2B5EF4-FFF2-40B4-BE49-F238E27FC236}">
                <a16:creationId xmlns:a16="http://schemas.microsoft.com/office/drawing/2014/main" id="{90E674D8-F6EF-2159-D4CA-84EBD6CEA0C8}"/>
              </a:ext>
            </a:extLst>
          </p:cNvPr>
          <p:cNvSpPr>
            <a:spLocks noGrp="1"/>
          </p:cNvSpPr>
          <p:nvPr>
            <p:ph type="body" sz="quarter" idx="11"/>
          </p:nvPr>
        </p:nvSpPr>
        <p:spPr/>
        <p:txBody>
          <a:bodyPr/>
          <a:lstStyle/>
          <a:p>
            <a:pPr marL="0" indent="0" algn="ctr">
              <a:buNone/>
            </a:pPr>
            <a:r>
              <a:rPr lang="en-US" b="1" dirty="0">
                <a:solidFill>
                  <a:schemeClr val="tx2"/>
                </a:solidFill>
              </a:rPr>
              <a:t>TRUE OR FALSE?</a:t>
            </a:r>
          </a:p>
          <a:p>
            <a:pPr marL="0" indent="0" algn="ctr">
              <a:buNone/>
            </a:pPr>
            <a:endParaRPr lang="en-US" dirty="0"/>
          </a:p>
          <a:p>
            <a:pPr marL="0" indent="0" algn="ctr">
              <a:buNone/>
            </a:pPr>
            <a:r>
              <a:rPr lang="en-US" dirty="0"/>
              <a:t>Negative attitudes among healthcare provider are not very prevalent and do not make a significant difference in patient engagement. If the patient cares about their own health, they will engage in care.</a:t>
            </a:r>
          </a:p>
        </p:txBody>
      </p:sp>
      <p:sp>
        <p:nvSpPr>
          <p:cNvPr id="7" name="Text Placeholder 6">
            <a:extLst>
              <a:ext uri="{FF2B5EF4-FFF2-40B4-BE49-F238E27FC236}">
                <a16:creationId xmlns:a16="http://schemas.microsoft.com/office/drawing/2014/main" id="{B3A32809-99B0-640F-9246-F6EDC65EEFAE}"/>
              </a:ext>
              <a:ext uri="{C183D7F6-B498-43B3-948B-1728B52AA6E4}">
                <adec:decorative xmlns:adec="http://schemas.microsoft.com/office/drawing/2017/decorative" val="1"/>
              </a:ext>
            </a:extLst>
          </p:cNvPr>
          <p:cNvSpPr txBox="1">
            <a:spLocks/>
          </p:cNvSpPr>
          <p:nvPr/>
        </p:nvSpPr>
        <p:spPr>
          <a:xfrm>
            <a:off x="623297" y="2166708"/>
            <a:ext cx="10512425" cy="2986087"/>
          </a:xfrm>
          <a:prstGeom prst="rect">
            <a:avLst/>
          </a:prstGeom>
        </p:spPr>
        <p:txBody>
          <a:bodyPr>
            <a:noAutofit/>
          </a:bodyPr>
          <a:lstStyle>
            <a:lvl1pPr marL="690372" indent="-342900" algn="l" defTabSz="1218895" rtl="0" eaLnBrk="1" latinLnBrk="0" hangingPunct="1">
              <a:spcBef>
                <a:spcPts val="0"/>
              </a:spcBef>
              <a:spcAft>
                <a:spcPts val="1200"/>
              </a:spcAft>
              <a:buClr>
                <a:schemeClr val="accent6"/>
              </a:buClr>
              <a:buFont typeface="Wingdings" pitchFamily="2" charset="2"/>
              <a:buChar char="§"/>
              <a:defRPr sz="2200" b="0" kern="1200">
                <a:solidFill>
                  <a:schemeClr val="tx1"/>
                </a:solidFill>
                <a:latin typeface="+mn-lt"/>
                <a:ea typeface="+mn-ea"/>
                <a:cs typeface="Arial" pitchFamily="34" charset="0"/>
              </a:defRPr>
            </a:lvl1pPr>
            <a:lvl2pPr marL="685800" indent="-347472" algn="l" defTabSz="1218895" rtl="0" eaLnBrk="1" latinLnBrk="0" hangingPunct="1">
              <a:spcBef>
                <a:spcPts val="0"/>
              </a:spcBef>
              <a:spcAft>
                <a:spcPts val="600"/>
              </a:spcAft>
              <a:buClr>
                <a:schemeClr val="accent6"/>
              </a:buClr>
              <a:buFont typeface="Wingdings" pitchFamily="2" charset="2"/>
              <a:buChar char="§"/>
              <a:defRPr sz="2200" kern="1200">
                <a:solidFill>
                  <a:schemeClr val="tx1"/>
                </a:solidFill>
                <a:latin typeface="+mn-lt"/>
                <a:ea typeface="+mn-ea"/>
                <a:cs typeface="Arial" pitchFamily="34" charset="0"/>
              </a:defRPr>
            </a:lvl2pPr>
            <a:lvl3pPr marL="1024128" indent="-347472" algn="l" defTabSz="1218895" rtl="0" eaLnBrk="1" latinLnBrk="0" hangingPunct="1">
              <a:spcBef>
                <a:spcPts val="0"/>
              </a:spcBef>
              <a:spcAft>
                <a:spcPts val="600"/>
              </a:spcAft>
              <a:buClr>
                <a:schemeClr val="accent6"/>
              </a:buClr>
              <a:buFont typeface="Arial" panose="020B0604020202020204" pitchFamily="34" charset="0"/>
              <a:buChar char="•"/>
              <a:defRPr sz="2200" kern="1200">
                <a:solidFill>
                  <a:schemeClr val="tx1"/>
                </a:solidFill>
                <a:latin typeface="+mn-lt"/>
                <a:ea typeface="+mn-ea"/>
                <a:cs typeface="Arial" pitchFamily="34" charset="0"/>
              </a:defRPr>
            </a:lvl3pPr>
            <a:lvl4pPr marL="1481328" indent="-347472" algn="l" defTabSz="1218895" rtl="0" eaLnBrk="1" latinLnBrk="0" hangingPunct="1">
              <a:spcBef>
                <a:spcPts val="0"/>
              </a:spcBef>
              <a:spcAft>
                <a:spcPts val="600"/>
              </a:spcAft>
              <a:buClr>
                <a:schemeClr val="accent6"/>
              </a:buClr>
              <a:buFont typeface="System Font Regular"/>
              <a:buChar char="–"/>
              <a:defRPr sz="2200" kern="1200">
                <a:solidFill>
                  <a:schemeClr val="tx1"/>
                </a:solidFill>
                <a:latin typeface="+mn-lt"/>
                <a:ea typeface="+mn-ea"/>
                <a:cs typeface="Arial" pitchFamily="34" charset="0"/>
              </a:defRPr>
            </a:lvl4pPr>
            <a:lvl5pPr marL="1828800" indent="-347472" algn="l" defTabSz="1218895" rtl="0" eaLnBrk="1" latinLnBrk="0" hangingPunct="1">
              <a:spcBef>
                <a:spcPts val="0"/>
              </a:spcBef>
              <a:spcAft>
                <a:spcPts val="600"/>
              </a:spcAft>
              <a:buClr>
                <a:schemeClr val="accent6"/>
              </a:buClr>
              <a:buSzPct val="100000"/>
              <a:buFont typeface="System Font Regular"/>
              <a:buChar char="–"/>
              <a:defRPr sz="2200" kern="1200">
                <a:solidFill>
                  <a:schemeClr val="tx1"/>
                </a:solidFill>
                <a:latin typeface="+mn-lt"/>
                <a:ea typeface="+mn-ea"/>
                <a:cs typeface="Arial" pitchFamily="34" charset="0"/>
              </a:defRPr>
            </a:lvl5pPr>
            <a:lvl6pPr marL="3351962"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6pPr>
            <a:lvl7pPr marL="3961409"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7pPr>
            <a:lvl8pPr marL="457085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8pPr>
            <a:lvl9pPr marL="5180305"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9pPr>
          </a:lstStyle>
          <a:p>
            <a:pPr marL="0" indent="0">
              <a:buFont typeface="Wingdings" pitchFamily="2" charset="2"/>
              <a:buNone/>
            </a:pPr>
            <a:endParaRPr lang="en-US" dirty="0"/>
          </a:p>
        </p:txBody>
      </p:sp>
    </p:spTree>
    <p:extLst>
      <p:ext uri="{BB962C8B-B14F-4D97-AF65-F5344CB8AC3E}">
        <p14:creationId xmlns:p14="http://schemas.microsoft.com/office/powerpoint/2010/main" val="544945547"/>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E9259-C7ED-5578-6C02-218D9575FBB1}"/>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C081BF0D-204A-F73E-C924-559E5E77FBA6}"/>
              </a:ext>
            </a:extLst>
          </p:cNvPr>
          <p:cNvSpPr>
            <a:spLocks noGrp="1"/>
          </p:cNvSpPr>
          <p:nvPr>
            <p:ph type="title"/>
          </p:nvPr>
        </p:nvSpPr>
        <p:spPr/>
        <p:txBody>
          <a:bodyPr/>
          <a:lstStyle/>
          <a:p>
            <a:r>
              <a:rPr lang="en-US" dirty="0"/>
              <a:t>FALSE</a:t>
            </a:r>
          </a:p>
        </p:txBody>
      </p:sp>
      <p:sp>
        <p:nvSpPr>
          <p:cNvPr id="16" name="Text Placeholder 15">
            <a:extLst>
              <a:ext uri="{FF2B5EF4-FFF2-40B4-BE49-F238E27FC236}">
                <a16:creationId xmlns:a16="http://schemas.microsoft.com/office/drawing/2014/main" id="{E97A5595-3C86-A928-5261-B7DA73507645}"/>
              </a:ext>
            </a:extLst>
          </p:cNvPr>
          <p:cNvSpPr>
            <a:spLocks noGrp="1"/>
          </p:cNvSpPr>
          <p:nvPr>
            <p:ph type="body" sz="quarter" idx="11"/>
          </p:nvPr>
        </p:nvSpPr>
        <p:spPr/>
        <p:txBody>
          <a:bodyPr/>
          <a:lstStyle/>
          <a:p>
            <a:pPr marL="0" indent="0">
              <a:buNone/>
            </a:pPr>
            <a:r>
              <a:rPr lang="en-US" dirty="0"/>
              <a:t>When patients have positive experiences with healthcare providers, it leads to increased levels of involvement in care. tic and other negative encounters can affect future experiences and the patient’s willingness to engage in care.</a:t>
            </a:r>
          </a:p>
          <a:p>
            <a:pPr marL="0" indent="0" algn="ctr">
              <a:buNone/>
            </a:pPr>
            <a:endParaRPr lang="en-US" dirty="0"/>
          </a:p>
        </p:txBody>
      </p:sp>
      <p:sp>
        <p:nvSpPr>
          <p:cNvPr id="7" name="Text Placeholder 6">
            <a:extLst>
              <a:ext uri="{FF2B5EF4-FFF2-40B4-BE49-F238E27FC236}">
                <a16:creationId xmlns:a16="http://schemas.microsoft.com/office/drawing/2014/main" id="{DDCFC9CF-0334-47A3-5E2A-4E5843A7F802}"/>
              </a:ext>
              <a:ext uri="{C183D7F6-B498-43B3-948B-1728B52AA6E4}">
                <adec:decorative xmlns:adec="http://schemas.microsoft.com/office/drawing/2017/decorative" val="1"/>
              </a:ext>
            </a:extLst>
          </p:cNvPr>
          <p:cNvSpPr txBox="1">
            <a:spLocks/>
          </p:cNvSpPr>
          <p:nvPr/>
        </p:nvSpPr>
        <p:spPr>
          <a:xfrm>
            <a:off x="623297" y="2166708"/>
            <a:ext cx="10512425" cy="2986087"/>
          </a:xfrm>
          <a:prstGeom prst="rect">
            <a:avLst/>
          </a:prstGeom>
        </p:spPr>
        <p:txBody>
          <a:bodyPr>
            <a:noAutofit/>
          </a:bodyPr>
          <a:lstStyle>
            <a:lvl1pPr marL="690372" indent="-342900" algn="l" defTabSz="1218895" rtl="0" eaLnBrk="1" latinLnBrk="0" hangingPunct="1">
              <a:spcBef>
                <a:spcPts val="0"/>
              </a:spcBef>
              <a:spcAft>
                <a:spcPts val="1200"/>
              </a:spcAft>
              <a:buClr>
                <a:schemeClr val="accent6"/>
              </a:buClr>
              <a:buFont typeface="Wingdings" pitchFamily="2" charset="2"/>
              <a:buChar char="§"/>
              <a:defRPr sz="2200" b="0" kern="1200">
                <a:solidFill>
                  <a:schemeClr val="tx1"/>
                </a:solidFill>
                <a:latin typeface="+mn-lt"/>
                <a:ea typeface="+mn-ea"/>
                <a:cs typeface="Arial" pitchFamily="34" charset="0"/>
              </a:defRPr>
            </a:lvl1pPr>
            <a:lvl2pPr marL="685800" indent="-347472" algn="l" defTabSz="1218895" rtl="0" eaLnBrk="1" latinLnBrk="0" hangingPunct="1">
              <a:spcBef>
                <a:spcPts val="0"/>
              </a:spcBef>
              <a:spcAft>
                <a:spcPts val="600"/>
              </a:spcAft>
              <a:buClr>
                <a:schemeClr val="accent6"/>
              </a:buClr>
              <a:buFont typeface="Wingdings" pitchFamily="2" charset="2"/>
              <a:buChar char="§"/>
              <a:defRPr sz="2200" kern="1200">
                <a:solidFill>
                  <a:schemeClr val="tx1"/>
                </a:solidFill>
                <a:latin typeface="+mn-lt"/>
                <a:ea typeface="+mn-ea"/>
                <a:cs typeface="Arial" pitchFamily="34" charset="0"/>
              </a:defRPr>
            </a:lvl2pPr>
            <a:lvl3pPr marL="1024128" indent="-347472" algn="l" defTabSz="1218895" rtl="0" eaLnBrk="1" latinLnBrk="0" hangingPunct="1">
              <a:spcBef>
                <a:spcPts val="0"/>
              </a:spcBef>
              <a:spcAft>
                <a:spcPts val="600"/>
              </a:spcAft>
              <a:buClr>
                <a:schemeClr val="accent6"/>
              </a:buClr>
              <a:buFont typeface="Arial" panose="020B0604020202020204" pitchFamily="34" charset="0"/>
              <a:buChar char="•"/>
              <a:defRPr sz="2200" kern="1200">
                <a:solidFill>
                  <a:schemeClr val="tx1"/>
                </a:solidFill>
                <a:latin typeface="+mn-lt"/>
                <a:ea typeface="+mn-ea"/>
                <a:cs typeface="Arial" pitchFamily="34" charset="0"/>
              </a:defRPr>
            </a:lvl3pPr>
            <a:lvl4pPr marL="1481328" indent="-347472" algn="l" defTabSz="1218895" rtl="0" eaLnBrk="1" latinLnBrk="0" hangingPunct="1">
              <a:spcBef>
                <a:spcPts val="0"/>
              </a:spcBef>
              <a:spcAft>
                <a:spcPts val="600"/>
              </a:spcAft>
              <a:buClr>
                <a:schemeClr val="accent6"/>
              </a:buClr>
              <a:buFont typeface="System Font Regular"/>
              <a:buChar char="–"/>
              <a:defRPr sz="2200" kern="1200">
                <a:solidFill>
                  <a:schemeClr val="tx1"/>
                </a:solidFill>
                <a:latin typeface="+mn-lt"/>
                <a:ea typeface="+mn-ea"/>
                <a:cs typeface="Arial" pitchFamily="34" charset="0"/>
              </a:defRPr>
            </a:lvl4pPr>
            <a:lvl5pPr marL="1828800" indent="-347472" algn="l" defTabSz="1218895" rtl="0" eaLnBrk="1" latinLnBrk="0" hangingPunct="1">
              <a:spcBef>
                <a:spcPts val="0"/>
              </a:spcBef>
              <a:spcAft>
                <a:spcPts val="600"/>
              </a:spcAft>
              <a:buClr>
                <a:schemeClr val="accent6"/>
              </a:buClr>
              <a:buSzPct val="100000"/>
              <a:buFont typeface="System Font Regular"/>
              <a:buChar char="–"/>
              <a:defRPr sz="2200" kern="1200">
                <a:solidFill>
                  <a:schemeClr val="tx1"/>
                </a:solidFill>
                <a:latin typeface="+mn-lt"/>
                <a:ea typeface="+mn-ea"/>
                <a:cs typeface="Arial" pitchFamily="34" charset="0"/>
              </a:defRPr>
            </a:lvl5pPr>
            <a:lvl6pPr marL="3351962"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6pPr>
            <a:lvl7pPr marL="3961409"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7pPr>
            <a:lvl8pPr marL="457085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8pPr>
            <a:lvl9pPr marL="5180305"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9pPr>
          </a:lstStyle>
          <a:p>
            <a:pPr marL="0" indent="0">
              <a:buFont typeface="Wingdings" pitchFamily="2" charset="2"/>
              <a:buNone/>
            </a:pPr>
            <a:endParaRPr lang="en-US" dirty="0"/>
          </a:p>
        </p:txBody>
      </p:sp>
    </p:spTree>
    <p:extLst>
      <p:ext uri="{BB962C8B-B14F-4D97-AF65-F5344CB8AC3E}">
        <p14:creationId xmlns:p14="http://schemas.microsoft.com/office/powerpoint/2010/main" val="3253358665"/>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5ACAD-A11A-CA45-A5AA-A99725168826}"/>
              </a:ext>
            </a:extLst>
          </p:cNvPr>
          <p:cNvSpPr>
            <a:spLocks noGrp="1"/>
          </p:cNvSpPr>
          <p:nvPr>
            <p:ph type="title"/>
          </p:nvPr>
        </p:nvSpPr>
        <p:spPr/>
        <p:txBody>
          <a:bodyPr>
            <a:normAutofit fontScale="90000"/>
          </a:bodyPr>
          <a:lstStyle/>
          <a:p>
            <a:r>
              <a:rPr lang="en-US" dirty="0"/>
              <a:t>A Changing Landscape:</a:t>
            </a:r>
            <a:br>
              <a:rPr lang="en-US" dirty="0"/>
            </a:br>
            <a:br>
              <a:rPr lang="en-US" dirty="0"/>
            </a:br>
            <a:r>
              <a:rPr lang="en-US" dirty="0"/>
              <a:t>Shifting patterns in HIV/AIDS, drug poisoning deaths, new analogs</a:t>
            </a:r>
          </a:p>
        </p:txBody>
      </p:sp>
    </p:spTree>
    <p:extLst>
      <p:ext uri="{BB962C8B-B14F-4D97-AF65-F5344CB8AC3E}">
        <p14:creationId xmlns:p14="http://schemas.microsoft.com/office/powerpoint/2010/main" val="3126508133"/>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A1D3C-8F4A-F87C-FD4F-BF3256F028AB}"/>
              </a:ext>
            </a:extLst>
          </p:cNvPr>
          <p:cNvSpPr>
            <a:spLocks noGrp="1"/>
          </p:cNvSpPr>
          <p:nvPr>
            <p:ph type="title"/>
          </p:nvPr>
        </p:nvSpPr>
        <p:spPr/>
        <p:txBody>
          <a:bodyPr>
            <a:normAutofit/>
          </a:bodyPr>
          <a:lstStyle/>
          <a:p>
            <a:r>
              <a:rPr lang="en-US" dirty="0"/>
              <a:t>HIV Fast Facts (U.S., Individuals aged 13 and older)</a:t>
            </a:r>
          </a:p>
        </p:txBody>
      </p:sp>
      <p:sp>
        <p:nvSpPr>
          <p:cNvPr id="3" name="Text Placeholder 2">
            <a:extLst>
              <a:ext uri="{FF2B5EF4-FFF2-40B4-BE49-F238E27FC236}">
                <a16:creationId xmlns:a16="http://schemas.microsoft.com/office/drawing/2014/main" id="{16373CCB-6234-4AB5-7B8C-248358AFBD1C}"/>
              </a:ext>
            </a:extLst>
          </p:cNvPr>
          <p:cNvSpPr>
            <a:spLocks noGrp="1"/>
          </p:cNvSpPr>
          <p:nvPr>
            <p:ph type="body" sz="quarter" idx="11"/>
          </p:nvPr>
        </p:nvSpPr>
        <p:spPr/>
        <p:txBody>
          <a:bodyPr/>
          <a:lstStyle/>
          <a:p>
            <a:r>
              <a:rPr lang="en-US" dirty="0"/>
              <a:t>Approximately 1.2 million people in the U.S. have HIV; about 13% do not know it and need testing.</a:t>
            </a:r>
          </a:p>
          <a:p>
            <a:r>
              <a:rPr lang="en-US" dirty="0"/>
              <a:t>HIV continues to have disproportionate impact on certain populations (racial/ethnic minorities and gay, bisexual, and other men who have sex with men)</a:t>
            </a:r>
          </a:p>
          <a:p>
            <a:r>
              <a:rPr lang="en-US" dirty="0"/>
              <a:t>In 2022, 37,981 people aged 13 and older received an HIV diagnosis in the U.S. and six territories and freely associated states</a:t>
            </a:r>
          </a:p>
        </p:txBody>
      </p:sp>
      <p:sp>
        <p:nvSpPr>
          <p:cNvPr id="4" name="Date Placeholder 4">
            <a:extLst>
              <a:ext uri="{FF2B5EF4-FFF2-40B4-BE49-F238E27FC236}">
                <a16:creationId xmlns:a16="http://schemas.microsoft.com/office/drawing/2014/main" id="{1AED4C2F-8F07-0080-EC70-258C936B8786}"/>
              </a:ext>
            </a:extLst>
          </p:cNvPr>
          <p:cNvSpPr>
            <a:spLocks noGrp="1"/>
          </p:cNvSpPr>
          <p:nvPr>
            <p:ph type="dt" sz="half" idx="2"/>
          </p:nvPr>
        </p:nvSpPr>
        <p:spPr>
          <a:xfrm>
            <a:off x="623297" y="6356350"/>
            <a:ext cx="2743200" cy="365125"/>
          </a:xfrm>
        </p:spPr>
        <p:txBody>
          <a:bodyPr/>
          <a:lstStyle/>
          <a:p>
            <a:r>
              <a:rPr lang="en-US" dirty="0">
                <a:solidFill>
                  <a:srgbClr val="B9B9B9"/>
                </a:solidFill>
              </a:rPr>
              <a:t>SOURCE: HIV.gov, 2025</a:t>
            </a:r>
          </a:p>
        </p:txBody>
      </p:sp>
    </p:spTree>
    <p:extLst>
      <p:ext uri="{BB962C8B-B14F-4D97-AF65-F5344CB8AC3E}">
        <p14:creationId xmlns:p14="http://schemas.microsoft.com/office/powerpoint/2010/main" val="3099971036"/>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BCA3F688-8762-011F-11A6-384E7065FBAF}"/>
              </a:ext>
            </a:extLst>
          </p:cNvPr>
          <p:cNvSpPr>
            <a:spLocks noGrp="1"/>
          </p:cNvSpPr>
          <p:nvPr>
            <p:ph type="title"/>
          </p:nvPr>
        </p:nvSpPr>
        <p:spPr/>
        <p:txBody>
          <a:bodyPr/>
          <a:lstStyle/>
          <a:p>
            <a:r>
              <a:rPr lang="en-US" dirty="0"/>
              <a:t>Progress in HIV Prevention Continues</a:t>
            </a:r>
          </a:p>
        </p:txBody>
      </p:sp>
      <p:pic>
        <p:nvPicPr>
          <p:cNvPr id="19" name="Content Placeholder 6" descr="CDC estimates show new HIV infections decreased 12% from 2018 (36,200) to 2022 (31,800). The decline was driven by a 30% decrease among young people aged 13-24 years. Increases in pre-exposure prophylaxis (PrEP) prescriptions, viral suppression, and HIV testing likely contributed to the decline. Additionally, in the jurisdictions prioritized in the Ending the HIV Epidemic in the U.S.(EHE) initiative HIV incidence decreased by 21% among people aged ≥ 13 years in 2022, compared with 2017 (EHE baseline year).">
            <a:extLst>
              <a:ext uri="{FF2B5EF4-FFF2-40B4-BE49-F238E27FC236}">
                <a16:creationId xmlns:a16="http://schemas.microsoft.com/office/drawing/2014/main" id="{1CDE625D-BD3C-496F-2487-08AC1C9899F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64738" y="1875064"/>
            <a:ext cx="8262524" cy="4089742"/>
          </a:xfrm>
        </p:spPr>
      </p:pic>
      <p:pic>
        <p:nvPicPr>
          <p:cNvPr id="20" name="Content Placeholder 6" descr="CDC estimates show new HIV infections decreased 12% from 2018 (36,200) to 2022 (31,800). The decline was driven by a 30% decrease among young people aged 13-24 years. Increases in pre-exposure prophylaxis (PrEP) prescriptions, viral suppression, and HIV testing likely contributed to the decline. Additionally, in the jurisdictions prioritized in the Ending the HIV Epidemic in the U.S.(EHE) initiative HIV incidence decreased by 21% among people aged ≥ 13 years in 2022, compared with 2017 (EHE baseline year).">
            <a:extLst>
              <a:ext uri="{FF2B5EF4-FFF2-40B4-BE49-F238E27FC236}">
                <a16:creationId xmlns:a16="http://schemas.microsoft.com/office/drawing/2014/main" id="{069B77C8-A42B-88FD-38DD-8DBC3E1AE9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1563" y="1898840"/>
            <a:ext cx="8262524" cy="4089742"/>
          </a:xfrm>
          <a:prstGeom prst="rect">
            <a:avLst/>
          </a:prstGeom>
        </p:spPr>
      </p:pic>
      <p:sp>
        <p:nvSpPr>
          <p:cNvPr id="21" name="Date Placeholder 4">
            <a:extLst>
              <a:ext uri="{FF2B5EF4-FFF2-40B4-BE49-F238E27FC236}">
                <a16:creationId xmlns:a16="http://schemas.microsoft.com/office/drawing/2014/main" id="{DA6E4C06-A2CF-31B6-88DD-B391CDB3409F}"/>
              </a:ext>
            </a:extLst>
          </p:cNvPr>
          <p:cNvSpPr>
            <a:spLocks noGrp="1"/>
          </p:cNvSpPr>
          <p:nvPr>
            <p:ph type="dt" sz="half" idx="2"/>
          </p:nvPr>
        </p:nvSpPr>
        <p:spPr>
          <a:xfrm>
            <a:off x="623297" y="6356350"/>
            <a:ext cx="2743200" cy="365125"/>
          </a:xfrm>
        </p:spPr>
        <p:txBody>
          <a:bodyPr/>
          <a:lstStyle/>
          <a:p>
            <a:r>
              <a:rPr lang="en-US" dirty="0">
                <a:solidFill>
                  <a:srgbClr val="B9B9B9"/>
                </a:solidFill>
              </a:rPr>
              <a:t>SOURCE: CDC, 2025</a:t>
            </a:r>
          </a:p>
        </p:txBody>
      </p:sp>
    </p:spTree>
    <p:extLst>
      <p:ext uri="{BB962C8B-B14F-4D97-AF65-F5344CB8AC3E}">
        <p14:creationId xmlns:p14="http://schemas.microsoft.com/office/powerpoint/2010/main" val="2164809029"/>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28326-8234-0072-D607-ED064662C643}"/>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A24A9A05-6B24-92E4-720C-2F87622F3851}"/>
              </a:ext>
            </a:extLst>
          </p:cNvPr>
          <p:cNvSpPr>
            <a:spLocks noGrp="1"/>
          </p:cNvSpPr>
          <p:nvPr>
            <p:ph type="title"/>
          </p:nvPr>
        </p:nvSpPr>
        <p:spPr/>
        <p:txBody>
          <a:bodyPr/>
          <a:lstStyle/>
          <a:p>
            <a:r>
              <a:rPr lang="en-US" dirty="0"/>
              <a:t>Estimated HIV Infections in the U.S. by Region, 2022</a:t>
            </a:r>
          </a:p>
        </p:txBody>
      </p:sp>
      <p:pic>
        <p:nvPicPr>
          <p:cNvPr id="19" name="Content Placeholder 6" descr="CDC estimates show new HIV infections decreased 12% from 2018 (36,200) to 2022 (31,800). The decline was driven by a 30% decrease among young people aged 13-24 years. Increases in pre-exposure prophylaxis (PrEP) prescriptions, viral suppression, and HIV testing likely contributed to the decline. Additionally, in the jurisdictions prioritized in the Ending the HIV Epidemic in the U.S.(EHE) initiative HIV incidence decreased by 21% among people aged ≥ 13 years in 2022, compared with 2017 (EHE baseline year).">
            <a:extLst>
              <a:ext uri="{FF2B5EF4-FFF2-40B4-BE49-F238E27FC236}">
                <a16:creationId xmlns:a16="http://schemas.microsoft.com/office/drawing/2014/main" id="{9CB4C84A-7990-4170-D43B-4ACE4CC958B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64738" y="1875064"/>
            <a:ext cx="8262524" cy="4089742"/>
          </a:xfrm>
        </p:spPr>
      </p:pic>
      <p:pic>
        <p:nvPicPr>
          <p:cNvPr id="2" name="Content Placeholder 4" descr="By region, in 2022, the South accounted for approximately half (49%) of the 31,800 estimated new HIV infections. The annual number of infections in the South in 2022, compared in 2018, decreased 18%.">
            <a:extLst>
              <a:ext uri="{FF2B5EF4-FFF2-40B4-BE49-F238E27FC236}">
                <a16:creationId xmlns:a16="http://schemas.microsoft.com/office/drawing/2014/main" id="{B5387666-E4A4-9D53-0B85-4A4581EACF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9325" y="2002267"/>
            <a:ext cx="8262524" cy="4342348"/>
          </a:xfrm>
          <a:prstGeom prst="rect">
            <a:avLst/>
          </a:prstGeom>
        </p:spPr>
      </p:pic>
      <p:sp>
        <p:nvSpPr>
          <p:cNvPr id="5" name="Date Placeholder 4">
            <a:extLst>
              <a:ext uri="{FF2B5EF4-FFF2-40B4-BE49-F238E27FC236}">
                <a16:creationId xmlns:a16="http://schemas.microsoft.com/office/drawing/2014/main" id="{3B87070B-3697-E835-9538-1140420E8ACC}"/>
              </a:ext>
            </a:extLst>
          </p:cNvPr>
          <p:cNvSpPr>
            <a:spLocks noGrp="1"/>
          </p:cNvSpPr>
          <p:nvPr>
            <p:ph type="dt" sz="half" idx="2"/>
          </p:nvPr>
        </p:nvSpPr>
        <p:spPr>
          <a:xfrm>
            <a:off x="623297" y="6356350"/>
            <a:ext cx="2743200" cy="365125"/>
          </a:xfrm>
        </p:spPr>
        <p:txBody>
          <a:bodyPr/>
          <a:lstStyle/>
          <a:p>
            <a:r>
              <a:rPr lang="en-US" dirty="0">
                <a:solidFill>
                  <a:srgbClr val="B9B9B9"/>
                </a:solidFill>
              </a:rPr>
              <a:t>SOURCE: CDC, 2025</a:t>
            </a:r>
          </a:p>
        </p:txBody>
      </p:sp>
    </p:spTree>
    <p:extLst>
      <p:ext uri="{BB962C8B-B14F-4D97-AF65-F5344CB8AC3E}">
        <p14:creationId xmlns:p14="http://schemas.microsoft.com/office/powerpoint/2010/main" val="467541234"/>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CF2FB-5B6C-A0BA-0AF3-CBEDBC51763E}"/>
              </a:ext>
            </a:extLst>
          </p:cNvPr>
          <p:cNvSpPr>
            <a:spLocks noGrp="1"/>
          </p:cNvSpPr>
          <p:nvPr>
            <p:ph type="title"/>
          </p:nvPr>
        </p:nvSpPr>
        <p:spPr>
          <a:xfrm>
            <a:off x="623297" y="1202372"/>
            <a:ext cx="11284529" cy="825807"/>
          </a:xfrm>
        </p:spPr>
        <p:txBody>
          <a:bodyPr>
            <a:noAutofit/>
          </a:bodyPr>
          <a:lstStyle/>
          <a:p>
            <a:r>
              <a:rPr lang="en-US" sz="2800" dirty="0"/>
              <a:t>Estimated HIV Infections in the U.S., by Transmission Category, 2022</a:t>
            </a:r>
          </a:p>
        </p:txBody>
      </p:sp>
      <p:pic>
        <p:nvPicPr>
          <p:cNvPr id="4" name="Content Placeholder 4" descr="In 2022, there were 31,800 estimated new HIV infections in the U.S. and the rate was 11.3 (per 100,000 people).&#10;&#10;MSM accounted for 67% (21,400) of the 31,800 estimated new HIV infections in 2022 and 87% of estimated infections among all males. In 2022, as compared to 2018, the annual number of HIV infections among MSM decreased 10%.&#10;&#10;People who acquired HIV through heterosexual contact accounted for 22% (7,000) of the 31,800 estimated new HIV infections in 2022. Men reporting heterosexual contact accounted for 6% (2,100) of estimated new HIV infections, while women reporting heterosexual contact accounted for 15% (4,900) of estimated new HIV infections. In 2022, as compared to 2018, the annual number of HIV infections among people who acquired HIV through heterosexual contact decreased 11%.&#10;&#10;People who inject drugs accounted for 7% (2,300) of the 31,800 estimated new HIV infections in 2022. Men who inject drugs accounted for 4% (1,300) of estimated new HIV infections, while women who inject drugs accounted for 3% (1,000) of estimated new HIV infections. Among people who inject drugs, no changes were detected in the estimated annual number of HIV infections in 2022, compared with 2018.&#10;">
            <a:extLst>
              <a:ext uri="{FF2B5EF4-FFF2-40B4-BE49-F238E27FC236}">
                <a16:creationId xmlns:a16="http://schemas.microsoft.com/office/drawing/2014/main" id="{259F5939-1ECE-8F51-6A9F-C896E9A6F17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04813" y="2340773"/>
            <a:ext cx="8179197" cy="3942491"/>
          </a:xfrm>
        </p:spPr>
      </p:pic>
      <p:pic>
        <p:nvPicPr>
          <p:cNvPr id="5" name="Content Placeholder 4" descr="In 2022, there were 31,800 estimated new HIV infections in the U.S. and the rate was 11.3 (per 100,000 people).&#10;&#10;MSM accounted for 67% (21,400) of the 31,800 estimated new HIV infections in 2022 and 87% of estimated infections among all males. In 2022, as compared to 2018, the annual number of HIV infections among MSM decreased 10%.&#10;&#10;People who acquired HIV through heterosexual contact accounted for 22% (7,000) of the 31,800 estimated new HIV infections in 2022. Men reporting heterosexual contact accounted for 6% (2,100) of estimated new HIV infections, while women reporting heterosexual contact accounted for 15% (4,900) of estimated new HIV infections. In 2022, as compared to 2018, the annual number of HIV infections among people who acquired HIV through heterosexual contact decreased 11%.&#10;&#10;People who inject drugs accounted for 7% (2,300) of the 31,800 estimated new HIV infections in 2022. Men who inject drugs accounted for 4% (1,300) of estimated new HIV infections, while women who inject drugs accounted for 3% (1,000) of estimated new HIV infections. Among people who inject drugs, no changes were detected in the estimated annual number of HIV infections in 2022, compared with 2018.&#10;">
            <a:extLst>
              <a:ext uri="{FF2B5EF4-FFF2-40B4-BE49-F238E27FC236}">
                <a16:creationId xmlns:a16="http://schemas.microsoft.com/office/drawing/2014/main" id="{6FD3ED2B-C98F-20EB-B9A1-8D78BBCA9D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6401" y="1972177"/>
            <a:ext cx="8179197" cy="3942491"/>
          </a:xfrm>
          <a:prstGeom prst="rect">
            <a:avLst/>
          </a:prstGeom>
        </p:spPr>
      </p:pic>
      <p:sp>
        <p:nvSpPr>
          <p:cNvPr id="6" name="Date Placeholder 4">
            <a:extLst>
              <a:ext uri="{FF2B5EF4-FFF2-40B4-BE49-F238E27FC236}">
                <a16:creationId xmlns:a16="http://schemas.microsoft.com/office/drawing/2014/main" id="{92F321DC-4728-48C0-D2AF-0FF0C32582D4}"/>
              </a:ext>
            </a:extLst>
          </p:cNvPr>
          <p:cNvSpPr>
            <a:spLocks noGrp="1"/>
          </p:cNvSpPr>
          <p:nvPr>
            <p:ph type="dt" sz="half" idx="2"/>
          </p:nvPr>
        </p:nvSpPr>
        <p:spPr>
          <a:xfrm>
            <a:off x="623297" y="6356350"/>
            <a:ext cx="2743200" cy="365125"/>
          </a:xfrm>
        </p:spPr>
        <p:txBody>
          <a:bodyPr/>
          <a:lstStyle/>
          <a:p>
            <a:r>
              <a:rPr lang="en-US" dirty="0">
                <a:solidFill>
                  <a:srgbClr val="B9B9B9"/>
                </a:solidFill>
              </a:rPr>
              <a:t>SOURCE: CDC, 2025</a:t>
            </a:r>
          </a:p>
        </p:txBody>
      </p:sp>
    </p:spTree>
    <p:extLst>
      <p:ext uri="{BB962C8B-B14F-4D97-AF65-F5344CB8AC3E}">
        <p14:creationId xmlns:p14="http://schemas.microsoft.com/office/powerpoint/2010/main" val="3760148292"/>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3D28175-3EB2-EF6C-0A62-26F5CA8D0979}"/>
              </a:ext>
            </a:extLst>
          </p:cNvPr>
          <p:cNvSpPr>
            <a:spLocks noGrp="1"/>
          </p:cNvSpPr>
          <p:nvPr>
            <p:ph type="title"/>
          </p:nvPr>
        </p:nvSpPr>
        <p:spPr>
          <a:xfrm>
            <a:off x="623297" y="1202373"/>
            <a:ext cx="11147025" cy="702054"/>
          </a:xfrm>
        </p:spPr>
        <p:txBody>
          <a:bodyPr>
            <a:normAutofit fontScale="90000"/>
          </a:bodyPr>
          <a:lstStyle/>
          <a:p>
            <a:r>
              <a:rPr lang="en-US" dirty="0"/>
              <a:t>Past Month Substance Use among People Aged 12 or Older, 2024</a:t>
            </a:r>
          </a:p>
        </p:txBody>
      </p:sp>
      <p:sp>
        <p:nvSpPr>
          <p:cNvPr id="9" name="Date Placeholder 4">
            <a:extLst>
              <a:ext uri="{FF2B5EF4-FFF2-40B4-BE49-F238E27FC236}">
                <a16:creationId xmlns:a16="http://schemas.microsoft.com/office/drawing/2014/main" id="{4DD8B4CB-05CC-7D86-D7E1-61D858084D6C}"/>
              </a:ext>
            </a:extLst>
          </p:cNvPr>
          <p:cNvSpPr>
            <a:spLocks noGrp="1"/>
          </p:cNvSpPr>
          <p:nvPr>
            <p:ph type="dt" sz="half" idx="2"/>
          </p:nvPr>
        </p:nvSpPr>
        <p:spPr>
          <a:xfrm>
            <a:off x="623297" y="6356350"/>
            <a:ext cx="2743200" cy="365125"/>
          </a:xfrm>
        </p:spPr>
        <p:txBody>
          <a:bodyPr/>
          <a:lstStyle/>
          <a:p>
            <a:r>
              <a:rPr lang="en-US" dirty="0">
                <a:solidFill>
                  <a:srgbClr val="B9B9B9"/>
                </a:solidFill>
              </a:rPr>
              <a:t>SOURCE: SAMHSA, 2025</a:t>
            </a:r>
          </a:p>
        </p:txBody>
      </p:sp>
      <p:pic>
        <p:nvPicPr>
          <p:cNvPr id="3" name="Picture 2" descr="Among people aged 12 or older in 2024, 58.3% (or 168.0 million people) used tobacco, vaped nicotine, used alcohol, or used an illicit drug in the past month; 46.6% (or 134.3 million people) drank alcohol in the past month; 16.7% (or 48.0 million people) used a tobacco product in the past month; 9.6% (or 27.7 million people) vaped nicotine in the past month; and 16.7% (or 48.2 million people) used an illicit drug in the past month. Estimates for tobacco use, nicotine vaping, alcohol use, or illicit drug use are not mutually exclusive because respondents could have used more than one type of substance (e.g., tobacco products and alcohol) in the past month.&#10;">
            <a:extLst>
              <a:ext uri="{FF2B5EF4-FFF2-40B4-BE49-F238E27FC236}">
                <a16:creationId xmlns:a16="http://schemas.microsoft.com/office/drawing/2014/main" id="{01D39F83-86C9-399A-6484-2FA90FEEB62E}"/>
              </a:ext>
            </a:extLst>
          </p:cNvPr>
          <p:cNvPicPr>
            <a:picLocks noChangeAspect="1"/>
          </p:cNvPicPr>
          <p:nvPr/>
        </p:nvPicPr>
        <p:blipFill>
          <a:blip r:embed="rId3"/>
          <a:stretch>
            <a:fillRect/>
          </a:stretch>
        </p:blipFill>
        <p:spPr>
          <a:xfrm>
            <a:off x="3273634" y="1851168"/>
            <a:ext cx="5846349" cy="4573189"/>
          </a:xfrm>
          <a:prstGeom prst="rect">
            <a:avLst/>
          </a:prstGeom>
        </p:spPr>
      </p:pic>
    </p:spTree>
    <p:extLst>
      <p:ext uri="{BB962C8B-B14F-4D97-AF65-F5344CB8AC3E}">
        <p14:creationId xmlns:p14="http://schemas.microsoft.com/office/powerpoint/2010/main" val="3789676105"/>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B94A2-AB9E-D957-32D3-F7E1332CCC52}"/>
              </a:ext>
            </a:extLst>
          </p:cNvPr>
          <p:cNvSpPr>
            <a:spLocks noGrp="1"/>
          </p:cNvSpPr>
          <p:nvPr>
            <p:ph type="title"/>
          </p:nvPr>
        </p:nvSpPr>
        <p:spPr>
          <a:xfrm>
            <a:off x="623297" y="1202372"/>
            <a:ext cx="11353280" cy="695179"/>
          </a:xfrm>
        </p:spPr>
        <p:txBody>
          <a:bodyPr>
            <a:normAutofit/>
          </a:bodyPr>
          <a:lstStyle/>
          <a:p>
            <a:r>
              <a:rPr lang="en-US" dirty="0"/>
              <a:t>The Four Waves of the Overdose Crisis</a:t>
            </a:r>
          </a:p>
        </p:txBody>
      </p:sp>
      <p:pic>
        <p:nvPicPr>
          <p:cNvPr id="3" name="Picture 2" descr="After multiple waves of the overdose crisis and many years of increases, the US overdose death rate dropped more than 24% between 2023 and 2024. Decreases reflected declining illicit fentanyl-involved deaths (with and without stimulant involvement). The 4th wave of the US overdose crisis, defined by deaths involving fentanyl and stimulants, declined for the first time in 2024. Despite overall decreases, deaths involving stimulants without fentanyl, and xylazine, continued to represent a growing proportion of overdose deaths in the US.&#10;">
            <a:extLst>
              <a:ext uri="{FF2B5EF4-FFF2-40B4-BE49-F238E27FC236}">
                <a16:creationId xmlns:a16="http://schemas.microsoft.com/office/drawing/2014/main" id="{C37BE829-1E23-4C24-3A7E-6BBFA03936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626"/>
          <a:stretch>
            <a:fillRect/>
          </a:stretch>
        </p:blipFill>
        <p:spPr bwMode="auto">
          <a:xfrm>
            <a:off x="979137" y="1897551"/>
            <a:ext cx="9131017" cy="4376225"/>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a:extLst>
              <a:ext uri="{FF2B5EF4-FFF2-40B4-BE49-F238E27FC236}">
                <a16:creationId xmlns:a16="http://schemas.microsoft.com/office/drawing/2014/main" id="{FF5CC167-0F8B-2D9E-34A0-191D485D3C03}"/>
              </a:ext>
            </a:extLst>
          </p:cNvPr>
          <p:cNvSpPr>
            <a:spLocks noGrp="1"/>
          </p:cNvSpPr>
          <p:nvPr>
            <p:ph type="dt" sz="half" idx="2"/>
          </p:nvPr>
        </p:nvSpPr>
        <p:spPr>
          <a:xfrm>
            <a:off x="623297" y="6356350"/>
            <a:ext cx="2743200" cy="365125"/>
          </a:xfrm>
        </p:spPr>
        <p:txBody>
          <a:bodyPr/>
          <a:lstStyle/>
          <a:p>
            <a:r>
              <a:rPr lang="en-US" dirty="0">
                <a:solidFill>
                  <a:srgbClr val="B9B9B9"/>
                </a:solidFill>
              </a:rPr>
              <a:t>SOURCE: Friedman et al., 2025</a:t>
            </a:r>
          </a:p>
        </p:txBody>
      </p:sp>
    </p:spTree>
    <p:extLst>
      <p:ext uri="{BB962C8B-B14F-4D97-AF65-F5344CB8AC3E}">
        <p14:creationId xmlns:p14="http://schemas.microsoft.com/office/powerpoint/2010/main" val="3810137192"/>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E998FDB-7C04-5889-CB84-779EFEF0CAF7}"/>
              </a:ext>
            </a:extLst>
          </p:cNvPr>
          <p:cNvSpPr>
            <a:spLocks noGrp="1"/>
          </p:cNvSpPr>
          <p:nvPr>
            <p:ph type="title"/>
          </p:nvPr>
        </p:nvSpPr>
        <p:spPr/>
        <p:txBody>
          <a:bodyPr>
            <a:normAutofit/>
          </a:bodyPr>
          <a:lstStyle/>
          <a:p>
            <a:r>
              <a:rPr lang="en-US" dirty="0"/>
              <a:t>The Four Waves of the Overdose Crisis (cont’d)</a:t>
            </a:r>
          </a:p>
        </p:txBody>
      </p:sp>
      <p:sp>
        <p:nvSpPr>
          <p:cNvPr id="5" name="Date Placeholder 4">
            <a:extLst>
              <a:ext uri="{FF2B5EF4-FFF2-40B4-BE49-F238E27FC236}">
                <a16:creationId xmlns:a16="http://schemas.microsoft.com/office/drawing/2014/main" id="{2FB714B8-F2C9-8D7E-2804-D022273C32F6}"/>
              </a:ext>
            </a:extLst>
          </p:cNvPr>
          <p:cNvSpPr>
            <a:spLocks noGrp="1"/>
          </p:cNvSpPr>
          <p:nvPr>
            <p:ph type="dt" sz="half" idx="2"/>
          </p:nvPr>
        </p:nvSpPr>
        <p:spPr/>
        <p:txBody>
          <a:bodyPr/>
          <a:lstStyle/>
          <a:p>
            <a:r>
              <a:rPr lang="en-US" dirty="0">
                <a:solidFill>
                  <a:srgbClr val="B9B9B9"/>
                </a:solidFill>
              </a:rPr>
              <a:t>SOURCE: Friedman et al., 2025</a:t>
            </a:r>
          </a:p>
        </p:txBody>
      </p:sp>
      <p:pic>
        <p:nvPicPr>
          <p:cNvPr id="2" name="Picture 2" descr="This bar chart displays the total number of overdose deaths each year by categories of fentanyl and stimulant involvement. The overall decrease in overdose deaths between 2023 and 2024 has been largely driven by declines in fentanyl-involved deaths. In contrast, the number of deaths involving stimulants without fentanyl grew in proportion from 17% of deaths in 2023 to 24% in 2024. In 2024, the percentage of fentanyl only and stimulant only deaths were nearly identical (25% and 24%, respectively), and stimulants alone or with fentanyl were involved in nearly 60% of overdose deaths in 2024. In order to adequately address the evolving overdose crisis, we must continue providing lifesaving medical treatments for opioid use disorder and expand the use of effective behavioral interventions like contingency management, to treat stimulant use disorder.&#10;&#10;">
            <a:extLst>
              <a:ext uri="{FF2B5EF4-FFF2-40B4-BE49-F238E27FC236}">
                <a16:creationId xmlns:a16="http://schemas.microsoft.com/office/drawing/2014/main" id="{45C2A43F-3DA5-0203-24A6-CDD126A6E3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467" y="2053684"/>
            <a:ext cx="9331901" cy="4031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2277461"/>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A666A-5058-B109-3516-6C682D5390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5B58A9-25B6-F9E8-77C8-6845A7DD5825}"/>
              </a:ext>
            </a:extLst>
          </p:cNvPr>
          <p:cNvSpPr>
            <a:spLocks noGrp="1"/>
          </p:cNvSpPr>
          <p:nvPr>
            <p:ph type="title"/>
          </p:nvPr>
        </p:nvSpPr>
        <p:spPr>
          <a:xfrm>
            <a:off x="1507535" y="2862868"/>
            <a:ext cx="9173754" cy="1822421"/>
          </a:xfrm>
        </p:spPr>
        <p:txBody>
          <a:bodyPr>
            <a:normAutofit fontScale="90000"/>
          </a:bodyPr>
          <a:lstStyle/>
          <a:p>
            <a:r>
              <a:rPr lang="en-US" dirty="0"/>
              <a:t>Opioids</a:t>
            </a:r>
            <a:br>
              <a:rPr lang="en-US" dirty="0"/>
            </a:br>
            <a:br>
              <a:rPr lang="en-US" dirty="0"/>
            </a:br>
            <a:r>
              <a:rPr lang="en-US" b="1" dirty="0"/>
              <a:t>What are they and how do they impact brain and body? </a:t>
            </a:r>
          </a:p>
        </p:txBody>
      </p:sp>
    </p:spTree>
    <p:extLst>
      <p:ext uri="{BB962C8B-B14F-4D97-AF65-F5344CB8AC3E}">
        <p14:creationId xmlns:p14="http://schemas.microsoft.com/office/powerpoint/2010/main" val="3183708630"/>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9F917-B204-DC28-E797-E6AEFC7D23E7}"/>
              </a:ext>
            </a:extLst>
          </p:cNvPr>
          <p:cNvSpPr>
            <a:spLocks noGrp="1"/>
          </p:cNvSpPr>
          <p:nvPr>
            <p:ph type="title"/>
          </p:nvPr>
        </p:nvSpPr>
        <p:spPr/>
        <p:txBody>
          <a:bodyPr/>
          <a:lstStyle/>
          <a:p>
            <a:r>
              <a:rPr lang="en-US" dirty="0"/>
              <a:t>Opioids and Reward</a:t>
            </a:r>
          </a:p>
        </p:txBody>
      </p:sp>
      <p:sp>
        <p:nvSpPr>
          <p:cNvPr id="5" name="Date Placeholder 4">
            <a:extLst>
              <a:ext uri="{FF2B5EF4-FFF2-40B4-BE49-F238E27FC236}">
                <a16:creationId xmlns:a16="http://schemas.microsoft.com/office/drawing/2014/main" id="{B89D346D-8BDE-3CDD-B19E-DC6732204797}"/>
              </a:ext>
            </a:extLst>
          </p:cNvPr>
          <p:cNvSpPr>
            <a:spLocks noGrp="1"/>
          </p:cNvSpPr>
          <p:nvPr>
            <p:ph type="dt" sz="half" idx="2"/>
          </p:nvPr>
        </p:nvSpPr>
        <p:spPr/>
        <p:txBody>
          <a:bodyPr/>
          <a:lstStyle/>
          <a:p>
            <a:r>
              <a:rPr lang="en-US" dirty="0">
                <a:solidFill>
                  <a:srgbClr val="B9B9B9"/>
                </a:solidFill>
              </a:rPr>
              <a:t>SOURCE: NIDA, 2024</a:t>
            </a:r>
          </a:p>
        </p:txBody>
      </p:sp>
      <p:pic>
        <p:nvPicPr>
          <p:cNvPr id="7" name="Picture 4" descr="Opioid receptors are found in brain regions collectively called the reward system. The body’s own opioid-like signaling molecules bind to those receptors. In response to natural rewards, such as food and social interactions, they trigger brain processes that make us feel good and make us want to repeat the healthy behaviors that help us survive.&#10;">
            <a:extLst>
              <a:ext uri="{FF2B5EF4-FFF2-40B4-BE49-F238E27FC236}">
                <a16:creationId xmlns:a16="http://schemas.microsoft.com/office/drawing/2014/main" id="{0E182A4E-516B-F263-368E-721A30FA25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5227" y="1992046"/>
            <a:ext cx="6258370" cy="4223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2038300"/>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AC00A-381B-FD4C-E299-259303516691}"/>
              </a:ext>
            </a:extLst>
          </p:cNvPr>
          <p:cNvSpPr>
            <a:spLocks noGrp="1"/>
          </p:cNvSpPr>
          <p:nvPr>
            <p:ph type="title"/>
          </p:nvPr>
        </p:nvSpPr>
        <p:spPr/>
        <p:txBody>
          <a:bodyPr>
            <a:normAutofit fontScale="90000"/>
          </a:bodyPr>
          <a:lstStyle/>
          <a:p>
            <a:r>
              <a:rPr lang="en-US" dirty="0"/>
              <a:t>[18F] </a:t>
            </a:r>
            <a:r>
              <a:rPr lang="en-US" dirty="0" err="1"/>
              <a:t>Cyclofoxy</a:t>
            </a:r>
            <a:r>
              <a:rPr lang="en-US" dirty="0"/>
              <a:t> (a Selective Opioid Antagonist) Binding in Human Brain: Normal Volunteer PET Study - NIH</a:t>
            </a:r>
          </a:p>
        </p:txBody>
      </p:sp>
      <p:pic>
        <p:nvPicPr>
          <p:cNvPr id="4" name="Content Placeholder 6" descr="Image showing locations of opioid receptors in the brain. Image demonstrates that receptors are all over the brain and highly concentrated in the reward center.">
            <a:extLst>
              <a:ext uri="{FF2B5EF4-FFF2-40B4-BE49-F238E27FC236}">
                <a16:creationId xmlns:a16="http://schemas.microsoft.com/office/drawing/2014/main" id="{F2BD3F83-7951-41D9-B35C-DCDAE9AEE748}"/>
              </a:ext>
            </a:extLst>
          </p:cNvPr>
          <p:cNvPicPr>
            <a:picLocks noChangeAspect="1"/>
          </p:cNvPicPr>
          <p:nvPr/>
        </p:nvPicPr>
        <p:blipFill>
          <a:blip r:embed="rId3"/>
          <a:srcRect l="4705" r="13846" b="5079"/>
          <a:stretch>
            <a:fillRect/>
          </a:stretch>
        </p:blipFill>
        <p:spPr>
          <a:xfrm>
            <a:off x="2930148" y="2468136"/>
            <a:ext cx="6328528" cy="3828935"/>
          </a:xfrm>
          <a:prstGeom prst="roundRect">
            <a:avLst/>
          </a:prstGeom>
        </p:spPr>
      </p:pic>
      <p:sp>
        <p:nvSpPr>
          <p:cNvPr id="5" name="Date Placeholder 4">
            <a:extLst>
              <a:ext uri="{FF2B5EF4-FFF2-40B4-BE49-F238E27FC236}">
                <a16:creationId xmlns:a16="http://schemas.microsoft.com/office/drawing/2014/main" id="{150E8A25-A6B6-1D01-4B3B-05F5324D67FB}"/>
              </a:ext>
            </a:extLst>
          </p:cNvPr>
          <p:cNvSpPr>
            <a:spLocks noGrp="1"/>
          </p:cNvSpPr>
          <p:nvPr>
            <p:ph type="dt" sz="half" idx="2"/>
          </p:nvPr>
        </p:nvSpPr>
        <p:spPr>
          <a:xfrm>
            <a:off x="623297" y="6356350"/>
            <a:ext cx="2743200" cy="365125"/>
          </a:xfrm>
        </p:spPr>
        <p:txBody>
          <a:bodyPr/>
          <a:lstStyle/>
          <a:p>
            <a:r>
              <a:rPr lang="en-US" dirty="0">
                <a:solidFill>
                  <a:srgbClr val="B9B9B9"/>
                </a:solidFill>
              </a:rPr>
              <a:t>SOURCE: Kling et al., 2000</a:t>
            </a:r>
          </a:p>
        </p:txBody>
      </p:sp>
    </p:spTree>
    <p:extLst>
      <p:ext uri="{BB962C8B-B14F-4D97-AF65-F5344CB8AC3E}">
        <p14:creationId xmlns:p14="http://schemas.microsoft.com/office/powerpoint/2010/main" val="1727226845"/>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99A95-ECF1-51C2-8556-D38D300DF068}"/>
              </a:ext>
            </a:extLst>
          </p:cNvPr>
          <p:cNvSpPr>
            <a:spLocks noGrp="1"/>
          </p:cNvSpPr>
          <p:nvPr>
            <p:ph type="title"/>
          </p:nvPr>
        </p:nvSpPr>
        <p:spPr/>
        <p:txBody>
          <a:bodyPr/>
          <a:lstStyle/>
          <a:p>
            <a:r>
              <a:rPr lang="en-US" dirty="0"/>
              <a:t>Acute Effects of Opioids</a:t>
            </a:r>
          </a:p>
        </p:txBody>
      </p:sp>
      <p:sp>
        <p:nvSpPr>
          <p:cNvPr id="4" name="Text Placeholder 3">
            <a:extLst>
              <a:ext uri="{FF2B5EF4-FFF2-40B4-BE49-F238E27FC236}">
                <a16:creationId xmlns:a16="http://schemas.microsoft.com/office/drawing/2014/main" id="{1C529E17-1695-FAD1-741E-6D1007FB28FA}"/>
              </a:ext>
            </a:extLst>
          </p:cNvPr>
          <p:cNvSpPr>
            <a:spLocks noGrp="1"/>
          </p:cNvSpPr>
          <p:nvPr>
            <p:ph type="body" sz="quarter" idx="11"/>
          </p:nvPr>
        </p:nvSpPr>
        <p:spPr/>
        <p:txBody>
          <a:bodyPr/>
          <a:lstStyle/>
          <a:p>
            <a:pPr>
              <a:buFont typeface="Arial" panose="020B0604020202020204" pitchFamily="34" charset="0"/>
              <a:buChar char="•"/>
            </a:pPr>
            <a:r>
              <a:rPr lang="en-US" dirty="0"/>
              <a:t>Euphoria</a:t>
            </a:r>
          </a:p>
          <a:p>
            <a:pPr>
              <a:buFont typeface="Arial" panose="020B0604020202020204" pitchFamily="34" charset="0"/>
              <a:buChar char="•"/>
            </a:pPr>
            <a:r>
              <a:rPr lang="en-US" dirty="0"/>
              <a:t> Pain relief</a:t>
            </a:r>
          </a:p>
          <a:p>
            <a:pPr>
              <a:buFont typeface="Arial" panose="020B0604020202020204" pitchFamily="34" charset="0"/>
              <a:buChar char="•"/>
            </a:pPr>
            <a:r>
              <a:rPr lang="en-US" dirty="0"/>
              <a:t> Suppresses cough reflex</a:t>
            </a:r>
          </a:p>
          <a:p>
            <a:pPr>
              <a:buFont typeface="Arial" panose="020B0604020202020204" pitchFamily="34" charset="0"/>
              <a:buChar char="•"/>
            </a:pPr>
            <a:r>
              <a:rPr lang="en-US" dirty="0"/>
              <a:t> Histamine release</a:t>
            </a:r>
          </a:p>
          <a:p>
            <a:pPr>
              <a:buFont typeface="Arial" panose="020B0604020202020204" pitchFamily="34" charset="0"/>
              <a:buChar char="•"/>
            </a:pPr>
            <a:r>
              <a:rPr lang="en-US" dirty="0"/>
              <a:t> Warm flushing of the skin</a:t>
            </a:r>
          </a:p>
          <a:p>
            <a:pPr>
              <a:buFont typeface="Arial" panose="020B0604020202020204" pitchFamily="34" charset="0"/>
              <a:buChar char="•"/>
            </a:pPr>
            <a:r>
              <a:rPr lang="en-US" dirty="0"/>
              <a:t> Dry mouth</a:t>
            </a:r>
          </a:p>
          <a:p>
            <a:pPr>
              <a:buFont typeface="Arial" panose="020B0604020202020204" pitchFamily="34" charset="0"/>
              <a:buChar char="•"/>
            </a:pPr>
            <a:r>
              <a:rPr lang="en-US" dirty="0"/>
              <a:t> Drowsiness and lethargy</a:t>
            </a:r>
          </a:p>
          <a:p>
            <a:pPr>
              <a:buFont typeface="Arial" panose="020B0604020202020204" pitchFamily="34" charset="0"/>
              <a:buChar char="•"/>
            </a:pPr>
            <a:r>
              <a:rPr lang="en-US" dirty="0"/>
              <a:t> Sense of well-being</a:t>
            </a:r>
          </a:p>
          <a:p>
            <a:pPr>
              <a:buFont typeface="Arial" panose="020B0604020202020204" pitchFamily="34" charset="0"/>
              <a:buChar char="•"/>
            </a:pPr>
            <a:r>
              <a:rPr lang="en-US" dirty="0"/>
              <a:t> Respiratory depression</a:t>
            </a:r>
          </a:p>
        </p:txBody>
      </p:sp>
      <p:sp>
        <p:nvSpPr>
          <p:cNvPr id="5" name="Text Placeholder 4">
            <a:extLst>
              <a:ext uri="{FF2B5EF4-FFF2-40B4-BE49-F238E27FC236}">
                <a16:creationId xmlns:a16="http://schemas.microsoft.com/office/drawing/2014/main" id="{F2A51D93-9056-B557-46AD-0180909E3ED4}"/>
              </a:ext>
            </a:extLst>
          </p:cNvPr>
          <p:cNvSpPr>
            <a:spLocks noGrp="1"/>
          </p:cNvSpPr>
          <p:nvPr>
            <p:ph type="body" sz="quarter" idx="12"/>
          </p:nvPr>
        </p:nvSpPr>
        <p:spPr/>
        <p:txBody>
          <a:bodyPr/>
          <a:lstStyle/>
          <a:p>
            <a:pPr>
              <a:buFont typeface="Arial" panose="020B0604020202020204" pitchFamily="34" charset="0"/>
              <a:buChar char="•"/>
            </a:pPr>
            <a:r>
              <a:rPr lang="en-US" dirty="0"/>
              <a:t>Sedation</a:t>
            </a:r>
          </a:p>
          <a:p>
            <a:pPr>
              <a:buFont typeface="Arial" panose="020B0604020202020204" pitchFamily="34" charset="0"/>
              <a:buChar char="•"/>
            </a:pPr>
            <a:r>
              <a:rPr lang="en-US" dirty="0"/>
              <a:t> Pupil constriction</a:t>
            </a:r>
          </a:p>
          <a:p>
            <a:pPr>
              <a:buFont typeface="Arial" panose="020B0604020202020204" pitchFamily="34" charset="0"/>
              <a:buChar char="•"/>
            </a:pPr>
            <a:r>
              <a:rPr lang="en-US" dirty="0"/>
              <a:t> Slurred speech</a:t>
            </a:r>
          </a:p>
          <a:p>
            <a:pPr>
              <a:buFont typeface="Arial" panose="020B0604020202020204" pitchFamily="34" charset="0"/>
              <a:buChar char="•"/>
            </a:pPr>
            <a:r>
              <a:rPr lang="en-US" dirty="0"/>
              <a:t> Impaired attention/memory </a:t>
            </a:r>
          </a:p>
          <a:p>
            <a:pPr>
              <a:buFont typeface="Arial" panose="020B0604020202020204" pitchFamily="34" charset="0"/>
              <a:buChar char="•"/>
            </a:pPr>
            <a:r>
              <a:rPr lang="en-US" dirty="0"/>
              <a:t> Constipation, urinary retention </a:t>
            </a:r>
          </a:p>
          <a:p>
            <a:pPr>
              <a:buFont typeface="Arial" panose="020B0604020202020204" pitchFamily="34" charset="0"/>
              <a:buChar char="•"/>
            </a:pPr>
            <a:r>
              <a:rPr lang="en-US" dirty="0"/>
              <a:t> Nausea</a:t>
            </a:r>
          </a:p>
          <a:p>
            <a:pPr>
              <a:buFont typeface="Arial" panose="020B0604020202020204" pitchFamily="34" charset="0"/>
              <a:buChar char="•"/>
            </a:pPr>
            <a:r>
              <a:rPr lang="en-US" dirty="0"/>
              <a:t> Confusion, delirium</a:t>
            </a:r>
          </a:p>
          <a:p>
            <a:pPr>
              <a:buFont typeface="Arial" panose="020B0604020202020204" pitchFamily="34" charset="0"/>
              <a:buChar char="•"/>
            </a:pPr>
            <a:r>
              <a:rPr lang="en-US" dirty="0"/>
              <a:t> Seizures</a:t>
            </a:r>
          </a:p>
          <a:p>
            <a:pPr>
              <a:buFont typeface="Arial" panose="020B0604020202020204" pitchFamily="34" charset="0"/>
              <a:buChar char="•"/>
            </a:pPr>
            <a:r>
              <a:rPr lang="en-US" dirty="0"/>
              <a:t> Slowed heart rate</a:t>
            </a:r>
          </a:p>
        </p:txBody>
      </p:sp>
      <p:sp>
        <p:nvSpPr>
          <p:cNvPr id="6" name="Date Placeholder 4">
            <a:extLst>
              <a:ext uri="{FF2B5EF4-FFF2-40B4-BE49-F238E27FC236}">
                <a16:creationId xmlns:a16="http://schemas.microsoft.com/office/drawing/2014/main" id="{6C9231E4-024A-D153-548E-3ED2BA3E3985}"/>
              </a:ext>
            </a:extLst>
          </p:cNvPr>
          <p:cNvSpPr>
            <a:spLocks noGrp="1"/>
          </p:cNvSpPr>
          <p:nvPr>
            <p:ph type="dt" sz="half" idx="2"/>
          </p:nvPr>
        </p:nvSpPr>
        <p:spPr>
          <a:xfrm>
            <a:off x="623297" y="6356350"/>
            <a:ext cx="2743200" cy="365125"/>
          </a:xfrm>
        </p:spPr>
        <p:txBody>
          <a:bodyPr/>
          <a:lstStyle/>
          <a:p>
            <a:r>
              <a:rPr lang="en-US" dirty="0">
                <a:solidFill>
                  <a:srgbClr val="B9B9B9"/>
                </a:solidFill>
              </a:rPr>
              <a:t>SOURCE: NIDA, 2011</a:t>
            </a:r>
          </a:p>
        </p:txBody>
      </p:sp>
    </p:spTree>
    <p:extLst>
      <p:ext uri="{BB962C8B-B14F-4D97-AF65-F5344CB8AC3E}">
        <p14:creationId xmlns:p14="http://schemas.microsoft.com/office/powerpoint/2010/main" val="1177973835"/>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9DD5C8A-4389-D9C9-BDB5-7B9A6E4360C3}"/>
              </a:ext>
            </a:extLst>
          </p:cNvPr>
          <p:cNvSpPr>
            <a:spLocks noGrp="1"/>
          </p:cNvSpPr>
          <p:nvPr>
            <p:ph type="title"/>
          </p:nvPr>
        </p:nvSpPr>
        <p:spPr/>
        <p:txBody>
          <a:bodyPr/>
          <a:lstStyle/>
          <a:p>
            <a:r>
              <a:rPr lang="en-US" dirty="0"/>
              <a:t>Long-Term Effects of Opioids</a:t>
            </a:r>
          </a:p>
        </p:txBody>
      </p:sp>
      <p:sp>
        <p:nvSpPr>
          <p:cNvPr id="7" name="Text Placeholder 6">
            <a:extLst>
              <a:ext uri="{FF2B5EF4-FFF2-40B4-BE49-F238E27FC236}">
                <a16:creationId xmlns:a16="http://schemas.microsoft.com/office/drawing/2014/main" id="{4A61F66E-284F-86D4-78A8-85B368FE8ACB}"/>
              </a:ext>
            </a:extLst>
          </p:cNvPr>
          <p:cNvSpPr>
            <a:spLocks noGrp="1"/>
          </p:cNvSpPr>
          <p:nvPr>
            <p:ph type="body" sz="quarter" idx="11"/>
          </p:nvPr>
        </p:nvSpPr>
        <p:spPr>
          <a:xfrm>
            <a:off x="623889" y="1941825"/>
            <a:ext cx="10511833" cy="3713802"/>
          </a:xfrm>
        </p:spPr>
        <p:txBody>
          <a:bodyPr/>
          <a:lstStyle/>
          <a:p>
            <a:pPr>
              <a:buFont typeface="Arial" panose="020B0604020202020204" pitchFamily="34" charset="0"/>
              <a:buChar char="•"/>
            </a:pPr>
            <a:r>
              <a:rPr lang="en-US" sz="2200" dirty="0"/>
              <a:t>Fatal overdose</a:t>
            </a:r>
          </a:p>
          <a:p>
            <a:pPr>
              <a:buFont typeface="Arial" panose="020B0604020202020204" pitchFamily="34" charset="0"/>
              <a:buChar char="•"/>
            </a:pPr>
            <a:r>
              <a:rPr lang="en-US" sz="2200" dirty="0"/>
              <a:t>Infectious diseases</a:t>
            </a:r>
          </a:p>
          <a:p>
            <a:pPr>
              <a:buFont typeface="Arial" panose="020B0604020202020204" pitchFamily="34" charset="0"/>
              <a:buChar char="•"/>
            </a:pPr>
            <a:r>
              <a:rPr lang="en-US" sz="2200" dirty="0"/>
              <a:t>Infection of heart lining and valves </a:t>
            </a:r>
          </a:p>
          <a:p>
            <a:pPr>
              <a:buFont typeface="Arial" panose="020B0604020202020204" pitchFamily="34" charset="0"/>
              <a:buChar char="•"/>
            </a:pPr>
            <a:r>
              <a:rPr lang="en-US" sz="2200" dirty="0"/>
              <a:t>Pulmonary complications and pneumonia </a:t>
            </a:r>
          </a:p>
          <a:p>
            <a:pPr>
              <a:buFont typeface="Arial" panose="020B0604020202020204" pitchFamily="34" charset="0"/>
              <a:buChar char="•"/>
            </a:pPr>
            <a:r>
              <a:rPr lang="en-US" sz="2200" dirty="0"/>
              <a:t>Respiratory problems</a:t>
            </a:r>
          </a:p>
          <a:p>
            <a:pPr>
              <a:buFont typeface="Arial" panose="020B0604020202020204" pitchFamily="34" charset="0"/>
              <a:buChar char="•"/>
            </a:pPr>
            <a:r>
              <a:rPr lang="en-US" sz="2200" dirty="0"/>
              <a:t>Liver disease </a:t>
            </a:r>
          </a:p>
          <a:p>
            <a:pPr>
              <a:buFont typeface="Arial" panose="020B0604020202020204" pitchFamily="34" charset="0"/>
              <a:buChar char="•"/>
            </a:pPr>
            <a:r>
              <a:rPr lang="en-US" sz="2200" dirty="0"/>
              <a:t>Constipation </a:t>
            </a:r>
          </a:p>
          <a:p>
            <a:pPr>
              <a:buFont typeface="Arial" panose="020B0604020202020204" pitchFamily="34" charset="0"/>
              <a:buChar char="•"/>
            </a:pPr>
            <a:r>
              <a:rPr lang="en-US" sz="2200" dirty="0"/>
              <a:t>Pregnancy-related complications</a:t>
            </a:r>
          </a:p>
          <a:p>
            <a:pPr>
              <a:buFont typeface="Arial" panose="020B0604020202020204" pitchFamily="34" charset="0"/>
              <a:buChar char="•"/>
            </a:pPr>
            <a:r>
              <a:rPr lang="en-US" sz="2200" dirty="0"/>
              <a:t>Collapsed veins, abscesses, and cellulitis</a:t>
            </a:r>
          </a:p>
        </p:txBody>
      </p:sp>
      <p:sp>
        <p:nvSpPr>
          <p:cNvPr id="5" name="Date Placeholder 4">
            <a:extLst>
              <a:ext uri="{FF2B5EF4-FFF2-40B4-BE49-F238E27FC236}">
                <a16:creationId xmlns:a16="http://schemas.microsoft.com/office/drawing/2014/main" id="{97F6CB24-E5A9-5088-DC27-CF7552C21FE0}"/>
              </a:ext>
            </a:extLst>
          </p:cNvPr>
          <p:cNvSpPr>
            <a:spLocks noGrp="1"/>
          </p:cNvSpPr>
          <p:nvPr>
            <p:ph type="dt" sz="half" idx="2"/>
          </p:nvPr>
        </p:nvSpPr>
        <p:spPr/>
        <p:txBody>
          <a:bodyPr/>
          <a:lstStyle/>
          <a:p>
            <a:r>
              <a:rPr lang="en-US" dirty="0">
                <a:solidFill>
                  <a:srgbClr val="B9B9B9"/>
                </a:solidFill>
              </a:rPr>
              <a:t>SOURCE: NIDA, 2011</a:t>
            </a:r>
          </a:p>
        </p:txBody>
      </p:sp>
    </p:spTree>
    <p:extLst>
      <p:ext uri="{BB962C8B-B14F-4D97-AF65-F5344CB8AC3E}">
        <p14:creationId xmlns:p14="http://schemas.microsoft.com/office/powerpoint/2010/main" val="897702522"/>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6D189-9071-11C6-2BF1-75F6B98EE170}"/>
              </a:ext>
            </a:extLst>
          </p:cNvPr>
          <p:cNvSpPr>
            <a:spLocks noGrp="1"/>
          </p:cNvSpPr>
          <p:nvPr>
            <p:ph type="title"/>
          </p:nvPr>
        </p:nvSpPr>
        <p:spPr/>
        <p:txBody>
          <a:bodyPr/>
          <a:lstStyle/>
          <a:p>
            <a:r>
              <a:rPr lang="en-US" dirty="0"/>
              <a:t>Opioid Withdrawal (1)</a:t>
            </a:r>
          </a:p>
        </p:txBody>
      </p:sp>
      <p:sp>
        <p:nvSpPr>
          <p:cNvPr id="6" name="Text Placeholder 5">
            <a:extLst>
              <a:ext uri="{FF2B5EF4-FFF2-40B4-BE49-F238E27FC236}">
                <a16:creationId xmlns:a16="http://schemas.microsoft.com/office/drawing/2014/main" id="{BC624020-965F-56C0-1F04-DCB979B25B62}"/>
              </a:ext>
            </a:extLst>
          </p:cNvPr>
          <p:cNvSpPr>
            <a:spLocks noGrp="1"/>
          </p:cNvSpPr>
          <p:nvPr>
            <p:ph type="body" sz="quarter" idx="11"/>
          </p:nvPr>
        </p:nvSpPr>
        <p:spPr>
          <a:xfrm>
            <a:off x="206257" y="1955678"/>
            <a:ext cx="11982568" cy="4039486"/>
          </a:xfrm>
        </p:spPr>
        <p:txBody>
          <a:bodyPr/>
          <a:lstStyle/>
          <a:p>
            <a:pPr>
              <a:buFont typeface="Arial" panose="020B0604020202020204" pitchFamily="34" charset="0"/>
              <a:buChar char="•"/>
            </a:pPr>
            <a:r>
              <a:rPr lang="en-US" sz="2200" dirty="0"/>
              <a:t>Intensity varies with level and chronicity of use</a:t>
            </a:r>
          </a:p>
          <a:p>
            <a:pPr>
              <a:buFont typeface="Arial" panose="020B0604020202020204" pitchFamily="34" charset="0"/>
              <a:buChar char="•"/>
            </a:pPr>
            <a:r>
              <a:rPr lang="en-US" sz="2200" dirty="0"/>
              <a:t>Cessation of opioids causes a rebound in functions depressed by use</a:t>
            </a:r>
          </a:p>
          <a:p>
            <a:pPr>
              <a:buFont typeface="Arial" panose="020B0604020202020204" pitchFamily="34" charset="0"/>
              <a:buChar char="•"/>
            </a:pPr>
            <a:r>
              <a:rPr lang="en-US" sz="2200" dirty="0"/>
              <a:t>First signs occur shortly before next scheduled dose</a:t>
            </a:r>
          </a:p>
          <a:p>
            <a:pPr>
              <a:buFont typeface="Arial" panose="020B0604020202020204" pitchFamily="34" charset="0"/>
              <a:buChar char="•"/>
            </a:pPr>
            <a:r>
              <a:rPr lang="en-US" sz="2200" dirty="0"/>
              <a:t>For short-acting opioids (e.g., heroin) peak of withdrawal occurs 36-72 hours after last dose</a:t>
            </a:r>
          </a:p>
          <a:p>
            <a:pPr>
              <a:buFont typeface="Arial" panose="020B0604020202020204" pitchFamily="34" charset="0"/>
              <a:buChar char="•"/>
            </a:pPr>
            <a:r>
              <a:rPr lang="en-US" sz="2200" dirty="0"/>
              <a:t>Acute symptoms subside over 3 to 7 days</a:t>
            </a:r>
          </a:p>
          <a:p>
            <a:pPr>
              <a:buFont typeface="Arial" panose="020B0604020202020204" pitchFamily="34" charset="0"/>
              <a:buChar char="•"/>
            </a:pPr>
            <a:r>
              <a:rPr lang="en-US" sz="2200" dirty="0"/>
              <a:t>Ongoing symptoms may linger for weeks or months</a:t>
            </a:r>
          </a:p>
          <a:p>
            <a:pPr>
              <a:buFont typeface="Arial" panose="020B0604020202020204" pitchFamily="34" charset="0"/>
              <a:buChar char="•"/>
            </a:pPr>
            <a:r>
              <a:rPr lang="en-US" sz="2200" dirty="0"/>
              <a:t>Symptoms include dysphoric mood, nausea or vomiting, diarrhea, tearing </a:t>
            </a:r>
            <a:br>
              <a:rPr lang="en-US" sz="2200" dirty="0"/>
            </a:br>
            <a:r>
              <a:rPr lang="en-US" sz="2200" dirty="0"/>
              <a:t>or runny nose, dilated pupils, muscle aches, goosebumps, sweating, yawning, </a:t>
            </a:r>
            <a:br>
              <a:rPr lang="en-US" sz="2200" dirty="0"/>
            </a:br>
            <a:r>
              <a:rPr lang="en-US" sz="2200" dirty="0"/>
              <a:t>fever, and insomnia</a:t>
            </a:r>
          </a:p>
        </p:txBody>
      </p:sp>
      <p:sp>
        <p:nvSpPr>
          <p:cNvPr id="5" name="Date Placeholder 4">
            <a:extLst>
              <a:ext uri="{FF2B5EF4-FFF2-40B4-BE49-F238E27FC236}">
                <a16:creationId xmlns:a16="http://schemas.microsoft.com/office/drawing/2014/main" id="{4D71275E-E3B1-4DB5-7C19-9028A849CE4C}"/>
              </a:ext>
            </a:extLst>
          </p:cNvPr>
          <p:cNvSpPr>
            <a:spLocks noGrp="1"/>
          </p:cNvSpPr>
          <p:nvPr>
            <p:ph type="dt" sz="half" idx="2"/>
          </p:nvPr>
        </p:nvSpPr>
        <p:spPr>
          <a:xfrm>
            <a:off x="623297" y="6356350"/>
            <a:ext cx="6110012" cy="327083"/>
          </a:xfrm>
        </p:spPr>
        <p:txBody>
          <a:bodyPr/>
          <a:lstStyle/>
          <a:p>
            <a:r>
              <a:rPr lang="en-US" dirty="0">
                <a:solidFill>
                  <a:srgbClr val="B9B9B9"/>
                </a:solidFill>
              </a:rPr>
              <a:t>SOURCES: Li et al., 2013; Li, et al., 2011; Qui et al., 2013; NIDA, 2011</a:t>
            </a:r>
          </a:p>
        </p:txBody>
      </p:sp>
    </p:spTree>
    <p:extLst>
      <p:ext uri="{BB962C8B-B14F-4D97-AF65-F5344CB8AC3E}">
        <p14:creationId xmlns:p14="http://schemas.microsoft.com/office/powerpoint/2010/main" val="530655110"/>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84923" y="961797"/>
            <a:ext cx="10794980" cy="648915"/>
          </a:xfrm>
        </p:spPr>
        <p:txBody>
          <a:bodyPr>
            <a:normAutofit/>
          </a:bodyPr>
          <a:lstStyle/>
          <a:p>
            <a:r>
              <a:rPr lang="en-US" altLang="en-US" sz="3200" dirty="0"/>
              <a:t>Opioid Withdrawal (2)</a:t>
            </a:r>
            <a:endParaRPr lang="en-GB" sz="3200" dirty="0"/>
          </a:p>
        </p:txBody>
      </p:sp>
      <p:sp>
        <p:nvSpPr>
          <p:cNvPr id="3" name="Marcador de contenido 2"/>
          <p:cNvSpPr>
            <a:spLocks noGrp="1"/>
          </p:cNvSpPr>
          <p:nvPr>
            <p:ph idx="1"/>
          </p:nvPr>
        </p:nvSpPr>
        <p:spPr>
          <a:xfrm>
            <a:off x="584923" y="1358693"/>
            <a:ext cx="11120551" cy="4736613"/>
          </a:xfrm>
          <a:ln>
            <a:noFill/>
          </a:ln>
        </p:spPr>
        <p:txBody>
          <a:bodyPr>
            <a:normAutofit/>
          </a:bodyPr>
          <a:lstStyle/>
          <a:p>
            <a:endParaRPr lang="en-US" altLang="en-US" sz="2200" dirty="0">
              <a:solidFill>
                <a:schemeClr val="tx1"/>
              </a:solidFill>
            </a:endParaRPr>
          </a:p>
          <a:p>
            <a:r>
              <a:rPr lang="en-US" altLang="en-US" sz="2200" dirty="0">
                <a:solidFill>
                  <a:schemeClr val="tx1"/>
                </a:solidFill>
              </a:rPr>
              <a:t>All opioids produce similar withdrawal symptoms when stopped abruptly</a:t>
            </a:r>
          </a:p>
          <a:p>
            <a:pPr lvl="1"/>
            <a:r>
              <a:rPr lang="en-US" altLang="en-US" sz="2200" b="1" i="1" dirty="0"/>
              <a:t>Severity</a:t>
            </a:r>
            <a:r>
              <a:rPr lang="en-US" altLang="en-US" sz="2200" dirty="0"/>
              <a:t> varies with the amount and duration of use</a:t>
            </a:r>
          </a:p>
          <a:p>
            <a:pPr lvl="1"/>
            <a:r>
              <a:rPr lang="en-US" altLang="en-US" sz="2200" b="1" i="1" dirty="0"/>
              <a:t>Timing</a:t>
            </a:r>
            <a:r>
              <a:rPr lang="en-US" altLang="en-US" sz="2200" dirty="0"/>
              <a:t> of withdrawal symptoms depends on the type of opioid used</a:t>
            </a:r>
          </a:p>
          <a:p>
            <a:endParaRPr lang="en-US" altLang="en-US" dirty="0"/>
          </a:p>
          <a:p>
            <a:endParaRPr lang="en-US" altLang="en-US" dirty="0"/>
          </a:p>
          <a:p>
            <a:endParaRPr lang="en-GB" dirty="0"/>
          </a:p>
        </p:txBody>
      </p:sp>
      <p:graphicFrame>
        <p:nvGraphicFramePr>
          <p:cNvPr id="7" name="Content Placeholder 3"/>
          <p:cNvGraphicFramePr>
            <a:graphicFrameLocks/>
          </p:cNvGraphicFramePr>
          <p:nvPr>
            <p:extLst>
              <p:ext uri="{D42A27DB-BD31-4B8C-83A1-F6EECF244321}">
                <p14:modId xmlns:p14="http://schemas.microsoft.com/office/powerpoint/2010/main" val="1312009832"/>
              </p:ext>
            </p:extLst>
          </p:nvPr>
        </p:nvGraphicFramePr>
        <p:xfrm>
          <a:off x="1213190" y="3279453"/>
          <a:ext cx="9864016" cy="2468808"/>
        </p:xfrm>
        <a:graphic>
          <a:graphicData uri="http://schemas.openxmlformats.org/drawingml/2006/table">
            <a:tbl>
              <a:tblPr firstRow="1" bandRow="1">
                <a:tableStyleId>{46F890A9-2807-4EBB-B81D-B2AA78EC7F39}</a:tableStyleId>
              </a:tblPr>
              <a:tblGrid>
                <a:gridCol w="3660871">
                  <a:extLst>
                    <a:ext uri="{9D8B030D-6E8A-4147-A177-3AD203B41FA5}">
                      <a16:colId xmlns:a16="http://schemas.microsoft.com/office/drawing/2014/main" val="20000"/>
                    </a:ext>
                  </a:extLst>
                </a:gridCol>
                <a:gridCol w="2067715">
                  <a:extLst>
                    <a:ext uri="{9D8B030D-6E8A-4147-A177-3AD203B41FA5}">
                      <a16:colId xmlns:a16="http://schemas.microsoft.com/office/drawing/2014/main" val="20001"/>
                    </a:ext>
                  </a:extLst>
                </a:gridCol>
                <a:gridCol w="2067715">
                  <a:extLst>
                    <a:ext uri="{9D8B030D-6E8A-4147-A177-3AD203B41FA5}">
                      <a16:colId xmlns:a16="http://schemas.microsoft.com/office/drawing/2014/main" val="20002"/>
                    </a:ext>
                  </a:extLst>
                </a:gridCol>
                <a:gridCol w="2067715">
                  <a:extLst>
                    <a:ext uri="{9D8B030D-6E8A-4147-A177-3AD203B41FA5}">
                      <a16:colId xmlns:a16="http://schemas.microsoft.com/office/drawing/2014/main" val="20003"/>
                    </a:ext>
                  </a:extLst>
                </a:gridCol>
              </a:tblGrid>
              <a:tr h="822746">
                <a:tc>
                  <a:txBody>
                    <a:bodyPr/>
                    <a:lstStyle/>
                    <a:p>
                      <a:pPr algn="ctr"/>
                      <a:r>
                        <a:rPr lang="en-US" sz="2400" b="1" dirty="0">
                          <a:solidFill>
                            <a:schemeClr val="bg1"/>
                          </a:solidFill>
                        </a:rPr>
                        <a:t>opioids used</a:t>
                      </a:r>
                    </a:p>
                  </a:txBody>
                  <a:tcPr marL="91416" marR="91416" marT="45708" marB="45708" anchor="ctr"/>
                </a:tc>
                <a:tc>
                  <a:txBody>
                    <a:bodyPr/>
                    <a:lstStyle/>
                    <a:p>
                      <a:pPr algn="ctr"/>
                      <a:r>
                        <a:rPr lang="en-US" sz="2400" b="1" dirty="0">
                          <a:solidFill>
                            <a:schemeClr val="bg1"/>
                          </a:solidFill>
                        </a:rPr>
                        <a:t>onset of withdrawal</a:t>
                      </a:r>
                    </a:p>
                  </a:txBody>
                  <a:tcPr marL="91416" marR="91416" marT="45708" marB="45708" anchor="ctr"/>
                </a:tc>
                <a:tc>
                  <a:txBody>
                    <a:bodyPr/>
                    <a:lstStyle/>
                    <a:p>
                      <a:pPr algn="ctr"/>
                      <a:r>
                        <a:rPr lang="en-US" sz="2400" b="1" dirty="0">
                          <a:solidFill>
                            <a:schemeClr val="bg1"/>
                          </a:solidFill>
                        </a:rPr>
                        <a:t>symptoms peak</a:t>
                      </a:r>
                    </a:p>
                  </a:txBody>
                  <a:tcPr marL="91416" marR="91416" marT="45708" marB="45708" anchor="ctr"/>
                </a:tc>
                <a:tc>
                  <a:txBody>
                    <a:bodyPr/>
                    <a:lstStyle/>
                    <a:p>
                      <a:pPr algn="ctr"/>
                      <a:r>
                        <a:rPr lang="en-US" sz="2400" b="1" dirty="0">
                          <a:solidFill>
                            <a:schemeClr val="bg1"/>
                          </a:solidFill>
                        </a:rPr>
                        <a:t>duration of withdrawal</a:t>
                      </a:r>
                    </a:p>
                  </a:txBody>
                  <a:tcPr marL="91416" marR="91416" marT="45708" marB="45708" anchor="ctr"/>
                </a:tc>
                <a:extLst>
                  <a:ext uri="{0D108BD9-81ED-4DB2-BD59-A6C34878D82A}">
                    <a16:rowId xmlns:a16="http://schemas.microsoft.com/office/drawing/2014/main" val="10000"/>
                  </a:ext>
                </a:extLst>
              </a:tr>
              <a:tr h="822746">
                <a:tc>
                  <a:txBody>
                    <a:bodyPr/>
                    <a:lstStyle/>
                    <a:p>
                      <a:r>
                        <a:rPr lang="en-US" sz="2400" dirty="0">
                          <a:solidFill>
                            <a:srgbClr val="0070C0"/>
                          </a:solidFill>
                        </a:rPr>
                        <a:t>Short-acting opioids</a:t>
                      </a:r>
                      <a:endParaRPr lang="en-US" sz="2400" baseline="0" dirty="0">
                        <a:solidFill>
                          <a:srgbClr val="0070C0"/>
                        </a:solidFill>
                      </a:endParaRPr>
                    </a:p>
                    <a:p>
                      <a:r>
                        <a:rPr lang="en-US" sz="2400" baseline="0" dirty="0">
                          <a:solidFill>
                            <a:srgbClr val="0070C0"/>
                          </a:solidFill>
                        </a:rPr>
                        <a:t>(e.g., heroin, oxycodone)</a:t>
                      </a:r>
                      <a:endParaRPr lang="en-US" sz="2400" dirty="0">
                        <a:solidFill>
                          <a:srgbClr val="0070C0"/>
                        </a:solidFill>
                      </a:endParaRPr>
                    </a:p>
                  </a:txBody>
                  <a:tcPr marL="91416" marR="91416" marT="45708" marB="45708"/>
                </a:tc>
                <a:tc>
                  <a:txBody>
                    <a:bodyPr/>
                    <a:lstStyle/>
                    <a:p>
                      <a:pPr algn="ctr"/>
                      <a:r>
                        <a:rPr lang="en-US" sz="2400" dirty="0">
                          <a:solidFill>
                            <a:srgbClr val="0070C0"/>
                          </a:solidFill>
                        </a:rPr>
                        <a:t>6-12 hours</a:t>
                      </a:r>
                    </a:p>
                  </a:txBody>
                  <a:tcPr marL="91416" marR="91416" marT="45708" marB="45708" anchor="ctr"/>
                </a:tc>
                <a:tc>
                  <a:txBody>
                    <a:bodyPr/>
                    <a:lstStyle/>
                    <a:p>
                      <a:pPr algn="ctr"/>
                      <a:r>
                        <a:rPr lang="en-US" sz="2400" dirty="0">
                          <a:solidFill>
                            <a:srgbClr val="0070C0"/>
                          </a:solidFill>
                        </a:rPr>
                        <a:t>36-72 hours</a:t>
                      </a:r>
                    </a:p>
                  </a:txBody>
                  <a:tcPr marL="91416" marR="91416" marT="45708" marB="45708" anchor="ctr"/>
                </a:tc>
                <a:tc>
                  <a:txBody>
                    <a:bodyPr/>
                    <a:lstStyle/>
                    <a:p>
                      <a:pPr algn="ctr"/>
                      <a:r>
                        <a:rPr lang="en-US" sz="2400" dirty="0">
                          <a:solidFill>
                            <a:srgbClr val="0070C0"/>
                          </a:solidFill>
                        </a:rPr>
                        <a:t>about 5 days</a:t>
                      </a:r>
                    </a:p>
                  </a:txBody>
                  <a:tcPr marL="91416" marR="91416" marT="45708" marB="45708" anchor="ctr"/>
                </a:tc>
                <a:extLst>
                  <a:ext uri="{0D108BD9-81ED-4DB2-BD59-A6C34878D82A}">
                    <a16:rowId xmlns:a16="http://schemas.microsoft.com/office/drawing/2014/main" val="10001"/>
                  </a:ext>
                </a:extLst>
              </a:tr>
              <a:tr h="822746">
                <a:tc>
                  <a:txBody>
                    <a:bodyPr/>
                    <a:lstStyle/>
                    <a:p>
                      <a:r>
                        <a:rPr lang="en-US" sz="2400" dirty="0">
                          <a:solidFill>
                            <a:srgbClr val="0070C0"/>
                          </a:solidFill>
                        </a:rPr>
                        <a:t>Long-acting opioids</a:t>
                      </a:r>
                      <a:endParaRPr lang="en-US" sz="2400" baseline="0" dirty="0">
                        <a:solidFill>
                          <a:srgbClr val="0070C0"/>
                        </a:solidFill>
                      </a:endParaRPr>
                    </a:p>
                    <a:p>
                      <a:r>
                        <a:rPr lang="en-US" sz="2400" baseline="0" dirty="0">
                          <a:solidFill>
                            <a:srgbClr val="0070C0"/>
                          </a:solidFill>
                        </a:rPr>
                        <a:t>(e.g., methadone)</a:t>
                      </a:r>
                      <a:endParaRPr lang="en-US" sz="2400" dirty="0">
                        <a:solidFill>
                          <a:srgbClr val="0070C0"/>
                        </a:solidFill>
                      </a:endParaRPr>
                    </a:p>
                  </a:txBody>
                  <a:tcPr marL="91416" marR="91416" marT="45708" marB="45708"/>
                </a:tc>
                <a:tc>
                  <a:txBody>
                    <a:bodyPr/>
                    <a:lstStyle/>
                    <a:p>
                      <a:pPr algn="ctr"/>
                      <a:r>
                        <a:rPr lang="en-US" sz="2400" dirty="0">
                          <a:solidFill>
                            <a:srgbClr val="0070C0"/>
                          </a:solidFill>
                        </a:rPr>
                        <a:t>36-48 hours</a:t>
                      </a:r>
                    </a:p>
                  </a:txBody>
                  <a:tcPr marL="91416" marR="91416" marT="45708" marB="45708" anchor="ctr"/>
                </a:tc>
                <a:tc>
                  <a:txBody>
                    <a:bodyPr/>
                    <a:lstStyle/>
                    <a:p>
                      <a:pPr algn="ctr"/>
                      <a:r>
                        <a:rPr lang="en-US" sz="2400" dirty="0">
                          <a:solidFill>
                            <a:srgbClr val="0070C0"/>
                          </a:solidFill>
                        </a:rPr>
                        <a:t>~</a:t>
                      </a:r>
                      <a:r>
                        <a:rPr lang="en-US" sz="2400" baseline="0" dirty="0">
                          <a:solidFill>
                            <a:srgbClr val="0070C0"/>
                          </a:solidFill>
                        </a:rPr>
                        <a:t> 72 hours</a:t>
                      </a:r>
                      <a:endParaRPr lang="en-US" sz="2400" dirty="0">
                        <a:solidFill>
                          <a:srgbClr val="0070C0"/>
                        </a:solidFill>
                      </a:endParaRPr>
                    </a:p>
                  </a:txBody>
                  <a:tcPr marL="91416" marR="91416" marT="45708" marB="45708" anchor="ctr"/>
                </a:tc>
                <a:tc>
                  <a:txBody>
                    <a:bodyPr/>
                    <a:lstStyle/>
                    <a:p>
                      <a:pPr algn="ctr"/>
                      <a:r>
                        <a:rPr lang="en-US" sz="2400" dirty="0">
                          <a:solidFill>
                            <a:srgbClr val="0070C0"/>
                          </a:solidFill>
                        </a:rPr>
                        <a:t>up</a:t>
                      </a:r>
                      <a:r>
                        <a:rPr lang="en-US" sz="2400" baseline="0" dirty="0">
                          <a:solidFill>
                            <a:srgbClr val="0070C0"/>
                          </a:solidFill>
                        </a:rPr>
                        <a:t> to 3 weeks</a:t>
                      </a:r>
                      <a:endParaRPr lang="en-US" sz="2400" dirty="0">
                        <a:solidFill>
                          <a:srgbClr val="0070C0"/>
                        </a:solidFill>
                      </a:endParaRPr>
                    </a:p>
                  </a:txBody>
                  <a:tcPr marL="91416" marR="91416" marT="45708" marB="45708" anchor="ctr"/>
                </a:tc>
                <a:extLst>
                  <a:ext uri="{0D108BD9-81ED-4DB2-BD59-A6C34878D82A}">
                    <a16:rowId xmlns:a16="http://schemas.microsoft.com/office/drawing/2014/main" val="10002"/>
                  </a:ext>
                </a:extLst>
              </a:tr>
            </a:tbl>
          </a:graphicData>
        </a:graphic>
      </p:graphicFrame>
      <p:sp>
        <p:nvSpPr>
          <p:cNvPr id="5" name="Date Placeholder 4">
            <a:extLst>
              <a:ext uri="{FF2B5EF4-FFF2-40B4-BE49-F238E27FC236}">
                <a16:creationId xmlns:a16="http://schemas.microsoft.com/office/drawing/2014/main" id="{0B392F74-25F0-CAAE-11E6-BB15372B0058}"/>
              </a:ext>
            </a:extLst>
          </p:cNvPr>
          <p:cNvSpPr txBox="1">
            <a:spLocks/>
          </p:cNvSpPr>
          <p:nvPr/>
        </p:nvSpPr>
        <p:spPr>
          <a:xfrm>
            <a:off x="623297" y="6356350"/>
            <a:ext cx="2743200" cy="365125"/>
          </a:xfrm>
          <a:prstGeom prst="rect">
            <a:avLst/>
          </a:prstGeom>
        </p:spPr>
        <p:txBody>
          <a:bodyPr/>
          <a:lstStyle>
            <a:defPPr marR="0" algn="l" rtl="0">
              <a:lnSpc>
                <a:spcPct val="100000"/>
              </a:lnSpc>
              <a:spcBef>
                <a:spcPts val="0"/>
              </a:spcBef>
              <a:spcAft>
                <a:spcPts val="0"/>
              </a:spcAft>
            </a:defPPr>
            <a:lvl1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9pPr>
          </a:lstStyle>
          <a:p>
            <a:r>
              <a:rPr lang="en-US" sz="1200" dirty="0">
                <a:solidFill>
                  <a:srgbClr val="B9B9B9"/>
                </a:solidFill>
              </a:rPr>
              <a:t>SOURCE: Shah &amp; Huecker, 2023</a:t>
            </a:r>
          </a:p>
        </p:txBody>
      </p:sp>
    </p:spTree>
    <p:extLst>
      <p:ext uri="{BB962C8B-B14F-4D97-AF65-F5344CB8AC3E}">
        <p14:creationId xmlns:p14="http://schemas.microsoft.com/office/powerpoint/2010/main" val="31142092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D7F0A-936F-33A1-B7A9-4290BCEA8C8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6958EEF-97B0-94C9-27FD-4D2C75343FCE}"/>
              </a:ext>
            </a:extLst>
          </p:cNvPr>
          <p:cNvSpPr>
            <a:spLocks noGrp="1"/>
          </p:cNvSpPr>
          <p:nvPr>
            <p:ph type="title"/>
          </p:nvPr>
        </p:nvSpPr>
        <p:spPr>
          <a:xfrm>
            <a:off x="584923" y="762694"/>
            <a:ext cx="10794980" cy="648915"/>
          </a:xfrm>
        </p:spPr>
        <p:txBody>
          <a:bodyPr>
            <a:normAutofit/>
          </a:bodyPr>
          <a:lstStyle/>
          <a:p>
            <a:r>
              <a:rPr lang="en-US" altLang="en-US" sz="3200" dirty="0"/>
              <a:t>Signs of an Opioid Overdose</a:t>
            </a:r>
            <a:endParaRPr lang="en-GB" sz="3200" dirty="0"/>
          </a:p>
        </p:txBody>
      </p:sp>
      <p:pic>
        <p:nvPicPr>
          <p:cNvPr id="9" name="Content Placeholder 8" descr="Signs of an opioid overdose">
            <a:extLst>
              <a:ext uri="{FF2B5EF4-FFF2-40B4-BE49-F238E27FC236}">
                <a16:creationId xmlns:a16="http://schemas.microsoft.com/office/drawing/2014/main" id="{ACB62373-1C53-E159-7DF6-40CAFB51649E}"/>
              </a:ext>
            </a:extLst>
          </p:cNvPr>
          <p:cNvPicPr>
            <a:picLocks noGrp="1" noChangeAspect="1"/>
          </p:cNvPicPr>
          <p:nvPr>
            <p:ph idx="1"/>
          </p:nvPr>
        </p:nvPicPr>
        <p:blipFill>
          <a:blip r:embed="rId3"/>
          <a:stretch>
            <a:fillRect/>
          </a:stretch>
        </p:blipFill>
        <p:spPr/>
      </p:pic>
      <p:sp>
        <p:nvSpPr>
          <p:cNvPr id="5" name="Date Placeholder 4">
            <a:extLst>
              <a:ext uri="{FF2B5EF4-FFF2-40B4-BE49-F238E27FC236}">
                <a16:creationId xmlns:a16="http://schemas.microsoft.com/office/drawing/2014/main" id="{12C85F35-3DF7-8600-F3E8-5E159AD8841D}"/>
              </a:ext>
            </a:extLst>
          </p:cNvPr>
          <p:cNvSpPr txBox="1">
            <a:spLocks/>
          </p:cNvSpPr>
          <p:nvPr/>
        </p:nvSpPr>
        <p:spPr>
          <a:xfrm>
            <a:off x="623297" y="6356350"/>
            <a:ext cx="2743200" cy="365125"/>
          </a:xfrm>
          <a:prstGeom prst="rect">
            <a:avLst/>
          </a:prstGeom>
        </p:spPr>
        <p:txBody>
          <a:bodyPr/>
          <a:lstStyle>
            <a:defPPr marR="0" algn="l" rtl="0">
              <a:lnSpc>
                <a:spcPct val="100000"/>
              </a:lnSpc>
              <a:spcBef>
                <a:spcPts val="0"/>
              </a:spcBef>
              <a:spcAft>
                <a:spcPts val="0"/>
              </a:spcAft>
            </a:defPPr>
            <a:lvl1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9pPr>
          </a:lstStyle>
          <a:p>
            <a:r>
              <a:rPr lang="en-US" sz="1200" dirty="0">
                <a:solidFill>
                  <a:srgbClr val="B9B9B9"/>
                </a:solidFill>
              </a:rPr>
              <a:t>SOURCE: CDPH, 2025</a:t>
            </a:r>
          </a:p>
        </p:txBody>
      </p:sp>
      <p:pic>
        <p:nvPicPr>
          <p:cNvPr id="11" name="Picture 10" descr="Image detailing several signs of an opioid overdose. In the left column (Top-Bottom), the signs include small, constricted &quot;pinpoint pupils&quot;, falling asleep or losing consciousness, slow, weak, or no breathing, and discolored skin (such as blue/gray lips/nails). In the right column (Top-Bottom), the signs include limp body, choking/gurgling sounds, and cold and/or clammy skin.">
            <a:extLst>
              <a:ext uri="{FF2B5EF4-FFF2-40B4-BE49-F238E27FC236}">
                <a16:creationId xmlns:a16="http://schemas.microsoft.com/office/drawing/2014/main" id="{515DE56D-A199-65FD-36FC-461633AEF74C}"/>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2694230" y="1714200"/>
            <a:ext cx="6576365" cy="4494856"/>
          </a:xfrm>
          <a:prstGeom prst="rect">
            <a:avLst/>
          </a:prstGeom>
        </p:spPr>
      </p:pic>
    </p:spTree>
    <p:extLst>
      <p:ext uri="{BB962C8B-B14F-4D97-AF65-F5344CB8AC3E}">
        <p14:creationId xmlns:p14="http://schemas.microsoft.com/office/powerpoint/2010/main" val="1635777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6ACCB-8D05-F781-74A8-B80CFFF7280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4E25C81-99F0-73F1-E832-AF602BB20E4D}"/>
              </a:ext>
            </a:extLst>
          </p:cNvPr>
          <p:cNvSpPr>
            <a:spLocks noGrp="1"/>
          </p:cNvSpPr>
          <p:nvPr>
            <p:ph type="title"/>
          </p:nvPr>
        </p:nvSpPr>
        <p:spPr>
          <a:xfrm>
            <a:off x="584923" y="762694"/>
            <a:ext cx="10794980" cy="648915"/>
          </a:xfrm>
        </p:spPr>
        <p:txBody>
          <a:bodyPr>
            <a:normAutofit/>
          </a:bodyPr>
          <a:lstStyle/>
          <a:p>
            <a:r>
              <a:rPr lang="en-US" altLang="en-US" sz="3200" dirty="0"/>
              <a:t>Fentanyl vs. Illicitly Manufactured Fentanyl (IMF)</a:t>
            </a:r>
            <a:endParaRPr lang="en-GB" sz="3200" dirty="0"/>
          </a:p>
        </p:txBody>
      </p:sp>
      <p:pic>
        <p:nvPicPr>
          <p:cNvPr id="9" name="Content Placeholder 8" descr="Signs of an opioid overdose">
            <a:extLst>
              <a:ext uri="{FF2B5EF4-FFF2-40B4-BE49-F238E27FC236}">
                <a16:creationId xmlns:a16="http://schemas.microsoft.com/office/drawing/2014/main" id="{0B0BB4BF-3D40-5A3C-005B-401DC9A68B31}"/>
              </a:ext>
            </a:extLst>
          </p:cNvPr>
          <p:cNvPicPr>
            <a:picLocks noGrp="1" noChangeAspect="1"/>
          </p:cNvPicPr>
          <p:nvPr>
            <p:ph idx="1"/>
          </p:nvPr>
        </p:nvPicPr>
        <p:blipFill>
          <a:blip r:embed="rId3"/>
          <a:stretch>
            <a:fillRect/>
          </a:stretch>
        </p:blipFill>
        <p:spPr/>
      </p:pic>
      <p:sp>
        <p:nvSpPr>
          <p:cNvPr id="5" name="Date Placeholder 4">
            <a:extLst>
              <a:ext uri="{FF2B5EF4-FFF2-40B4-BE49-F238E27FC236}">
                <a16:creationId xmlns:a16="http://schemas.microsoft.com/office/drawing/2014/main" id="{2D27E982-25E2-09B3-9B52-9CB39C9629B1}"/>
              </a:ext>
            </a:extLst>
          </p:cNvPr>
          <p:cNvSpPr txBox="1">
            <a:spLocks/>
          </p:cNvSpPr>
          <p:nvPr/>
        </p:nvSpPr>
        <p:spPr>
          <a:xfrm>
            <a:off x="623297" y="6356350"/>
            <a:ext cx="2743200" cy="365125"/>
          </a:xfrm>
          <a:prstGeom prst="rect">
            <a:avLst/>
          </a:prstGeom>
        </p:spPr>
        <p:txBody>
          <a:bodyPr/>
          <a:lstStyle>
            <a:defPPr marR="0" algn="l" rtl="0">
              <a:lnSpc>
                <a:spcPct val="100000"/>
              </a:lnSpc>
              <a:spcBef>
                <a:spcPts val="0"/>
              </a:spcBef>
              <a:spcAft>
                <a:spcPts val="0"/>
              </a:spcAft>
            </a:defPPr>
            <a:lvl1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9pPr>
          </a:lstStyle>
          <a:p>
            <a:r>
              <a:rPr lang="en-US" sz="1200" dirty="0">
                <a:solidFill>
                  <a:srgbClr val="B9B9B9"/>
                </a:solidFill>
              </a:rPr>
              <a:t>SOURCE: CDC, 2024</a:t>
            </a:r>
          </a:p>
        </p:txBody>
      </p:sp>
      <p:pic>
        <p:nvPicPr>
          <p:cNvPr id="3" name="Picture 2">
            <a:extLst>
              <a:ext uri="{FF2B5EF4-FFF2-40B4-BE49-F238E27FC236}">
                <a16:creationId xmlns:a16="http://schemas.microsoft.com/office/drawing/2014/main" id="{CED3BEFF-6A84-CFD3-4A0C-F666D72B8B72}"/>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8181" y="1526291"/>
            <a:ext cx="4347474" cy="434385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C99BBDF0-97CF-983E-D618-75704A1E175B}"/>
              </a:ext>
              <a:ext uri="{C183D7F6-B498-43B3-948B-1728B52AA6E4}">
                <adec:decorative xmlns:adec="http://schemas.microsoft.com/office/drawing/2017/decorative" val="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53188" y="1526290"/>
            <a:ext cx="4347475" cy="4343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6919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E9A64-37FC-BF6C-E15B-D0B2E2B39F4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346B73E-4BFB-4AA0-C568-950268A90FEC}"/>
              </a:ext>
            </a:extLst>
          </p:cNvPr>
          <p:cNvSpPr>
            <a:spLocks noGrp="1"/>
          </p:cNvSpPr>
          <p:nvPr>
            <p:ph type="title"/>
          </p:nvPr>
        </p:nvSpPr>
        <p:spPr>
          <a:xfrm>
            <a:off x="584923" y="762694"/>
            <a:ext cx="10794980" cy="648915"/>
          </a:xfrm>
        </p:spPr>
        <p:txBody>
          <a:bodyPr>
            <a:normAutofit/>
          </a:bodyPr>
          <a:lstStyle/>
          <a:p>
            <a:r>
              <a:rPr lang="en-US" altLang="en-US" sz="3200" dirty="0"/>
              <a:t>Potential Lethal Dose of Heroin, Fentanyl, and Carfentanil</a:t>
            </a:r>
            <a:endParaRPr lang="en-GB" sz="3200" dirty="0"/>
          </a:p>
        </p:txBody>
      </p:sp>
      <p:pic>
        <p:nvPicPr>
          <p:cNvPr id="9" name="Content Placeholder 8" descr="Signs of an opioid overdose">
            <a:extLst>
              <a:ext uri="{FF2B5EF4-FFF2-40B4-BE49-F238E27FC236}">
                <a16:creationId xmlns:a16="http://schemas.microsoft.com/office/drawing/2014/main" id="{CEEBF867-B286-4085-E2A2-87E6E31656FF}"/>
              </a:ext>
            </a:extLst>
          </p:cNvPr>
          <p:cNvPicPr>
            <a:picLocks noGrp="1" noChangeAspect="1"/>
          </p:cNvPicPr>
          <p:nvPr>
            <p:ph idx="1"/>
          </p:nvPr>
        </p:nvPicPr>
        <p:blipFill>
          <a:blip r:embed="rId3"/>
          <a:stretch>
            <a:fillRect/>
          </a:stretch>
        </p:blipFill>
        <p:spPr/>
      </p:pic>
      <p:pic>
        <p:nvPicPr>
          <p:cNvPr id="3" name="Content Placeholder 4" descr="A photograph from the New Hampshire State Police Forensic Laboratory graphically illustrates the extreme lethality of synthetic opioids by comparing the physical amounts required to cause a fatal overdose in an average-sized adult. The visual comparison features: &#10;Left: A lethal dose of heroin, shown as a small pile of powder.&#10;&#10;Middle: A lethal dose of fentanyl, which is a significantly smaller amount than the heroin.&#10;&#10;Right: A lethal dose of carfentanil, representing a mere trace amount—roughly the size of a single snowflake.">
            <a:extLst>
              <a:ext uri="{FF2B5EF4-FFF2-40B4-BE49-F238E27FC236}">
                <a16:creationId xmlns:a16="http://schemas.microsoft.com/office/drawing/2014/main" id="{FDDE886A-CC1E-14F3-0ECE-23BA808BA99C}"/>
              </a:ext>
            </a:extLst>
          </p:cNvPr>
          <p:cNvPicPr>
            <a:picLocks noChangeAspect="1"/>
          </p:cNvPicPr>
          <p:nvPr/>
        </p:nvPicPr>
        <p:blipFill>
          <a:blip r:embed="rId4"/>
          <a:stretch>
            <a:fillRect/>
          </a:stretch>
        </p:blipFill>
        <p:spPr>
          <a:xfrm>
            <a:off x="2440369" y="1480431"/>
            <a:ext cx="6915893" cy="5071270"/>
          </a:xfrm>
          <a:prstGeom prst="rect">
            <a:avLst/>
          </a:prstGeom>
        </p:spPr>
      </p:pic>
    </p:spTree>
    <p:extLst>
      <p:ext uri="{BB962C8B-B14F-4D97-AF65-F5344CB8AC3E}">
        <p14:creationId xmlns:p14="http://schemas.microsoft.com/office/powerpoint/2010/main" val="19340277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F6DE8-8131-2FDB-DEAB-EDCCA232D5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77D739-F9BA-7CF3-F2A4-8375139FE157}"/>
              </a:ext>
            </a:extLst>
          </p:cNvPr>
          <p:cNvSpPr>
            <a:spLocks noGrp="1"/>
          </p:cNvSpPr>
          <p:nvPr>
            <p:ph type="title"/>
          </p:nvPr>
        </p:nvSpPr>
        <p:spPr/>
        <p:txBody>
          <a:bodyPr/>
          <a:lstStyle/>
          <a:p>
            <a:r>
              <a:rPr lang="en-US" dirty="0"/>
              <a:t>New Opioid Class</a:t>
            </a:r>
          </a:p>
        </p:txBody>
      </p:sp>
      <p:sp>
        <p:nvSpPr>
          <p:cNvPr id="6" name="Text Placeholder 5">
            <a:extLst>
              <a:ext uri="{FF2B5EF4-FFF2-40B4-BE49-F238E27FC236}">
                <a16:creationId xmlns:a16="http://schemas.microsoft.com/office/drawing/2014/main" id="{6C479025-1689-8122-FF78-33223849DA1D}"/>
              </a:ext>
            </a:extLst>
          </p:cNvPr>
          <p:cNvSpPr>
            <a:spLocks noGrp="1"/>
          </p:cNvSpPr>
          <p:nvPr>
            <p:ph type="body" sz="quarter" idx="11"/>
          </p:nvPr>
        </p:nvSpPr>
        <p:spPr>
          <a:xfrm>
            <a:off x="206257" y="1955678"/>
            <a:ext cx="10708354" cy="4303806"/>
          </a:xfrm>
        </p:spPr>
        <p:txBody>
          <a:bodyPr/>
          <a:lstStyle/>
          <a:p>
            <a:r>
              <a:rPr lang="en-US" dirty="0"/>
              <a:t>Benzimidazole was developed in the 1950’s as a new opioid analgesic and is now showing up as a heroin adulterant. </a:t>
            </a:r>
          </a:p>
          <a:p>
            <a:endParaRPr lang="en-US" dirty="0"/>
          </a:p>
          <a:p>
            <a:r>
              <a:rPr lang="en-US" dirty="0" err="1"/>
              <a:t>Metonitazene</a:t>
            </a:r>
            <a:r>
              <a:rPr lang="en-US" dirty="0"/>
              <a:t>, an opioid in the benzimidazole class, is also showing up more frequently.</a:t>
            </a:r>
          </a:p>
        </p:txBody>
      </p:sp>
      <p:sp>
        <p:nvSpPr>
          <p:cNvPr id="5" name="Date Placeholder 4">
            <a:extLst>
              <a:ext uri="{FF2B5EF4-FFF2-40B4-BE49-F238E27FC236}">
                <a16:creationId xmlns:a16="http://schemas.microsoft.com/office/drawing/2014/main" id="{622CC0B8-4D22-3504-DB6B-490854DE3C18}"/>
              </a:ext>
            </a:extLst>
          </p:cNvPr>
          <p:cNvSpPr>
            <a:spLocks noGrp="1"/>
          </p:cNvSpPr>
          <p:nvPr>
            <p:ph type="dt" sz="half" idx="2"/>
          </p:nvPr>
        </p:nvSpPr>
        <p:spPr/>
        <p:txBody>
          <a:bodyPr/>
          <a:lstStyle/>
          <a:p>
            <a:r>
              <a:rPr lang="en-US" dirty="0">
                <a:solidFill>
                  <a:srgbClr val="B9B9B9"/>
                </a:solidFill>
              </a:rPr>
              <a:t>SOURCE: </a:t>
            </a:r>
            <a:r>
              <a:rPr lang="en-US" dirty="0" err="1">
                <a:solidFill>
                  <a:srgbClr val="B9B9B9"/>
                </a:solidFill>
              </a:rPr>
              <a:t>Trecki</a:t>
            </a:r>
            <a:r>
              <a:rPr lang="en-US" dirty="0">
                <a:solidFill>
                  <a:srgbClr val="B9B9B9"/>
                </a:solidFill>
              </a:rPr>
              <a:t> et al., 2022</a:t>
            </a:r>
          </a:p>
        </p:txBody>
      </p:sp>
    </p:spTree>
    <p:extLst>
      <p:ext uri="{BB962C8B-B14F-4D97-AF65-F5344CB8AC3E}">
        <p14:creationId xmlns:p14="http://schemas.microsoft.com/office/powerpoint/2010/main" val="2759902914"/>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154AA-F383-8ECC-777B-C010FE3502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D8EF07-F5CC-DEAC-FE0E-7C2246CC4304}"/>
              </a:ext>
            </a:extLst>
          </p:cNvPr>
          <p:cNvSpPr>
            <a:spLocks noGrp="1"/>
          </p:cNvSpPr>
          <p:nvPr>
            <p:ph type="title"/>
          </p:nvPr>
        </p:nvSpPr>
        <p:spPr/>
        <p:txBody>
          <a:bodyPr/>
          <a:lstStyle/>
          <a:p>
            <a:r>
              <a:rPr lang="en-US" dirty="0"/>
              <a:t>Medical Providers Should be Aware</a:t>
            </a:r>
          </a:p>
        </p:txBody>
      </p:sp>
      <p:sp>
        <p:nvSpPr>
          <p:cNvPr id="6" name="Text Placeholder 5">
            <a:extLst>
              <a:ext uri="{FF2B5EF4-FFF2-40B4-BE49-F238E27FC236}">
                <a16:creationId xmlns:a16="http://schemas.microsoft.com/office/drawing/2014/main" id="{190BF972-3637-68C6-D62B-F228AEC8AFD2}"/>
              </a:ext>
            </a:extLst>
          </p:cNvPr>
          <p:cNvSpPr>
            <a:spLocks noGrp="1"/>
          </p:cNvSpPr>
          <p:nvPr>
            <p:ph type="body" sz="quarter" idx="11"/>
          </p:nvPr>
        </p:nvSpPr>
        <p:spPr>
          <a:xfrm>
            <a:off x="206257" y="1955678"/>
            <a:ext cx="10929465" cy="4372294"/>
          </a:xfrm>
        </p:spPr>
        <p:txBody>
          <a:bodyPr/>
          <a:lstStyle/>
          <a:p>
            <a:r>
              <a:rPr lang="en-US" dirty="0"/>
              <a:t>Both para-</a:t>
            </a:r>
            <a:r>
              <a:rPr lang="en-US" dirty="0" err="1"/>
              <a:t>fluorofentanyl</a:t>
            </a:r>
            <a:r>
              <a:rPr lang="en-US" dirty="0"/>
              <a:t> and the benzimidazole opioid, </a:t>
            </a:r>
            <a:r>
              <a:rPr lang="en-US" dirty="0" err="1"/>
              <a:t>metonitazene</a:t>
            </a:r>
            <a:r>
              <a:rPr lang="en-US" dirty="0"/>
              <a:t> contributed to unintentional overdose deaths in eastern Tennessee. </a:t>
            </a:r>
          </a:p>
          <a:p>
            <a:endParaRPr lang="en-US" dirty="0"/>
          </a:p>
          <a:p>
            <a:r>
              <a:rPr lang="en-US" dirty="0"/>
              <a:t>These substances alone can cause respiratory depression leading to death. </a:t>
            </a:r>
          </a:p>
          <a:p>
            <a:endParaRPr lang="en-US" dirty="0"/>
          </a:p>
          <a:p>
            <a:r>
              <a:rPr lang="en-US" dirty="0"/>
              <a:t>Naloxone can reverse overdose caused by these substances, though additional doses may be necessary when fentanyl and these new substances are involved. </a:t>
            </a:r>
          </a:p>
        </p:txBody>
      </p:sp>
      <p:sp>
        <p:nvSpPr>
          <p:cNvPr id="3" name="Date Placeholder 4">
            <a:extLst>
              <a:ext uri="{FF2B5EF4-FFF2-40B4-BE49-F238E27FC236}">
                <a16:creationId xmlns:a16="http://schemas.microsoft.com/office/drawing/2014/main" id="{B1D03B49-8822-D348-07EA-397CC14D1030}"/>
              </a:ext>
            </a:extLst>
          </p:cNvPr>
          <p:cNvSpPr>
            <a:spLocks noGrp="1"/>
          </p:cNvSpPr>
          <p:nvPr>
            <p:ph type="dt" sz="half" idx="2"/>
          </p:nvPr>
        </p:nvSpPr>
        <p:spPr>
          <a:xfrm>
            <a:off x="623297" y="6356350"/>
            <a:ext cx="2743200" cy="365125"/>
          </a:xfrm>
        </p:spPr>
        <p:txBody>
          <a:bodyPr/>
          <a:lstStyle/>
          <a:p>
            <a:r>
              <a:rPr lang="en-US" dirty="0">
                <a:solidFill>
                  <a:srgbClr val="B9B9B9"/>
                </a:solidFill>
              </a:rPr>
              <a:t>SOURCE: </a:t>
            </a:r>
            <a:r>
              <a:rPr lang="en-US" dirty="0" err="1">
                <a:solidFill>
                  <a:srgbClr val="B9B9B9"/>
                </a:solidFill>
              </a:rPr>
              <a:t>Trecki</a:t>
            </a:r>
            <a:r>
              <a:rPr lang="en-US" dirty="0">
                <a:solidFill>
                  <a:srgbClr val="B9B9B9"/>
                </a:solidFill>
              </a:rPr>
              <a:t> et al., 2022</a:t>
            </a:r>
          </a:p>
        </p:txBody>
      </p:sp>
    </p:spTree>
    <p:extLst>
      <p:ext uri="{BB962C8B-B14F-4D97-AF65-F5344CB8AC3E}">
        <p14:creationId xmlns:p14="http://schemas.microsoft.com/office/powerpoint/2010/main" val="3054342856"/>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17565-2BD6-D189-C818-64B90D48AD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35C34B-BC41-9C17-6D37-1BE987D977DC}"/>
              </a:ext>
            </a:extLst>
          </p:cNvPr>
          <p:cNvSpPr>
            <a:spLocks noGrp="1"/>
          </p:cNvSpPr>
          <p:nvPr>
            <p:ph type="title"/>
          </p:nvPr>
        </p:nvSpPr>
        <p:spPr/>
        <p:txBody>
          <a:bodyPr/>
          <a:lstStyle/>
          <a:p>
            <a:r>
              <a:rPr lang="en-US" dirty="0" err="1"/>
              <a:t>Nitazene</a:t>
            </a:r>
            <a:r>
              <a:rPr lang="en-US" dirty="0"/>
              <a:t> Potency Relative to Fentanyl and Morphine</a:t>
            </a:r>
          </a:p>
        </p:txBody>
      </p:sp>
      <p:sp>
        <p:nvSpPr>
          <p:cNvPr id="5" name="Date Placeholder 4">
            <a:extLst>
              <a:ext uri="{FF2B5EF4-FFF2-40B4-BE49-F238E27FC236}">
                <a16:creationId xmlns:a16="http://schemas.microsoft.com/office/drawing/2014/main" id="{D2475865-DF7A-1A35-BECF-5EE41E08AC5F}"/>
              </a:ext>
            </a:extLst>
          </p:cNvPr>
          <p:cNvSpPr>
            <a:spLocks noGrp="1"/>
          </p:cNvSpPr>
          <p:nvPr>
            <p:ph type="dt" sz="half" idx="2"/>
          </p:nvPr>
        </p:nvSpPr>
        <p:spPr>
          <a:xfrm>
            <a:off x="623296" y="6356350"/>
            <a:ext cx="3137431" cy="340083"/>
          </a:xfrm>
        </p:spPr>
        <p:txBody>
          <a:bodyPr/>
          <a:lstStyle/>
          <a:p>
            <a:r>
              <a:rPr lang="en-US" dirty="0">
                <a:solidFill>
                  <a:srgbClr val="B9B9B9"/>
                </a:solidFill>
              </a:rPr>
              <a:t>SOURCE: Carnevale Associates LLC, 2025</a:t>
            </a:r>
          </a:p>
        </p:txBody>
      </p:sp>
      <p:pic>
        <p:nvPicPr>
          <p:cNvPr id="7" name="Content Placeholder 4" descr="Figure that depicts the potency of nitazine (orange image) as compared to fentanyl and morphine">
            <a:extLst>
              <a:ext uri="{FF2B5EF4-FFF2-40B4-BE49-F238E27FC236}">
                <a16:creationId xmlns:a16="http://schemas.microsoft.com/office/drawing/2014/main" id="{08E751A9-9B42-6328-36E5-D8A7126A75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361" y="2021306"/>
            <a:ext cx="9852102" cy="3794507"/>
          </a:xfrm>
          <a:prstGeom prst="rect">
            <a:avLst/>
          </a:prstGeom>
        </p:spPr>
      </p:pic>
    </p:spTree>
    <p:extLst>
      <p:ext uri="{BB962C8B-B14F-4D97-AF65-F5344CB8AC3E}">
        <p14:creationId xmlns:p14="http://schemas.microsoft.com/office/powerpoint/2010/main" val="1757730713"/>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80AB2-A475-355E-F29B-46BED7F78F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FEE3A8-BB3B-AC64-6D78-206BF0F54BAF}"/>
              </a:ext>
            </a:extLst>
          </p:cNvPr>
          <p:cNvSpPr>
            <a:spLocks noGrp="1"/>
          </p:cNvSpPr>
          <p:nvPr>
            <p:ph type="title"/>
          </p:nvPr>
        </p:nvSpPr>
        <p:spPr/>
        <p:txBody>
          <a:bodyPr/>
          <a:lstStyle/>
          <a:p>
            <a:r>
              <a:rPr lang="en-US" dirty="0"/>
              <a:t>New Adulterants: What is Xylazine?</a:t>
            </a:r>
          </a:p>
        </p:txBody>
      </p:sp>
      <p:sp>
        <p:nvSpPr>
          <p:cNvPr id="6" name="Text Placeholder 5">
            <a:extLst>
              <a:ext uri="{FF2B5EF4-FFF2-40B4-BE49-F238E27FC236}">
                <a16:creationId xmlns:a16="http://schemas.microsoft.com/office/drawing/2014/main" id="{2D92C837-654D-BC8A-E064-7C2913CF6DDC}"/>
              </a:ext>
            </a:extLst>
          </p:cNvPr>
          <p:cNvSpPr>
            <a:spLocks noGrp="1"/>
          </p:cNvSpPr>
          <p:nvPr>
            <p:ph type="body" sz="quarter" idx="11"/>
          </p:nvPr>
        </p:nvSpPr>
        <p:spPr>
          <a:xfrm>
            <a:off x="206257" y="1955677"/>
            <a:ext cx="10929465" cy="4438247"/>
          </a:xfrm>
        </p:spPr>
        <p:txBody>
          <a:bodyPr/>
          <a:lstStyle/>
          <a:p>
            <a:pPr>
              <a:lnSpc>
                <a:spcPct val="100000"/>
              </a:lnSpc>
              <a:spcBef>
                <a:spcPts val="1800"/>
              </a:spcBef>
            </a:pPr>
            <a:r>
              <a:rPr lang="en-US" dirty="0"/>
              <a:t>Veterinary analgesic, sedative, and muscle relaxant designed for large animals (horses and cattle) </a:t>
            </a:r>
          </a:p>
          <a:p>
            <a:pPr>
              <a:lnSpc>
                <a:spcPct val="100000"/>
              </a:lnSpc>
              <a:spcBef>
                <a:spcPts val="1800"/>
              </a:spcBef>
            </a:pPr>
            <a:r>
              <a:rPr lang="en-US" dirty="0"/>
              <a:t>As heroin adulterant, first detected in the 2000s in rural Puerto Rican drug markets</a:t>
            </a:r>
          </a:p>
          <a:p>
            <a:pPr>
              <a:lnSpc>
                <a:spcPct val="100000"/>
              </a:lnSpc>
              <a:spcBef>
                <a:spcPts val="1800"/>
              </a:spcBef>
            </a:pPr>
            <a:r>
              <a:rPr lang="en-US" dirty="0"/>
              <a:t>Puerto Rican public health literature first to identify link between xylazine adulteration, extended periods of sedation/sleep, and novel types of skin wounds </a:t>
            </a:r>
            <a:r>
              <a:rPr lang="en-US" i="1" dirty="0">
                <a:solidFill>
                  <a:schemeClr val="accent4"/>
                </a:solidFill>
              </a:rPr>
              <a:t>(Rodriguez et al., 2008; Reyes et al., 2012; Torruella, 2011)</a:t>
            </a:r>
          </a:p>
        </p:txBody>
      </p:sp>
    </p:spTree>
    <p:extLst>
      <p:ext uri="{BB962C8B-B14F-4D97-AF65-F5344CB8AC3E}">
        <p14:creationId xmlns:p14="http://schemas.microsoft.com/office/powerpoint/2010/main" val="4261641664"/>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D39C3-F9BB-B9F1-29A2-696E05F1C5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0D22B3-D3EF-AD8A-0041-A6B20D784E0B}"/>
              </a:ext>
            </a:extLst>
          </p:cNvPr>
          <p:cNvSpPr>
            <a:spLocks noGrp="1"/>
          </p:cNvSpPr>
          <p:nvPr>
            <p:ph type="title"/>
          </p:nvPr>
        </p:nvSpPr>
        <p:spPr/>
        <p:txBody>
          <a:bodyPr>
            <a:normAutofit fontScale="90000"/>
          </a:bodyPr>
          <a:lstStyle/>
          <a:p>
            <a:r>
              <a:rPr lang="en-US" dirty="0"/>
              <a:t>Xylazine’s Transformations to Overdose Prevention Landscape</a:t>
            </a:r>
          </a:p>
        </p:txBody>
      </p:sp>
      <p:sp>
        <p:nvSpPr>
          <p:cNvPr id="6" name="Text Placeholder 5">
            <a:extLst>
              <a:ext uri="{FF2B5EF4-FFF2-40B4-BE49-F238E27FC236}">
                <a16:creationId xmlns:a16="http://schemas.microsoft.com/office/drawing/2014/main" id="{429FFF4C-F2A9-1145-F1FF-8F098D218ED6}"/>
              </a:ext>
            </a:extLst>
          </p:cNvPr>
          <p:cNvSpPr>
            <a:spLocks noGrp="1"/>
          </p:cNvSpPr>
          <p:nvPr>
            <p:ph type="body" sz="quarter" idx="11"/>
          </p:nvPr>
        </p:nvSpPr>
        <p:spPr>
          <a:xfrm>
            <a:off x="623297" y="2048806"/>
            <a:ext cx="9001966" cy="4317618"/>
          </a:xfrm>
        </p:spPr>
        <p:txBody>
          <a:bodyPr/>
          <a:lstStyle/>
          <a:p>
            <a:pPr marL="0" indent="0">
              <a:lnSpc>
                <a:spcPct val="100000"/>
              </a:lnSpc>
              <a:spcBef>
                <a:spcPts val="1800"/>
              </a:spcBef>
              <a:buNone/>
            </a:pPr>
            <a:r>
              <a:rPr lang="en-US" dirty="0"/>
              <a:t>Xylazine has introduced new problems:</a:t>
            </a:r>
          </a:p>
          <a:p>
            <a:pPr lvl="1">
              <a:lnSpc>
                <a:spcPct val="100000"/>
              </a:lnSpc>
              <a:spcBef>
                <a:spcPts val="1800"/>
              </a:spcBef>
            </a:pPr>
            <a:r>
              <a:rPr lang="en-US" dirty="0"/>
              <a:t>Not an opioid (need for new overdose reversal agents to complement, </a:t>
            </a:r>
            <a:r>
              <a:rPr lang="en-US" i="1" dirty="0">
                <a:solidFill>
                  <a:schemeClr val="accent4"/>
                </a:solidFill>
              </a:rPr>
              <a:t>not replace</a:t>
            </a:r>
            <a:r>
              <a:rPr lang="en-US" dirty="0"/>
              <a:t>, naloxone)</a:t>
            </a:r>
          </a:p>
          <a:p>
            <a:pPr lvl="1">
              <a:lnSpc>
                <a:spcPct val="100000"/>
              </a:lnSpc>
              <a:spcBef>
                <a:spcPts val="1800"/>
              </a:spcBef>
            </a:pPr>
            <a:r>
              <a:rPr lang="en-US" dirty="0"/>
              <a:t>Ulcers/extensive skin wounds</a:t>
            </a:r>
          </a:p>
          <a:p>
            <a:pPr lvl="1">
              <a:lnSpc>
                <a:spcPct val="100000"/>
              </a:lnSpc>
              <a:spcBef>
                <a:spcPts val="1800"/>
              </a:spcBef>
            </a:pPr>
            <a:r>
              <a:rPr lang="en-US" dirty="0"/>
              <a:t>Risk of sexual assault and muggings</a:t>
            </a:r>
          </a:p>
          <a:p>
            <a:pPr lvl="1">
              <a:lnSpc>
                <a:spcPct val="100000"/>
              </a:lnSpc>
              <a:spcBef>
                <a:spcPts val="1800"/>
              </a:spcBef>
            </a:pPr>
            <a:r>
              <a:rPr lang="en-US" dirty="0"/>
              <a:t>Not just overdose; withdrawal challenges</a:t>
            </a:r>
          </a:p>
        </p:txBody>
      </p:sp>
      <p:sp>
        <p:nvSpPr>
          <p:cNvPr id="3" name="Date Placeholder 4">
            <a:extLst>
              <a:ext uri="{FF2B5EF4-FFF2-40B4-BE49-F238E27FC236}">
                <a16:creationId xmlns:a16="http://schemas.microsoft.com/office/drawing/2014/main" id="{B2C56D78-BC7B-CC60-FC26-4864AC07C9DF}"/>
              </a:ext>
            </a:extLst>
          </p:cNvPr>
          <p:cNvSpPr>
            <a:spLocks noGrp="1"/>
          </p:cNvSpPr>
          <p:nvPr>
            <p:ph type="dt" sz="half" idx="2"/>
          </p:nvPr>
        </p:nvSpPr>
        <p:spPr>
          <a:xfrm>
            <a:off x="623297" y="6356350"/>
            <a:ext cx="2743200" cy="365125"/>
          </a:xfrm>
        </p:spPr>
        <p:txBody>
          <a:bodyPr/>
          <a:lstStyle/>
          <a:p>
            <a:r>
              <a:rPr lang="en-US" dirty="0">
                <a:solidFill>
                  <a:srgbClr val="B9B9B9"/>
                </a:solidFill>
              </a:rPr>
              <a:t>SOURCE: Reed et al., 2022</a:t>
            </a:r>
          </a:p>
        </p:txBody>
      </p:sp>
    </p:spTree>
    <p:extLst>
      <p:ext uri="{BB962C8B-B14F-4D97-AF65-F5344CB8AC3E}">
        <p14:creationId xmlns:p14="http://schemas.microsoft.com/office/powerpoint/2010/main" val="1587933612"/>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82C23-A20D-4CB4-27EC-0A403D220E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9CA895-101E-3A29-77D1-E2F8B8BCCA58}"/>
              </a:ext>
            </a:extLst>
          </p:cNvPr>
          <p:cNvSpPr>
            <a:spLocks noGrp="1"/>
          </p:cNvSpPr>
          <p:nvPr>
            <p:ph type="title"/>
          </p:nvPr>
        </p:nvSpPr>
        <p:spPr/>
        <p:txBody>
          <a:bodyPr/>
          <a:lstStyle/>
          <a:p>
            <a:r>
              <a:rPr lang="en-US" dirty="0"/>
              <a:t>Short- and Long-Term Effects of Xylazine</a:t>
            </a:r>
          </a:p>
        </p:txBody>
      </p:sp>
      <p:sp>
        <p:nvSpPr>
          <p:cNvPr id="4" name="Text Placeholder 3">
            <a:extLst>
              <a:ext uri="{FF2B5EF4-FFF2-40B4-BE49-F238E27FC236}">
                <a16:creationId xmlns:a16="http://schemas.microsoft.com/office/drawing/2014/main" id="{DEAF91FD-882E-E261-A5E6-7A75D612AD40}"/>
              </a:ext>
            </a:extLst>
          </p:cNvPr>
          <p:cNvSpPr>
            <a:spLocks noGrp="1"/>
          </p:cNvSpPr>
          <p:nvPr>
            <p:ph type="body" sz="quarter" idx="11"/>
          </p:nvPr>
        </p:nvSpPr>
        <p:spPr>
          <a:xfrm>
            <a:off x="623888" y="2141308"/>
            <a:ext cx="11376523" cy="3710852"/>
          </a:xfrm>
        </p:spPr>
        <p:txBody>
          <a:bodyPr/>
          <a:lstStyle/>
          <a:p>
            <a:r>
              <a:rPr lang="en-US" dirty="0"/>
              <a:t>Acute (immediate, short-term) effects:</a:t>
            </a:r>
          </a:p>
          <a:p>
            <a:pPr lvl="1"/>
            <a:r>
              <a:rPr lang="en-US" b="1" i="1" u="sng" dirty="0"/>
              <a:t>Profound</a:t>
            </a:r>
            <a:r>
              <a:rPr lang="en-US" b="1" i="1" dirty="0"/>
              <a:t> </a:t>
            </a:r>
            <a:r>
              <a:rPr lang="en-US" dirty="0"/>
              <a:t>sedation</a:t>
            </a:r>
          </a:p>
          <a:p>
            <a:pPr lvl="1"/>
            <a:r>
              <a:rPr lang="en-US" dirty="0"/>
              <a:t>Low blood pressure</a:t>
            </a:r>
          </a:p>
          <a:p>
            <a:pPr lvl="1"/>
            <a:r>
              <a:rPr lang="en-US" dirty="0"/>
              <a:t>Slow heart rate</a:t>
            </a:r>
          </a:p>
          <a:p>
            <a:pPr lvl="1"/>
            <a:r>
              <a:rPr lang="en-US" dirty="0"/>
              <a:t>Weak or absent reflexes</a:t>
            </a:r>
          </a:p>
          <a:p>
            <a:r>
              <a:rPr lang="en-US" dirty="0"/>
              <a:t>Chronic (gradual, long-term) effects</a:t>
            </a:r>
          </a:p>
          <a:p>
            <a:pPr lvl="1"/>
            <a:r>
              <a:rPr lang="en-US" dirty="0"/>
              <a:t>Anemia</a:t>
            </a:r>
          </a:p>
          <a:p>
            <a:pPr lvl="1"/>
            <a:r>
              <a:rPr lang="en-US" dirty="0" err="1"/>
              <a:t>Dysglycemia</a:t>
            </a:r>
            <a:r>
              <a:rPr lang="en-US" dirty="0"/>
              <a:t> (abnormal blood glucose levels, usually hyper)</a:t>
            </a:r>
          </a:p>
          <a:p>
            <a:pPr lvl="1"/>
            <a:r>
              <a:rPr lang="en-US" dirty="0"/>
              <a:t>Severe skin wounds</a:t>
            </a:r>
          </a:p>
        </p:txBody>
      </p:sp>
      <p:sp>
        <p:nvSpPr>
          <p:cNvPr id="6" name="Date Placeholder 4">
            <a:extLst>
              <a:ext uri="{FF2B5EF4-FFF2-40B4-BE49-F238E27FC236}">
                <a16:creationId xmlns:a16="http://schemas.microsoft.com/office/drawing/2014/main" id="{19BCE1FA-8148-6431-EE68-2353E5F12593}"/>
              </a:ext>
            </a:extLst>
          </p:cNvPr>
          <p:cNvSpPr>
            <a:spLocks noGrp="1"/>
          </p:cNvSpPr>
          <p:nvPr>
            <p:ph type="dt" sz="half" idx="2"/>
          </p:nvPr>
        </p:nvSpPr>
        <p:spPr/>
        <p:txBody>
          <a:bodyPr/>
          <a:lstStyle/>
          <a:p>
            <a:r>
              <a:rPr lang="en-US" dirty="0">
                <a:solidFill>
                  <a:srgbClr val="B9B9B9"/>
                </a:solidFill>
              </a:rPr>
              <a:t>SOURCE: </a:t>
            </a:r>
            <a:r>
              <a:rPr lang="en-US" dirty="0" err="1">
                <a:solidFill>
                  <a:srgbClr val="B9B9B9"/>
                </a:solidFill>
              </a:rPr>
              <a:t>Papudesi</a:t>
            </a:r>
            <a:r>
              <a:rPr lang="en-US" dirty="0">
                <a:solidFill>
                  <a:srgbClr val="B9B9B9"/>
                </a:solidFill>
              </a:rPr>
              <a:t> et al., 2023</a:t>
            </a:r>
          </a:p>
        </p:txBody>
      </p:sp>
    </p:spTree>
    <p:extLst>
      <p:ext uri="{BB962C8B-B14F-4D97-AF65-F5344CB8AC3E}">
        <p14:creationId xmlns:p14="http://schemas.microsoft.com/office/powerpoint/2010/main" val="3047612945"/>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63AA1-5259-7320-C051-C7A5D69F1D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CAB904-1F2F-3940-3C3E-73E703DDD139}"/>
              </a:ext>
            </a:extLst>
          </p:cNvPr>
          <p:cNvSpPr>
            <a:spLocks noGrp="1"/>
          </p:cNvSpPr>
          <p:nvPr>
            <p:ph type="title"/>
          </p:nvPr>
        </p:nvSpPr>
        <p:spPr/>
        <p:txBody>
          <a:bodyPr/>
          <a:lstStyle/>
          <a:p>
            <a:r>
              <a:rPr lang="en-US" dirty="0"/>
              <a:t>Xylazine-Related Skin Wounds</a:t>
            </a:r>
          </a:p>
        </p:txBody>
      </p:sp>
      <p:sp>
        <p:nvSpPr>
          <p:cNvPr id="4" name="Text Placeholder 3">
            <a:extLst>
              <a:ext uri="{FF2B5EF4-FFF2-40B4-BE49-F238E27FC236}">
                <a16:creationId xmlns:a16="http://schemas.microsoft.com/office/drawing/2014/main" id="{F619A203-3C2F-5C53-A30D-D8B5CA091E52}"/>
              </a:ext>
            </a:extLst>
          </p:cNvPr>
          <p:cNvSpPr>
            <a:spLocks noGrp="1"/>
          </p:cNvSpPr>
          <p:nvPr>
            <p:ph type="body" sz="quarter" idx="11"/>
          </p:nvPr>
        </p:nvSpPr>
        <p:spPr>
          <a:xfrm>
            <a:off x="587151" y="1988028"/>
            <a:ext cx="11014521" cy="4231581"/>
          </a:xfrm>
        </p:spPr>
        <p:txBody>
          <a:bodyPr/>
          <a:lstStyle/>
          <a:p>
            <a:pPr lvl="1"/>
            <a:r>
              <a:rPr lang="en-US" dirty="0"/>
              <a:t>Biological mechanisms contributing to the wounds is not understood</a:t>
            </a:r>
          </a:p>
          <a:p>
            <a:pPr lvl="1">
              <a:lnSpc>
                <a:spcPct val="90000"/>
              </a:lnSpc>
            </a:pPr>
            <a:r>
              <a:rPr lang="en-US" dirty="0"/>
              <a:t>Forms a </a:t>
            </a:r>
            <a:r>
              <a:rPr lang="en-US" b="1" dirty="0">
                <a:solidFill>
                  <a:schemeClr val="accent4"/>
                </a:solidFill>
              </a:rPr>
              <a:t>thick scabs </a:t>
            </a:r>
            <a:r>
              <a:rPr lang="en-US" dirty="0"/>
              <a:t>(eschar) as they heal</a:t>
            </a:r>
          </a:p>
          <a:p>
            <a:pPr lvl="1">
              <a:lnSpc>
                <a:spcPct val="90000"/>
              </a:lnSpc>
            </a:pPr>
            <a:r>
              <a:rPr lang="en-US" dirty="0"/>
              <a:t>Develop in areas </a:t>
            </a:r>
            <a:r>
              <a:rPr lang="en-US" b="1" dirty="0">
                <a:solidFill>
                  <a:schemeClr val="accent4"/>
                </a:solidFill>
              </a:rPr>
              <a:t>other than </a:t>
            </a:r>
            <a:r>
              <a:rPr lang="en-US" dirty="0"/>
              <a:t>where the patient injected</a:t>
            </a:r>
          </a:p>
          <a:p>
            <a:pPr lvl="1">
              <a:lnSpc>
                <a:spcPct val="90000"/>
              </a:lnSpc>
            </a:pPr>
            <a:r>
              <a:rPr lang="en-US" b="1" dirty="0">
                <a:solidFill>
                  <a:schemeClr val="accent4"/>
                </a:solidFill>
              </a:rPr>
              <a:t>Necrotic</a:t>
            </a:r>
            <a:r>
              <a:rPr lang="en-US" b="1" dirty="0"/>
              <a:t> </a:t>
            </a:r>
            <a:r>
              <a:rPr lang="en-US" dirty="0"/>
              <a:t>areas are commonly reported</a:t>
            </a:r>
          </a:p>
          <a:p>
            <a:pPr lvl="1"/>
            <a:r>
              <a:rPr lang="en-US" b="1" dirty="0">
                <a:solidFill>
                  <a:schemeClr val="accent4"/>
                </a:solidFill>
              </a:rPr>
              <a:t>Granular</a:t>
            </a:r>
            <a:r>
              <a:rPr lang="en-US" b="1" dirty="0"/>
              <a:t> </a:t>
            </a:r>
            <a:r>
              <a:rPr lang="en-US" dirty="0"/>
              <a:t>(</a:t>
            </a:r>
            <a:r>
              <a:rPr lang="en-US" b="1" dirty="0">
                <a:solidFill>
                  <a:schemeClr val="accent4"/>
                </a:solidFill>
              </a:rPr>
              <a:t>burn-like</a:t>
            </a:r>
            <a:r>
              <a:rPr lang="en-US" b="1" dirty="0">
                <a:solidFill>
                  <a:schemeClr val="accent2"/>
                </a:solidFill>
              </a:rPr>
              <a:t> </a:t>
            </a:r>
            <a:r>
              <a:rPr lang="en-US" dirty="0"/>
              <a:t>or “cobblestone-like” tissue that fills in wound when the edges don’t match up)</a:t>
            </a:r>
          </a:p>
          <a:p>
            <a:pPr lvl="1"/>
            <a:r>
              <a:rPr lang="en-US" dirty="0"/>
              <a:t>Can also involve loss of fingers/toes</a:t>
            </a:r>
          </a:p>
          <a:p>
            <a:pPr lvl="1">
              <a:lnSpc>
                <a:spcPct val="90000"/>
              </a:lnSpc>
            </a:pPr>
            <a:r>
              <a:rPr lang="en-US" dirty="0"/>
              <a:t>Appears vascular, </a:t>
            </a:r>
            <a:r>
              <a:rPr lang="en-US" i="1" dirty="0"/>
              <a:t>but we don’t really know</a:t>
            </a:r>
          </a:p>
          <a:p>
            <a:pPr lvl="1">
              <a:lnSpc>
                <a:spcPct val="90000"/>
              </a:lnSpc>
            </a:pPr>
            <a:r>
              <a:rPr lang="en-US" b="1" dirty="0">
                <a:solidFill>
                  <a:schemeClr val="accent4"/>
                </a:solidFill>
              </a:rPr>
              <a:t>Secondary bacterial infection all but guaranteed for people experiencing homelessness</a:t>
            </a:r>
          </a:p>
        </p:txBody>
      </p:sp>
      <p:sp>
        <p:nvSpPr>
          <p:cNvPr id="6" name="Date Placeholder 4">
            <a:extLst>
              <a:ext uri="{FF2B5EF4-FFF2-40B4-BE49-F238E27FC236}">
                <a16:creationId xmlns:a16="http://schemas.microsoft.com/office/drawing/2014/main" id="{CE7BBDB5-EC06-87B0-86DB-691C30F86D12}"/>
              </a:ext>
            </a:extLst>
          </p:cNvPr>
          <p:cNvSpPr>
            <a:spLocks noGrp="1"/>
          </p:cNvSpPr>
          <p:nvPr>
            <p:ph type="dt" sz="half" idx="2"/>
          </p:nvPr>
        </p:nvSpPr>
        <p:spPr>
          <a:xfrm>
            <a:off x="623297" y="6356350"/>
            <a:ext cx="3799074" cy="376959"/>
          </a:xfrm>
        </p:spPr>
        <p:txBody>
          <a:bodyPr/>
          <a:lstStyle/>
          <a:p>
            <a:r>
              <a:rPr lang="en-US" dirty="0">
                <a:solidFill>
                  <a:srgbClr val="B9B9B9"/>
                </a:solidFill>
              </a:rPr>
              <a:t>SOURCES: Tosti et al., 2024; Ilyas et al., 2025</a:t>
            </a:r>
          </a:p>
        </p:txBody>
      </p:sp>
    </p:spTree>
    <p:extLst>
      <p:ext uri="{BB962C8B-B14F-4D97-AF65-F5344CB8AC3E}">
        <p14:creationId xmlns:p14="http://schemas.microsoft.com/office/powerpoint/2010/main" val="1888920926"/>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1E69F-C80C-73D3-8F7C-EE411E236F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BE54B1-F134-E56F-6EAF-313F73E6C177}"/>
              </a:ext>
            </a:extLst>
          </p:cNvPr>
          <p:cNvSpPr>
            <a:spLocks noGrp="1"/>
          </p:cNvSpPr>
          <p:nvPr>
            <p:ph type="title"/>
          </p:nvPr>
        </p:nvSpPr>
        <p:spPr>
          <a:xfrm>
            <a:off x="2208257" y="2282236"/>
            <a:ext cx="5986509" cy="1305695"/>
          </a:xfrm>
        </p:spPr>
        <p:txBody>
          <a:bodyPr/>
          <a:lstStyle/>
          <a:p>
            <a:r>
              <a:rPr lang="en-US" dirty="0"/>
              <a:t>Xylazine is Increasingly Detected in Fentanyl Deaths</a:t>
            </a:r>
          </a:p>
        </p:txBody>
      </p:sp>
      <p:sp>
        <p:nvSpPr>
          <p:cNvPr id="6" name="Date Placeholder 4">
            <a:extLst>
              <a:ext uri="{FF2B5EF4-FFF2-40B4-BE49-F238E27FC236}">
                <a16:creationId xmlns:a16="http://schemas.microsoft.com/office/drawing/2014/main" id="{3BE5136B-7881-3F62-9A22-D44CDAA5E4DE}"/>
              </a:ext>
            </a:extLst>
          </p:cNvPr>
          <p:cNvSpPr>
            <a:spLocks noGrp="1"/>
          </p:cNvSpPr>
          <p:nvPr>
            <p:ph type="dt" sz="half" idx="2"/>
          </p:nvPr>
        </p:nvSpPr>
        <p:spPr/>
        <p:txBody>
          <a:bodyPr/>
          <a:lstStyle/>
          <a:p>
            <a:r>
              <a:rPr lang="en-US" dirty="0">
                <a:solidFill>
                  <a:srgbClr val="B9B9B9"/>
                </a:solidFill>
              </a:rPr>
              <a:t>SOURCE: NIHCM Foundation, 2023</a:t>
            </a:r>
          </a:p>
        </p:txBody>
      </p:sp>
      <p:pic>
        <p:nvPicPr>
          <p:cNvPr id="8" name="Picture 7" descr="Drug overdoses are continuing to increase, largely driven by fentanyl. A recent study shows medication for treating opioid use disorder is underprescribed in the United States, particularly for Black patients. Additionally, xylazine, or “tranq,” is increasingly being mixed with fentanyl. Addiction treatment centers don’t have the expertise to treat the severe wounds xylazine causes, limiting treatment options for people who are addicted.&#10;&#10;Xylazine has no known antidote, but naloxone should be administered even if it is suspected to be present because xylazine is usually found in synthetic opioids, which do respond to naloxone. There is a new dual drug test strip that can detect fentanyl and xylazine.&#10;">
            <a:extLst>
              <a:ext uri="{FF2B5EF4-FFF2-40B4-BE49-F238E27FC236}">
                <a16:creationId xmlns:a16="http://schemas.microsoft.com/office/drawing/2014/main" id="{B60D2A27-8E57-77CF-463D-101E95C4AC35}"/>
              </a:ext>
            </a:extLst>
          </p:cNvPr>
          <p:cNvPicPr>
            <a:picLocks noChangeAspect="1"/>
          </p:cNvPicPr>
          <p:nvPr/>
        </p:nvPicPr>
        <p:blipFill>
          <a:blip r:embed="rId3"/>
          <a:stretch>
            <a:fillRect/>
          </a:stretch>
        </p:blipFill>
        <p:spPr>
          <a:xfrm>
            <a:off x="603978" y="964329"/>
            <a:ext cx="9376590" cy="5247203"/>
          </a:xfrm>
          <a:prstGeom prst="rect">
            <a:avLst/>
          </a:prstGeom>
        </p:spPr>
      </p:pic>
    </p:spTree>
    <p:extLst>
      <p:ext uri="{BB962C8B-B14F-4D97-AF65-F5344CB8AC3E}">
        <p14:creationId xmlns:p14="http://schemas.microsoft.com/office/powerpoint/2010/main" val="2235157628"/>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11523-26C7-78B8-441B-CB81B942A0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DEB9F-B5B1-D176-AFE0-A238629766DD}"/>
              </a:ext>
            </a:extLst>
          </p:cNvPr>
          <p:cNvSpPr>
            <a:spLocks noGrp="1"/>
          </p:cNvSpPr>
          <p:nvPr>
            <p:ph type="title"/>
          </p:nvPr>
        </p:nvSpPr>
        <p:spPr>
          <a:xfrm>
            <a:off x="562337" y="1063036"/>
            <a:ext cx="10889434" cy="992187"/>
          </a:xfrm>
        </p:spPr>
        <p:txBody>
          <a:bodyPr/>
          <a:lstStyle/>
          <a:p>
            <a:r>
              <a:rPr lang="en-US" dirty="0"/>
              <a:t>Tianeptine-Related Poison Control Center Calls</a:t>
            </a:r>
          </a:p>
        </p:txBody>
      </p:sp>
      <p:sp>
        <p:nvSpPr>
          <p:cNvPr id="6" name="Date Placeholder 4">
            <a:extLst>
              <a:ext uri="{FF2B5EF4-FFF2-40B4-BE49-F238E27FC236}">
                <a16:creationId xmlns:a16="http://schemas.microsoft.com/office/drawing/2014/main" id="{C1BE69B3-360C-CD78-B9F4-E70F606FC3BA}"/>
              </a:ext>
            </a:extLst>
          </p:cNvPr>
          <p:cNvSpPr>
            <a:spLocks noGrp="1"/>
          </p:cNvSpPr>
          <p:nvPr>
            <p:ph type="dt" sz="half" idx="2"/>
          </p:nvPr>
        </p:nvSpPr>
        <p:spPr>
          <a:xfrm>
            <a:off x="623296" y="6356350"/>
            <a:ext cx="3487149" cy="331833"/>
          </a:xfrm>
        </p:spPr>
        <p:txBody>
          <a:bodyPr/>
          <a:lstStyle/>
          <a:p>
            <a:r>
              <a:rPr lang="en-US" dirty="0">
                <a:solidFill>
                  <a:srgbClr val="B9B9B9"/>
                </a:solidFill>
              </a:rPr>
              <a:t>SOURCE: Carnevale Associates LLC, 2025</a:t>
            </a:r>
          </a:p>
        </p:txBody>
      </p:sp>
      <p:pic>
        <p:nvPicPr>
          <p:cNvPr id="4" name="Picture 3" descr="Formal prevalence data are scarce, but calls to national poison centers have increased dramatically, from 11 in the 13-year period from 2000 to 2012 to 607 calls in the three years from 2020 to 2022.9 Growing numbers of published case reports also point to rising tianeptine use, as does tianeptine’s rising prominence on social media – a newer surveillance tool for emerging trends.10">
            <a:extLst>
              <a:ext uri="{FF2B5EF4-FFF2-40B4-BE49-F238E27FC236}">
                <a16:creationId xmlns:a16="http://schemas.microsoft.com/office/drawing/2014/main" id="{95F289CD-09EF-BBE7-87E5-E70FAEE1990B}"/>
              </a:ext>
            </a:extLst>
          </p:cNvPr>
          <p:cNvPicPr>
            <a:picLocks noChangeAspect="1"/>
          </p:cNvPicPr>
          <p:nvPr/>
        </p:nvPicPr>
        <p:blipFill>
          <a:blip r:embed="rId3"/>
          <a:stretch>
            <a:fillRect/>
          </a:stretch>
        </p:blipFill>
        <p:spPr>
          <a:xfrm>
            <a:off x="1127088" y="1877204"/>
            <a:ext cx="9934648" cy="3833841"/>
          </a:xfrm>
          <a:prstGeom prst="rect">
            <a:avLst/>
          </a:prstGeom>
        </p:spPr>
      </p:pic>
    </p:spTree>
    <p:extLst>
      <p:ext uri="{BB962C8B-B14F-4D97-AF65-F5344CB8AC3E}">
        <p14:creationId xmlns:p14="http://schemas.microsoft.com/office/powerpoint/2010/main" val="3546596763"/>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F6EFD-2734-6860-83DF-712A063F25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A1280C-769D-85D2-882E-BFF4426D7A75}"/>
              </a:ext>
            </a:extLst>
          </p:cNvPr>
          <p:cNvSpPr>
            <a:spLocks noGrp="1"/>
          </p:cNvSpPr>
          <p:nvPr>
            <p:ph type="title"/>
          </p:nvPr>
        </p:nvSpPr>
        <p:spPr>
          <a:xfrm>
            <a:off x="1507535" y="2862868"/>
            <a:ext cx="9173754" cy="1822421"/>
          </a:xfrm>
        </p:spPr>
        <p:txBody>
          <a:bodyPr>
            <a:normAutofit fontScale="90000"/>
          </a:bodyPr>
          <a:lstStyle/>
          <a:p>
            <a:r>
              <a:rPr lang="en-US" dirty="0"/>
              <a:t>What are they and why should we care?</a:t>
            </a:r>
            <a:br>
              <a:rPr lang="en-US" dirty="0"/>
            </a:br>
            <a:br>
              <a:rPr lang="en-US" dirty="0"/>
            </a:br>
            <a:r>
              <a:rPr lang="en-US" b="1" dirty="0"/>
              <a:t>The Issue of Negative Attitudes and Perceptions of Substance Use and HIV</a:t>
            </a:r>
          </a:p>
        </p:txBody>
      </p:sp>
    </p:spTree>
    <p:extLst>
      <p:ext uri="{BB962C8B-B14F-4D97-AF65-F5344CB8AC3E}">
        <p14:creationId xmlns:p14="http://schemas.microsoft.com/office/powerpoint/2010/main" val="1519767634"/>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7CDE80-C994-E64A-20A1-B2A37C2B8E40}"/>
              </a:ext>
            </a:extLst>
          </p:cNvPr>
          <p:cNvSpPr>
            <a:spLocks noGrp="1"/>
          </p:cNvSpPr>
          <p:nvPr>
            <p:ph type="title"/>
          </p:nvPr>
        </p:nvSpPr>
        <p:spPr>
          <a:xfrm>
            <a:off x="2678521" y="1942602"/>
            <a:ext cx="7197000" cy="2002381"/>
          </a:xfrm>
        </p:spPr>
        <p:txBody>
          <a:bodyPr/>
          <a:lstStyle/>
          <a:p>
            <a:r>
              <a:rPr lang="en-US" dirty="0"/>
              <a:t>The Mark</a:t>
            </a:r>
          </a:p>
        </p:txBody>
      </p:sp>
      <p:pic>
        <p:nvPicPr>
          <p:cNvPr id="6" name="Picture 5" descr="A statue of a person's face with a second statue in the background and the phrase &quot;The Mark...&quot;&#10;&#10;">
            <a:extLst>
              <a:ext uri="{FF2B5EF4-FFF2-40B4-BE49-F238E27FC236}">
                <a16:creationId xmlns:a16="http://schemas.microsoft.com/office/drawing/2014/main" id="{8800B2BA-6EA7-821E-0AA5-3BD29B0D54B5}"/>
              </a:ext>
            </a:extLst>
          </p:cNvPr>
          <p:cNvPicPr>
            <a:picLocks noChangeAspect="1"/>
          </p:cNvPicPr>
          <p:nvPr/>
        </p:nvPicPr>
        <p:blipFill>
          <a:blip r:embed="rId3"/>
          <a:stretch>
            <a:fillRect/>
          </a:stretch>
        </p:blipFill>
        <p:spPr>
          <a:xfrm>
            <a:off x="912768" y="986815"/>
            <a:ext cx="9144089" cy="5145628"/>
          </a:xfrm>
          <a:prstGeom prst="rect">
            <a:avLst/>
          </a:prstGeom>
        </p:spPr>
      </p:pic>
      <p:sp>
        <p:nvSpPr>
          <p:cNvPr id="2" name="Date Placeholder 4">
            <a:extLst>
              <a:ext uri="{FF2B5EF4-FFF2-40B4-BE49-F238E27FC236}">
                <a16:creationId xmlns:a16="http://schemas.microsoft.com/office/drawing/2014/main" id="{18F164C7-BC6A-EB49-93E9-F1750258A69B}"/>
              </a:ext>
            </a:extLst>
          </p:cNvPr>
          <p:cNvSpPr>
            <a:spLocks noGrp="1"/>
          </p:cNvSpPr>
          <p:nvPr>
            <p:ph type="dt" sz="half" idx="2"/>
          </p:nvPr>
        </p:nvSpPr>
        <p:spPr>
          <a:xfrm>
            <a:off x="623296" y="6356350"/>
            <a:ext cx="5794129" cy="376959"/>
          </a:xfrm>
        </p:spPr>
        <p:txBody>
          <a:bodyPr/>
          <a:lstStyle/>
          <a:p>
            <a:r>
              <a:rPr lang="en-US" dirty="0">
                <a:solidFill>
                  <a:srgbClr val="B9B9B9"/>
                </a:solidFill>
              </a:rPr>
              <a:t>SOURCES: </a:t>
            </a:r>
            <a:r>
              <a:rPr lang="en-US" dirty="0" err="1">
                <a:solidFill>
                  <a:srgbClr val="B9B9B9"/>
                </a:solidFill>
              </a:rPr>
              <a:t>Hankir</a:t>
            </a:r>
            <a:r>
              <a:rPr lang="en-US" dirty="0">
                <a:solidFill>
                  <a:srgbClr val="B9B9B9"/>
                </a:solidFill>
              </a:rPr>
              <a:t>, </a:t>
            </a:r>
            <a:r>
              <a:rPr lang="en-US" dirty="0" err="1">
                <a:solidFill>
                  <a:srgbClr val="B9B9B9"/>
                </a:solidFill>
              </a:rPr>
              <a:t>Northall</a:t>
            </a:r>
            <a:r>
              <a:rPr lang="en-US" dirty="0">
                <a:solidFill>
                  <a:srgbClr val="B9B9B9"/>
                </a:solidFill>
              </a:rPr>
              <a:t>, &amp; Zaman, 2014; Oxford Learner’s Dictionaries, 2026</a:t>
            </a:r>
          </a:p>
        </p:txBody>
      </p:sp>
    </p:spTree>
    <p:extLst>
      <p:ext uri="{BB962C8B-B14F-4D97-AF65-F5344CB8AC3E}">
        <p14:creationId xmlns:p14="http://schemas.microsoft.com/office/powerpoint/2010/main" val="646803990"/>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A58A0-D4FC-CAA7-2221-95A3D45EF0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038B41-166A-3833-3B2E-A01CE5619020}"/>
              </a:ext>
            </a:extLst>
          </p:cNvPr>
          <p:cNvSpPr>
            <a:spLocks noGrp="1"/>
          </p:cNvSpPr>
          <p:nvPr>
            <p:ph type="title"/>
          </p:nvPr>
        </p:nvSpPr>
        <p:spPr>
          <a:xfrm>
            <a:off x="2983321" y="2282236"/>
            <a:ext cx="5309654" cy="1402524"/>
          </a:xfrm>
        </p:spPr>
        <p:txBody>
          <a:bodyPr/>
          <a:lstStyle/>
          <a:p>
            <a:r>
              <a:rPr lang="en-US" dirty="0"/>
              <a:t>Language Matters</a:t>
            </a:r>
          </a:p>
        </p:txBody>
      </p:sp>
      <p:pic>
        <p:nvPicPr>
          <p:cNvPr id="5" name="Picture 4" descr="Graphic of two stick figures - the red stick figure on the left with the phrase &quot;One person was referred to as a &quot;substance abuser&quot;&quot; and the blue stick figure on the right with the phrase &quot;The other person as &quot;having a substance use disorder&quot;&quot;&#10;&#10;">
            <a:extLst>
              <a:ext uri="{FF2B5EF4-FFF2-40B4-BE49-F238E27FC236}">
                <a16:creationId xmlns:a16="http://schemas.microsoft.com/office/drawing/2014/main" id="{D2C41B64-6947-E171-8E26-7334BFA89F29}"/>
              </a:ext>
            </a:extLst>
          </p:cNvPr>
          <p:cNvPicPr>
            <a:picLocks noChangeAspect="1"/>
          </p:cNvPicPr>
          <p:nvPr/>
        </p:nvPicPr>
        <p:blipFill>
          <a:blip r:embed="rId3"/>
          <a:stretch>
            <a:fillRect/>
          </a:stretch>
        </p:blipFill>
        <p:spPr>
          <a:xfrm>
            <a:off x="1629364" y="1074284"/>
            <a:ext cx="8477250" cy="5057775"/>
          </a:xfrm>
          <a:prstGeom prst="rect">
            <a:avLst/>
          </a:prstGeom>
        </p:spPr>
      </p:pic>
      <p:sp>
        <p:nvSpPr>
          <p:cNvPr id="3" name="Date Placeholder 4">
            <a:extLst>
              <a:ext uri="{FF2B5EF4-FFF2-40B4-BE49-F238E27FC236}">
                <a16:creationId xmlns:a16="http://schemas.microsoft.com/office/drawing/2014/main" id="{2FF8AC7D-9FDB-2D81-5897-6000D9E3974F}"/>
              </a:ext>
            </a:extLst>
          </p:cNvPr>
          <p:cNvSpPr>
            <a:spLocks noGrp="1"/>
          </p:cNvSpPr>
          <p:nvPr>
            <p:ph type="dt" sz="half" idx="2"/>
          </p:nvPr>
        </p:nvSpPr>
        <p:spPr>
          <a:xfrm>
            <a:off x="623296" y="6356350"/>
            <a:ext cx="5794129" cy="376959"/>
          </a:xfrm>
        </p:spPr>
        <p:txBody>
          <a:bodyPr/>
          <a:lstStyle/>
          <a:p>
            <a:r>
              <a:rPr lang="en-US" dirty="0">
                <a:solidFill>
                  <a:srgbClr val="B9B9B9"/>
                </a:solidFill>
              </a:rPr>
              <a:t>SOURCE: Kelly &amp; Westerhoff, 2010</a:t>
            </a:r>
          </a:p>
        </p:txBody>
      </p:sp>
    </p:spTree>
    <p:extLst>
      <p:ext uri="{BB962C8B-B14F-4D97-AF65-F5344CB8AC3E}">
        <p14:creationId xmlns:p14="http://schemas.microsoft.com/office/powerpoint/2010/main" val="494977658"/>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3E757A-9F49-48C8-A2C5-05DDB52B26DA}"/>
              </a:ext>
            </a:extLst>
          </p:cNvPr>
          <p:cNvSpPr txBox="1">
            <a:spLocks noGrp="1"/>
          </p:cNvSpPr>
          <p:nvPr>
            <p:ph type="title"/>
          </p:nvPr>
        </p:nvSpPr>
        <p:spPr>
          <a:xfrm>
            <a:off x="566442" y="922492"/>
            <a:ext cx="10784402" cy="748317"/>
          </a:xfrm>
          <a:prstGeom prst="rect">
            <a:avLst/>
          </a:prstGeom>
        </p:spPr>
        <p:txBody>
          <a:bodyPr vert="horz" lIns="91440" tIns="45720" rIns="91440" bIns="45720" rtlCol="0" anchor="t">
            <a:normAutofit/>
          </a:bodyPr>
          <a:lstStyle/>
          <a:p>
            <a:r>
              <a:rPr lang="en-US" sz="3200" dirty="0">
                <a:solidFill>
                  <a:schemeClr val="accent6"/>
                </a:solidFill>
                <a:effectLst/>
              </a:rPr>
              <a:t>Substance Abuser vs. Substance Use Disorder</a:t>
            </a:r>
          </a:p>
        </p:txBody>
      </p:sp>
      <p:pic>
        <p:nvPicPr>
          <p:cNvPr id="5" name="Content Placeholder 4" descr="A chart showing differences in attitudes when a person is referred to as a &quot;substance abuser vs having a subtance use disorder. ">
            <a:extLst>
              <a:ext uri="{FF2B5EF4-FFF2-40B4-BE49-F238E27FC236}">
                <a16:creationId xmlns:a16="http://schemas.microsoft.com/office/drawing/2014/main" id="{89767ED3-FD63-CB35-AE03-6120E4A6F138}"/>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1286149" y="1772156"/>
            <a:ext cx="9241759" cy="4321147"/>
          </a:xfrm>
        </p:spPr>
      </p:pic>
      <p:sp>
        <p:nvSpPr>
          <p:cNvPr id="6" name="TextBox 5">
            <a:extLst>
              <a:ext uri="{FF2B5EF4-FFF2-40B4-BE49-F238E27FC236}">
                <a16:creationId xmlns:a16="http://schemas.microsoft.com/office/drawing/2014/main" id="{CBF1104A-7BF3-92AC-2E6A-78274F52F618}"/>
              </a:ext>
            </a:extLst>
          </p:cNvPr>
          <p:cNvSpPr txBox="1"/>
          <p:nvPr/>
        </p:nvSpPr>
        <p:spPr>
          <a:xfrm>
            <a:off x="566442" y="6327082"/>
            <a:ext cx="4951420" cy="231660"/>
          </a:xfrm>
          <a:prstGeom prst="rect">
            <a:avLst/>
          </a:prstGeom>
        </p:spPr>
        <p:txBody>
          <a:bodyPr vert="horz" lIns="91440" tIns="45720" rIns="91440" bIns="45720" rtlCol="0" anchor="ctr"/>
          <a:lstStyle>
            <a:defPPr marR="0" algn="l" rtl="0">
              <a:lnSpc>
                <a:spcPct val="100000"/>
              </a:lnSpc>
              <a:spcBef>
                <a:spcPts val="0"/>
              </a:spcBef>
              <a:spcAft>
                <a:spcPts val="0"/>
              </a:spcAft>
            </a:defPPr>
            <a:lvl1pPr>
              <a:defRPr sz="1200">
                <a:solidFill>
                  <a:schemeClr val="tx1">
                    <a:tint val="75000"/>
                  </a:schemeClr>
                </a:solidFill>
              </a:defRPr>
            </a:lvl1pPr>
          </a:lstStyle>
          <a:p>
            <a:r>
              <a:rPr lang="en-US" dirty="0">
                <a:solidFill>
                  <a:srgbClr val="B9B9B9"/>
                </a:solidFill>
              </a:rPr>
              <a:t>SOURCES: Kelly, Dow, &amp; Westerhoff, 2010; Kelly &amp; Westerhoff, 2010</a:t>
            </a:r>
          </a:p>
        </p:txBody>
      </p:sp>
    </p:spTree>
    <p:extLst>
      <p:ext uri="{BB962C8B-B14F-4D97-AF65-F5344CB8AC3E}">
        <p14:creationId xmlns:p14="http://schemas.microsoft.com/office/powerpoint/2010/main" val="3726416719"/>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CBC11-75E8-4D39-C61A-7C92D8E923C3}"/>
              </a:ext>
            </a:extLst>
          </p:cNvPr>
          <p:cNvSpPr>
            <a:spLocks noGrp="1"/>
          </p:cNvSpPr>
          <p:nvPr>
            <p:ph type="title"/>
          </p:nvPr>
        </p:nvSpPr>
        <p:spPr/>
        <p:txBody>
          <a:bodyPr/>
          <a:lstStyle/>
          <a:p>
            <a:r>
              <a:rPr lang="en-US" dirty="0"/>
              <a:t>“Bad” and “Good”</a:t>
            </a:r>
          </a:p>
        </p:txBody>
      </p:sp>
      <p:sp>
        <p:nvSpPr>
          <p:cNvPr id="3" name="Content Placeholder 2">
            <a:extLst>
              <a:ext uri="{FF2B5EF4-FFF2-40B4-BE49-F238E27FC236}">
                <a16:creationId xmlns:a16="http://schemas.microsoft.com/office/drawing/2014/main" id="{4F856C88-E395-F416-ADCB-C9A339B90295}"/>
              </a:ext>
            </a:extLst>
          </p:cNvPr>
          <p:cNvSpPr>
            <a:spLocks noGrp="1"/>
          </p:cNvSpPr>
          <p:nvPr>
            <p:ph type="body" sz="quarter" idx="11"/>
          </p:nvPr>
        </p:nvSpPr>
        <p:spPr/>
        <p:txBody>
          <a:bodyPr>
            <a:normAutofit/>
          </a:bodyPr>
          <a:lstStyle/>
          <a:p>
            <a:r>
              <a:rPr lang="en-US" dirty="0"/>
              <a:t>Ashford used an implicit bias test to capture the automatic thoughts that may not be in awareness related to people who use drugs</a:t>
            </a:r>
          </a:p>
          <a:p>
            <a:r>
              <a:rPr lang="en-US" dirty="0"/>
              <a:t>Both “addict” and “substance use disorder” are more associated with “bad” than “good;” “addict” more strongly</a:t>
            </a:r>
          </a:p>
          <a:p>
            <a:r>
              <a:rPr lang="en-US" dirty="0"/>
              <a:t>Did not vary by whether someone is in recovery or has worked in behavioral health</a:t>
            </a:r>
          </a:p>
          <a:p>
            <a:r>
              <a:rPr lang="en-US" dirty="0"/>
              <a:t>Even people with lived and living experience have internalized these attitudes</a:t>
            </a:r>
          </a:p>
        </p:txBody>
      </p:sp>
      <p:sp>
        <p:nvSpPr>
          <p:cNvPr id="5" name="TextBox 4">
            <a:extLst>
              <a:ext uri="{FF2B5EF4-FFF2-40B4-BE49-F238E27FC236}">
                <a16:creationId xmlns:a16="http://schemas.microsoft.com/office/drawing/2014/main" id="{4D788F11-86A6-3F8E-FEC9-93C75F4E2033}"/>
              </a:ext>
            </a:extLst>
          </p:cNvPr>
          <p:cNvSpPr txBox="1"/>
          <p:nvPr/>
        </p:nvSpPr>
        <p:spPr>
          <a:xfrm>
            <a:off x="623297" y="6335394"/>
            <a:ext cx="4951420" cy="231660"/>
          </a:xfrm>
          <a:prstGeom prst="rect">
            <a:avLst/>
          </a:prstGeom>
        </p:spPr>
        <p:txBody>
          <a:bodyPr vert="horz" lIns="91440" tIns="45720" rIns="91440" bIns="45720" rtlCol="0" anchor="ctr"/>
          <a:lstStyle>
            <a:defPPr marR="0" algn="l" rtl="0">
              <a:lnSpc>
                <a:spcPct val="100000"/>
              </a:lnSpc>
              <a:spcBef>
                <a:spcPts val="0"/>
              </a:spcBef>
              <a:spcAft>
                <a:spcPts val="0"/>
              </a:spcAft>
            </a:defPPr>
            <a:lvl1pPr>
              <a:defRPr sz="1200">
                <a:solidFill>
                  <a:schemeClr val="tx1">
                    <a:tint val="75000"/>
                  </a:schemeClr>
                </a:solidFill>
              </a:defRPr>
            </a:lvl1pPr>
          </a:lstStyle>
          <a:p>
            <a:r>
              <a:rPr lang="en-US" dirty="0">
                <a:solidFill>
                  <a:srgbClr val="B9B9B9"/>
                </a:solidFill>
              </a:rPr>
              <a:t>SOURCE: Ashford, Brown, &amp; Curtis, 2018</a:t>
            </a:r>
          </a:p>
        </p:txBody>
      </p:sp>
    </p:spTree>
    <p:extLst>
      <p:ext uri="{BB962C8B-B14F-4D97-AF65-F5344CB8AC3E}">
        <p14:creationId xmlns:p14="http://schemas.microsoft.com/office/powerpoint/2010/main" val="3060912996"/>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952DD-84FB-DEAE-66DC-21397B77FBA3}"/>
              </a:ext>
            </a:extLst>
          </p:cNvPr>
          <p:cNvSpPr>
            <a:spLocks noGrp="1"/>
          </p:cNvSpPr>
          <p:nvPr>
            <p:ph type="title"/>
          </p:nvPr>
        </p:nvSpPr>
        <p:spPr/>
        <p:txBody>
          <a:bodyPr/>
          <a:lstStyle/>
          <a:p>
            <a:r>
              <a:rPr lang="en-US" dirty="0"/>
              <a:t>Do These Negative Attitudes </a:t>
            </a:r>
            <a:r>
              <a:rPr lang="en-US" i="1" dirty="0"/>
              <a:t>Really</a:t>
            </a:r>
            <a:r>
              <a:rPr lang="en-US" dirty="0"/>
              <a:t> Harm Patients?</a:t>
            </a:r>
          </a:p>
        </p:txBody>
      </p:sp>
      <p:sp>
        <p:nvSpPr>
          <p:cNvPr id="3" name="Text Placeholder 2">
            <a:extLst>
              <a:ext uri="{FF2B5EF4-FFF2-40B4-BE49-F238E27FC236}">
                <a16:creationId xmlns:a16="http://schemas.microsoft.com/office/drawing/2014/main" id="{390F2B15-41CD-843E-1B7C-96F6103BA4A0}"/>
              </a:ext>
            </a:extLst>
          </p:cNvPr>
          <p:cNvSpPr>
            <a:spLocks noGrp="1"/>
          </p:cNvSpPr>
          <p:nvPr>
            <p:ph type="body" sz="quarter" idx="11"/>
          </p:nvPr>
        </p:nvSpPr>
        <p:spPr>
          <a:xfrm>
            <a:off x="623297" y="1966225"/>
            <a:ext cx="11193642" cy="3875501"/>
          </a:xfrm>
        </p:spPr>
        <p:txBody>
          <a:bodyPr/>
          <a:lstStyle/>
          <a:p>
            <a:r>
              <a:rPr lang="en-US" dirty="0"/>
              <a:t>Less likely to </a:t>
            </a:r>
            <a:r>
              <a:rPr lang="en-US" b="1" dirty="0">
                <a:solidFill>
                  <a:schemeClr val="accent4"/>
                </a:solidFill>
              </a:rPr>
              <a:t>access</a:t>
            </a:r>
            <a:r>
              <a:rPr lang="en-US" dirty="0"/>
              <a:t> care </a:t>
            </a:r>
          </a:p>
          <a:p>
            <a:r>
              <a:rPr lang="en-US" dirty="0"/>
              <a:t>More likely to </a:t>
            </a:r>
            <a:r>
              <a:rPr lang="en-US" b="1" dirty="0">
                <a:solidFill>
                  <a:schemeClr val="accent4"/>
                </a:solidFill>
              </a:rPr>
              <a:t>drop out </a:t>
            </a:r>
            <a:r>
              <a:rPr lang="en-US" dirty="0"/>
              <a:t>of care prematurely.</a:t>
            </a:r>
          </a:p>
          <a:p>
            <a:r>
              <a:rPr lang="en-US" dirty="0"/>
              <a:t>providers holding these beliefs were less likely to offer some health care options (mental health study).</a:t>
            </a:r>
          </a:p>
          <a:p>
            <a:r>
              <a:rPr lang="en-US" dirty="0"/>
              <a:t>Experiencing negative attitudes from provider about weight resulted in a 60% increased risk of dying (all causes) independent of BMI (obesity study).</a:t>
            </a:r>
          </a:p>
          <a:p>
            <a:r>
              <a:rPr lang="en-US" dirty="0"/>
              <a:t>Sexual minority people who experiences significant bias from their community had 12 years reduced lifespan (all causes) (structural stigma study)</a:t>
            </a:r>
          </a:p>
        </p:txBody>
      </p:sp>
      <p:sp>
        <p:nvSpPr>
          <p:cNvPr id="5" name="TextBox 4">
            <a:extLst>
              <a:ext uri="{FF2B5EF4-FFF2-40B4-BE49-F238E27FC236}">
                <a16:creationId xmlns:a16="http://schemas.microsoft.com/office/drawing/2014/main" id="{3E4D9758-101B-BA54-6EF3-393A5C9BE071}"/>
              </a:ext>
            </a:extLst>
          </p:cNvPr>
          <p:cNvSpPr txBox="1"/>
          <p:nvPr/>
        </p:nvSpPr>
        <p:spPr>
          <a:xfrm>
            <a:off x="1504602" y="5679664"/>
            <a:ext cx="8090263" cy="553998"/>
          </a:xfrm>
          <a:prstGeom prst="rect">
            <a:avLst/>
          </a:prstGeom>
          <a:noFill/>
        </p:spPr>
        <p:txBody>
          <a:bodyPr wrap="square">
            <a:spAutoFit/>
          </a:bodyPr>
          <a:lstStyle/>
          <a:p>
            <a:pPr algn="ctr"/>
            <a:r>
              <a:rPr lang="en-US" sz="3000" b="1" dirty="0">
                <a:solidFill>
                  <a:schemeClr val="accent4"/>
                </a:solidFill>
              </a:rPr>
              <a:t>Bias impacts care and reduces lifespan!</a:t>
            </a:r>
          </a:p>
        </p:txBody>
      </p:sp>
      <p:sp>
        <p:nvSpPr>
          <p:cNvPr id="6" name="TextBox 5">
            <a:extLst>
              <a:ext uri="{FF2B5EF4-FFF2-40B4-BE49-F238E27FC236}">
                <a16:creationId xmlns:a16="http://schemas.microsoft.com/office/drawing/2014/main" id="{44F96B53-C5E9-2D00-9C00-CB11C6D1E536}"/>
              </a:ext>
            </a:extLst>
          </p:cNvPr>
          <p:cNvSpPr txBox="1"/>
          <p:nvPr/>
        </p:nvSpPr>
        <p:spPr>
          <a:xfrm>
            <a:off x="623297" y="6402595"/>
            <a:ext cx="7697788" cy="289149"/>
          </a:xfrm>
          <a:prstGeom prst="rect">
            <a:avLst/>
          </a:prstGeom>
        </p:spPr>
        <p:txBody>
          <a:bodyPr vert="horz" lIns="91440" tIns="45720" rIns="91440" bIns="45720" rtlCol="0" anchor="ctr"/>
          <a:lstStyle>
            <a:defPPr marR="0" algn="l" rtl="0">
              <a:lnSpc>
                <a:spcPct val="100000"/>
              </a:lnSpc>
              <a:spcBef>
                <a:spcPts val="0"/>
              </a:spcBef>
              <a:spcAft>
                <a:spcPts val="0"/>
              </a:spcAft>
            </a:defPPr>
            <a:lvl1pPr>
              <a:defRPr sz="1200">
                <a:solidFill>
                  <a:schemeClr val="tx1">
                    <a:tint val="75000"/>
                  </a:schemeClr>
                </a:solidFill>
              </a:defRPr>
            </a:lvl1pPr>
          </a:lstStyle>
          <a:p>
            <a:r>
              <a:rPr lang="en-US" dirty="0">
                <a:solidFill>
                  <a:srgbClr val="B9B9B9"/>
                </a:solidFill>
              </a:rPr>
              <a:t>SOURCES: Kelly &amp; Westerhoff, 2010; Corrigan et al., 2014; Tomiyama et al., 2018; Hatzenbuehler et al., 2014</a:t>
            </a:r>
          </a:p>
        </p:txBody>
      </p:sp>
    </p:spTree>
    <p:extLst>
      <p:ext uri="{BB962C8B-B14F-4D97-AF65-F5344CB8AC3E}">
        <p14:creationId xmlns:p14="http://schemas.microsoft.com/office/powerpoint/2010/main" val="3107394665"/>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6D8EC-6B6A-0876-BE04-FC4A76F8004B}"/>
              </a:ext>
            </a:extLst>
          </p:cNvPr>
          <p:cNvSpPr>
            <a:spLocks noGrp="1"/>
          </p:cNvSpPr>
          <p:nvPr>
            <p:ph type="title"/>
          </p:nvPr>
        </p:nvSpPr>
        <p:spPr/>
        <p:txBody>
          <a:bodyPr/>
          <a:lstStyle/>
          <a:p>
            <a:r>
              <a:rPr lang="en-US" dirty="0"/>
              <a:t>Barriers to Care</a:t>
            </a:r>
          </a:p>
        </p:txBody>
      </p:sp>
      <p:pic>
        <p:nvPicPr>
          <p:cNvPr id="7" name="Picture 6" descr="A person covering their face with their hands&#10;&#10;">
            <a:extLst>
              <a:ext uri="{FF2B5EF4-FFF2-40B4-BE49-F238E27FC236}">
                <a16:creationId xmlns:a16="http://schemas.microsoft.com/office/drawing/2014/main" id="{7F2A6621-38AF-3D57-1246-6960BA057B40}"/>
              </a:ext>
            </a:extLst>
          </p:cNvPr>
          <p:cNvPicPr>
            <a:picLocks noChangeAspect="1"/>
          </p:cNvPicPr>
          <p:nvPr/>
        </p:nvPicPr>
        <p:blipFill>
          <a:blip r:embed="rId3"/>
          <a:stretch>
            <a:fillRect/>
          </a:stretch>
        </p:blipFill>
        <p:spPr>
          <a:xfrm>
            <a:off x="521733" y="2241633"/>
            <a:ext cx="4039164" cy="3391373"/>
          </a:xfrm>
          <a:prstGeom prst="rect">
            <a:avLst/>
          </a:prstGeom>
        </p:spPr>
      </p:pic>
      <p:sp>
        <p:nvSpPr>
          <p:cNvPr id="5" name="Text Placeholder 4">
            <a:extLst>
              <a:ext uri="{FF2B5EF4-FFF2-40B4-BE49-F238E27FC236}">
                <a16:creationId xmlns:a16="http://schemas.microsoft.com/office/drawing/2014/main" id="{4952CE5F-37C3-1983-AFEB-E180C18CCB13}"/>
              </a:ext>
            </a:extLst>
          </p:cNvPr>
          <p:cNvSpPr>
            <a:spLocks noGrp="1"/>
          </p:cNvSpPr>
          <p:nvPr>
            <p:ph type="body" sz="quarter" idx="12"/>
          </p:nvPr>
        </p:nvSpPr>
        <p:spPr>
          <a:xfrm>
            <a:off x="4725056" y="1357554"/>
            <a:ext cx="6942036" cy="4784301"/>
          </a:xfrm>
        </p:spPr>
        <p:txBody>
          <a:bodyPr/>
          <a:lstStyle/>
          <a:p>
            <a:pPr>
              <a:lnSpc>
                <a:spcPct val="90000"/>
              </a:lnSpc>
            </a:pPr>
            <a:r>
              <a:rPr lang="en-US" sz="2400" dirty="0"/>
              <a:t>People with SUD and/or HIV often get treated in </a:t>
            </a:r>
            <a:r>
              <a:rPr lang="en-US" sz="2400" b="1" dirty="0"/>
              <a:t>second-rate </a:t>
            </a:r>
            <a:r>
              <a:rPr lang="en-US" sz="2400" dirty="0"/>
              <a:t>dilapidated buildings, which gives them the impression they have a second-class illness. </a:t>
            </a:r>
          </a:p>
          <a:p>
            <a:pPr>
              <a:lnSpc>
                <a:spcPct val="90000"/>
              </a:lnSpc>
            </a:pPr>
            <a:endParaRPr lang="en-US" sz="2400" dirty="0"/>
          </a:p>
          <a:p>
            <a:pPr>
              <a:lnSpc>
                <a:spcPct val="90000"/>
              </a:lnSpc>
            </a:pPr>
            <a:r>
              <a:rPr lang="en-US" sz="2400" dirty="0"/>
              <a:t>Not only do people with SUD and/or worry they will get poorer-quality care because of stigma, they also get message </a:t>
            </a:r>
            <a:r>
              <a:rPr lang="en-US" sz="2400" b="1" dirty="0"/>
              <a:t>not worthy of high-quality care and environments </a:t>
            </a:r>
            <a:r>
              <a:rPr lang="en-US" sz="2400" dirty="0"/>
              <a:t>where people with ”</a:t>
            </a:r>
            <a:r>
              <a:rPr lang="en-US" sz="2400" i="1" dirty="0"/>
              <a:t>real</a:t>
            </a:r>
            <a:r>
              <a:rPr lang="en-US" sz="2400" dirty="0"/>
              <a:t> diseases” get treated. </a:t>
            </a:r>
          </a:p>
          <a:p>
            <a:pPr>
              <a:lnSpc>
                <a:spcPct val="90000"/>
              </a:lnSpc>
            </a:pPr>
            <a:endParaRPr lang="en-US" sz="2400" dirty="0"/>
          </a:p>
          <a:p>
            <a:pPr>
              <a:lnSpc>
                <a:spcPct val="90000"/>
              </a:lnSpc>
            </a:pPr>
            <a:r>
              <a:rPr lang="en-US" sz="2400" dirty="0"/>
              <a:t>Is “good enough for addicts” good enough? </a:t>
            </a:r>
          </a:p>
          <a:p>
            <a:endParaRPr lang="en-US" dirty="0"/>
          </a:p>
        </p:txBody>
      </p:sp>
    </p:spTree>
    <p:extLst>
      <p:ext uri="{BB962C8B-B14F-4D97-AF65-F5344CB8AC3E}">
        <p14:creationId xmlns:p14="http://schemas.microsoft.com/office/powerpoint/2010/main" val="3089458720"/>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C90ACC6-1496-B03E-E706-B1FCF77BD561}"/>
              </a:ext>
            </a:extLst>
          </p:cNvPr>
          <p:cNvSpPr>
            <a:spLocks noGrp="1"/>
          </p:cNvSpPr>
          <p:nvPr>
            <p:ph type="title"/>
          </p:nvPr>
        </p:nvSpPr>
        <p:spPr/>
        <p:txBody>
          <a:bodyPr/>
          <a:lstStyle/>
          <a:p>
            <a:r>
              <a:rPr lang="en-US" dirty="0"/>
              <a:t>What Facilitates Negative Attitudes?</a:t>
            </a:r>
          </a:p>
        </p:txBody>
      </p:sp>
      <p:sp>
        <p:nvSpPr>
          <p:cNvPr id="9" name="Text Placeholder 8">
            <a:extLst>
              <a:ext uri="{FF2B5EF4-FFF2-40B4-BE49-F238E27FC236}">
                <a16:creationId xmlns:a16="http://schemas.microsoft.com/office/drawing/2014/main" id="{20EA980A-D64F-4227-9A39-3DB97DFCC5C5}"/>
              </a:ext>
            </a:extLst>
          </p:cNvPr>
          <p:cNvSpPr>
            <a:spLocks noGrp="1"/>
          </p:cNvSpPr>
          <p:nvPr>
            <p:ph type="body" sz="quarter" idx="11"/>
          </p:nvPr>
        </p:nvSpPr>
        <p:spPr/>
        <p:txBody>
          <a:bodyPr/>
          <a:lstStyle/>
          <a:p>
            <a:r>
              <a:rPr lang="en-US" dirty="0"/>
              <a:t>Knowledge deficits</a:t>
            </a:r>
          </a:p>
          <a:p>
            <a:r>
              <a:rPr lang="en-US" dirty="0"/>
              <a:t>Fear</a:t>
            </a:r>
          </a:p>
          <a:p>
            <a:r>
              <a:rPr lang="en-US" dirty="0"/>
              <a:t>Personal beliefs and discomfort</a:t>
            </a:r>
          </a:p>
          <a:p>
            <a:r>
              <a:rPr lang="en-US" dirty="0"/>
              <a:t>Education</a:t>
            </a:r>
          </a:p>
          <a:p>
            <a:r>
              <a:rPr lang="en-US" dirty="0"/>
              <a:t>Societal norms and expectations</a:t>
            </a:r>
          </a:p>
          <a:p>
            <a:r>
              <a:rPr lang="en-US" dirty="0"/>
              <a:t>Social culture</a:t>
            </a:r>
          </a:p>
          <a:p>
            <a:r>
              <a:rPr lang="en-US" dirty="0"/>
              <a:t>Workplace culture</a:t>
            </a:r>
          </a:p>
          <a:p>
            <a:r>
              <a:rPr lang="en-US" dirty="0"/>
              <a:t>Peer culture</a:t>
            </a:r>
          </a:p>
        </p:txBody>
      </p:sp>
      <p:sp>
        <p:nvSpPr>
          <p:cNvPr id="10" name="Date Placeholder 4">
            <a:extLst>
              <a:ext uri="{FF2B5EF4-FFF2-40B4-BE49-F238E27FC236}">
                <a16:creationId xmlns:a16="http://schemas.microsoft.com/office/drawing/2014/main" id="{72C4741B-5697-3A27-E6F9-E0646C91D8D1}"/>
              </a:ext>
            </a:extLst>
          </p:cNvPr>
          <p:cNvSpPr>
            <a:spLocks noGrp="1"/>
          </p:cNvSpPr>
          <p:nvPr>
            <p:ph type="dt" sz="half" idx="2"/>
          </p:nvPr>
        </p:nvSpPr>
        <p:spPr>
          <a:xfrm>
            <a:off x="623296" y="6356350"/>
            <a:ext cx="3487149" cy="331833"/>
          </a:xfrm>
        </p:spPr>
        <p:txBody>
          <a:bodyPr/>
          <a:lstStyle/>
          <a:p>
            <a:r>
              <a:rPr lang="en-US" dirty="0">
                <a:solidFill>
                  <a:srgbClr val="B9B9B9"/>
                </a:solidFill>
              </a:rPr>
              <a:t>SOURCE: End Stigma End HIV Alliance, 2026</a:t>
            </a:r>
          </a:p>
        </p:txBody>
      </p:sp>
    </p:spTree>
    <p:extLst>
      <p:ext uri="{BB962C8B-B14F-4D97-AF65-F5344CB8AC3E}">
        <p14:creationId xmlns:p14="http://schemas.microsoft.com/office/powerpoint/2010/main" val="866411009"/>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E2B4E-46F6-C988-3BE9-E33313B029CB}"/>
              </a:ext>
            </a:extLst>
          </p:cNvPr>
          <p:cNvSpPr>
            <a:spLocks noGrp="1"/>
          </p:cNvSpPr>
          <p:nvPr>
            <p:ph type="title"/>
          </p:nvPr>
        </p:nvSpPr>
        <p:spPr>
          <a:xfrm>
            <a:off x="837982" y="789214"/>
            <a:ext cx="10512862" cy="881595"/>
          </a:xfrm>
        </p:spPr>
        <p:txBody>
          <a:bodyPr/>
          <a:lstStyle/>
          <a:p>
            <a:r>
              <a:rPr lang="en-US" sz="3600" dirty="0">
                <a:solidFill>
                  <a:schemeClr val="accent6"/>
                </a:solidFill>
                <a:effectLst/>
              </a:rPr>
              <a:t>…that old joke</a:t>
            </a:r>
            <a:endParaRPr lang="en-US" dirty="0"/>
          </a:p>
        </p:txBody>
      </p:sp>
      <p:pic>
        <p:nvPicPr>
          <p:cNvPr id="4" name="Online Media 3" title="Rachel Wiley - The Fat Joke">
            <a:hlinkClick r:id="" action="ppaction://media"/>
            <a:extLst>
              <a:ext uri="{FF2B5EF4-FFF2-40B4-BE49-F238E27FC236}">
                <a16:creationId xmlns:a16="http://schemas.microsoft.com/office/drawing/2014/main" id="{3185F0C0-DAA7-953D-819C-B000C8A1C719}"/>
              </a:ext>
            </a:extLst>
          </p:cNvPr>
          <p:cNvPicPr>
            <a:picLocks noGrp="1" noRot="1" noChangeAspect="1"/>
          </p:cNvPicPr>
          <p:nvPr>
            <p:ph idx="1"/>
            <a:videoFile r:link="rId1"/>
          </p:nvPr>
        </p:nvPicPr>
        <p:blipFill>
          <a:blip r:embed="rId4"/>
          <a:stretch>
            <a:fillRect/>
          </a:stretch>
        </p:blipFill>
        <p:spPr>
          <a:xfrm>
            <a:off x="2243931" y="1828346"/>
            <a:ext cx="7700962" cy="4351338"/>
          </a:xfrm>
          <a:prstGeom prst="rect">
            <a:avLst/>
          </a:prstGeom>
        </p:spPr>
      </p:pic>
    </p:spTree>
    <p:extLst>
      <p:ext uri="{BB962C8B-B14F-4D97-AF65-F5344CB8AC3E}">
        <p14:creationId xmlns:p14="http://schemas.microsoft.com/office/powerpoint/2010/main" val="13399629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14CC4-6663-7F60-D926-22F38D0E3C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F96D57-3916-8FF7-B2CD-0E0030EF051C}"/>
              </a:ext>
            </a:extLst>
          </p:cNvPr>
          <p:cNvSpPr>
            <a:spLocks noGrp="1"/>
          </p:cNvSpPr>
          <p:nvPr>
            <p:ph type="title"/>
          </p:nvPr>
        </p:nvSpPr>
        <p:spPr>
          <a:xfrm>
            <a:off x="2033715" y="2943788"/>
            <a:ext cx="8869415" cy="1218909"/>
          </a:xfrm>
        </p:spPr>
        <p:txBody>
          <a:bodyPr>
            <a:normAutofit fontScale="90000"/>
          </a:bodyPr>
          <a:lstStyle/>
          <a:p>
            <a:r>
              <a:rPr lang="en-US" dirty="0"/>
              <a:t>Negative Attitudes Toward Drug Use and/or People with HIV:</a:t>
            </a:r>
            <a:br>
              <a:rPr lang="en-US" dirty="0"/>
            </a:br>
            <a:br>
              <a:rPr lang="en-US" dirty="0"/>
            </a:br>
            <a:r>
              <a:rPr lang="en-US" b="1" dirty="0"/>
              <a:t>Why Language Matters</a:t>
            </a:r>
          </a:p>
        </p:txBody>
      </p:sp>
    </p:spTree>
    <p:extLst>
      <p:ext uri="{BB962C8B-B14F-4D97-AF65-F5344CB8AC3E}">
        <p14:creationId xmlns:p14="http://schemas.microsoft.com/office/powerpoint/2010/main" val="3161039278"/>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A3C90-DF68-7620-5EBC-152BF9433F1C}"/>
              </a:ext>
            </a:extLst>
          </p:cNvPr>
          <p:cNvSpPr>
            <a:spLocks noGrp="1"/>
          </p:cNvSpPr>
          <p:nvPr>
            <p:ph type="title"/>
          </p:nvPr>
        </p:nvSpPr>
        <p:spPr>
          <a:xfrm>
            <a:off x="6813494" y="851939"/>
            <a:ext cx="5186994" cy="1314249"/>
          </a:xfrm>
        </p:spPr>
        <p:txBody>
          <a:bodyPr>
            <a:normAutofit/>
          </a:bodyPr>
          <a:lstStyle/>
          <a:p>
            <a:r>
              <a:rPr lang="en-US" dirty="0"/>
              <a:t>Negative Attitudes Toward Substance Use Disorders</a:t>
            </a:r>
          </a:p>
        </p:txBody>
      </p:sp>
      <p:graphicFrame>
        <p:nvGraphicFramePr>
          <p:cNvPr id="4" name="Chart 3" descr="74&amp; of people believe addiction is not a chronic illness">
            <a:extLst>
              <a:ext uri="{FF2B5EF4-FFF2-40B4-BE49-F238E27FC236}">
                <a16:creationId xmlns:a16="http://schemas.microsoft.com/office/drawing/2014/main" id="{0DACCB71-A222-2EE6-05D2-D7028DB2D540}"/>
              </a:ext>
            </a:extLst>
          </p:cNvPr>
          <p:cNvGraphicFramePr/>
          <p:nvPr/>
        </p:nvGraphicFramePr>
        <p:xfrm>
          <a:off x="42994" y="722467"/>
          <a:ext cx="2910599" cy="38495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descr="65% of people would not want someone with an SUD to marry into family">
            <a:extLst>
              <a:ext uri="{FF2B5EF4-FFF2-40B4-BE49-F238E27FC236}">
                <a16:creationId xmlns:a16="http://schemas.microsoft.com/office/drawing/2014/main" id="{22714AE1-1FB7-657F-C65D-58EB31EB0BB6}"/>
              </a:ext>
            </a:extLst>
          </p:cNvPr>
          <p:cNvGraphicFramePr/>
          <p:nvPr/>
        </p:nvGraphicFramePr>
        <p:xfrm>
          <a:off x="2304905" y="1182626"/>
          <a:ext cx="3053755" cy="416906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descr="52% of people believe SUD is caused by bad character">
            <a:extLst>
              <a:ext uri="{FF2B5EF4-FFF2-40B4-BE49-F238E27FC236}">
                <a16:creationId xmlns:a16="http://schemas.microsoft.com/office/drawing/2014/main" id="{73C69DA0-A39A-547E-9E2D-25591EC80D74}"/>
              </a:ext>
            </a:extLst>
          </p:cNvPr>
          <p:cNvGraphicFramePr/>
          <p:nvPr/>
        </p:nvGraphicFramePr>
        <p:xfrm>
          <a:off x="4681542" y="2004568"/>
          <a:ext cx="3053756" cy="391248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hart 6" descr="43% of people believe MOUD is substituting one drug for another">
            <a:extLst>
              <a:ext uri="{FF2B5EF4-FFF2-40B4-BE49-F238E27FC236}">
                <a16:creationId xmlns:a16="http://schemas.microsoft.com/office/drawing/2014/main" id="{64B1C2C0-C563-1F21-E34E-5C2E063ECBE3}"/>
              </a:ext>
            </a:extLst>
          </p:cNvPr>
          <p:cNvGraphicFramePr/>
          <p:nvPr/>
        </p:nvGraphicFramePr>
        <p:xfrm>
          <a:off x="7507283" y="2755826"/>
          <a:ext cx="2946658" cy="4102174"/>
        </p:xfrm>
        <a:graphic>
          <a:graphicData uri="http://schemas.openxmlformats.org/drawingml/2006/chart">
            <c:chart xmlns:c="http://schemas.openxmlformats.org/drawingml/2006/chart" xmlns:r="http://schemas.openxmlformats.org/officeDocument/2006/relationships" r:id="rId6"/>
          </a:graphicData>
        </a:graphic>
      </p:graphicFrame>
      <p:sp>
        <p:nvSpPr>
          <p:cNvPr id="8" name="Date Placeholder 4">
            <a:extLst>
              <a:ext uri="{FF2B5EF4-FFF2-40B4-BE49-F238E27FC236}">
                <a16:creationId xmlns:a16="http://schemas.microsoft.com/office/drawing/2014/main" id="{01B526ED-8850-12B8-DD84-ECB8C311B410}"/>
              </a:ext>
            </a:extLst>
          </p:cNvPr>
          <p:cNvSpPr txBox="1">
            <a:spLocks/>
          </p:cNvSpPr>
          <p:nvPr/>
        </p:nvSpPr>
        <p:spPr>
          <a:xfrm>
            <a:off x="599020" y="6369879"/>
            <a:ext cx="4629685" cy="369118"/>
          </a:xfrm>
          <a:prstGeom prst="rect">
            <a:avLst/>
          </a:prstGeom>
        </p:spPr>
        <p:txBody>
          <a:bodyPr/>
          <a:lstStyle>
            <a:defPPr marR="0" algn="l" rtl="0">
              <a:lnSpc>
                <a:spcPct val="100000"/>
              </a:lnSpc>
              <a:spcBef>
                <a:spcPts val="0"/>
              </a:spcBef>
              <a:spcAft>
                <a:spcPts val="0"/>
              </a:spcAft>
            </a:defPPr>
            <a:lvl1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9pPr>
          </a:lstStyle>
          <a:p>
            <a:r>
              <a:rPr lang="en-US" sz="1200" dirty="0">
                <a:solidFill>
                  <a:srgbClr val="B9B9B9"/>
                </a:solidFill>
              </a:rPr>
              <a:t>SOURCE: Shatterproof in collaboration with The Hartford, 2021</a:t>
            </a:r>
          </a:p>
        </p:txBody>
      </p:sp>
    </p:spTree>
    <p:extLst>
      <p:ext uri="{BB962C8B-B14F-4D97-AF65-F5344CB8AC3E}">
        <p14:creationId xmlns:p14="http://schemas.microsoft.com/office/powerpoint/2010/main" val="34400635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8)">
                                      <p:cBhvr>
                                        <p:cTn id="7" dur="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8)">
                                      <p:cBhvr>
                                        <p:cTn id="12" dur="75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8)">
                                      <p:cBhvr>
                                        <p:cTn id="17" dur="75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heel(8)">
                                      <p:cBhvr>
                                        <p:cTn id="22"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Graphic spid="6" grpId="0">
        <p:bldAsOne/>
      </p:bldGraphic>
      <p:bldGraphic spid="7" grpId="0">
        <p:bldAsOne/>
      </p:bldGraphic>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C86A7-3B87-0E19-DD1E-5CD198797EB9}"/>
              </a:ext>
            </a:extLst>
          </p:cNvPr>
          <p:cNvSpPr>
            <a:spLocks noGrp="1"/>
          </p:cNvSpPr>
          <p:nvPr>
            <p:ph type="title"/>
          </p:nvPr>
        </p:nvSpPr>
        <p:spPr/>
        <p:txBody>
          <a:bodyPr/>
          <a:lstStyle/>
          <a:p>
            <a:r>
              <a:rPr lang="en-US" dirty="0"/>
              <a:t>Perceptions of How a Person Starts Using Drugs</a:t>
            </a:r>
          </a:p>
        </p:txBody>
      </p:sp>
      <p:sp>
        <p:nvSpPr>
          <p:cNvPr id="4" name="Text Placeholder 3">
            <a:extLst>
              <a:ext uri="{FF2B5EF4-FFF2-40B4-BE49-F238E27FC236}">
                <a16:creationId xmlns:a16="http://schemas.microsoft.com/office/drawing/2014/main" id="{1186E438-F43D-5698-A6CF-4BEC67D813F5}"/>
              </a:ext>
            </a:extLst>
          </p:cNvPr>
          <p:cNvSpPr>
            <a:spLocks noGrp="1"/>
          </p:cNvSpPr>
          <p:nvPr>
            <p:ph type="body" sz="quarter" idx="12"/>
          </p:nvPr>
        </p:nvSpPr>
        <p:spPr>
          <a:xfrm>
            <a:off x="623297" y="1811484"/>
            <a:ext cx="10616540" cy="4580091"/>
          </a:xfrm>
        </p:spPr>
        <p:txBody>
          <a:bodyPr/>
          <a:lstStyle/>
          <a:p>
            <a:r>
              <a:rPr lang="en-US" dirty="0"/>
              <a:t>When rating hypothetical situations varying in language used and describing where someone received pills:</a:t>
            </a:r>
          </a:p>
          <a:p>
            <a:endParaRPr lang="en-US" dirty="0"/>
          </a:p>
          <a:p>
            <a:endParaRPr lang="en-US" dirty="0"/>
          </a:p>
          <a:p>
            <a:endParaRPr lang="en-US" dirty="0"/>
          </a:p>
          <a:p>
            <a:endParaRPr lang="en-US" dirty="0"/>
          </a:p>
          <a:p>
            <a:endParaRPr lang="en-US" dirty="0"/>
          </a:p>
          <a:p>
            <a:endParaRPr lang="en-US" dirty="0"/>
          </a:p>
          <a:p>
            <a:endParaRPr lang="en-US" dirty="0"/>
          </a:p>
          <a:p>
            <a:r>
              <a:rPr lang="en-US" dirty="0"/>
              <a:t>Bias may be reduced when individuals are depicted as having less </a:t>
            </a:r>
            <a:br>
              <a:rPr lang="en-US" dirty="0"/>
            </a:br>
            <a:r>
              <a:rPr lang="en-US" dirty="0"/>
              <a:t>control over drug use</a:t>
            </a:r>
          </a:p>
        </p:txBody>
      </p:sp>
      <p:pic>
        <p:nvPicPr>
          <p:cNvPr id="7" name="Picture 6" descr="Four colored text boxes with bulleted information. &#10;&#10;Blue Boxes (far left) - Responsibility (blame) was increased when...(1) a friend provided pills vs a doctor; (2) &quot;Addict&quot; was compared to &quot;disorder&quot;&#10;&#10;Dark Green Boxes (left center): Dangerousness was increased when...(1) Friend provided pills compared to a doctor; (2) For women only, &quot;disorder&quot; compared to &quot;addict&quot;&#10;&#10;Lime Green Boxes (right center): Disappointment and Anger was increased when...(1) Friend provided pills compared to a doctor; (2) For men, &quot;addict&quot; compared to &quot;disorder&quot;&#10;&#10;Orange Boxes (far right): Sympathy and concern was increased when...(1) Doctor provided pills compared to friend; (2) Females compared to males">
            <a:extLst>
              <a:ext uri="{FF2B5EF4-FFF2-40B4-BE49-F238E27FC236}">
                <a16:creationId xmlns:a16="http://schemas.microsoft.com/office/drawing/2014/main" id="{EF3F972E-B50B-F31D-B805-BF8FAFEE73B7}"/>
              </a:ext>
            </a:extLst>
          </p:cNvPr>
          <p:cNvPicPr>
            <a:picLocks noChangeAspect="1"/>
          </p:cNvPicPr>
          <p:nvPr/>
        </p:nvPicPr>
        <p:blipFill>
          <a:blip r:embed="rId3"/>
          <a:stretch>
            <a:fillRect/>
          </a:stretch>
        </p:blipFill>
        <p:spPr>
          <a:xfrm>
            <a:off x="1575824" y="2651645"/>
            <a:ext cx="8441197" cy="3043786"/>
          </a:xfrm>
          <a:prstGeom prst="rect">
            <a:avLst/>
          </a:prstGeom>
        </p:spPr>
      </p:pic>
      <p:sp>
        <p:nvSpPr>
          <p:cNvPr id="5" name="Date Placeholder 4">
            <a:extLst>
              <a:ext uri="{FF2B5EF4-FFF2-40B4-BE49-F238E27FC236}">
                <a16:creationId xmlns:a16="http://schemas.microsoft.com/office/drawing/2014/main" id="{E0686419-D077-9391-A299-7FC030C9FF8F}"/>
              </a:ext>
            </a:extLst>
          </p:cNvPr>
          <p:cNvSpPr>
            <a:spLocks noGrp="1"/>
          </p:cNvSpPr>
          <p:nvPr>
            <p:ph type="dt" sz="half" idx="2"/>
          </p:nvPr>
        </p:nvSpPr>
        <p:spPr>
          <a:xfrm>
            <a:off x="526193" y="6389302"/>
            <a:ext cx="2743200" cy="365125"/>
          </a:xfrm>
        </p:spPr>
        <p:txBody>
          <a:bodyPr/>
          <a:lstStyle/>
          <a:p>
            <a:r>
              <a:rPr lang="en-US" dirty="0">
                <a:solidFill>
                  <a:srgbClr val="B9B9B9"/>
                </a:solidFill>
              </a:rPr>
              <a:t>SOURCE: Goodyear et al., 2018</a:t>
            </a:r>
          </a:p>
        </p:txBody>
      </p:sp>
    </p:spTree>
    <p:extLst>
      <p:ext uri="{BB962C8B-B14F-4D97-AF65-F5344CB8AC3E}">
        <p14:creationId xmlns:p14="http://schemas.microsoft.com/office/powerpoint/2010/main" val="1340855491"/>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3971E-5A62-60C9-4074-665F7E4E3F0D}"/>
              </a:ext>
            </a:extLst>
          </p:cNvPr>
          <p:cNvSpPr>
            <a:spLocks noGrp="1"/>
          </p:cNvSpPr>
          <p:nvPr>
            <p:ph type="title"/>
          </p:nvPr>
        </p:nvSpPr>
        <p:spPr/>
        <p:txBody>
          <a:bodyPr/>
          <a:lstStyle/>
          <a:p>
            <a:r>
              <a:rPr lang="en-US" dirty="0"/>
              <a:t>Negative Attitudes Towards People with HIV</a:t>
            </a:r>
          </a:p>
        </p:txBody>
      </p:sp>
      <p:sp>
        <p:nvSpPr>
          <p:cNvPr id="3" name="Text Placeholder 2">
            <a:extLst>
              <a:ext uri="{FF2B5EF4-FFF2-40B4-BE49-F238E27FC236}">
                <a16:creationId xmlns:a16="http://schemas.microsoft.com/office/drawing/2014/main" id="{4D6D217A-6152-BDB6-B507-AAA18F48EBAA}"/>
              </a:ext>
            </a:extLst>
          </p:cNvPr>
          <p:cNvSpPr>
            <a:spLocks noGrp="1"/>
          </p:cNvSpPr>
          <p:nvPr>
            <p:ph type="body" sz="quarter" idx="11"/>
          </p:nvPr>
        </p:nvSpPr>
        <p:spPr/>
        <p:txBody>
          <a:bodyPr/>
          <a:lstStyle/>
          <a:p>
            <a:r>
              <a:rPr lang="en-US" dirty="0"/>
              <a:t>Can lead to the concealment of one’s HIV status for fear of being shunned by others</a:t>
            </a:r>
          </a:p>
          <a:p>
            <a:r>
              <a:rPr lang="en-US" dirty="0"/>
              <a:t>Fear of disclosure can prevent accessing care and treatment for HIV</a:t>
            </a:r>
          </a:p>
          <a:p>
            <a:r>
              <a:rPr lang="en-US" dirty="0"/>
              <a:t>Patients may be unwilling to take medications where they can be seen by others</a:t>
            </a:r>
          </a:p>
          <a:p>
            <a:r>
              <a:rPr lang="en-US" dirty="0"/>
              <a:t>Concealment of HIV status leads to social isolation and internalized feelings of self-loathing and cycle of hopelessness</a:t>
            </a:r>
          </a:p>
        </p:txBody>
      </p:sp>
      <p:sp>
        <p:nvSpPr>
          <p:cNvPr id="4" name="Date Placeholder 4">
            <a:extLst>
              <a:ext uri="{FF2B5EF4-FFF2-40B4-BE49-F238E27FC236}">
                <a16:creationId xmlns:a16="http://schemas.microsoft.com/office/drawing/2014/main" id="{4511D106-C8A2-A05C-C97D-296C789DA541}"/>
              </a:ext>
            </a:extLst>
          </p:cNvPr>
          <p:cNvSpPr>
            <a:spLocks noGrp="1"/>
          </p:cNvSpPr>
          <p:nvPr>
            <p:ph type="dt" sz="half" idx="2"/>
          </p:nvPr>
        </p:nvSpPr>
        <p:spPr>
          <a:xfrm>
            <a:off x="526192" y="6389302"/>
            <a:ext cx="4511321" cy="352320"/>
          </a:xfrm>
        </p:spPr>
        <p:txBody>
          <a:bodyPr/>
          <a:lstStyle/>
          <a:p>
            <a:r>
              <a:rPr lang="en-US" dirty="0">
                <a:solidFill>
                  <a:srgbClr val="B9B9B9"/>
                </a:solidFill>
              </a:rPr>
              <a:t>SOURCE: South Central AETC/UT Health San Antonio, 2026</a:t>
            </a:r>
          </a:p>
        </p:txBody>
      </p:sp>
    </p:spTree>
    <p:extLst>
      <p:ext uri="{BB962C8B-B14F-4D97-AF65-F5344CB8AC3E}">
        <p14:creationId xmlns:p14="http://schemas.microsoft.com/office/powerpoint/2010/main" val="548670552"/>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539DF-8177-FE1F-675B-44132EC4BDCC}"/>
              </a:ext>
            </a:extLst>
          </p:cNvPr>
          <p:cNvSpPr>
            <a:spLocks noGrp="1"/>
          </p:cNvSpPr>
          <p:nvPr>
            <p:ph type="title"/>
          </p:nvPr>
        </p:nvSpPr>
        <p:spPr/>
        <p:txBody>
          <a:bodyPr/>
          <a:lstStyle/>
          <a:p>
            <a:r>
              <a:rPr lang="en-US" dirty="0"/>
              <a:t>Implications</a:t>
            </a:r>
          </a:p>
        </p:txBody>
      </p:sp>
      <p:sp>
        <p:nvSpPr>
          <p:cNvPr id="3" name="Text Placeholder 2">
            <a:extLst>
              <a:ext uri="{FF2B5EF4-FFF2-40B4-BE49-F238E27FC236}">
                <a16:creationId xmlns:a16="http://schemas.microsoft.com/office/drawing/2014/main" id="{5C6CB327-B34A-386E-EF4C-CA4AA3A3BC43}"/>
              </a:ext>
            </a:extLst>
          </p:cNvPr>
          <p:cNvSpPr>
            <a:spLocks noGrp="1"/>
          </p:cNvSpPr>
          <p:nvPr>
            <p:ph type="body" sz="quarter" idx="11"/>
          </p:nvPr>
        </p:nvSpPr>
        <p:spPr/>
        <p:txBody>
          <a:bodyPr/>
          <a:lstStyle/>
          <a:p>
            <a:pPr>
              <a:defRPr/>
            </a:pPr>
            <a:r>
              <a:rPr lang="en-US" dirty="0">
                <a:solidFill>
                  <a:srgbClr val="191919"/>
                </a:solidFill>
              </a:rPr>
              <a:t>Even well-trained clinicians judged same individual differently and more punitively depending on which term exposed to </a:t>
            </a:r>
          </a:p>
          <a:p>
            <a:pPr>
              <a:defRPr/>
            </a:pPr>
            <a:r>
              <a:rPr lang="en-US" dirty="0">
                <a:solidFill>
                  <a:srgbClr val="191919"/>
                </a:solidFill>
              </a:rPr>
              <a:t>Use of “abuser” and “addict” may activate implicit cognitive bias perpetuating negative attitudes–could have broad effects (e.g., treatment/funding)</a:t>
            </a:r>
          </a:p>
          <a:p>
            <a:pPr>
              <a:defRPr/>
            </a:pPr>
            <a:r>
              <a:rPr lang="en-US" dirty="0">
                <a:solidFill>
                  <a:srgbClr val="191919"/>
                </a:solidFill>
              </a:rPr>
              <a:t>Referring to individuals as having “substance use disorder” may reduce negative attitudes, may enhance treatment and recovery, and still carries some implicit bias</a:t>
            </a:r>
          </a:p>
          <a:p>
            <a:pPr>
              <a:defRPr/>
            </a:pPr>
            <a:r>
              <a:rPr lang="en-US" dirty="0">
                <a:solidFill>
                  <a:srgbClr val="191919"/>
                </a:solidFill>
              </a:rPr>
              <a:t>Attitudes are complex and conveyed through language, images, and more</a:t>
            </a:r>
          </a:p>
        </p:txBody>
      </p:sp>
      <p:sp>
        <p:nvSpPr>
          <p:cNvPr id="4" name="Date Placeholder 4">
            <a:extLst>
              <a:ext uri="{FF2B5EF4-FFF2-40B4-BE49-F238E27FC236}">
                <a16:creationId xmlns:a16="http://schemas.microsoft.com/office/drawing/2014/main" id="{4DA06DD7-8B9D-8004-F056-FAF053359935}"/>
              </a:ext>
            </a:extLst>
          </p:cNvPr>
          <p:cNvSpPr>
            <a:spLocks noGrp="1"/>
          </p:cNvSpPr>
          <p:nvPr>
            <p:ph type="dt" sz="half" idx="2"/>
          </p:nvPr>
        </p:nvSpPr>
        <p:spPr>
          <a:xfrm>
            <a:off x="526192" y="6389302"/>
            <a:ext cx="4511321" cy="352320"/>
          </a:xfrm>
        </p:spPr>
        <p:txBody>
          <a:bodyPr/>
          <a:lstStyle/>
          <a:p>
            <a:r>
              <a:rPr lang="en-US" dirty="0">
                <a:solidFill>
                  <a:srgbClr val="B9B9B9"/>
                </a:solidFill>
              </a:rPr>
              <a:t>SOURCE: Kelly, Dow, &amp; Westerhoff, 2010</a:t>
            </a:r>
          </a:p>
        </p:txBody>
      </p:sp>
    </p:spTree>
    <p:extLst>
      <p:ext uri="{BB962C8B-B14F-4D97-AF65-F5344CB8AC3E}">
        <p14:creationId xmlns:p14="http://schemas.microsoft.com/office/powerpoint/2010/main" val="1812048481"/>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C80F2-1EDC-0C28-ED4D-FE1EEE2CC87E}"/>
              </a:ext>
            </a:extLst>
          </p:cNvPr>
          <p:cNvSpPr>
            <a:spLocks noGrp="1"/>
          </p:cNvSpPr>
          <p:nvPr>
            <p:ph type="title"/>
          </p:nvPr>
        </p:nvSpPr>
        <p:spPr>
          <a:xfrm>
            <a:off x="623297" y="958435"/>
            <a:ext cx="10512425" cy="648915"/>
          </a:xfrm>
        </p:spPr>
        <p:txBody>
          <a:bodyPr/>
          <a:lstStyle/>
          <a:p>
            <a:r>
              <a:rPr lang="en-US" dirty="0"/>
              <a:t>How Does Bias Harm Patients?</a:t>
            </a:r>
          </a:p>
        </p:txBody>
      </p:sp>
      <p:pic>
        <p:nvPicPr>
          <p:cNvPr id="7" name="Picture 6" descr="image of a woman with curly black hair and blue button down shirt looking out a window">
            <a:extLst>
              <a:ext uri="{FF2B5EF4-FFF2-40B4-BE49-F238E27FC236}">
                <a16:creationId xmlns:a16="http://schemas.microsoft.com/office/drawing/2014/main" id="{890B2717-569D-A769-BFE2-BADE4BE730BF}"/>
              </a:ext>
            </a:extLst>
          </p:cNvPr>
          <p:cNvPicPr>
            <a:picLocks noChangeAspect="1"/>
          </p:cNvPicPr>
          <p:nvPr/>
        </p:nvPicPr>
        <p:blipFill>
          <a:blip r:embed="rId3"/>
          <a:stretch>
            <a:fillRect/>
          </a:stretch>
        </p:blipFill>
        <p:spPr>
          <a:xfrm>
            <a:off x="1053103" y="1696411"/>
            <a:ext cx="2689091" cy="4481817"/>
          </a:xfrm>
          <a:prstGeom prst="rect">
            <a:avLst/>
          </a:prstGeom>
        </p:spPr>
      </p:pic>
      <p:sp>
        <p:nvSpPr>
          <p:cNvPr id="4" name="Text Placeholder 3">
            <a:extLst>
              <a:ext uri="{FF2B5EF4-FFF2-40B4-BE49-F238E27FC236}">
                <a16:creationId xmlns:a16="http://schemas.microsoft.com/office/drawing/2014/main" id="{42F5B60B-5964-48E9-EA6C-59A9F1A1A840}"/>
              </a:ext>
            </a:extLst>
          </p:cNvPr>
          <p:cNvSpPr>
            <a:spLocks noGrp="1"/>
          </p:cNvSpPr>
          <p:nvPr>
            <p:ph type="body" sz="quarter" idx="12"/>
          </p:nvPr>
        </p:nvSpPr>
        <p:spPr>
          <a:xfrm>
            <a:off x="4620552" y="2049028"/>
            <a:ext cx="6565925" cy="3704409"/>
          </a:xfrm>
        </p:spPr>
        <p:txBody>
          <a:bodyPr/>
          <a:lstStyle/>
          <a:p>
            <a:r>
              <a:rPr lang="en-US" sz="2600" dirty="0"/>
              <a:t>Bias against people in treatment for SUD or HIV is associated with:</a:t>
            </a:r>
          </a:p>
          <a:p>
            <a:pPr lvl="1"/>
            <a:r>
              <a:rPr lang="en-US" sz="2600" dirty="0"/>
              <a:t>Delays in seeking treatment</a:t>
            </a:r>
          </a:p>
          <a:p>
            <a:pPr lvl="1"/>
            <a:r>
              <a:rPr lang="en-US" sz="2600" dirty="0"/>
              <a:t>Decreased self-esteem</a:t>
            </a:r>
          </a:p>
          <a:p>
            <a:pPr lvl="1"/>
            <a:r>
              <a:rPr lang="en-US" sz="2600" dirty="0"/>
              <a:t>Lower quality of life</a:t>
            </a:r>
          </a:p>
          <a:p>
            <a:pPr lvl="1"/>
            <a:r>
              <a:rPr lang="en-US" sz="2600" dirty="0"/>
              <a:t>Greater likelihood to drop out of treatment early</a:t>
            </a:r>
          </a:p>
        </p:txBody>
      </p:sp>
      <p:sp>
        <p:nvSpPr>
          <p:cNvPr id="5" name="Date Placeholder 4">
            <a:extLst>
              <a:ext uri="{FF2B5EF4-FFF2-40B4-BE49-F238E27FC236}">
                <a16:creationId xmlns:a16="http://schemas.microsoft.com/office/drawing/2014/main" id="{4B13210A-E30F-0C9E-DB96-81FD144E102C}"/>
              </a:ext>
            </a:extLst>
          </p:cNvPr>
          <p:cNvSpPr>
            <a:spLocks noGrp="1"/>
          </p:cNvSpPr>
          <p:nvPr>
            <p:ph type="dt" sz="half" idx="2"/>
          </p:nvPr>
        </p:nvSpPr>
        <p:spPr>
          <a:xfrm>
            <a:off x="623296" y="6356350"/>
            <a:ext cx="5235337" cy="384315"/>
          </a:xfrm>
        </p:spPr>
        <p:txBody>
          <a:bodyPr/>
          <a:lstStyle/>
          <a:p>
            <a:r>
              <a:rPr lang="en-US" dirty="0">
                <a:solidFill>
                  <a:srgbClr val="B9B9B9"/>
                </a:solidFill>
              </a:rPr>
              <a:t>SOURCES: Luoma et al., 2007; Zwick et al., 2020; </a:t>
            </a:r>
            <a:r>
              <a:rPr lang="en-US" dirty="0" err="1">
                <a:solidFill>
                  <a:srgbClr val="B9B9B9"/>
                </a:solidFill>
              </a:rPr>
              <a:t>Cazalis</a:t>
            </a:r>
            <a:r>
              <a:rPr lang="en-US" dirty="0">
                <a:solidFill>
                  <a:srgbClr val="B9B9B9"/>
                </a:solidFill>
              </a:rPr>
              <a:t> et al., 2023</a:t>
            </a:r>
          </a:p>
        </p:txBody>
      </p:sp>
    </p:spTree>
    <p:extLst>
      <p:ext uri="{BB962C8B-B14F-4D97-AF65-F5344CB8AC3E}">
        <p14:creationId xmlns:p14="http://schemas.microsoft.com/office/powerpoint/2010/main" val="224779014"/>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B3A08D0-DBF5-4F28-9FC3-60F1FF737C97}"/>
              </a:ext>
            </a:extLst>
          </p:cNvPr>
          <p:cNvSpPr>
            <a:spLocks noGrp="1"/>
          </p:cNvSpPr>
          <p:nvPr>
            <p:ph type="title"/>
          </p:nvPr>
        </p:nvSpPr>
        <p:spPr>
          <a:xfrm>
            <a:off x="623591" y="917316"/>
            <a:ext cx="10512425" cy="648915"/>
          </a:xfrm>
        </p:spPr>
        <p:txBody>
          <a:bodyPr/>
          <a:lstStyle/>
          <a:p>
            <a:r>
              <a:rPr lang="en-US" dirty="0"/>
              <a:t>How Do Patients Respond to Bias?</a:t>
            </a:r>
          </a:p>
        </p:txBody>
      </p:sp>
      <p:sp>
        <p:nvSpPr>
          <p:cNvPr id="7" name="Text Placeholder 6">
            <a:extLst>
              <a:ext uri="{FF2B5EF4-FFF2-40B4-BE49-F238E27FC236}">
                <a16:creationId xmlns:a16="http://schemas.microsoft.com/office/drawing/2014/main" id="{7F375FBE-2E79-5882-0620-F48C5700AB70}"/>
              </a:ext>
            </a:extLst>
          </p:cNvPr>
          <p:cNvSpPr>
            <a:spLocks noGrp="1"/>
          </p:cNvSpPr>
          <p:nvPr>
            <p:ph type="body" sz="quarter" idx="11"/>
          </p:nvPr>
        </p:nvSpPr>
        <p:spPr>
          <a:xfrm>
            <a:off x="477430" y="1675051"/>
            <a:ext cx="10658291" cy="4180059"/>
          </a:xfrm>
        </p:spPr>
        <p:txBody>
          <a:bodyPr/>
          <a:lstStyle/>
          <a:p>
            <a:r>
              <a:rPr lang="en-US" dirty="0"/>
              <a:t>WHO study of 18 most stigmatized social problems in 14 countries: </a:t>
            </a:r>
          </a:p>
          <a:p>
            <a:pPr lvl="1"/>
            <a:r>
              <a:rPr lang="en-US" dirty="0"/>
              <a:t>Substance addiction ranked 1</a:t>
            </a:r>
            <a:r>
              <a:rPr lang="en-US" baseline="30000" dirty="0"/>
              <a:t>st</a:t>
            </a:r>
            <a:endParaRPr lang="en-US" dirty="0"/>
          </a:p>
          <a:p>
            <a:pPr lvl="1"/>
            <a:r>
              <a:rPr lang="en-US" dirty="0"/>
              <a:t>Alcohol addiction ranked 4</a:t>
            </a:r>
            <a:r>
              <a:rPr lang="en-US" baseline="30000" dirty="0"/>
              <a:t>th</a:t>
            </a:r>
            <a:endParaRPr lang="en-US" dirty="0"/>
          </a:p>
          <a:p>
            <a:r>
              <a:rPr lang="en-US" dirty="0"/>
              <a:t>Bias is associated with poor mental and physical health among people who use drugs</a:t>
            </a:r>
          </a:p>
          <a:p>
            <a:r>
              <a:rPr lang="en-US" dirty="0"/>
              <a:t>Patients who hold more stigmatizing beliefs about SUDs are less likely to seek treatment; discontinue sooner</a:t>
            </a:r>
          </a:p>
          <a:p>
            <a:r>
              <a:rPr lang="en-US" dirty="0"/>
              <a:t>Secrecy (concealing the stigmatized condition) is a common coping mechanism to deal with stigma</a:t>
            </a:r>
          </a:p>
          <a:p>
            <a:pPr lvl="1"/>
            <a:r>
              <a:rPr lang="en-US" dirty="0"/>
              <a:t>Contributes to a cycle of shame and avoidance</a:t>
            </a:r>
          </a:p>
          <a:p>
            <a:endParaRPr lang="en-US" dirty="0"/>
          </a:p>
        </p:txBody>
      </p:sp>
      <p:sp>
        <p:nvSpPr>
          <p:cNvPr id="5" name="Date Placeholder 4">
            <a:extLst>
              <a:ext uri="{FF2B5EF4-FFF2-40B4-BE49-F238E27FC236}">
                <a16:creationId xmlns:a16="http://schemas.microsoft.com/office/drawing/2014/main" id="{56B94F05-6CB1-A9AA-BFC5-A45949B98DAC}"/>
              </a:ext>
            </a:extLst>
          </p:cNvPr>
          <p:cNvSpPr>
            <a:spLocks noGrp="1"/>
          </p:cNvSpPr>
          <p:nvPr>
            <p:ph type="dt" sz="half" idx="2"/>
          </p:nvPr>
        </p:nvSpPr>
        <p:spPr/>
        <p:txBody>
          <a:bodyPr/>
          <a:lstStyle/>
          <a:p>
            <a:r>
              <a:rPr lang="en-US" dirty="0">
                <a:solidFill>
                  <a:srgbClr val="B9B9B9"/>
                </a:solidFill>
              </a:rPr>
              <a:t>SOURCE: Isaksson et al., 2018</a:t>
            </a:r>
          </a:p>
        </p:txBody>
      </p:sp>
    </p:spTree>
    <p:extLst>
      <p:ext uri="{BB962C8B-B14F-4D97-AF65-F5344CB8AC3E}">
        <p14:creationId xmlns:p14="http://schemas.microsoft.com/office/powerpoint/2010/main" val="2930603365"/>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4BF82D-9A6D-8E67-BB08-7DDE95F775D7}"/>
              </a:ext>
            </a:extLst>
          </p:cNvPr>
          <p:cNvSpPr>
            <a:spLocks noGrp="1"/>
          </p:cNvSpPr>
          <p:nvPr>
            <p:ph type="title"/>
          </p:nvPr>
        </p:nvSpPr>
        <p:spPr>
          <a:xfrm>
            <a:off x="623591" y="991153"/>
            <a:ext cx="10512425" cy="648915"/>
          </a:xfrm>
        </p:spPr>
        <p:txBody>
          <a:bodyPr>
            <a:normAutofit fontScale="90000"/>
          </a:bodyPr>
          <a:lstStyle/>
          <a:p>
            <a:r>
              <a:rPr lang="en-US" dirty="0"/>
              <a:t>Patients Respond to Negative Attitudes by Keeping the Real Issue Secret from You</a:t>
            </a:r>
          </a:p>
        </p:txBody>
      </p:sp>
      <p:sp>
        <p:nvSpPr>
          <p:cNvPr id="7" name="Text Placeholder 6">
            <a:extLst>
              <a:ext uri="{FF2B5EF4-FFF2-40B4-BE49-F238E27FC236}">
                <a16:creationId xmlns:a16="http://schemas.microsoft.com/office/drawing/2014/main" id="{37EC8268-DD87-E668-DAEA-D54A9A46CFD3}"/>
              </a:ext>
            </a:extLst>
          </p:cNvPr>
          <p:cNvSpPr>
            <a:spLocks noGrp="1"/>
          </p:cNvSpPr>
          <p:nvPr>
            <p:ph type="body" sz="quarter" idx="11"/>
          </p:nvPr>
        </p:nvSpPr>
        <p:spPr/>
        <p:txBody>
          <a:bodyPr/>
          <a:lstStyle/>
          <a:p>
            <a:r>
              <a:rPr lang="en-US" sz="2800" dirty="0"/>
              <a:t>Secrecy leads to a vicious cycle</a:t>
            </a:r>
          </a:p>
          <a:p>
            <a:r>
              <a:rPr lang="en-US" sz="2800" dirty="0"/>
              <a:t>Patient gets diagnosed with a stigmatizing condition</a:t>
            </a:r>
          </a:p>
          <a:p>
            <a:r>
              <a:rPr lang="en-US" sz="2800" dirty="0"/>
              <a:t>They feel stigma (it’s not pleasant)</a:t>
            </a:r>
          </a:p>
          <a:p>
            <a:r>
              <a:rPr lang="en-US" sz="2800" dirty="0"/>
              <a:t>They therefore hide the condition</a:t>
            </a:r>
          </a:p>
          <a:p>
            <a:r>
              <a:rPr lang="en-US" sz="2800" dirty="0"/>
              <a:t>Healthcare provider finds out that the patient hid the stigmatized condition</a:t>
            </a:r>
          </a:p>
        </p:txBody>
      </p:sp>
      <p:sp>
        <p:nvSpPr>
          <p:cNvPr id="5" name="Date Placeholder 4">
            <a:extLst>
              <a:ext uri="{FF2B5EF4-FFF2-40B4-BE49-F238E27FC236}">
                <a16:creationId xmlns:a16="http://schemas.microsoft.com/office/drawing/2014/main" id="{A4FE9319-0EA7-86EA-FD92-571A2E6878A6}"/>
              </a:ext>
            </a:extLst>
          </p:cNvPr>
          <p:cNvSpPr>
            <a:spLocks noGrp="1"/>
          </p:cNvSpPr>
          <p:nvPr>
            <p:ph type="dt" sz="half" idx="2"/>
          </p:nvPr>
        </p:nvSpPr>
        <p:spPr/>
        <p:txBody>
          <a:bodyPr/>
          <a:lstStyle/>
          <a:p>
            <a:r>
              <a:rPr lang="en-US" dirty="0">
                <a:solidFill>
                  <a:srgbClr val="B9B9B9"/>
                </a:solidFill>
              </a:rPr>
              <a:t>SOURCE: Isaksson et al., 2018</a:t>
            </a:r>
          </a:p>
        </p:txBody>
      </p:sp>
    </p:spTree>
    <p:extLst>
      <p:ext uri="{BB962C8B-B14F-4D97-AF65-F5344CB8AC3E}">
        <p14:creationId xmlns:p14="http://schemas.microsoft.com/office/powerpoint/2010/main" val="3400619464"/>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791F4-CFD9-64F9-E979-3682A7EEE12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64BEE17-3296-1493-AEA3-7B9C672AA7A7}"/>
              </a:ext>
            </a:extLst>
          </p:cNvPr>
          <p:cNvSpPr>
            <a:spLocks noGrp="1"/>
          </p:cNvSpPr>
          <p:nvPr>
            <p:ph type="title"/>
          </p:nvPr>
        </p:nvSpPr>
        <p:spPr>
          <a:xfrm>
            <a:off x="623591" y="991153"/>
            <a:ext cx="10512425" cy="648915"/>
          </a:xfrm>
        </p:spPr>
        <p:txBody>
          <a:bodyPr>
            <a:normAutofit fontScale="90000"/>
          </a:bodyPr>
          <a:lstStyle/>
          <a:p>
            <a:r>
              <a:rPr lang="en-US" dirty="0"/>
              <a:t>Patients Respond to Negative Attitudes by Keeping the Real Issue Secret from You, continued</a:t>
            </a:r>
          </a:p>
        </p:txBody>
      </p:sp>
      <p:sp>
        <p:nvSpPr>
          <p:cNvPr id="7" name="Text Placeholder 6">
            <a:extLst>
              <a:ext uri="{FF2B5EF4-FFF2-40B4-BE49-F238E27FC236}">
                <a16:creationId xmlns:a16="http://schemas.microsoft.com/office/drawing/2014/main" id="{7EA3E9A7-512B-F2FD-3A69-FB39F6D2E340}"/>
              </a:ext>
            </a:extLst>
          </p:cNvPr>
          <p:cNvSpPr>
            <a:spLocks noGrp="1"/>
          </p:cNvSpPr>
          <p:nvPr>
            <p:ph type="body" sz="quarter" idx="11"/>
          </p:nvPr>
        </p:nvSpPr>
        <p:spPr/>
        <p:txBody>
          <a:bodyPr/>
          <a:lstStyle/>
          <a:p>
            <a:r>
              <a:rPr lang="en-US" sz="2800" dirty="0"/>
              <a:t>Patient feels stigma even more since they:</a:t>
            </a:r>
          </a:p>
          <a:p>
            <a:pPr lvl="1"/>
            <a:r>
              <a:rPr lang="en-US" sz="2800" dirty="0"/>
              <a:t>Have a stigmatizing condition</a:t>
            </a:r>
          </a:p>
          <a:p>
            <a:pPr lvl="1"/>
            <a:r>
              <a:rPr lang="en-US" sz="2800" dirty="0"/>
              <a:t>Tried to hide it</a:t>
            </a:r>
          </a:p>
          <a:p>
            <a:pPr lvl="1"/>
            <a:r>
              <a:rPr lang="en-US" sz="2800" dirty="0"/>
              <a:t>Stigma magnified by having it AND knowing about it</a:t>
            </a:r>
          </a:p>
          <a:p>
            <a:r>
              <a:rPr lang="en-US" sz="2800" dirty="0"/>
              <a:t>Repeat from the beginning.</a:t>
            </a:r>
          </a:p>
        </p:txBody>
      </p:sp>
      <p:sp>
        <p:nvSpPr>
          <p:cNvPr id="5" name="Date Placeholder 4">
            <a:extLst>
              <a:ext uri="{FF2B5EF4-FFF2-40B4-BE49-F238E27FC236}">
                <a16:creationId xmlns:a16="http://schemas.microsoft.com/office/drawing/2014/main" id="{7521F9AC-6A57-2863-7422-AE55630B3158}"/>
              </a:ext>
            </a:extLst>
          </p:cNvPr>
          <p:cNvSpPr>
            <a:spLocks noGrp="1"/>
          </p:cNvSpPr>
          <p:nvPr>
            <p:ph type="dt" sz="half" idx="2"/>
          </p:nvPr>
        </p:nvSpPr>
        <p:spPr/>
        <p:txBody>
          <a:bodyPr/>
          <a:lstStyle/>
          <a:p>
            <a:r>
              <a:rPr lang="en-US" dirty="0">
                <a:solidFill>
                  <a:srgbClr val="B9B9B9"/>
                </a:solidFill>
              </a:rPr>
              <a:t>SOURCE: Isaksson et al., 2018</a:t>
            </a:r>
          </a:p>
        </p:txBody>
      </p:sp>
    </p:spTree>
    <p:extLst>
      <p:ext uri="{BB962C8B-B14F-4D97-AF65-F5344CB8AC3E}">
        <p14:creationId xmlns:p14="http://schemas.microsoft.com/office/powerpoint/2010/main" val="2337236860"/>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2BD6F-0144-0E66-759E-F8A93B704AD1}"/>
              </a:ext>
            </a:extLst>
          </p:cNvPr>
          <p:cNvSpPr>
            <a:spLocks noGrp="1"/>
          </p:cNvSpPr>
          <p:nvPr>
            <p:ph type="title"/>
          </p:nvPr>
        </p:nvSpPr>
        <p:spPr/>
        <p:txBody>
          <a:bodyPr>
            <a:normAutofit/>
          </a:bodyPr>
          <a:lstStyle/>
          <a:p>
            <a:r>
              <a:rPr lang="en-US" dirty="0"/>
              <a:t>Negative Attitudes Impact Treatment Seeking</a:t>
            </a:r>
          </a:p>
        </p:txBody>
      </p:sp>
      <p:sp>
        <p:nvSpPr>
          <p:cNvPr id="3" name="Text Placeholder 2">
            <a:extLst>
              <a:ext uri="{FF2B5EF4-FFF2-40B4-BE49-F238E27FC236}">
                <a16:creationId xmlns:a16="http://schemas.microsoft.com/office/drawing/2014/main" id="{0BDF278E-7DFB-D16C-2BAC-270513CBC881}"/>
              </a:ext>
            </a:extLst>
          </p:cNvPr>
          <p:cNvSpPr>
            <a:spLocks noGrp="1"/>
          </p:cNvSpPr>
          <p:nvPr>
            <p:ph type="body" sz="quarter" idx="11"/>
          </p:nvPr>
        </p:nvSpPr>
        <p:spPr>
          <a:xfrm>
            <a:off x="687823" y="2459979"/>
            <a:ext cx="8456177" cy="3740524"/>
          </a:xfrm>
        </p:spPr>
        <p:txBody>
          <a:bodyPr/>
          <a:lstStyle/>
          <a:p>
            <a:r>
              <a:rPr lang="en-US" sz="2700" dirty="0"/>
              <a:t>Rates of treatment for chronic diseases in the U.S.:</a:t>
            </a:r>
          </a:p>
          <a:p>
            <a:pPr lvl="1"/>
            <a:r>
              <a:rPr lang="en-US" sz="2700" dirty="0"/>
              <a:t>Hypertension 77%</a:t>
            </a:r>
          </a:p>
          <a:p>
            <a:pPr lvl="1"/>
            <a:r>
              <a:rPr lang="en-US" sz="2700" dirty="0"/>
              <a:t>Diabetes 73%</a:t>
            </a:r>
          </a:p>
          <a:p>
            <a:pPr lvl="1"/>
            <a:r>
              <a:rPr lang="en-US" sz="2700" dirty="0"/>
              <a:t>Major Depression 71%</a:t>
            </a:r>
          </a:p>
          <a:p>
            <a:pPr lvl="1"/>
            <a:r>
              <a:rPr lang="en-US" sz="2700" dirty="0"/>
              <a:t>Addiction to illicit drugs or alcohol: 18%</a:t>
            </a:r>
          </a:p>
        </p:txBody>
      </p:sp>
      <p:pic>
        <p:nvPicPr>
          <p:cNvPr id="7" name="Picture 6" descr="A close-up of a person's hand using a stethoscope&#10;&#10;">
            <a:extLst>
              <a:ext uri="{FF2B5EF4-FFF2-40B4-BE49-F238E27FC236}">
                <a16:creationId xmlns:a16="http://schemas.microsoft.com/office/drawing/2014/main" id="{FD112FA6-3DA1-A672-F6C5-82DE3C307B0A}"/>
              </a:ext>
            </a:extLst>
          </p:cNvPr>
          <p:cNvPicPr>
            <a:picLocks noChangeAspect="1"/>
          </p:cNvPicPr>
          <p:nvPr/>
        </p:nvPicPr>
        <p:blipFill>
          <a:blip r:embed="rId3"/>
          <a:stretch>
            <a:fillRect/>
          </a:stretch>
        </p:blipFill>
        <p:spPr>
          <a:xfrm>
            <a:off x="9291571" y="1051662"/>
            <a:ext cx="2430168" cy="4754676"/>
          </a:xfrm>
          <a:prstGeom prst="rect">
            <a:avLst/>
          </a:prstGeom>
        </p:spPr>
      </p:pic>
      <p:sp>
        <p:nvSpPr>
          <p:cNvPr id="5" name="TextBox 4">
            <a:extLst>
              <a:ext uri="{FF2B5EF4-FFF2-40B4-BE49-F238E27FC236}">
                <a16:creationId xmlns:a16="http://schemas.microsoft.com/office/drawing/2014/main" id="{0D04CFC2-26DE-4A81-D0C8-61FD544EEF59}"/>
              </a:ext>
            </a:extLst>
          </p:cNvPr>
          <p:cNvSpPr txBox="1"/>
          <p:nvPr/>
        </p:nvSpPr>
        <p:spPr>
          <a:xfrm>
            <a:off x="623297" y="6318769"/>
            <a:ext cx="4951420" cy="231660"/>
          </a:xfrm>
          <a:prstGeom prst="rect">
            <a:avLst/>
          </a:prstGeom>
        </p:spPr>
        <p:txBody>
          <a:bodyPr vert="horz" lIns="91440" tIns="45720" rIns="91440" bIns="45720" rtlCol="0" anchor="ctr"/>
          <a:lstStyle>
            <a:defPPr marR="0" algn="l" rtl="0">
              <a:lnSpc>
                <a:spcPct val="100000"/>
              </a:lnSpc>
              <a:spcBef>
                <a:spcPts val="0"/>
              </a:spcBef>
              <a:spcAft>
                <a:spcPts val="0"/>
              </a:spcAft>
            </a:defPPr>
            <a:lvl1pPr>
              <a:defRPr sz="1200">
                <a:solidFill>
                  <a:schemeClr val="tx1">
                    <a:tint val="75000"/>
                  </a:schemeClr>
                </a:solidFill>
              </a:defRPr>
            </a:lvl1pPr>
          </a:lstStyle>
          <a:p>
            <a:r>
              <a:rPr lang="en-US" dirty="0">
                <a:solidFill>
                  <a:srgbClr val="B9B9B9"/>
                </a:solidFill>
              </a:rPr>
              <a:t>SOURCE: Crowley et al., 2017</a:t>
            </a:r>
          </a:p>
        </p:txBody>
      </p:sp>
    </p:spTree>
    <p:extLst>
      <p:ext uri="{BB962C8B-B14F-4D97-AF65-F5344CB8AC3E}">
        <p14:creationId xmlns:p14="http://schemas.microsoft.com/office/powerpoint/2010/main" val="2685867221"/>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B1640-70D7-BD3D-26FA-33666EC1625A}"/>
              </a:ext>
            </a:extLst>
          </p:cNvPr>
          <p:cNvSpPr>
            <a:spLocks noGrp="1"/>
          </p:cNvSpPr>
          <p:nvPr>
            <p:ph type="title"/>
          </p:nvPr>
        </p:nvSpPr>
        <p:spPr/>
        <p:txBody>
          <a:bodyPr/>
          <a:lstStyle/>
          <a:p>
            <a:r>
              <a:rPr lang="en-US" dirty="0"/>
              <a:t>Breakout Activity</a:t>
            </a:r>
          </a:p>
        </p:txBody>
      </p:sp>
      <p:sp>
        <p:nvSpPr>
          <p:cNvPr id="3" name="Text Placeholder 2">
            <a:extLst>
              <a:ext uri="{FF2B5EF4-FFF2-40B4-BE49-F238E27FC236}">
                <a16:creationId xmlns:a16="http://schemas.microsoft.com/office/drawing/2014/main" id="{7A0DD9DC-393B-849F-24B6-6D8B598603CF}"/>
              </a:ext>
            </a:extLst>
          </p:cNvPr>
          <p:cNvSpPr>
            <a:spLocks noGrp="1"/>
          </p:cNvSpPr>
          <p:nvPr>
            <p:ph type="body" sz="quarter" idx="11"/>
          </p:nvPr>
        </p:nvSpPr>
        <p:spPr/>
        <p:txBody>
          <a:bodyPr/>
          <a:lstStyle/>
          <a:p>
            <a:r>
              <a:rPr lang="en-US" dirty="0"/>
              <a:t>How do negative attitudes about people who use drugs impact treatment engagement? What have you noticed?</a:t>
            </a:r>
          </a:p>
          <a:p>
            <a:r>
              <a:rPr lang="en-US" dirty="0"/>
              <a:t>What successful strategies have you seen that decrease bias in your community? </a:t>
            </a:r>
          </a:p>
          <a:p>
            <a:r>
              <a:rPr lang="en-US" dirty="0"/>
              <a:t>What is one action you can take to address negative attitudes in your program or community?</a:t>
            </a:r>
          </a:p>
        </p:txBody>
      </p:sp>
    </p:spTree>
    <p:extLst>
      <p:ext uri="{BB962C8B-B14F-4D97-AF65-F5344CB8AC3E}">
        <p14:creationId xmlns:p14="http://schemas.microsoft.com/office/powerpoint/2010/main" val="398288422"/>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22285-A0A8-5551-637E-BDE2AE0F84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7EE885-A24F-0FC9-E699-93AAF5C75D3D}"/>
              </a:ext>
            </a:extLst>
          </p:cNvPr>
          <p:cNvSpPr>
            <a:spLocks noGrp="1"/>
          </p:cNvSpPr>
          <p:nvPr>
            <p:ph type="title"/>
          </p:nvPr>
        </p:nvSpPr>
        <p:spPr/>
        <p:txBody>
          <a:bodyPr/>
          <a:lstStyle/>
          <a:p>
            <a:r>
              <a:rPr lang="en-US" dirty="0"/>
              <a:t>Breakout Activity - Debrief</a:t>
            </a:r>
          </a:p>
        </p:txBody>
      </p:sp>
      <p:sp>
        <p:nvSpPr>
          <p:cNvPr id="3" name="Text Placeholder 2">
            <a:extLst>
              <a:ext uri="{FF2B5EF4-FFF2-40B4-BE49-F238E27FC236}">
                <a16:creationId xmlns:a16="http://schemas.microsoft.com/office/drawing/2014/main" id="{CB9B9BD4-234B-FEC2-2B67-16EAE04672AC}"/>
              </a:ext>
            </a:extLst>
          </p:cNvPr>
          <p:cNvSpPr>
            <a:spLocks noGrp="1"/>
          </p:cNvSpPr>
          <p:nvPr>
            <p:ph type="body" sz="quarter" idx="11"/>
          </p:nvPr>
        </p:nvSpPr>
        <p:spPr/>
        <p:txBody>
          <a:bodyPr/>
          <a:lstStyle/>
          <a:p>
            <a:r>
              <a:rPr lang="en-US" dirty="0"/>
              <a:t>How do negative attitudes about people who use drugs impact treatment engagement? What have you noticed?</a:t>
            </a:r>
          </a:p>
          <a:p>
            <a:r>
              <a:rPr lang="en-US" dirty="0"/>
              <a:t>What successful strategies have you seen that decrease bias in your community? </a:t>
            </a:r>
          </a:p>
          <a:p>
            <a:r>
              <a:rPr lang="en-US" dirty="0"/>
              <a:t>What is one action you can take to address negative attitudes in your program or community?</a:t>
            </a:r>
          </a:p>
        </p:txBody>
      </p:sp>
    </p:spTree>
    <p:extLst>
      <p:ext uri="{BB962C8B-B14F-4D97-AF65-F5344CB8AC3E}">
        <p14:creationId xmlns:p14="http://schemas.microsoft.com/office/powerpoint/2010/main" val="3688054243"/>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5FE42-DA47-B16D-B80F-75B7657BB8C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1B34C21-FFF0-E05C-FC54-CDE60C3DCAE2}"/>
              </a:ext>
            </a:extLst>
          </p:cNvPr>
          <p:cNvSpPr>
            <a:spLocks noGrp="1"/>
          </p:cNvSpPr>
          <p:nvPr>
            <p:ph type="title"/>
          </p:nvPr>
        </p:nvSpPr>
        <p:spPr>
          <a:xfrm>
            <a:off x="740877" y="814314"/>
            <a:ext cx="10512862" cy="735524"/>
          </a:xfrm>
        </p:spPr>
        <p:txBody>
          <a:bodyPr/>
          <a:lstStyle/>
          <a:p>
            <a:r>
              <a:rPr lang="en-US" dirty="0">
                <a:latin typeface="+mn-lt"/>
              </a:rPr>
              <a:t>Stephanie’s Story</a:t>
            </a:r>
          </a:p>
        </p:txBody>
      </p:sp>
      <p:pic>
        <p:nvPicPr>
          <p:cNvPr id="3" name="Online Media 2">
            <a:hlinkClick r:id="" action="ppaction://media"/>
            <a:extLst>
              <a:ext uri="{FF2B5EF4-FFF2-40B4-BE49-F238E27FC236}">
                <a16:creationId xmlns:a16="http://schemas.microsoft.com/office/drawing/2014/main" id="{4EB8078F-3A69-26D9-E7A6-1409B0C5787B}"/>
              </a:ext>
              <a:ext uri="{C183D7F6-B498-43B3-948B-1728B52AA6E4}">
                <adec:decorative xmlns:adec="http://schemas.microsoft.com/office/drawing/2017/decorative" val="1"/>
              </a:ext>
            </a:extLst>
          </p:cNvPr>
          <p:cNvPicPr>
            <a:picLocks noRot="1" noChangeAspect="1"/>
          </p:cNvPicPr>
          <p:nvPr>
            <a:videoFile r:link="rId1"/>
          </p:nvPr>
        </p:nvPicPr>
        <p:blipFill>
          <a:blip r:embed="rId4"/>
          <a:stretch>
            <a:fillRect/>
          </a:stretch>
        </p:blipFill>
        <p:spPr>
          <a:xfrm>
            <a:off x="2017681" y="1549838"/>
            <a:ext cx="8153462" cy="4606706"/>
          </a:xfrm>
          <a:prstGeom prst="rect">
            <a:avLst/>
          </a:prstGeom>
        </p:spPr>
      </p:pic>
      <p:sp>
        <p:nvSpPr>
          <p:cNvPr id="4" name="Date Placeholder 4">
            <a:extLst>
              <a:ext uri="{FF2B5EF4-FFF2-40B4-BE49-F238E27FC236}">
                <a16:creationId xmlns:a16="http://schemas.microsoft.com/office/drawing/2014/main" id="{D2D3C5F8-B5BC-CC7C-9002-E89B18C3162B}"/>
              </a:ext>
            </a:extLst>
          </p:cNvPr>
          <p:cNvSpPr txBox="1">
            <a:spLocks/>
          </p:cNvSpPr>
          <p:nvPr/>
        </p:nvSpPr>
        <p:spPr>
          <a:xfrm>
            <a:off x="599020" y="6369879"/>
            <a:ext cx="6368222" cy="370786"/>
          </a:xfrm>
          <a:prstGeom prst="rect">
            <a:avLst/>
          </a:prstGeom>
        </p:spPr>
        <p:txBody>
          <a:bodyPr/>
          <a:lstStyle>
            <a:defPPr marR="0" algn="l" rtl="0">
              <a:lnSpc>
                <a:spcPct val="100000"/>
              </a:lnSpc>
              <a:spcBef>
                <a:spcPts val="0"/>
              </a:spcBef>
              <a:spcAft>
                <a:spcPts val="0"/>
              </a:spcAft>
            </a:defPPr>
            <a:lvl1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9pPr>
          </a:lstStyle>
          <a:p>
            <a:r>
              <a:rPr lang="en-US" sz="1200" dirty="0">
                <a:solidFill>
                  <a:srgbClr val="B9B9B9"/>
                </a:solidFill>
              </a:rPr>
              <a:t>SOURCE: Commonwealth of Massachusetts Bureau of Substance Abuse Services, 2015</a:t>
            </a:r>
          </a:p>
        </p:txBody>
      </p:sp>
    </p:spTree>
    <p:extLst>
      <p:ext uri="{BB962C8B-B14F-4D97-AF65-F5344CB8AC3E}">
        <p14:creationId xmlns:p14="http://schemas.microsoft.com/office/powerpoint/2010/main" val="1205797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094B1-17FE-2CDF-F40E-0E276D5069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C1FD24-B333-E351-355D-2B94CA9DAEAC}"/>
              </a:ext>
            </a:extLst>
          </p:cNvPr>
          <p:cNvSpPr>
            <a:spLocks noGrp="1"/>
          </p:cNvSpPr>
          <p:nvPr>
            <p:ph type="title"/>
          </p:nvPr>
        </p:nvSpPr>
        <p:spPr>
          <a:xfrm>
            <a:off x="1604837" y="2927604"/>
            <a:ext cx="9311319" cy="1450187"/>
          </a:xfrm>
        </p:spPr>
        <p:txBody>
          <a:bodyPr>
            <a:normAutofit fontScale="90000"/>
          </a:bodyPr>
          <a:lstStyle/>
          <a:p>
            <a:r>
              <a:rPr lang="en-US" dirty="0"/>
              <a:t>Facilitating Connection:</a:t>
            </a:r>
            <a:br>
              <a:rPr lang="en-US" dirty="0"/>
            </a:br>
            <a:br>
              <a:rPr lang="en-US" dirty="0"/>
            </a:br>
            <a:r>
              <a:rPr lang="en-US" b="1" dirty="0"/>
              <a:t>Enhancing Patient Engagement in Care</a:t>
            </a:r>
          </a:p>
        </p:txBody>
      </p:sp>
    </p:spTree>
    <p:extLst>
      <p:ext uri="{BB962C8B-B14F-4D97-AF65-F5344CB8AC3E}">
        <p14:creationId xmlns:p14="http://schemas.microsoft.com/office/powerpoint/2010/main" val="3136005035"/>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FFC2C6-555C-4433-B43E-4C568C536FD3}"/>
              </a:ext>
            </a:extLst>
          </p:cNvPr>
          <p:cNvSpPr>
            <a:spLocks noGrp="1"/>
          </p:cNvSpPr>
          <p:nvPr>
            <p:ph type="title"/>
          </p:nvPr>
        </p:nvSpPr>
        <p:spPr>
          <a:xfrm>
            <a:off x="550258" y="801112"/>
            <a:ext cx="10800585" cy="604920"/>
          </a:xfrm>
        </p:spPr>
        <p:txBody>
          <a:bodyPr anchor="ctr">
            <a:normAutofit fontScale="90000"/>
          </a:bodyPr>
          <a:lstStyle/>
          <a:p>
            <a:r>
              <a:rPr lang="en-US" dirty="0"/>
              <a:t>Why Patient Engagement is So Important</a:t>
            </a:r>
          </a:p>
        </p:txBody>
      </p:sp>
      <p:graphicFrame>
        <p:nvGraphicFramePr>
          <p:cNvPr id="7" name="Content Placeholder 4" descr="Three-row table with a clock, graph, and stick figure icons">
            <a:extLst>
              <a:ext uri="{FF2B5EF4-FFF2-40B4-BE49-F238E27FC236}">
                <a16:creationId xmlns:a16="http://schemas.microsoft.com/office/drawing/2014/main" id="{B1AD9359-4966-D4CA-9031-CDD6CCB84999}"/>
              </a:ext>
            </a:extLst>
          </p:cNvPr>
          <p:cNvGraphicFramePr>
            <a:graphicFrameLocks noGrp="1"/>
          </p:cNvGraphicFramePr>
          <p:nvPr>
            <p:ph idx="1"/>
            <p:extLst>
              <p:ext uri="{D42A27DB-BD31-4B8C-83A1-F6EECF244321}">
                <p14:modId xmlns:p14="http://schemas.microsoft.com/office/powerpoint/2010/main" val="4023304707"/>
              </p:ext>
            </p:extLst>
          </p:nvPr>
        </p:nvGraphicFramePr>
        <p:xfrm>
          <a:off x="848864" y="1645456"/>
          <a:ext cx="10188672" cy="41646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926935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79D13-6A54-A414-6DB0-5A341656ED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FC7B04-A4B9-FB46-DD62-8A82934265DD}"/>
              </a:ext>
            </a:extLst>
          </p:cNvPr>
          <p:cNvSpPr>
            <a:spLocks noGrp="1"/>
          </p:cNvSpPr>
          <p:nvPr>
            <p:ph type="title"/>
          </p:nvPr>
        </p:nvSpPr>
        <p:spPr/>
        <p:txBody>
          <a:bodyPr>
            <a:normAutofit/>
          </a:bodyPr>
          <a:lstStyle/>
          <a:p>
            <a:r>
              <a:rPr lang="en-US" dirty="0"/>
              <a:t>Time in Treatment Decreases Overdose</a:t>
            </a:r>
          </a:p>
        </p:txBody>
      </p:sp>
      <p:pic>
        <p:nvPicPr>
          <p:cNvPr id="6" name="Picture 5" descr="A graph with gray and black lines indicating downward slope over time with overdose death decreasing with length of time in treatment&#10;">
            <a:extLst>
              <a:ext uri="{FF2B5EF4-FFF2-40B4-BE49-F238E27FC236}">
                <a16:creationId xmlns:a16="http://schemas.microsoft.com/office/drawing/2014/main" id="{09A84816-40F1-5DC9-3DAA-115F773A30F6}"/>
              </a:ext>
            </a:extLst>
          </p:cNvPr>
          <p:cNvPicPr>
            <a:picLocks noChangeAspect="1"/>
          </p:cNvPicPr>
          <p:nvPr/>
        </p:nvPicPr>
        <p:blipFill>
          <a:blip r:embed="rId3"/>
          <a:stretch>
            <a:fillRect/>
          </a:stretch>
        </p:blipFill>
        <p:spPr>
          <a:xfrm>
            <a:off x="3609637" y="1966279"/>
            <a:ext cx="4539744" cy="4340026"/>
          </a:xfrm>
          <a:prstGeom prst="rect">
            <a:avLst/>
          </a:prstGeom>
        </p:spPr>
      </p:pic>
      <p:sp>
        <p:nvSpPr>
          <p:cNvPr id="7" name="Date Placeholder 4">
            <a:extLst>
              <a:ext uri="{FF2B5EF4-FFF2-40B4-BE49-F238E27FC236}">
                <a16:creationId xmlns:a16="http://schemas.microsoft.com/office/drawing/2014/main" id="{3732573D-271B-0BE1-A5E5-95100F120D0B}"/>
              </a:ext>
            </a:extLst>
          </p:cNvPr>
          <p:cNvSpPr txBox="1">
            <a:spLocks/>
          </p:cNvSpPr>
          <p:nvPr/>
        </p:nvSpPr>
        <p:spPr>
          <a:xfrm>
            <a:off x="599020" y="6369879"/>
            <a:ext cx="3487149" cy="331833"/>
          </a:xfrm>
          <a:prstGeom prst="rect">
            <a:avLst/>
          </a:prstGeom>
        </p:spPr>
        <p:txBody>
          <a:bodyPr/>
          <a:lstStyle>
            <a:defPPr marR="0" algn="l" rtl="0">
              <a:lnSpc>
                <a:spcPct val="100000"/>
              </a:lnSpc>
              <a:spcBef>
                <a:spcPts val="0"/>
              </a:spcBef>
              <a:spcAft>
                <a:spcPts val="0"/>
              </a:spcAft>
            </a:defPPr>
            <a:lvl1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9pPr>
          </a:lstStyle>
          <a:p>
            <a:r>
              <a:rPr lang="en-US" sz="1200" dirty="0">
                <a:solidFill>
                  <a:srgbClr val="B9B9B9"/>
                </a:solidFill>
              </a:rPr>
              <a:t>SOURCE: Burns et al., 2022</a:t>
            </a:r>
          </a:p>
        </p:txBody>
      </p:sp>
    </p:spTree>
    <p:extLst>
      <p:ext uri="{BB962C8B-B14F-4D97-AF65-F5344CB8AC3E}">
        <p14:creationId xmlns:p14="http://schemas.microsoft.com/office/powerpoint/2010/main" val="3247464505"/>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4BAF9-DA6E-3A07-DF95-542E1FF1877E}"/>
              </a:ext>
            </a:extLst>
          </p:cNvPr>
          <p:cNvSpPr>
            <a:spLocks noGrp="1"/>
          </p:cNvSpPr>
          <p:nvPr>
            <p:ph type="title"/>
          </p:nvPr>
        </p:nvSpPr>
        <p:spPr/>
        <p:txBody>
          <a:bodyPr anchor="ctr">
            <a:normAutofit/>
          </a:bodyPr>
          <a:lstStyle/>
          <a:p>
            <a:r>
              <a:rPr lang="en-US" dirty="0"/>
              <a:t>Ways to Improve Engagement</a:t>
            </a:r>
          </a:p>
        </p:txBody>
      </p:sp>
      <p:graphicFrame>
        <p:nvGraphicFramePr>
          <p:cNvPr id="11" name="Content Placeholder 2" descr="Image of five icons with the words low barrier, peer support, extended hours, outreach, and nonjudgmental approach">
            <a:extLst>
              <a:ext uri="{FF2B5EF4-FFF2-40B4-BE49-F238E27FC236}">
                <a16:creationId xmlns:a16="http://schemas.microsoft.com/office/drawing/2014/main" id="{2DB0495C-CE47-8250-9C47-5548EA886552}"/>
              </a:ext>
            </a:extLst>
          </p:cNvPr>
          <p:cNvGraphicFramePr>
            <a:graphicFrameLocks noGrp="1"/>
          </p:cNvGraphicFramePr>
          <p:nvPr>
            <p:ph idx="1"/>
            <p:extLst>
              <p:ext uri="{D42A27DB-BD31-4B8C-83A1-F6EECF244321}">
                <p14:modId xmlns:p14="http://schemas.microsoft.com/office/powerpoint/2010/main" val="2105162003"/>
              </p:ext>
            </p:extLst>
          </p:nvPr>
        </p:nvGraphicFramePr>
        <p:xfrm>
          <a:off x="849091" y="2114892"/>
          <a:ext cx="10512862" cy="4350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659470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5CE1C-ED8D-52A6-89D5-9C3AF66AB231}"/>
              </a:ext>
            </a:extLst>
          </p:cNvPr>
          <p:cNvSpPr>
            <a:spLocks noGrp="1"/>
          </p:cNvSpPr>
          <p:nvPr>
            <p:ph type="title"/>
          </p:nvPr>
        </p:nvSpPr>
        <p:spPr/>
        <p:txBody>
          <a:bodyPr/>
          <a:lstStyle/>
          <a:p>
            <a:r>
              <a:rPr lang="en-US" dirty="0"/>
              <a:t>Take a Moment to Reflect</a:t>
            </a:r>
          </a:p>
        </p:txBody>
      </p:sp>
      <p:sp>
        <p:nvSpPr>
          <p:cNvPr id="3" name="Text Placeholder 2">
            <a:extLst>
              <a:ext uri="{FF2B5EF4-FFF2-40B4-BE49-F238E27FC236}">
                <a16:creationId xmlns:a16="http://schemas.microsoft.com/office/drawing/2014/main" id="{D981E4E2-63E5-45B2-CDE3-AF9C80B5BE60}"/>
              </a:ext>
            </a:extLst>
          </p:cNvPr>
          <p:cNvSpPr>
            <a:spLocks noGrp="1"/>
          </p:cNvSpPr>
          <p:nvPr>
            <p:ph type="body" sz="quarter" idx="11"/>
          </p:nvPr>
        </p:nvSpPr>
        <p:spPr/>
        <p:txBody>
          <a:bodyPr>
            <a:normAutofit/>
          </a:bodyPr>
          <a:lstStyle/>
          <a:p>
            <a:r>
              <a:rPr lang="en-US" sz="3199" b="1" dirty="0">
                <a:solidFill>
                  <a:srgbClr val="003087"/>
                </a:solidFill>
              </a:rPr>
              <a:t>How do negative attitudes toward people who use drugs affect their ability to access and stay engaged in care?</a:t>
            </a:r>
          </a:p>
          <a:p>
            <a:pPr marL="708447" lvl="1" indent="-342797"/>
            <a:r>
              <a:rPr lang="en-US" sz="2799" dirty="0"/>
              <a:t>How might these attitudes impact emotions and behavior? </a:t>
            </a:r>
          </a:p>
          <a:p>
            <a:pPr marL="708447" lvl="1" indent="-342797"/>
            <a:r>
              <a:rPr lang="en-US" sz="2799" dirty="0"/>
              <a:t>What are the ripple effects on individual, staff and the community?</a:t>
            </a:r>
          </a:p>
        </p:txBody>
      </p:sp>
    </p:spTree>
    <p:extLst>
      <p:ext uri="{BB962C8B-B14F-4D97-AF65-F5344CB8AC3E}">
        <p14:creationId xmlns:p14="http://schemas.microsoft.com/office/powerpoint/2010/main" val="3440422185"/>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069EE-9C09-A7F1-B5FA-7A096F0F1C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E51A07-2D3B-94F0-F9E6-E97141EF16A3}"/>
              </a:ext>
            </a:extLst>
          </p:cNvPr>
          <p:cNvSpPr>
            <a:spLocks noGrp="1"/>
          </p:cNvSpPr>
          <p:nvPr>
            <p:ph type="title"/>
          </p:nvPr>
        </p:nvSpPr>
        <p:spPr>
          <a:xfrm>
            <a:off x="2033715" y="2943788"/>
            <a:ext cx="8869415" cy="1218909"/>
          </a:xfrm>
        </p:spPr>
        <p:txBody>
          <a:bodyPr>
            <a:normAutofit fontScale="90000"/>
          </a:bodyPr>
          <a:lstStyle/>
          <a:p>
            <a:r>
              <a:rPr lang="en-US" dirty="0"/>
              <a:t>Breaking the Cycle: </a:t>
            </a:r>
            <a:br>
              <a:rPr lang="en-US" dirty="0"/>
            </a:br>
            <a:br>
              <a:rPr lang="en-US" dirty="0"/>
            </a:br>
            <a:r>
              <a:rPr lang="en-US" b="1" dirty="0"/>
              <a:t>Facilitating Connection with Affirming Language</a:t>
            </a:r>
          </a:p>
        </p:txBody>
      </p:sp>
    </p:spTree>
    <p:extLst>
      <p:ext uri="{BB962C8B-B14F-4D97-AF65-F5344CB8AC3E}">
        <p14:creationId xmlns:p14="http://schemas.microsoft.com/office/powerpoint/2010/main" val="908847528"/>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A7CEF8-A013-552E-3C79-37FF17E905A2}"/>
              </a:ext>
            </a:extLst>
          </p:cNvPr>
          <p:cNvSpPr>
            <a:spLocks noGrp="1"/>
          </p:cNvSpPr>
          <p:nvPr>
            <p:ph type="title"/>
          </p:nvPr>
        </p:nvSpPr>
        <p:spPr/>
        <p:txBody>
          <a:bodyPr/>
          <a:lstStyle/>
          <a:p>
            <a:r>
              <a:rPr lang="en-US" dirty="0"/>
              <a:t>Changing Attitudes Happens on Multiple Levels</a:t>
            </a:r>
          </a:p>
        </p:txBody>
      </p:sp>
      <p:sp>
        <p:nvSpPr>
          <p:cNvPr id="5" name="Text Placeholder 4">
            <a:extLst>
              <a:ext uri="{FF2B5EF4-FFF2-40B4-BE49-F238E27FC236}">
                <a16:creationId xmlns:a16="http://schemas.microsoft.com/office/drawing/2014/main" id="{A172A6D0-CFA3-3EC1-34DC-1B5BD8A7033D}"/>
              </a:ext>
            </a:extLst>
          </p:cNvPr>
          <p:cNvSpPr>
            <a:spLocks noGrp="1"/>
          </p:cNvSpPr>
          <p:nvPr>
            <p:ph type="body" sz="quarter" idx="11"/>
          </p:nvPr>
        </p:nvSpPr>
        <p:spPr/>
        <p:txBody>
          <a:bodyPr/>
          <a:lstStyle/>
          <a:p>
            <a:r>
              <a:rPr lang="en-US" dirty="0"/>
              <a:t>Society sees addiction and people who use drugs in negative and stigmatizing ways.</a:t>
            </a:r>
          </a:p>
          <a:p>
            <a:r>
              <a:rPr lang="en-US" dirty="0"/>
              <a:t>These attitudes are supported by experience and history</a:t>
            </a:r>
          </a:p>
          <a:p>
            <a:r>
              <a:rPr lang="en-US" dirty="0"/>
              <a:t>These views hold people out of care and reduce life expectancy.</a:t>
            </a:r>
          </a:p>
          <a:p>
            <a:r>
              <a:rPr lang="en-US" dirty="0"/>
              <a:t>Seeing the whole person is critical.  That is why we say, “</a:t>
            </a:r>
            <a:r>
              <a:rPr lang="en-US" i="1" dirty="0"/>
              <a:t>A person who uses drugs</a:t>
            </a:r>
            <a:r>
              <a:rPr lang="en-US" dirty="0"/>
              <a:t>.” It puts the person first and shifts the interaction a positive way.</a:t>
            </a:r>
          </a:p>
        </p:txBody>
      </p:sp>
    </p:spTree>
    <p:extLst>
      <p:ext uri="{BB962C8B-B14F-4D97-AF65-F5344CB8AC3E}">
        <p14:creationId xmlns:p14="http://schemas.microsoft.com/office/powerpoint/2010/main" val="1451713348"/>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86C83-97C2-6D01-91E9-A56BE1925780}"/>
              </a:ext>
            </a:extLst>
          </p:cNvPr>
          <p:cNvSpPr>
            <a:spLocks noGrp="1"/>
          </p:cNvSpPr>
          <p:nvPr>
            <p:ph type="title"/>
          </p:nvPr>
        </p:nvSpPr>
        <p:spPr>
          <a:xfrm>
            <a:off x="518101" y="846324"/>
            <a:ext cx="10512425" cy="648915"/>
          </a:xfrm>
        </p:spPr>
        <p:txBody>
          <a:bodyPr/>
          <a:lstStyle/>
          <a:p>
            <a:r>
              <a:rPr lang="en-US" dirty="0"/>
              <a:t>A Picture is Worth 1,000+ Words</a:t>
            </a:r>
          </a:p>
        </p:txBody>
      </p:sp>
      <p:pic>
        <p:nvPicPr>
          <p:cNvPr id="5" name="Picture 4" descr="The content on the left side of the image includes details of a study regarding terms to use and terms to avoid when talking about addiction; the content on the right side of the slide is a table that lists non-stigmatizing imagery to use when describing treatment/patients, types of SUD, law enforcement, courts, jail/prison, and reentry.">
            <a:extLst>
              <a:ext uri="{FF2B5EF4-FFF2-40B4-BE49-F238E27FC236}">
                <a16:creationId xmlns:a16="http://schemas.microsoft.com/office/drawing/2014/main" id="{1F72521C-4AAA-96F7-7188-A1C3693DA511}"/>
              </a:ext>
            </a:extLst>
          </p:cNvPr>
          <p:cNvPicPr>
            <a:picLocks noChangeAspect="1"/>
          </p:cNvPicPr>
          <p:nvPr/>
        </p:nvPicPr>
        <p:blipFill>
          <a:blip r:embed="rId3"/>
          <a:stretch>
            <a:fillRect/>
          </a:stretch>
        </p:blipFill>
        <p:spPr>
          <a:xfrm>
            <a:off x="517892" y="1465247"/>
            <a:ext cx="11126548" cy="5389561"/>
          </a:xfrm>
          <a:prstGeom prst="rect">
            <a:avLst/>
          </a:prstGeom>
        </p:spPr>
      </p:pic>
      <p:sp>
        <p:nvSpPr>
          <p:cNvPr id="3" name="Date Placeholder 4">
            <a:extLst>
              <a:ext uri="{FF2B5EF4-FFF2-40B4-BE49-F238E27FC236}">
                <a16:creationId xmlns:a16="http://schemas.microsoft.com/office/drawing/2014/main" id="{69BB2F88-1E2D-53D1-A991-FB08F461F397}"/>
              </a:ext>
            </a:extLst>
          </p:cNvPr>
          <p:cNvSpPr>
            <a:spLocks noGrp="1"/>
          </p:cNvSpPr>
          <p:nvPr>
            <p:ph type="dt" sz="half" idx="2"/>
          </p:nvPr>
        </p:nvSpPr>
        <p:spPr>
          <a:xfrm>
            <a:off x="623297" y="6356351"/>
            <a:ext cx="3433314" cy="360334"/>
          </a:xfrm>
        </p:spPr>
        <p:txBody>
          <a:bodyPr/>
          <a:lstStyle/>
          <a:p>
            <a:r>
              <a:rPr lang="en-US" dirty="0">
                <a:solidFill>
                  <a:srgbClr val="B9B9B9"/>
                </a:solidFill>
              </a:rPr>
              <a:t>SOURCES: NIDA, 2021; Hulsey et al., 2023</a:t>
            </a:r>
          </a:p>
        </p:txBody>
      </p:sp>
    </p:spTree>
    <p:extLst>
      <p:ext uri="{BB962C8B-B14F-4D97-AF65-F5344CB8AC3E}">
        <p14:creationId xmlns:p14="http://schemas.microsoft.com/office/powerpoint/2010/main" val="2507728115"/>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BB66D-B903-6451-73B1-ED614ABBC800}"/>
              </a:ext>
            </a:extLst>
          </p:cNvPr>
          <p:cNvSpPr>
            <a:spLocks noGrp="1"/>
          </p:cNvSpPr>
          <p:nvPr>
            <p:ph type="title"/>
          </p:nvPr>
        </p:nvSpPr>
        <p:spPr>
          <a:xfrm>
            <a:off x="539114" y="895532"/>
            <a:ext cx="10512425" cy="648915"/>
          </a:xfrm>
        </p:spPr>
        <p:txBody>
          <a:bodyPr/>
          <a:lstStyle/>
          <a:p>
            <a:r>
              <a:rPr lang="en-US" dirty="0"/>
              <a:t>Changing Our Language</a:t>
            </a:r>
          </a:p>
        </p:txBody>
      </p:sp>
      <p:sp>
        <p:nvSpPr>
          <p:cNvPr id="3" name="Text Placeholder 2">
            <a:extLst>
              <a:ext uri="{FF2B5EF4-FFF2-40B4-BE49-F238E27FC236}">
                <a16:creationId xmlns:a16="http://schemas.microsoft.com/office/drawing/2014/main" id="{5FA76304-2F13-05DE-A89B-329199A6A99F}"/>
              </a:ext>
            </a:extLst>
          </p:cNvPr>
          <p:cNvSpPr>
            <a:spLocks noGrp="1"/>
          </p:cNvSpPr>
          <p:nvPr>
            <p:ph type="body" sz="quarter" idx="11"/>
          </p:nvPr>
        </p:nvSpPr>
        <p:spPr>
          <a:xfrm>
            <a:off x="623887" y="1811484"/>
            <a:ext cx="5171439" cy="3776584"/>
          </a:xfrm>
        </p:spPr>
        <p:txBody>
          <a:bodyPr/>
          <a:lstStyle/>
          <a:p>
            <a:pPr marL="0" indent="0">
              <a:buNone/>
            </a:pPr>
            <a:r>
              <a:rPr lang="en-US" sz="1800" b="1" u="sng" dirty="0">
                <a:latin typeface="+mj-lt"/>
              </a:rPr>
              <a:t>Stigmatizing Language</a:t>
            </a:r>
          </a:p>
          <a:p>
            <a:pPr defTabSz="342891">
              <a:spcAft>
                <a:spcPts val="1200"/>
              </a:spcAft>
              <a:defRPr/>
            </a:pPr>
            <a:r>
              <a:rPr lang="en-US" altLang="x-none" sz="1800" dirty="0">
                <a:latin typeface="+mj-lt"/>
                <a:ea typeface="Helvetica" charset="0"/>
                <a:cs typeface="Segoe UI" panose="020B0502040204020203" pitchFamily="34" charset="0"/>
              </a:rPr>
              <a:t>Abuser, Addict, Alcoholic</a:t>
            </a:r>
          </a:p>
          <a:p>
            <a:pPr defTabSz="342891">
              <a:spcAft>
                <a:spcPts val="1200"/>
              </a:spcAft>
              <a:defRPr/>
            </a:pPr>
            <a:r>
              <a:rPr lang="en-US" altLang="x-none" sz="1800" dirty="0">
                <a:latin typeface="+mj-lt"/>
                <a:ea typeface="Helvetica" charset="0"/>
                <a:cs typeface="Segoe UI" panose="020B0502040204020203" pitchFamily="34" charset="0"/>
              </a:rPr>
              <a:t>You’re Clean				</a:t>
            </a:r>
          </a:p>
          <a:p>
            <a:pPr defTabSz="342891">
              <a:spcAft>
                <a:spcPts val="1200"/>
              </a:spcAft>
              <a:defRPr/>
            </a:pPr>
            <a:r>
              <a:rPr lang="en-US" altLang="x-none" sz="1800" dirty="0">
                <a:latin typeface="+mj-lt"/>
                <a:ea typeface="Helvetica" charset="0"/>
                <a:cs typeface="Segoe UI" panose="020B0502040204020203" pitchFamily="34" charset="0"/>
              </a:rPr>
              <a:t>You’re Dirty					</a:t>
            </a:r>
          </a:p>
          <a:p>
            <a:pPr defTabSz="342891">
              <a:spcAft>
                <a:spcPts val="1200"/>
              </a:spcAft>
              <a:defRPr/>
            </a:pPr>
            <a:r>
              <a:rPr lang="en-US" altLang="x-none" sz="1800" dirty="0">
                <a:latin typeface="+mj-lt"/>
                <a:ea typeface="Helvetica" charset="0"/>
                <a:cs typeface="Segoe UI" panose="020B0502040204020203" pitchFamily="34" charset="0"/>
              </a:rPr>
              <a:t>Drug Abuse				</a:t>
            </a:r>
          </a:p>
          <a:p>
            <a:pPr defTabSz="342891">
              <a:spcAft>
                <a:spcPts val="1200"/>
              </a:spcAft>
              <a:defRPr/>
            </a:pPr>
            <a:r>
              <a:rPr lang="en-US" altLang="x-none" sz="1800" dirty="0">
                <a:latin typeface="+mj-lt"/>
                <a:ea typeface="Helvetica" charset="0"/>
                <a:cs typeface="Segoe UI" panose="020B0502040204020203" pitchFamily="34" charset="0"/>
              </a:rPr>
              <a:t>Relapse				</a:t>
            </a:r>
          </a:p>
          <a:p>
            <a:pPr defTabSz="342891">
              <a:spcAft>
                <a:spcPts val="1200"/>
              </a:spcAft>
              <a:defRPr/>
            </a:pPr>
            <a:r>
              <a:rPr lang="en-US" altLang="x-none" sz="1800" dirty="0">
                <a:latin typeface="+mj-lt"/>
                <a:ea typeface="Helvetica" charset="0"/>
                <a:cs typeface="Segoe UI" panose="020B0502040204020203" pitchFamily="34" charset="0"/>
              </a:rPr>
              <a:t>Substance Abuse/Misuse</a:t>
            </a:r>
          </a:p>
          <a:p>
            <a:pPr defTabSz="342891">
              <a:spcAft>
                <a:spcPts val="1200"/>
              </a:spcAft>
              <a:defRPr/>
            </a:pPr>
            <a:r>
              <a:rPr lang="en-US" altLang="x-none" sz="1800" dirty="0">
                <a:latin typeface="+mj-lt"/>
                <a:ea typeface="Helvetica" charset="0"/>
                <a:cs typeface="Segoe UI" panose="020B0502040204020203" pitchFamily="34" charset="0"/>
              </a:rPr>
              <a:t>Drug						</a:t>
            </a:r>
            <a:endParaRPr lang="en-US" sz="1800" dirty="0">
              <a:latin typeface="+mj-lt"/>
              <a:ea typeface="Helvetica" charset="0"/>
              <a:cs typeface="Segoe UI" panose="020B0502040204020203" pitchFamily="34" charset="0"/>
            </a:endParaRPr>
          </a:p>
          <a:p>
            <a:pPr defTabSz="342891">
              <a:spcAft>
                <a:spcPts val="1200"/>
              </a:spcAft>
              <a:defRPr/>
            </a:pPr>
            <a:r>
              <a:rPr lang="en-US" sz="1800" dirty="0">
                <a:latin typeface="+mj-lt"/>
                <a:ea typeface="Helvetica" charset="0"/>
                <a:cs typeface="Segoe UI" panose="020B0502040204020203" pitchFamily="34" charset="0"/>
              </a:rPr>
              <a:t>Lapse</a:t>
            </a:r>
          </a:p>
          <a:p>
            <a:pPr defTabSz="342891">
              <a:spcAft>
                <a:spcPts val="1200"/>
              </a:spcAft>
              <a:defRPr/>
            </a:pPr>
            <a:r>
              <a:rPr lang="en-US" sz="1800" dirty="0">
                <a:latin typeface="+mj-lt"/>
                <a:ea typeface="Helvetica" charset="0"/>
                <a:cs typeface="Segoe UI" panose="020B0502040204020203" pitchFamily="34" charset="0"/>
              </a:rPr>
              <a:t>Medication Assisted Treatment</a:t>
            </a:r>
          </a:p>
          <a:p>
            <a:endParaRPr lang="en-US" sz="1800" dirty="0">
              <a:latin typeface="+mj-lt"/>
            </a:endParaRPr>
          </a:p>
          <a:p>
            <a:endParaRPr lang="en-US" sz="1800" dirty="0">
              <a:latin typeface="+mj-lt"/>
            </a:endParaRPr>
          </a:p>
        </p:txBody>
      </p:sp>
      <p:sp>
        <p:nvSpPr>
          <p:cNvPr id="4" name="Text Placeholder 3">
            <a:extLst>
              <a:ext uri="{FF2B5EF4-FFF2-40B4-BE49-F238E27FC236}">
                <a16:creationId xmlns:a16="http://schemas.microsoft.com/office/drawing/2014/main" id="{6C024CB9-75E1-003E-0922-4AB1908EBD4F}"/>
              </a:ext>
            </a:extLst>
          </p:cNvPr>
          <p:cNvSpPr>
            <a:spLocks noGrp="1"/>
          </p:cNvSpPr>
          <p:nvPr>
            <p:ph type="body" sz="quarter" idx="12"/>
          </p:nvPr>
        </p:nvSpPr>
        <p:spPr>
          <a:xfrm>
            <a:off x="5195087" y="1811484"/>
            <a:ext cx="6258427" cy="4014129"/>
          </a:xfrm>
        </p:spPr>
        <p:txBody>
          <a:bodyPr/>
          <a:lstStyle/>
          <a:p>
            <a:pPr marL="0" indent="0">
              <a:buNone/>
            </a:pPr>
            <a:r>
              <a:rPr lang="en-US" sz="1800" b="1" u="sng" dirty="0">
                <a:solidFill>
                  <a:schemeClr val="accent4"/>
                </a:solidFill>
                <a:latin typeface="+mj-lt"/>
              </a:rPr>
              <a:t>Affirming, Person-First Language</a:t>
            </a:r>
          </a:p>
          <a:p>
            <a:pPr defTabSz="342891">
              <a:spcAft>
                <a:spcPts val="1200"/>
              </a:spcAft>
              <a:defRPr/>
            </a:pPr>
            <a:r>
              <a:rPr lang="en-US" altLang="x-none" sz="1800" dirty="0">
                <a:solidFill>
                  <a:schemeClr val="accent4"/>
                </a:solidFill>
                <a:latin typeface="+mj-lt"/>
                <a:ea typeface="Helvetica" charset="0"/>
                <a:cs typeface="Segoe UI" panose="020B0502040204020203" pitchFamily="34" charset="0"/>
              </a:rPr>
              <a:t>A person with a substance use disorder 	</a:t>
            </a:r>
          </a:p>
          <a:p>
            <a:pPr defTabSz="342891">
              <a:spcAft>
                <a:spcPts val="1200"/>
              </a:spcAft>
              <a:defRPr/>
            </a:pPr>
            <a:r>
              <a:rPr lang="en-US" altLang="x-none" sz="1800" dirty="0">
                <a:solidFill>
                  <a:schemeClr val="accent4"/>
                </a:solidFill>
                <a:latin typeface="+mj-lt"/>
                <a:ea typeface="Helvetica" charset="0"/>
                <a:cs typeface="Segoe UI" panose="020B0502040204020203" pitchFamily="34" charset="0"/>
              </a:rPr>
              <a:t>You have a </a:t>
            </a:r>
            <a:r>
              <a:rPr lang="en-US" altLang="x-none" sz="1800" i="1" dirty="0">
                <a:solidFill>
                  <a:schemeClr val="accent4"/>
                </a:solidFill>
                <a:latin typeface="+mj-lt"/>
                <a:ea typeface="Helvetica" charset="0"/>
                <a:cs typeface="Segoe UI" panose="020B0502040204020203" pitchFamily="34" charset="0"/>
              </a:rPr>
              <a:t>negative/expected </a:t>
            </a:r>
            <a:r>
              <a:rPr lang="en-US" altLang="x-none" sz="1800" dirty="0">
                <a:solidFill>
                  <a:schemeClr val="accent4"/>
                </a:solidFill>
                <a:latin typeface="+mj-lt"/>
                <a:ea typeface="Helvetica" charset="0"/>
                <a:cs typeface="Segoe UI" panose="020B0502040204020203" pitchFamily="34" charset="0"/>
              </a:rPr>
              <a:t>result</a:t>
            </a:r>
          </a:p>
          <a:p>
            <a:pPr defTabSz="342891">
              <a:spcAft>
                <a:spcPts val="1200"/>
              </a:spcAft>
              <a:defRPr/>
            </a:pPr>
            <a:r>
              <a:rPr lang="en-US" altLang="x-none" sz="1800" dirty="0">
                <a:solidFill>
                  <a:schemeClr val="accent4"/>
                </a:solidFill>
                <a:latin typeface="+mj-lt"/>
                <a:ea typeface="Helvetica" charset="0"/>
                <a:cs typeface="Segoe UI" panose="020B0502040204020203" pitchFamily="34" charset="0"/>
              </a:rPr>
              <a:t>You have a </a:t>
            </a:r>
            <a:r>
              <a:rPr lang="en-US" altLang="x-none" sz="1800" i="1" dirty="0">
                <a:solidFill>
                  <a:schemeClr val="accent4"/>
                </a:solidFill>
                <a:latin typeface="+mj-lt"/>
                <a:ea typeface="Helvetica" charset="0"/>
                <a:cs typeface="Segoe UI" panose="020B0502040204020203" pitchFamily="34" charset="0"/>
              </a:rPr>
              <a:t>positive/unexpected result</a:t>
            </a:r>
            <a:endParaRPr lang="en-US" altLang="x-none" sz="1800" dirty="0">
              <a:solidFill>
                <a:schemeClr val="accent4"/>
              </a:solidFill>
              <a:latin typeface="+mj-lt"/>
              <a:ea typeface="Helvetica" charset="0"/>
              <a:cs typeface="Segoe UI" panose="020B0502040204020203" pitchFamily="34" charset="0"/>
            </a:endParaRPr>
          </a:p>
          <a:p>
            <a:pPr defTabSz="342891">
              <a:spcAft>
                <a:spcPts val="1200"/>
              </a:spcAft>
              <a:defRPr/>
            </a:pPr>
            <a:r>
              <a:rPr lang="en-US" altLang="x-none" sz="1800" dirty="0">
                <a:solidFill>
                  <a:schemeClr val="accent4"/>
                </a:solidFill>
                <a:latin typeface="+mj-lt"/>
                <a:ea typeface="Helvetica" charset="0"/>
                <a:cs typeface="Segoe UI" panose="020B0502040204020203" pitchFamily="34" charset="0"/>
              </a:rPr>
              <a:t>Substance Use</a:t>
            </a:r>
          </a:p>
          <a:p>
            <a:pPr defTabSz="342891">
              <a:spcAft>
                <a:spcPts val="1200"/>
              </a:spcAft>
              <a:defRPr/>
            </a:pPr>
            <a:r>
              <a:rPr lang="en-US" altLang="x-none" sz="1800" dirty="0">
                <a:solidFill>
                  <a:schemeClr val="accent4"/>
                </a:solidFill>
                <a:latin typeface="+mj-lt"/>
                <a:ea typeface="Helvetica" charset="0"/>
                <a:cs typeface="Segoe UI" panose="020B0502040204020203" pitchFamily="34" charset="0"/>
              </a:rPr>
              <a:t>Recurrence, return to use</a:t>
            </a:r>
          </a:p>
          <a:p>
            <a:pPr defTabSz="342891">
              <a:spcAft>
                <a:spcPts val="1200"/>
              </a:spcAft>
              <a:defRPr/>
            </a:pPr>
            <a:r>
              <a:rPr lang="en-US" altLang="x-none" sz="1800" dirty="0">
                <a:solidFill>
                  <a:schemeClr val="accent4"/>
                </a:solidFill>
                <a:latin typeface="+mj-lt"/>
                <a:ea typeface="Helvetica" charset="0"/>
                <a:cs typeface="Segoe UI" panose="020B0502040204020203" pitchFamily="34" charset="0"/>
              </a:rPr>
              <a:t>Substance Use Disorder</a:t>
            </a:r>
          </a:p>
          <a:p>
            <a:pPr defTabSz="342891">
              <a:spcAft>
                <a:spcPts val="1200"/>
              </a:spcAft>
              <a:defRPr/>
            </a:pPr>
            <a:r>
              <a:rPr lang="en-US" altLang="x-none" sz="1800" dirty="0">
                <a:solidFill>
                  <a:schemeClr val="accent4"/>
                </a:solidFill>
                <a:latin typeface="+mj-lt"/>
                <a:ea typeface="Helvetica" charset="0"/>
                <a:cs typeface="Segoe UI" panose="020B0502040204020203" pitchFamily="34" charset="0"/>
              </a:rPr>
              <a:t>Medication OR </a:t>
            </a:r>
            <a:r>
              <a:rPr lang="en-US" sz="1800" dirty="0">
                <a:solidFill>
                  <a:schemeClr val="accent4"/>
                </a:solidFill>
                <a:latin typeface="+mj-lt"/>
                <a:ea typeface="Helvetica" charset="0"/>
                <a:cs typeface="Segoe UI" panose="020B0502040204020203" pitchFamily="34" charset="0"/>
              </a:rPr>
              <a:t>psychoactive substances use</a:t>
            </a:r>
          </a:p>
          <a:p>
            <a:pPr defTabSz="342891">
              <a:spcAft>
                <a:spcPts val="1200"/>
              </a:spcAft>
              <a:defRPr/>
            </a:pPr>
            <a:r>
              <a:rPr lang="en-US" sz="1800" dirty="0">
                <a:solidFill>
                  <a:schemeClr val="accent4"/>
                </a:solidFill>
                <a:latin typeface="+mj-lt"/>
                <a:ea typeface="Helvetica" charset="0"/>
                <a:cs typeface="Segoe UI" panose="020B0502040204020203" pitchFamily="34" charset="0"/>
              </a:rPr>
              <a:t>Resume OR Experience a recurrence</a:t>
            </a:r>
          </a:p>
          <a:p>
            <a:pPr defTabSz="342891">
              <a:spcAft>
                <a:spcPts val="1200"/>
              </a:spcAft>
              <a:defRPr/>
            </a:pPr>
            <a:r>
              <a:rPr lang="en-US" altLang="x-none" sz="1800" dirty="0">
                <a:solidFill>
                  <a:schemeClr val="accent4"/>
                </a:solidFill>
                <a:latin typeface="+mj-lt"/>
                <a:ea typeface="Helvetica" charset="0"/>
                <a:cs typeface="Segoe UI" panose="020B0502040204020203" pitchFamily="34" charset="0"/>
              </a:rPr>
              <a:t>Medications for Addiction Treatment; </a:t>
            </a:r>
            <a:br>
              <a:rPr lang="en-US" altLang="x-none" sz="1800" dirty="0">
                <a:solidFill>
                  <a:schemeClr val="accent4"/>
                </a:solidFill>
                <a:latin typeface="+mj-lt"/>
                <a:ea typeface="Helvetica" charset="0"/>
                <a:cs typeface="Segoe UI" panose="020B0502040204020203" pitchFamily="34" charset="0"/>
              </a:rPr>
            </a:br>
            <a:r>
              <a:rPr lang="en-US" altLang="x-none" sz="1800" dirty="0">
                <a:solidFill>
                  <a:schemeClr val="accent4"/>
                </a:solidFill>
                <a:latin typeface="+mj-lt"/>
                <a:ea typeface="Helvetica" charset="0"/>
                <a:cs typeface="Segoe UI" panose="020B0502040204020203" pitchFamily="34" charset="0"/>
              </a:rPr>
              <a:t>medications for opioid use disorder (MOUD)</a:t>
            </a:r>
          </a:p>
          <a:p>
            <a:endParaRPr lang="en-US" sz="1800" dirty="0">
              <a:latin typeface="+mj-lt"/>
            </a:endParaRPr>
          </a:p>
        </p:txBody>
      </p:sp>
    </p:spTree>
    <p:extLst>
      <p:ext uri="{BB962C8B-B14F-4D97-AF65-F5344CB8AC3E}">
        <p14:creationId xmlns:p14="http://schemas.microsoft.com/office/powerpoint/2010/main" val="802300707"/>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7D6966-CB2D-4A75-B6F8-E06DFAC8214A}"/>
              </a:ext>
            </a:extLst>
          </p:cNvPr>
          <p:cNvSpPr>
            <a:spLocks noGrp="1"/>
          </p:cNvSpPr>
          <p:nvPr>
            <p:ph type="title" idx="4294967295"/>
          </p:nvPr>
        </p:nvSpPr>
        <p:spPr>
          <a:xfrm>
            <a:off x="688538" y="821545"/>
            <a:ext cx="3614455" cy="5214910"/>
          </a:xfrm>
          <a:prstGeom prst="roundRect">
            <a:avLst/>
          </a:prstGeom>
          <a:solidFill>
            <a:schemeClr val="accent1">
              <a:lumMod val="60000"/>
              <a:lumOff val="40000"/>
            </a:schemeClr>
          </a:solidFill>
          <a:ln w="25400" cap="flat" cmpd="sng" algn="ctr">
            <a:solidFill>
              <a:schemeClr val="accent1">
                <a:shade val="50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799" b="1" i="0" u="none" strike="noStrike" kern="0" cap="none" spc="0" normalizeH="0" baseline="0" noProof="0" dirty="0">
                <a:ln>
                  <a:noFill/>
                </a:ln>
                <a:solidFill>
                  <a:schemeClr val="tx2"/>
                </a:solidFill>
                <a:effectLst/>
                <a:uLnTx/>
                <a:uFillTx/>
                <a:latin typeface="+mn-lt"/>
                <a:ea typeface="+mn-ea"/>
                <a:cs typeface="+mn-cs"/>
                <a:sym typeface="Arial"/>
              </a:rPr>
              <a:t>Frontline Communication Tips</a:t>
            </a:r>
          </a:p>
        </p:txBody>
      </p:sp>
      <p:graphicFrame>
        <p:nvGraphicFramePr>
          <p:cNvPr id="6" name="Table 6">
            <a:extLst>
              <a:ext uri="{FF2B5EF4-FFF2-40B4-BE49-F238E27FC236}">
                <a16:creationId xmlns:a16="http://schemas.microsoft.com/office/drawing/2014/main" id="{F1CD4CCC-338A-475C-9638-6A06C74DDAF7}"/>
              </a:ext>
            </a:extLst>
          </p:cNvPr>
          <p:cNvGraphicFramePr>
            <a:graphicFrameLocks noGrp="1"/>
          </p:cNvGraphicFramePr>
          <p:nvPr>
            <p:extLst>
              <p:ext uri="{D42A27DB-BD31-4B8C-83A1-F6EECF244321}">
                <p14:modId xmlns:p14="http://schemas.microsoft.com/office/powerpoint/2010/main" val="273937110"/>
              </p:ext>
            </p:extLst>
          </p:nvPr>
        </p:nvGraphicFramePr>
        <p:xfrm>
          <a:off x="4468785" y="837730"/>
          <a:ext cx="7636899" cy="5648481"/>
        </p:xfrm>
        <a:graphic>
          <a:graphicData uri="http://schemas.openxmlformats.org/drawingml/2006/table">
            <a:tbl>
              <a:tblPr firstRow="1" bandRow="1">
                <a:tableStyleId>{5C22544A-7EE6-4342-B048-85BDC9FD1C3A}</a:tableStyleId>
              </a:tblPr>
              <a:tblGrid>
                <a:gridCol w="3857006">
                  <a:extLst>
                    <a:ext uri="{9D8B030D-6E8A-4147-A177-3AD203B41FA5}">
                      <a16:colId xmlns:a16="http://schemas.microsoft.com/office/drawing/2014/main" val="1525328223"/>
                    </a:ext>
                  </a:extLst>
                </a:gridCol>
                <a:gridCol w="3779893">
                  <a:extLst>
                    <a:ext uri="{9D8B030D-6E8A-4147-A177-3AD203B41FA5}">
                      <a16:colId xmlns:a16="http://schemas.microsoft.com/office/drawing/2014/main" val="1196548931"/>
                    </a:ext>
                  </a:extLst>
                </a:gridCol>
              </a:tblGrid>
              <a:tr h="375136">
                <a:tc>
                  <a:txBody>
                    <a:bodyPr/>
                    <a:lstStyle/>
                    <a:p>
                      <a:r>
                        <a:rPr lang="en-US" sz="1600">
                          <a:solidFill>
                            <a:schemeClr val="tx2"/>
                          </a:solidFill>
                        </a:rPr>
                        <a:t>Best practices</a:t>
                      </a:r>
                    </a:p>
                  </a:txBody>
                  <a:tcPr marL="132724" marR="132724" marT="66362" marB="66362"/>
                </a:tc>
                <a:tc>
                  <a:txBody>
                    <a:bodyPr/>
                    <a:lstStyle/>
                    <a:p>
                      <a:r>
                        <a:rPr lang="en-US" sz="1600">
                          <a:solidFill>
                            <a:schemeClr val="tx2"/>
                          </a:solidFill>
                        </a:rPr>
                        <a:t>Say this!</a:t>
                      </a:r>
                    </a:p>
                  </a:txBody>
                  <a:tcPr marL="132724" marR="132724" marT="66362" marB="66362"/>
                </a:tc>
                <a:extLst>
                  <a:ext uri="{0D108BD9-81ED-4DB2-BD59-A6C34878D82A}">
                    <a16:rowId xmlns:a16="http://schemas.microsoft.com/office/drawing/2014/main" val="4027116208"/>
                  </a:ext>
                </a:extLst>
              </a:tr>
              <a:tr h="20451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a:solidFill>
                            <a:schemeClr val="tx2"/>
                          </a:solidFill>
                          <a:latin typeface="+mn-lt"/>
                        </a:rPr>
                        <a:t>Encourage dialogue rather than one-word answers</a:t>
                      </a:r>
                      <a:endParaRPr kumimoji="0" lang="en-US" sz="1800" kern="1200" dirty="0">
                        <a:solidFill>
                          <a:schemeClr val="tx2"/>
                        </a:solidFill>
                        <a:latin typeface="+mn-lt"/>
                        <a:ea typeface="+mn-ea"/>
                        <a:cs typeface="+mn-cs"/>
                      </a:endParaRPr>
                    </a:p>
                  </a:txBody>
                  <a:tcPr marL="132724" marR="132724" marT="66362" marB="66362"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i="1" u="none" kern="1200" dirty="0">
                          <a:solidFill>
                            <a:schemeClr val="tx2"/>
                          </a:solidFill>
                          <a:latin typeface="+mn-lt"/>
                        </a:rPr>
                        <a:t>“How may I help you today?”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i="1" u="none" kern="1200" dirty="0">
                        <a:solidFill>
                          <a:schemeClr val="tx2"/>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i="1" u="none" kern="1200" dirty="0">
                          <a:solidFill>
                            <a:schemeClr val="tx2"/>
                          </a:solidFill>
                          <a:latin typeface="+mn-lt"/>
                          <a:ea typeface="+mn-ea"/>
                          <a:cs typeface="+mn-cs"/>
                        </a:rPr>
                        <a:t>“What’s been going on in your life lately”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i="1" u="none" kern="1200" dirty="0">
                        <a:solidFill>
                          <a:schemeClr val="tx2"/>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i="1" u="none" kern="1200" dirty="0">
                          <a:solidFill>
                            <a:schemeClr val="tx2"/>
                          </a:solidFill>
                          <a:latin typeface="+mn-lt"/>
                          <a:ea typeface="+mn-ea"/>
                          <a:cs typeface="+mn-cs"/>
                        </a:rPr>
                        <a:t>“How have you been feeling about your fentanyl use?”</a:t>
                      </a:r>
                    </a:p>
                  </a:txBody>
                  <a:tcPr marL="132724" marR="132724" marT="66362" marB="66362" anchor="ctr"/>
                </a:tc>
                <a:extLst>
                  <a:ext uri="{0D108BD9-81ED-4DB2-BD59-A6C34878D82A}">
                    <a16:rowId xmlns:a16="http://schemas.microsoft.com/office/drawing/2014/main" val="1640990280"/>
                  </a:ext>
                </a:extLst>
              </a:tr>
              <a:tr h="1857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a:solidFill>
                            <a:schemeClr val="tx2"/>
                          </a:solidFill>
                          <a:latin typeface="+mn-lt"/>
                        </a:rPr>
                        <a:t>Acknowledge and understand that alcohol and drugs often fulfill a need (managing stress, dealing with HIV diagnosis)</a:t>
                      </a:r>
                      <a:endParaRPr kumimoji="0" lang="en-US" sz="1800" kern="1200" dirty="0">
                        <a:solidFill>
                          <a:schemeClr val="tx2"/>
                        </a:solidFill>
                        <a:latin typeface="+mn-lt"/>
                        <a:ea typeface="+mn-ea"/>
                        <a:cs typeface="+mn-cs"/>
                      </a:endParaRPr>
                    </a:p>
                  </a:txBody>
                  <a:tcPr marL="132724" marR="132724" marT="66362" marB="66362" anchor="ctr"/>
                </a:tc>
                <a:tc>
                  <a:txBody>
                    <a:bodyPr/>
                    <a:lstStyle/>
                    <a:p>
                      <a:r>
                        <a:rPr kumimoji="0" lang="en-US" sz="1800" i="1" u="none" kern="1200" dirty="0">
                          <a:solidFill>
                            <a:schemeClr val="tx2"/>
                          </a:solidFill>
                          <a:latin typeface="+mn-lt"/>
                        </a:rPr>
                        <a:t>“How does methamphetamine help you function and forget about your recent HIV diagnosis?”</a:t>
                      </a:r>
                      <a:endParaRPr kumimoji="0" lang="en-US" sz="1800" i="1" u="none" kern="1200" dirty="0">
                        <a:solidFill>
                          <a:schemeClr val="tx2"/>
                        </a:solidFill>
                        <a:latin typeface="+mn-lt"/>
                        <a:ea typeface="+mn-ea"/>
                        <a:cs typeface="+mn-cs"/>
                      </a:endParaRPr>
                    </a:p>
                    <a:p>
                      <a:endParaRPr lang="en-US" sz="1800" dirty="0">
                        <a:solidFill>
                          <a:schemeClr val="tx2"/>
                        </a:solidFill>
                      </a:endParaRPr>
                    </a:p>
                  </a:txBody>
                  <a:tcPr marL="132724" marR="132724" marT="66362" marB="66362" anchor="ctr"/>
                </a:tc>
                <a:extLst>
                  <a:ext uri="{0D108BD9-81ED-4DB2-BD59-A6C34878D82A}">
                    <a16:rowId xmlns:a16="http://schemas.microsoft.com/office/drawing/2014/main" val="3094132837"/>
                  </a:ext>
                </a:extLst>
              </a:tr>
              <a:tr h="13612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2"/>
                          </a:solidFill>
                        </a:rPr>
                        <a:t>Only ask for information that is required.</a:t>
                      </a:r>
                    </a:p>
                  </a:txBody>
                  <a:tcPr marL="132724" marR="132724" marT="66362" marB="66362"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2"/>
                          </a:solidFill>
                        </a:rPr>
                        <a:t>Ask yourself: </a:t>
                      </a:r>
                      <a:r>
                        <a:rPr lang="en-US" sz="1800" i="1" dirty="0">
                          <a:solidFill>
                            <a:schemeClr val="tx2"/>
                          </a:solidFill>
                        </a:rPr>
                        <a:t>What do I need</a:t>
                      </a:r>
                      <a:r>
                        <a:rPr lang="en-US" sz="1800" i="1" baseline="0" dirty="0">
                          <a:solidFill>
                            <a:schemeClr val="tx2"/>
                          </a:solidFill>
                        </a:rPr>
                        <a:t> to know? How can I ask in a sensitive way?</a:t>
                      </a:r>
                      <a:endParaRPr lang="en-US" sz="1800" i="1" dirty="0">
                        <a:solidFill>
                          <a:schemeClr val="tx2"/>
                        </a:solidFill>
                      </a:endParaRPr>
                    </a:p>
                  </a:txBody>
                  <a:tcPr marL="132724" marR="132724" marT="66362" marB="66362" anchor="ctr"/>
                </a:tc>
                <a:extLst>
                  <a:ext uri="{0D108BD9-81ED-4DB2-BD59-A6C34878D82A}">
                    <a16:rowId xmlns:a16="http://schemas.microsoft.com/office/drawing/2014/main" val="3859408616"/>
                  </a:ext>
                </a:extLst>
              </a:tr>
            </a:tbl>
          </a:graphicData>
        </a:graphic>
      </p:graphicFrame>
      <p:sp>
        <p:nvSpPr>
          <p:cNvPr id="2" name="Footer Placeholder 1">
            <a:extLst>
              <a:ext uri="{FF2B5EF4-FFF2-40B4-BE49-F238E27FC236}">
                <a16:creationId xmlns:a16="http://schemas.microsoft.com/office/drawing/2014/main" id="{7DC9DB9C-1957-88C4-D870-D33451C2C9FB}"/>
              </a:ext>
            </a:extLst>
          </p:cNvPr>
          <p:cNvSpPr>
            <a:spLocks noGrp="1"/>
          </p:cNvSpPr>
          <p:nvPr>
            <p:ph type="ftr" sz="quarter" idx="11"/>
          </p:nvPr>
        </p:nvSpPr>
        <p:spPr/>
        <p:txBody>
          <a:bodyPr/>
          <a:lstStyle/>
          <a:p>
            <a:r>
              <a:rPr lang="en-US" dirty="0">
                <a:solidFill>
                  <a:srgbClr val="B9B9B9"/>
                </a:solidFill>
              </a:rPr>
              <a:t>SOURCE: South Central AETC/UT Health San Antonio</a:t>
            </a:r>
          </a:p>
        </p:txBody>
      </p:sp>
    </p:spTree>
    <p:extLst>
      <p:ext uri="{BB962C8B-B14F-4D97-AF65-F5344CB8AC3E}">
        <p14:creationId xmlns:p14="http://schemas.microsoft.com/office/powerpoint/2010/main" val="31549671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D7864-D21A-BBF1-B92D-B6E498372F98}"/>
              </a:ext>
            </a:extLst>
          </p:cNvPr>
          <p:cNvSpPr>
            <a:spLocks noGrp="1"/>
          </p:cNvSpPr>
          <p:nvPr>
            <p:ph type="title"/>
          </p:nvPr>
        </p:nvSpPr>
        <p:spPr/>
        <p:txBody>
          <a:bodyPr/>
          <a:lstStyle/>
          <a:p>
            <a:r>
              <a:rPr lang="en-US" dirty="0"/>
              <a:t>No. 1 - Perform a Language Audit</a:t>
            </a:r>
          </a:p>
        </p:txBody>
      </p:sp>
      <p:sp>
        <p:nvSpPr>
          <p:cNvPr id="3" name="Text Placeholder 2">
            <a:extLst>
              <a:ext uri="{FF2B5EF4-FFF2-40B4-BE49-F238E27FC236}">
                <a16:creationId xmlns:a16="http://schemas.microsoft.com/office/drawing/2014/main" id="{8A1062F0-0FBC-C916-09AC-B32DB4186853}"/>
              </a:ext>
            </a:extLst>
          </p:cNvPr>
          <p:cNvSpPr>
            <a:spLocks noGrp="1"/>
          </p:cNvSpPr>
          <p:nvPr>
            <p:ph type="body" sz="quarter" idx="11"/>
          </p:nvPr>
        </p:nvSpPr>
        <p:spPr/>
        <p:txBody>
          <a:bodyPr/>
          <a:lstStyle/>
          <a:p>
            <a:r>
              <a:rPr lang="en-US" dirty="0"/>
              <a:t>Perform a “language audit” of existing materials for language that may promote bias and replace with more inclusive language.</a:t>
            </a:r>
          </a:p>
          <a:p>
            <a:r>
              <a:rPr lang="en-US" dirty="0"/>
              <a:t>Be aware of subtle message bias that editorializes or adds commentary (“our patients” vs “those patients”).</a:t>
            </a:r>
          </a:p>
        </p:txBody>
      </p:sp>
    </p:spTree>
    <p:extLst>
      <p:ext uri="{BB962C8B-B14F-4D97-AF65-F5344CB8AC3E}">
        <p14:creationId xmlns:p14="http://schemas.microsoft.com/office/powerpoint/2010/main" val="721140022"/>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B7879-93E8-8E72-E3DD-3D891E0796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3524AC-D9A5-4870-3D90-D08CDCAC7DB6}"/>
              </a:ext>
            </a:extLst>
          </p:cNvPr>
          <p:cNvSpPr>
            <a:spLocks noGrp="1"/>
          </p:cNvSpPr>
          <p:nvPr>
            <p:ph type="title"/>
          </p:nvPr>
        </p:nvSpPr>
        <p:spPr/>
        <p:txBody>
          <a:bodyPr/>
          <a:lstStyle/>
          <a:p>
            <a:r>
              <a:rPr lang="en-US" dirty="0"/>
              <a:t>No. 2 - Reflection</a:t>
            </a:r>
          </a:p>
        </p:txBody>
      </p:sp>
      <p:sp>
        <p:nvSpPr>
          <p:cNvPr id="3" name="Text Placeholder 2">
            <a:extLst>
              <a:ext uri="{FF2B5EF4-FFF2-40B4-BE49-F238E27FC236}">
                <a16:creationId xmlns:a16="http://schemas.microsoft.com/office/drawing/2014/main" id="{1DCB4718-6674-8139-F608-0C8BF789AFA6}"/>
              </a:ext>
            </a:extLst>
          </p:cNvPr>
          <p:cNvSpPr>
            <a:spLocks noGrp="1"/>
          </p:cNvSpPr>
          <p:nvPr>
            <p:ph type="body" sz="quarter" idx="11"/>
          </p:nvPr>
        </p:nvSpPr>
        <p:spPr/>
        <p:txBody>
          <a:bodyPr/>
          <a:lstStyle/>
          <a:p>
            <a:pPr marL="0" indent="0">
              <a:buClr>
                <a:schemeClr val="dk1"/>
              </a:buClr>
              <a:buSzPts val="1100"/>
              <a:buNone/>
            </a:pPr>
            <a:r>
              <a:rPr lang="en-US" dirty="0">
                <a:solidFill>
                  <a:schemeClr val="dk1"/>
                </a:solidFill>
              </a:rPr>
              <a:t>Critically reflect on the types of information you choose to disseminate (for example, an email alert) to ensure that you are doing so responsibly. </a:t>
            </a:r>
            <a:endParaRPr lang="en-US" dirty="0"/>
          </a:p>
        </p:txBody>
      </p:sp>
    </p:spTree>
    <p:extLst>
      <p:ext uri="{BB962C8B-B14F-4D97-AF65-F5344CB8AC3E}">
        <p14:creationId xmlns:p14="http://schemas.microsoft.com/office/powerpoint/2010/main" val="1598129807"/>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2D770-6482-611E-9815-8AD799D660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15C7AD-B530-E11F-2DC5-2F8BF488A29F}"/>
              </a:ext>
            </a:extLst>
          </p:cNvPr>
          <p:cNvSpPr>
            <a:spLocks noGrp="1"/>
          </p:cNvSpPr>
          <p:nvPr>
            <p:ph type="title"/>
          </p:nvPr>
        </p:nvSpPr>
        <p:spPr/>
        <p:txBody>
          <a:bodyPr/>
          <a:lstStyle/>
          <a:p>
            <a:r>
              <a:rPr lang="en-US" dirty="0"/>
              <a:t>No. 3 – Message Bias</a:t>
            </a:r>
          </a:p>
        </p:txBody>
      </p:sp>
      <p:sp>
        <p:nvSpPr>
          <p:cNvPr id="3" name="Text Placeholder 2">
            <a:extLst>
              <a:ext uri="{FF2B5EF4-FFF2-40B4-BE49-F238E27FC236}">
                <a16:creationId xmlns:a16="http://schemas.microsoft.com/office/drawing/2014/main" id="{0246BF2E-A52B-1704-14A3-3B5492C74773}"/>
              </a:ext>
            </a:extLst>
          </p:cNvPr>
          <p:cNvSpPr>
            <a:spLocks noGrp="1"/>
          </p:cNvSpPr>
          <p:nvPr>
            <p:ph type="body" sz="quarter" idx="11"/>
          </p:nvPr>
        </p:nvSpPr>
        <p:spPr/>
        <p:txBody>
          <a:bodyPr/>
          <a:lstStyle/>
          <a:p>
            <a:pPr marL="0" indent="0">
              <a:buClr>
                <a:schemeClr val="dk1"/>
              </a:buClr>
              <a:buSzPts val="1100"/>
              <a:buNone/>
            </a:pPr>
            <a:r>
              <a:rPr lang="en-US" dirty="0">
                <a:solidFill>
                  <a:schemeClr val="dk1"/>
                </a:solidFill>
              </a:rPr>
              <a:t>Are you unintentionally editorializing or adding commentary that would bias the message? </a:t>
            </a:r>
          </a:p>
          <a:p>
            <a:pPr marL="0" indent="0">
              <a:buClr>
                <a:schemeClr val="dk1"/>
              </a:buClr>
              <a:buSzPts val="1100"/>
              <a:buNone/>
            </a:pPr>
            <a:endParaRPr lang="en-US" dirty="0">
              <a:solidFill>
                <a:schemeClr val="dk1"/>
              </a:solidFill>
            </a:endParaRPr>
          </a:p>
          <a:p>
            <a:r>
              <a:rPr lang="en-US" dirty="0"/>
              <a:t>Every time you develop a prevention message, consider it as an opportunity to dispel myths and convey respect.</a:t>
            </a:r>
          </a:p>
          <a:p>
            <a:r>
              <a:rPr lang="en-US" dirty="0"/>
              <a:t>Are you maximizing connection, worth, and community membership related to substance use?</a:t>
            </a:r>
          </a:p>
          <a:p>
            <a:pPr marL="0" indent="0">
              <a:buClr>
                <a:schemeClr val="dk1"/>
              </a:buClr>
              <a:buSzPts val="1100"/>
              <a:buNone/>
            </a:pPr>
            <a:endParaRPr lang="en-US" dirty="0"/>
          </a:p>
        </p:txBody>
      </p:sp>
    </p:spTree>
    <p:extLst>
      <p:ext uri="{BB962C8B-B14F-4D97-AF65-F5344CB8AC3E}">
        <p14:creationId xmlns:p14="http://schemas.microsoft.com/office/powerpoint/2010/main" val="1236223525"/>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840CC-3B6C-433A-AF46-5F3E4E397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C68935-9FAD-D6EA-922B-895FEAA1653F}"/>
              </a:ext>
            </a:extLst>
          </p:cNvPr>
          <p:cNvSpPr>
            <a:spLocks noGrp="1"/>
          </p:cNvSpPr>
          <p:nvPr>
            <p:ph type="title"/>
          </p:nvPr>
        </p:nvSpPr>
        <p:spPr/>
        <p:txBody>
          <a:bodyPr/>
          <a:lstStyle/>
          <a:p>
            <a:r>
              <a:rPr lang="en-US" dirty="0"/>
              <a:t>No. 4 – Opportunity</a:t>
            </a:r>
          </a:p>
        </p:txBody>
      </p:sp>
      <p:sp>
        <p:nvSpPr>
          <p:cNvPr id="3" name="Text Placeholder 2">
            <a:extLst>
              <a:ext uri="{FF2B5EF4-FFF2-40B4-BE49-F238E27FC236}">
                <a16:creationId xmlns:a16="http://schemas.microsoft.com/office/drawing/2014/main" id="{539B33E4-86A6-E7A6-CA44-2A27B6C1048E}"/>
              </a:ext>
            </a:extLst>
          </p:cNvPr>
          <p:cNvSpPr>
            <a:spLocks noGrp="1"/>
          </p:cNvSpPr>
          <p:nvPr>
            <p:ph type="body" sz="quarter" idx="11"/>
          </p:nvPr>
        </p:nvSpPr>
        <p:spPr/>
        <p:txBody>
          <a:bodyPr/>
          <a:lstStyle/>
          <a:p>
            <a:pPr marL="0" indent="0">
              <a:buClr>
                <a:schemeClr val="dk1"/>
              </a:buClr>
              <a:buSzPts val="1100"/>
              <a:buNone/>
            </a:pPr>
            <a:r>
              <a:rPr lang="en-US" dirty="0">
                <a:solidFill>
                  <a:schemeClr val="dk1"/>
                </a:solidFill>
              </a:rPr>
              <a:t>Every time you develop a prevention message, consider it as an opportunity to dispel myths and convey respect.</a:t>
            </a:r>
            <a:endParaRPr lang="en-US" dirty="0"/>
          </a:p>
        </p:txBody>
      </p:sp>
    </p:spTree>
    <p:extLst>
      <p:ext uri="{BB962C8B-B14F-4D97-AF65-F5344CB8AC3E}">
        <p14:creationId xmlns:p14="http://schemas.microsoft.com/office/powerpoint/2010/main" val="172456296"/>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8FB3B-CB8F-74EC-80AC-076692D864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1B90BD-8CDE-4A32-7209-0E43679D08E7}"/>
              </a:ext>
            </a:extLst>
          </p:cNvPr>
          <p:cNvSpPr>
            <a:spLocks noGrp="1"/>
          </p:cNvSpPr>
          <p:nvPr>
            <p:ph type="title"/>
          </p:nvPr>
        </p:nvSpPr>
        <p:spPr/>
        <p:txBody>
          <a:bodyPr/>
          <a:lstStyle/>
          <a:p>
            <a:r>
              <a:rPr lang="en-US" dirty="0"/>
              <a:t>No. 5 – Maximize</a:t>
            </a:r>
          </a:p>
        </p:txBody>
      </p:sp>
      <p:sp>
        <p:nvSpPr>
          <p:cNvPr id="3" name="Text Placeholder 2">
            <a:extLst>
              <a:ext uri="{FF2B5EF4-FFF2-40B4-BE49-F238E27FC236}">
                <a16:creationId xmlns:a16="http://schemas.microsoft.com/office/drawing/2014/main" id="{8BE44BF7-3280-A975-45CF-387FF71B3D43}"/>
              </a:ext>
            </a:extLst>
          </p:cNvPr>
          <p:cNvSpPr>
            <a:spLocks noGrp="1"/>
          </p:cNvSpPr>
          <p:nvPr>
            <p:ph type="body" sz="quarter" idx="11"/>
          </p:nvPr>
        </p:nvSpPr>
        <p:spPr/>
        <p:txBody>
          <a:bodyPr/>
          <a:lstStyle/>
          <a:p>
            <a:pPr marL="0" indent="0">
              <a:buClr>
                <a:schemeClr val="dk1"/>
              </a:buClr>
              <a:buSzPts val="1100"/>
              <a:buNone/>
            </a:pPr>
            <a:r>
              <a:rPr lang="en-US" dirty="0">
                <a:solidFill>
                  <a:schemeClr val="dk1"/>
                </a:solidFill>
              </a:rPr>
              <a:t>Am I maximizing connection, worth, and community membership related to substance use?</a:t>
            </a:r>
            <a:endParaRPr lang="en-US" dirty="0"/>
          </a:p>
        </p:txBody>
      </p:sp>
    </p:spTree>
    <p:extLst>
      <p:ext uri="{BB962C8B-B14F-4D97-AF65-F5344CB8AC3E}">
        <p14:creationId xmlns:p14="http://schemas.microsoft.com/office/powerpoint/2010/main" val="2017965721"/>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7D071-5E6D-398E-EF79-D9DCDD3AEA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7A97C3-3818-A2FD-E044-4CF228005C3E}"/>
              </a:ext>
            </a:extLst>
          </p:cNvPr>
          <p:cNvSpPr>
            <a:spLocks noGrp="1"/>
          </p:cNvSpPr>
          <p:nvPr>
            <p:ph type="title"/>
          </p:nvPr>
        </p:nvSpPr>
        <p:spPr/>
        <p:txBody>
          <a:bodyPr/>
          <a:lstStyle/>
          <a:p>
            <a:r>
              <a:rPr lang="en-US" dirty="0"/>
              <a:t>No. 6 – Staff Training</a:t>
            </a:r>
          </a:p>
        </p:txBody>
      </p:sp>
      <p:sp>
        <p:nvSpPr>
          <p:cNvPr id="3" name="Text Placeholder 2">
            <a:extLst>
              <a:ext uri="{FF2B5EF4-FFF2-40B4-BE49-F238E27FC236}">
                <a16:creationId xmlns:a16="http://schemas.microsoft.com/office/drawing/2014/main" id="{59B5119D-1F2B-2048-9CA3-B5837101060A}"/>
              </a:ext>
            </a:extLst>
          </p:cNvPr>
          <p:cNvSpPr>
            <a:spLocks noGrp="1"/>
          </p:cNvSpPr>
          <p:nvPr>
            <p:ph type="body" sz="quarter" idx="11"/>
          </p:nvPr>
        </p:nvSpPr>
        <p:spPr/>
        <p:txBody>
          <a:bodyPr/>
          <a:lstStyle/>
          <a:p>
            <a:pPr marL="0" indent="0">
              <a:buClr>
                <a:schemeClr val="dk1"/>
              </a:buClr>
              <a:buSzPts val="1100"/>
              <a:buNone/>
            </a:pPr>
            <a:r>
              <a:rPr lang="en-US" dirty="0">
                <a:solidFill>
                  <a:schemeClr val="dk1"/>
                </a:solidFill>
              </a:rPr>
              <a:t>Train staff on issues related to substance use, HIV, and stigma, including the important negative health and community outcomes related to perpetuating stigma.</a:t>
            </a:r>
          </a:p>
          <a:p>
            <a:pPr marL="0" indent="0">
              <a:buClr>
                <a:schemeClr val="dk1"/>
              </a:buClr>
              <a:buSzPts val="1100"/>
              <a:buNone/>
            </a:pPr>
            <a:endParaRPr lang="en-US" dirty="0">
              <a:solidFill>
                <a:schemeClr val="dk1"/>
              </a:solidFill>
            </a:endParaRPr>
          </a:p>
          <a:p>
            <a:r>
              <a:rPr lang="en-US" dirty="0"/>
              <a:t>Give grace – changing language habits is hard.</a:t>
            </a:r>
          </a:p>
          <a:p>
            <a:r>
              <a:rPr lang="en-US" dirty="0"/>
              <a:t>Share the facts – inform on the negative health and community outcomes related to perpetuating bias.</a:t>
            </a:r>
          </a:p>
          <a:p>
            <a:pPr marL="0" indent="0">
              <a:buClr>
                <a:schemeClr val="dk1"/>
              </a:buClr>
              <a:buSzPts val="1100"/>
              <a:buNone/>
            </a:pPr>
            <a:endParaRPr lang="en-US" dirty="0"/>
          </a:p>
        </p:txBody>
      </p:sp>
    </p:spTree>
    <p:extLst>
      <p:ext uri="{BB962C8B-B14F-4D97-AF65-F5344CB8AC3E}">
        <p14:creationId xmlns:p14="http://schemas.microsoft.com/office/powerpoint/2010/main" val="2779623946"/>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940CE3F-E2A2-BB17-6B0A-BDA2C1F1ED26}"/>
              </a:ext>
            </a:extLst>
          </p:cNvPr>
          <p:cNvSpPr>
            <a:spLocks noGrp="1"/>
          </p:cNvSpPr>
          <p:nvPr>
            <p:ph type="title"/>
          </p:nvPr>
        </p:nvSpPr>
        <p:spPr/>
        <p:txBody>
          <a:bodyPr/>
          <a:lstStyle/>
          <a:p>
            <a:r>
              <a:rPr lang="en-US" dirty="0"/>
              <a:t>In Summary -- Chose and Use Your Words Carefully</a:t>
            </a:r>
          </a:p>
        </p:txBody>
      </p:sp>
      <p:sp>
        <p:nvSpPr>
          <p:cNvPr id="7" name="Text Placeholder 6">
            <a:extLst>
              <a:ext uri="{FF2B5EF4-FFF2-40B4-BE49-F238E27FC236}">
                <a16:creationId xmlns:a16="http://schemas.microsoft.com/office/drawing/2014/main" id="{A2085CB9-89C4-00F7-71C7-652D29524FDE}"/>
              </a:ext>
            </a:extLst>
          </p:cNvPr>
          <p:cNvSpPr>
            <a:spLocks noGrp="1"/>
          </p:cNvSpPr>
          <p:nvPr>
            <p:ph type="body" sz="quarter" idx="11"/>
          </p:nvPr>
        </p:nvSpPr>
        <p:spPr/>
        <p:txBody>
          <a:bodyPr/>
          <a:lstStyle/>
          <a:p>
            <a:r>
              <a:rPr lang="en-US" sz="2800" dirty="0"/>
              <a:t>Use person-first language and avoid terms with a judgment</a:t>
            </a:r>
          </a:p>
          <a:p>
            <a:pPr lvl="1"/>
            <a:r>
              <a:rPr lang="en-US" sz="2800" dirty="0"/>
              <a:t>In front of a client</a:t>
            </a:r>
          </a:p>
          <a:p>
            <a:pPr lvl="1"/>
            <a:r>
              <a:rPr lang="en-US" sz="2800" dirty="0"/>
              <a:t>In front of providers and other agencies</a:t>
            </a:r>
          </a:p>
          <a:p>
            <a:r>
              <a:rPr lang="en-US" sz="2800" dirty="0"/>
              <a:t>Ask for permission, and gently educate your colleagues when they use stigmatizing language</a:t>
            </a:r>
          </a:p>
          <a:p>
            <a:r>
              <a:rPr lang="en-US" sz="2800" dirty="0"/>
              <a:t>Check out the </a:t>
            </a:r>
            <a:r>
              <a:rPr lang="en-US" sz="2800" i="1" dirty="0" err="1"/>
              <a:t>Addictionary</a:t>
            </a:r>
            <a:r>
              <a:rPr lang="en-US" sz="2800" dirty="0"/>
              <a:t>, </a:t>
            </a:r>
            <a:r>
              <a:rPr lang="en-US" sz="2800" dirty="0">
                <a:hlinkClick r:id="rId3"/>
              </a:rPr>
              <a:t>https://www.recoveryanswers.org/addiction-ary/</a:t>
            </a:r>
            <a:r>
              <a:rPr lang="en-US" sz="2800" dirty="0"/>
              <a:t> </a:t>
            </a:r>
          </a:p>
          <a:p>
            <a:endParaRPr lang="en-US" sz="2800" dirty="0"/>
          </a:p>
        </p:txBody>
      </p:sp>
      <p:sp>
        <p:nvSpPr>
          <p:cNvPr id="5" name="Date Placeholder 4">
            <a:extLst>
              <a:ext uri="{FF2B5EF4-FFF2-40B4-BE49-F238E27FC236}">
                <a16:creationId xmlns:a16="http://schemas.microsoft.com/office/drawing/2014/main" id="{5F29556F-EDCD-8FE3-3650-8633156AF5FB}"/>
              </a:ext>
            </a:extLst>
          </p:cNvPr>
          <p:cNvSpPr>
            <a:spLocks noGrp="1"/>
          </p:cNvSpPr>
          <p:nvPr>
            <p:ph type="dt" sz="half" idx="2"/>
          </p:nvPr>
        </p:nvSpPr>
        <p:spPr>
          <a:xfrm>
            <a:off x="623297" y="6389601"/>
            <a:ext cx="2743200" cy="365125"/>
          </a:xfrm>
        </p:spPr>
        <p:txBody>
          <a:bodyPr/>
          <a:lstStyle/>
          <a:p>
            <a:r>
              <a:rPr lang="en-US" dirty="0">
                <a:solidFill>
                  <a:srgbClr val="B9B9B9"/>
                </a:solidFill>
              </a:rPr>
              <a:t>SOURCE: Zwick et al., 2020</a:t>
            </a:r>
          </a:p>
        </p:txBody>
      </p:sp>
    </p:spTree>
    <p:extLst>
      <p:ext uri="{BB962C8B-B14F-4D97-AF65-F5344CB8AC3E}">
        <p14:creationId xmlns:p14="http://schemas.microsoft.com/office/powerpoint/2010/main" val="3678241725"/>
      </p:ext>
    </p:ext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CA6CD0F-42B7-3C54-72DC-80092A0FEFAA}"/>
              </a:ext>
            </a:extLst>
          </p:cNvPr>
          <p:cNvSpPr>
            <a:spLocks noGrp="1"/>
          </p:cNvSpPr>
          <p:nvPr>
            <p:ph type="title"/>
          </p:nvPr>
        </p:nvSpPr>
        <p:spPr/>
        <p:txBody>
          <a:bodyPr/>
          <a:lstStyle/>
          <a:p>
            <a:r>
              <a:rPr lang="en-US" dirty="0"/>
              <a:t>In Summary -- Tips for Providers</a:t>
            </a:r>
          </a:p>
        </p:txBody>
      </p:sp>
      <p:sp>
        <p:nvSpPr>
          <p:cNvPr id="7" name="Text Placeholder 6">
            <a:extLst>
              <a:ext uri="{FF2B5EF4-FFF2-40B4-BE49-F238E27FC236}">
                <a16:creationId xmlns:a16="http://schemas.microsoft.com/office/drawing/2014/main" id="{4AEA6C70-D558-7A24-89F2-323475A89DB7}"/>
              </a:ext>
            </a:extLst>
          </p:cNvPr>
          <p:cNvSpPr>
            <a:spLocks noGrp="1"/>
          </p:cNvSpPr>
          <p:nvPr>
            <p:ph type="body" sz="quarter" idx="11"/>
          </p:nvPr>
        </p:nvSpPr>
        <p:spPr>
          <a:xfrm>
            <a:off x="623889" y="1941825"/>
            <a:ext cx="10511833" cy="3713802"/>
          </a:xfrm>
        </p:spPr>
        <p:txBody>
          <a:bodyPr/>
          <a:lstStyle/>
          <a:p>
            <a:pPr marL="457189" indent="-457189">
              <a:buClr>
                <a:srgbClr val="007DB6"/>
              </a:buClr>
            </a:pPr>
            <a:r>
              <a:rPr lang="en-US" dirty="0"/>
              <a:t>Remind yourself how much effort it took for your client to show up at all</a:t>
            </a:r>
          </a:p>
          <a:p>
            <a:pPr marL="800089" lvl="1" indent="-457189">
              <a:buClr>
                <a:srgbClr val="007DB6"/>
              </a:buClr>
            </a:pPr>
            <a:r>
              <a:rPr lang="en-US" dirty="0"/>
              <a:t>Show appreciation for the time, energy, money, etc. it took for them to be present</a:t>
            </a:r>
          </a:p>
          <a:p>
            <a:pPr marL="457189" indent="-457189">
              <a:buClr>
                <a:srgbClr val="007DB6"/>
              </a:buClr>
            </a:pPr>
            <a:r>
              <a:rPr lang="en-US" dirty="0"/>
              <a:t>When clients share experiences of bias, thank them. Acknowledge it takes strength to be vulnerable</a:t>
            </a:r>
          </a:p>
          <a:p>
            <a:pPr marL="457189" indent="-457189">
              <a:buClr>
                <a:srgbClr val="007DB6"/>
              </a:buClr>
            </a:pPr>
            <a:r>
              <a:rPr lang="en-US" dirty="0"/>
              <a:t>Let people choose how they want to be described</a:t>
            </a:r>
          </a:p>
          <a:p>
            <a:pPr marL="457189" indent="-457189">
              <a:buClr>
                <a:srgbClr val="007DB6"/>
              </a:buClr>
            </a:pPr>
            <a:r>
              <a:rPr lang="en-US" dirty="0"/>
              <a:t>If you’re not sure, ask</a:t>
            </a:r>
          </a:p>
          <a:p>
            <a:pPr marL="457189" indent="-457189">
              <a:buClr>
                <a:srgbClr val="007DB6"/>
              </a:buClr>
            </a:pPr>
            <a:r>
              <a:rPr lang="en-US" dirty="0"/>
              <a:t>Avoid using language that defines someone by their condition</a:t>
            </a:r>
          </a:p>
          <a:p>
            <a:pPr marL="457189" indent="-457189">
              <a:buClr>
                <a:srgbClr val="007DB6"/>
              </a:buClr>
            </a:pPr>
            <a:r>
              <a:rPr lang="en-US" dirty="0"/>
              <a:t>Avoid language that makes judgments</a:t>
            </a:r>
          </a:p>
        </p:txBody>
      </p:sp>
    </p:spTree>
    <p:extLst>
      <p:ext uri="{BB962C8B-B14F-4D97-AF65-F5344CB8AC3E}">
        <p14:creationId xmlns:p14="http://schemas.microsoft.com/office/powerpoint/2010/main" val="1146695820"/>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507A6-CF48-0EDE-2151-D08908A610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9CB1F7-884F-4898-E053-705623FF9E32}"/>
              </a:ext>
            </a:extLst>
          </p:cNvPr>
          <p:cNvSpPr>
            <a:spLocks noGrp="1"/>
          </p:cNvSpPr>
          <p:nvPr>
            <p:ph type="title"/>
          </p:nvPr>
        </p:nvSpPr>
        <p:spPr>
          <a:xfrm>
            <a:off x="892738" y="2442082"/>
            <a:ext cx="8869415" cy="1218909"/>
          </a:xfrm>
        </p:spPr>
        <p:txBody>
          <a:bodyPr>
            <a:normAutofit/>
          </a:bodyPr>
          <a:lstStyle/>
          <a:p>
            <a:r>
              <a:rPr lang="en-US" dirty="0"/>
              <a:t>HIV and Opioids</a:t>
            </a:r>
          </a:p>
        </p:txBody>
      </p:sp>
      <p:pic>
        <p:nvPicPr>
          <p:cNvPr id="4" name="Picture 3" descr="Opioids&#10;&#10;This is an image of a prescription pad with the word &quot;Opioids&quot;. ">
            <a:extLst>
              <a:ext uri="{FF2B5EF4-FFF2-40B4-BE49-F238E27FC236}">
                <a16:creationId xmlns:a16="http://schemas.microsoft.com/office/drawing/2014/main" id="{62F98CF1-F131-360F-8686-3E5022E4ED01}"/>
              </a:ext>
            </a:extLst>
          </p:cNvPr>
          <p:cNvPicPr>
            <a:picLocks noChangeAspect="1"/>
          </p:cNvPicPr>
          <p:nvPr/>
        </p:nvPicPr>
        <p:blipFill>
          <a:blip r:embed="rId3"/>
          <a:stretch>
            <a:fillRect/>
          </a:stretch>
        </p:blipFill>
        <p:spPr>
          <a:xfrm>
            <a:off x="6094412" y="1589798"/>
            <a:ext cx="5506635" cy="3678403"/>
          </a:xfrm>
          <a:prstGeom prst="rect">
            <a:avLst/>
          </a:prstGeom>
        </p:spPr>
      </p:pic>
    </p:spTree>
    <p:extLst>
      <p:ext uri="{BB962C8B-B14F-4D97-AF65-F5344CB8AC3E}">
        <p14:creationId xmlns:p14="http://schemas.microsoft.com/office/powerpoint/2010/main" val="4260848153"/>
      </p:ext>
    </p:ext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E164B-2448-6CAE-448F-90F98ABAE0B1}"/>
              </a:ext>
            </a:extLst>
          </p:cNvPr>
          <p:cNvSpPr>
            <a:spLocks noGrp="1"/>
          </p:cNvSpPr>
          <p:nvPr>
            <p:ph type="title"/>
          </p:nvPr>
        </p:nvSpPr>
        <p:spPr/>
        <p:txBody>
          <a:bodyPr>
            <a:normAutofit fontScale="90000"/>
          </a:bodyPr>
          <a:lstStyle/>
          <a:p>
            <a:r>
              <a:rPr lang="en-US" dirty="0"/>
              <a:t>Negative Attitudes and Perceptions of HIV is Widespread and has Increased in Recent Years</a:t>
            </a:r>
          </a:p>
        </p:txBody>
      </p:sp>
      <p:pic>
        <p:nvPicPr>
          <p:cNvPr id="5" name="Picture 4" descr="In 2021, 31% of adults held at least one stigmatizing belief toward PLWH; this increased to 43% in 2024. The share of adults who reported both fear- and blame-based stigma nearly doubled between 2021 and 2024, increasing from 8% to 14%. Percentages may not sum exactly due to rounding.">
            <a:extLst>
              <a:ext uri="{FF2B5EF4-FFF2-40B4-BE49-F238E27FC236}">
                <a16:creationId xmlns:a16="http://schemas.microsoft.com/office/drawing/2014/main" id="{C8168B84-3548-B406-117C-BEBFDC6AABD1}"/>
              </a:ext>
            </a:extLst>
          </p:cNvPr>
          <p:cNvPicPr>
            <a:picLocks noChangeAspect="1"/>
          </p:cNvPicPr>
          <p:nvPr/>
        </p:nvPicPr>
        <p:blipFill>
          <a:blip r:embed="rId3"/>
          <a:stretch>
            <a:fillRect/>
          </a:stretch>
        </p:blipFill>
        <p:spPr>
          <a:xfrm>
            <a:off x="1656819" y="2561818"/>
            <a:ext cx="8150729" cy="3476391"/>
          </a:xfrm>
          <a:prstGeom prst="rect">
            <a:avLst/>
          </a:prstGeom>
        </p:spPr>
      </p:pic>
      <p:sp>
        <p:nvSpPr>
          <p:cNvPr id="3" name="Date Placeholder 4">
            <a:extLst>
              <a:ext uri="{FF2B5EF4-FFF2-40B4-BE49-F238E27FC236}">
                <a16:creationId xmlns:a16="http://schemas.microsoft.com/office/drawing/2014/main" id="{13C650E1-928F-588C-4789-C809FD787253}"/>
              </a:ext>
            </a:extLst>
          </p:cNvPr>
          <p:cNvSpPr>
            <a:spLocks noGrp="1"/>
          </p:cNvSpPr>
          <p:nvPr>
            <p:ph type="dt" sz="half" idx="2"/>
          </p:nvPr>
        </p:nvSpPr>
        <p:spPr>
          <a:xfrm>
            <a:off x="623297" y="6389602"/>
            <a:ext cx="3275372" cy="359138"/>
          </a:xfrm>
        </p:spPr>
        <p:txBody>
          <a:bodyPr/>
          <a:lstStyle/>
          <a:p>
            <a:r>
              <a:rPr lang="en-US" dirty="0">
                <a:solidFill>
                  <a:srgbClr val="B9B9B9"/>
                </a:solidFill>
              </a:rPr>
              <a:t>SOURCE: Grasso, Taylor, &amp; Cisneros, 2026</a:t>
            </a:r>
          </a:p>
        </p:txBody>
      </p:sp>
    </p:spTree>
    <p:extLst>
      <p:ext uri="{BB962C8B-B14F-4D97-AF65-F5344CB8AC3E}">
        <p14:creationId xmlns:p14="http://schemas.microsoft.com/office/powerpoint/2010/main" val="1267968342"/>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1958B4-6B99-7A29-756C-251281ECCC7F}"/>
              </a:ext>
            </a:extLst>
          </p:cNvPr>
          <p:cNvSpPr>
            <a:spLocks noGrp="1"/>
          </p:cNvSpPr>
          <p:nvPr>
            <p:ph type="title"/>
          </p:nvPr>
        </p:nvSpPr>
        <p:spPr/>
        <p:txBody>
          <a:bodyPr>
            <a:normAutofit/>
          </a:bodyPr>
          <a:lstStyle/>
          <a:p>
            <a:r>
              <a:rPr lang="en-US" dirty="0"/>
              <a:t>The Connection between Opioid Use and HIV</a:t>
            </a:r>
          </a:p>
        </p:txBody>
      </p:sp>
      <p:sp>
        <p:nvSpPr>
          <p:cNvPr id="5" name="Text Placeholder 4">
            <a:extLst>
              <a:ext uri="{FF2B5EF4-FFF2-40B4-BE49-F238E27FC236}">
                <a16:creationId xmlns:a16="http://schemas.microsoft.com/office/drawing/2014/main" id="{56C9A33C-79D0-FF40-F442-35418094B9FE}"/>
              </a:ext>
            </a:extLst>
          </p:cNvPr>
          <p:cNvSpPr>
            <a:spLocks noGrp="1"/>
          </p:cNvSpPr>
          <p:nvPr>
            <p:ph type="body" sz="quarter" idx="11"/>
          </p:nvPr>
        </p:nvSpPr>
        <p:spPr/>
        <p:txBody>
          <a:bodyPr/>
          <a:lstStyle/>
          <a:p>
            <a:r>
              <a:rPr lang="en-US" dirty="0"/>
              <a:t>Opioid use and HIV are </a:t>
            </a:r>
            <a:r>
              <a:rPr lang="en-US" dirty="0">
                <a:solidFill>
                  <a:schemeClr val="accent4"/>
                </a:solidFill>
              </a:rPr>
              <a:t>closely linked </a:t>
            </a:r>
            <a:r>
              <a:rPr lang="en-US" dirty="0"/>
              <a:t>through behavioral, biological, and clinical factors</a:t>
            </a:r>
          </a:p>
          <a:p>
            <a:pPr lvl="1"/>
            <a:r>
              <a:rPr lang="en-US" dirty="0"/>
              <a:t>Injection drug use (sharing needles) directly transmits HIV</a:t>
            </a:r>
          </a:p>
          <a:p>
            <a:pPr lvl="1"/>
            <a:r>
              <a:rPr lang="en-US" dirty="0"/>
              <a:t>Substance use can lead to high-risk sexual behaviors</a:t>
            </a:r>
          </a:p>
          <a:p>
            <a:pPr marL="0" indent="0">
              <a:buNone/>
            </a:pPr>
            <a:endParaRPr lang="en-US" dirty="0"/>
          </a:p>
          <a:p>
            <a:r>
              <a:rPr lang="en-US" dirty="0"/>
              <a:t>Opioids can </a:t>
            </a:r>
            <a:r>
              <a:rPr lang="en-US" dirty="0">
                <a:solidFill>
                  <a:schemeClr val="accent4"/>
                </a:solidFill>
              </a:rPr>
              <a:t>worsen HIV progression </a:t>
            </a:r>
            <a:r>
              <a:rPr lang="en-US" dirty="0"/>
              <a:t>by enhancing viral replication</a:t>
            </a:r>
          </a:p>
          <a:p>
            <a:pPr marL="0" indent="0">
              <a:buNone/>
            </a:pPr>
            <a:endParaRPr lang="en-US" dirty="0"/>
          </a:p>
          <a:p>
            <a:r>
              <a:rPr lang="en-US" dirty="0"/>
              <a:t>People with HIV have </a:t>
            </a:r>
            <a:r>
              <a:rPr lang="en-US" dirty="0">
                <a:solidFill>
                  <a:schemeClr val="accent4"/>
                </a:solidFill>
              </a:rPr>
              <a:t>higher rates of </a:t>
            </a:r>
            <a:r>
              <a:rPr lang="en-US" dirty="0"/>
              <a:t>opioid use disorder (OUD)</a:t>
            </a:r>
          </a:p>
        </p:txBody>
      </p:sp>
      <p:sp>
        <p:nvSpPr>
          <p:cNvPr id="2" name="Date Placeholder 1">
            <a:extLst>
              <a:ext uri="{FF2B5EF4-FFF2-40B4-BE49-F238E27FC236}">
                <a16:creationId xmlns:a16="http://schemas.microsoft.com/office/drawing/2014/main" id="{059554A0-711F-E978-B93E-2622F6E92549}"/>
              </a:ext>
            </a:extLst>
          </p:cNvPr>
          <p:cNvSpPr>
            <a:spLocks noGrp="1"/>
          </p:cNvSpPr>
          <p:nvPr>
            <p:ph type="dt" sz="half" idx="2"/>
          </p:nvPr>
        </p:nvSpPr>
        <p:spPr>
          <a:xfrm>
            <a:off x="623296" y="6356350"/>
            <a:ext cx="4790275" cy="384315"/>
          </a:xfrm>
        </p:spPr>
        <p:txBody>
          <a:bodyPr/>
          <a:lstStyle/>
          <a:p>
            <a:r>
              <a:rPr lang="en-US" dirty="0">
                <a:solidFill>
                  <a:srgbClr val="B9B9B9"/>
                </a:solidFill>
              </a:rPr>
              <a:t>SOURCES: HIV.gov, 2026; Trunfio et al., 2023; </a:t>
            </a:r>
            <a:r>
              <a:rPr lang="en-US" dirty="0" err="1">
                <a:solidFill>
                  <a:srgbClr val="B9B9B9"/>
                </a:solidFill>
              </a:rPr>
              <a:t>Azzoni</a:t>
            </a:r>
            <a:r>
              <a:rPr lang="en-US" dirty="0">
                <a:solidFill>
                  <a:srgbClr val="B9B9B9"/>
                </a:solidFill>
              </a:rPr>
              <a:t> et al., 2020</a:t>
            </a:r>
          </a:p>
        </p:txBody>
      </p:sp>
    </p:spTree>
    <p:extLst>
      <p:ext uri="{BB962C8B-B14F-4D97-AF65-F5344CB8AC3E}">
        <p14:creationId xmlns:p14="http://schemas.microsoft.com/office/powerpoint/2010/main" val="2700889211"/>
      </p:ext>
    </p:extLst>
  </p:cSld>
  <p:clrMapOvr>
    <a:masterClrMapping/>
  </p:clrMapOvr>
  <p:transition spd="slow">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3C053EC-3BFE-7B8C-77E2-E2B8754A70B6}"/>
              </a:ext>
            </a:extLst>
          </p:cNvPr>
          <p:cNvSpPr>
            <a:spLocks noGrp="1"/>
          </p:cNvSpPr>
          <p:nvPr>
            <p:ph type="title"/>
          </p:nvPr>
        </p:nvSpPr>
        <p:spPr/>
        <p:txBody>
          <a:bodyPr>
            <a:normAutofit fontScale="90000"/>
          </a:bodyPr>
          <a:lstStyle/>
          <a:p>
            <a:r>
              <a:rPr lang="en-US" dirty="0"/>
              <a:t>Key Aspects of the Relationship between Opioid Use and HIV</a:t>
            </a:r>
          </a:p>
        </p:txBody>
      </p:sp>
      <p:sp>
        <p:nvSpPr>
          <p:cNvPr id="7" name="Text Placeholder 6">
            <a:extLst>
              <a:ext uri="{FF2B5EF4-FFF2-40B4-BE49-F238E27FC236}">
                <a16:creationId xmlns:a16="http://schemas.microsoft.com/office/drawing/2014/main" id="{D5D597B1-586F-DEEE-F3AB-EA2998E83322}"/>
              </a:ext>
            </a:extLst>
          </p:cNvPr>
          <p:cNvSpPr>
            <a:spLocks noGrp="1"/>
          </p:cNvSpPr>
          <p:nvPr>
            <p:ph type="body" sz="quarter" idx="11"/>
          </p:nvPr>
        </p:nvSpPr>
        <p:spPr/>
        <p:txBody>
          <a:bodyPr/>
          <a:lstStyle/>
          <a:p>
            <a:r>
              <a:rPr lang="en-US" b="1" dirty="0">
                <a:solidFill>
                  <a:schemeClr val="accent4"/>
                </a:solidFill>
              </a:rPr>
              <a:t>Transmission Risk: </a:t>
            </a:r>
            <a:r>
              <a:rPr lang="en-US" dirty="0"/>
              <a:t>Injection of opioids is a major driver of HIV transmission. Sharing injection equipment is highly effective at transmitting HIV. </a:t>
            </a:r>
          </a:p>
          <a:p>
            <a:r>
              <a:rPr lang="en-US" b="1" dirty="0">
                <a:solidFill>
                  <a:schemeClr val="accent4"/>
                </a:solidFill>
              </a:rPr>
              <a:t>Behavioral Risk Factors: </a:t>
            </a:r>
            <a:r>
              <a:rPr lang="en-US" dirty="0"/>
              <a:t>Opioid use is associated with having sex without condoms, having multiple partners, or exchanging sex for money or drugs.</a:t>
            </a:r>
          </a:p>
          <a:p>
            <a:r>
              <a:rPr lang="en-US" b="1" dirty="0">
                <a:solidFill>
                  <a:schemeClr val="accent4"/>
                </a:solidFill>
              </a:rPr>
              <a:t>Increased Risk of Overdose: </a:t>
            </a:r>
            <a:r>
              <a:rPr lang="en-US" dirty="0"/>
              <a:t>Individuals with HIV who also have a substance use disorder have a significantly higher risk of experiencing a fatal overdose.</a:t>
            </a:r>
          </a:p>
          <a:p>
            <a:pPr marL="0" indent="0">
              <a:buNone/>
            </a:pPr>
            <a:endParaRPr lang="en-US" dirty="0"/>
          </a:p>
        </p:txBody>
      </p:sp>
      <p:sp>
        <p:nvSpPr>
          <p:cNvPr id="2" name="Date Placeholder 1">
            <a:extLst>
              <a:ext uri="{FF2B5EF4-FFF2-40B4-BE49-F238E27FC236}">
                <a16:creationId xmlns:a16="http://schemas.microsoft.com/office/drawing/2014/main" id="{FFF3CA56-675B-AB15-7E17-CA22B96CC829}"/>
              </a:ext>
            </a:extLst>
          </p:cNvPr>
          <p:cNvSpPr>
            <a:spLocks noGrp="1"/>
          </p:cNvSpPr>
          <p:nvPr>
            <p:ph type="dt" sz="half" idx="2"/>
          </p:nvPr>
        </p:nvSpPr>
        <p:spPr>
          <a:xfrm>
            <a:off x="623297" y="6356350"/>
            <a:ext cx="3681666" cy="384315"/>
          </a:xfrm>
        </p:spPr>
        <p:txBody>
          <a:bodyPr/>
          <a:lstStyle/>
          <a:p>
            <a:r>
              <a:rPr lang="en-US" dirty="0">
                <a:solidFill>
                  <a:srgbClr val="B9B9B9"/>
                </a:solidFill>
              </a:rPr>
              <a:t>SOURCE: HIV.gov, 2026</a:t>
            </a:r>
          </a:p>
        </p:txBody>
      </p:sp>
    </p:spTree>
    <p:extLst>
      <p:ext uri="{BB962C8B-B14F-4D97-AF65-F5344CB8AC3E}">
        <p14:creationId xmlns:p14="http://schemas.microsoft.com/office/powerpoint/2010/main" val="638993494"/>
      </p:ext>
    </p:extLst>
  </p:cSld>
  <p:clrMapOvr>
    <a:masterClrMapping/>
  </p:clrMapOvr>
  <p:transition spd="slow">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555A14-DA04-A408-970A-B1CAFEDC7932}"/>
              </a:ext>
            </a:extLst>
          </p:cNvPr>
          <p:cNvSpPr>
            <a:spLocks noGrp="1"/>
          </p:cNvSpPr>
          <p:nvPr>
            <p:ph type="title"/>
          </p:nvPr>
        </p:nvSpPr>
        <p:spPr/>
        <p:txBody>
          <a:bodyPr/>
          <a:lstStyle/>
          <a:p>
            <a:r>
              <a:rPr lang="en-US" dirty="0"/>
              <a:t>Opioids, HIV, and Pain</a:t>
            </a:r>
          </a:p>
        </p:txBody>
      </p:sp>
      <p:sp>
        <p:nvSpPr>
          <p:cNvPr id="7" name="Text Placeholder 6">
            <a:extLst>
              <a:ext uri="{FF2B5EF4-FFF2-40B4-BE49-F238E27FC236}">
                <a16:creationId xmlns:a16="http://schemas.microsoft.com/office/drawing/2014/main" id="{0D89B728-3EFB-1A55-F98E-9115AAE34B8B}"/>
              </a:ext>
            </a:extLst>
          </p:cNvPr>
          <p:cNvSpPr>
            <a:spLocks noGrp="1"/>
          </p:cNvSpPr>
          <p:nvPr>
            <p:ph type="body" sz="quarter" idx="11"/>
          </p:nvPr>
        </p:nvSpPr>
        <p:spPr/>
        <p:txBody>
          <a:bodyPr/>
          <a:lstStyle/>
          <a:p>
            <a:r>
              <a:rPr lang="en-US" dirty="0"/>
              <a:t>Chronic pain is </a:t>
            </a:r>
            <a:r>
              <a:rPr lang="en-US" dirty="0">
                <a:solidFill>
                  <a:schemeClr val="accent4"/>
                </a:solidFill>
              </a:rPr>
              <a:t>common</a:t>
            </a:r>
            <a:r>
              <a:rPr lang="en-US" dirty="0"/>
              <a:t> among People with HIV (PWH)</a:t>
            </a:r>
          </a:p>
          <a:p>
            <a:r>
              <a:rPr lang="en-US" dirty="0"/>
              <a:t>Opioids are </a:t>
            </a:r>
            <a:r>
              <a:rPr lang="en-US" dirty="0">
                <a:solidFill>
                  <a:schemeClr val="accent4"/>
                </a:solidFill>
              </a:rPr>
              <a:t>more commonly prescribed </a:t>
            </a:r>
            <a:r>
              <a:rPr lang="en-US" dirty="0"/>
              <a:t>to PWH than those without HIV, ranging from 21%-53% of the PWH population</a:t>
            </a:r>
          </a:p>
          <a:p>
            <a:r>
              <a:rPr lang="en-US" dirty="0"/>
              <a:t>PWH more likely to receive </a:t>
            </a:r>
            <a:r>
              <a:rPr lang="en-US" dirty="0">
                <a:solidFill>
                  <a:schemeClr val="accent4"/>
                </a:solidFill>
              </a:rPr>
              <a:t>higher doses </a:t>
            </a:r>
            <a:r>
              <a:rPr lang="en-US" dirty="0"/>
              <a:t>of opioid pain medications and are more likely to have SUD and mental illness than the general population</a:t>
            </a:r>
          </a:p>
          <a:p>
            <a:r>
              <a:rPr lang="en-US" dirty="0"/>
              <a:t>Thus, an </a:t>
            </a:r>
            <a:r>
              <a:rPr lang="en-US" dirty="0">
                <a:solidFill>
                  <a:schemeClr val="accent4"/>
                </a:solidFill>
              </a:rPr>
              <a:t>elevated risk </a:t>
            </a:r>
            <a:r>
              <a:rPr lang="en-US" dirty="0"/>
              <a:t>of OUD in this population </a:t>
            </a:r>
          </a:p>
        </p:txBody>
      </p:sp>
      <p:sp>
        <p:nvSpPr>
          <p:cNvPr id="2" name="Date Placeholder 1">
            <a:extLst>
              <a:ext uri="{FF2B5EF4-FFF2-40B4-BE49-F238E27FC236}">
                <a16:creationId xmlns:a16="http://schemas.microsoft.com/office/drawing/2014/main" id="{61DAAC49-35A8-4075-7B35-532F692FFD89}"/>
              </a:ext>
            </a:extLst>
          </p:cNvPr>
          <p:cNvSpPr>
            <a:spLocks noGrp="1"/>
          </p:cNvSpPr>
          <p:nvPr>
            <p:ph type="dt" sz="half" idx="2"/>
          </p:nvPr>
        </p:nvSpPr>
        <p:spPr>
          <a:xfrm>
            <a:off x="623297" y="6356350"/>
            <a:ext cx="3681666" cy="384315"/>
          </a:xfrm>
        </p:spPr>
        <p:txBody>
          <a:bodyPr/>
          <a:lstStyle/>
          <a:p>
            <a:r>
              <a:rPr lang="en-US" dirty="0">
                <a:solidFill>
                  <a:srgbClr val="B9B9B9"/>
                </a:solidFill>
              </a:rPr>
              <a:t>SOURCE: Cunningham, 2018</a:t>
            </a:r>
          </a:p>
        </p:txBody>
      </p:sp>
    </p:spTree>
    <p:extLst>
      <p:ext uri="{BB962C8B-B14F-4D97-AF65-F5344CB8AC3E}">
        <p14:creationId xmlns:p14="http://schemas.microsoft.com/office/powerpoint/2010/main" val="1386585855"/>
      </p:ext>
    </p:extLst>
  </p:cSld>
  <p:clrMapOvr>
    <a:masterClrMapping/>
  </p:clrMapOvr>
  <p:transition spd="slow">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D7B5B4E-BAB1-FA4C-05EF-755D73AF829B}"/>
              </a:ext>
            </a:extLst>
          </p:cNvPr>
          <p:cNvSpPr>
            <a:spLocks noGrp="1"/>
          </p:cNvSpPr>
          <p:nvPr>
            <p:ph type="title"/>
          </p:nvPr>
        </p:nvSpPr>
        <p:spPr>
          <a:xfrm>
            <a:off x="623297" y="991153"/>
            <a:ext cx="10512425" cy="648915"/>
          </a:xfrm>
        </p:spPr>
        <p:txBody>
          <a:bodyPr/>
          <a:lstStyle/>
          <a:p>
            <a:r>
              <a:rPr lang="en-US" dirty="0"/>
              <a:t>HIV, Opioids, and Buprenorphine</a:t>
            </a:r>
          </a:p>
        </p:txBody>
      </p:sp>
      <p:sp>
        <p:nvSpPr>
          <p:cNvPr id="7" name="Text Placeholder 6">
            <a:extLst>
              <a:ext uri="{FF2B5EF4-FFF2-40B4-BE49-F238E27FC236}">
                <a16:creationId xmlns:a16="http://schemas.microsoft.com/office/drawing/2014/main" id="{66FB20F6-DA6D-4A57-C9EC-C2698A57AD4C}"/>
              </a:ext>
            </a:extLst>
          </p:cNvPr>
          <p:cNvSpPr>
            <a:spLocks noGrp="1"/>
          </p:cNvSpPr>
          <p:nvPr>
            <p:ph type="body" sz="quarter" idx="11"/>
          </p:nvPr>
        </p:nvSpPr>
        <p:spPr>
          <a:xfrm>
            <a:off x="623889" y="1841903"/>
            <a:ext cx="10511833" cy="3713802"/>
          </a:xfrm>
        </p:spPr>
        <p:txBody>
          <a:bodyPr/>
          <a:lstStyle/>
          <a:p>
            <a:r>
              <a:rPr lang="en-US" dirty="0"/>
              <a:t>HRSA-funded project, integrated buprenorphine/naloxone treatment into HIV care settings </a:t>
            </a:r>
          </a:p>
          <a:p>
            <a:r>
              <a:rPr lang="en-US" dirty="0"/>
              <a:t>386 PWH with opioid dependence </a:t>
            </a:r>
          </a:p>
          <a:p>
            <a:r>
              <a:rPr lang="en-US" dirty="0"/>
              <a:t>Viral suppression significantly higher for those initiating and maintaining buprenorphine/naloxone treatment </a:t>
            </a:r>
          </a:p>
          <a:p>
            <a:r>
              <a:rPr lang="en-US" dirty="0"/>
              <a:t>Retention in treatment with </a:t>
            </a:r>
            <a:r>
              <a:rPr lang="en-US" dirty="0" err="1"/>
              <a:t>bup</a:t>
            </a:r>
            <a:r>
              <a:rPr lang="en-US" dirty="0"/>
              <a:t>/naloxone associated with </a:t>
            </a:r>
            <a:r>
              <a:rPr lang="en-US" dirty="0">
                <a:solidFill>
                  <a:schemeClr val="accent4"/>
                </a:solidFill>
              </a:rPr>
              <a:t>reduced use of opioids and stimulants </a:t>
            </a:r>
          </a:p>
          <a:p>
            <a:r>
              <a:rPr lang="en-US" dirty="0"/>
              <a:t>Retention in treatment with </a:t>
            </a:r>
            <a:r>
              <a:rPr lang="en-US" dirty="0" err="1"/>
              <a:t>bup</a:t>
            </a:r>
            <a:r>
              <a:rPr lang="en-US" dirty="0"/>
              <a:t>/naloxone also associated with </a:t>
            </a:r>
            <a:r>
              <a:rPr lang="en-US" dirty="0">
                <a:solidFill>
                  <a:schemeClr val="accent4"/>
                </a:solidFill>
              </a:rPr>
              <a:t>improved physical and mental quality of life </a:t>
            </a:r>
          </a:p>
          <a:p>
            <a:r>
              <a:rPr lang="en-US" dirty="0">
                <a:solidFill>
                  <a:schemeClr val="accent4"/>
                </a:solidFill>
              </a:rPr>
              <a:t>No adverse effects </a:t>
            </a:r>
            <a:r>
              <a:rPr lang="en-US" dirty="0"/>
              <a:t>on liver enzymes was observed </a:t>
            </a:r>
          </a:p>
          <a:p>
            <a:endParaRPr lang="en-US" dirty="0"/>
          </a:p>
        </p:txBody>
      </p:sp>
      <p:sp>
        <p:nvSpPr>
          <p:cNvPr id="5" name="Date Placeholder 4">
            <a:extLst>
              <a:ext uri="{FF2B5EF4-FFF2-40B4-BE49-F238E27FC236}">
                <a16:creationId xmlns:a16="http://schemas.microsoft.com/office/drawing/2014/main" id="{D0C04707-A79F-D3F6-1A67-DA7A877A6564}"/>
              </a:ext>
            </a:extLst>
          </p:cNvPr>
          <p:cNvSpPr>
            <a:spLocks noGrp="1"/>
          </p:cNvSpPr>
          <p:nvPr>
            <p:ph type="dt" sz="half" idx="2"/>
          </p:nvPr>
        </p:nvSpPr>
        <p:spPr>
          <a:xfrm>
            <a:off x="623296" y="6356350"/>
            <a:ext cx="3851599" cy="501650"/>
          </a:xfrm>
        </p:spPr>
        <p:txBody>
          <a:bodyPr/>
          <a:lstStyle/>
          <a:p>
            <a:r>
              <a:rPr lang="en-US" dirty="0">
                <a:solidFill>
                  <a:srgbClr val="B9B9B9"/>
                </a:solidFill>
              </a:rPr>
              <a:t>SOURCES: Weiss et al., 2011; Feillin et al., 2011</a:t>
            </a:r>
          </a:p>
        </p:txBody>
      </p:sp>
    </p:spTree>
    <p:extLst>
      <p:ext uri="{BB962C8B-B14F-4D97-AF65-F5344CB8AC3E}">
        <p14:creationId xmlns:p14="http://schemas.microsoft.com/office/powerpoint/2010/main" val="1909271175"/>
      </p:ext>
    </p:extLst>
  </p:cSld>
  <p:clrMapOvr>
    <a:masterClrMapping/>
  </p:clrMapOvr>
  <p:transition spd="slow">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9DC6-598E-33C9-8552-C43152E47718}"/>
              </a:ext>
            </a:extLst>
          </p:cNvPr>
          <p:cNvSpPr>
            <a:spLocks noGrp="1"/>
          </p:cNvSpPr>
          <p:nvPr>
            <p:ph type="title"/>
          </p:nvPr>
        </p:nvSpPr>
        <p:spPr/>
        <p:txBody>
          <a:bodyPr/>
          <a:lstStyle/>
          <a:p>
            <a:r>
              <a:rPr lang="en-US" dirty="0"/>
              <a:t>SUD/OUD Care Similar to HIV Care</a:t>
            </a:r>
          </a:p>
        </p:txBody>
      </p:sp>
      <p:sp>
        <p:nvSpPr>
          <p:cNvPr id="3" name="Text Placeholder 2">
            <a:extLst>
              <a:ext uri="{FF2B5EF4-FFF2-40B4-BE49-F238E27FC236}">
                <a16:creationId xmlns:a16="http://schemas.microsoft.com/office/drawing/2014/main" id="{7C691AD7-17DF-33BF-FAC3-D471BA11E1AC}"/>
              </a:ext>
            </a:extLst>
          </p:cNvPr>
          <p:cNvSpPr>
            <a:spLocks noGrp="1"/>
          </p:cNvSpPr>
          <p:nvPr>
            <p:ph type="body" sz="quarter" idx="11"/>
          </p:nvPr>
        </p:nvSpPr>
        <p:spPr/>
        <p:txBody>
          <a:bodyPr/>
          <a:lstStyle/>
          <a:p>
            <a:r>
              <a:rPr lang="en-US" sz="2800" dirty="0"/>
              <a:t>Guiding principles of </a:t>
            </a:r>
            <a:r>
              <a:rPr lang="en-US" sz="2800" b="1" dirty="0">
                <a:solidFill>
                  <a:schemeClr val="accent4"/>
                </a:solidFill>
              </a:rPr>
              <a:t>both conditions</a:t>
            </a:r>
            <a:r>
              <a:rPr lang="en-US" sz="2800" dirty="0"/>
              <a:t>:</a:t>
            </a:r>
          </a:p>
          <a:p>
            <a:pPr lvl="1">
              <a:buClr>
                <a:srgbClr val="0BD0D9"/>
              </a:buClr>
            </a:pPr>
            <a:r>
              <a:rPr lang="en-US" dirty="0"/>
              <a:t>Overdose prevention and person-centered care, with a focus on positive changes, patient safety, and well-being</a:t>
            </a:r>
          </a:p>
          <a:p>
            <a:pPr lvl="1">
              <a:buClr>
                <a:srgbClr val="0BD0D9"/>
              </a:buClr>
            </a:pPr>
            <a:r>
              <a:rPr lang="en-US" dirty="0"/>
              <a:t>Treatment and engagement (medications crucial part of treatment, providing “low threshold” care and rapid treatment initiation)</a:t>
            </a:r>
          </a:p>
          <a:p>
            <a:pPr lvl="1">
              <a:buClr>
                <a:srgbClr val="0BD0D9"/>
              </a:buClr>
            </a:pPr>
            <a:r>
              <a:rPr lang="en-US" dirty="0"/>
              <a:t>Linkage to care (early identification of barriers, integrated case management/care navigators)</a:t>
            </a:r>
          </a:p>
          <a:p>
            <a:pPr lvl="1">
              <a:buClr>
                <a:srgbClr val="0BD0D9"/>
              </a:buClr>
            </a:pPr>
            <a:r>
              <a:rPr lang="en-US" dirty="0"/>
              <a:t>Other prevention and screening efforts i.e., screening for SUD in HIV care settings, screening for HIV in SUD treatment settings</a:t>
            </a:r>
            <a:endParaRPr lang="en-US" sz="2800" dirty="0"/>
          </a:p>
        </p:txBody>
      </p:sp>
      <p:sp>
        <p:nvSpPr>
          <p:cNvPr id="4" name="Date Placeholder 4">
            <a:extLst>
              <a:ext uri="{FF2B5EF4-FFF2-40B4-BE49-F238E27FC236}">
                <a16:creationId xmlns:a16="http://schemas.microsoft.com/office/drawing/2014/main" id="{8DE282DA-74E1-FFF8-A1D1-06C2A97DA9F7}"/>
              </a:ext>
            </a:extLst>
          </p:cNvPr>
          <p:cNvSpPr>
            <a:spLocks noGrp="1"/>
          </p:cNvSpPr>
          <p:nvPr>
            <p:ph type="dt" sz="half" idx="2"/>
          </p:nvPr>
        </p:nvSpPr>
        <p:spPr>
          <a:xfrm>
            <a:off x="623296" y="6356350"/>
            <a:ext cx="3851599" cy="501650"/>
          </a:xfrm>
        </p:spPr>
        <p:txBody>
          <a:bodyPr/>
          <a:lstStyle/>
          <a:p>
            <a:r>
              <a:rPr lang="en-US" dirty="0">
                <a:solidFill>
                  <a:srgbClr val="B9B9B9"/>
                </a:solidFill>
              </a:rPr>
              <a:t>SOURCE: Chu, 2019</a:t>
            </a:r>
          </a:p>
        </p:txBody>
      </p:sp>
    </p:spTree>
    <p:extLst>
      <p:ext uri="{BB962C8B-B14F-4D97-AF65-F5344CB8AC3E}">
        <p14:creationId xmlns:p14="http://schemas.microsoft.com/office/powerpoint/2010/main" val="2383009158"/>
      </p:ext>
    </p:extLst>
  </p:cSld>
  <p:clrMapOvr>
    <a:masterClrMapping/>
  </p:clrMapOvr>
  <p:transition spd="slow">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789A4-C6A4-4E92-8621-222087FC0E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CE3111-4149-F4BA-48D4-61754C4C99C6}"/>
              </a:ext>
            </a:extLst>
          </p:cNvPr>
          <p:cNvSpPr>
            <a:spLocks noGrp="1"/>
          </p:cNvSpPr>
          <p:nvPr>
            <p:ph type="title"/>
          </p:nvPr>
        </p:nvSpPr>
        <p:spPr>
          <a:xfrm>
            <a:off x="2033715" y="2943788"/>
            <a:ext cx="8869415" cy="1218909"/>
          </a:xfrm>
        </p:spPr>
        <p:txBody>
          <a:bodyPr>
            <a:normAutofit fontScale="90000"/>
          </a:bodyPr>
          <a:lstStyle/>
          <a:p>
            <a:r>
              <a:rPr lang="en-US" dirty="0"/>
              <a:t>The Gold Standard for Treating Opioid Use Disorder – Medications for OUD</a:t>
            </a:r>
          </a:p>
        </p:txBody>
      </p:sp>
    </p:spTree>
    <p:extLst>
      <p:ext uri="{BB962C8B-B14F-4D97-AF65-F5344CB8AC3E}">
        <p14:creationId xmlns:p14="http://schemas.microsoft.com/office/powerpoint/2010/main" val="2099914696"/>
      </p:ext>
    </p:extLst>
  </p:cSld>
  <p:clrMapOvr>
    <a:masterClrMapping/>
  </p:clrMapOvr>
  <p:transition spd="slow">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61F05E-60C5-CE4D-0D3E-37417F55C40A}"/>
              </a:ext>
            </a:extLst>
          </p:cNvPr>
          <p:cNvSpPr>
            <a:spLocks noGrp="1"/>
          </p:cNvSpPr>
          <p:nvPr>
            <p:ph type="title"/>
          </p:nvPr>
        </p:nvSpPr>
        <p:spPr/>
        <p:txBody>
          <a:bodyPr/>
          <a:lstStyle/>
          <a:p>
            <a:r>
              <a:rPr lang="en-US" dirty="0"/>
              <a:t>FDA-Approved Medications for the Treatment of OUD</a:t>
            </a:r>
          </a:p>
        </p:txBody>
      </p:sp>
      <p:sp>
        <p:nvSpPr>
          <p:cNvPr id="5" name="Text Placeholder 4">
            <a:extLst>
              <a:ext uri="{FF2B5EF4-FFF2-40B4-BE49-F238E27FC236}">
                <a16:creationId xmlns:a16="http://schemas.microsoft.com/office/drawing/2014/main" id="{4CE4AD97-EE7D-2DCC-A452-85C94A7F9C77}"/>
              </a:ext>
            </a:extLst>
          </p:cNvPr>
          <p:cNvSpPr>
            <a:spLocks noGrp="1"/>
          </p:cNvSpPr>
          <p:nvPr>
            <p:ph type="body" sz="quarter" idx="11"/>
          </p:nvPr>
        </p:nvSpPr>
        <p:spPr/>
        <p:txBody>
          <a:bodyPr/>
          <a:lstStyle/>
          <a:p>
            <a:pPr marL="0" indent="0">
              <a:buNone/>
            </a:pPr>
            <a:r>
              <a:rPr lang="en-US" sz="1800" b="1" dirty="0"/>
              <a:t>Methadone:</a:t>
            </a:r>
          </a:p>
          <a:p>
            <a:r>
              <a:rPr lang="en-US" sz="1800" dirty="0"/>
              <a:t>Methadone hydrochloride tablets for oral suspension</a:t>
            </a:r>
          </a:p>
          <a:p>
            <a:r>
              <a:rPr lang="en-US" sz="1800" dirty="0" err="1"/>
              <a:t>Methadose</a:t>
            </a:r>
            <a:r>
              <a:rPr lang="en-US" sz="1800" dirty="0"/>
              <a:t> (methadone hydrochloride) oral concentrate and tablets for oral suspension</a:t>
            </a:r>
          </a:p>
          <a:p>
            <a:r>
              <a:rPr lang="en-US" sz="1800" dirty="0"/>
              <a:t>Methadone hydrochloride oral concentrate</a:t>
            </a:r>
          </a:p>
          <a:p>
            <a:pPr marL="0" indent="0">
              <a:buNone/>
            </a:pPr>
            <a:r>
              <a:rPr lang="en-US" sz="1800" b="1" dirty="0"/>
              <a:t>Naltrexone:</a:t>
            </a:r>
          </a:p>
          <a:p>
            <a:r>
              <a:rPr lang="en-US" sz="1800" dirty="0"/>
              <a:t>Vivitrol (naltrexone for extended-release injectable suspension) intramuscular</a:t>
            </a:r>
          </a:p>
        </p:txBody>
      </p:sp>
      <p:sp>
        <p:nvSpPr>
          <p:cNvPr id="8" name="Text Placeholder 7">
            <a:extLst>
              <a:ext uri="{FF2B5EF4-FFF2-40B4-BE49-F238E27FC236}">
                <a16:creationId xmlns:a16="http://schemas.microsoft.com/office/drawing/2014/main" id="{B3E1FD92-7292-DF4A-6A51-0F6054B0BC87}"/>
              </a:ext>
            </a:extLst>
          </p:cNvPr>
          <p:cNvSpPr>
            <a:spLocks noGrp="1"/>
          </p:cNvSpPr>
          <p:nvPr>
            <p:ph type="body" sz="quarter" idx="12"/>
          </p:nvPr>
        </p:nvSpPr>
        <p:spPr/>
        <p:txBody>
          <a:bodyPr/>
          <a:lstStyle/>
          <a:p>
            <a:pPr marL="0" indent="0">
              <a:buNone/>
            </a:pPr>
            <a:r>
              <a:rPr lang="en-US" sz="1800" b="1" dirty="0"/>
              <a:t>Buprenorphine:</a:t>
            </a:r>
          </a:p>
          <a:p>
            <a:r>
              <a:rPr lang="en-US" sz="1800" dirty="0" err="1"/>
              <a:t>Brixadi</a:t>
            </a:r>
            <a:r>
              <a:rPr lang="en-US" sz="1800" dirty="0"/>
              <a:t> (buprenorphine extended‐release) injection for subcutaneous use</a:t>
            </a:r>
          </a:p>
          <a:p>
            <a:r>
              <a:rPr lang="en-US" sz="1800" dirty="0" err="1"/>
              <a:t>Sublocade</a:t>
            </a:r>
            <a:r>
              <a:rPr lang="en-US" sz="1800" dirty="0"/>
              <a:t> (buprenorphine extended‐release) injection for subcutaneous use</a:t>
            </a:r>
          </a:p>
          <a:p>
            <a:r>
              <a:rPr lang="en-US" sz="1800" dirty="0"/>
              <a:t>Suboxone (buprenorphine and naloxone) film for sublingual or buccal use</a:t>
            </a:r>
          </a:p>
          <a:p>
            <a:r>
              <a:rPr lang="en-US" sz="1800" dirty="0" err="1"/>
              <a:t>Zubsolv</a:t>
            </a:r>
            <a:r>
              <a:rPr lang="en-US" sz="1800" dirty="0"/>
              <a:t> (buprenorphine and naloxone) tablets for sublingual use</a:t>
            </a:r>
          </a:p>
          <a:p>
            <a:r>
              <a:rPr lang="en-US" sz="1800" dirty="0"/>
              <a:t>Buprenorphine and naloxone tablets and film for sublingual or buccal use</a:t>
            </a:r>
          </a:p>
          <a:p>
            <a:r>
              <a:rPr lang="en-US" sz="1800" dirty="0"/>
              <a:t>Buprenorphine tablets for sublingual use</a:t>
            </a:r>
          </a:p>
          <a:p>
            <a:endParaRPr lang="en-US" sz="1800" dirty="0"/>
          </a:p>
        </p:txBody>
      </p:sp>
      <p:sp>
        <p:nvSpPr>
          <p:cNvPr id="2" name="Date Placeholder 1">
            <a:extLst>
              <a:ext uri="{FF2B5EF4-FFF2-40B4-BE49-F238E27FC236}">
                <a16:creationId xmlns:a16="http://schemas.microsoft.com/office/drawing/2014/main" id="{ECD87816-5585-0FC7-3003-16F1195E5B0E}"/>
              </a:ext>
            </a:extLst>
          </p:cNvPr>
          <p:cNvSpPr>
            <a:spLocks noGrp="1"/>
          </p:cNvSpPr>
          <p:nvPr>
            <p:ph type="dt" sz="half" idx="2"/>
          </p:nvPr>
        </p:nvSpPr>
        <p:spPr/>
        <p:txBody>
          <a:bodyPr/>
          <a:lstStyle/>
          <a:p>
            <a:r>
              <a:rPr lang="en-US" dirty="0">
                <a:solidFill>
                  <a:srgbClr val="B9B9B9"/>
                </a:solidFill>
              </a:rPr>
              <a:t>SOURCE: FDA, 2026</a:t>
            </a:r>
          </a:p>
        </p:txBody>
      </p:sp>
    </p:spTree>
    <p:extLst>
      <p:ext uri="{BB962C8B-B14F-4D97-AF65-F5344CB8AC3E}">
        <p14:creationId xmlns:p14="http://schemas.microsoft.com/office/powerpoint/2010/main" val="3596323954"/>
      </p:ext>
    </p:extLst>
  </p:cSld>
  <p:clrMapOvr>
    <a:masterClrMapping/>
  </p:clrMapOvr>
  <p:transition spd="slow">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7F25CF-6C55-7EEC-18D4-08C88EC2B966}"/>
              </a:ext>
            </a:extLst>
          </p:cNvPr>
          <p:cNvSpPr>
            <a:spLocks noGrp="1"/>
          </p:cNvSpPr>
          <p:nvPr>
            <p:ph type="title"/>
          </p:nvPr>
        </p:nvSpPr>
        <p:spPr/>
        <p:txBody>
          <a:bodyPr/>
          <a:lstStyle/>
          <a:p>
            <a:r>
              <a:rPr lang="en-US" dirty="0"/>
              <a:t>Partial vs. Full Opioid Agonists</a:t>
            </a:r>
          </a:p>
        </p:txBody>
      </p:sp>
      <p:sp>
        <p:nvSpPr>
          <p:cNvPr id="2" name="Date Placeholder 1">
            <a:extLst>
              <a:ext uri="{FF2B5EF4-FFF2-40B4-BE49-F238E27FC236}">
                <a16:creationId xmlns:a16="http://schemas.microsoft.com/office/drawing/2014/main" id="{1CF071E8-FF07-1B17-EB44-3302EA45BB55}"/>
              </a:ext>
            </a:extLst>
          </p:cNvPr>
          <p:cNvSpPr>
            <a:spLocks noGrp="1"/>
          </p:cNvSpPr>
          <p:nvPr>
            <p:ph type="dt" sz="half" idx="2"/>
          </p:nvPr>
        </p:nvSpPr>
        <p:spPr/>
        <p:txBody>
          <a:bodyPr/>
          <a:lstStyle/>
          <a:p>
            <a:r>
              <a:rPr lang="en-US" dirty="0">
                <a:solidFill>
                  <a:srgbClr val="B9B9B9"/>
                </a:solidFill>
              </a:rPr>
              <a:t>SOURCE: SAMHSA, 2021</a:t>
            </a:r>
          </a:p>
        </p:txBody>
      </p:sp>
      <p:pic>
        <p:nvPicPr>
          <p:cNvPr id="7" name="Picture 6" descr="Partial vs. full opioid agonists&#10;&#10;This is a graph with 3 lines showing methadone, buprenorphine, and naloxone. Methadone is a full opioid agonist with a large dose resulting in overdose death. Buprenorphine is a partial opioid agonist with a ceiling effect at higher doses, and naloxone is an opioid antagonist that completely blocks the opioid agonist effect. ">
            <a:extLst>
              <a:ext uri="{FF2B5EF4-FFF2-40B4-BE49-F238E27FC236}">
                <a16:creationId xmlns:a16="http://schemas.microsoft.com/office/drawing/2014/main" id="{5E392839-DAE2-8B21-EA2C-BF70F49803D3}"/>
              </a:ext>
            </a:extLst>
          </p:cNvPr>
          <p:cNvPicPr>
            <a:picLocks noChangeAspect="1"/>
          </p:cNvPicPr>
          <p:nvPr/>
        </p:nvPicPr>
        <p:blipFill>
          <a:blip r:embed="rId3"/>
          <a:stretch>
            <a:fillRect/>
          </a:stretch>
        </p:blipFill>
        <p:spPr>
          <a:xfrm>
            <a:off x="2305419" y="1966850"/>
            <a:ext cx="7577985" cy="4389500"/>
          </a:xfrm>
          <a:prstGeom prst="rect">
            <a:avLst/>
          </a:prstGeom>
        </p:spPr>
      </p:pic>
    </p:spTree>
    <p:extLst>
      <p:ext uri="{BB962C8B-B14F-4D97-AF65-F5344CB8AC3E}">
        <p14:creationId xmlns:p14="http://schemas.microsoft.com/office/powerpoint/2010/main" val="668736006"/>
      </p:ext>
    </p:extLst>
  </p:cSld>
  <p:clrMapOvr>
    <a:masterClrMapping/>
  </p:clrMapOvr>
  <p:transition spd="slow">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62CB2-127D-DE67-DBBC-1F338BC986F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4A4A46C-97C3-2601-289F-4523DAE46661}"/>
              </a:ext>
            </a:extLst>
          </p:cNvPr>
          <p:cNvSpPr>
            <a:spLocks noGrp="1"/>
          </p:cNvSpPr>
          <p:nvPr>
            <p:ph type="title"/>
          </p:nvPr>
        </p:nvSpPr>
        <p:spPr/>
        <p:txBody>
          <a:bodyPr/>
          <a:lstStyle/>
          <a:p>
            <a:r>
              <a:rPr lang="en-US" dirty="0"/>
              <a:t>No Longer in the Cycle</a:t>
            </a:r>
          </a:p>
        </p:txBody>
      </p:sp>
      <p:sp>
        <p:nvSpPr>
          <p:cNvPr id="2" name="Date Placeholder 1">
            <a:extLst>
              <a:ext uri="{FF2B5EF4-FFF2-40B4-BE49-F238E27FC236}">
                <a16:creationId xmlns:a16="http://schemas.microsoft.com/office/drawing/2014/main" id="{CB050F86-1CC1-F626-4489-2D654881E0A6}"/>
              </a:ext>
            </a:extLst>
          </p:cNvPr>
          <p:cNvSpPr>
            <a:spLocks noGrp="1"/>
          </p:cNvSpPr>
          <p:nvPr>
            <p:ph type="dt" sz="half" idx="2"/>
          </p:nvPr>
        </p:nvSpPr>
        <p:spPr/>
        <p:txBody>
          <a:bodyPr/>
          <a:lstStyle/>
          <a:p>
            <a:r>
              <a:rPr lang="en-US" dirty="0">
                <a:solidFill>
                  <a:srgbClr val="B9B9B9"/>
                </a:solidFill>
              </a:rPr>
              <a:t>SOURCE: ASAM, 2024</a:t>
            </a:r>
          </a:p>
        </p:txBody>
      </p:sp>
      <p:pic>
        <p:nvPicPr>
          <p:cNvPr id="5" name="Picture 4" descr="Image showing functioning of opioids in the brain. Initial use is in pursuit of euphoria, later use to avoid withdrawal">
            <a:extLst>
              <a:ext uri="{FF2B5EF4-FFF2-40B4-BE49-F238E27FC236}">
                <a16:creationId xmlns:a16="http://schemas.microsoft.com/office/drawing/2014/main" id="{C1762716-2A1F-2FA2-87E0-C01082BC23F2}"/>
              </a:ext>
            </a:extLst>
          </p:cNvPr>
          <p:cNvPicPr>
            <a:picLocks noChangeAspect="1"/>
          </p:cNvPicPr>
          <p:nvPr/>
        </p:nvPicPr>
        <p:blipFill>
          <a:blip r:embed="rId3"/>
          <a:stretch>
            <a:fillRect/>
          </a:stretch>
        </p:blipFill>
        <p:spPr>
          <a:xfrm>
            <a:off x="2421220" y="1934014"/>
            <a:ext cx="7542021" cy="4701456"/>
          </a:xfrm>
          <a:prstGeom prst="rect">
            <a:avLst/>
          </a:prstGeom>
        </p:spPr>
      </p:pic>
    </p:spTree>
    <p:extLst>
      <p:ext uri="{BB962C8B-B14F-4D97-AF65-F5344CB8AC3E}">
        <p14:creationId xmlns:p14="http://schemas.microsoft.com/office/powerpoint/2010/main" val="3922594588"/>
      </p:ext>
    </p:extLst>
  </p:cSld>
  <p:clrMapOvr>
    <a:masterClrMapping/>
  </p:clrMapOvr>
  <p:transition spd="slow">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521848-9A62-820F-EBA9-8570E34D62CD}"/>
              </a:ext>
            </a:extLst>
          </p:cNvPr>
          <p:cNvSpPr>
            <a:spLocks noGrp="1"/>
          </p:cNvSpPr>
          <p:nvPr>
            <p:ph type="title"/>
          </p:nvPr>
        </p:nvSpPr>
        <p:spPr/>
        <p:txBody>
          <a:bodyPr/>
          <a:lstStyle/>
          <a:p>
            <a:r>
              <a:rPr lang="en-US" dirty="0"/>
              <a:t>Methadone Maintenance Therapy</a:t>
            </a:r>
          </a:p>
        </p:txBody>
      </p:sp>
      <p:sp>
        <p:nvSpPr>
          <p:cNvPr id="7" name="Text Placeholder 6">
            <a:extLst>
              <a:ext uri="{FF2B5EF4-FFF2-40B4-BE49-F238E27FC236}">
                <a16:creationId xmlns:a16="http://schemas.microsoft.com/office/drawing/2014/main" id="{86A9075C-6CE4-3C84-74B0-70E168DD8B20}"/>
              </a:ext>
            </a:extLst>
          </p:cNvPr>
          <p:cNvSpPr>
            <a:spLocks noGrp="1"/>
          </p:cNvSpPr>
          <p:nvPr>
            <p:ph type="body" sz="quarter" idx="11"/>
          </p:nvPr>
        </p:nvSpPr>
        <p:spPr/>
        <p:txBody>
          <a:bodyPr/>
          <a:lstStyle/>
          <a:p>
            <a:r>
              <a:rPr lang="en-US" dirty="0"/>
              <a:t>Methadone is a full opioid agonist, meaning if you take too much of it, you can overdose</a:t>
            </a:r>
          </a:p>
          <a:p>
            <a:r>
              <a:rPr lang="en-US" dirty="0"/>
              <a:t>Used to treat severe pain </a:t>
            </a:r>
          </a:p>
          <a:p>
            <a:r>
              <a:rPr lang="en-US" dirty="0"/>
              <a:t>Also used to treat opioid use disorder </a:t>
            </a:r>
          </a:p>
          <a:p>
            <a:r>
              <a:rPr lang="en-US" dirty="0"/>
              <a:t>Suppresses opioid withdrawal symptoms and reduces/prevents cravings </a:t>
            </a:r>
          </a:p>
          <a:p>
            <a:r>
              <a:rPr lang="en-US" dirty="0"/>
              <a:t>However, typically requires daily dosing at federally-licensed clinic </a:t>
            </a:r>
          </a:p>
          <a:p>
            <a:r>
              <a:rPr lang="en-US" dirty="0"/>
              <a:t>Historical negative attitudes and perceptions</a:t>
            </a:r>
          </a:p>
        </p:txBody>
      </p:sp>
      <p:sp>
        <p:nvSpPr>
          <p:cNvPr id="5" name="Date Placeholder 4">
            <a:extLst>
              <a:ext uri="{FF2B5EF4-FFF2-40B4-BE49-F238E27FC236}">
                <a16:creationId xmlns:a16="http://schemas.microsoft.com/office/drawing/2014/main" id="{A6303281-9D23-248F-C500-E9FBA99E33D2}"/>
              </a:ext>
            </a:extLst>
          </p:cNvPr>
          <p:cNvSpPr>
            <a:spLocks noGrp="1"/>
          </p:cNvSpPr>
          <p:nvPr>
            <p:ph type="dt" sz="half" idx="2"/>
          </p:nvPr>
        </p:nvSpPr>
        <p:spPr/>
        <p:txBody>
          <a:bodyPr/>
          <a:lstStyle/>
          <a:p>
            <a:r>
              <a:rPr lang="en-US" dirty="0">
                <a:solidFill>
                  <a:srgbClr val="B9B9B9"/>
                </a:solidFill>
              </a:rPr>
              <a:t>SOURCE: Mattick et al., 2009</a:t>
            </a:r>
          </a:p>
        </p:txBody>
      </p:sp>
    </p:spTree>
    <p:extLst>
      <p:ext uri="{BB962C8B-B14F-4D97-AF65-F5344CB8AC3E}">
        <p14:creationId xmlns:p14="http://schemas.microsoft.com/office/powerpoint/2010/main" val="1698048544"/>
      </p:ext>
    </p:extLst>
  </p:cSld>
  <p:clrMapOvr>
    <a:masterClrMapping/>
  </p:clrMapOvr>
  <p:transition spd="slow">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E1F5D-442B-AEB9-56D9-75DA22823BD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D57959E-4D44-06D2-9ADE-BEDAAEB582E6}"/>
              </a:ext>
            </a:extLst>
          </p:cNvPr>
          <p:cNvSpPr>
            <a:spLocks noGrp="1"/>
          </p:cNvSpPr>
          <p:nvPr>
            <p:ph type="title"/>
          </p:nvPr>
        </p:nvSpPr>
        <p:spPr/>
        <p:txBody>
          <a:bodyPr/>
          <a:lstStyle/>
          <a:p>
            <a:r>
              <a:rPr lang="en-US" dirty="0"/>
              <a:t>Methadone Maintenance Therapy (2) </a:t>
            </a:r>
          </a:p>
        </p:txBody>
      </p:sp>
      <p:sp>
        <p:nvSpPr>
          <p:cNvPr id="7" name="Text Placeholder 6">
            <a:extLst>
              <a:ext uri="{FF2B5EF4-FFF2-40B4-BE49-F238E27FC236}">
                <a16:creationId xmlns:a16="http://schemas.microsoft.com/office/drawing/2014/main" id="{64501ABA-71E0-1997-5DC2-C3C9D767CC91}"/>
              </a:ext>
            </a:extLst>
          </p:cNvPr>
          <p:cNvSpPr>
            <a:spLocks noGrp="1"/>
          </p:cNvSpPr>
          <p:nvPr>
            <p:ph type="body" sz="quarter" idx="11"/>
          </p:nvPr>
        </p:nvSpPr>
        <p:spPr/>
        <p:txBody>
          <a:bodyPr/>
          <a:lstStyle/>
          <a:p>
            <a:pPr marL="0" indent="0">
              <a:buNone/>
            </a:pPr>
            <a:r>
              <a:rPr lang="en-AU" altLang="en-US" sz="2800" b="1" dirty="0">
                <a:solidFill>
                  <a:schemeClr val="accent4"/>
                </a:solidFill>
              </a:rPr>
              <a:t>Advantages: </a:t>
            </a:r>
          </a:p>
          <a:p>
            <a:pPr lvl="1">
              <a:buClr>
                <a:srgbClr val="0BD0D9"/>
              </a:buClr>
            </a:pPr>
            <a:r>
              <a:rPr lang="en-AU" altLang="en-US" sz="2600" dirty="0"/>
              <a:t>Suppresses opioid withdrawal and reduces craving</a:t>
            </a:r>
          </a:p>
          <a:p>
            <a:pPr lvl="1">
              <a:buClr>
                <a:srgbClr val="0BD0D9"/>
              </a:buClr>
            </a:pPr>
            <a:r>
              <a:rPr lang="en-AU" altLang="en-US" sz="2600" dirty="0"/>
              <a:t>Reduced participation in crime</a:t>
            </a:r>
          </a:p>
          <a:p>
            <a:pPr lvl="1">
              <a:buClr>
                <a:srgbClr val="0BD0D9"/>
              </a:buClr>
            </a:pPr>
            <a:r>
              <a:rPr lang="en-AU" altLang="en-US" sz="2600" dirty="0"/>
              <a:t>Reduced transmission of blood borne viruses </a:t>
            </a:r>
          </a:p>
          <a:p>
            <a:pPr lvl="1">
              <a:buClr>
                <a:srgbClr val="0BD0D9"/>
              </a:buClr>
            </a:pPr>
            <a:r>
              <a:rPr lang="en-AU" altLang="en-US" sz="2600" dirty="0"/>
              <a:t>Few long-term side-effects</a:t>
            </a:r>
          </a:p>
        </p:txBody>
      </p:sp>
      <p:sp>
        <p:nvSpPr>
          <p:cNvPr id="2" name="Text Placeholder 1">
            <a:extLst>
              <a:ext uri="{FF2B5EF4-FFF2-40B4-BE49-F238E27FC236}">
                <a16:creationId xmlns:a16="http://schemas.microsoft.com/office/drawing/2014/main" id="{D26F18F2-4EBC-A95A-28E8-CDB8DEE0C03C}"/>
              </a:ext>
            </a:extLst>
          </p:cNvPr>
          <p:cNvSpPr>
            <a:spLocks noGrp="1"/>
          </p:cNvSpPr>
          <p:nvPr>
            <p:ph type="body" sz="quarter" idx="12"/>
          </p:nvPr>
        </p:nvSpPr>
        <p:spPr/>
        <p:txBody>
          <a:bodyPr/>
          <a:lstStyle/>
          <a:p>
            <a:pPr marL="0" indent="0">
              <a:buNone/>
            </a:pPr>
            <a:r>
              <a:rPr lang="en-AU" altLang="en-US" sz="2800" b="1" dirty="0">
                <a:solidFill>
                  <a:schemeClr val="accent4"/>
                </a:solidFill>
              </a:rPr>
              <a:t>Disadvantages: </a:t>
            </a:r>
          </a:p>
          <a:p>
            <a:pPr lvl="1">
              <a:buClr>
                <a:srgbClr val="0BD0D9"/>
              </a:buClr>
            </a:pPr>
            <a:r>
              <a:rPr lang="en-AU" altLang="en-US" sz="2600" dirty="0"/>
              <a:t>Opioid dependence is maintained</a:t>
            </a:r>
          </a:p>
          <a:p>
            <a:pPr lvl="1">
              <a:buClr>
                <a:srgbClr val="0BD0D9"/>
              </a:buClr>
            </a:pPr>
            <a:r>
              <a:rPr lang="en-AU" altLang="en-US" sz="2600" dirty="0"/>
              <a:t>Withdrawal/tapering can be challenging </a:t>
            </a:r>
          </a:p>
          <a:p>
            <a:pPr lvl="1">
              <a:buClr>
                <a:srgbClr val="0BD0D9"/>
              </a:buClr>
            </a:pPr>
            <a:r>
              <a:rPr lang="en-AU" altLang="en-US" sz="2600" dirty="0"/>
              <a:t>Requires daily time/travel commitment</a:t>
            </a:r>
          </a:p>
          <a:p>
            <a:pPr lvl="1">
              <a:buClr>
                <a:srgbClr val="0BD0D9"/>
              </a:buClr>
            </a:pPr>
            <a:r>
              <a:rPr lang="en-AU" altLang="en-US" sz="2600" dirty="0"/>
              <a:t>Potential for diversion</a:t>
            </a:r>
          </a:p>
          <a:p>
            <a:endParaRPr lang="en-US" dirty="0"/>
          </a:p>
        </p:txBody>
      </p:sp>
      <p:sp>
        <p:nvSpPr>
          <p:cNvPr id="5" name="Date Placeholder 4">
            <a:extLst>
              <a:ext uri="{FF2B5EF4-FFF2-40B4-BE49-F238E27FC236}">
                <a16:creationId xmlns:a16="http://schemas.microsoft.com/office/drawing/2014/main" id="{EBBF79BD-F848-D9E4-FE0C-0917BDC659AA}"/>
              </a:ext>
            </a:extLst>
          </p:cNvPr>
          <p:cNvSpPr>
            <a:spLocks noGrp="1"/>
          </p:cNvSpPr>
          <p:nvPr>
            <p:ph type="dt" sz="half" idx="2"/>
          </p:nvPr>
        </p:nvSpPr>
        <p:spPr/>
        <p:txBody>
          <a:bodyPr/>
          <a:lstStyle/>
          <a:p>
            <a:r>
              <a:rPr lang="en-US" dirty="0">
                <a:solidFill>
                  <a:srgbClr val="B9B9B9"/>
                </a:solidFill>
              </a:rPr>
              <a:t>SOURCE: </a:t>
            </a:r>
            <a:r>
              <a:rPr lang="en-US" dirty="0" err="1">
                <a:solidFill>
                  <a:srgbClr val="B9B9B9"/>
                </a:solidFill>
              </a:rPr>
              <a:t>Salsitz</a:t>
            </a:r>
            <a:r>
              <a:rPr lang="en-US" dirty="0">
                <a:solidFill>
                  <a:srgbClr val="B9B9B9"/>
                </a:solidFill>
              </a:rPr>
              <a:t> &amp; Wiegand, 2016</a:t>
            </a:r>
          </a:p>
        </p:txBody>
      </p:sp>
    </p:spTree>
    <p:extLst>
      <p:ext uri="{BB962C8B-B14F-4D97-AF65-F5344CB8AC3E}">
        <p14:creationId xmlns:p14="http://schemas.microsoft.com/office/powerpoint/2010/main" val="2393080884"/>
      </p:ext>
    </p:extLst>
  </p:cSld>
  <p:clrMapOvr>
    <a:masterClrMapping/>
  </p:clrMapOvr>
  <p:transition spd="slow">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2A00BDB-E68F-F0A7-3F38-0B5FE671E1F7}"/>
              </a:ext>
            </a:extLst>
          </p:cNvPr>
          <p:cNvSpPr>
            <a:spLocks noGrp="1"/>
          </p:cNvSpPr>
          <p:nvPr>
            <p:ph type="title"/>
          </p:nvPr>
        </p:nvSpPr>
        <p:spPr/>
        <p:txBody>
          <a:bodyPr/>
          <a:lstStyle/>
          <a:p>
            <a:r>
              <a:rPr lang="en-US" dirty="0"/>
              <a:t>Primary Formulations of Buprenorphine</a:t>
            </a:r>
          </a:p>
        </p:txBody>
      </p:sp>
      <p:sp>
        <p:nvSpPr>
          <p:cNvPr id="7" name="Text Placeholder 6">
            <a:extLst>
              <a:ext uri="{FF2B5EF4-FFF2-40B4-BE49-F238E27FC236}">
                <a16:creationId xmlns:a16="http://schemas.microsoft.com/office/drawing/2014/main" id="{BB414830-84D7-193E-80DD-5A7C3C9DEAAA}"/>
              </a:ext>
            </a:extLst>
          </p:cNvPr>
          <p:cNvSpPr>
            <a:spLocks noGrp="1"/>
          </p:cNvSpPr>
          <p:nvPr>
            <p:ph type="body" sz="quarter" idx="11"/>
          </p:nvPr>
        </p:nvSpPr>
        <p:spPr/>
        <p:txBody>
          <a:bodyPr/>
          <a:lstStyle/>
          <a:p>
            <a:r>
              <a:rPr lang="en-US" dirty="0"/>
              <a:t>Sublingual Films and Tablets</a:t>
            </a:r>
          </a:p>
          <a:p>
            <a:r>
              <a:rPr lang="en-US" dirty="0"/>
              <a:t>Long-Acting Injectables (Subcutaneous)</a:t>
            </a:r>
          </a:p>
          <a:p>
            <a:r>
              <a:rPr lang="en-US" dirty="0"/>
              <a:t>Buccal Film</a:t>
            </a:r>
          </a:p>
          <a:p>
            <a:r>
              <a:rPr lang="en-US" dirty="0"/>
              <a:t>Transdermal Patch</a:t>
            </a:r>
          </a:p>
          <a:p>
            <a:r>
              <a:rPr lang="en-US" dirty="0"/>
              <a:t>Subdermal Implant</a:t>
            </a:r>
          </a:p>
        </p:txBody>
      </p:sp>
      <p:sp>
        <p:nvSpPr>
          <p:cNvPr id="5" name="Date Placeholder 4">
            <a:extLst>
              <a:ext uri="{FF2B5EF4-FFF2-40B4-BE49-F238E27FC236}">
                <a16:creationId xmlns:a16="http://schemas.microsoft.com/office/drawing/2014/main" id="{E73F6EC6-5517-16D8-76E1-C2778EC521CA}"/>
              </a:ext>
            </a:extLst>
          </p:cNvPr>
          <p:cNvSpPr>
            <a:spLocks noGrp="1"/>
          </p:cNvSpPr>
          <p:nvPr>
            <p:ph type="dt" sz="half" idx="2"/>
          </p:nvPr>
        </p:nvSpPr>
        <p:spPr/>
        <p:txBody>
          <a:bodyPr/>
          <a:lstStyle/>
          <a:p>
            <a:r>
              <a:rPr lang="en-US" dirty="0">
                <a:solidFill>
                  <a:srgbClr val="B9B9B9"/>
                </a:solidFill>
              </a:rPr>
              <a:t>SOURCE: </a:t>
            </a:r>
            <a:r>
              <a:rPr lang="en-US" dirty="0" err="1">
                <a:solidFill>
                  <a:srgbClr val="B9B9B9"/>
                </a:solidFill>
              </a:rPr>
              <a:t>Poliwoda</a:t>
            </a:r>
            <a:r>
              <a:rPr lang="en-US" dirty="0">
                <a:solidFill>
                  <a:srgbClr val="B9B9B9"/>
                </a:solidFill>
              </a:rPr>
              <a:t> et al., 2022</a:t>
            </a:r>
          </a:p>
        </p:txBody>
      </p:sp>
    </p:spTree>
    <p:extLst>
      <p:ext uri="{BB962C8B-B14F-4D97-AF65-F5344CB8AC3E}">
        <p14:creationId xmlns:p14="http://schemas.microsoft.com/office/powerpoint/2010/main" val="582415237"/>
      </p:ext>
    </p:extLst>
  </p:cSld>
  <p:clrMapOvr>
    <a:masterClrMapping/>
  </p:clrMapOvr>
  <p:transition spd="slow">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2713496-0735-8E7F-FAD2-0CD440DFBA3C}"/>
              </a:ext>
            </a:extLst>
          </p:cNvPr>
          <p:cNvSpPr>
            <a:spLocks noGrp="1"/>
          </p:cNvSpPr>
          <p:nvPr>
            <p:ph type="title"/>
          </p:nvPr>
        </p:nvSpPr>
        <p:spPr/>
        <p:txBody>
          <a:bodyPr/>
          <a:lstStyle/>
          <a:p>
            <a:r>
              <a:rPr lang="en-US" dirty="0"/>
              <a:t>Buprenorphine and Buprenorphine/Naloxone</a:t>
            </a:r>
          </a:p>
        </p:txBody>
      </p:sp>
      <p:sp>
        <p:nvSpPr>
          <p:cNvPr id="7" name="Text Placeholder 6">
            <a:extLst>
              <a:ext uri="{FF2B5EF4-FFF2-40B4-BE49-F238E27FC236}">
                <a16:creationId xmlns:a16="http://schemas.microsoft.com/office/drawing/2014/main" id="{5F0C4E7E-D09A-E62B-8821-C660070E5D18}"/>
              </a:ext>
            </a:extLst>
          </p:cNvPr>
          <p:cNvSpPr>
            <a:spLocks noGrp="1"/>
          </p:cNvSpPr>
          <p:nvPr>
            <p:ph type="body" sz="quarter" idx="11"/>
          </p:nvPr>
        </p:nvSpPr>
        <p:spPr/>
        <p:txBody>
          <a:bodyPr/>
          <a:lstStyle/>
          <a:p>
            <a:r>
              <a:rPr lang="en-US" altLang="en-US" sz="2800" dirty="0"/>
              <a:t>Buprenorphine is a partial opioid agonist</a:t>
            </a:r>
          </a:p>
          <a:p>
            <a:pPr lvl="1">
              <a:buClr>
                <a:srgbClr val="0BD0D9"/>
              </a:buClr>
            </a:pPr>
            <a:r>
              <a:rPr lang="en-US" altLang="en-US" dirty="0"/>
              <a:t>Provides opioid agonist effects up to a limit</a:t>
            </a:r>
          </a:p>
          <a:p>
            <a:pPr lvl="1">
              <a:buClr>
                <a:srgbClr val="0BD0D9"/>
              </a:buClr>
            </a:pPr>
            <a:r>
              <a:rPr lang="en-US" altLang="en-US" dirty="0"/>
              <a:t>Has a ceiling effect at higher doses</a:t>
            </a:r>
          </a:p>
          <a:p>
            <a:pPr lvl="1">
              <a:buClr>
                <a:srgbClr val="0BD0D9"/>
              </a:buClr>
            </a:pPr>
            <a:r>
              <a:rPr lang="en-US" altLang="en-US" dirty="0"/>
              <a:t>Like methadone, it reduces/eliminates withdrawal symptoms and cravings </a:t>
            </a:r>
          </a:p>
          <a:p>
            <a:pPr lvl="1">
              <a:buClr>
                <a:srgbClr val="0BD0D9"/>
              </a:buClr>
            </a:pPr>
            <a:r>
              <a:rPr lang="en-US" altLang="en-US" dirty="0"/>
              <a:t>When naloxone is added (Suboxone ®), it becomes very difficult to dilute and inject, reducing diversion and allowing for take-home doses </a:t>
            </a:r>
          </a:p>
          <a:p>
            <a:pPr lvl="1">
              <a:buClr>
                <a:srgbClr val="0BD0D9"/>
              </a:buClr>
            </a:pPr>
            <a:r>
              <a:rPr lang="en-US" altLang="en-US" dirty="0"/>
              <a:t> Usually prescribed at a doctor’s office, unlike methadone</a:t>
            </a:r>
          </a:p>
          <a:p>
            <a:pPr lvl="1">
              <a:buClr>
                <a:srgbClr val="0BD0D9"/>
              </a:buClr>
            </a:pPr>
            <a:r>
              <a:rPr lang="en-US" altLang="en-US" dirty="0"/>
              <a:t>Less stigma than methadone </a:t>
            </a:r>
          </a:p>
        </p:txBody>
      </p:sp>
      <p:sp>
        <p:nvSpPr>
          <p:cNvPr id="5" name="Date Placeholder 4">
            <a:extLst>
              <a:ext uri="{FF2B5EF4-FFF2-40B4-BE49-F238E27FC236}">
                <a16:creationId xmlns:a16="http://schemas.microsoft.com/office/drawing/2014/main" id="{5E1A9C0A-E5A0-F0BF-E22A-C91CD635E7A9}"/>
              </a:ext>
            </a:extLst>
          </p:cNvPr>
          <p:cNvSpPr>
            <a:spLocks noGrp="1"/>
          </p:cNvSpPr>
          <p:nvPr>
            <p:ph type="dt" sz="half" idx="2"/>
          </p:nvPr>
        </p:nvSpPr>
        <p:spPr>
          <a:xfrm>
            <a:off x="623296" y="6356350"/>
            <a:ext cx="3544101" cy="343855"/>
          </a:xfrm>
        </p:spPr>
        <p:txBody>
          <a:bodyPr/>
          <a:lstStyle/>
          <a:p>
            <a:r>
              <a:rPr lang="en-US" dirty="0">
                <a:solidFill>
                  <a:srgbClr val="B9B9B9"/>
                </a:solidFill>
              </a:rPr>
              <a:t>SOURCE: </a:t>
            </a:r>
            <a:r>
              <a:rPr lang="en-US" dirty="0" err="1">
                <a:solidFill>
                  <a:srgbClr val="B9B9B9"/>
                </a:solidFill>
              </a:rPr>
              <a:t>Zoorob</a:t>
            </a:r>
            <a:r>
              <a:rPr lang="en-US" dirty="0">
                <a:solidFill>
                  <a:srgbClr val="B9B9B9"/>
                </a:solidFill>
              </a:rPr>
              <a:t>, Kowalchuk, &amp; de Grubb, 2018</a:t>
            </a:r>
          </a:p>
        </p:txBody>
      </p:sp>
    </p:spTree>
    <p:extLst>
      <p:ext uri="{BB962C8B-B14F-4D97-AF65-F5344CB8AC3E}">
        <p14:creationId xmlns:p14="http://schemas.microsoft.com/office/powerpoint/2010/main" val="1969455260"/>
      </p:ext>
    </p:extLst>
  </p:cSld>
  <p:clrMapOvr>
    <a:masterClrMapping/>
  </p:clrMapOvr>
  <p:transition spd="slow">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9185097-CFFB-0F42-B67E-CC7A9C1D863B}"/>
              </a:ext>
            </a:extLst>
          </p:cNvPr>
          <p:cNvSpPr>
            <a:spLocks noGrp="1"/>
          </p:cNvSpPr>
          <p:nvPr>
            <p:ph type="title"/>
          </p:nvPr>
        </p:nvSpPr>
        <p:spPr/>
        <p:txBody>
          <a:bodyPr/>
          <a:lstStyle/>
          <a:p>
            <a:r>
              <a:rPr lang="en-US" dirty="0"/>
              <a:t>Buprenorphine/Naloxone (Suboxone®)</a:t>
            </a:r>
          </a:p>
        </p:txBody>
      </p:sp>
      <p:sp>
        <p:nvSpPr>
          <p:cNvPr id="7" name="Text Placeholder 6">
            <a:extLst>
              <a:ext uri="{FF2B5EF4-FFF2-40B4-BE49-F238E27FC236}">
                <a16:creationId xmlns:a16="http://schemas.microsoft.com/office/drawing/2014/main" id="{811BE91F-A4DB-E017-8F00-FC660A3C3679}"/>
              </a:ext>
            </a:extLst>
          </p:cNvPr>
          <p:cNvSpPr>
            <a:spLocks noGrp="1"/>
          </p:cNvSpPr>
          <p:nvPr>
            <p:ph type="body" sz="quarter" idx="11"/>
          </p:nvPr>
        </p:nvSpPr>
        <p:spPr/>
        <p:txBody>
          <a:bodyPr/>
          <a:lstStyle/>
          <a:p>
            <a:r>
              <a:rPr lang="en-US" altLang="en-US" dirty="0"/>
              <a:t>Naloxone blocks any opioid agonist effect if the Suboxone is illicitly injected, but passes through the GI tract without being absorbed if medication is taken as instructed </a:t>
            </a:r>
          </a:p>
          <a:p>
            <a:endParaRPr lang="en-US" altLang="en-US" dirty="0"/>
          </a:p>
          <a:p>
            <a:r>
              <a:rPr lang="en-US" altLang="en-US" dirty="0"/>
              <a:t>Dosage typically starts at 4-8mg/day, going up to 16-24mg for maintenance, although some providers induct on 24 mg, then gradually reduce dose based on response </a:t>
            </a:r>
          </a:p>
        </p:txBody>
      </p:sp>
      <p:sp>
        <p:nvSpPr>
          <p:cNvPr id="5" name="Date Placeholder 4">
            <a:extLst>
              <a:ext uri="{FF2B5EF4-FFF2-40B4-BE49-F238E27FC236}">
                <a16:creationId xmlns:a16="http://schemas.microsoft.com/office/drawing/2014/main" id="{C7725796-7A35-B843-A6A8-A0B08521531B}"/>
              </a:ext>
            </a:extLst>
          </p:cNvPr>
          <p:cNvSpPr>
            <a:spLocks noGrp="1"/>
          </p:cNvSpPr>
          <p:nvPr>
            <p:ph type="dt" sz="half" idx="2"/>
          </p:nvPr>
        </p:nvSpPr>
        <p:spPr>
          <a:xfrm>
            <a:off x="623296" y="6356350"/>
            <a:ext cx="3552193" cy="384315"/>
          </a:xfrm>
        </p:spPr>
        <p:txBody>
          <a:bodyPr/>
          <a:lstStyle/>
          <a:p>
            <a:r>
              <a:rPr lang="en-US" dirty="0">
                <a:solidFill>
                  <a:srgbClr val="B9B9B9"/>
                </a:solidFill>
              </a:rPr>
              <a:t>SOURCE: </a:t>
            </a:r>
            <a:r>
              <a:rPr lang="en-US" dirty="0" err="1">
                <a:solidFill>
                  <a:srgbClr val="B9B9B9"/>
                </a:solidFill>
              </a:rPr>
              <a:t>Zoorob</a:t>
            </a:r>
            <a:r>
              <a:rPr lang="en-US" dirty="0">
                <a:solidFill>
                  <a:srgbClr val="B9B9B9"/>
                </a:solidFill>
              </a:rPr>
              <a:t>, Kowalchuk, &amp; de Grubb, 2018</a:t>
            </a:r>
          </a:p>
        </p:txBody>
      </p:sp>
    </p:spTree>
    <p:extLst>
      <p:ext uri="{BB962C8B-B14F-4D97-AF65-F5344CB8AC3E}">
        <p14:creationId xmlns:p14="http://schemas.microsoft.com/office/powerpoint/2010/main" val="4175710918"/>
      </p:ext>
    </p:extLst>
  </p:cSld>
  <p:clrMapOvr>
    <a:masterClrMapping/>
  </p:clrMapOvr>
  <p:transition spd="slow">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54561-FE22-5D8E-EC76-D8B4E1F7A576}"/>
              </a:ext>
            </a:extLst>
          </p:cNvPr>
          <p:cNvSpPr>
            <a:spLocks noGrp="1"/>
          </p:cNvSpPr>
          <p:nvPr>
            <p:ph type="title"/>
          </p:nvPr>
        </p:nvSpPr>
        <p:spPr>
          <a:xfrm>
            <a:off x="623297" y="1162569"/>
            <a:ext cx="10746013" cy="722532"/>
          </a:xfrm>
        </p:spPr>
        <p:txBody>
          <a:bodyPr>
            <a:normAutofit fontScale="90000"/>
          </a:bodyPr>
          <a:lstStyle/>
          <a:p>
            <a:r>
              <a:rPr lang="en-US" dirty="0"/>
              <a:t>Long-Acting Injectable Buprenorphine (</a:t>
            </a:r>
            <a:r>
              <a:rPr lang="en-US" dirty="0" err="1"/>
              <a:t>Sublocade</a:t>
            </a:r>
            <a:r>
              <a:rPr lang="en-US" dirty="0"/>
              <a:t>®) - Retention</a:t>
            </a:r>
          </a:p>
        </p:txBody>
      </p:sp>
      <p:sp>
        <p:nvSpPr>
          <p:cNvPr id="3" name="Text Placeholder 2">
            <a:extLst>
              <a:ext uri="{FF2B5EF4-FFF2-40B4-BE49-F238E27FC236}">
                <a16:creationId xmlns:a16="http://schemas.microsoft.com/office/drawing/2014/main" id="{246F61B8-EA8F-64EA-56EB-623FE0DB568E}"/>
              </a:ext>
            </a:extLst>
          </p:cNvPr>
          <p:cNvSpPr>
            <a:spLocks noGrp="1"/>
          </p:cNvSpPr>
          <p:nvPr>
            <p:ph type="body" sz="quarter" idx="11"/>
          </p:nvPr>
        </p:nvSpPr>
        <p:spPr/>
        <p:txBody>
          <a:bodyPr/>
          <a:lstStyle/>
          <a:p>
            <a:pPr marL="0" indent="0">
              <a:buNone/>
            </a:pPr>
            <a:r>
              <a:rPr lang="en-US" sz="2600" dirty="0">
                <a:sym typeface="Wingdings" panose="05000000000000000000" pitchFamily="2" charset="2"/>
              </a:rPr>
              <a:t> </a:t>
            </a:r>
            <a:r>
              <a:rPr lang="en-US" sz="2600" dirty="0"/>
              <a:t>High retention rates </a:t>
            </a:r>
            <a:r>
              <a:rPr lang="en-US" sz="2600" dirty="0">
                <a:solidFill>
                  <a:schemeClr val="accent4"/>
                </a:solidFill>
              </a:rPr>
              <a:t>2x as high </a:t>
            </a:r>
            <a:r>
              <a:rPr lang="en-US" sz="2600" dirty="0"/>
              <a:t>as compared to other large-scale randomized clinical trials (RCTs)</a:t>
            </a:r>
          </a:p>
          <a:p>
            <a:pPr marL="0" indent="0">
              <a:buNone/>
            </a:pPr>
            <a:r>
              <a:rPr lang="en-US" sz="2600" dirty="0">
                <a:sym typeface="Wingdings" panose="05000000000000000000" pitchFamily="2" charset="2"/>
              </a:rPr>
              <a:t> </a:t>
            </a:r>
            <a:r>
              <a:rPr lang="en-US" sz="2600" dirty="0"/>
              <a:t>Suitable for </a:t>
            </a:r>
            <a:r>
              <a:rPr lang="en-US" sz="2600" dirty="0">
                <a:solidFill>
                  <a:schemeClr val="accent4"/>
                </a:solidFill>
              </a:rPr>
              <a:t>new patients</a:t>
            </a:r>
            <a:r>
              <a:rPr lang="en-US" sz="2600" dirty="0"/>
              <a:t>, as well as for converting for those </a:t>
            </a:r>
            <a:r>
              <a:rPr lang="en-US" sz="2600" dirty="0">
                <a:solidFill>
                  <a:schemeClr val="accent4"/>
                </a:solidFill>
              </a:rPr>
              <a:t>already prescribed sublingual buprenorphine</a:t>
            </a:r>
          </a:p>
        </p:txBody>
      </p:sp>
      <p:sp>
        <p:nvSpPr>
          <p:cNvPr id="5" name="Date Placeholder 4">
            <a:extLst>
              <a:ext uri="{FF2B5EF4-FFF2-40B4-BE49-F238E27FC236}">
                <a16:creationId xmlns:a16="http://schemas.microsoft.com/office/drawing/2014/main" id="{32D23BF1-F2C2-3DE7-24B3-373BE3EE0EDE}"/>
              </a:ext>
            </a:extLst>
          </p:cNvPr>
          <p:cNvSpPr>
            <a:spLocks noGrp="1"/>
          </p:cNvSpPr>
          <p:nvPr>
            <p:ph type="dt" sz="half" idx="2"/>
          </p:nvPr>
        </p:nvSpPr>
        <p:spPr>
          <a:xfrm>
            <a:off x="623297" y="6356350"/>
            <a:ext cx="7339266" cy="376223"/>
          </a:xfrm>
        </p:spPr>
        <p:txBody>
          <a:bodyPr/>
          <a:lstStyle/>
          <a:p>
            <a:r>
              <a:rPr lang="en-US" dirty="0">
                <a:solidFill>
                  <a:srgbClr val="B9B9B9"/>
                </a:solidFill>
              </a:rPr>
              <a:t>SOURCES: Hoffman, Payton, &amp; Sumner, 2017; </a:t>
            </a:r>
            <a:r>
              <a:rPr lang="en-US" dirty="0" err="1">
                <a:solidFill>
                  <a:srgbClr val="B9B9B9"/>
                </a:solidFill>
              </a:rPr>
              <a:t>Fiellin</a:t>
            </a:r>
            <a:r>
              <a:rPr lang="en-US" dirty="0">
                <a:solidFill>
                  <a:srgbClr val="B9B9B9"/>
                </a:solidFill>
              </a:rPr>
              <a:t> et al., 2006; Gryczynksi et al., 2014 </a:t>
            </a:r>
          </a:p>
        </p:txBody>
      </p:sp>
      <p:pic>
        <p:nvPicPr>
          <p:cNvPr id="7" name="Picture 6" descr="Graph showing improved retentioni for patients receiving subcutaneious injects of buprenorphine vs sublingual">
            <a:extLst>
              <a:ext uri="{FF2B5EF4-FFF2-40B4-BE49-F238E27FC236}">
                <a16:creationId xmlns:a16="http://schemas.microsoft.com/office/drawing/2014/main" id="{52A9BD0A-5CCA-0916-4B0C-EC410CCA2F7B}"/>
              </a:ext>
            </a:extLst>
          </p:cNvPr>
          <p:cNvPicPr>
            <a:picLocks noChangeAspect="1"/>
          </p:cNvPicPr>
          <p:nvPr/>
        </p:nvPicPr>
        <p:blipFill>
          <a:blip r:embed="rId3"/>
          <a:stretch>
            <a:fillRect/>
          </a:stretch>
        </p:blipFill>
        <p:spPr>
          <a:xfrm>
            <a:off x="6285335" y="1885101"/>
            <a:ext cx="5492972" cy="3810330"/>
          </a:xfrm>
          <a:prstGeom prst="rect">
            <a:avLst/>
          </a:prstGeom>
        </p:spPr>
      </p:pic>
    </p:spTree>
    <p:extLst>
      <p:ext uri="{BB962C8B-B14F-4D97-AF65-F5344CB8AC3E}">
        <p14:creationId xmlns:p14="http://schemas.microsoft.com/office/powerpoint/2010/main" val="312057078"/>
      </p:ext>
    </p:extLst>
  </p:cSld>
  <p:clrMapOvr>
    <a:masterClrMapping/>
  </p:clrMapOvr>
  <p:transition spd="slow">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100A7B-1179-145C-E621-D94B531D8E1E}"/>
              </a:ext>
            </a:extLst>
          </p:cNvPr>
          <p:cNvSpPr>
            <a:spLocks noGrp="1"/>
          </p:cNvSpPr>
          <p:nvPr>
            <p:ph type="title"/>
          </p:nvPr>
        </p:nvSpPr>
        <p:spPr>
          <a:xfrm>
            <a:off x="623297" y="1002890"/>
            <a:ext cx="10576080" cy="938935"/>
          </a:xfrm>
        </p:spPr>
        <p:txBody>
          <a:bodyPr>
            <a:normAutofit fontScale="90000"/>
          </a:bodyPr>
          <a:lstStyle/>
          <a:p>
            <a:r>
              <a:rPr lang="en-US" dirty="0"/>
              <a:t>Long-Acting Injectable Buprenorphine (</a:t>
            </a:r>
            <a:r>
              <a:rPr lang="en-US" dirty="0" err="1"/>
              <a:t>Brixadi</a:t>
            </a:r>
            <a:r>
              <a:rPr lang="en-US" dirty="0"/>
              <a:t>®) – Another New Option</a:t>
            </a:r>
          </a:p>
        </p:txBody>
      </p:sp>
      <p:sp>
        <p:nvSpPr>
          <p:cNvPr id="7" name="Text Placeholder 6">
            <a:extLst>
              <a:ext uri="{FF2B5EF4-FFF2-40B4-BE49-F238E27FC236}">
                <a16:creationId xmlns:a16="http://schemas.microsoft.com/office/drawing/2014/main" id="{E4CECDFB-E3FD-2780-6C71-5999C34B502D}"/>
              </a:ext>
            </a:extLst>
          </p:cNvPr>
          <p:cNvSpPr>
            <a:spLocks noGrp="1"/>
          </p:cNvSpPr>
          <p:nvPr>
            <p:ph type="body" sz="quarter" idx="11"/>
          </p:nvPr>
        </p:nvSpPr>
        <p:spPr/>
        <p:txBody>
          <a:bodyPr/>
          <a:lstStyle/>
          <a:p>
            <a:r>
              <a:rPr lang="en-US" dirty="0"/>
              <a:t>Extended-release injection for the treatment of moderate-to-severe opioid use disorder.</a:t>
            </a:r>
          </a:p>
          <a:p>
            <a:r>
              <a:rPr lang="en-US" dirty="0"/>
              <a:t>Indicated for treatment in patients who have initiated treatment with a single dose of a transmucosal buprenorphine product or who are already being treated with buprenorphine</a:t>
            </a:r>
          </a:p>
          <a:p>
            <a:r>
              <a:rPr lang="en-US" dirty="0"/>
              <a:t>Exists in two formulations:</a:t>
            </a:r>
          </a:p>
          <a:p>
            <a:pPr lvl="1"/>
            <a:r>
              <a:rPr lang="en-US" dirty="0"/>
              <a:t>Weekly (8mg, 16mg, 24mg, and 32mg)</a:t>
            </a:r>
          </a:p>
          <a:p>
            <a:pPr lvl="1"/>
            <a:r>
              <a:rPr lang="en-US" dirty="0"/>
              <a:t>Monthly (64mg, 96mg, and 128mg)</a:t>
            </a:r>
          </a:p>
        </p:txBody>
      </p:sp>
      <p:sp>
        <p:nvSpPr>
          <p:cNvPr id="5" name="Date Placeholder 4">
            <a:extLst>
              <a:ext uri="{FF2B5EF4-FFF2-40B4-BE49-F238E27FC236}">
                <a16:creationId xmlns:a16="http://schemas.microsoft.com/office/drawing/2014/main" id="{0D89203E-3E89-689B-3AC5-719BFAC15D32}"/>
              </a:ext>
            </a:extLst>
          </p:cNvPr>
          <p:cNvSpPr>
            <a:spLocks noGrp="1"/>
          </p:cNvSpPr>
          <p:nvPr>
            <p:ph type="dt" sz="half" idx="2"/>
          </p:nvPr>
        </p:nvSpPr>
        <p:spPr>
          <a:xfrm>
            <a:off x="623297" y="6356350"/>
            <a:ext cx="3268972" cy="368131"/>
          </a:xfrm>
        </p:spPr>
        <p:txBody>
          <a:bodyPr/>
          <a:lstStyle/>
          <a:p>
            <a:r>
              <a:rPr lang="en-US" dirty="0">
                <a:solidFill>
                  <a:srgbClr val="B9B9B9"/>
                </a:solidFill>
              </a:rPr>
              <a:t>SOURCE: Braeburn Pharmaceuticals, 2026</a:t>
            </a:r>
          </a:p>
        </p:txBody>
      </p:sp>
    </p:spTree>
    <p:extLst>
      <p:ext uri="{BB962C8B-B14F-4D97-AF65-F5344CB8AC3E}">
        <p14:creationId xmlns:p14="http://schemas.microsoft.com/office/powerpoint/2010/main" val="1385808198"/>
      </p:ext>
    </p:extLst>
  </p:cSld>
  <p:clrMapOvr>
    <a:masterClrMapping/>
  </p:clrMapOvr>
  <p:transition spd="slow">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962B424-2854-3F6D-446E-A3A2B2E7FD07}"/>
              </a:ext>
            </a:extLst>
          </p:cNvPr>
          <p:cNvSpPr>
            <a:spLocks noGrp="1"/>
          </p:cNvSpPr>
          <p:nvPr>
            <p:ph type="title"/>
          </p:nvPr>
        </p:nvSpPr>
        <p:spPr/>
        <p:txBody>
          <a:bodyPr/>
          <a:lstStyle/>
          <a:p>
            <a:r>
              <a:rPr lang="en-US" dirty="0"/>
              <a:t>Naltrexone</a:t>
            </a:r>
          </a:p>
        </p:txBody>
      </p:sp>
      <p:sp>
        <p:nvSpPr>
          <p:cNvPr id="5" name="Date Placeholder 4">
            <a:extLst>
              <a:ext uri="{FF2B5EF4-FFF2-40B4-BE49-F238E27FC236}">
                <a16:creationId xmlns:a16="http://schemas.microsoft.com/office/drawing/2014/main" id="{901CD36B-943D-9202-2369-01B2C44963FA}"/>
              </a:ext>
            </a:extLst>
          </p:cNvPr>
          <p:cNvSpPr>
            <a:spLocks noGrp="1"/>
          </p:cNvSpPr>
          <p:nvPr>
            <p:ph type="dt" sz="half" idx="2"/>
          </p:nvPr>
        </p:nvSpPr>
        <p:spPr/>
        <p:txBody>
          <a:bodyPr/>
          <a:lstStyle/>
          <a:p>
            <a:r>
              <a:rPr lang="en-US" dirty="0">
                <a:solidFill>
                  <a:srgbClr val="B9B9B9"/>
                </a:solidFill>
              </a:rPr>
              <a:t>SOURCE: SAMHSA, 2025</a:t>
            </a:r>
          </a:p>
        </p:txBody>
      </p:sp>
      <p:sp>
        <p:nvSpPr>
          <p:cNvPr id="8" name="Content Placeholder 2">
            <a:extLst>
              <a:ext uri="{FF2B5EF4-FFF2-40B4-BE49-F238E27FC236}">
                <a16:creationId xmlns:a16="http://schemas.microsoft.com/office/drawing/2014/main" id="{8A3B3F33-4E5C-AFB5-E47E-AD58CECA1A03}"/>
              </a:ext>
            </a:extLst>
          </p:cNvPr>
          <p:cNvSpPr>
            <a:spLocks noGrp="1"/>
          </p:cNvSpPr>
          <p:nvPr>
            <p:ph type="body" sz="quarter" idx="11"/>
          </p:nvPr>
        </p:nvSpPr>
        <p:spPr>
          <a:xfrm>
            <a:off x="623888" y="2141538"/>
            <a:ext cx="10512425" cy="3713162"/>
          </a:xfrm>
        </p:spPr>
        <p:txBody>
          <a:bodyPr>
            <a:normAutofit fontScale="92500" lnSpcReduction="20000"/>
          </a:bodyPr>
          <a:lstStyle/>
          <a:p>
            <a:r>
              <a:rPr lang="en-US" dirty="0"/>
              <a:t>Opioid antagonist, so it blocks opioid effects </a:t>
            </a:r>
          </a:p>
          <a:p>
            <a:r>
              <a:rPr lang="en-US" dirty="0"/>
              <a:t>Must be inducted after patient has gone through withdrawal, otherwise it will induce withdrawal symptoms</a:t>
            </a:r>
          </a:p>
          <a:p>
            <a:r>
              <a:rPr lang="en-US" dirty="0"/>
              <a:t>Can be taken orally or as extended-release injection (</a:t>
            </a:r>
            <a:r>
              <a:rPr lang="en-US" dirty="0" err="1"/>
              <a:t>Vivitrol</a:t>
            </a:r>
            <a:r>
              <a:rPr lang="en-US" dirty="0"/>
              <a:t> ®) </a:t>
            </a:r>
          </a:p>
          <a:p>
            <a:r>
              <a:rPr lang="en-US" dirty="0"/>
              <a:t>Vivitrol® injections only required monthly, so increases medication adherence </a:t>
            </a:r>
          </a:p>
          <a:p>
            <a:r>
              <a:rPr lang="en-US" dirty="0"/>
              <a:t>Increases opioid abstinence &amp; retention in treatment, and reduces cravings &amp; relapses </a:t>
            </a:r>
          </a:p>
          <a:p>
            <a:r>
              <a:rPr lang="en-US" dirty="0"/>
              <a:t>Blocks opioid and alcohol effects, so opioid pain meds will not be effective if taken while on naltrexone </a:t>
            </a:r>
          </a:p>
          <a:p>
            <a:endParaRPr lang="en-US" dirty="0"/>
          </a:p>
        </p:txBody>
      </p:sp>
    </p:spTree>
    <p:extLst>
      <p:ext uri="{BB962C8B-B14F-4D97-AF65-F5344CB8AC3E}">
        <p14:creationId xmlns:p14="http://schemas.microsoft.com/office/powerpoint/2010/main" val="2100759465"/>
      </p:ext>
    </p:extLst>
  </p:cSld>
  <p:clrMapOvr>
    <a:masterClrMapping/>
  </p:clrMapOvr>
  <p:transition spd="slow">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865ADAD-0CE4-3D7C-C8C5-13547522FA22}"/>
              </a:ext>
            </a:extLst>
          </p:cNvPr>
          <p:cNvSpPr>
            <a:spLocks noGrp="1"/>
          </p:cNvSpPr>
          <p:nvPr>
            <p:ph type="title"/>
          </p:nvPr>
        </p:nvSpPr>
        <p:spPr/>
        <p:txBody>
          <a:bodyPr/>
          <a:lstStyle/>
          <a:p>
            <a:r>
              <a:rPr lang="en-US" dirty="0"/>
              <a:t>Research on Extended-Release Naltrexone</a:t>
            </a:r>
          </a:p>
        </p:txBody>
      </p:sp>
      <p:sp>
        <p:nvSpPr>
          <p:cNvPr id="7" name="Text Placeholder 6">
            <a:extLst>
              <a:ext uri="{FF2B5EF4-FFF2-40B4-BE49-F238E27FC236}">
                <a16:creationId xmlns:a16="http://schemas.microsoft.com/office/drawing/2014/main" id="{F4A8A27B-9992-30A1-F08A-4F2147110023}"/>
              </a:ext>
            </a:extLst>
          </p:cNvPr>
          <p:cNvSpPr>
            <a:spLocks noGrp="1"/>
          </p:cNvSpPr>
          <p:nvPr>
            <p:ph type="body" sz="quarter" idx="11"/>
          </p:nvPr>
        </p:nvSpPr>
        <p:spPr/>
        <p:txBody>
          <a:bodyPr/>
          <a:lstStyle/>
          <a:p>
            <a:pPr marL="0" indent="0">
              <a:buNone/>
              <a:defRPr/>
            </a:pPr>
            <a:r>
              <a:rPr lang="en-US" dirty="0"/>
              <a:t>When compared to placebo, those receiving extended-release naltrexone:</a:t>
            </a:r>
          </a:p>
          <a:p>
            <a:pPr>
              <a:defRPr/>
            </a:pPr>
            <a:r>
              <a:rPr lang="en-US" dirty="0"/>
              <a:t>Had fewer opioid positive urines</a:t>
            </a:r>
          </a:p>
          <a:p>
            <a:pPr>
              <a:defRPr/>
            </a:pPr>
            <a:r>
              <a:rPr lang="en-US" dirty="0"/>
              <a:t>Stayed in treatment longer</a:t>
            </a:r>
          </a:p>
          <a:p>
            <a:pPr>
              <a:defRPr/>
            </a:pPr>
            <a:r>
              <a:rPr lang="en-US" dirty="0"/>
              <a:t>Had fewer cravings</a:t>
            </a:r>
          </a:p>
          <a:p>
            <a:pPr>
              <a:defRPr/>
            </a:pPr>
            <a:r>
              <a:rPr lang="en-US" dirty="0"/>
              <a:t>Showed greater improvement in the mental component of quality of life and overall health status</a:t>
            </a:r>
          </a:p>
        </p:txBody>
      </p:sp>
      <p:sp>
        <p:nvSpPr>
          <p:cNvPr id="5" name="Date Placeholder 4">
            <a:extLst>
              <a:ext uri="{FF2B5EF4-FFF2-40B4-BE49-F238E27FC236}">
                <a16:creationId xmlns:a16="http://schemas.microsoft.com/office/drawing/2014/main" id="{5987D6C3-DEDC-0A1F-2FA5-36A428EEA7BF}"/>
              </a:ext>
            </a:extLst>
          </p:cNvPr>
          <p:cNvSpPr>
            <a:spLocks noGrp="1"/>
          </p:cNvSpPr>
          <p:nvPr>
            <p:ph type="dt" sz="half" idx="2"/>
          </p:nvPr>
        </p:nvSpPr>
        <p:spPr/>
        <p:txBody>
          <a:bodyPr/>
          <a:lstStyle/>
          <a:p>
            <a:r>
              <a:rPr lang="en-US" dirty="0">
                <a:solidFill>
                  <a:srgbClr val="B9B9B9"/>
                </a:solidFill>
              </a:rPr>
              <a:t>SOURCE: </a:t>
            </a:r>
            <a:r>
              <a:rPr lang="en-US" dirty="0" err="1">
                <a:solidFill>
                  <a:srgbClr val="B9B9B9"/>
                </a:solidFill>
              </a:rPr>
              <a:t>Krupitsky</a:t>
            </a:r>
            <a:r>
              <a:rPr lang="en-US" dirty="0">
                <a:solidFill>
                  <a:srgbClr val="B9B9B9"/>
                </a:solidFill>
              </a:rPr>
              <a:t>, et al., 2010</a:t>
            </a:r>
          </a:p>
        </p:txBody>
      </p:sp>
    </p:spTree>
    <p:extLst>
      <p:ext uri="{BB962C8B-B14F-4D97-AF65-F5344CB8AC3E}">
        <p14:creationId xmlns:p14="http://schemas.microsoft.com/office/powerpoint/2010/main" val="2426425683"/>
      </p:ext>
    </p:extLst>
  </p:cSld>
  <p:clrMapOvr>
    <a:masterClrMapping/>
  </p:clrMapOvr>
  <p:transition spd="slow">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0A4CDC-51CE-ACBA-9BC2-8B0BB31A6997}"/>
              </a:ext>
            </a:extLst>
          </p:cNvPr>
          <p:cNvSpPr>
            <a:spLocks noGrp="1"/>
          </p:cNvSpPr>
          <p:nvPr>
            <p:ph type="title"/>
          </p:nvPr>
        </p:nvSpPr>
        <p:spPr/>
        <p:txBody>
          <a:bodyPr/>
          <a:lstStyle/>
          <a:p>
            <a:r>
              <a:rPr lang="en-US" dirty="0"/>
              <a:t>How Naloxone Reverses an Overdose</a:t>
            </a:r>
          </a:p>
        </p:txBody>
      </p:sp>
      <p:sp>
        <p:nvSpPr>
          <p:cNvPr id="2" name="Date Placeholder 1">
            <a:extLst>
              <a:ext uri="{FF2B5EF4-FFF2-40B4-BE49-F238E27FC236}">
                <a16:creationId xmlns:a16="http://schemas.microsoft.com/office/drawing/2014/main" id="{9F464A33-6FAB-765B-8996-ED754F29E369}"/>
              </a:ext>
            </a:extLst>
          </p:cNvPr>
          <p:cNvSpPr>
            <a:spLocks noGrp="1"/>
          </p:cNvSpPr>
          <p:nvPr>
            <p:ph type="dt" sz="half" idx="2"/>
          </p:nvPr>
        </p:nvSpPr>
        <p:spPr/>
        <p:txBody>
          <a:bodyPr/>
          <a:lstStyle/>
          <a:p>
            <a:r>
              <a:rPr lang="en-US" dirty="0">
                <a:solidFill>
                  <a:srgbClr val="B9B9B9"/>
                </a:solidFill>
              </a:rPr>
              <a:t>SOURCE: COPE Australia, 2017</a:t>
            </a:r>
          </a:p>
        </p:txBody>
      </p:sp>
      <p:pic>
        <p:nvPicPr>
          <p:cNvPr id="7" name="Picture 6" descr="Image of naloxone binding to opioid receptors">
            <a:extLst>
              <a:ext uri="{FF2B5EF4-FFF2-40B4-BE49-F238E27FC236}">
                <a16:creationId xmlns:a16="http://schemas.microsoft.com/office/drawing/2014/main" id="{86531029-7C56-F0C9-9C93-AD712DB56F5A}"/>
              </a:ext>
            </a:extLst>
          </p:cNvPr>
          <p:cNvPicPr>
            <a:picLocks noChangeAspect="1"/>
          </p:cNvPicPr>
          <p:nvPr/>
        </p:nvPicPr>
        <p:blipFill>
          <a:blip r:embed="rId3"/>
          <a:stretch>
            <a:fillRect/>
          </a:stretch>
        </p:blipFill>
        <p:spPr>
          <a:xfrm>
            <a:off x="2846850" y="1705964"/>
            <a:ext cx="6065318" cy="4384038"/>
          </a:xfrm>
          <a:prstGeom prst="rect">
            <a:avLst/>
          </a:prstGeom>
        </p:spPr>
      </p:pic>
    </p:spTree>
    <p:extLst>
      <p:ext uri="{BB962C8B-B14F-4D97-AF65-F5344CB8AC3E}">
        <p14:creationId xmlns:p14="http://schemas.microsoft.com/office/powerpoint/2010/main" val="2842324675"/>
      </p:ext>
    </p:extLst>
  </p:cSld>
  <p:clrMapOvr>
    <a:masterClrMapping/>
  </p:clrMapOvr>
  <p:transition spd="slow">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F9F81EB-40A3-0BE5-0F42-72E9CA4BB6D2}"/>
              </a:ext>
            </a:extLst>
          </p:cNvPr>
          <p:cNvSpPr>
            <a:spLocks noGrp="1"/>
          </p:cNvSpPr>
          <p:nvPr>
            <p:ph type="title"/>
          </p:nvPr>
        </p:nvSpPr>
        <p:spPr>
          <a:xfrm>
            <a:off x="2492558" y="1776908"/>
            <a:ext cx="6449142" cy="747807"/>
          </a:xfrm>
        </p:spPr>
        <p:txBody>
          <a:bodyPr/>
          <a:lstStyle/>
          <a:p>
            <a:r>
              <a:rPr lang="en-US" dirty="0"/>
              <a:t>Get Naloxone Now</a:t>
            </a:r>
          </a:p>
        </p:txBody>
      </p:sp>
      <p:sp>
        <p:nvSpPr>
          <p:cNvPr id="5" name="Date Placeholder 4">
            <a:extLst>
              <a:ext uri="{FF2B5EF4-FFF2-40B4-BE49-F238E27FC236}">
                <a16:creationId xmlns:a16="http://schemas.microsoft.com/office/drawing/2014/main" id="{A5EED006-04F1-1C91-F549-BF497E05DF00}"/>
              </a:ext>
            </a:extLst>
          </p:cNvPr>
          <p:cNvSpPr>
            <a:spLocks noGrp="1"/>
          </p:cNvSpPr>
          <p:nvPr>
            <p:ph type="dt" sz="half" idx="2"/>
          </p:nvPr>
        </p:nvSpPr>
        <p:spPr/>
        <p:txBody>
          <a:bodyPr/>
          <a:lstStyle/>
          <a:p>
            <a:r>
              <a:rPr lang="en-US" dirty="0">
                <a:solidFill>
                  <a:srgbClr val="B9B9B9"/>
                </a:solidFill>
              </a:rPr>
              <a:t>SOURCE: </a:t>
            </a:r>
            <a:r>
              <a:rPr lang="en-US" dirty="0">
                <a:hlinkClick r:id="rId3"/>
              </a:rPr>
              <a:t>www.getnaloxonenow.org</a:t>
            </a:r>
            <a:r>
              <a:rPr lang="en-US" dirty="0"/>
              <a:t> </a:t>
            </a:r>
          </a:p>
        </p:txBody>
      </p:sp>
      <p:pic>
        <p:nvPicPr>
          <p:cNvPr id="9" name="Picture 8" descr="Screenshot of the Get Naloxone Now home page.">
            <a:extLst>
              <a:ext uri="{FF2B5EF4-FFF2-40B4-BE49-F238E27FC236}">
                <a16:creationId xmlns:a16="http://schemas.microsoft.com/office/drawing/2014/main" id="{B827C9B5-6B71-383B-932F-500722388A86}"/>
              </a:ext>
            </a:extLst>
          </p:cNvPr>
          <p:cNvPicPr>
            <a:picLocks noChangeAspect="1"/>
          </p:cNvPicPr>
          <p:nvPr/>
        </p:nvPicPr>
        <p:blipFill>
          <a:blip r:embed="rId4"/>
          <a:stretch>
            <a:fillRect/>
          </a:stretch>
        </p:blipFill>
        <p:spPr>
          <a:xfrm>
            <a:off x="1606697" y="760086"/>
            <a:ext cx="8554644" cy="5677692"/>
          </a:xfrm>
          <a:prstGeom prst="rect">
            <a:avLst/>
          </a:prstGeom>
        </p:spPr>
      </p:pic>
    </p:spTree>
    <p:extLst>
      <p:ext uri="{BB962C8B-B14F-4D97-AF65-F5344CB8AC3E}">
        <p14:creationId xmlns:p14="http://schemas.microsoft.com/office/powerpoint/2010/main" val="1332141629"/>
      </p:ext>
    </p:extLst>
  </p:cSld>
  <p:clrMapOvr>
    <a:masterClrMapping/>
  </p:clrMapOvr>
  <p:transition spd="slow">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CD82A-964E-D8C3-7B0C-C8A2BABC16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C03362-1239-CC27-91DA-EAB3D2457153}"/>
              </a:ext>
            </a:extLst>
          </p:cNvPr>
          <p:cNvSpPr>
            <a:spLocks noGrp="1"/>
          </p:cNvSpPr>
          <p:nvPr>
            <p:ph type="title"/>
          </p:nvPr>
        </p:nvSpPr>
        <p:spPr>
          <a:xfrm>
            <a:off x="2033715" y="2943788"/>
            <a:ext cx="8869415" cy="1218909"/>
          </a:xfrm>
        </p:spPr>
        <p:txBody>
          <a:bodyPr>
            <a:normAutofit fontScale="90000"/>
          </a:bodyPr>
          <a:lstStyle/>
          <a:p>
            <a:r>
              <a:rPr lang="en-US" dirty="0"/>
              <a:t>Why are These Medicines </a:t>
            </a:r>
            <a:br>
              <a:rPr lang="en-US" dirty="0"/>
            </a:br>
            <a:r>
              <a:rPr lang="en-US" dirty="0"/>
              <a:t>So Important?</a:t>
            </a:r>
          </a:p>
        </p:txBody>
      </p:sp>
    </p:spTree>
    <p:extLst>
      <p:ext uri="{BB962C8B-B14F-4D97-AF65-F5344CB8AC3E}">
        <p14:creationId xmlns:p14="http://schemas.microsoft.com/office/powerpoint/2010/main" val="3092484303"/>
      </p:ext>
    </p:extLst>
  </p:cSld>
  <p:clrMapOvr>
    <a:masterClrMapping/>
  </p:clrMapOvr>
  <p:transition spd="slow">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B3A2-5B18-1BE0-EC58-AB2FE26B5A57}"/>
              </a:ext>
            </a:extLst>
          </p:cNvPr>
          <p:cNvSpPr>
            <a:spLocks noGrp="1"/>
          </p:cNvSpPr>
          <p:nvPr>
            <p:ph type="title"/>
          </p:nvPr>
        </p:nvSpPr>
        <p:spPr/>
        <p:txBody>
          <a:bodyPr/>
          <a:lstStyle/>
          <a:p>
            <a:r>
              <a:rPr lang="en-US" dirty="0"/>
              <a:t>Benefits of MAT: Decreased Mortality</a:t>
            </a:r>
          </a:p>
        </p:txBody>
      </p:sp>
      <p:pic>
        <p:nvPicPr>
          <p:cNvPr id="5" name="Picture 4" descr="Graph demonstrating reduction in mortality associated with MAT">
            <a:extLst>
              <a:ext uri="{FF2B5EF4-FFF2-40B4-BE49-F238E27FC236}">
                <a16:creationId xmlns:a16="http://schemas.microsoft.com/office/drawing/2014/main" id="{59247094-CB4E-50DB-72D3-199D5D8010C3}"/>
              </a:ext>
            </a:extLst>
          </p:cNvPr>
          <p:cNvPicPr>
            <a:picLocks noChangeAspect="1"/>
          </p:cNvPicPr>
          <p:nvPr/>
        </p:nvPicPr>
        <p:blipFill>
          <a:blip r:embed="rId3"/>
          <a:stretch>
            <a:fillRect/>
          </a:stretch>
        </p:blipFill>
        <p:spPr>
          <a:xfrm>
            <a:off x="1077085" y="2035007"/>
            <a:ext cx="9905181" cy="3791398"/>
          </a:xfrm>
          <a:prstGeom prst="rect">
            <a:avLst/>
          </a:prstGeom>
        </p:spPr>
      </p:pic>
      <p:sp>
        <p:nvSpPr>
          <p:cNvPr id="6" name="Date Placeholder 4">
            <a:extLst>
              <a:ext uri="{FF2B5EF4-FFF2-40B4-BE49-F238E27FC236}">
                <a16:creationId xmlns:a16="http://schemas.microsoft.com/office/drawing/2014/main" id="{C7154D9A-0E5E-AA46-2C03-B1053E262946}"/>
              </a:ext>
            </a:extLst>
          </p:cNvPr>
          <p:cNvSpPr>
            <a:spLocks noGrp="1"/>
          </p:cNvSpPr>
          <p:nvPr>
            <p:ph type="dt" sz="half" idx="2"/>
          </p:nvPr>
        </p:nvSpPr>
        <p:spPr>
          <a:xfrm>
            <a:off x="623296" y="6356350"/>
            <a:ext cx="6238749" cy="360039"/>
          </a:xfrm>
        </p:spPr>
        <p:txBody>
          <a:bodyPr/>
          <a:lstStyle/>
          <a:p>
            <a:r>
              <a:rPr lang="en-US" dirty="0">
                <a:solidFill>
                  <a:srgbClr val="B9B9B9"/>
                </a:solidFill>
              </a:rPr>
              <a:t>SOURCES: Dupouy et al., 2017; Evans et al., 2015; Sordo et al., 2017</a:t>
            </a:r>
          </a:p>
        </p:txBody>
      </p:sp>
    </p:spTree>
    <p:extLst>
      <p:ext uri="{BB962C8B-B14F-4D97-AF65-F5344CB8AC3E}">
        <p14:creationId xmlns:p14="http://schemas.microsoft.com/office/powerpoint/2010/main" val="1219122575"/>
      </p:ext>
    </p:extLst>
  </p:cSld>
  <p:clrMapOvr>
    <a:masterClrMapping/>
  </p:clrMapOvr>
  <p:transition spd="slow">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527C763-7533-C1CD-DCDE-382E446E4F6A}"/>
              </a:ext>
            </a:extLst>
          </p:cNvPr>
          <p:cNvSpPr>
            <a:spLocks noGrp="1"/>
          </p:cNvSpPr>
          <p:nvPr>
            <p:ph type="title"/>
          </p:nvPr>
        </p:nvSpPr>
        <p:spPr/>
        <p:txBody>
          <a:bodyPr/>
          <a:lstStyle/>
          <a:p>
            <a:r>
              <a:rPr lang="en-US" dirty="0"/>
              <a:t>More MOUD Research Evidence: Reduced Mortality</a:t>
            </a:r>
          </a:p>
        </p:txBody>
      </p:sp>
      <p:sp>
        <p:nvSpPr>
          <p:cNvPr id="7" name="Text Placeholder 6">
            <a:extLst>
              <a:ext uri="{FF2B5EF4-FFF2-40B4-BE49-F238E27FC236}">
                <a16:creationId xmlns:a16="http://schemas.microsoft.com/office/drawing/2014/main" id="{9E33A147-2B42-1876-BD28-06F24F2C70EF}"/>
              </a:ext>
            </a:extLst>
          </p:cNvPr>
          <p:cNvSpPr>
            <a:spLocks noGrp="1"/>
          </p:cNvSpPr>
          <p:nvPr>
            <p:ph type="body" sz="quarter" idx="11"/>
          </p:nvPr>
        </p:nvSpPr>
        <p:spPr>
          <a:xfrm>
            <a:off x="348708" y="1851288"/>
            <a:ext cx="11061602" cy="3958793"/>
          </a:xfrm>
        </p:spPr>
        <p:txBody>
          <a:bodyPr/>
          <a:lstStyle/>
          <a:p>
            <a:r>
              <a:rPr lang="en-US" sz="2200" b="1" dirty="0">
                <a:solidFill>
                  <a:schemeClr val="accent4"/>
                </a:solidFill>
              </a:rPr>
              <a:t>Safety and efficacy profiles differ </a:t>
            </a:r>
            <a:r>
              <a:rPr lang="en-US" sz="2200" dirty="0"/>
              <a:t>due to their differing pharmacological, pharmacodynamic, and pharmacokinetic properties (Connery, 2015; Kleber, 2007).</a:t>
            </a:r>
          </a:p>
          <a:p>
            <a:r>
              <a:rPr lang="en-US" sz="2200" dirty="0"/>
              <a:t> “The evidence for efficacy both in </a:t>
            </a:r>
            <a:r>
              <a:rPr lang="en-US" sz="2200" b="1" dirty="0">
                <a:solidFill>
                  <a:schemeClr val="accent4"/>
                </a:solidFill>
              </a:rPr>
              <a:t>reducing opioid use and retaining patients in care is strongest for agonist treatment</a:t>
            </a:r>
            <a:r>
              <a:rPr lang="en-US" sz="2200" dirty="0"/>
              <a:t>” (Connery, 2015, p. 64).</a:t>
            </a:r>
          </a:p>
          <a:p>
            <a:r>
              <a:rPr lang="en-US" sz="2200" dirty="0"/>
              <a:t>Treatment using agonist medication is estimated to </a:t>
            </a:r>
            <a:r>
              <a:rPr lang="en-US" sz="2200" b="1" dirty="0">
                <a:solidFill>
                  <a:schemeClr val="accent4"/>
                </a:solidFill>
              </a:rPr>
              <a:t>reduce mortality by up to 50 percent among people with OUD</a:t>
            </a:r>
            <a:r>
              <a:rPr lang="en-US" sz="2200" dirty="0">
                <a:solidFill>
                  <a:schemeClr val="accent4"/>
                </a:solidFill>
              </a:rPr>
              <a:t> </a:t>
            </a:r>
            <a:r>
              <a:rPr lang="en-US" sz="2200" dirty="0"/>
              <a:t>(Cicero et al., 2014; </a:t>
            </a:r>
            <a:r>
              <a:rPr lang="en-US" sz="2200" dirty="0" err="1"/>
              <a:t>Schuckit</a:t>
            </a:r>
            <a:r>
              <a:rPr lang="en-US" sz="2200" dirty="0"/>
              <a:t>, 2016). </a:t>
            </a:r>
          </a:p>
          <a:p>
            <a:r>
              <a:rPr lang="en-US" sz="2200" dirty="0"/>
              <a:t>Methadone and buprenorphine treatment retention have been linked to </a:t>
            </a:r>
            <a:r>
              <a:rPr lang="en-US" sz="2200" b="1" dirty="0">
                <a:solidFill>
                  <a:schemeClr val="accent4"/>
                </a:solidFill>
              </a:rPr>
              <a:t>substantially decreased risks</a:t>
            </a:r>
            <a:r>
              <a:rPr lang="en-US" sz="2200" dirty="0">
                <a:solidFill>
                  <a:schemeClr val="accent4"/>
                </a:solidFill>
              </a:rPr>
              <a:t> </a:t>
            </a:r>
            <a:r>
              <a:rPr lang="en-US" sz="2200" dirty="0"/>
              <a:t>of both all-cause and overdose-related mortality among people with OUD</a:t>
            </a:r>
            <a:r>
              <a:rPr lang="en-US" sz="2200" dirty="0">
                <a:solidFill>
                  <a:schemeClr val="accent4"/>
                </a:solidFill>
              </a:rPr>
              <a:t> </a:t>
            </a:r>
            <a:r>
              <a:rPr lang="en-US" sz="2200" dirty="0"/>
              <a:t>(</a:t>
            </a:r>
            <a:r>
              <a:rPr lang="en-US" sz="2200" dirty="0" err="1"/>
              <a:t>Schuckit</a:t>
            </a:r>
            <a:r>
              <a:rPr lang="en-US" sz="2200" dirty="0"/>
              <a:t>  2016), and both medications </a:t>
            </a:r>
            <a:r>
              <a:rPr lang="en-US" sz="2200" b="1" dirty="0">
                <a:solidFill>
                  <a:schemeClr val="accent4"/>
                </a:solidFill>
              </a:rPr>
              <a:t>reduce the number of opioid overdose deaths</a:t>
            </a:r>
            <a:r>
              <a:rPr lang="en-US" sz="2200" dirty="0">
                <a:solidFill>
                  <a:schemeClr val="accent4"/>
                </a:solidFill>
              </a:rPr>
              <a:t> </a:t>
            </a:r>
            <a:r>
              <a:rPr lang="en-US" sz="2200" dirty="0"/>
              <a:t>in the community (Pierce et al., 2016; Schwartz et al., 2013). </a:t>
            </a:r>
          </a:p>
          <a:p>
            <a:endParaRPr lang="en-US" sz="2200" dirty="0"/>
          </a:p>
        </p:txBody>
      </p:sp>
    </p:spTree>
    <p:extLst>
      <p:ext uri="{BB962C8B-B14F-4D97-AF65-F5344CB8AC3E}">
        <p14:creationId xmlns:p14="http://schemas.microsoft.com/office/powerpoint/2010/main" val="2283218623"/>
      </p:ext>
    </p:extLst>
  </p:cSld>
  <p:clrMapOvr>
    <a:masterClrMapping/>
  </p:clrMapOvr>
  <p:transition spd="slow">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43987D-FD31-18F1-DD7F-AB9E3DA9C034}"/>
              </a:ext>
            </a:extLst>
          </p:cNvPr>
          <p:cNvSpPr>
            <a:spLocks noGrp="1"/>
          </p:cNvSpPr>
          <p:nvPr>
            <p:ph type="title"/>
          </p:nvPr>
        </p:nvSpPr>
        <p:spPr>
          <a:xfrm>
            <a:off x="623297" y="1202373"/>
            <a:ext cx="10889830" cy="739450"/>
          </a:xfrm>
        </p:spPr>
        <p:txBody>
          <a:bodyPr>
            <a:normAutofit fontScale="90000"/>
          </a:bodyPr>
          <a:lstStyle/>
          <a:p>
            <a:r>
              <a:rPr lang="en-US" dirty="0"/>
              <a:t>More on Reduced Mortality and Other Health Benefits of MOUD</a:t>
            </a:r>
          </a:p>
        </p:txBody>
      </p:sp>
      <p:sp>
        <p:nvSpPr>
          <p:cNvPr id="7" name="Text Placeholder 6">
            <a:extLst>
              <a:ext uri="{FF2B5EF4-FFF2-40B4-BE49-F238E27FC236}">
                <a16:creationId xmlns:a16="http://schemas.microsoft.com/office/drawing/2014/main" id="{333E2C6B-0736-1DA3-1222-87BC5E867E0F}"/>
              </a:ext>
            </a:extLst>
          </p:cNvPr>
          <p:cNvSpPr>
            <a:spLocks noGrp="1"/>
          </p:cNvSpPr>
          <p:nvPr>
            <p:ph type="body" sz="quarter" idx="11"/>
          </p:nvPr>
        </p:nvSpPr>
        <p:spPr>
          <a:xfrm>
            <a:off x="502507" y="1941824"/>
            <a:ext cx="10711362" cy="4414525"/>
          </a:xfrm>
        </p:spPr>
        <p:txBody>
          <a:bodyPr/>
          <a:lstStyle/>
          <a:p>
            <a:r>
              <a:rPr lang="en-US" sz="2000" dirty="0">
                <a:solidFill>
                  <a:schemeClr val="accent4"/>
                </a:solidFill>
              </a:rPr>
              <a:t>Expanding access to these medications reduces the number of deaths due to opioid overdose </a:t>
            </a:r>
            <a:r>
              <a:rPr lang="en-US" sz="2000" dirty="0"/>
              <a:t>(Cicero et al., 2014; Larochelle et al., 2017; Sordo et al., 2017). </a:t>
            </a:r>
          </a:p>
          <a:p>
            <a:r>
              <a:rPr lang="en-US" sz="2000" dirty="0"/>
              <a:t>Studies of extended-release naltrexone </a:t>
            </a:r>
            <a:r>
              <a:rPr lang="en-US" sz="2000" dirty="0">
                <a:solidFill>
                  <a:schemeClr val="accent4"/>
                </a:solidFill>
              </a:rPr>
              <a:t>have not had sufficient power or duration of follow-up</a:t>
            </a:r>
            <a:r>
              <a:rPr lang="en-US" sz="2000" b="1" dirty="0">
                <a:solidFill>
                  <a:schemeClr val="accent4"/>
                </a:solidFill>
              </a:rPr>
              <a:t> </a:t>
            </a:r>
            <a:r>
              <a:rPr lang="en-US" sz="2000" dirty="0"/>
              <a:t>to detect a mortality benefit (Jarvis et al., 2018).</a:t>
            </a:r>
          </a:p>
          <a:p>
            <a:r>
              <a:rPr lang="en-US" sz="2000" dirty="0"/>
              <a:t>Treatment with methadone or buprenorphine is also associated with </a:t>
            </a:r>
            <a:r>
              <a:rPr lang="en-US" sz="2000" dirty="0">
                <a:solidFill>
                  <a:schemeClr val="accent4"/>
                </a:solidFill>
              </a:rPr>
              <a:t>lower rates of other opioid use </a:t>
            </a:r>
            <a:r>
              <a:rPr lang="en-US" sz="2000" dirty="0"/>
              <a:t>(Kakko et al., 2003; Mattick et al., 2009, 2014)</a:t>
            </a:r>
          </a:p>
          <a:p>
            <a:r>
              <a:rPr lang="en-US" sz="2000" dirty="0">
                <a:solidFill>
                  <a:schemeClr val="accent4"/>
                </a:solidFill>
              </a:rPr>
              <a:t>Improved social functioning </a:t>
            </a:r>
            <a:r>
              <a:rPr lang="en-US" sz="2000" dirty="0"/>
              <a:t>(Bart, 2012)</a:t>
            </a:r>
          </a:p>
          <a:p>
            <a:r>
              <a:rPr lang="en-US" sz="2000" dirty="0">
                <a:solidFill>
                  <a:schemeClr val="accent4"/>
                </a:solidFill>
              </a:rPr>
              <a:t>Decreased injection drug use </a:t>
            </a:r>
            <a:r>
              <a:rPr lang="en-US" sz="2000" dirty="0"/>
              <a:t>(Woody et al., 2014)</a:t>
            </a:r>
          </a:p>
          <a:p>
            <a:r>
              <a:rPr lang="en-US" sz="2000" dirty="0">
                <a:solidFill>
                  <a:schemeClr val="accent4"/>
                </a:solidFill>
              </a:rPr>
              <a:t>Reduced HIV transmission risk behaviors </a:t>
            </a:r>
            <a:r>
              <a:rPr lang="en-US" sz="2000" dirty="0"/>
              <a:t>(Gowing et al., 2011), </a:t>
            </a:r>
            <a:r>
              <a:rPr lang="en-US" sz="2000" dirty="0">
                <a:solidFill>
                  <a:schemeClr val="accent4"/>
                </a:solidFill>
              </a:rPr>
              <a:t>reduced risk of HIV diagnosis </a:t>
            </a:r>
            <a:r>
              <a:rPr lang="en-US" sz="2000" dirty="0"/>
              <a:t>(MacArthur et al., 2012), </a:t>
            </a:r>
            <a:r>
              <a:rPr lang="en-US" sz="2000" dirty="0">
                <a:solidFill>
                  <a:schemeClr val="accent4"/>
                </a:solidFill>
              </a:rPr>
              <a:t>reduced risk of hepatitis C virus (HCV) infection </a:t>
            </a:r>
            <a:r>
              <a:rPr lang="en-US" sz="2000" dirty="0"/>
              <a:t>(Peles et al., 2011)</a:t>
            </a:r>
          </a:p>
        </p:txBody>
      </p:sp>
    </p:spTree>
    <p:extLst>
      <p:ext uri="{BB962C8B-B14F-4D97-AF65-F5344CB8AC3E}">
        <p14:creationId xmlns:p14="http://schemas.microsoft.com/office/powerpoint/2010/main" val="122108401"/>
      </p:ext>
    </p:extLst>
  </p:cSld>
  <p:clrMapOvr>
    <a:masterClrMapping/>
  </p:clrMapOvr>
  <p:transition spd="slow">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B967E-2008-3A64-8026-DF24CC7B0BEE}"/>
              </a:ext>
            </a:extLst>
          </p:cNvPr>
          <p:cNvSpPr>
            <a:spLocks noGrp="1"/>
          </p:cNvSpPr>
          <p:nvPr>
            <p:ph type="title"/>
          </p:nvPr>
        </p:nvSpPr>
        <p:spPr/>
        <p:txBody>
          <a:bodyPr/>
          <a:lstStyle/>
          <a:p>
            <a:r>
              <a:rPr lang="en-US" dirty="0"/>
              <a:t>MOUD Improves Quality of Life</a:t>
            </a:r>
          </a:p>
        </p:txBody>
      </p:sp>
      <p:sp>
        <p:nvSpPr>
          <p:cNvPr id="3" name="Text Placeholder 2">
            <a:extLst>
              <a:ext uri="{FF2B5EF4-FFF2-40B4-BE49-F238E27FC236}">
                <a16:creationId xmlns:a16="http://schemas.microsoft.com/office/drawing/2014/main" id="{D5F2B27B-1A68-60F8-3ECD-9573A93AA84D}"/>
              </a:ext>
            </a:extLst>
          </p:cNvPr>
          <p:cNvSpPr>
            <a:spLocks noGrp="1"/>
          </p:cNvSpPr>
          <p:nvPr>
            <p:ph type="body" sz="quarter" idx="11"/>
          </p:nvPr>
        </p:nvSpPr>
        <p:spPr/>
        <p:txBody>
          <a:bodyPr/>
          <a:lstStyle/>
          <a:p>
            <a:r>
              <a:rPr lang="en-US" sz="2000" dirty="0">
                <a:solidFill>
                  <a:schemeClr val="accent4"/>
                </a:solidFill>
              </a:rPr>
              <a:t>Improved quality of life </a:t>
            </a:r>
            <a:r>
              <a:rPr lang="en-US" sz="2000" dirty="0"/>
              <a:t>compared to individuals with OUD not in treatment (</a:t>
            </a:r>
            <a:r>
              <a:rPr lang="en-US" sz="2000" dirty="0" err="1"/>
              <a:t>Ponizovsky</a:t>
            </a:r>
            <a:r>
              <a:rPr lang="en-US" sz="2000" dirty="0"/>
              <a:t> &amp; </a:t>
            </a:r>
            <a:r>
              <a:rPr lang="en-US" sz="2000" dirty="0" err="1"/>
              <a:t>Grinshpoon</a:t>
            </a:r>
            <a:r>
              <a:rPr lang="en-US" sz="2000" dirty="0"/>
              <a:t> et al., 2007). </a:t>
            </a:r>
          </a:p>
          <a:p>
            <a:r>
              <a:rPr lang="en-US" sz="2000" dirty="0"/>
              <a:t>Methadone is also associated with </a:t>
            </a:r>
            <a:r>
              <a:rPr lang="en-US" sz="2000" dirty="0">
                <a:solidFill>
                  <a:schemeClr val="accent4"/>
                </a:solidFill>
              </a:rPr>
              <a:t>reduced levels of criminality </a:t>
            </a:r>
            <a:r>
              <a:rPr lang="en-US" sz="2000" dirty="0"/>
              <a:t>for individuals with OUD (</a:t>
            </a:r>
            <a:r>
              <a:rPr lang="en-US" sz="2000" dirty="0" err="1"/>
              <a:t>Bukten</a:t>
            </a:r>
            <a:r>
              <a:rPr lang="en-US" sz="2000" dirty="0"/>
              <a:t> et al., 2012; Gearing &amp; Schweitzer, 1974; Schwartz et al., 2009, 2011; Sun et al., 2015). </a:t>
            </a:r>
          </a:p>
          <a:p>
            <a:r>
              <a:rPr lang="en-US" sz="2000" dirty="0"/>
              <a:t>Buprenorphine alone and buprenorphine in combination with naloxone administered in office-based treatment settings </a:t>
            </a:r>
            <a:r>
              <a:rPr lang="en-US" sz="2000" dirty="0">
                <a:solidFill>
                  <a:schemeClr val="accent4"/>
                </a:solidFill>
              </a:rPr>
              <a:t>significantly reduce opioid use and opioid cravings </a:t>
            </a:r>
            <a:r>
              <a:rPr lang="en-US" sz="2000" dirty="0"/>
              <a:t>(Fudala et al., 2003). </a:t>
            </a:r>
          </a:p>
          <a:p>
            <a:r>
              <a:rPr lang="en-US" sz="2000" dirty="0"/>
              <a:t>In women who are pregnant, buprenorphine treatment has been linked </a:t>
            </a:r>
            <a:r>
              <a:rPr lang="en-US" sz="2000" dirty="0">
                <a:solidFill>
                  <a:schemeClr val="accent4"/>
                </a:solidFill>
              </a:rPr>
              <a:t>to improved maternal and fetal outcomes; infants also tend to have less severe symptoms of neonatal abstinence syndrome when their mothers were treated with buprenorphine during pregnancy</a:t>
            </a:r>
            <a:r>
              <a:rPr lang="en-US" sz="2000" dirty="0">
                <a:solidFill>
                  <a:srgbClr val="FFC000"/>
                </a:solidFill>
              </a:rPr>
              <a:t> </a:t>
            </a:r>
            <a:r>
              <a:rPr lang="en-US" sz="2000" dirty="0"/>
              <a:t>(</a:t>
            </a:r>
            <a:r>
              <a:rPr lang="en-US" sz="2000" dirty="0" err="1"/>
              <a:t>Krishnapura</a:t>
            </a:r>
            <a:r>
              <a:rPr lang="en-US" sz="2000" dirty="0"/>
              <a:t> et al., 2025).</a:t>
            </a:r>
          </a:p>
        </p:txBody>
      </p:sp>
    </p:spTree>
    <p:extLst>
      <p:ext uri="{BB962C8B-B14F-4D97-AF65-F5344CB8AC3E}">
        <p14:creationId xmlns:p14="http://schemas.microsoft.com/office/powerpoint/2010/main" val="2978151651"/>
      </p:ext>
    </p:extLst>
  </p:cSld>
  <p:clrMapOvr>
    <a:masterClrMapping/>
  </p:clrMapOvr>
  <p:transition spd="slow">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BBE0-E226-E080-EED0-8DE97444A4B4}"/>
              </a:ext>
            </a:extLst>
          </p:cNvPr>
          <p:cNvSpPr>
            <a:spLocks noGrp="1"/>
          </p:cNvSpPr>
          <p:nvPr>
            <p:ph type="title"/>
          </p:nvPr>
        </p:nvSpPr>
        <p:spPr/>
        <p:txBody>
          <a:bodyPr/>
          <a:lstStyle/>
          <a:p>
            <a:r>
              <a:rPr lang="en-US" dirty="0"/>
              <a:t>The Role of Psychosocial Interventions in MOUD</a:t>
            </a:r>
          </a:p>
        </p:txBody>
      </p:sp>
      <p:sp>
        <p:nvSpPr>
          <p:cNvPr id="3" name="Text Placeholder 2">
            <a:extLst>
              <a:ext uri="{FF2B5EF4-FFF2-40B4-BE49-F238E27FC236}">
                <a16:creationId xmlns:a16="http://schemas.microsoft.com/office/drawing/2014/main" id="{FFD5C1DE-4BFB-CF17-075B-5938ADB5B3E9}"/>
              </a:ext>
            </a:extLst>
          </p:cNvPr>
          <p:cNvSpPr>
            <a:spLocks noGrp="1"/>
          </p:cNvSpPr>
          <p:nvPr>
            <p:ph type="body" sz="quarter" idx="11"/>
          </p:nvPr>
        </p:nvSpPr>
        <p:spPr/>
        <p:txBody>
          <a:bodyPr/>
          <a:lstStyle/>
          <a:p>
            <a:r>
              <a:rPr lang="en-US" sz="2600" dirty="0"/>
              <a:t>Psychosocial interventions play an </a:t>
            </a:r>
            <a:r>
              <a:rPr lang="en-US" sz="2600" dirty="0">
                <a:solidFill>
                  <a:schemeClr val="accent4"/>
                </a:solidFill>
              </a:rPr>
              <a:t>important adjunctive role </a:t>
            </a:r>
            <a:r>
              <a:rPr lang="en-US" sz="2600" dirty="0"/>
              <a:t>in MOUD</a:t>
            </a:r>
          </a:p>
          <a:p>
            <a:r>
              <a:rPr lang="en-US" sz="2600" dirty="0"/>
              <a:t>CBT, MI, and counseling can help patients develop </a:t>
            </a:r>
            <a:r>
              <a:rPr lang="en-US" sz="2600" dirty="0">
                <a:solidFill>
                  <a:schemeClr val="accent4"/>
                </a:solidFill>
              </a:rPr>
              <a:t>coping skills</a:t>
            </a:r>
            <a:r>
              <a:rPr lang="en-US" sz="2600" dirty="0"/>
              <a:t>, improve </a:t>
            </a:r>
            <a:r>
              <a:rPr lang="en-US" sz="2600" dirty="0">
                <a:solidFill>
                  <a:schemeClr val="accent4"/>
                </a:solidFill>
              </a:rPr>
              <a:t>medication adherence</a:t>
            </a:r>
            <a:r>
              <a:rPr lang="en-US" sz="2600" dirty="0"/>
              <a:t>, address co-occurring mental health conditions, and stabilize </a:t>
            </a:r>
            <a:r>
              <a:rPr lang="en-US" sz="2600" dirty="0">
                <a:solidFill>
                  <a:schemeClr val="accent4"/>
                </a:solidFill>
              </a:rPr>
              <a:t>social functioning</a:t>
            </a:r>
          </a:p>
          <a:p>
            <a:r>
              <a:rPr lang="en-US" sz="2600" dirty="0"/>
              <a:t>Adding counseling to MOUD </a:t>
            </a:r>
            <a:r>
              <a:rPr lang="en-US" sz="2600" dirty="0">
                <a:solidFill>
                  <a:schemeClr val="accent4"/>
                </a:solidFill>
              </a:rPr>
              <a:t>does not consistently improve </a:t>
            </a:r>
            <a:r>
              <a:rPr lang="en-US" sz="2600" dirty="0"/>
              <a:t>retention or opioid use outcomes compared to medications alone</a:t>
            </a:r>
          </a:p>
          <a:p>
            <a:endParaRPr lang="en-US" sz="2600" dirty="0"/>
          </a:p>
        </p:txBody>
      </p:sp>
      <p:sp>
        <p:nvSpPr>
          <p:cNvPr id="4" name="Date Placeholder 1">
            <a:extLst>
              <a:ext uri="{FF2B5EF4-FFF2-40B4-BE49-F238E27FC236}">
                <a16:creationId xmlns:a16="http://schemas.microsoft.com/office/drawing/2014/main" id="{3C4FE5A4-2D72-01CF-1249-6B80C54DDE2C}"/>
              </a:ext>
            </a:extLst>
          </p:cNvPr>
          <p:cNvSpPr>
            <a:spLocks noGrp="1"/>
          </p:cNvSpPr>
          <p:nvPr>
            <p:ph type="dt" sz="half" idx="2"/>
          </p:nvPr>
        </p:nvSpPr>
        <p:spPr>
          <a:xfrm>
            <a:off x="623296" y="6356350"/>
            <a:ext cx="8042722" cy="345786"/>
          </a:xfrm>
        </p:spPr>
        <p:txBody>
          <a:bodyPr/>
          <a:lstStyle/>
          <a:p>
            <a:r>
              <a:rPr lang="en-US" dirty="0">
                <a:solidFill>
                  <a:srgbClr val="B9B9B9"/>
                </a:solidFill>
              </a:rPr>
              <a:t>SOURCES: ASAM, 2020; Moran, Knudsen, &amp; Snyder, 2019; NASM, 2019; Dugosh et al., 2016; </a:t>
            </a:r>
            <a:r>
              <a:rPr lang="en-US" dirty="0" err="1">
                <a:solidFill>
                  <a:srgbClr val="B9B9B9"/>
                </a:solidFill>
              </a:rPr>
              <a:t>Fiellin</a:t>
            </a:r>
            <a:r>
              <a:rPr lang="en-US" dirty="0">
                <a:solidFill>
                  <a:srgbClr val="B9B9B9"/>
                </a:solidFill>
              </a:rPr>
              <a:t> et al., 2006</a:t>
            </a:r>
          </a:p>
        </p:txBody>
      </p:sp>
    </p:spTree>
    <p:extLst>
      <p:ext uri="{BB962C8B-B14F-4D97-AF65-F5344CB8AC3E}">
        <p14:creationId xmlns:p14="http://schemas.microsoft.com/office/powerpoint/2010/main" val="1100754382"/>
      </p:ext>
    </p:extLst>
  </p:cSld>
  <p:clrMapOvr>
    <a:masterClrMapping/>
  </p:clrMapOvr>
  <p:transition spd="slow">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CED2D86-9473-CD71-BB4E-185EE68D15AC}"/>
              </a:ext>
            </a:extLst>
          </p:cNvPr>
          <p:cNvSpPr>
            <a:spLocks noGrp="1"/>
          </p:cNvSpPr>
          <p:nvPr>
            <p:ph type="title"/>
          </p:nvPr>
        </p:nvSpPr>
        <p:spPr/>
        <p:txBody>
          <a:bodyPr/>
          <a:lstStyle/>
          <a:p>
            <a:r>
              <a:rPr lang="en-US" dirty="0"/>
              <a:t>Despite the Evidence, MOUD is Underutilized</a:t>
            </a:r>
          </a:p>
        </p:txBody>
      </p:sp>
      <p:sp>
        <p:nvSpPr>
          <p:cNvPr id="7" name="Text Placeholder 6">
            <a:extLst>
              <a:ext uri="{FF2B5EF4-FFF2-40B4-BE49-F238E27FC236}">
                <a16:creationId xmlns:a16="http://schemas.microsoft.com/office/drawing/2014/main" id="{34FD9B22-042F-BFB2-DF6A-2F44FBAB2124}"/>
              </a:ext>
            </a:extLst>
          </p:cNvPr>
          <p:cNvSpPr>
            <a:spLocks noGrp="1"/>
          </p:cNvSpPr>
          <p:nvPr>
            <p:ph type="body" sz="quarter" idx="11"/>
          </p:nvPr>
        </p:nvSpPr>
        <p:spPr>
          <a:xfrm>
            <a:off x="502507" y="2076571"/>
            <a:ext cx="10511833" cy="3713802"/>
          </a:xfrm>
        </p:spPr>
        <p:txBody>
          <a:bodyPr/>
          <a:lstStyle/>
          <a:p>
            <a:r>
              <a:rPr lang="en-US" sz="2200" dirty="0"/>
              <a:t>Recent evidence indicates that MOUD are vastly underutilized, with only 25% of U.S. adults with OUD receiving medical treatments.</a:t>
            </a:r>
          </a:p>
          <a:p>
            <a:r>
              <a:rPr lang="en-US" sz="2200" dirty="0"/>
              <a:t>Major barriers to access include:</a:t>
            </a:r>
          </a:p>
          <a:p>
            <a:pPr lvl="1"/>
            <a:r>
              <a:rPr lang="en-US" sz="2200" dirty="0"/>
              <a:t>Negative attitudes and perceptions from the public and among health care providers</a:t>
            </a:r>
          </a:p>
          <a:p>
            <a:pPr lvl="1"/>
            <a:r>
              <a:rPr lang="en-US" sz="2200" dirty="0"/>
              <a:t>Provider shortages, especially in rural areas</a:t>
            </a:r>
          </a:p>
          <a:p>
            <a:pPr lvl="1"/>
            <a:r>
              <a:rPr lang="en-US" sz="2200" dirty="0"/>
              <a:t>Treatment setting gaps</a:t>
            </a:r>
          </a:p>
          <a:p>
            <a:pPr lvl="1"/>
            <a:r>
              <a:rPr lang="en-US" sz="2200" dirty="0"/>
              <a:t>Low availability in criminal justice settings</a:t>
            </a:r>
          </a:p>
          <a:p>
            <a:pPr lvl="1"/>
            <a:r>
              <a:rPr lang="en-US" sz="2200" dirty="0"/>
              <a:t>Financial hurdles </a:t>
            </a:r>
          </a:p>
          <a:p>
            <a:endParaRPr lang="en-US" sz="2200" dirty="0"/>
          </a:p>
        </p:txBody>
      </p:sp>
      <p:sp>
        <p:nvSpPr>
          <p:cNvPr id="5" name="Date Placeholder 4">
            <a:extLst>
              <a:ext uri="{FF2B5EF4-FFF2-40B4-BE49-F238E27FC236}">
                <a16:creationId xmlns:a16="http://schemas.microsoft.com/office/drawing/2014/main" id="{6EFBD695-DE85-5123-F61A-6B72B730C485}"/>
              </a:ext>
            </a:extLst>
          </p:cNvPr>
          <p:cNvSpPr>
            <a:spLocks noGrp="1"/>
          </p:cNvSpPr>
          <p:nvPr>
            <p:ph type="dt" sz="half" idx="2"/>
          </p:nvPr>
        </p:nvSpPr>
        <p:spPr>
          <a:xfrm>
            <a:off x="623297" y="6356350"/>
            <a:ext cx="3657390" cy="319579"/>
          </a:xfrm>
        </p:spPr>
        <p:txBody>
          <a:bodyPr/>
          <a:lstStyle/>
          <a:p>
            <a:r>
              <a:rPr lang="en-US" dirty="0">
                <a:solidFill>
                  <a:srgbClr val="B9B9B9"/>
                </a:solidFill>
              </a:rPr>
              <a:t>SOURCES: Cantor et al., 2024; Grassi, 2024 </a:t>
            </a:r>
          </a:p>
        </p:txBody>
      </p:sp>
    </p:spTree>
    <p:extLst>
      <p:ext uri="{BB962C8B-B14F-4D97-AF65-F5344CB8AC3E}">
        <p14:creationId xmlns:p14="http://schemas.microsoft.com/office/powerpoint/2010/main" val="4275222912"/>
      </p:ext>
    </p:extLst>
  </p:cSld>
  <p:clrMapOvr>
    <a:masterClrMapping/>
  </p:clrMapOvr>
  <p:transition spd="slow">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4B90C-AB04-3379-368D-B908DE099A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2E490B-1830-93AD-A92D-0656D474BA9F}"/>
              </a:ext>
            </a:extLst>
          </p:cNvPr>
          <p:cNvSpPr>
            <a:spLocks noGrp="1"/>
          </p:cNvSpPr>
          <p:nvPr>
            <p:ph type="title"/>
          </p:nvPr>
        </p:nvSpPr>
        <p:spPr>
          <a:xfrm>
            <a:off x="2033715" y="2943788"/>
            <a:ext cx="8869415" cy="1218909"/>
          </a:xfrm>
        </p:spPr>
        <p:txBody>
          <a:bodyPr>
            <a:normAutofit fontScale="90000"/>
          </a:bodyPr>
          <a:lstStyle/>
          <a:p>
            <a:r>
              <a:rPr lang="en-US" dirty="0"/>
              <a:t>Meeting People Where They Are and Motivating Others through Conversation</a:t>
            </a:r>
          </a:p>
        </p:txBody>
      </p:sp>
    </p:spTree>
    <p:extLst>
      <p:ext uri="{BB962C8B-B14F-4D97-AF65-F5344CB8AC3E}">
        <p14:creationId xmlns:p14="http://schemas.microsoft.com/office/powerpoint/2010/main" val="2270950990"/>
      </p:ext>
    </p:extLst>
  </p:cSld>
  <p:clrMapOvr>
    <a:masterClrMapping/>
  </p:clrMapOvr>
  <p:transition spd="slow">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9F83DD9-76C6-82D3-6D11-02ACEC36561E}"/>
              </a:ext>
            </a:extLst>
          </p:cNvPr>
          <p:cNvSpPr>
            <a:spLocks noGrp="1"/>
          </p:cNvSpPr>
          <p:nvPr>
            <p:ph type="title"/>
          </p:nvPr>
        </p:nvSpPr>
        <p:spPr/>
        <p:txBody>
          <a:bodyPr>
            <a:normAutofit fontScale="90000"/>
          </a:bodyPr>
          <a:lstStyle/>
          <a:p>
            <a:r>
              <a:rPr lang="en-US" dirty="0"/>
              <a:t>What if the Person is Ambivalent about Making a Change?</a:t>
            </a:r>
          </a:p>
        </p:txBody>
      </p:sp>
      <p:sp>
        <p:nvSpPr>
          <p:cNvPr id="7" name="Text Placeholder 6">
            <a:extLst>
              <a:ext uri="{FF2B5EF4-FFF2-40B4-BE49-F238E27FC236}">
                <a16:creationId xmlns:a16="http://schemas.microsoft.com/office/drawing/2014/main" id="{D8F6331B-6FE8-AF17-13C9-C536AF2AC59A}"/>
              </a:ext>
            </a:extLst>
          </p:cNvPr>
          <p:cNvSpPr>
            <a:spLocks noGrp="1"/>
          </p:cNvSpPr>
          <p:nvPr>
            <p:ph type="body" sz="quarter" idx="11"/>
          </p:nvPr>
        </p:nvSpPr>
        <p:spPr/>
        <p:txBody>
          <a:bodyPr/>
          <a:lstStyle/>
          <a:p>
            <a:r>
              <a:rPr lang="en-US" dirty="0"/>
              <a:t>What do they want?</a:t>
            </a:r>
          </a:p>
          <a:p>
            <a:r>
              <a:rPr lang="en-US" dirty="0"/>
              <a:t>Meet them where they are at</a:t>
            </a:r>
          </a:p>
          <a:p>
            <a:r>
              <a:rPr lang="en-US" dirty="0"/>
              <a:t>Listen actively to find out what help they want</a:t>
            </a:r>
          </a:p>
          <a:p>
            <a:r>
              <a:rPr lang="en-US" dirty="0"/>
              <a:t>Be non-judgmental and accepting </a:t>
            </a:r>
          </a:p>
          <a:p>
            <a:r>
              <a:rPr lang="en-US" dirty="0"/>
              <a:t>Accept small changes; this can start the process  </a:t>
            </a:r>
          </a:p>
          <a:p>
            <a:r>
              <a:rPr lang="en-US" dirty="0"/>
              <a:t>What is the patient experience now?</a:t>
            </a:r>
          </a:p>
          <a:p>
            <a:r>
              <a:rPr lang="en-US" dirty="0"/>
              <a:t>Show compassion and empathy</a:t>
            </a:r>
          </a:p>
          <a:p>
            <a:r>
              <a:rPr lang="en-US" dirty="0"/>
              <a:t>Offer them the help that they are willing to accept in the moment</a:t>
            </a:r>
          </a:p>
        </p:txBody>
      </p:sp>
    </p:spTree>
    <p:extLst>
      <p:ext uri="{BB962C8B-B14F-4D97-AF65-F5344CB8AC3E}">
        <p14:creationId xmlns:p14="http://schemas.microsoft.com/office/powerpoint/2010/main" val="1255997327"/>
      </p:ext>
    </p:extLst>
  </p:cSld>
  <p:clrMapOvr>
    <a:masterClrMapping/>
  </p:clrMapOvr>
  <p:transition spd="slow">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8369BA6-3604-6EF1-1466-AAFEB1A76008}"/>
              </a:ext>
            </a:extLst>
          </p:cNvPr>
          <p:cNvSpPr>
            <a:spLocks noGrp="1"/>
          </p:cNvSpPr>
          <p:nvPr>
            <p:ph type="title"/>
          </p:nvPr>
        </p:nvSpPr>
        <p:spPr/>
        <p:txBody>
          <a:bodyPr/>
          <a:lstStyle/>
          <a:p>
            <a:r>
              <a:rPr lang="en-US" dirty="0"/>
              <a:t>Patients are the Experts of Themselves</a:t>
            </a:r>
          </a:p>
        </p:txBody>
      </p:sp>
      <p:sp>
        <p:nvSpPr>
          <p:cNvPr id="7" name="Text Placeholder 6">
            <a:extLst>
              <a:ext uri="{FF2B5EF4-FFF2-40B4-BE49-F238E27FC236}">
                <a16:creationId xmlns:a16="http://schemas.microsoft.com/office/drawing/2014/main" id="{FEB5F4A0-4DB6-8126-1EBC-08E5EA4AE72D}"/>
              </a:ext>
            </a:extLst>
          </p:cNvPr>
          <p:cNvSpPr>
            <a:spLocks noGrp="1"/>
          </p:cNvSpPr>
          <p:nvPr>
            <p:ph type="body" sz="quarter" idx="11"/>
          </p:nvPr>
        </p:nvSpPr>
        <p:spPr/>
        <p:txBody>
          <a:bodyPr/>
          <a:lstStyle/>
          <a:p>
            <a:r>
              <a:rPr lang="en-US" dirty="0"/>
              <a:t>Listen first - let the patient tell their story</a:t>
            </a:r>
          </a:p>
          <a:p>
            <a:r>
              <a:rPr lang="en-US" dirty="0"/>
              <a:t>Convey respect</a:t>
            </a:r>
          </a:p>
          <a:p>
            <a:r>
              <a:rPr lang="en-US" dirty="0"/>
              <a:t>Focus on support, not blame</a:t>
            </a:r>
          </a:p>
          <a:p>
            <a:r>
              <a:rPr lang="en-US" dirty="0"/>
              <a:t>Assess level of health literacy:</a:t>
            </a:r>
          </a:p>
          <a:p>
            <a:pPr lvl="1"/>
            <a:r>
              <a:rPr lang="en-US" dirty="0"/>
              <a:t>Use language your patient can understand</a:t>
            </a:r>
          </a:p>
          <a:p>
            <a:pPr lvl="1"/>
            <a:r>
              <a:rPr lang="en-US" dirty="0"/>
              <a:t>Supplement teaching with photos/pictures, videos, etc.</a:t>
            </a:r>
          </a:p>
          <a:p>
            <a:pPr lvl="1"/>
            <a:r>
              <a:rPr lang="en-US" dirty="0"/>
              <a:t>Use the “teach-back method” to ensure understanding</a:t>
            </a:r>
          </a:p>
        </p:txBody>
      </p:sp>
      <p:sp>
        <p:nvSpPr>
          <p:cNvPr id="5" name="Date Placeholder 4">
            <a:extLst>
              <a:ext uri="{FF2B5EF4-FFF2-40B4-BE49-F238E27FC236}">
                <a16:creationId xmlns:a16="http://schemas.microsoft.com/office/drawing/2014/main" id="{130A7277-5172-DE8E-21B1-468A31AFAAD7}"/>
              </a:ext>
            </a:extLst>
          </p:cNvPr>
          <p:cNvSpPr>
            <a:spLocks noGrp="1"/>
          </p:cNvSpPr>
          <p:nvPr>
            <p:ph type="dt" sz="half" idx="2"/>
          </p:nvPr>
        </p:nvSpPr>
        <p:spPr>
          <a:xfrm>
            <a:off x="623296" y="6356350"/>
            <a:ext cx="3997255" cy="343855"/>
          </a:xfrm>
        </p:spPr>
        <p:txBody>
          <a:bodyPr/>
          <a:lstStyle/>
          <a:p>
            <a:r>
              <a:rPr lang="en-US" dirty="0"/>
              <a:t>SOURCE: South Central AETC/UT Health San Antonio</a:t>
            </a:r>
          </a:p>
        </p:txBody>
      </p:sp>
    </p:spTree>
    <p:extLst>
      <p:ext uri="{BB962C8B-B14F-4D97-AF65-F5344CB8AC3E}">
        <p14:creationId xmlns:p14="http://schemas.microsoft.com/office/powerpoint/2010/main" val="2734448825"/>
      </p:ext>
    </p:extLst>
  </p:cSld>
  <p:clrMapOvr>
    <a:masterClrMapping/>
  </p:clrMapOvr>
  <p:transition spd="slow">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0D1CC18-A8FE-F4EB-4ED7-6BDB4983C863}"/>
              </a:ext>
            </a:extLst>
          </p:cNvPr>
          <p:cNvSpPr>
            <a:spLocks noGrp="1"/>
          </p:cNvSpPr>
          <p:nvPr>
            <p:ph type="title"/>
          </p:nvPr>
        </p:nvSpPr>
        <p:spPr/>
        <p:txBody>
          <a:bodyPr/>
          <a:lstStyle/>
          <a:p>
            <a:r>
              <a:rPr lang="en-US" dirty="0"/>
              <a:t>Avoid Assumptions</a:t>
            </a:r>
          </a:p>
        </p:txBody>
      </p:sp>
      <p:sp>
        <p:nvSpPr>
          <p:cNvPr id="7" name="Text Placeholder 6">
            <a:extLst>
              <a:ext uri="{FF2B5EF4-FFF2-40B4-BE49-F238E27FC236}">
                <a16:creationId xmlns:a16="http://schemas.microsoft.com/office/drawing/2014/main" id="{20EB85DD-EF54-38AD-75C7-73B77AD24642}"/>
              </a:ext>
            </a:extLst>
          </p:cNvPr>
          <p:cNvSpPr>
            <a:spLocks noGrp="1"/>
          </p:cNvSpPr>
          <p:nvPr>
            <p:ph type="body" sz="quarter" idx="11"/>
          </p:nvPr>
        </p:nvSpPr>
        <p:spPr/>
        <p:txBody>
          <a:bodyPr/>
          <a:lstStyle/>
          <a:p>
            <a:r>
              <a:rPr lang="en-US" dirty="0"/>
              <a:t>Approach each new encounter as a clean slate</a:t>
            </a:r>
          </a:p>
          <a:p>
            <a:r>
              <a:rPr lang="en-US" dirty="0"/>
              <a:t>Do not assume you know a person’s story</a:t>
            </a:r>
          </a:p>
          <a:p>
            <a:r>
              <a:rPr lang="en-US" dirty="0"/>
              <a:t>Do not assume that drug use is a choice or sign of weak character</a:t>
            </a:r>
          </a:p>
          <a:p>
            <a:r>
              <a:rPr lang="en-US" dirty="0"/>
              <a:t>Avoid assumptions about safety/competence</a:t>
            </a:r>
          </a:p>
          <a:p>
            <a:r>
              <a:rPr lang="en-US" dirty="0"/>
              <a:t>Avoid assumptions about lifestyle</a:t>
            </a:r>
          </a:p>
          <a:p>
            <a:r>
              <a:rPr lang="en-US" dirty="0"/>
              <a:t>Recognize that recovery is a non-linear journey</a:t>
            </a:r>
          </a:p>
        </p:txBody>
      </p:sp>
      <p:sp>
        <p:nvSpPr>
          <p:cNvPr id="5" name="Date Placeholder 4">
            <a:extLst>
              <a:ext uri="{FF2B5EF4-FFF2-40B4-BE49-F238E27FC236}">
                <a16:creationId xmlns:a16="http://schemas.microsoft.com/office/drawing/2014/main" id="{E4C56458-3024-5238-2EE8-B720BA820871}"/>
              </a:ext>
            </a:extLst>
          </p:cNvPr>
          <p:cNvSpPr>
            <a:spLocks noGrp="1"/>
          </p:cNvSpPr>
          <p:nvPr>
            <p:ph type="dt" sz="half" idx="2"/>
          </p:nvPr>
        </p:nvSpPr>
        <p:spPr>
          <a:xfrm>
            <a:off x="623297" y="6356351"/>
            <a:ext cx="4379526" cy="343388"/>
          </a:xfrm>
        </p:spPr>
        <p:txBody>
          <a:bodyPr/>
          <a:lstStyle/>
          <a:p>
            <a:r>
              <a:rPr lang="en-US" dirty="0">
                <a:solidFill>
                  <a:srgbClr val="B9B9B9"/>
                </a:solidFill>
              </a:rPr>
              <a:t>SOURCE: South Central AETC/UT Health San Antonio, 2026</a:t>
            </a:r>
          </a:p>
        </p:txBody>
      </p:sp>
    </p:spTree>
    <p:extLst>
      <p:ext uri="{BB962C8B-B14F-4D97-AF65-F5344CB8AC3E}">
        <p14:creationId xmlns:p14="http://schemas.microsoft.com/office/powerpoint/2010/main" val="3515875194"/>
      </p:ext>
    </p:extLst>
  </p:cSld>
  <p:clrMapOvr>
    <a:masterClrMapping/>
  </p:clrMapOvr>
  <p:transition spd="slow">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9C02E6A-CF2D-AD2B-A26C-7BDBB2ADB7D8}"/>
              </a:ext>
            </a:extLst>
          </p:cNvPr>
          <p:cNvSpPr>
            <a:spLocks noGrp="1"/>
          </p:cNvSpPr>
          <p:nvPr>
            <p:ph type="title"/>
          </p:nvPr>
        </p:nvSpPr>
        <p:spPr/>
        <p:txBody>
          <a:bodyPr>
            <a:normAutofit/>
          </a:bodyPr>
          <a:lstStyle/>
          <a:p>
            <a:r>
              <a:rPr lang="en-US" dirty="0"/>
              <a:t>Tap into the Underlying Spirit of Motivational Interviewing</a:t>
            </a:r>
          </a:p>
        </p:txBody>
      </p:sp>
      <p:pic>
        <p:nvPicPr>
          <p:cNvPr id="9" name="Picture 8" descr="Diagram of the four components of the spirit of MI:&#10;&#10;Top Red Circle - Partnership&#10;Right Yellow Circle - Acceptance&#10;Bottom Green Circle - Evocation&#10;Left Blue Circle - Compassion">
            <a:extLst>
              <a:ext uri="{FF2B5EF4-FFF2-40B4-BE49-F238E27FC236}">
                <a16:creationId xmlns:a16="http://schemas.microsoft.com/office/drawing/2014/main" id="{8103DA0A-5CA4-C0A3-BD0F-C4C144173864}"/>
              </a:ext>
            </a:extLst>
          </p:cNvPr>
          <p:cNvPicPr>
            <a:picLocks noChangeAspect="1"/>
          </p:cNvPicPr>
          <p:nvPr/>
        </p:nvPicPr>
        <p:blipFill>
          <a:blip r:embed="rId3"/>
          <a:stretch>
            <a:fillRect/>
          </a:stretch>
        </p:blipFill>
        <p:spPr>
          <a:xfrm>
            <a:off x="3296329" y="1831785"/>
            <a:ext cx="5166359" cy="4707127"/>
          </a:xfrm>
          <a:prstGeom prst="rect">
            <a:avLst/>
          </a:prstGeom>
        </p:spPr>
      </p:pic>
    </p:spTree>
    <p:extLst>
      <p:ext uri="{BB962C8B-B14F-4D97-AF65-F5344CB8AC3E}">
        <p14:creationId xmlns:p14="http://schemas.microsoft.com/office/powerpoint/2010/main" val="3550742102"/>
      </p:ext>
    </p:extLst>
  </p:cSld>
  <p:clrMapOvr>
    <a:masterClrMapping/>
  </p:clrMapOvr>
  <p:transition spd="slow">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CC6B3-4C92-752A-4566-08B384D4AC63}"/>
              </a:ext>
            </a:extLst>
          </p:cNvPr>
          <p:cNvSpPr>
            <a:spLocks noGrp="1"/>
          </p:cNvSpPr>
          <p:nvPr>
            <p:ph type="title"/>
          </p:nvPr>
        </p:nvSpPr>
        <p:spPr/>
        <p:txBody>
          <a:bodyPr/>
          <a:lstStyle/>
          <a:p>
            <a:r>
              <a:rPr lang="en-US" dirty="0"/>
              <a:t>A Helpful Quote</a:t>
            </a:r>
          </a:p>
        </p:txBody>
      </p:sp>
      <p:pic>
        <p:nvPicPr>
          <p:cNvPr id="7" name="Picture 6" descr="Image of Blaise Pascal">
            <a:extLst>
              <a:ext uri="{FF2B5EF4-FFF2-40B4-BE49-F238E27FC236}">
                <a16:creationId xmlns:a16="http://schemas.microsoft.com/office/drawing/2014/main" id="{D11E0FB3-ECD2-3B8D-3752-1E2177E0C59A}"/>
              </a:ext>
            </a:extLst>
          </p:cNvPr>
          <p:cNvPicPr>
            <a:picLocks noChangeAspect="1"/>
          </p:cNvPicPr>
          <p:nvPr/>
        </p:nvPicPr>
        <p:blipFill>
          <a:blip r:embed="rId3"/>
          <a:stretch>
            <a:fillRect/>
          </a:stretch>
        </p:blipFill>
        <p:spPr>
          <a:xfrm>
            <a:off x="623297" y="2299882"/>
            <a:ext cx="2435545" cy="3190565"/>
          </a:xfrm>
          <a:prstGeom prst="rect">
            <a:avLst/>
          </a:prstGeom>
        </p:spPr>
      </p:pic>
      <p:sp>
        <p:nvSpPr>
          <p:cNvPr id="4" name="Text Placeholder 3">
            <a:extLst>
              <a:ext uri="{FF2B5EF4-FFF2-40B4-BE49-F238E27FC236}">
                <a16:creationId xmlns:a16="http://schemas.microsoft.com/office/drawing/2014/main" id="{27880C6E-839C-1733-2688-3DAA197C4A28}"/>
              </a:ext>
            </a:extLst>
          </p:cNvPr>
          <p:cNvSpPr>
            <a:spLocks noGrp="1"/>
          </p:cNvSpPr>
          <p:nvPr>
            <p:ph type="body" sz="quarter" idx="12"/>
          </p:nvPr>
        </p:nvSpPr>
        <p:spPr>
          <a:xfrm>
            <a:off x="3552404" y="2727015"/>
            <a:ext cx="8083943" cy="2968415"/>
          </a:xfrm>
        </p:spPr>
        <p:txBody>
          <a:bodyPr/>
          <a:lstStyle/>
          <a:p>
            <a:pPr marL="0" indent="0">
              <a:buNone/>
            </a:pPr>
            <a:r>
              <a:rPr lang="en-US" altLang="en-US" sz="3600" i="1" dirty="0"/>
              <a:t>“People are better persuaded </a:t>
            </a:r>
            <a:br>
              <a:rPr lang="en-US" altLang="en-US" sz="3600" i="1" dirty="0"/>
            </a:br>
            <a:r>
              <a:rPr lang="en-US" altLang="en-US" sz="3600" i="1" dirty="0"/>
              <a:t>by the reasons they themselves discovered than those that come into the minds of others” ~Blaise Pascal</a:t>
            </a:r>
            <a:endParaRPr lang="en-US" sz="3600" dirty="0"/>
          </a:p>
        </p:txBody>
      </p:sp>
    </p:spTree>
    <p:extLst>
      <p:ext uri="{BB962C8B-B14F-4D97-AF65-F5344CB8AC3E}">
        <p14:creationId xmlns:p14="http://schemas.microsoft.com/office/powerpoint/2010/main" val="3641251928"/>
      </p:ext>
    </p:extLst>
  </p:cSld>
  <p:clrMapOvr>
    <a:masterClrMapping/>
  </p:clrMapOvr>
  <p:transition spd="slow">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331B4-5479-CBF3-CD89-982D006BE374}"/>
              </a:ext>
            </a:extLst>
          </p:cNvPr>
          <p:cNvSpPr>
            <a:spLocks noGrp="1"/>
          </p:cNvSpPr>
          <p:nvPr>
            <p:ph type="title"/>
          </p:nvPr>
        </p:nvSpPr>
        <p:spPr/>
        <p:txBody>
          <a:bodyPr/>
          <a:lstStyle/>
          <a:p>
            <a:r>
              <a:rPr lang="en-US" dirty="0"/>
              <a:t>Techniques to Enhance Motivation</a:t>
            </a:r>
          </a:p>
        </p:txBody>
      </p:sp>
      <p:sp>
        <p:nvSpPr>
          <p:cNvPr id="7" name="Text Placeholder 6">
            <a:extLst>
              <a:ext uri="{FF2B5EF4-FFF2-40B4-BE49-F238E27FC236}">
                <a16:creationId xmlns:a16="http://schemas.microsoft.com/office/drawing/2014/main" id="{3BC3BC76-ADA0-88FF-1A78-544E000931A0}"/>
              </a:ext>
            </a:extLst>
          </p:cNvPr>
          <p:cNvSpPr>
            <a:spLocks noGrp="1"/>
          </p:cNvSpPr>
          <p:nvPr>
            <p:ph type="body" sz="quarter" idx="11"/>
          </p:nvPr>
        </p:nvSpPr>
        <p:spPr>
          <a:xfrm>
            <a:off x="324482" y="2005035"/>
            <a:ext cx="11158116" cy="4428133"/>
          </a:xfrm>
        </p:spPr>
        <p:txBody>
          <a:bodyPr/>
          <a:lstStyle/>
          <a:p>
            <a:pPr marL="0" indent="0">
              <a:buNone/>
            </a:pPr>
            <a:r>
              <a:rPr lang="en-US" sz="2200" b="1" dirty="0">
                <a:solidFill>
                  <a:srgbClr val="0D0D0D"/>
                </a:solidFill>
                <a:highlight>
                  <a:srgbClr val="FFFFFF"/>
                </a:highlight>
              </a:rPr>
              <a:t>These skills are very valuable with people experience a crisis from substance use, but can be applied in any situation (even with your spouse or children </a:t>
            </a:r>
            <a:r>
              <a:rPr lang="en-US" sz="2200" b="1" dirty="0">
                <a:solidFill>
                  <a:srgbClr val="0D0D0D"/>
                </a:solidFill>
                <a:highlight>
                  <a:srgbClr val="FFFFFF"/>
                </a:highlight>
                <a:sym typeface="Wingdings" panose="05000000000000000000" pitchFamily="2" charset="2"/>
              </a:rPr>
              <a:t>)</a:t>
            </a:r>
            <a:endParaRPr lang="en-US" sz="2200" b="1" dirty="0">
              <a:solidFill>
                <a:srgbClr val="0D0D0D"/>
              </a:solidFill>
              <a:highlight>
                <a:srgbClr val="FFFFFF"/>
              </a:highlight>
            </a:endParaRPr>
          </a:p>
          <a:p>
            <a:pPr>
              <a:buFont typeface="+mj-lt"/>
              <a:buAutoNum type="arabicPeriod"/>
            </a:pPr>
            <a:r>
              <a:rPr lang="en-US" sz="2200" b="1" dirty="0">
                <a:solidFill>
                  <a:srgbClr val="0D0D0D"/>
                </a:solidFill>
                <a:highlight>
                  <a:srgbClr val="FFFFFF"/>
                </a:highlight>
              </a:rPr>
              <a:t>Open-Ended Questions:</a:t>
            </a:r>
            <a:r>
              <a:rPr lang="en-US" sz="2200" dirty="0">
                <a:solidFill>
                  <a:srgbClr val="0D0D0D"/>
                </a:solidFill>
                <a:highlight>
                  <a:srgbClr val="FFFFFF"/>
                </a:highlight>
              </a:rPr>
              <a:t>  Not a “yes” or “no”</a:t>
            </a:r>
          </a:p>
          <a:p>
            <a:pPr>
              <a:buFont typeface="+mj-lt"/>
              <a:buAutoNum type="arabicPeriod"/>
            </a:pPr>
            <a:r>
              <a:rPr lang="en-US" sz="2200" b="1" dirty="0">
                <a:solidFill>
                  <a:srgbClr val="0D0D0D"/>
                </a:solidFill>
                <a:highlight>
                  <a:srgbClr val="FFFFFF"/>
                </a:highlight>
              </a:rPr>
              <a:t>Reflective Listening:</a:t>
            </a:r>
            <a:r>
              <a:rPr lang="en-US" sz="2200" dirty="0">
                <a:solidFill>
                  <a:srgbClr val="0D0D0D"/>
                </a:solidFill>
                <a:highlight>
                  <a:srgbClr val="FFFFFF"/>
                </a:highlight>
              </a:rPr>
              <a:t> Helps patients feel understood and can clarify their own thoughts.</a:t>
            </a:r>
          </a:p>
          <a:p>
            <a:pPr lvl="1"/>
            <a:r>
              <a:rPr lang="en-US" sz="2200" i="1" dirty="0">
                <a:solidFill>
                  <a:schemeClr val="accent2">
                    <a:lumMod val="75000"/>
                  </a:schemeClr>
                </a:solidFill>
              </a:rPr>
              <a:t>It sounds like you're feeling really shaken up by what is happening.</a:t>
            </a:r>
          </a:p>
          <a:p>
            <a:pPr lvl="1"/>
            <a:r>
              <a:rPr lang="en-US" sz="2200" i="1" dirty="0">
                <a:solidFill>
                  <a:schemeClr val="accent2">
                    <a:lumMod val="75000"/>
                  </a:schemeClr>
                </a:solidFill>
                <a:highlight>
                  <a:srgbClr val="FFFFFF"/>
                </a:highlight>
              </a:rPr>
              <a:t>It seems like you're feeling hopeless and are struggling to see a way forward.</a:t>
            </a:r>
          </a:p>
          <a:p>
            <a:pPr lvl="1"/>
            <a:r>
              <a:rPr lang="en-US" sz="2200" i="1" dirty="0">
                <a:solidFill>
                  <a:schemeClr val="accent2">
                    <a:lumMod val="75000"/>
                  </a:schemeClr>
                </a:solidFill>
              </a:rPr>
              <a:t>It sounds like you're concerned about how this treatment might affect you, and that’s making you hesitant to accept it.</a:t>
            </a:r>
            <a:endParaRPr lang="en-US" sz="2200" i="1" dirty="0">
              <a:solidFill>
                <a:schemeClr val="accent2">
                  <a:lumMod val="75000"/>
                </a:schemeClr>
              </a:solidFill>
              <a:highlight>
                <a:srgbClr val="FFFFFF"/>
              </a:highlight>
            </a:endParaRPr>
          </a:p>
          <a:p>
            <a:pPr lvl="1"/>
            <a:r>
              <a:rPr lang="en-US" sz="2200" i="1" dirty="0">
                <a:solidFill>
                  <a:schemeClr val="accent2">
                    <a:lumMod val="75000"/>
                  </a:schemeClr>
                </a:solidFill>
              </a:rPr>
              <a:t>It sounds like you’re worried about what might happen next </a:t>
            </a:r>
          </a:p>
        </p:txBody>
      </p:sp>
    </p:spTree>
    <p:extLst>
      <p:ext uri="{BB962C8B-B14F-4D97-AF65-F5344CB8AC3E}">
        <p14:creationId xmlns:p14="http://schemas.microsoft.com/office/powerpoint/2010/main" val="1309233481"/>
      </p:ext>
    </p:extLst>
  </p:cSld>
  <p:clrMapOvr>
    <a:masterClrMapping/>
  </p:clrMapOvr>
  <p:transition spd="slow">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25094-E949-6C65-A379-02D98071BA3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09AE12D-267E-E9F6-9633-80E1245DD311}"/>
              </a:ext>
            </a:extLst>
          </p:cNvPr>
          <p:cNvSpPr>
            <a:spLocks noGrp="1"/>
          </p:cNvSpPr>
          <p:nvPr>
            <p:ph type="title"/>
          </p:nvPr>
        </p:nvSpPr>
        <p:spPr/>
        <p:txBody>
          <a:bodyPr/>
          <a:lstStyle/>
          <a:p>
            <a:r>
              <a:rPr lang="en-US" dirty="0"/>
              <a:t>Techniques to Enhance Motivation (2)</a:t>
            </a:r>
          </a:p>
        </p:txBody>
      </p:sp>
      <p:sp>
        <p:nvSpPr>
          <p:cNvPr id="7" name="Text Placeholder 6">
            <a:extLst>
              <a:ext uri="{FF2B5EF4-FFF2-40B4-BE49-F238E27FC236}">
                <a16:creationId xmlns:a16="http://schemas.microsoft.com/office/drawing/2014/main" id="{CFD3D7A8-802D-7E15-828F-883AAEF30BF9}"/>
              </a:ext>
            </a:extLst>
          </p:cNvPr>
          <p:cNvSpPr>
            <a:spLocks noGrp="1"/>
          </p:cNvSpPr>
          <p:nvPr>
            <p:ph type="body" sz="quarter" idx="11"/>
          </p:nvPr>
        </p:nvSpPr>
        <p:spPr>
          <a:xfrm>
            <a:off x="307498" y="2265770"/>
            <a:ext cx="10414450" cy="3957005"/>
          </a:xfrm>
        </p:spPr>
        <p:txBody>
          <a:bodyPr/>
          <a:lstStyle/>
          <a:p>
            <a:pPr marL="457200" indent="-457200">
              <a:buFont typeface="+mj-lt"/>
              <a:buAutoNum type="arabicPeriod" startAt="3"/>
            </a:pPr>
            <a:r>
              <a:rPr lang="en-US" b="1" dirty="0">
                <a:solidFill>
                  <a:srgbClr val="0D0D0D"/>
                </a:solidFill>
                <a:highlight>
                  <a:srgbClr val="FFFFFF"/>
                </a:highlight>
              </a:rPr>
              <a:t>Rolling with Resistance: Rolling with Resistance:</a:t>
            </a:r>
            <a:r>
              <a:rPr lang="en-US" dirty="0">
                <a:solidFill>
                  <a:srgbClr val="0D0D0D"/>
                </a:solidFill>
                <a:highlight>
                  <a:srgbClr val="FFFFFF"/>
                </a:highlight>
              </a:rPr>
              <a:t> Acknowledge and explore resistance rather than opposing it. This skill combines use of reflections and open-ended questions</a:t>
            </a:r>
            <a:endParaRPr lang="en-US" dirty="0"/>
          </a:p>
          <a:p>
            <a:endParaRPr lang="en-US" dirty="0"/>
          </a:p>
        </p:txBody>
      </p:sp>
    </p:spTree>
    <p:extLst>
      <p:ext uri="{BB962C8B-B14F-4D97-AF65-F5344CB8AC3E}">
        <p14:creationId xmlns:p14="http://schemas.microsoft.com/office/powerpoint/2010/main" val="737053028"/>
      </p:ext>
    </p:extLst>
  </p:cSld>
  <p:clrMapOvr>
    <a:masterClrMapping/>
  </p:clrMapOvr>
  <p:transition spd="slow">
    <p:fade/>
  </p:transition>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4">
            <a:extLst>
              <a:ext uri="{C183D7F6-B498-43B3-948B-1728B52AA6E4}">
                <adec:decorative xmlns:adec="http://schemas.microsoft.com/office/drawing/2017/decorative" val="1"/>
              </a:ext>
            </a:extLst>
          </p:cNvPr>
          <p:cNvGrpSpPr/>
          <p:nvPr/>
        </p:nvGrpSpPr>
        <p:grpSpPr>
          <a:xfrm>
            <a:off x="2733251" y="2591018"/>
            <a:ext cx="2904080" cy="2971026"/>
            <a:chOff x="3038764" y="2133600"/>
            <a:chExt cx="2904836" cy="2971800"/>
          </a:xfrm>
          <a:solidFill>
            <a:srgbClr val="FF5DFF"/>
          </a:solidFill>
        </p:grpSpPr>
        <p:sp>
          <p:nvSpPr>
            <p:cNvPr id="23" name="Oval 22"/>
            <p:cNvSpPr/>
            <p:nvPr/>
          </p:nvSpPr>
          <p:spPr>
            <a:xfrm>
              <a:off x="3038764" y="2133600"/>
              <a:ext cx="2904836" cy="2971800"/>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a:lstStyle/>
            <a:p>
              <a:pPr defTabSz="914126">
                <a:defRPr/>
              </a:pPr>
              <a:endParaRPr lang="en-US" sz="1799" kern="1200" dirty="0">
                <a:solidFill>
                  <a:srgbClr val="000000"/>
                </a:solidFill>
                <a:latin typeface="Calibri" panose="020F0502020204030204"/>
              </a:endParaRPr>
            </a:p>
          </p:txBody>
        </p:sp>
        <p:sp>
          <p:nvSpPr>
            <p:cNvPr id="24" name="Rectangle 23"/>
            <p:cNvSpPr/>
            <p:nvPr/>
          </p:nvSpPr>
          <p:spPr>
            <a:xfrm rot="18024188">
              <a:off x="3255601" y="2832793"/>
              <a:ext cx="805349" cy="523220"/>
            </a:xfrm>
            <a:prstGeom prst="rect">
              <a:avLst/>
            </a:prstGeom>
            <a:noFill/>
          </p:spPr>
          <p:txBody>
            <a:bodyPr wrap="none">
              <a:spAutoFit/>
            </a:bodyPr>
            <a:lstStyle/>
            <a:p>
              <a:pPr defTabSz="914126">
                <a:defRPr/>
              </a:pPr>
              <a:r>
                <a:rPr lang="en-US" sz="2799" kern="1200" dirty="0">
                  <a:latin typeface="Calibri" panose="020F0502020204030204"/>
                  <a:ea typeface="+mn-ea"/>
                  <a:cs typeface="+mn-cs"/>
                </a:rPr>
                <a:t>Pain</a:t>
              </a:r>
            </a:p>
          </p:txBody>
        </p:sp>
      </p:grpSp>
      <p:grpSp>
        <p:nvGrpSpPr>
          <p:cNvPr id="3" name="Group 18">
            <a:extLst>
              <a:ext uri="{C183D7F6-B498-43B3-948B-1728B52AA6E4}">
                <adec:decorative xmlns:adec="http://schemas.microsoft.com/office/drawing/2017/decorative" val="1"/>
              </a:ext>
            </a:extLst>
          </p:cNvPr>
          <p:cNvGrpSpPr>
            <a:grpSpLocks/>
          </p:cNvGrpSpPr>
          <p:nvPr/>
        </p:nvGrpSpPr>
        <p:grpSpPr bwMode="auto">
          <a:xfrm>
            <a:off x="3662997" y="2438659"/>
            <a:ext cx="1261734" cy="3236070"/>
            <a:chOff x="4022725" y="1981200"/>
            <a:chExt cx="1262063" cy="3236913"/>
          </a:xfrm>
        </p:grpSpPr>
        <p:sp>
          <p:nvSpPr>
            <p:cNvPr id="78858" name="Freeform 9"/>
            <p:cNvSpPr>
              <a:spLocks/>
            </p:cNvSpPr>
            <p:nvPr/>
          </p:nvSpPr>
          <p:spPr bwMode="auto">
            <a:xfrm>
              <a:off x="4332287" y="1981200"/>
              <a:ext cx="620713" cy="646113"/>
            </a:xfrm>
            <a:custGeom>
              <a:avLst/>
              <a:gdLst>
                <a:gd name="T0" fmla="*/ 2147483647 w 391"/>
                <a:gd name="T1" fmla="*/ 2147483647 h 407"/>
                <a:gd name="T2" fmla="*/ 0 w 391"/>
                <a:gd name="T3" fmla="*/ 2147483647 h 407"/>
                <a:gd name="T4" fmla="*/ 2147483647 w 391"/>
                <a:gd name="T5" fmla="*/ 2147483647 h 407"/>
                <a:gd name="T6" fmla="*/ 2147483647 w 391"/>
                <a:gd name="T7" fmla="*/ 2147483647 h 407"/>
                <a:gd name="T8" fmla="*/ 2147483647 w 391"/>
                <a:gd name="T9" fmla="*/ 2147483647 h 407"/>
                <a:gd name="T10" fmla="*/ 2147483647 w 391"/>
                <a:gd name="T11" fmla="*/ 2147483647 h 407"/>
                <a:gd name="T12" fmla="*/ 2147483647 w 391"/>
                <a:gd name="T13" fmla="*/ 2147483647 h 407"/>
                <a:gd name="T14" fmla="*/ 2147483647 w 391"/>
                <a:gd name="T15" fmla="*/ 2147483647 h 407"/>
                <a:gd name="T16" fmla="*/ 2147483647 w 391"/>
                <a:gd name="T17" fmla="*/ 0 h 407"/>
                <a:gd name="T18" fmla="*/ 2147483647 w 391"/>
                <a:gd name="T19" fmla="*/ 2147483647 h 4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91"/>
                <a:gd name="T31" fmla="*/ 0 h 407"/>
                <a:gd name="T32" fmla="*/ 391 w 391"/>
                <a:gd name="T33" fmla="*/ 407 h 4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91" h="407">
                  <a:moveTo>
                    <a:pt x="80" y="39"/>
                  </a:moveTo>
                  <a:lnTo>
                    <a:pt x="0" y="148"/>
                  </a:lnTo>
                  <a:lnTo>
                    <a:pt x="61" y="327"/>
                  </a:lnTo>
                  <a:lnTo>
                    <a:pt x="212" y="407"/>
                  </a:lnTo>
                  <a:lnTo>
                    <a:pt x="302" y="372"/>
                  </a:lnTo>
                  <a:lnTo>
                    <a:pt x="347" y="314"/>
                  </a:lnTo>
                  <a:lnTo>
                    <a:pt x="391" y="218"/>
                  </a:lnTo>
                  <a:lnTo>
                    <a:pt x="353" y="67"/>
                  </a:lnTo>
                  <a:lnTo>
                    <a:pt x="222" y="0"/>
                  </a:lnTo>
                  <a:lnTo>
                    <a:pt x="80" y="39"/>
                  </a:lnTo>
                  <a:close/>
                </a:path>
              </a:pathLst>
            </a:custGeom>
            <a:solidFill>
              <a:srgbClr val="00B2FF"/>
            </a:solidFill>
            <a:ln w="76200">
              <a:solidFill>
                <a:schemeClr val="bg1"/>
              </a:solidFill>
              <a:round/>
              <a:headEnd/>
              <a:tailEnd/>
            </a:ln>
          </p:spPr>
          <p:txBody>
            <a:bodyPr/>
            <a:lstStyle/>
            <a:p>
              <a:pPr defTabSz="914126"/>
              <a:endParaRPr lang="en-US" sz="1799" kern="1200">
                <a:solidFill>
                  <a:prstClr val="white"/>
                </a:solidFill>
                <a:latin typeface="Calibri" panose="020F0502020204030204"/>
                <a:ea typeface="+mn-ea"/>
                <a:cs typeface="+mn-cs"/>
              </a:endParaRPr>
            </a:p>
          </p:txBody>
        </p:sp>
        <p:sp>
          <p:nvSpPr>
            <p:cNvPr id="78859" name="Freeform 10"/>
            <p:cNvSpPr>
              <a:spLocks/>
            </p:cNvSpPr>
            <p:nvPr/>
          </p:nvSpPr>
          <p:spPr bwMode="auto">
            <a:xfrm>
              <a:off x="4022725" y="2652713"/>
              <a:ext cx="1262063" cy="2565400"/>
            </a:xfrm>
            <a:custGeom>
              <a:avLst/>
              <a:gdLst>
                <a:gd name="T0" fmla="*/ 2147483647 w 795"/>
                <a:gd name="T1" fmla="*/ 2147483647 h 1616"/>
                <a:gd name="T2" fmla="*/ 2147483647 w 795"/>
                <a:gd name="T3" fmla="*/ 2147483647 h 1616"/>
                <a:gd name="T4" fmla="*/ 2147483647 w 795"/>
                <a:gd name="T5" fmla="*/ 2147483647 h 1616"/>
                <a:gd name="T6" fmla="*/ 2147483647 w 795"/>
                <a:gd name="T7" fmla="*/ 2147483647 h 1616"/>
                <a:gd name="T8" fmla="*/ 2147483647 w 795"/>
                <a:gd name="T9" fmla="*/ 2147483647 h 1616"/>
                <a:gd name="T10" fmla="*/ 2147483647 w 795"/>
                <a:gd name="T11" fmla="*/ 2147483647 h 1616"/>
                <a:gd name="T12" fmla="*/ 2147483647 w 795"/>
                <a:gd name="T13" fmla="*/ 2147483647 h 1616"/>
                <a:gd name="T14" fmla="*/ 2147483647 w 795"/>
                <a:gd name="T15" fmla="*/ 2147483647 h 1616"/>
                <a:gd name="T16" fmla="*/ 2147483647 w 795"/>
                <a:gd name="T17" fmla="*/ 2147483647 h 1616"/>
                <a:gd name="T18" fmla="*/ 2147483647 w 795"/>
                <a:gd name="T19" fmla="*/ 0 h 1616"/>
                <a:gd name="T20" fmla="*/ 2147483647 w 795"/>
                <a:gd name="T21" fmla="*/ 2147483647 h 1616"/>
                <a:gd name="T22" fmla="*/ 2147483647 w 795"/>
                <a:gd name="T23" fmla="*/ 2147483647 h 1616"/>
                <a:gd name="T24" fmla="*/ 2147483647 w 795"/>
                <a:gd name="T25" fmla="*/ 2147483647 h 1616"/>
                <a:gd name="T26" fmla="*/ 0 w 795"/>
                <a:gd name="T27" fmla="*/ 2147483647 h 1616"/>
                <a:gd name="T28" fmla="*/ 2147483647 w 795"/>
                <a:gd name="T29" fmla="*/ 2147483647 h 1616"/>
                <a:gd name="T30" fmla="*/ 2147483647 w 795"/>
                <a:gd name="T31" fmla="*/ 2147483647 h 1616"/>
                <a:gd name="T32" fmla="*/ 2147483647 w 795"/>
                <a:gd name="T33" fmla="*/ 2147483647 h 1616"/>
                <a:gd name="T34" fmla="*/ 2147483647 w 795"/>
                <a:gd name="T35" fmla="*/ 2147483647 h 1616"/>
                <a:gd name="T36" fmla="*/ 2147483647 w 795"/>
                <a:gd name="T37" fmla="*/ 2147483647 h 1616"/>
                <a:gd name="T38" fmla="*/ 2147483647 w 795"/>
                <a:gd name="T39" fmla="*/ 2147483647 h 1616"/>
                <a:gd name="T40" fmla="*/ 2147483647 w 795"/>
                <a:gd name="T41" fmla="*/ 2147483647 h 1616"/>
                <a:gd name="T42" fmla="*/ 2147483647 w 795"/>
                <a:gd name="T43" fmla="*/ 2147483647 h 1616"/>
                <a:gd name="T44" fmla="*/ 2147483647 w 795"/>
                <a:gd name="T45" fmla="*/ 2147483647 h 1616"/>
                <a:gd name="T46" fmla="*/ 2147483647 w 795"/>
                <a:gd name="T47" fmla="*/ 2147483647 h 1616"/>
                <a:gd name="T48" fmla="*/ 2147483647 w 795"/>
                <a:gd name="T49" fmla="*/ 2147483647 h 1616"/>
                <a:gd name="T50" fmla="*/ 2147483647 w 795"/>
                <a:gd name="T51" fmla="*/ 2147483647 h 1616"/>
                <a:gd name="T52" fmla="*/ 2147483647 w 795"/>
                <a:gd name="T53" fmla="*/ 2147483647 h 1616"/>
                <a:gd name="T54" fmla="*/ 2147483647 w 795"/>
                <a:gd name="T55" fmla="*/ 2147483647 h 1616"/>
                <a:gd name="T56" fmla="*/ 2147483647 w 795"/>
                <a:gd name="T57" fmla="*/ 2147483647 h 161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95"/>
                <a:gd name="T88" fmla="*/ 0 h 1616"/>
                <a:gd name="T89" fmla="*/ 795 w 795"/>
                <a:gd name="T90" fmla="*/ 1616 h 161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95" h="1616">
                  <a:moveTo>
                    <a:pt x="586" y="545"/>
                  </a:moveTo>
                  <a:lnTo>
                    <a:pt x="619" y="423"/>
                  </a:lnTo>
                  <a:lnTo>
                    <a:pt x="647" y="728"/>
                  </a:lnTo>
                  <a:lnTo>
                    <a:pt x="686" y="782"/>
                  </a:lnTo>
                  <a:lnTo>
                    <a:pt x="795" y="760"/>
                  </a:lnTo>
                  <a:lnTo>
                    <a:pt x="747" y="513"/>
                  </a:lnTo>
                  <a:lnTo>
                    <a:pt x="740" y="234"/>
                  </a:lnTo>
                  <a:lnTo>
                    <a:pt x="667" y="96"/>
                  </a:lnTo>
                  <a:lnTo>
                    <a:pt x="497" y="23"/>
                  </a:lnTo>
                  <a:lnTo>
                    <a:pt x="256" y="0"/>
                  </a:lnTo>
                  <a:lnTo>
                    <a:pt x="106" y="106"/>
                  </a:lnTo>
                  <a:lnTo>
                    <a:pt x="41" y="289"/>
                  </a:lnTo>
                  <a:lnTo>
                    <a:pt x="25" y="510"/>
                  </a:lnTo>
                  <a:lnTo>
                    <a:pt x="0" y="789"/>
                  </a:lnTo>
                  <a:lnTo>
                    <a:pt x="99" y="782"/>
                  </a:lnTo>
                  <a:lnTo>
                    <a:pt x="128" y="558"/>
                  </a:lnTo>
                  <a:lnTo>
                    <a:pt x="179" y="372"/>
                  </a:lnTo>
                  <a:lnTo>
                    <a:pt x="189" y="686"/>
                  </a:lnTo>
                  <a:lnTo>
                    <a:pt x="202" y="936"/>
                  </a:lnTo>
                  <a:lnTo>
                    <a:pt x="150" y="1590"/>
                  </a:lnTo>
                  <a:lnTo>
                    <a:pt x="378" y="1616"/>
                  </a:lnTo>
                  <a:lnTo>
                    <a:pt x="384" y="1170"/>
                  </a:lnTo>
                  <a:lnTo>
                    <a:pt x="397" y="866"/>
                  </a:lnTo>
                  <a:lnTo>
                    <a:pt x="461" y="1266"/>
                  </a:lnTo>
                  <a:lnTo>
                    <a:pt x="468" y="1610"/>
                  </a:lnTo>
                  <a:lnTo>
                    <a:pt x="619" y="1610"/>
                  </a:lnTo>
                  <a:lnTo>
                    <a:pt x="644" y="1081"/>
                  </a:lnTo>
                  <a:lnTo>
                    <a:pt x="593" y="734"/>
                  </a:lnTo>
                  <a:lnTo>
                    <a:pt x="586" y="545"/>
                  </a:lnTo>
                  <a:close/>
                </a:path>
              </a:pathLst>
            </a:custGeom>
            <a:solidFill>
              <a:srgbClr val="00B2FF"/>
            </a:solidFill>
            <a:ln w="76200">
              <a:solidFill>
                <a:schemeClr val="bg1"/>
              </a:solidFill>
              <a:round/>
              <a:headEnd/>
              <a:tailEnd/>
            </a:ln>
          </p:spPr>
          <p:txBody>
            <a:bodyPr/>
            <a:lstStyle/>
            <a:p>
              <a:pPr defTabSz="914126"/>
              <a:endParaRPr lang="en-US" sz="1799" kern="1200">
                <a:solidFill>
                  <a:prstClr val="white"/>
                </a:solidFill>
                <a:latin typeface="Calibri" panose="020F0502020204030204"/>
                <a:ea typeface="+mn-ea"/>
                <a:cs typeface="+mn-cs"/>
              </a:endParaRPr>
            </a:p>
          </p:txBody>
        </p:sp>
      </p:grpSp>
      <p:sp>
        <p:nvSpPr>
          <p:cNvPr id="4" name="Title 5">
            <a:extLst>
              <a:ext uri="{FF2B5EF4-FFF2-40B4-BE49-F238E27FC236}">
                <a16:creationId xmlns:a16="http://schemas.microsoft.com/office/drawing/2014/main" id="{4EC7E5A7-8412-503F-7CE8-356C58AF45C6}"/>
              </a:ext>
            </a:extLst>
          </p:cNvPr>
          <p:cNvSpPr>
            <a:spLocks noGrp="1"/>
          </p:cNvSpPr>
          <p:nvPr>
            <p:ph type="title"/>
          </p:nvPr>
        </p:nvSpPr>
        <p:spPr>
          <a:xfrm>
            <a:off x="623297" y="534154"/>
            <a:ext cx="10512425" cy="648915"/>
          </a:xfrm>
        </p:spPr>
        <p:txBody>
          <a:bodyPr>
            <a:normAutofit/>
          </a:bodyPr>
          <a:lstStyle/>
          <a:p>
            <a:r>
              <a:rPr lang="en-US" sz="3200" b="0" dirty="0">
                <a:latin typeface="Arial" panose="020B0604020202020204" pitchFamily="34" charset="0"/>
                <a:cs typeface="Arial" panose="020B0604020202020204" pitchFamily="34" charset="0"/>
              </a:rPr>
              <a:t>What are we focusing on? – An Example</a:t>
            </a:r>
          </a:p>
        </p:txBody>
      </p:sp>
      <p:sp>
        <p:nvSpPr>
          <p:cNvPr id="15" name="Oval 14"/>
          <p:cNvSpPr/>
          <p:nvPr/>
        </p:nvSpPr>
        <p:spPr>
          <a:xfrm>
            <a:off x="1752144" y="2819559"/>
            <a:ext cx="1191903" cy="121888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126">
              <a:defRPr/>
            </a:pPr>
            <a:r>
              <a:rPr lang="en-US" sz="2399" kern="1200" dirty="0">
                <a:solidFill>
                  <a:srgbClr val="000000"/>
                </a:solidFill>
                <a:latin typeface="Calibri" panose="020F0502020204030204"/>
              </a:rPr>
              <a:t>SUD</a:t>
            </a:r>
          </a:p>
        </p:txBody>
      </p:sp>
      <p:sp>
        <p:nvSpPr>
          <p:cNvPr id="12" name="Oval 11"/>
          <p:cNvSpPr/>
          <p:nvPr/>
        </p:nvSpPr>
        <p:spPr>
          <a:xfrm>
            <a:off x="1702944" y="4114621"/>
            <a:ext cx="1191902" cy="1218883"/>
          </a:xfrm>
          <a:prstGeom prst="ellipse">
            <a:avLst/>
          </a:prstGeom>
          <a:solidFill>
            <a:srgbClr val="FF5D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126">
              <a:defRPr/>
            </a:pPr>
            <a:r>
              <a:rPr lang="en-US" sz="2399" kern="1200" dirty="0">
                <a:solidFill>
                  <a:srgbClr val="000000"/>
                </a:solidFill>
                <a:latin typeface="Calibri" panose="020F0502020204030204"/>
              </a:rPr>
              <a:t>MH</a:t>
            </a:r>
          </a:p>
        </p:txBody>
      </p:sp>
      <p:sp>
        <p:nvSpPr>
          <p:cNvPr id="21" name="Oval 20"/>
          <p:cNvSpPr/>
          <p:nvPr/>
        </p:nvSpPr>
        <p:spPr>
          <a:xfrm>
            <a:off x="2590126" y="5104963"/>
            <a:ext cx="1191903" cy="121888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126">
              <a:defRPr/>
            </a:pPr>
            <a:r>
              <a:rPr lang="en-US" sz="1500" kern="1200" dirty="0">
                <a:solidFill>
                  <a:srgbClr val="000000"/>
                </a:solidFill>
                <a:latin typeface="Calibri" panose="020F0502020204030204"/>
              </a:rPr>
              <a:t>Family</a:t>
            </a:r>
          </a:p>
        </p:txBody>
      </p:sp>
      <p:sp>
        <p:nvSpPr>
          <p:cNvPr id="22" name="Oval 21"/>
          <p:cNvSpPr/>
          <p:nvPr/>
        </p:nvSpPr>
        <p:spPr>
          <a:xfrm>
            <a:off x="3809009" y="5257324"/>
            <a:ext cx="1191903" cy="1218883"/>
          </a:xfrm>
          <a:prstGeom prst="ellipse">
            <a:avLst/>
          </a:prstGeom>
          <a:solidFill>
            <a:srgbClr val="4F6228"/>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126">
              <a:defRPr/>
            </a:pPr>
            <a:r>
              <a:rPr lang="en-US" sz="1400" kern="1200" dirty="0">
                <a:solidFill>
                  <a:prstClr val="white"/>
                </a:solidFill>
                <a:latin typeface="Calibri" panose="020F0502020204030204"/>
              </a:rPr>
              <a:t>Medical Issues</a:t>
            </a:r>
          </a:p>
        </p:txBody>
      </p:sp>
      <p:sp>
        <p:nvSpPr>
          <p:cNvPr id="20" name="Oval 19"/>
          <p:cNvSpPr/>
          <p:nvPr/>
        </p:nvSpPr>
        <p:spPr>
          <a:xfrm>
            <a:off x="4875531" y="4495522"/>
            <a:ext cx="1364618" cy="1334809"/>
          </a:xfrm>
          <a:prstGeom prst="ellipse">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126">
              <a:defRPr/>
            </a:pPr>
            <a:r>
              <a:rPr lang="en-US" sz="1600" kern="1200" dirty="0">
                <a:solidFill>
                  <a:srgbClr val="FFFFFF"/>
                </a:solidFill>
                <a:latin typeface="Calibri" panose="020F0502020204030204"/>
              </a:rPr>
              <a:t>Accident</a:t>
            </a:r>
          </a:p>
        </p:txBody>
      </p:sp>
      <p:sp>
        <p:nvSpPr>
          <p:cNvPr id="13" name="Oval 12"/>
          <p:cNvSpPr/>
          <p:nvPr/>
        </p:nvSpPr>
        <p:spPr>
          <a:xfrm>
            <a:off x="9598698" y="5136705"/>
            <a:ext cx="1191902" cy="1218883"/>
          </a:xfrm>
          <a:prstGeom prst="ellipse">
            <a:avLst/>
          </a:prstGeom>
          <a:solidFill>
            <a:srgbClr val="FF0000">
              <a:alpha val="69804"/>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126">
              <a:defRPr/>
            </a:pPr>
            <a:r>
              <a:rPr lang="en-US" sz="2399" kern="1200" dirty="0">
                <a:solidFill>
                  <a:srgbClr val="000000"/>
                </a:solidFill>
                <a:latin typeface="Calibri" panose="020F0502020204030204"/>
              </a:rPr>
              <a:t>SUD</a:t>
            </a:r>
          </a:p>
        </p:txBody>
      </p:sp>
    </p:spTree>
    <p:extLst>
      <p:ext uri="{BB962C8B-B14F-4D97-AF65-F5344CB8AC3E}">
        <p14:creationId xmlns:p14="http://schemas.microsoft.com/office/powerpoint/2010/main" val="25865842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style.rotation</p:attrName>
                                        </p:attrNameLst>
                                      </p:cBhvr>
                                      <p:tavLst>
                                        <p:tav tm="0">
                                          <p:val>
                                            <p:fltVal val="90"/>
                                          </p:val>
                                        </p:tav>
                                        <p:tav tm="100000">
                                          <p:val>
                                            <p:fltVal val="0"/>
                                          </p:val>
                                        </p:tav>
                                      </p:tavLst>
                                    </p:anim>
                                    <p:animEffect transition="in" filter="fade">
                                      <p:cBhvr>
                                        <p:cTn id="10" dur="2000"/>
                                        <p:tgtEl>
                                          <p:spTgt spid="2"/>
                                        </p:tgtEl>
                                      </p:cBhvr>
                                    </p:animEffect>
                                  </p:childTnLst>
                                </p:cTn>
                              </p:par>
                              <p:par>
                                <p:cTn id="11" presetID="63" presetClass="path" presetSubtype="0" accel="50000" decel="50000" fill="hold" nodeType="withEffect">
                                  <p:stCondLst>
                                    <p:cond delay="0"/>
                                  </p:stCondLst>
                                  <p:iterate type="lt">
                                    <p:tmPct val="0"/>
                                  </p:iterate>
                                  <p:childTnLst>
                                    <p:animMotion origin="layout" path="M -0.22153 0.11911 L -1.11111E-6 -2.46068E-6 " pathEditMode="relative" rAng="0" ptsTypes="AA">
                                      <p:cBhvr>
                                        <p:cTn id="12" dur="2000" fill="hold"/>
                                        <p:tgtEl>
                                          <p:spTgt spid="2"/>
                                        </p:tgtEl>
                                        <p:attrNameLst>
                                          <p:attrName>ppt_x</p:attrName>
                                          <p:attrName>ppt_y</p:attrName>
                                        </p:attrNameLst>
                                      </p:cBhvr>
                                      <p:rCtr x="111" y="-60"/>
                                    </p:animMotion>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grpId="0" nodeType="clickEffect">
                                  <p:stCondLst>
                                    <p:cond delay="0"/>
                                  </p:stCondLst>
                                  <p:childTnLst>
                                    <p:animEffect transition="out" filter="fade">
                                      <p:cBhvr>
                                        <p:cTn id="16" dur="2000"/>
                                        <p:tgtEl>
                                          <p:spTgt spid="12"/>
                                        </p:tgtEl>
                                      </p:cBhvr>
                                    </p:animEffect>
                                    <p:set>
                                      <p:cBhvr>
                                        <p:cTn id="17" dur="1" fill="hold">
                                          <p:stCondLst>
                                            <p:cond delay="1999"/>
                                          </p:stCondLst>
                                        </p:cTn>
                                        <p:tgtEl>
                                          <p:spTgt spid="12"/>
                                        </p:tgtEl>
                                        <p:attrNameLst>
                                          <p:attrName>style.visibility</p:attrName>
                                        </p:attrNameLst>
                                      </p:cBhvr>
                                      <p:to>
                                        <p:strVal val="hidden"/>
                                      </p:to>
                                    </p:set>
                                  </p:childTnLst>
                                </p:cTn>
                              </p:par>
                              <p:par>
                                <p:cTn id="18" presetID="10" presetClass="exit" presetSubtype="0" fill="hold" grpId="0" nodeType="withEffect">
                                  <p:stCondLst>
                                    <p:cond delay="0"/>
                                  </p:stCondLst>
                                  <p:childTnLst>
                                    <p:animEffect transition="out" filter="fade">
                                      <p:cBhvr>
                                        <p:cTn id="19" dur="2000"/>
                                        <p:tgtEl>
                                          <p:spTgt spid="21"/>
                                        </p:tgtEl>
                                      </p:cBhvr>
                                    </p:animEffect>
                                    <p:set>
                                      <p:cBhvr>
                                        <p:cTn id="20" dur="1" fill="hold">
                                          <p:stCondLst>
                                            <p:cond delay="1999"/>
                                          </p:stCondLst>
                                        </p:cTn>
                                        <p:tgtEl>
                                          <p:spTgt spid="21"/>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2000"/>
                                        <p:tgtEl>
                                          <p:spTgt spid="22"/>
                                        </p:tgtEl>
                                      </p:cBhvr>
                                    </p:animEffect>
                                    <p:set>
                                      <p:cBhvr>
                                        <p:cTn id="23" dur="1" fill="hold">
                                          <p:stCondLst>
                                            <p:cond delay="1999"/>
                                          </p:stCondLst>
                                        </p:cTn>
                                        <p:tgtEl>
                                          <p:spTgt spid="22"/>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2000"/>
                                        <p:tgtEl>
                                          <p:spTgt spid="20"/>
                                        </p:tgtEl>
                                      </p:cBhvr>
                                    </p:animEffect>
                                    <p:set>
                                      <p:cBhvr>
                                        <p:cTn id="26" dur="1" fill="hold">
                                          <p:stCondLst>
                                            <p:cond delay="1999"/>
                                          </p:stCondLst>
                                        </p:cTn>
                                        <p:tgtEl>
                                          <p:spTgt spid="20"/>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63" presetClass="path" presetSubtype="0" accel="50000" decel="50000" fill="hold" grpId="0" nodeType="clickEffect">
                                  <p:stCondLst>
                                    <p:cond delay="0"/>
                                  </p:stCondLst>
                                  <p:childTnLst>
                                    <p:animMotion origin="layout" path="M -4.16667E-6 2.53469E-6 L 0.15157 0.0888 " pathEditMode="relative" rAng="0" ptsTypes="AA">
                                      <p:cBhvr>
                                        <p:cTn id="30" dur="1000" fill="hold"/>
                                        <p:tgtEl>
                                          <p:spTgt spid="15"/>
                                        </p:tgtEl>
                                        <p:attrNameLst>
                                          <p:attrName>ppt_x</p:attrName>
                                          <p:attrName>ppt_y</p:attrName>
                                        </p:attrNameLst>
                                      </p:cBhvr>
                                      <p:rCtr x="76" y="44"/>
                                    </p:animMotion>
                                  </p:childTnLst>
                                </p:cTn>
                              </p:par>
                              <p:par>
                                <p:cTn id="31" presetID="63" presetClass="path" presetSubtype="0" accel="50000" decel="50000" fill="hold" nodeType="withEffect">
                                  <p:stCondLst>
                                    <p:cond delay="0"/>
                                  </p:stCondLst>
                                  <p:iterate type="lt">
                                    <p:tmPct val="0"/>
                                  </p:iterate>
                                  <p:childTnLst>
                                    <p:animMotion origin="layout" path="M 3.33333E-6 -4.12581E-6 L 0.40833 -4.12581E-6 " pathEditMode="relative" rAng="0" ptsTypes="AA">
                                      <p:cBhvr>
                                        <p:cTn id="32" dur="1000" fill="hold"/>
                                        <p:tgtEl>
                                          <p:spTgt spid="2"/>
                                        </p:tgtEl>
                                        <p:attrNameLst>
                                          <p:attrName>ppt_x</p:attrName>
                                          <p:attrName>ppt_y</p:attrName>
                                        </p:attrNameLst>
                                      </p:cBhvr>
                                      <p:rCtr x="204" y="0"/>
                                    </p:animMotion>
                                  </p:childTnLst>
                                </p:cTn>
                              </p:par>
                            </p:childTnLst>
                          </p:cTn>
                        </p:par>
                      </p:childTnLst>
                    </p:cTn>
                  </p:par>
                  <p:par>
                    <p:cTn id="33" fill="hold" nodeType="clickPar">
                      <p:stCondLst>
                        <p:cond delay="indefinite"/>
                      </p:stCondLst>
                      <p:childTnLst>
                        <p:par>
                          <p:cTn id="34" fill="hold" nodeType="withGroup">
                            <p:stCondLst>
                              <p:cond delay="0"/>
                            </p:stCondLst>
                            <p:childTnLst>
                              <p:par>
                                <p:cTn id="35" presetID="63" presetClass="path" presetSubtype="0" accel="50000" decel="50000" fill="hold" nodeType="clickEffect">
                                  <p:stCondLst>
                                    <p:cond delay="0"/>
                                  </p:stCondLst>
                                  <p:childTnLst>
                                    <p:animMotion origin="layout" path="M -1.38889E-6 1.9334E-6 L 0.40538 0.00855 " pathEditMode="relative" rAng="0" ptsTypes="AA">
                                      <p:cBhvr>
                                        <p:cTn id="36" dur="1000" fill="hold"/>
                                        <p:tgtEl>
                                          <p:spTgt spid="3"/>
                                        </p:tgtEl>
                                        <p:attrNameLst>
                                          <p:attrName>ppt_x</p:attrName>
                                          <p:attrName>ppt_y</p:attrName>
                                        </p:attrNameLst>
                                      </p:cBhvr>
                                      <p:rCtr x="203" y="4"/>
                                    </p:animMotion>
                                  </p:childTnLst>
                                </p:cTn>
                              </p:par>
                            </p:childTnLst>
                          </p:cTn>
                        </p:par>
                      </p:childTnLst>
                    </p:cTn>
                  </p:par>
                  <p:par>
                    <p:cTn id="37" fill="hold" nodeType="clickPar">
                      <p:stCondLst>
                        <p:cond delay="indefinite"/>
                      </p:stCondLst>
                      <p:childTnLst>
                        <p:par>
                          <p:cTn id="38" fill="hold" nodeType="withGroup">
                            <p:stCondLst>
                              <p:cond delay="0"/>
                            </p:stCondLst>
                            <p:childTnLst>
                              <p:par>
                                <p:cTn id="39" presetID="63" presetClass="path" presetSubtype="0" accel="50000" decel="50000" fill="hold" grpId="1" nodeType="clickEffect">
                                  <p:stCondLst>
                                    <p:cond delay="0"/>
                                  </p:stCondLst>
                                  <p:childTnLst>
                                    <p:animMotion origin="layout" path="M 0.15156 0.0888 L 0.54323 0.0888 " pathEditMode="relative" rAng="0" ptsTypes="AA">
                                      <p:cBhvr>
                                        <p:cTn id="40" dur="1000" fill="hold"/>
                                        <p:tgtEl>
                                          <p:spTgt spid="15"/>
                                        </p:tgtEl>
                                        <p:attrNameLst>
                                          <p:attrName>ppt_x</p:attrName>
                                          <p:attrName>ppt_y</p:attrName>
                                        </p:attrNameLst>
                                      </p:cBhvr>
                                      <p:rCtr x="196" y="0"/>
                                    </p:animMotion>
                                  </p:childTnLst>
                                </p:cTn>
                              </p:par>
                              <p:par>
                                <p:cTn id="41" presetID="35" presetClass="path" presetSubtype="0" accel="50000" decel="50000" fill="hold" nodeType="withEffect">
                                  <p:stCondLst>
                                    <p:cond delay="0"/>
                                  </p:stCondLst>
                                  <p:iterate type="lt">
                                    <p:tmPct val="0"/>
                                  </p:iterate>
                                  <p:childTnLst>
                                    <p:animMotion origin="layout" path="M 0.40833 -4.54209E-6 L 0.06667 -0.32747 " pathEditMode="relative" rAng="0" ptsTypes="AA">
                                      <p:cBhvr>
                                        <p:cTn id="42" dur="1000" fill="hold"/>
                                        <p:tgtEl>
                                          <p:spTgt spid="2"/>
                                        </p:tgtEl>
                                        <p:attrNameLst>
                                          <p:attrName>ppt_x</p:attrName>
                                          <p:attrName>ppt_y</p:attrName>
                                        </p:attrNameLst>
                                      </p:cBhvr>
                                      <p:rCtr x="-171" y="-164"/>
                                    </p:animMotion>
                                  </p:childTnLst>
                                </p:cTn>
                              </p:par>
                            </p:childTnLst>
                          </p:cTn>
                        </p:par>
                      </p:childTnLst>
                    </p:cTn>
                  </p:par>
                  <p:par>
                    <p:cTn id="43" fill="hold" nodeType="clickPar">
                      <p:stCondLst>
                        <p:cond delay="indefinite"/>
                      </p:stCondLst>
                      <p:childTnLst>
                        <p:par>
                          <p:cTn id="44" fill="hold" nodeType="withGroup">
                            <p:stCondLst>
                              <p:cond delay="0"/>
                            </p:stCondLst>
                            <p:childTnLst>
                              <p:par>
                                <p:cTn id="45" presetID="35" presetClass="path" presetSubtype="0" accel="50000" decel="50000" fill="hold" nodeType="clickEffect">
                                  <p:stCondLst>
                                    <p:cond delay="0"/>
                                  </p:stCondLst>
                                  <p:childTnLst>
                                    <p:animMotion origin="layout" path="M 0.39652 0.003 L 0.1 -0.31337 " pathEditMode="relative" rAng="0" ptsTypes="AA">
                                      <p:cBhvr>
                                        <p:cTn id="46" dur="1000" fill="hold"/>
                                        <p:tgtEl>
                                          <p:spTgt spid="3"/>
                                        </p:tgtEl>
                                        <p:attrNameLst>
                                          <p:attrName>ppt_x</p:attrName>
                                          <p:attrName>ppt_y</p:attrName>
                                        </p:attrNameLst>
                                      </p:cBhvr>
                                      <p:rCtr x="-148" y="-158"/>
                                    </p:animMotion>
                                  </p:childTnLst>
                                </p:cTn>
                              </p:par>
                            </p:childTnLst>
                          </p:cTn>
                        </p:par>
                        <p:par>
                          <p:cTn id="47" fill="hold" nodeType="afterGroup">
                            <p:stCondLst>
                              <p:cond delay="1000"/>
                            </p:stCondLst>
                            <p:childTnLst>
                              <p:par>
                                <p:cTn id="48" presetID="63" presetClass="path" presetSubtype="0" accel="50000" decel="50000" fill="hold" grpId="2" nodeType="afterEffect">
                                  <p:stCondLst>
                                    <p:cond delay="0"/>
                                  </p:stCondLst>
                                  <p:childTnLst>
                                    <p:animMotion origin="layout" path="M 0.54323 0.0888 L 0.3599 -0.21092 " pathEditMode="relative" rAng="0" ptsTypes="AA">
                                      <p:cBhvr>
                                        <p:cTn id="49" dur="1000" fill="hold"/>
                                        <p:tgtEl>
                                          <p:spTgt spid="15"/>
                                        </p:tgtEl>
                                        <p:attrNameLst>
                                          <p:attrName>ppt_x</p:attrName>
                                          <p:attrName>ppt_y</p:attrName>
                                        </p:attrNameLst>
                                      </p:cBhvr>
                                      <p:rCtr x="-92" y="-150"/>
                                    </p:animMotion>
                                  </p:childTnLst>
                                </p:cTn>
                              </p:par>
                              <p:par>
                                <p:cTn id="50" presetID="56" presetClass="path" presetSubtype="0" accel="50000" decel="50000" fill="hold" nodeType="withEffect">
                                  <p:stCondLst>
                                    <p:cond delay="0"/>
                                  </p:stCondLst>
                                  <p:iterate type="lt">
                                    <p:tmPct val="0"/>
                                  </p:iterate>
                                  <p:childTnLst>
                                    <p:animMotion origin="layout" path="M 0.06909 -0.32585 L 0.49409 0.16259 " pathEditMode="relative" rAng="0" ptsTypes="AA">
                                      <p:cBhvr>
                                        <p:cTn id="51" dur="1000" fill="hold"/>
                                        <p:tgtEl>
                                          <p:spTgt spid="2"/>
                                        </p:tgtEl>
                                        <p:attrNameLst>
                                          <p:attrName>ppt_x</p:attrName>
                                          <p:attrName>ppt_y</p:attrName>
                                        </p:attrNameLst>
                                      </p:cBhvr>
                                      <p:rCtr x="213" y="244"/>
                                    </p:animMotion>
                                  </p:childTnLst>
                                </p:cTn>
                              </p:par>
                            </p:childTnLst>
                          </p:cTn>
                        </p:par>
                        <p:par>
                          <p:cTn id="52" fill="hold" nodeType="afterGroup">
                            <p:stCondLst>
                              <p:cond delay="2000"/>
                            </p:stCondLst>
                            <p:childTnLst>
                              <p:par>
                                <p:cTn id="53" presetID="49" presetClass="path" presetSubtype="0" accel="50000" decel="50000" fill="hold" nodeType="afterEffect">
                                  <p:stCondLst>
                                    <p:cond delay="0"/>
                                  </p:stCondLst>
                                  <p:childTnLst>
                                    <p:animMotion origin="layout" path="M 0.10174 -0.31337 L 0.52327 0.16235 " pathEditMode="relative" rAng="0" ptsTypes="AA">
                                      <p:cBhvr>
                                        <p:cTn id="54" dur="1000" fill="hold"/>
                                        <p:tgtEl>
                                          <p:spTgt spid="3"/>
                                        </p:tgtEl>
                                        <p:attrNameLst>
                                          <p:attrName>ppt_x</p:attrName>
                                          <p:attrName>ppt_y</p:attrName>
                                        </p:attrNameLst>
                                      </p:cBhvr>
                                      <p:rCtr x="211" y="238"/>
                                    </p:animMotion>
                                  </p:childTnLst>
                                </p:cTn>
                              </p:par>
                            </p:childTnLst>
                          </p:cTn>
                        </p:par>
                      </p:childTnLst>
                    </p:cTn>
                  </p:par>
                  <p:par>
                    <p:cTn id="55" fill="hold" nodeType="clickPar">
                      <p:stCondLst>
                        <p:cond delay="indefinite"/>
                      </p:stCondLst>
                      <p:childTnLst>
                        <p:par>
                          <p:cTn id="56" fill="hold" nodeType="withGroup">
                            <p:stCondLst>
                              <p:cond delay="0"/>
                            </p:stCondLst>
                            <p:childTnLst>
                              <p:par>
                                <p:cTn id="57" presetID="56" presetClass="path" presetSubtype="0" accel="50000" decel="50000" fill="hold" grpId="4" nodeType="clickEffect">
                                  <p:stCondLst>
                                    <p:cond delay="0"/>
                                  </p:stCondLst>
                                  <p:childTnLst>
                                    <p:animMotion origin="layout" path="M 0.3599 -0.21092 L 0.6349 0.32192 " pathEditMode="relative" rAng="0" ptsTypes="AA">
                                      <p:cBhvr>
                                        <p:cTn id="58" dur="1000" fill="hold"/>
                                        <p:tgtEl>
                                          <p:spTgt spid="15"/>
                                        </p:tgtEl>
                                        <p:attrNameLst>
                                          <p:attrName>ppt_x</p:attrName>
                                          <p:attrName>ppt_y</p:attrName>
                                        </p:attrNameLst>
                                      </p:cBhvr>
                                      <p:rCtr x="138" y="266"/>
                                    </p:animMotion>
                                  </p:childTnLst>
                                </p:cTn>
                              </p:par>
                              <p:par>
                                <p:cTn id="59" presetID="10" presetClass="exit" presetSubtype="0" fill="hold" grpId="3" nodeType="withEffect">
                                  <p:stCondLst>
                                    <p:cond delay="0"/>
                                  </p:stCondLst>
                                  <p:childTnLst>
                                    <p:animEffect transition="out" filter="fade">
                                      <p:cBhvr>
                                        <p:cTn id="60" dur="1000"/>
                                        <p:tgtEl>
                                          <p:spTgt spid="15"/>
                                        </p:tgtEl>
                                      </p:cBhvr>
                                    </p:animEffect>
                                    <p:set>
                                      <p:cBhvr>
                                        <p:cTn id="61" dur="1" fill="hold">
                                          <p:stCondLst>
                                            <p:cond delay="999"/>
                                          </p:stCondLst>
                                        </p:cTn>
                                        <p:tgtEl>
                                          <p:spTgt spid="15"/>
                                        </p:tgtEl>
                                        <p:attrNameLst>
                                          <p:attrName>style.visibility</p:attrName>
                                        </p:attrNameLst>
                                      </p:cBhvr>
                                      <p:to>
                                        <p:strVal val="hidden"/>
                                      </p:to>
                                    </p:set>
                                  </p:childTnLst>
                                </p:cTn>
                              </p:par>
                              <p:par>
                                <p:cTn id="62" presetID="10" presetClass="entr" presetSubtype="0" fill="hold" grpId="0" nodeType="withEffect">
                                  <p:stCondLst>
                                    <p:cond delay="80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5" grpId="2" animBg="1"/>
      <p:bldP spid="15" grpId="3" animBg="1"/>
      <p:bldP spid="15" grpId="4" animBg="1"/>
      <p:bldP spid="12" grpId="0" animBg="1"/>
      <p:bldP spid="21" grpId="0" animBg="1"/>
      <p:bldP spid="22" grpId="0" animBg="1"/>
      <p:bldP spid="20" grpId="0" animBg="1"/>
      <p:bldP spid="13"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B78FC82-FFD0-90BF-CD60-9FDEED3FBD87}"/>
              </a:ext>
            </a:extLst>
          </p:cNvPr>
          <p:cNvSpPr>
            <a:spLocks noGrp="1"/>
          </p:cNvSpPr>
          <p:nvPr>
            <p:ph type="title"/>
          </p:nvPr>
        </p:nvSpPr>
        <p:spPr>
          <a:xfrm>
            <a:off x="721452" y="931177"/>
            <a:ext cx="10629391" cy="739631"/>
          </a:xfrm>
        </p:spPr>
        <p:txBody>
          <a:bodyPr/>
          <a:lstStyle/>
          <a:p>
            <a:r>
              <a:rPr lang="en-US" sz="3200" dirty="0">
                <a:solidFill>
                  <a:schemeClr val="accent6"/>
                </a:solidFill>
                <a:effectLst/>
              </a:rPr>
              <a:t>Where is Your Focus?</a:t>
            </a:r>
          </a:p>
        </p:txBody>
      </p:sp>
      <p:pic>
        <p:nvPicPr>
          <p:cNvPr id="4" name="Online Media 3" descr="It's Not About The Nail video screenshot">
            <a:hlinkClick r:id="" action="ppaction://media"/>
            <a:extLst>
              <a:ext uri="{FF2B5EF4-FFF2-40B4-BE49-F238E27FC236}">
                <a16:creationId xmlns:a16="http://schemas.microsoft.com/office/drawing/2014/main" id="{90219697-28B5-569E-9E9C-EC91449D0426}"/>
              </a:ext>
            </a:extLst>
          </p:cNvPr>
          <p:cNvPicPr>
            <a:picLocks noGrp="1" noRot="1" noChangeAspect="1"/>
          </p:cNvPicPr>
          <p:nvPr>
            <p:ph idx="1"/>
            <a:videoFile r:link="rId1"/>
          </p:nvPr>
        </p:nvPicPr>
        <p:blipFill>
          <a:blip r:embed="rId4"/>
          <a:stretch>
            <a:fillRect/>
          </a:stretch>
        </p:blipFill>
        <p:spPr>
          <a:xfrm>
            <a:off x="2244725" y="1844675"/>
            <a:ext cx="7700963" cy="4351338"/>
          </a:xfrm>
          <a:prstGeom prst="rect">
            <a:avLst/>
          </a:prstGeom>
        </p:spPr>
      </p:pic>
    </p:spTree>
    <p:extLst>
      <p:ext uri="{BB962C8B-B14F-4D97-AF65-F5344CB8AC3E}">
        <p14:creationId xmlns:p14="http://schemas.microsoft.com/office/powerpoint/2010/main" val="38747551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A68C2-26B8-A0E3-6CB8-1D5E9C50B4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C71949-0734-60A4-35DE-F91A899880F1}"/>
              </a:ext>
            </a:extLst>
          </p:cNvPr>
          <p:cNvSpPr>
            <a:spLocks noGrp="1"/>
          </p:cNvSpPr>
          <p:nvPr>
            <p:ph type="title"/>
          </p:nvPr>
        </p:nvSpPr>
        <p:spPr>
          <a:xfrm>
            <a:off x="2033715" y="2943788"/>
            <a:ext cx="8869415" cy="1218909"/>
          </a:xfrm>
        </p:spPr>
        <p:txBody>
          <a:bodyPr>
            <a:normAutofit fontScale="90000"/>
          </a:bodyPr>
          <a:lstStyle/>
          <a:p>
            <a:r>
              <a:rPr lang="en-US" dirty="0"/>
              <a:t>Helping People Make a Change – The Brief Negotiated Interview</a:t>
            </a:r>
          </a:p>
        </p:txBody>
      </p:sp>
    </p:spTree>
    <p:extLst>
      <p:ext uri="{BB962C8B-B14F-4D97-AF65-F5344CB8AC3E}">
        <p14:creationId xmlns:p14="http://schemas.microsoft.com/office/powerpoint/2010/main" val="3611698429"/>
      </p:ext>
    </p:extLst>
  </p:cSld>
  <p:clrMapOvr>
    <a:masterClrMapping/>
  </p:clrMapOvr>
  <p:transition spd="slow">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21AFC4-83B7-F4E4-F39E-4EF89FFD5A5F}"/>
              </a:ext>
            </a:extLst>
          </p:cNvPr>
          <p:cNvSpPr>
            <a:spLocks noGrp="1"/>
          </p:cNvSpPr>
          <p:nvPr>
            <p:ph type="title"/>
          </p:nvPr>
        </p:nvSpPr>
        <p:spPr/>
        <p:txBody>
          <a:bodyPr/>
          <a:lstStyle/>
          <a:p>
            <a:r>
              <a:rPr lang="en-US" dirty="0"/>
              <a:t>Key Features of the Brief Negotiated Interview</a:t>
            </a:r>
          </a:p>
        </p:txBody>
      </p:sp>
      <p:sp>
        <p:nvSpPr>
          <p:cNvPr id="5" name="Text Placeholder 4">
            <a:extLst>
              <a:ext uri="{FF2B5EF4-FFF2-40B4-BE49-F238E27FC236}">
                <a16:creationId xmlns:a16="http://schemas.microsoft.com/office/drawing/2014/main" id="{51B89A3D-08DA-3B35-0DE9-C6CF6FB693FF}"/>
              </a:ext>
            </a:extLst>
          </p:cNvPr>
          <p:cNvSpPr>
            <a:spLocks noGrp="1"/>
          </p:cNvSpPr>
          <p:nvPr>
            <p:ph type="body" sz="quarter" idx="11"/>
          </p:nvPr>
        </p:nvSpPr>
        <p:spPr/>
        <p:txBody>
          <a:bodyPr/>
          <a:lstStyle/>
          <a:p>
            <a:r>
              <a:rPr lang="en-US" b="1" dirty="0">
                <a:solidFill>
                  <a:srgbClr val="0D0D0D"/>
                </a:solidFill>
                <a:highlight>
                  <a:srgbClr val="FFFFFF"/>
                </a:highlight>
                <a:latin typeface="ui-sans-serif"/>
              </a:rPr>
              <a:t>Brief and Structured</a:t>
            </a:r>
            <a:r>
              <a:rPr lang="en-US" dirty="0">
                <a:solidFill>
                  <a:srgbClr val="0D0D0D"/>
                </a:solidFill>
                <a:highlight>
                  <a:srgbClr val="FFFFFF"/>
                </a:highlight>
                <a:latin typeface="ui-sans-serif"/>
              </a:rPr>
              <a:t>: Often takes between 5 to 15 minutes</a:t>
            </a:r>
          </a:p>
          <a:p>
            <a:r>
              <a:rPr lang="en-US" b="1" dirty="0">
                <a:solidFill>
                  <a:srgbClr val="0D0D0D"/>
                </a:solidFill>
                <a:highlight>
                  <a:srgbClr val="FFFFFF"/>
                </a:highlight>
                <a:latin typeface="ui-sans-serif"/>
              </a:rPr>
              <a:t>Patient-Centered Approach </a:t>
            </a:r>
            <a:r>
              <a:rPr lang="en-US" dirty="0">
                <a:solidFill>
                  <a:srgbClr val="0D0D0D"/>
                </a:solidFill>
                <a:highlight>
                  <a:srgbClr val="FFFFFF"/>
                </a:highlight>
                <a:latin typeface="ui-sans-serif"/>
              </a:rPr>
              <a:t>rather than being telling them what to do.</a:t>
            </a:r>
          </a:p>
          <a:p>
            <a:r>
              <a:rPr lang="en-US" b="1" dirty="0">
                <a:solidFill>
                  <a:srgbClr val="0D0D0D"/>
                </a:solidFill>
                <a:highlight>
                  <a:srgbClr val="FFFFFF"/>
                </a:highlight>
                <a:latin typeface="ui-sans-serif"/>
              </a:rPr>
              <a:t>Collaborative Negotiation</a:t>
            </a:r>
            <a:endParaRPr lang="en-US" dirty="0">
              <a:solidFill>
                <a:srgbClr val="0D0D0D"/>
              </a:solidFill>
              <a:highlight>
                <a:srgbClr val="FFFFFF"/>
              </a:highlight>
              <a:latin typeface="ui-sans-serif"/>
            </a:endParaRPr>
          </a:p>
          <a:p>
            <a:r>
              <a:rPr lang="en-US" b="1" dirty="0">
                <a:solidFill>
                  <a:srgbClr val="0D0D0D"/>
                </a:solidFill>
                <a:highlight>
                  <a:srgbClr val="FFFFFF"/>
                </a:highlight>
                <a:latin typeface="ui-sans-serif"/>
              </a:rPr>
              <a:t>Motivational Enhancement</a:t>
            </a:r>
            <a:r>
              <a:rPr lang="en-US" dirty="0">
                <a:solidFill>
                  <a:srgbClr val="0D0D0D"/>
                </a:solidFill>
                <a:highlight>
                  <a:srgbClr val="FFFFFF"/>
                </a:highlight>
                <a:latin typeface="ui-sans-serif"/>
              </a:rPr>
              <a:t>: Uses MI techniques</a:t>
            </a:r>
          </a:p>
          <a:p>
            <a:r>
              <a:rPr lang="en-US" b="1" dirty="0">
                <a:solidFill>
                  <a:srgbClr val="0D0D0D"/>
                </a:solidFill>
                <a:highlight>
                  <a:srgbClr val="FFFFFF"/>
                </a:highlight>
                <a:latin typeface="ui-sans-serif"/>
              </a:rPr>
              <a:t>Focus on Behavior Change</a:t>
            </a:r>
            <a:endParaRPr lang="en-US" dirty="0">
              <a:solidFill>
                <a:srgbClr val="0D0D0D"/>
              </a:solidFill>
              <a:highlight>
                <a:srgbClr val="FFFFFF"/>
              </a:highlight>
              <a:latin typeface="ui-sans-serif"/>
            </a:endParaRPr>
          </a:p>
          <a:p>
            <a:r>
              <a:rPr lang="en-US" b="1" dirty="0">
                <a:solidFill>
                  <a:srgbClr val="0D0D0D"/>
                </a:solidFill>
                <a:highlight>
                  <a:srgbClr val="FFFFFF"/>
                </a:highlight>
                <a:latin typeface="ui-sans-serif"/>
              </a:rPr>
              <a:t>Evidence-Based</a:t>
            </a:r>
            <a:endParaRPr lang="en-US" dirty="0">
              <a:solidFill>
                <a:srgbClr val="0D0D0D"/>
              </a:solidFill>
              <a:highlight>
                <a:srgbClr val="FFFFFF"/>
              </a:highlight>
              <a:latin typeface="ui-sans-serif"/>
            </a:endParaRPr>
          </a:p>
        </p:txBody>
      </p:sp>
      <p:sp>
        <p:nvSpPr>
          <p:cNvPr id="2" name="Date Placeholder 4">
            <a:extLst>
              <a:ext uri="{FF2B5EF4-FFF2-40B4-BE49-F238E27FC236}">
                <a16:creationId xmlns:a16="http://schemas.microsoft.com/office/drawing/2014/main" id="{A53DE382-A03A-6335-A451-BCDAEE9F9D76}"/>
              </a:ext>
            </a:extLst>
          </p:cNvPr>
          <p:cNvSpPr>
            <a:spLocks noGrp="1"/>
          </p:cNvSpPr>
          <p:nvPr>
            <p:ph type="dt" sz="half" idx="2"/>
          </p:nvPr>
        </p:nvSpPr>
        <p:spPr>
          <a:xfrm>
            <a:off x="623297" y="6356350"/>
            <a:ext cx="3929038" cy="388579"/>
          </a:xfrm>
        </p:spPr>
        <p:txBody>
          <a:bodyPr/>
          <a:lstStyle/>
          <a:p>
            <a:r>
              <a:rPr lang="en-US" dirty="0">
                <a:solidFill>
                  <a:srgbClr val="B9B9B9"/>
                </a:solidFill>
              </a:rPr>
              <a:t>SOURCE: D’Onofrio et al., 2005</a:t>
            </a:r>
          </a:p>
        </p:txBody>
      </p:sp>
    </p:spTree>
    <p:extLst>
      <p:ext uri="{BB962C8B-B14F-4D97-AF65-F5344CB8AC3E}">
        <p14:creationId xmlns:p14="http://schemas.microsoft.com/office/powerpoint/2010/main" val="2245108579"/>
      </p:ext>
    </p:extLst>
  </p:cSld>
  <p:clrMapOvr>
    <a:masterClrMapping/>
  </p:clrMapOvr>
  <p:transition spd="slow">
    <p:fad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A0B0591-6DEC-FF38-3DCC-E839EBEE5660}"/>
              </a:ext>
            </a:extLst>
          </p:cNvPr>
          <p:cNvSpPr>
            <a:spLocks noGrp="1"/>
          </p:cNvSpPr>
          <p:nvPr>
            <p:ph type="title"/>
          </p:nvPr>
        </p:nvSpPr>
        <p:spPr/>
        <p:txBody>
          <a:bodyPr/>
          <a:lstStyle/>
          <a:p>
            <a:r>
              <a:rPr lang="en-US" dirty="0"/>
              <a:t>What are the Steps of the BNI?</a:t>
            </a:r>
          </a:p>
        </p:txBody>
      </p:sp>
      <p:sp>
        <p:nvSpPr>
          <p:cNvPr id="7" name="Text Placeholder 6">
            <a:extLst>
              <a:ext uri="{FF2B5EF4-FFF2-40B4-BE49-F238E27FC236}">
                <a16:creationId xmlns:a16="http://schemas.microsoft.com/office/drawing/2014/main" id="{035112D5-412D-0C5E-35FC-BE32C9F49E53}"/>
              </a:ext>
            </a:extLst>
          </p:cNvPr>
          <p:cNvSpPr>
            <a:spLocks noGrp="1"/>
          </p:cNvSpPr>
          <p:nvPr>
            <p:ph type="body" sz="quarter" idx="11"/>
          </p:nvPr>
        </p:nvSpPr>
        <p:spPr/>
        <p:txBody>
          <a:bodyPr/>
          <a:lstStyle/>
          <a:p>
            <a:pPr marL="457200" indent="-457200" eaLnBrk="0" fontAlgn="base" hangingPunct="0">
              <a:spcBef>
                <a:spcPct val="0"/>
              </a:spcBef>
              <a:buFont typeface="+mj-lt"/>
              <a:buAutoNum type="arabicPeriod"/>
            </a:pPr>
            <a:r>
              <a:rPr lang="en-US" altLang="en-US" b="1" dirty="0">
                <a:latin typeface="Arial" panose="020B0604020202020204" pitchFamily="34" charset="0"/>
              </a:rPr>
              <a:t>Engage the patient</a:t>
            </a:r>
            <a:endParaRPr lang="en-US" altLang="en-US" dirty="0">
              <a:latin typeface="Arial" panose="020B0604020202020204" pitchFamily="34" charset="0"/>
            </a:endParaRPr>
          </a:p>
          <a:p>
            <a:pPr marL="457200" indent="-457200" eaLnBrk="0" fontAlgn="base" hangingPunct="0">
              <a:spcBef>
                <a:spcPct val="0"/>
              </a:spcBef>
              <a:buFont typeface="+mj-lt"/>
              <a:buAutoNum type="arabicPeriod"/>
            </a:pPr>
            <a:r>
              <a:rPr lang="en-US" altLang="en-US" b="1" dirty="0">
                <a:latin typeface="Arial" panose="020B0604020202020204" pitchFamily="34" charset="0"/>
              </a:rPr>
              <a:t>Assess Readiness for Change</a:t>
            </a:r>
            <a:endParaRPr lang="en-US" altLang="en-US" dirty="0">
              <a:latin typeface="Arial" panose="020B0604020202020204" pitchFamily="34" charset="0"/>
            </a:endParaRPr>
          </a:p>
          <a:p>
            <a:pPr marL="457200" indent="-457200" eaLnBrk="0" fontAlgn="base" hangingPunct="0">
              <a:spcBef>
                <a:spcPct val="0"/>
              </a:spcBef>
              <a:buFont typeface="+mj-lt"/>
              <a:buAutoNum type="arabicPeriod"/>
            </a:pPr>
            <a:r>
              <a:rPr lang="en-US" altLang="en-US" b="1" dirty="0">
                <a:latin typeface="Arial" panose="020B0604020202020204" pitchFamily="34" charset="0"/>
              </a:rPr>
              <a:t>Explore Motivations and Barriers</a:t>
            </a:r>
            <a:endParaRPr lang="en-US" altLang="en-US" dirty="0">
              <a:latin typeface="Arial" panose="020B0604020202020204" pitchFamily="34" charset="0"/>
            </a:endParaRPr>
          </a:p>
          <a:p>
            <a:pPr marL="457200" indent="-457200" eaLnBrk="0" fontAlgn="base" hangingPunct="0">
              <a:spcBef>
                <a:spcPct val="0"/>
              </a:spcBef>
              <a:buFont typeface="+mj-lt"/>
              <a:buAutoNum type="arabicPeriod"/>
            </a:pPr>
            <a:r>
              <a:rPr lang="en-US" altLang="en-US" b="1" dirty="0">
                <a:latin typeface="Arial" panose="020B0604020202020204" pitchFamily="34" charset="0"/>
              </a:rPr>
              <a:t>Negotiate a Plan</a:t>
            </a:r>
            <a:endParaRPr lang="en-US" altLang="en-US" dirty="0">
              <a:latin typeface="Arial" panose="020B0604020202020204" pitchFamily="34" charset="0"/>
            </a:endParaRPr>
          </a:p>
          <a:p>
            <a:pPr marL="457200" indent="-457200" eaLnBrk="0" fontAlgn="base" hangingPunct="0">
              <a:spcBef>
                <a:spcPct val="0"/>
              </a:spcBef>
              <a:buFont typeface="+mj-lt"/>
              <a:buAutoNum type="arabicPeriod"/>
            </a:pPr>
            <a:r>
              <a:rPr lang="en-US" altLang="en-US" b="1" dirty="0">
                <a:latin typeface="Arial" panose="020B0604020202020204" pitchFamily="34" charset="0"/>
              </a:rPr>
              <a:t>Provide Support and Follow-Up</a:t>
            </a:r>
            <a:endParaRPr lang="en-US" dirty="0"/>
          </a:p>
        </p:txBody>
      </p:sp>
      <p:sp>
        <p:nvSpPr>
          <p:cNvPr id="2" name="Date Placeholder 4">
            <a:extLst>
              <a:ext uri="{FF2B5EF4-FFF2-40B4-BE49-F238E27FC236}">
                <a16:creationId xmlns:a16="http://schemas.microsoft.com/office/drawing/2014/main" id="{AC85E7C0-BD3E-3BEB-3C7B-7D537DACEEFD}"/>
              </a:ext>
            </a:extLst>
          </p:cNvPr>
          <p:cNvSpPr>
            <a:spLocks noGrp="1"/>
          </p:cNvSpPr>
          <p:nvPr>
            <p:ph type="dt" sz="half" idx="2"/>
          </p:nvPr>
        </p:nvSpPr>
        <p:spPr>
          <a:xfrm>
            <a:off x="623297" y="6356350"/>
            <a:ext cx="3929038" cy="388579"/>
          </a:xfrm>
        </p:spPr>
        <p:txBody>
          <a:bodyPr/>
          <a:lstStyle/>
          <a:p>
            <a:r>
              <a:rPr lang="en-US" dirty="0">
                <a:solidFill>
                  <a:srgbClr val="B9B9B9"/>
                </a:solidFill>
              </a:rPr>
              <a:t>SOURCE: D’Onofrio et al., 2005</a:t>
            </a:r>
          </a:p>
        </p:txBody>
      </p:sp>
    </p:spTree>
    <p:extLst>
      <p:ext uri="{BB962C8B-B14F-4D97-AF65-F5344CB8AC3E}">
        <p14:creationId xmlns:p14="http://schemas.microsoft.com/office/powerpoint/2010/main" val="797553054"/>
      </p:ext>
    </p:extLst>
  </p:cSld>
  <p:clrMapOvr>
    <a:masterClrMapping/>
  </p:clrMapOvr>
  <p:transition spd="slow">
    <p:fade/>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B21883E-73F9-AA2C-6D00-09B0178DBCF2}"/>
              </a:ext>
            </a:extLst>
          </p:cNvPr>
          <p:cNvSpPr>
            <a:spLocks noGrp="1"/>
          </p:cNvSpPr>
          <p:nvPr>
            <p:ph type="title"/>
          </p:nvPr>
        </p:nvSpPr>
        <p:spPr/>
        <p:txBody>
          <a:bodyPr>
            <a:normAutofit fontScale="90000"/>
          </a:bodyPr>
          <a:lstStyle/>
          <a:p>
            <a:r>
              <a:rPr lang="en-US" dirty="0"/>
              <a:t>Keeping the Positive Perspective, Even When It Looks Like Something Else</a:t>
            </a:r>
          </a:p>
        </p:txBody>
      </p:sp>
      <p:sp>
        <p:nvSpPr>
          <p:cNvPr id="8" name="Content Placeholder 2">
            <a:extLst>
              <a:ext uri="{FF2B5EF4-FFF2-40B4-BE49-F238E27FC236}">
                <a16:creationId xmlns:a16="http://schemas.microsoft.com/office/drawing/2014/main" id="{0DDEC08C-338E-1CFE-C974-6C5554BC6DE9}"/>
              </a:ext>
            </a:extLst>
          </p:cNvPr>
          <p:cNvSpPr>
            <a:spLocks noGrp="1"/>
          </p:cNvSpPr>
          <p:nvPr>
            <p:ph type="body" sz="quarter" idx="11"/>
          </p:nvPr>
        </p:nvSpPr>
        <p:spPr>
          <a:xfrm>
            <a:off x="623888" y="2141538"/>
            <a:ext cx="10512425" cy="3713162"/>
          </a:xfrm>
        </p:spPr>
        <p:txBody>
          <a:bodyPr>
            <a:normAutofit lnSpcReduction="10000"/>
          </a:bodyPr>
          <a:lstStyle/>
          <a:p>
            <a:r>
              <a:rPr lang="en-US" dirty="0"/>
              <a:t>Instead, we can see that the person is:</a:t>
            </a:r>
          </a:p>
          <a:p>
            <a:pPr lvl="1"/>
            <a:r>
              <a:rPr lang="en-US" dirty="0"/>
              <a:t>Doing what they think is necessary to survive.</a:t>
            </a:r>
          </a:p>
          <a:p>
            <a:pPr lvl="1"/>
            <a:r>
              <a:rPr lang="en-US" dirty="0"/>
              <a:t>Getting their needs met in a way that has worked for them in the past.</a:t>
            </a:r>
          </a:p>
          <a:p>
            <a:pPr lvl="1"/>
            <a:r>
              <a:rPr lang="en-US" dirty="0"/>
              <a:t>Scared and overwhelmed and having difficulty making decisions</a:t>
            </a:r>
          </a:p>
          <a:p>
            <a:pPr lvl="1"/>
            <a:r>
              <a:rPr lang="en-US" dirty="0"/>
              <a:t>Mistrustful of others, especially care providers due to their history</a:t>
            </a:r>
          </a:p>
          <a:p>
            <a:pPr lvl="1"/>
            <a:r>
              <a:rPr lang="en-US" dirty="0"/>
              <a:t>Feeling threatened and/or out of control.</a:t>
            </a:r>
          </a:p>
          <a:p>
            <a:pPr lvl="1"/>
            <a:r>
              <a:rPr lang="en-US" dirty="0"/>
              <a:t>Feeling disconnected, alone and unheard.</a:t>
            </a:r>
          </a:p>
          <a:p>
            <a:r>
              <a:rPr lang="en-US" dirty="0"/>
              <a:t>Form a compassionate connection with them can change everything for them</a:t>
            </a:r>
          </a:p>
        </p:txBody>
      </p:sp>
    </p:spTree>
    <p:extLst>
      <p:ext uri="{BB962C8B-B14F-4D97-AF65-F5344CB8AC3E}">
        <p14:creationId xmlns:p14="http://schemas.microsoft.com/office/powerpoint/2010/main" val="667463526"/>
      </p:ext>
    </p:extLst>
  </p:cSld>
  <p:clrMapOvr>
    <a:masterClrMapping/>
  </p:clrMapOvr>
  <p:transition spd="slow">
    <p:fade/>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027236C-EB09-0CFE-7306-D6AC77B680F1}"/>
              </a:ext>
            </a:extLst>
          </p:cNvPr>
          <p:cNvSpPr>
            <a:spLocks noGrp="1"/>
          </p:cNvSpPr>
          <p:nvPr>
            <p:ph type="title"/>
          </p:nvPr>
        </p:nvSpPr>
        <p:spPr/>
        <p:txBody>
          <a:bodyPr/>
          <a:lstStyle/>
          <a:p>
            <a:r>
              <a:rPr lang="en-US" dirty="0"/>
              <a:t>In Summary</a:t>
            </a:r>
          </a:p>
        </p:txBody>
      </p:sp>
      <p:sp>
        <p:nvSpPr>
          <p:cNvPr id="7" name="Text Placeholder 6">
            <a:extLst>
              <a:ext uri="{FF2B5EF4-FFF2-40B4-BE49-F238E27FC236}">
                <a16:creationId xmlns:a16="http://schemas.microsoft.com/office/drawing/2014/main" id="{C8A4AB23-A7DB-156A-FD34-42CBFCC6A8FA}"/>
              </a:ext>
            </a:extLst>
          </p:cNvPr>
          <p:cNvSpPr>
            <a:spLocks noGrp="1"/>
          </p:cNvSpPr>
          <p:nvPr>
            <p:ph type="body" sz="quarter" idx="11"/>
          </p:nvPr>
        </p:nvSpPr>
        <p:spPr/>
        <p:txBody>
          <a:bodyPr/>
          <a:lstStyle/>
          <a:p>
            <a:r>
              <a:rPr lang="en-US" dirty="0"/>
              <a:t>Words matter</a:t>
            </a:r>
          </a:p>
          <a:p>
            <a:r>
              <a:rPr lang="en-US" dirty="0"/>
              <a:t>The way you engage in a conversation with someone who uses drug can present an opportunity to encourage the person to connect to critically needed medical care</a:t>
            </a:r>
          </a:p>
          <a:p>
            <a:r>
              <a:rPr lang="en-US" dirty="0"/>
              <a:t>Strategies and tools exist to help lead a person towards positive behavior change, even after just a brief conversation.</a:t>
            </a:r>
          </a:p>
          <a:p>
            <a:r>
              <a:rPr lang="en-US" dirty="0"/>
              <a:t>Medications are the gold standard for treating opioid use disorder, and several FDA-approved formulations exist today.</a:t>
            </a:r>
          </a:p>
        </p:txBody>
      </p:sp>
    </p:spTree>
    <p:extLst>
      <p:ext uri="{BB962C8B-B14F-4D97-AF65-F5344CB8AC3E}">
        <p14:creationId xmlns:p14="http://schemas.microsoft.com/office/powerpoint/2010/main" val="1887398956"/>
      </p:ext>
    </p:extLst>
  </p:cSld>
  <p:clrMapOvr>
    <a:masterClrMapping/>
  </p:clrMapOvr>
  <p:transition spd="slow">
    <p:fade/>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9F57D-E390-A315-C1B5-47DCCE8AC4FF}"/>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7D411539-F2EE-334E-D266-8A9E5A1FF5C3}"/>
              </a:ext>
            </a:extLst>
          </p:cNvPr>
          <p:cNvSpPr>
            <a:spLocks noGrp="1"/>
          </p:cNvSpPr>
          <p:nvPr>
            <p:ph type="title"/>
          </p:nvPr>
        </p:nvSpPr>
        <p:spPr/>
        <p:txBody>
          <a:bodyPr>
            <a:normAutofit/>
          </a:bodyPr>
          <a:lstStyle/>
          <a:p>
            <a:r>
              <a:rPr lang="en-US" dirty="0"/>
              <a:t>What Did You Learn? – Question #1</a:t>
            </a:r>
          </a:p>
        </p:txBody>
      </p:sp>
      <p:sp>
        <p:nvSpPr>
          <p:cNvPr id="15" name="Text Placeholder 14">
            <a:extLst>
              <a:ext uri="{FF2B5EF4-FFF2-40B4-BE49-F238E27FC236}">
                <a16:creationId xmlns:a16="http://schemas.microsoft.com/office/drawing/2014/main" id="{2D4293BF-F058-50B6-B93E-AFCF501248E9}"/>
              </a:ext>
            </a:extLst>
          </p:cNvPr>
          <p:cNvSpPr>
            <a:spLocks noGrp="1"/>
          </p:cNvSpPr>
          <p:nvPr>
            <p:ph type="body" sz="quarter" idx="11"/>
          </p:nvPr>
        </p:nvSpPr>
        <p:spPr/>
        <p:txBody>
          <a:bodyPr/>
          <a:lstStyle/>
          <a:p>
            <a:pPr marL="114112" indent="0">
              <a:buNone/>
            </a:pPr>
            <a:r>
              <a:rPr lang="en-US" dirty="0"/>
              <a:t>Approximately _____ people in the U.S. have HIV.</a:t>
            </a:r>
          </a:p>
          <a:p>
            <a:pPr marL="571312" indent="-457200">
              <a:buFont typeface="+mj-lt"/>
              <a:buAutoNum type="alphaUcPeriod"/>
            </a:pPr>
            <a:r>
              <a:rPr lang="en-US" dirty="0"/>
              <a:t>900,000</a:t>
            </a:r>
          </a:p>
          <a:p>
            <a:pPr marL="571312" indent="-457200">
              <a:buFont typeface="+mj-lt"/>
              <a:buAutoNum type="alphaUcPeriod"/>
            </a:pPr>
            <a:r>
              <a:rPr lang="en-US" dirty="0"/>
              <a:t>1.2 million</a:t>
            </a:r>
          </a:p>
          <a:p>
            <a:pPr marL="571312" indent="-457200">
              <a:buFont typeface="+mj-lt"/>
              <a:buAutoNum type="alphaUcPeriod"/>
            </a:pPr>
            <a:r>
              <a:rPr lang="en-US" dirty="0"/>
              <a:t>1.8 million</a:t>
            </a:r>
          </a:p>
          <a:p>
            <a:pPr marL="571312" indent="-457200">
              <a:buFont typeface="+mj-lt"/>
              <a:buAutoNum type="alphaUcPeriod"/>
            </a:pPr>
            <a:r>
              <a:rPr lang="en-US" dirty="0"/>
              <a:t>10 million</a:t>
            </a:r>
          </a:p>
        </p:txBody>
      </p:sp>
    </p:spTree>
    <p:extLst>
      <p:ext uri="{BB962C8B-B14F-4D97-AF65-F5344CB8AC3E}">
        <p14:creationId xmlns:p14="http://schemas.microsoft.com/office/powerpoint/2010/main" val="3259369803"/>
      </p:ext>
    </p:extLst>
  </p:cSld>
  <p:clrMapOvr>
    <a:masterClrMapping/>
  </p:clrMapOvr>
  <p:transition spd="slow">
    <p:fade/>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D7A57-E4A8-19EB-C8F0-608DBD660430}"/>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629CE20C-1F09-8A21-3EE3-BD803441F1D0}"/>
              </a:ext>
            </a:extLst>
          </p:cNvPr>
          <p:cNvSpPr>
            <a:spLocks noGrp="1"/>
          </p:cNvSpPr>
          <p:nvPr>
            <p:ph type="title"/>
          </p:nvPr>
        </p:nvSpPr>
        <p:spPr/>
        <p:txBody>
          <a:bodyPr/>
          <a:lstStyle/>
          <a:p>
            <a:r>
              <a:rPr lang="en-US" dirty="0"/>
              <a:t>What Did You Learn? – Question #2</a:t>
            </a:r>
          </a:p>
        </p:txBody>
      </p:sp>
      <p:sp>
        <p:nvSpPr>
          <p:cNvPr id="15" name="Text Placeholder 14">
            <a:extLst>
              <a:ext uri="{FF2B5EF4-FFF2-40B4-BE49-F238E27FC236}">
                <a16:creationId xmlns:a16="http://schemas.microsoft.com/office/drawing/2014/main" id="{19AC8249-0B17-2E65-2359-B4470D7B3FB9}"/>
              </a:ext>
            </a:extLst>
          </p:cNvPr>
          <p:cNvSpPr>
            <a:spLocks noGrp="1"/>
          </p:cNvSpPr>
          <p:nvPr>
            <p:ph type="body" sz="quarter" idx="11"/>
          </p:nvPr>
        </p:nvSpPr>
        <p:spPr/>
        <p:txBody>
          <a:bodyPr/>
          <a:lstStyle/>
          <a:p>
            <a:pPr marL="114112" indent="0">
              <a:buNone/>
            </a:pPr>
            <a:r>
              <a:rPr lang="en-US" dirty="0"/>
              <a:t>Engagement in care can be improved by all the following </a:t>
            </a:r>
            <a:r>
              <a:rPr lang="en-US" b="1" i="1" dirty="0"/>
              <a:t>except for </a:t>
            </a:r>
            <a:r>
              <a:rPr lang="en-US" dirty="0"/>
              <a:t>_____.</a:t>
            </a:r>
          </a:p>
          <a:p>
            <a:pPr marL="571312" indent="-457200">
              <a:buFont typeface="+mj-lt"/>
              <a:buAutoNum type="alphaUcPeriod"/>
            </a:pPr>
            <a:r>
              <a:rPr lang="en-US" dirty="0"/>
              <a:t>High-barrier care</a:t>
            </a:r>
          </a:p>
          <a:p>
            <a:pPr marL="571312" indent="-457200">
              <a:buFont typeface="+mj-lt"/>
              <a:buAutoNum type="alphaUcPeriod"/>
            </a:pPr>
            <a:r>
              <a:rPr lang="en-US" dirty="0"/>
              <a:t>Peer support</a:t>
            </a:r>
          </a:p>
          <a:p>
            <a:pPr marL="571312" indent="-457200">
              <a:buFont typeface="+mj-lt"/>
              <a:buAutoNum type="alphaUcPeriod"/>
            </a:pPr>
            <a:r>
              <a:rPr lang="en-US" dirty="0"/>
              <a:t>Extended clinic hours</a:t>
            </a:r>
          </a:p>
          <a:p>
            <a:pPr marL="571312" indent="-457200">
              <a:buFont typeface="+mj-lt"/>
              <a:buAutoNum type="alphaUcPeriod"/>
            </a:pPr>
            <a:r>
              <a:rPr lang="en-US" dirty="0"/>
              <a:t>Outreach</a:t>
            </a:r>
          </a:p>
        </p:txBody>
      </p:sp>
    </p:spTree>
    <p:extLst>
      <p:ext uri="{BB962C8B-B14F-4D97-AF65-F5344CB8AC3E}">
        <p14:creationId xmlns:p14="http://schemas.microsoft.com/office/powerpoint/2010/main" val="969824610"/>
      </p:ext>
    </p:extLst>
  </p:cSld>
  <p:clrMapOvr>
    <a:masterClrMapping/>
  </p:clrMapOvr>
  <p:transition spd="slow">
    <p:fade/>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CCB85-32A0-32CB-E74B-A748A38D5187}"/>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1B0828DE-A05C-CCF7-2151-527C52895A0A}"/>
              </a:ext>
            </a:extLst>
          </p:cNvPr>
          <p:cNvSpPr>
            <a:spLocks noGrp="1"/>
          </p:cNvSpPr>
          <p:nvPr>
            <p:ph type="title"/>
          </p:nvPr>
        </p:nvSpPr>
        <p:spPr/>
        <p:txBody>
          <a:bodyPr/>
          <a:lstStyle/>
          <a:p>
            <a:r>
              <a:rPr lang="en-US" dirty="0"/>
              <a:t>What Did You Learn? – Question #3</a:t>
            </a:r>
          </a:p>
        </p:txBody>
      </p:sp>
      <p:sp>
        <p:nvSpPr>
          <p:cNvPr id="15" name="Text Placeholder 14">
            <a:extLst>
              <a:ext uri="{FF2B5EF4-FFF2-40B4-BE49-F238E27FC236}">
                <a16:creationId xmlns:a16="http://schemas.microsoft.com/office/drawing/2014/main" id="{F6C901BB-1F02-6C89-B044-6868155A15B4}"/>
              </a:ext>
            </a:extLst>
          </p:cNvPr>
          <p:cNvSpPr>
            <a:spLocks noGrp="1"/>
          </p:cNvSpPr>
          <p:nvPr>
            <p:ph type="body" sz="quarter" idx="11"/>
          </p:nvPr>
        </p:nvSpPr>
        <p:spPr/>
        <p:txBody>
          <a:bodyPr/>
          <a:lstStyle/>
          <a:p>
            <a:pPr marL="114112" indent="0">
              <a:buNone/>
            </a:pPr>
            <a:r>
              <a:rPr lang="en-US" dirty="0"/>
              <a:t>Which of the following outcomes is </a:t>
            </a:r>
            <a:r>
              <a:rPr lang="en-US" b="1" i="1" dirty="0"/>
              <a:t>not</a:t>
            </a:r>
            <a:r>
              <a:rPr lang="en-US" dirty="0"/>
              <a:t> associated with bias against people in treatment for a substance use disorder (SUD)?</a:t>
            </a:r>
          </a:p>
          <a:p>
            <a:pPr marL="571312" indent="-457200">
              <a:buFont typeface="+mj-lt"/>
              <a:buAutoNum type="alphaUcPeriod"/>
            </a:pPr>
            <a:r>
              <a:rPr lang="en-US" dirty="0"/>
              <a:t>Delays in seeking treatment</a:t>
            </a:r>
          </a:p>
          <a:p>
            <a:pPr marL="571312" indent="-457200">
              <a:buFont typeface="+mj-lt"/>
              <a:buAutoNum type="alphaUcPeriod"/>
            </a:pPr>
            <a:r>
              <a:rPr lang="en-US" dirty="0"/>
              <a:t>Lower quality of life</a:t>
            </a:r>
          </a:p>
          <a:p>
            <a:pPr marL="571312" indent="-457200">
              <a:buFont typeface="+mj-lt"/>
              <a:buAutoNum type="alphaUcPeriod"/>
            </a:pPr>
            <a:r>
              <a:rPr lang="en-US" dirty="0"/>
              <a:t>Increased self-esteem</a:t>
            </a:r>
          </a:p>
          <a:p>
            <a:pPr marL="571312" indent="-457200">
              <a:buFont typeface="+mj-lt"/>
              <a:buAutoNum type="alphaUcPeriod"/>
            </a:pPr>
            <a:r>
              <a:rPr lang="en-US" dirty="0"/>
              <a:t>Greater likelihood to drop out of treatment early</a:t>
            </a:r>
          </a:p>
        </p:txBody>
      </p:sp>
    </p:spTree>
    <p:extLst>
      <p:ext uri="{BB962C8B-B14F-4D97-AF65-F5344CB8AC3E}">
        <p14:creationId xmlns:p14="http://schemas.microsoft.com/office/powerpoint/2010/main" val="2502828328"/>
      </p:ext>
    </p:extLst>
  </p:cSld>
  <p:clrMapOvr>
    <a:masterClrMapping/>
  </p:clrMapOvr>
  <p:transition spd="slow">
    <p:fade/>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0A75B-58DD-3C4C-B28F-CA5A4E5029EB}"/>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9422AA3E-CCED-2165-BECF-6EAAE2976B2F}"/>
              </a:ext>
            </a:extLst>
          </p:cNvPr>
          <p:cNvSpPr>
            <a:spLocks noGrp="1"/>
          </p:cNvSpPr>
          <p:nvPr>
            <p:ph type="title"/>
          </p:nvPr>
        </p:nvSpPr>
        <p:spPr/>
        <p:txBody>
          <a:bodyPr/>
          <a:lstStyle/>
          <a:p>
            <a:r>
              <a:rPr lang="en-US" dirty="0"/>
              <a:t>What Did You Learn? – Question #4</a:t>
            </a:r>
          </a:p>
        </p:txBody>
      </p:sp>
      <p:sp>
        <p:nvSpPr>
          <p:cNvPr id="15" name="Text Placeholder 14">
            <a:extLst>
              <a:ext uri="{FF2B5EF4-FFF2-40B4-BE49-F238E27FC236}">
                <a16:creationId xmlns:a16="http://schemas.microsoft.com/office/drawing/2014/main" id="{537A884C-6A2E-3B02-2F21-D6E6E8B9BBF6}"/>
              </a:ext>
            </a:extLst>
          </p:cNvPr>
          <p:cNvSpPr>
            <a:spLocks noGrp="1"/>
          </p:cNvSpPr>
          <p:nvPr>
            <p:ph type="body" sz="quarter" idx="11"/>
          </p:nvPr>
        </p:nvSpPr>
        <p:spPr/>
        <p:txBody>
          <a:bodyPr/>
          <a:lstStyle/>
          <a:p>
            <a:pPr marL="114112" indent="0">
              <a:buNone/>
            </a:pPr>
            <a:r>
              <a:rPr lang="en-US" dirty="0"/>
              <a:t>Which of the following is </a:t>
            </a:r>
            <a:r>
              <a:rPr lang="en-US" b="1" i="1" dirty="0"/>
              <a:t>not</a:t>
            </a:r>
            <a:r>
              <a:rPr lang="en-US" dirty="0"/>
              <a:t> an FDA-approved medication to treat opioid use disorder?</a:t>
            </a:r>
          </a:p>
          <a:p>
            <a:pPr marL="571312" indent="-457200">
              <a:buFont typeface="+mj-lt"/>
              <a:buAutoNum type="alphaUcPeriod"/>
            </a:pPr>
            <a:r>
              <a:rPr lang="en-US" dirty="0"/>
              <a:t>Naltrexone</a:t>
            </a:r>
          </a:p>
          <a:p>
            <a:pPr marL="571312" indent="-457200">
              <a:buFont typeface="+mj-lt"/>
              <a:buAutoNum type="alphaUcPeriod"/>
            </a:pPr>
            <a:r>
              <a:rPr lang="en-US" dirty="0"/>
              <a:t>Acamprosate</a:t>
            </a:r>
          </a:p>
          <a:p>
            <a:pPr marL="571312" indent="-457200">
              <a:buFont typeface="+mj-lt"/>
              <a:buAutoNum type="alphaUcPeriod"/>
            </a:pPr>
            <a:r>
              <a:rPr lang="en-US" dirty="0"/>
              <a:t>Buprenorphine</a:t>
            </a:r>
          </a:p>
          <a:p>
            <a:pPr marL="571312" indent="-457200">
              <a:buFont typeface="+mj-lt"/>
              <a:buAutoNum type="alphaUcPeriod"/>
            </a:pPr>
            <a:r>
              <a:rPr lang="en-US" dirty="0"/>
              <a:t>Methadone</a:t>
            </a:r>
          </a:p>
        </p:txBody>
      </p:sp>
    </p:spTree>
    <p:extLst>
      <p:ext uri="{BB962C8B-B14F-4D97-AF65-F5344CB8AC3E}">
        <p14:creationId xmlns:p14="http://schemas.microsoft.com/office/powerpoint/2010/main" val="3128663231"/>
      </p:ext>
    </p:extLst>
  </p:cSld>
  <p:clrMapOvr>
    <a:masterClrMapping/>
  </p:clrMapOvr>
  <p:transition spd="slow">
    <p:fade/>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FAC43-2640-4A4A-5915-BD4BD7585EAB}"/>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5705C451-427C-EBC3-4E2D-EE58FD7BC97A}"/>
              </a:ext>
            </a:extLst>
          </p:cNvPr>
          <p:cNvSpPr>
            <a:spLocks noGrp="1"/>
          </p:cNvSpPr>
          <p:nvPr>
            <p:ph type="title"/>
          </p:nvPr>
        </p:nvSpPr>
        <p:spPr/>
        <p:txBody>
          <a:bodyPr>
            <a:normAutofit/>
          </a:bodyPr>
          <a:lstStyle/>
          <a:p>
            <a:r>
              <a:rPr lang="en-US" dirty="0"/>
              <a:t>What Did Your Learn? – Question #5</a:t>
            </a:r>
          </a:p>
        </p:txBody>
      </p:sp>
      <p:sp>
        <p:nvSpPr>
          <p:cNvPr id="15" name="Text Placeholder 14">
            <a:extLst>
              <a:ext uri="{FF2B5EF4-FFF2-40B4-BE49-F238E27FC236}">
                <a16:creationId xmlns:a16="http://schemas.microsoft.com/office/drawing/2014/main" id="{72EE56A3-74B6-BAF9-E831-47681427DC05}"/>
              </a:ext>
            </a:extLst>
          </p:cNvPr>
          <p:cNvSpPr>
            <a:spLocks noGrp="1"/>
          </p:cNvSpPr>
          <p:nvPr>
            <p:ph type="body" sz="quarter" idx="11"/>
          </p:nvPr>
        </p:nvSpPr>
        <p:spPr/>
        <p:txBody>
          <a:bodyPr/>
          <a:lstStyle/>
          <a:p>
            <a:pPr marL="114112" indent="0">
              <a:buNone/>
            </a:pPr>
            <a:r>
              <a:rPr lang="en-US" dirty="0"/>
              <a:t>Which of the following is not a step in the Brief Negotiated Interview (BNI)?</a:t>
            </a:r>
          </a:p>
          <a:p>
            <a:pPr marL="571312" indent="-457200">
              <a:buFont typeface="+mj-lt"/>
              <a:buAutoNum type="alphaUcPeriod"/>
            </a:pPr>
            <a:r>
              <a:rPr lang="en-US" dirty="0"/>
              <a:t>Engage the patient</a:t>
            </a:r>
          </a:p>
          <a:p>
            <a:pPr marL="571312" indent="-457200">
              <a:buFont typeface="+mj-lt"/>
              <a:buAutoNum type="alphaUcPeriod"/>
            </a:pPr>
            <a:r>
              <a:rPr lang="en-US" dirty="0"/>
              <a:t>Assess readiness for change</a:t>
            </a:r>
          </a:p>
          <a:p>
            <a:pPr marL="571312" indent="-457200">
              <a:buFont typeface="+mj-lt"/>
              <a:buAutoNum type="alphaUcPeriod"/>
            </a:pPr>
            <a:r>
              <a:rPr lang="en-US" dirty="0"/>
              <a:t>Negotiate a plan</a:t>
            </a:r>
          </a:p>
          <a:p>
            <a:pPr marL="571312" indent="-457200">
              <a:buFont typeface="+mj-lt"/>
              <a:buAutoNum type="alphaUcPeriod"/>
            </a:pPr>
            <a:r>
              <a:rPr lang="en-US" dirty="0"/>
              <a:t>Tell the patient what to do</a:t>
            </a:r>
          </a:p>
        </p:txBody>
      </p:sp>
    </p:spTree>
    <p:extLst>
      <p:ext uri="{BB962C8B-B14F-4D97-AF65-F5344CB8AC3E}">
        <p14:creationId xmlns:p14="http://schemas.microsoft.com/office/powerpoint/2010/main" val="4240313072"/>
      </p:ext>
    </p:extLst>
  </p:cSld>
  <p:clrMapOvr>
    <a:masterClrMapping/>
  </p:clrMapOvr>
  <p:transition spd="slow">
    <p:fade/>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FCB9FD2-E4D0-29B9-900B-F5E884B8E837}"/>
              </a:ext>
            </a:extLst>
          </p:cNvPr>
          <p:cNvSpPr>
            <a:spLocks noGrp="1"/>
          </p:cNvSpPr>
          <p:nvPr>
            <p:ph type="title"/>
          </p:nvPr>
        </p:nvSpPr>
        <p:spPr/>
        <p:txBody>
          <a:bodyPr/>
          <a:lstStyle/>
          <a:p>
            <a:r>
              <a:rPr lang="en-US" dirty="0"/>
              <a:t>Resources</a:t>
            </a:r>
          </a:p>
        </p:txBody>
      </p:sp>
      <p:sp>
        <p:nvSpPr>
          <p:cNvPr id="8" name="Content Placeholder 2">
            <a:extLst>
              <a:ext uri="{FF2B5EF4-FFF2-40B4-BE49-F238E27FC236}">
                <a16:creationId xmlns:a16="http://schemas.microsoft.com/office/drawing/2014/main" id="{D8736534-0F23-23E1-433F-EF3C26A1D9B5}"/>
              </a:ext>
            </a:extLst>
          </p:cNvPr>
          <p:cNvSpPr>
            <a:spLocks noGrp="1"/>
          </p:cNvSpPr>
          <p:nvPr>
            <p:ph type="body" sz="quarter" idx="11"/>
          </p:nvPr>
        </p:nvSpPr>
        <p:spPr>
          <a:xfrm>
            <a:off x="623888" y="2141538"/>
            <a:ext cx="10512425" cy="3713162"/>
          </a:xfrm>
        </p:spPr>
        <p:txBody>
          <a:bodyPr>
            <a:normAutofit/>
          </a:bodyPr>
          <a:lstStyle/>
          <a:p>
            <a:r>
              <a:rPr lang="en-US" sz="3200" dirty="0"/>
              <a:t>Shatterproof: </a:t>
            </a:r>
            <a:r>
              <a:rPr lang="en-US" sz="3200" dirty="0">
                <a:hlinkClick r:id="rId3"/>
              </a:rPr>
              <a:t>https://www.shatterproof.org/</a:t>
            </a:r>
            <a:endParaRPr lang="en-US" sz="3200" dirty="0"/>
          </a:p>
          <a:p>
            <a:r>
              <a:rPr lang="en-US" sz="3200" dirty="0"/>
              <a:t>UW ADAI’s Empathy Lens – Humanizing Images &amp; Education: </a:t>
            </a:r>
            <a:r>
              <a:rPr lang="en-US" sz="3200" dirty="0">
                <a:hlinkClick r:id="rId4"/>
              </a:rPr>
              <a:t>https://empathylens.org/</a:t>
            </a:r>
            <a:r>
              <a:rPr lang="en-US" sz="3200" dirty="0"/>
              <a:t> </a:t>
            </a:r>
          </a:p>
          <a:p>
            <a:r>
              <a:rPr lang="en-US" sz="3200" dirty="0"/>
              <a:t>Recovery Research Institute’s </a:t>
            </a:r>
            <a:r>
              <a:rPr lang="en-US" sz="3200" dirty="0" err="1"/>
              <a:t>Addictionary</a:t>
            </a:r>
            <a:r>
              <a:rPr lang="en-US" sz="3200" dirty="0"/>
              <a:t>®: </a:t>
            </a:r>
            <a:r>
              <a:rPr lang="en-US" sz="3200" dirty="0">
                <a:hlinkClick r:id="rId5"/>
              </a:rPr>
              <a:t>https://www.recoveryanswers.org/addiction-ary/</a:t>
            </a:r>
            <a:r>
              <a:rPr lang="en-US" sz="3200" dirty="0"/>
              <a:t> </a:t>
            </a:r>
          </a:p>
        </p:txBody>
      </p:sp>
    </p:spTree>
    <p:extLst>
      <p:ext uri="{BB962C8B-B14F-4D97-AF65-F5344CB8AC3E}">
        <p14:creationId xmlns:p14="http://schemas.microsoft.com/office/powerpoint/2010/main" val="33906439"/>
      </p:ext>
    </p:extLst>
  </p:cSld>
  <p:clrMapOvr>
    <a:masterClrMapping/>
  </p:clrMapOvr>
  <p:transition spd="slow">
    <p:fade/>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B25FD26-351D-B9F8-FF8E-7B11B114D3BE}"/>
              </a:ext>
            </a:extLst>
          </p:cNvPr>
          <p:cNvSpPr>
            <a:spLocks noGrp="1"/>
          </p:cNvSpPr>
          <p:nvPr>
            <p:ph type="title"/>
          </p:nvPr>
        </p:nvSpPr>
        <p:spPr/>
        <p:txBody>
          <a:bodyPr/>
          <a:lstStyle/>
          <a:p>
            <a:r>
              <a:rPr lang="en-US" dirty="0"/>
              <a:t>Naloxone Resources</a:t>
            </a:r>
          </a:p>
        </p:txBody>
      </p:sp>
      <p:sp>
        <p:nvSpPr>
          <p:cNvPr id="7" name="Text Placeholder 6">
            <a:extLst>
              <a:ext uri="{FF2B5EF4-FFF2-40B4-BE49-F238E27FC236}">
                <a16:creationId xmlns:a16="http://schemas.microsoft.com/office/drawing/2014/main" id="{AB95FE29-9BD4-7BB3-2B74-81382A6A683F}"/>
              </a:ext>
            </a:extLst>
          </p:cNvPr>
          <p:cNvSpPr>
            <a:spLocks noGrp="1"/>
          </p:cNvSpPr>
          <p:nvPr>
            <p:ph type="body" sz="quarter" idx="11"/>
          </p:nvPr>
        </p:nvSpPr>
        <p:spPr/>
        <p:txBody>
          <a:bodyPr/>
          <a:lstStyle/>
          <a:p>
            <a:r>
              <a:rPr lang="en-US" dirty="0"/>
              <a:t>SAMHSA:</a:t>
            </a:r>
            <a:br>
              <a:rPr lang="en-US" dirty="0"/>
            </a:br>
            <a:r>
              <a:rPr lang="en-US" dirty="0">
                <a:hlinkClick r:id="rId3"/>
              </a:rPr>
              <a:t>https://www.samhsa.gov/substance-use/treatment/overdose-prevention/opioid-overdose-reversal</a:t>
            </a:r>
            <a:endParaRPr lang="en-US" dirty="0"/>
          </a:p>
          <a:p>
            <a:r>
              <a:rPr lang="en-US" dirty="0"/>
              <a:t>Get Naloxone Now:</a:t>
            </a:r>
            <a:br>
              <a:rPr lang="en-US" dirty="0"/>
            </a:br>
            <a:r>
              <a:rPr lang="en-US" dirty="0">
                <a:hlinkClick r:id="rId4"/>
              </a:rPr>
              <a:t>https://www.getnaloxonenow.org</a:t>
            </a:r>
            <a:endParaRPr lang="en-US" dirty="0"/>
          </a:p>
          <a:p>
            <a:r>
              <a:rPr lang="en-US" dirty="0"/>
              <a:t>Overdose Prevention and Naloxone (HI DOH): </a:t>
            </a:r>
            <a:r>
              <a:rPr lang="en-US" dirty="0">
                <a:hlinkClick r:id="rId5"/>
              </a:rPr>
              <a:t>https://health.hawaii.gov/harmreduction/for-providers/overdose-prevention-and-naloxone/</a:t>
            </a:r>
            <a:r>
              <a:rPr lang="en-US" dirty="0"/>
              <a:t> </a:t>
            </a:r>
          </a:p>
        </p:txBody>
      </p:sp>
    </p:spTree>
    <p:extLst>
      <p:ext uri="{BB962C8B-B14F-4D97-AF65-F5344CB8AC3E}">
        <p14:creationId xmlns:p14="http://schemas.microsoft.com/office/powerpoint/2010/main" val="557925350"/>
      </p:ext>
    </p:extLst>
  </p:cSld>
  <p:clrMapOvr>
    <a:masterClrMapping/>
  </p:clrMapOvr>
  <p:transition spd="slow">
    <p:fade/>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B7E591-7735-2859-DCC2-66691EE7251B}"/>
              </a:ext>
            </a:extLst>
          </p:cNvPr>
          <p:cNvSpPr>
            <a:spLocks noGrp="1"/>
          </p:cNvSpPr>
          <p:nvPr>
            <p:ph type="title"/>
          </p:nvPr>
        </p:nvSpPr>
        <p:spPr>
          <a:xfrm>
            <a:off x="827313" y="2691240"/>
            <a:ext cx="10598551" cy="1143000"/>
          </a:xfrm>
        </p:spPr>
        <p:txBody>
          <a:bodyPr/>
          <a:lstStyle/>
          <a:p>
            <a:pPr algn="ctr"/>
            <a:r>
              <a:rPr lang="en-US" dirty="0"/>
              <a:t>What Questions Do You Have?</a:t>
            </a:r>
          </a:p>
        </p:txBody>
      </p:sp>
    </p:spTree>
    <p:extLst>
      <p:ext uri="{BB962C8B-B14F-4D97-AF65-F5344CB8AC3E}">
        <p14:creationId xmlns:p14="http://schemas.microsoft.com/office/powerpoint/2010/main" val="1932434443"/>
      </p:ext>
    </p:extLst>
  </p:cSld>
  <p:clrMapOvr>
    <a:masterClrMapping/>
  </p:clrMapOvr>
  <p:transition spd="slow">
    <p:fade/>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E32B9-4110-83F1-9D47-5BA9F62FAD4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17B7D5-9A7D-EB56-9933-9B78E9781647}"/>
              </a:ext>
            </a:extLst>
          </p:cNvPr>
          <p:cNvSpPr>
            <a:spLocks noGrp="1"/>
          </p:cNvSpPr>
          <p:nvPr>
            <p:ph type="title" idx="4294967295"/>
          </p:nvPr>
        </p:nvSpPr>
        <p:spPr>
          <a:xfrm>
            <a:off x="504825" y="868363"/>
            <a:ext cx="9551988" cy="533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l" defTabSz="1218895" rtl="0" eaLnBrk="1" fontAlgn="auto" latinLnBrk="0" hangingPunct="1">
              <a:lnSpc>
                <a:spcPts val="36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chemeClr val="accent6"/>
                </a:solidFill>
                <a:effectLst/>
                <a:uLnTx/>
                <a:uFillTx/>
                <a:latin typeface="+mj-lt"/>
                <a:ea typeface="+mn-ea"/>
                <a:cs typeface="Arial" pitchFamily="34" charset="0"/>
              </a:rPr>
              <a:t>AETC Program Resource Materials</a:t>
            </a:r>
          </a:p>
        </p:txBody>
      </p:sp>
      <p:graphicFrame>
        <p:nvGraphicFramePr>
          <p:cNvPr id="9" name="Table 8">
            <a:extLst>
              <a:ext uri="{FF2B5EF4-FFF2-40B4-BE49-F238E27FC236}">
                <a16:creationId xmlns:a16="http://schemas.microsoft.com/office/drawing/2014/main" id="{39C22639-092A-1BDE-A00D-666A4CC3F7D0}"/>
              </a:ext>
            </a:extLst>
          </p:cNvPr>
          <p:cNvGraphicFramePr>
            <a:graphicFrameLocks noGrp="1"/>
          </p:cNvGraphicFramePr>
          <p:nvPr/>
        </p:nvGraphicFramePr>
        <p:xfrm>
          <a:off x="504496" y="1401517"/>
          <a:ext cx="11062941" cy="4431723"/>
        </p:xfrm>
        <a:graphic>
          <a:graphicData uri="http://schemas.openxmlformats.org/drawingml/2006/table">
            <a:tbl>
              <a:tblPr firstRow="1" bandRow="1">
                <a:tableStyleId>{912C8C85-51F0-491E-9774-3900AFEF0FD7}</a:tableStyleId>
              </a:tblPr>
              <a:tblGrid>
                <a:gridCol w="5533690">
                  <a:extLst>
                    <a:ext uri="{9D8B030D-6E8A-4147-A177-3AD203B41FA5}">
                      <a16:colId xmlns:a16="http://schemas.microsoft.com/office/drawing/2014/main" val="20001"/>
                    </a:ext>
                  </a:extLst>
                </a:gridCol>
                <a:gridCol w="5529251">
                  <a:extLst>
                    <a:ext uri="{9D8B030D-6E8A-4147-A177-3AD203B41FA5}">
                      <a16:colId xmlns:a16="http://schemas.microsoft.com/office/drawing/2014/main" val="20002"/>
                    </a:ext>
                  </a:extLst>
                </a:gridCol>
              </a:tblGrid>
              <a:tr h="712449">
                <a:tc>
                  <a:txBody>
                    <a:bodyPr/>
                    <a:lstStyle/>
                    <a:p>
                      <a:pPr algn="ctr">
                        <a:lnSpc>
                          <a:spcPts val="1640"/>
                        </a:lnSpc>
                      </a:pPr>
                      <a:r>
                        <a:rPr lang="en-US" sz="1600" dirty="0"/>
                        <a:t>HIV Care Tools App</a:t>
                      </a:r>
                      <a:endParaRPr lang="en-US" sz="1600" b="1" dirty="0">
                        <a:solidFill>
                          <a:schemeClr val="bg1"/>
                        </a:solidFill>
                      </a:endParaRPr>
                    </a:p>
                  </a:txBody>
                  <a:tcPr marL="284054" marR="284054" marT="50587" marB="5058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096B6"/>
                    </a:solidFill>
                  </a:tcPr>
                </a:tc>
                <a:tc>
                  <a:txBody>
                    <a:bodyPr/>
                    <a:lstStyle/>
                    <a:p>
                      <a:pPr marL="0" marR="0" indent="0" algn="ctr" defTabSz="914400" rtl="0" eaLnBrk="1" fontAlgn="auto" latinLnBrk="0" hangingPunct="1">
                        <a:lnSpc>
                          <a:spcPts val="1640"/>
                        </a:lnSpc>
                        <a:spcBef>
                          <a:spcPts val="0"/>
                        </a:spcBef>
                        <a:spcAft>
                          <a:spcPts val="0"/>
                        </a:spcAft>
                        <a:buClr>
                          <a:srgbClr val="000000"/>
                        </a:buClr>
                        <a:buSzTx/>
                        <a:buFont typeface="Arial"/>
                        <a:buNone/>
                        <a:tabLst/>
                        <a:defRPr/>
                      </a:pPr>
                      <a:r>
                        <a:rPr lang="en-US" sz="1600" dirty="0"/>
                        <a:t>AETC Program Newsletter</a:t>
                      </a:r>
                    </a:p>
                  </a:txBody>
                  <a:tcPr marL="284054" marR="284054" marT="50587" marB="50587"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096B6"/>
                    </a:solidFill>
                  </a:tcPr>
                </a:tc>
                <a:extLst>
                  <a:ext uri="{0D108BD9-81ED-4DB2-BD59-A6C34878D82A}">
                    <a16:rowId xmlns:a16="http://schemas.microsoft.com/office/drawing/2014/main" val="10000"/>
                  </a:ext>
                </a:extLst>
              </a:tr>
              <a:tr h="3719274">
                <a:tc>
                  <a:txBody>
                    <a:bodyPr/>
                    <a:lstStyle/>
                    <a:p>
                      <a:pPr marL="0" indent="0">
                        <a:lnSpc>
                          <a:spcPct val="114000"/>
                        </a:lnSpc>
                        <a:buFontTx/>
                        <a:buNone/>
                      </a:pPr>
                      <a:endParaRPr lang="en-US" sz="1600" dirty="0"/>
                    </a:p>
                  </a:txBody>
                  <a:tcPr marL="284054" marR="284054" marT="50587" marB="5058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8F6F0"/>
                    </a:solidFill>
                  </a:tcPr>
                </a:tc>
                <a:tc>
                  <a:txBody>
                    <a:bodyPr/>
                    <a:lstStyle/>
                    <a:p>
                      <a:pPr marL="285750" indent="-285750">
                        <a:lnSpc>
                          <a:spcPct val="114000"/>
                        </a:lnSpc>
                        <a:buFont typeface="Wingdings" panose="05000000000000000000" pitchFamily="2" charset="2"/>
                        <a:buChar char="§"/>
                      </a:pPr>
                      <a:endParaRPr lang="en-US" sz="1600" dirty="0"/>
                    </a:p>
                  </a:txBody>
                  <a:tcPr marL="284054" marR="284054" marT="50587" marB="50587"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8F6F0"/>
                    </a:solidFill>
                  </a:tcPr>
                </a:tc>
                <a:extLst>
                  <a:ext uri="{0D108BD9-81ED-4DB2-BD59-A6C34878D82A}">
                    <a16:rowId xmlns:a16="http://schemas.microsoft.com/office/drawing/2014/main" val="10001"/>
                  </a:ext>
                </a:extLst>
              </a:tr>
            </a:tbl>
          </a:graphicData>
        </a:graphic>
      </p:graphicFrame>
      <p:pic>
        <p:nvPicPr>
          <p:cNvPr id="5" name="Picture 4" descr="AETC Program graphic with red ribbon symbol and the text ‘Download the HIV Care Tools app.’ Two QR codes are shown for downloading from the Apple App Store and Google Play.&#10;&#10;">
            <a:extLst>
              <a:ext uri="{FF2B5EF4-FFF2-40B4-BE49-F238E27FC236}">
                <a16:creationId xmlns:a16="http://schemas.microsoft.com/office/drawing/2014/main" id="{537999B4-6AE3-C166-3BF4-CB77CE5B8585}"/>
              </a:ext>
            </a:extLst>
          </p:cNvPr>
          <p:cNvPicPr>
            <a:picLocks noChangeAspect="1"/>
          </p:cNvPicPr>
          <p:nvPr/>
        </p:nvPicPr>
        <p:blipFill>
          <a:blip r:embed="rId3"/>
          <a:stretch>
            <a:fillRect/>
          </a:stretch>
        </p:blipFill>
        <p:spPr>
          <a:xfrm>
            <a:off x="1513490" y="2128344"/>
            <a:ext cx="3721559" cy="3704895"/>
          </a:xfrm>
          <a:prstGeom prst="rect">
            <a:avLst/>
          </a:prstGeom>
        </p:spPr>
      </p:pic>
      <p:pic>
        <p:nvPicPr>
          <p:cNvPr id="12" name="Picture 11" descr="Graphic for the National AETC Support Center with a red ribbon symbol and text inviting users to ‘Subscribe to the AETC Program national newsletter,’ alongside a QR code for accessing the subscription.">
            <a:extLst>
              <a:ext uri="{FF2B5EF4-FFF2-40B4-BE49-F238E27FC236}">
                <a16:creationId xmlns:a16="http://schemas.microsoft.com/office/drawing/2014/main" id="{8694CDF4-8FE8-432F-1D0C-40966FA27351}"/>
              </a:ext>
            </a:extLst>
          </p:cNvPr>
          <p:cNvPicPr>
            <a:picLocks noChangeAspect="1"/>
          </p:cNvPicPr>
          <p:nvPr/>
        </p:nvPicPr>
        <p:blipFill>
          <a:blip r:embed="rId4"/>
          <a:stretch>
            <a:fillRect/>
          </a:stretch>
        </p:blipFill>
        <p:spPr>
          <a:xfrm>
            <a:off x="6953776" y="2111680"/>
            <a:ext cx="3721559" cy="3721559"/>
          </a:xfrm>
          <a:prstGeom prst="rect">
            <a:avLst/>
          </a:prstGeom>
        </p:spPr>
      </p:pic>
    </p:spTree>
    <p:extLst>
      <p:ext uri="{BB962C8B-B14F-4D97-AF65-F5344CB8AC3E}">
        <p14:creationId xmlns:p14="http://schemas.microsoft.com/office/powerpoint/2010/main" val="1325757743"/>
      </p:ext>
    </p:extLst>
  </p:cSld>
  <p:clrMapOvr>
    <a:masterClrMapping/>
  </p:clrMapOvr>
  <p:transition spd="slow">
    <p:fade/>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222E9-66F1-0BA4-3DDF-3A16AE397EA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0E4906-B4D1-EC22-5B2A-10FFD7F391F5}"/>
              </a:ext>
            </a:extLst>
          </p:cNvPr>
          <p:cNvSpPr>
            <a:spLocks noGrp="1"/>
          </p:cNvSpPr>
          <p:nvPr>
            <p:ph type="title" idx="4294967295"/>
          </p:nvPr>
        </p:nvSpPr>
        <p:spPr>
          <a:xfrm>
            <a:off x="504825" y="868363"/>
            <a:ext cx="11062612" cy="533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l" defTabSz="1218895" rtl="0" eaLnBrk="1" fontAlgn="auto" latinLnBrk="0" hangingPunct="1">
              <a:lnSpc>
                <a:spcPts val="36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chemeClr val="accent6"/>
                </a:solidFill>
                <a:effectLst/>
                <a:uLnTx/>
                <a:uFillTx/>
                <a:latin typeface="+mj-lt"/>
                <a:ea typeface="+mn-ea"/>
                <a:cs typeface="Arial" pitchFamily="34" charset="0"/>
              </a:rPr>
              <a:t>AETC Program Clinician Consultations and National Curriculum</a:t>
            </a:r>
          </a:p>
        </p:txBody>
      </p:sp>
      <p:graphicFrame>
        <p:nvGraphicFramePr>
          <p:cNvPr id="9" name="Table 8">
            <a:extLst>
              <a:ext uri="{FF2B5EF4-FFF2-40B4-BE49-F238E27FC236}">
                <a16:creationId xmlns:a16="http://schemas.microsoft.com/office/drawing/2014/main" id="{389B9C7C-A0D4-FF1E-9F3B-2697057EC1A0}"/>
              </a:ext>
            </a:extLst>
          </p:cNvPr>
          <p:cNvGraphicFramePr>
            <a:graphicFrameLocks noGrp="1"/>
          </p:cNvGraphicFramePr>
          <p:nvPr/>
        </p:nvGraphicFramePr>
        <p:xfrm>
          <a:off x="504496" y="1401517"/>
          <a:ext cx="11062941" cy="4431723"/>
        </p:xfrm>
        <a:graphic>
          <a:graphicData uri="http://schemas.openxmlformats.org/drawingml/2006/table">
            <a:tbl>
              <a:tblPr firstRow="1" bandRow="1">
                <a:tableStyleId>{912C8C85-51F0-491E-9774-3900AFEF0FD7}</a:tableStyleId>
              </a:tblPr>
              <a:tblGrid>
                <a:gridCol w="5533690">
                  <a:extLst>
                    <a:ext uri="{9D8B030D-6E8A-4147-A177-3AD203B41FA5}">
                      <a16:colId xmlns:a16="http://schemas.microsoft.com/office/drawing/2014/main" val="20001"/>
                    </a:ext>
                  </a:extLst>
                </a:gridCol>
                <a:gridCol w="5529251">
                  <a:extLst>
                    <a:ext uri="{9D8B030D-6E8A-4147-A177-3AD203B41FA5}">
                      <a16:colId xmlns:a16="http://schemas.microsoft.com/office/drawing/2014/main" val="20002"/>
                    </a:ext>
                  </a:extLst>
                </a:gridCol>
              </a:tblGrid>
              <a:tr h="712449">
                <a:tc>
                  <a:txBody>
                    <a:bodyPr/>
                    <a:lstStyle/>
                    <a:p>
                      <a:pPr algn="ctr">
                        <a:lnSpc>
                          <a:spcPts val="1640"/>
                        </a:lnSpc>
                      </a:pPr>
                      <a:r>
                        <a:rPr lang="en-US" sz="1600" dirty="0"/>
                        <a:t>NCCC</a:t>
                      </a:r>
                      <a:endParaRPr lang="en-US" sz="1600" b="1" dirty="0">
                        <a:solidFill>
                          <a:schemeClr val="bg1"/>
                        </a:solidFill>
                      </a:endParaRPr>
                    </a:p>
                  </a:txBody>
                  <a:tcPr marL="284054" marR="284054" marT="50587" marB="5058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096B6"/>
                    </a:solidFill>
                  </a:tcPr>
                </a:tc>
                <a:tc>
                  <a:txBody>
                    <a:bodyPr/>
                    <a:lstStyle/>
                    <a:p>
                      <a:pPr marL="0" marR="0" indent="0" algn="ctr" defTabSz="914400" rtl="0" eaLnBrk="1" fontAlgn="auto" latinLnBrk="0" hangingPunct="1">
                        <a:lnSpc>
                          <a:spcPts val="1640"/>
                        </a:lnSpc>
                        <a:spcBef>
                          <a:spcPts val="0"/>
                        </a:spcBef>
                        <a:spcAft>
                          <a:spcPts val="0"/>
                        </a:spcAft>
                        <a:buClr>
                          <a:srgbClr val="000000"/>
                        </a:buClr>
                        <a:buSzTx/>
                        <a:buFont typeface="Arial"/>
                        <a:buNone/>
                        <a:tabLst/>
                        <a:defRPr/>
                      </a:pPr>
                      <a:r>
                        <a:rPr lang="en-US" sz="1600" dirty="0"/>
                        <a:t>NHC</a:t>
                      </a:r>
                    </a:p>
                  </a:txBody>
                  <a:tcPr marL="284054" marR="284054" marT="50587" marB="50587"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096B6"/>
                    </a:solidFill>
                  </a:tcPr>
                </a:tc>
                <a:extLst>
                  <a:ext uri="{0D108BD9-81ED-4DB2-BD59-A6C34878D82A}">
                    <a16:rowId xmlns:a16="http://schemas.microsoft.com/office/drawing/2014/main" val="10000"/>
                  </a:ext>
                </a:extLst>
              </a:tr>
              <a:tr h="3719274">
                <a:tc>
                  <a:txBody>
                    <a:bodyPr/>
                    <a:lstStyle/>
                    <a:p>
                      <a:pPr marL="0" indent="0">
                        <a:lnSpc>
                          <a:spcPct val="114000"/>
                        </a:lnSpc>
                        <a:buFontTx/>
                        <a:buNone/>
                      </a:pPr>
                      <a:endParaRPr lang="en-US" sz="1600" dirty="0"/>
                    </a:p>
                  </a:txBody>
                  <a:tcPr marL="284054" marR="284054" marT="50587" marB="5058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8F6F0"/>
                    </a:solidFill>
                  </a:tcPr>
                </a:tc>
                <a:tc>
                  <a:txBody>
                    <a:bodyPr/>
                    <a:lstStyle/>
                    <a:p>
                      <a:pPr marL="0" indent="0">
                        <a:lnSpc>
                          <a:spcPct val="114000"/>
                        </a:lnSpc>
                        <a:buFont typeface="Wingdings" panose="05000000000000000000" pitchFamily="2" charset="2"/>
                        <a:buNone/>
                      </a:pPr>
                      <a:endParaRPr lang="en-US" sz="1600" dirty="0"/>
                    </a:p>
                  </a:txBody>
                  <a:tcPr marL="284054" marR="284054" marT="50587" marB="50587"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8F6F0"/>
                    </a:solidFill>
                  </a:tcPr>
                </a:tc>
                <a:extLst>
                  <a:ext uri="{0D108BD9-81ED-4DB2-BD59-A6C34878D82A}">
                    <a16:rowId xmlns:a16="http://schemas.microsoft.com/office/drawing/2014/main" val="10001"/>
                  </a:ext>
                </a:extLst>
              </a:tr>
            </a:tbl>
          </a:graphicData>
        </a:graphic>
      </p:graphicFrame>
      <p:pic>
        <p:nvPicPr>
          <p:cNvPr id="7" name="Picture 6" descr="Graphic for the National Clinician Consultation Center with the tagline ‘Translating science into care,’ promoting clinician-to-clinician no-cost consultations, with a QR code for accessing services.">
            <a:extLst>
              <a:ext uri="{FF2B5EF4-FFF2-40B4-BE49-F238E27FC236}">
                <a16:creationId xmlns:a16="http://schemas.microsoft.com/office/drawing/2014/main" id="{E458AF95-DBF0-2DBA-4949-0FE9ED4D94EF}"/>
              </a:ext>
            </a:extLst>
          </p:cNvPr>
          <p:cNvPicPr>
            <a:picLocks noChangeAspect="1"/>
          </p:cNvPicPr>
          <p:nvPr/>
        </p:nvPicPr>
        <p:blipFill>
          <a:blip r:embed="rId3"/>
          <a:stretch>
            <a:fillRect/>
          </a:stretch>
        </p:blipFill>
        <p:spPr>
          <a:xfrm>
            <a:off x="1511205" y="2122658"/>
            <a:ext cx="3710582" cy="3710582"/>
          </a:xfrm>
          <a:prstGeom prst="rect">
            <a:avLst/>
          </a:prstGeom>
        </p:spPr>
      </p:pic>
      <p:pic>
        <p:nvPicPr>
          <p:cNvPr id="10" name="Picture 9" descr="Graphic for the National HIV Curriculum stating that clinician no-cost CME and CNE credits are available, with a QR code for more information.">
            <a:extLst>
              <a:ext uri="{FF2B5EF4-FFF2-40B4-BE49-F238E27FC236}">
                <a16:creationId xmlns:a16="http://schemas.microsoft.com/office/drawing/2014/main" id="{38C163A6-FB17-0C7E-372A-D78BBB530149}"/>
              </a:ext>
            </a:extLst>
          </p:cNvPr>
          <p:cNvPicPr>
            <a:picLocks noChangeAspect="1"/>
          </p:cNvPicPr>
          <p:nvPr/>
        </p:nvPicPr>
        <p:blipFill>
          <a:blip r:embed="rId4"/>
          <a:stretch>
            <a:fillRect/>
          </a:stretch>
        </p:blipFill>
        <p:spPr>
          <a:xfrm>
            <a:off x="6967039" y="2122658"/>
            <a:ext cx="3710582" cy="3710582"/>
          </a:xfrm>
          <a:prstGeom prst="rect">
            <a:avLst/>
          </a:prstGeom>
        </p:spPr>
      </p:pic>
    </p:spTree>
    <p:extLst>
      <p:ext uri="{BB962C8B-B14F-4D97-AF65-F5344CB8AC3E}">
        <p14:creationId xmlns:p14="http://schemas.microsoft.com/office/powerpoint/2010/main" val="2428988354"/>
      </p:ext>
    </p:extLst>
  </p:cSld>
  <p:clrMapOvr>
    <a:masterClrMapping/>
  </p:clrMapOvr>
  <p:transition spd="slow">
    <p:fade/>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Graphic stating ‘Thank You So Much” with red ribbon symbol.">
            <a:extLst>
              <a:ext uri="{FF2B5EF4-FFF2-40B4-BE49-F238E27FC236}">
                <a16:creationId xmlns:a16="http://schemas.microsoft.com/office/drawing/2014/main" id="{85F32C80-050B-2881-1F9E-2FDA864BD377}"/>
              </a:ext>
            </a:extLst>
          </p:cNvPr>
          <p:cNvPicPr>
            <a:picLocks noChangeAspect="1"/>
          </p:cNvPicPr>
          <p:nvPr/>
        </p:nvPicPr>
        <p:blipFill>
          <a:blip r:embed="rId3"/>
          <a:stretch>
            <a:fillRect/>
          </a:stretch>
        </p:blipFill>
        <p:spPr>
          <a:xfrm>
            <a:off x="0" y="736684"/>
            <a:ext cx="5364066" cy="3326732"/>
          </a:xfrm>
          <a:prstGeom prst="rect">
            <a:avLst/>
          </a:prstGeom>
        </p:spPr>
      </p:pic>
      <p:sp>
        <p:nvSpPr>
          <p:cNvPr id="2" name="Title 1">
            <a:extLst>
              <a:ext uri="{FF2B5EF4-FFF2-40B4-BE49-F238E27FC236}">
                <a16:creationId xmlns:a16="http://schemas.microsoft.com/office/drawing/2014/main" id="{5BE8D608-A222-0D94-0971-700E701CD64E}"/>
              </a:ext>
            </a:extLst>
          </p:cNvPr>
          <p:cNvSpPr>
            <a:spLocks noGrp="1"/>
          </p:cNvSpPr>
          <p:nvPr>
            <p:ph type="title"/>
          </p:nvPr>
        </p:nvSpPr>
        <p:spPr>
          <a:xfrm>
            <a:off x="507937" y="1010107"/>
            <a:ext cx="3895486" cy="1490031"/>
          </a:xfrm>
        </p:spPr>
        <p:txBody>
          <a:bodyPr>
            <a:noAutofit/>
          </a:bodyPr>
          <a:lstStyle/>
          <a:p>
            <a:r>
              <a:rPr lang="en-US" sz="4400" b="1" dirty="0">
                <a:solidFill>
                  <a:schemeClr val="tx1"/>
                </a:solidFill>
              </a:rPr>
              <a:t>THANK YOU</a:t>
            </a:r>
            <a:br>
              <a:rPr lang="en-US" sz="4400" b="1" dirty="0">
                <a:solidFill>
                  <a:schemeClr val="tx1"/>
                </a:solidFill>
              </a:rPr>
            </a:br>
            <a:r>
              <a:rPr lang="en-US" sz="4400" b="1" dirty="0">
                <a:solidFill>
                  <a:schemeClr val="tx1"/>
                </a:solidFill>
              </a:rPr>
              <a:t>SO MUCH</a:t>
            </a:r>
          </a:p>
        </p:txBody>
      </p:sp>
      <p:sp>
        <p:nvSpPr>
          <p:cNvPr id="13" name="Title 1">
            <a:extLst>
              <a:ext uri="{FF2B5EF4-FFF2-40B4-BE49-F238E27FC236}">
                <a16:creationId xmlns:a16="http://schemas.microsoft.com/office/drawing/2014/main" id="{74F76B50-735A-BBA2-F0C2-00009D98222B}"/>
              </a:ext>
            </a:extLst>
          </p:cNvPr>
          <p:cNvSpPr txBox="1">
            <a:spLocks/>
          </p:cNvSpPr>
          <p:nvPr/>
        </p:nvSpPr>
        <p:spPr>
          <a:xfrm rot="10800000" flipV="1">
            <a:off x="4813249" y="2573543"/>
            <a:ext cx="4571846" cy="2531564"/>
          </a:xfrm>
          <a:prstGeom prst="rect">
            <a:avLst/>
          </a:prstGeom>
        </p:spPr>
        <p:txBody>
          <a:bodyPr vert="horz" lIns="91440" tIns="45720" rIns="91440" bIns="45720" rtlCol="0" anchor="t">
            <a:noAutofit/>
          </a:bodyPr>
          <a:lstStyle>
            <a:lvl1pPr algn="l" defTabSz="1218895" rtl="0" eaLnBrk="1" latinLnBrk="0" hangingPunct="1">
              <a:spcBef>
                <a:spcPct val="0"/>
              </a:spcBef>
              <a:buNone/>
              <a:defRPr sz="3466" kern="1200">
                <a:solidFill>
                  <a:schemeClr val="accent6"/>
                </a:solidFill>
                <a:latin typeface="+mj-lt"/>
                <a:ea typeface="+mj-ea"/>
                <a:cs typeface="Arial" pitchFamily="34" charset="0"/>
              </a:defRPr>
            </a:lvl1pPr>
          </a:lstStyle>
          <a:p>
            <a:pPr marL="0" marR="0" lvl="0" indent="0" algn="l" defTabSz="1218895"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222222"/>
                </a:solidFill>
                <a:effectLst/>
                <a:uLnTx/>
                <a:uFillTx/>
                <a:latin typeface="Arial" panose="020B0604020202020204"/>
                <a:ea typeface="+mj-ea"/>
                <a:cs typeface="Arial" pitchFamily="34" charset="0"/>
                <a:sym typeface="Arial"/>
              </a:rPr>
              <a:t>Contact us:</a:t>
            </a:r>
          </a:p>
          <a:p>
            <a:pPr marL="0" marR="0" lvl="0" indent="0" algn="l" defTabSz="1218895"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dirty="0">
              <a:ln>
                <a:noFill/>
              </a:ln>
              <a:solidFill>
                <a:srgbClr val="222222"/>
              </a:solidFill>
              <a:effectLst/>
              <a:uLnTx/>
              <a:uFillTx/>
              <a:latin typeface="Arial" panose="020B0604020202020204"/>
              <a:ea typeface="+mj-ea"/>
              <a:cs typeface="Arial" pitchFamily="34" charset="0"/>
              <a:sym typeface="Arial"/>
            </a:endParaRPr>
          </a:p>
          <a:p>
            <a:pPr marL="0" marR="0" lvl="0" indent="0" algn="l" defTabSz="1218895"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222222"/>
                </a:solidFill>
                <a:effectLst/>
                <a:uLnTx/>
                <a:uFillTx/>
                <a:latin typeface="Arial" panose="020B0604020202020204"/>
                <a:ea typeface="+mj-ea"/>
                <a:cs typeface="Arial" pitchFamily="34" charset="0"/>
                <a:sym typeface="Arial"/>
              </a:rPr>
              <a:t>       Phone:</a:t>
            </a:r>
          </a:p>
          <a:p>
            <a:pPr marL="0" marR="0" lvl="0" indent="0" algn="l" defTabSz="1218895"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dirty="0">
              <a:ln>
                <a:noFill/>
              </a:ln>
              <a:solidFill>
                <a:srgbClr val="222222"/>
              </a:solidFill>
              <a:effectLst/>
              <a:uLnTx/>
              <a:uFillTx/>
              <a:latin typeface="Arial" panose="020B0604020202020204"/>
              <a:ea typeface="+mj-ea"/>
              <a:cs typeface="Arial" pitchFamily="34" charset="0"/>
              <a:sym typeface="Arial"/>
            </a:endParaRPr>
          </a:p>
          <a:p>
            <a:pPr marL="0" marR="0" lvl="0" indent="0" algn="l" defTabSz="1218895"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222222"/>
                </a:solidFill>
                <a:effectLst/>
                <a:uLnTx/>
                <a:uFillTx/>
                <a:latin typeface="Arial" panose="020B0604020202020204"/>
                <a:ea typeface="+mj-ea"/>
                <a:cs typeface="Arial" pitchFamily="34" charset="0"/>
                <a:sym typeface="Arial"/>
              </a:rPr>
              <a:t>       Email:</a:t>
            </a:r>
          </a:p>
          <a:p>
            <a:pPr marL="0" marR="0" lvl="0" indent="0" algn="l" defTabSz="1218895"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dirty="0">
              <a:ln>
                <a:noFill/>
              </a:ln>
              <a:solidFill>
                <a:srgbClr val="222222"/>
              </a:solidFill>
              <a:effectLst/>
              <a:uLnTx/>
              <a:uFillTx/>
              <a:latin typeface="Arial" panose="020B0604020202020204"/>
              <a:ea typeface="+mj-ea"/>
              <a:cs typeface="Arial" pitchFamily="34" charset="0"/>
              <a:sym typeface="Arial"/>
            </a:endParaRPr>
          </a:p>
          <a:p>
            <a:pPr marL="0" marR="0" lvl="0" indent="0" algn="l" defTabSz="1218895"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222222"/>
                </a:solidFill>
                <a:effectLst/>
                <a:uLnTx/>
                <a:uFillTx/>
                <a:latin typeface="Arial" panose="020B0604020202020204"/>
                <a:ea typeface="+mj-ea"/>
                <a:cs typeface="Arial" pitchFamily="34" charset="0"/>
                <a:sym typeface="Arial"/>
              </a:rPr>
              <a:t>       Website:</a:t>
            </a:r>
          </a:p>
          <a:p>
            <a:pPr marL="0" marR="0" lvl="0" indent="0" algn="l" defTabSz="1218895" rtl="0" eaLnBrk="1" fontAlgn="auto" latinLnBrk="0" hangingPunct="1">
              <a:lnSpc>
                <a:spcPct val="100000"/>
              </a:lnSpc>
              <a:spcBef>
                <a:spcPct val="0"/>
              </a:spcBef>
              <a:spcAft>
                <a:spcPts val="0"/>
              </a:spcAft>
              <a:buClrTx/>
              <a:buSzTx/>
              <a:buFontTx/>
              <a:buNone/>
              <a:tabLst/>
              <a:defRPr/>
            </a:pPr>
            <a:endParaRPr kumimoji="0" lang="en-US" sz="1800" b="1" i="0" u="none" strike="noStrike" kern="1200" cap="none" spc="0" normalizeH="0" baseline="0" noProof="0" dirty="0">
              <a:ln>
                <a:noFill/>
              </a:ln>
              <a:solidFill>
                <a:srgbClr val="222222"/>
              </a:solidFill>
              <a:effectLst/>
              <a:uLnTx/>
              <a:uFillTx/>
              <a:latin typeface="Arial" panose="020B0604020202020204"/>
              <a:ea typeface="+mj-ea"/>
              <a:cs typeface="Arial" pitchFamily="34" charset="0"/>
              <a:sym typeface="Arial"/>
            </a:endParaRPr>
          </a:p>
          <a:p>
            <a:pPr marL="0" marR="0" lvl="0" indent="0" algn="l" defTabSz="1218895" rtl="0" eaLnBrk="1" fontAlgn="auto" latinLnBrk="0" hangingPunct="1">
              <a:lnSpc>
                <a:spcPct val="100000"/>
              </a:lnSpc>
              <a:spcBef>
                <a:spcPct val="0"/>
              </a:spcBef>
              <a:spcAft>
                <a:spcPts val="0"/>
              </a:spcAft>
              <a:buClrTx/>
              <a:buSzTx/>
              <a:buFontTx/>
              <a:buNone/>
              <a:tabLst/>
              <a:defRPr/>
            </a:pPr>
            <a:br>
              <a:rPr kumimoji="0" lang="en-US" sz="2000" b="1" i="0" u="none" strike="noStrike" kern="1200" cap="none" spc="0" normalizeH="0" baseline="0" noProof="0" dirty="0">
                <a:ln>
                  <a:noFill/>
                </a:ln>
                <a:solidFill>
                  <a:srgbClr val="222222"/>
                </a:solidFill>
                <a:effectLst/>
                <a:uLnTx/>
                <a:uFillTx/>
                <a:latin typeface="Arial" panose="020B0604020202020204"/>
                <a:ea typeface="+mj-ea"/>
                <a:cs typeface="Arial" pitchFamily="34" charset="0"/>
                <a:sym typeface="Arial"/>
              </a:rPr>
            </a:br>
            <a:r>
              <a:rPr kumimoji="0" lang="en-US" sz="2000" b="1" i="0" u="none" strike="noStrike" kern="1200" cap="none" spc="0" normalizeH="0" baseline="0" noProof="0" dirty="0">
                <a:ln>
                  <a:noFill/>
                </a:ln>
                <a:solidFill>
                  <a:srgbClr val="222222"/>
                </a:solidFill>
                <a:effectLst/>
                <a:uLnTx/>
                <a:uFillTx/>
                <a:latin typeface="Arial" panose="020B0604020202020204"/>
                <a:ea typeface="+mj-ea"/>
                <a:cs typeface="Arial" pitchFamily="34" charset="0"/>
                <a:sym typeface="Arial"/>
              </a:rPr>
              <a:t> </a:t>
            </a:r>
          </a:p>
        </p:txBody>
      </p:sp>
      <p:pic>
        <p:nvPicPr>
          <p:cNvPr id="17" name="Graphic 16" descr="Receiver with solid fill">
            <a:extLst>
              <a:ext uri="{FF2B5EF4-FFF2-40B4-BE49-F238E27FC236}">
                <a16:creationId xmlns:a16="http://schemas.microsoft.com/office/drawing/2014/main" id="{1A9B4C5C-B52B-5643-280E-055008DC466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73572" y="3058977"/>
            <a:ext cx="380233" cy="404139"/>
          </a:xfrm>
          <a:prstGeom prst="rect">
            <a:avLst/>
          </a:prstGeom>
        </p:spPr>
      </p:pic>
      <p:pic>
        <p:nvPicPr>
          <p:cNvPr id="19" name="Graphic 18" descr="Email with solid fill">
            <a:extLst>
              <a:ext uri="{FF2B5EF4-FFF2-40B4-BE49-F238E27FC236}">
                <a16:creationId xmlns:a16="http://schemas.microsoft.com/office/drawing/2014/main" id="{C177707E-D3E5-18FD-8AA8-E07CB44B0A0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94742" y="3498472"/>
            <a:ext cx="520264" cy="520264"/>
          </a:xfrm>
          <a:prstGeom prst="rect">
            <a:avLst/>
          </a:prstGeom>
        </p:spPr>
      </p:pic>
      <p:pic>
        <p:nvPicPr>
          <p:cNvPr id="21" name="Graphic 20" descr="Internet with solid fill">
            <a:extLst>
              <a:ext uri="{FF2B5EF4-FFF2-40B4-BE49-F238E27FC236}">
                <a16:creationId xmlns:a16="http://schemas.microsoft.com/office/drawing/2014/main" id="{0F390308-52D0-5642-70D3-1444DB8EB63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92830" y="3996734"/>
            <a:ext cx="683680" cy="683680"/>
          </a:xfrm>
          <a:prstGeom prst="rect">
            <a:avLst/>
          </a:prstGeom>
        </p:spPr>
      </p:pic>
      <p:sp>
        <p:nvSpPr>
          <p:cNvPr id="28" name="Rectangle 1">
            <a:extLst>
              <a:ext uri="{FF2B5EF4-FFF2-40B4-BE49-F238E27FC236}">
                <a16:creationId xmlns:a16="http://schemas.microsoft.com/office/drawing/2014/main" id="{5B9168D9-4331-BA22-DA6C-EB08ACA96A53}"/>
              </a:ext>
              <a:ext uri="{C183D7F6-B498-43B3-948B-1728B52AA6E4}">
                <adec:decorative xmlns:adec="http://schemas.microsoft.com/office/drawing/2017/decorative" val="1"/>
              </a:ext>
            </a:extLst>
          </p:cNvPr>
          <p:cNvSpPr>
            <a:spLocks noChangeArrowheads="1"/>
          </p:cNvSpPr>
          <p:nvPr/>
        </p:nvSpPr>
        <p:spPr bwMode="auto">
          <a:xfrm>
            <a:off x="0" y="0"/>
            <a:ext cx="121888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66" b="0" i="0" u="none" strike="noStrike" kern="0" cap="none" spc="0" normalizeH="0" baseline="0" noProof="0">
              <a:ln>
                <a:noFill/>
              </a:ln>
              <a:solidFill>
                <a:srgbClr val="000000"/>
              </a:solidFill>
              <a:effectLst/>
              <a:uLnTx/>
              <a:uFillTx/>
              <a:latin typeface="Arial"/>
              <a:cs typeface="Arial"/>
              <a:sym typeface="Arial"/>
            </a:endParaRPr>
          </a:p>
        </p:txBody>
      </p:sp>
      <p:pic>
        <p:nvPicPr>
          <p:cNvPr id="5" name="Picture 4" descr="Pacific Southwest Addiction Technology Transfer Center Logo">
            <a:extLst>
              <a:ext uri="{FF2B5EF4-FFF2-40B4-BE49-F238E27FC236}">
                <a16:creationId xmlns:a16="http://schemas.microsoft.com/office/drawing/2014/main" id="{16F5F9EE-4245-D9F1-FEB0-C2360FA2B592}"/>
              </a:ext>
            </a:extLst>
          </p:cNvPr>
          <p:cNvPicPr>
            <a:picLocks noChangeAspect="1"/>
          </p:cNvPicPr>
          <p:nvPr/>
        </p:nvPicPr>
        <p:blipFill>
          <a:blip r:embed="rId7"/>
          <a:stretch>
            <a:fillRect/>
          </a:stretch>
        </p:blipFill>
        <p:spPr>
          <a:xfrm>
            <a:off x="321734" y="5847893"/>
            <a:ext cx="3087158" cy="788546"/>
          </a:xfrm>
          <a:prstGeom prst="rect">
            <a:avLst/>
          </a:prstGeom>
        </p:spPr>
      </p:pic>
    </p:spTree>
    <p:extLst>
      <p:ext uri="{BB962C8B-B14F-4D97-AF65-F5344CB8AC3E}">
        <p14:creationId xmlns:p14="http://schemas.microsoft.com/office/powerpoint/2010/main" val="2581813780"/>
      </p:ext>
    </p:extLst>
  </p:cSld>
  <p:clrMapOvr>
    <a:masterClrMapping/>
  </p:clrMapOvr>
  <p:transition spd="slow">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itle slide master">
  <a:themeElements>
    <a:clrScheme name="AETC">
      <a:dk1>
        <a:srgbClr val="222222"/>
      </a:dk1>
      <a:lt1>
        <a:srgbClr val="FFFFFF"/>
      </a:lt1>
      <a:dk2>
        <a:srgbClr val="1C3768"/>
      </a:dk2>
      <a:lt2>
        <a:srgbClr val="D6D6D6"/>
      </a:lt2>
      <a:accent1>
        <a:srgbClr val="F1A21F"/>
      </a:accent1>
      <a:accent2>
        <a:srgbClr val="8F3E97"/>
      </a:accent2>
      <a:accent3>
        <a:srgbClr val="1EB24B"/>
      </a:accent3>
      <a:accent4>
        <a:srgbClr val="0054A6"/>
      </a:accent4>
      <a:accent5>
        <a:srgbClr val="F37520"/>
      </a:accent5>
      <a:accent6>
        <a:srgbClr val="D6201A"/>
      </a:accent6>
      <a:hlink>
        <a:srgbClr val="478FCC"/>
      </a:hlink>
      <a:folHlink>
        <a:srgbClr val="677983"/>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ETC-program-template-widescreen.potx" id="{9F6C5F33-26FD-4486-8FC3-68FFBBA79920}" vid="{BE9B863C-DE2F-4FC5-B704-B98053DCC2A1}"/>
    </a:ext>
  </a:extLst>
</a:theme>
</file>

<file path=ppt/theme/theme2.xml><?xml version="1.0" encoding="utf-8"?>
<a:theme xmlns:a="http://schemas.openxmlformats.org/drawingml/2006/main" name="Content slide master">
  <a:themeElements>
    <a:clrScheme name="AETC">
      <a:dk1>
        <a:srgbClr val="222222"/>
      </a:dk1>
      <a:lt1>
        <a:srgbClr val="FFFFFF"/>
      </a:lt1>
      <a:dk2>
        <a:srgbClr val="1C3768"/>
      </a:dk2>
      <a:lt2>
        <a:srgbClr val="D6D6D6"/>
      </a:lt2>
      <a:accent1>
        <a:srgbClr val="F1A21F"/>
      </a:accent1>
      <a:accent2>
        <a:srgbClr val="8F3E97"/>
      </a:accent2>
      <a:accent3>
        <a:srgbClr val="1EB24B"/>
      </a:accent3>
      <a:accent4>
        <a:srgbClr val="0054A6"/>
      </a:accent4>
      <a:accent5>
        <a:srgbClr val="F37520"/>
      </a:accent5>
      <a:accent6>
        <a:srgbClr val="D6201A"/>
      </a:accent6>
      <a:hlink>
        <a:srgbClr val="478FCC"/>
      </a:hlink>
      <a:folHlink>
        <a:srgbClr val="67798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ETC-program-template-widescreen.potx" id="{9F6C5F33-26FD-4486-8FC3-68FFBBA79920}" vid="{49E2E7B5-6607-4336-B3B4-DCF1EC204D3F}"/>
    </a:ext>
  </a:extLst>
</a:theme>
</file>

<file path=ppt/theme/theme3.xml><?xml version="1.0" encoding="utf-8"?>
<a:theme xmlns:a="http://schemas.openxmlformats.org/drawingml/2006/main" name="3_Custom Design">
  <a:themeElements>
    <a:clrScheme name="AETC Template">
      <a:dk1>
        <a:srgbClr val="222222"/>
      </a:dk1>
      <a:lt1>
        <a:srgbClr val="FFFFFF"/>
      </a:lt1>
      <a:dk2>
        <a:srgbClr val="1C3768"/>
      </a:dk2>
      <a:lt2>
        <a:srgbClr val="F8F6F0"/>
      </a:lt2>
      <a:accent1>
        <a:srgbClr val="0053A6"/>
      </a:accent1>
      <a:accent2>
        <a:srgbClr val="8096B6"/>
      </a:accent2>
      <a:accent3>
        <a:srgbClr val="A01813"/>
      </a:accent3>
      <a:accent4>
        <a:srgbClr val="D62027"/>
      </a:accent4>
      <a:accent5>
        <a:srgbClr val="DDDCD3"/>
      </a:accent5>
      <a:accent6>
        <a:srgbClr val="FFFFFF"/>
      </a:accent6>
      <a:hlink>
        <a:srgbClr val="0053A6"/>
      </a:hlink>
      <a:folHlink>
        <a:srgbClr val="7F95B6"/>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ETC-program-template-widescreen.potx" id="{9F6C5F33-26FD-4486-8FC3-68FFBBA79920}" vid="{CB3B78A7-7F93-4FB2-8006-051DC23A82AC}"/>
    </a:ext>
  </a:extLst>
</a:theme>
</file>

<file path=ppt/theme/theme4.xml><?xml version="1.0" encoding="utf-8"?>
<a:theme xmlns:a="http://schemas.openxmlformats.org/drawingml/2006/main" name="6_Custom Design">
  <a:themeElements>
    <a:clrScheme name="AETC Template">
      <a:dk1>
        <a:srgbClr val="222222"/>
      </a:dk1>
      <a:lt1>
        <a:srgbClr val="FFFFFF"/>
      </a:lt1>
      <a:dk2>
        <a:srgbClr val="1C3768"/>
      </a:dk2>
      <a:lt2>
        <a:srgbClr val="F8F6F0"/>
      </a:lt2>
      <a:accent1>
        <a:srgbClr val="0053A6"/>
      </a:accent1>
      <a:accent2>
        <a:srgbClr val="8096B6"/>
      </a:accent2>
      <a:accent3>
        <a:srgbClr val="A01813"/>
      </a:accent3>
      <a:accent4>
        <a:srgbClr val="D62027"/>
      </a:accent4>
      <a:accent5>
        <a:srgbClr val="DDDCD3"/>
      </a:accent5>
      <a:accent6>
        <a:srgbClr val="FFFFFF"/>
      </a:accent6>
      <a:hlink>
        <a:srgbClr val="0053A6"/>
      </a:hlink>
      <a:folHlink>
        <a:srgbClr val="7F95B6"/>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ETC-program-template-widescreen.potx" id="{9F6C5F33-26FD-4486-8FC3-68FFBBA79920}" vid="{B4E2A952-FB3A-47FA-81DD-F758D9C96D84}"/>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Content slide master">
  <a:themeElements>
    <a:clrScheme name="AETC">
      <a:dk1>
        <a:srgbClr val="222222"/>
      </a:dk1>
      <a:lt1>
        <a:srgbClr val="FFFFFF"/>
      </a:lt1>
      <a:dk2>
        <a:srgbClr val="1C3768"/>
      </a:dk2>
      <a:lt2>
        <a:srgbClr val="D6D6D6"/>
      </a:lt2>
      <a:accent1>
        <a:srgbClr val="F1A21F"/>
      </a:accent1>
      <a:accent2>
        <a:srgbClr val="8F3E97"/>
      </a:accent2>
      <a:accent3>
        <a:srgbClr val="1EB24B"/>
      </a:accent3>
      <a:accent4>
        <a:srgbClr val="0054A6"/>
      </a:accent4>
      <a:accent5>
        <a:srgbClr val="F37520"/>
      </a:accent5>
      <a:accent6>
        <a:srgbClr val="D6201A"/>
      </a:accent6>
      <a:hlink>
        <a:srgbClr val="478FCC"/>
      </a:hlink>
      <a:folHlink>
        <a:srgbClr val="67798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ETC-program-template-widescreen.potx" id="{9F6C5F33-26FD-4486-8FC3-68FFBBA79920}" vid="{49E2E7B5-6607-4336-B3B4-DCF1EC204D3F}"/>
    </a:ext>
  </a:extLst>
</a:theme>
</file>

<file path=ppt/theme/theme7.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AETC-program-template-widescreen (6)</Template>
  <TotalTime>5622</TotalTime>
  <Words>29380</Words>
  <Application>Microsoft Office PowerPoint</Application>
  <PresentationFormat>Custom</PresentationFormat>
  <Paragraphs>1553</Paragraphs>
  <Slides>135</Slides>
  <Notes>135</Notes>
  <HiddenSlides>0</HiddenSlides>
  <MMClips>3</MMClips>
  <ScaleCrop>false</ScaleCrop>
  <HeadingPairs>
    <vt:vector size="6" baseType="variant">
      <vt:variant>
        <vt:lpstr>Fonts Used</vt:lpstr>
      </vt:variant>
      <vt:variant>
        <vt:i4>16</vt:i4>
      </vt:variant>
      <vt:variant>
        <vt:lpstr>Theme</vt:lpstr>
      </vt:variant>
      <vt:variant>
        <vt:i4>6</vt:i4>
      </vt:variant>
      <vt:variant>
        <vt:lpstr>Slide Titles</vt:lpstr>
      </vt:variant>
      <vt:variant>
        <vt:i4>135</vt:i4>
      </vt:variant>
    </vt:vector>
  </HeadingPairs>
  <TitlesOfParts>
    <vt:vector size="157" baseType="lpstr">
      <vt:lpstr>Aptos</vt:lpstr>
      <vt:lpstr>Arial</vt:lpstr>
      <vt:lpstr>Avenir LT W01_65 Medium1475532</vt:lpstr>
      <vt:lpstr>Avenir Next LT Pro</vt:lpstr>
      <vt:lpstr>BlinkMacSystemFont</vt:lpstr>
      <vt:lpstr>Calibri</vt:lpstr>
      <vt:lpstr>Calibri Light</vt:lpstr>
      <vt:lpstr>Garamond</vt:lpstr>
      <vt:lpstr>Gill Sans MT</vt:lpstr>
      <vt:lpstr>Google Sans</vt:lpstr>
      <vt:lpstr>Proxima Nova Regular</vt:lpstr>
      <vt:lpstr>Roboto</vt:lpstr>
      <vt:lpstr>STIXGeneral-Regular</vt:lpstr>
      <vt:lpstr>System Font Regular</vt:lpstr>
      <vt:lpstr>ui-sans-serif</vt:lpstr>
      <vt:lpstr>Wingdings</vt:lpstr>
      <vt:lpstr>Title slide master</vt:lpstr>
      <vt:lpstr>Content slide master</vt:lpstr>
      <vt:lpstr>3_Custom Design</vt:lpstr>
      <vt:lpstr>6_Custom Design</vt:lpstr>
      <vt:lpstr>Office Theme</vt:lpstr>
      <vt:lpstr>1_Content slide master</vt:lpstr>
      <vt:lpstr>Changing Minds, Changing Systems:  Promoting Compassionate Care for Opioid Use Disorder and HIV</vt:lpstr>
      <vt:lpstr>Disclaimer</vt:lpstr>
      <vt:lpstr>Disclosures </vt:lpstr>
      <vt:lpstr>Learning Objectives </vt:lpstr>
      <vt:lpstr>Test Your Knowledge – Question #1</vt:lpstr>
      <vt:lpstr>Test Your Knowledge – Question #2</vt:lpstr>
      <vt:lpstr>Test Your Knowledge – Question #3</vt:lpstr>
      <vt:lpstr>Test Your Knowledge – Question #4</vt:lpstr>
      <vt:lpstr>Test Your Knowledge – Question #5</vt:lpstr>
      <vt:lpstr>Let’s get some initial thoughts into the room</vt:lpstr>
      <vt:lpstr>TRUE</vt:lpstr>
      <vt:lpstr>Let’s get some more thoughts into the room</vt:lpstr>
      <vt:lpstr>FALSE</vt:lpstr>
      <vt:lpstr>A Changing Landscape:  Shifting patterns in HIV/AIDS, drug poisoning deaths, new analogs</vt:lpstr>
      <vt:lpstr>HIV Fast Facts (U.S., Individuals aged 13 and older)</vt:lpstr>
      <vt:lpstr>Progress in HIV Prevention Continues</vt:lpstr>
      <vt:lpstr>Estimated HIV Infections in the U.S. by Region, 2022</vt:lpstr>
      <vt:lpstr>Estimated HIV Infections in the U.S., by Transmission Category, 2022</vt:lpstr>
      <vt:lpstr>Past Month Substance Use among People Aged 12 or Older, 2024</vt:lpstr>
      <vt:lpstr>The Four Waves of the Overdose Crisis</vt:lpstr>
      <vt:lpstr>The Four Waves of the Overdose Crisis (cont’d)</vt:lpstr>
      <vt:lpstr>Opioids  What are they and how do they impact brain and body? </vt:lpstr>
      <vt:lpstr>Opioids and Reward</vt:lpstr>
      <vt:lpstr>[18F] Cyclofoxy (a Selective Opioid Antagonist) Binding in Human Brain: Normal Volunteer PET Study - NIH</vt:lpstr>
      <vt:lpstr>Acute Effects of Opioids</vt:lpstr>
      <vt:lpstr>Long-Term Effects of Opioids</vt:lpstr>
      <vt:lpstr>Opioid Withdrawal (1)</vt:lpstr>
      <vt:lpstr>Opioid Withdrawal (2)</vt:lpstr>
      <vt:lpstr>Signs of an Opioid Overdose</vt:lpstr>
      <vt:lpstr>Fentanyl vs. Illicitly Manufactured Fentanyl (IMF)</vt:lpstr>
      <vt:lpstr>Potential Lethal Dose of Heroin, Fentanyl, and Carfentanil</vt:lpstr>
      <vt:lpstr>New Opioid Class</vt:lpstr>
      <vt:lpstr>Medical Providers Should be Aware</vt:lpstr>
      <vt:lpstr>Nitazene Potency Relative to Fentanyl and Morphine</vt:lpstr>
      <vt:lpstr>New Adulterants: What is Xylazine?</vt:lpstr>
      <vt:lpstr>Xylazine’s Transformations to Overdose Prevention Landscape</vt:lpstr>
      <vt:lpstr>Short- and Long-Term Effects of Xylazine</vt:lpstr>
      <vt:lpstr>Xylazine-Related Skin Wounds</vt:lpstr>
      <vt:lpstr>Xylazine is Increasingly Detected in Fentanyl Deaths</vt:lpstr>
      <vt:lpstr>Tianeptine-Related Poison Control Center Calls</vt:lpstr>
      <vt:lpstr>What are they and why should we care?  The Issue of Negative Attitudes and Perceptions of Substance Use and HIV</vt:lpstr>
      <vt:lpstr>The Mark</vt:lpstr>
      <vt:lpstr>Language Matters</vt:lpstr>
      <vt:lpstr>Substance Abuser vs. Substance Use Disorder</vt:lpstr>
      <vt:lpstr>“Bad” and “Good”</vt:lpstr>
      <vt:lpstr>Do These Negative Attitudes Really Harm Patients?</vt:lpstr>
      <vt:lpstr>Barriers to Care</vt:lpstr>
      <vt:lpstr>What Facilitates Negative Attitudes?</vt:lpstr>
      <vt:lpstr>…that old joke</vt:lpstr>
      <vt:lpstr>Negative Attitudes Toward Drug Use and/or People with HIV:  Why Language Matters</vt:lpstr>
      <vt:lpstr>Negative Attitudes Toward Substance Use Disorders</vt:lpstr>
      <vt:lpstr>Perceptions of How a Person Starts Using Drugs</vt:lpstr>
      <vt:lpstr>Negative Attitudes Towards People with HIV</vt:lpstr>
      <vt:lpstr>Implications</vt:lpstr>
      <vt:lpstr>How Does Bias Harm Patients?</vt:lpstr>
      <vt:lpstr>How Do Patients Respond to Bias?</vt:lpstr>
      <vt:lpstr>Patients Respond to Negative Attitudes by Keeping the Real Issue Secret from You</vt:lpstr>
      <vt:lpstr>Patients Respond to Negative Attitudes by Keeping the Real Issue Secret from You, continued</vt:lpstr>
      <vt:lpstr>Negative Attitudes Impact Treatment Seeking</vt:lpstr>
      <vt:lpstr>Breakout Activity</vt:lpstr>
      <vt:lpstr>Breakout Activity - Debrief</vt:lpstr>
      <vt:lpstr>Stephanie’s Story</vt:lpstr>
      <vt:lpstr>Facilitating Connection:  Enhancing Patient Engagement in Care</vt:lpstr>
      <vt:lpstr>Why Patient Engagement is So Important</vt:lpstr>
      <vt:lpstr>Time in Treatment Decreases Overdose</vt:lpstr>
      <vt:lpstr>Ways to Improve Engagement</vt:lpstr>
      <vt:lpstr>Take a Moment to Reflect</vt:lpstr>
      <vt:lpstr>Breaking the Cycle:   Facilitating Connection with Affirming Language</vt:lpstr>
      <vt:lpstr>Changing Attitudes Happens on Multiple Levels</vt:lpstr>
      <vt:lpstr>A Picture is Worth 1,000+ Words</vt:lpstr>
      <vt:lpstr>Changing Our Language</vt:lpstr>
      <vt:lpstr>Frontline Communication Tips</vt:lpstr>
      <vt:lpstr>No. 1 - Perform a Language Audit</vt:lpstr>
      <vt:lpstr>No. 2 - Reflection</vt:lpstr>
      <vt:lpstr>No. 3 – Message Bias</vt:lpstr>
      <vt:lpstr>No. 4 – Opportunity</vt:lpstr>
      <vt:lpstr>No. 5 – Maximize</vt:lpstr>
      <vt:lpstr>No. 6 – Staff Training</vt:lpstr>
      <vt:lpstr>In Summary -- Chose and Use Your Words Carefully</vt:lpstr>
      <vt:lpstr>In Summary -- Tips for Providers</vt:lpstr>
      <vt:lpstr>HIV and Opioids</vt:lpstr>
      <vt:lpstr>Negative Attitudes and Perceptions of HIV is Widespread and has Increased in Recent Years</vt:lpstr>
      <vt:lpstr>The Connection between Opioid Use and HIV</vt:lpstr>
      <vt:lpstr>Key Aspects of the Relationship between Opioid Use and HIV</vt:lpstr>
      <vt:lpstr>Opioids, HIV, and Pain</vt:lpstr>
      <vt:lpstr>HIV, Opioids, and Buprenorphine</vt:lpstr>
      <vt:lpstr>SUD/OUD Care Similar to HIV Care</vt:lpstr>
      <vt:lpstr>The Gold Standard for Treating Opioid Use Disorder – Medications for OUD</vt:lpstr>
      <vt:lpstr>FDA-Approved Medications for the Treatment of OUD</vt:lpstr>
      <vt:lpstr>Partial vs. Full Opioid Agonists</vt:lpstr>
      <vt:lpstr>No Longer in the Cycle</vt:lpstr>
      <vt:lpstr>Methadone Maintenance Therapy</vt:lpstr>
      <vt:lpstr>Methadone Maintenance Therapy (2) </vt:lpstr>
      <vt:lpstr>Primary Formulations of Buprenorphine</vt:lpstr>
      <vt:lpstr>Buprenorphine and Buprenorphine/Naloxone</vt:lpstr>
      <vt:lpstr>Buprenorphine/Naloxone (Suboxone®)</vt:lpstr>
      <vt:lpstr>Long-Acting Injectable Buprenorphine (Sublocade®) - Retention</vt:lpstr>
      <vt:lpstr>Long-Acting Injectable Buprenorphine (Brixadi®) – Another New Option</vt:lpstr>
      <vt:lpstr>Naltrexone</vt:lpstr>
      <vt:lpstr>Research on Extended-Release Naltrexone</vt:lpstr>
      <vt:lpstr>How Naloxone Reverses an Overdose</vt:lpstr>
      <vt:lpstr>Get Naloxone Now</vt:lpstr>
      <vt:lpstr>Why are These Medicines  So Important?</vt:lpstr>
      <vt:lpstr>Benefits of MAT: Decreased Mortality</vt:lpstr>
      <vt:lpstr>More MOUD Research Evidence: Reduced Mortality</vt:lpstr>
      <vt:lpstr>More on Reduced Mortality and Other Health Benefits of MOUD</vt:lpstr>
      <vt:lpstr>MOUD Improves Quality of Life</vt:lpstr>
      <vt:lpstr>The Role of Psychosocial Interventions in MOUD</vt:lpstr>
      <vt:lpstr>Despite the Evidence, MOUD is Underutilized</vt:lpstr>
      <vt:lpstr>Meeting People Where They Are and Motivating Others through Conversation</vt:lpstr>
      <vt:lpstr>What if the Person is Ambivalent about Making a Change?</vt:lpstr>
      <vt:lpstr>Patients are the Experts of Themselves</vt:lpstr>
      <vt:lpstr>Avoid Assumptions</vt:lpstr>
      <vt:lpstr>Tap into the Underlying Spirit of Motivational Interviewing</vt:lpstr>
      <vt:lpstr>A Helpful Quote</vt:lpstr>
      <vt:lpstr>Techniques to Enhance Motivation</vt:lpstr>
      <vt:lpstr>Techniques to Enhance Motivation (2)</vt:lpstr>
      <vt:lpstr>What are we focusing on? – An Example</vt:lpstr>
      <vt:lpstr>Where is Your Focus?</vt:lpstr>
      <vt:lpstr>Helping People Make a Change – The Brief Negotiated Interview</vt:lpstr>
      <vt:lpstr>Key Features of the Brief Negotiated Interview</vt:lpstr>
      <vt:lpstr>What are the Steps of the BNI?</vt:lpstr>
      <vt:lpstr>Keeping the Positive Perspective, Even When It Looks Like Something Else</vt:lpstr>
      <vt:lpstr>In Summary</vt:lpstr>
      <vt:lpstr>What Did You Learn? – Question #1</vt:lpstr>
      <vt:lpstr>What Did You Learn? – Question #2</vt:lpstr>
      <vt:lpstr>What Did You Learn? – Question #3</vt:lpstr>
      <vt:lpstr>What Did You Learn? – Question #4</vt:lpstr>
      <vt:lpstr>What Did Your Learn? – Question #5</vt:lpstr>
      <vt:lpstr>Resources</vt:lpstr>
      <vt:lpstr>Naloxone Resources</vt:lpstr>
      <vt:lpstr>What Questions Do You Have?</vt:lpstr>
      <vt:lpstr>AETC Program Resource Materials</vt:lpstr>
      <vt:lpstr>AETC Program Clinician Consultations and National Curriculum</vt:lpstr>
      <vt:lpstr>THANK YOU SO MUCH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Dominic Stanislaus</dc:creator>
  <cp:lastModifiedBy>Rutkowski, Beth</cp:lastModifiedBy>
  <cp:revision>51</cp:revision>
  <cp:lastPrinted>2014-09-18T20:07:37Z</cp:lastPrinted>
  <dcterms:created xsi:type="dcterms:W3CDTF">2025-07-09T20:15:22Z</dcterms:created>
  <dcterms:modified xsi:type="dcterms:W3CDTF">2026-10-26T16:32:14Z</dcterms:modified>
</cp:coreProperties>
</file>