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0" r:id="rId3"/>
    <p:sldId id="281" r:id="rId4"/>
    <p:sldId id="282" r:id="rId5"/>
    <p:sldId id="276" r:id="rId6"/>
    <p:sldId id="283" r:id="rId7"/>
    <p:sldId id="285" r:id="rId8"/>
    <p:sldId id="286" r:id="rId9"/>
    <p:sldId id="287" r:id="rId10"/>
    <p:sldId id="28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46"/>
    <a:srgbClr val="22A1F0"/>
    <a:srgbClr val="F5F5F5"/>
    <a:srgbClr val="EB1C24"/>
    <a:srgbClr val="999698"/>
    <a:srgbClr val="535152"/>
    <a:srgbClr val="C0BEBF"/>
    <a:srgbClr val="F7F7F7"/>
    <a:srgbClr val="BAB9B9"/>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000" autoAdjust="0"/>
  </p:normalViewPr>
  <p:slideViewPr>
    <p:cSldViewPr snapToGrid="0">
      <p:cViewPr varScale="1">
        <p:scale>
          <a:sx n="57" d="100"/>
          <a:sy n="57" d="100"/>
        </p:scale>
        <p:origin x="2670"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3468" y="-4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37D9F-A3AD-49F9-ACDB-829073FAD8DE}"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57F33-E925-4A97-A6BC-37C23069B335}" type="slidenum">
              <a:rPr lang="en-US" smtClean="0"/>
              <a:t>‹#›</a:t>
            </a:fld>
            <a:endParaRPr lang="en-US"/>
          </a:p>
        </p:txBody>
      </p:sp>
    </p:spTree>
    <p:extLst>
      <p:ext uri="{BB962C8B-B14F-4D97-AF65-F5344CB8AC3E}">
        <p14:creationId xmlns:p14="http://schemas.microsoft.com/office/powerpoint/2010/main" val="28007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hw.hrsa.gov/sites/default/files/bhw/nchwa/projections/addiction-counselors-2018.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bhw.hrsa.gov/sites/default/files/bhw/nchwa/projections/social-workers-2018.pdf" TargetMode="External"/><Relationship Id="rId5" Type="http://schemas.openxmlformats.org/officeDocument/2006/relationships/hyperlink" Target="https://bhw.hrsa.gov/sites/default/files/bhw/nchwa/projections/mental-health-and-school-counselors-2018.pdf" TargetMode="External"/><Relationship Id="rId4" Type="http://schemas.openxmlformats.org/officeDocument/2006/relationships/hyperlink" Target="https://bhw.hrsa.gov/sites/default/files/bhw/nchwa/projections/psychologists-201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127" y="4248201"/>
            <a:ext cx="5663045" cy="4824549"/>
          </a:xfrm>
        </p:spPr>
        <p:txBody>
          <a:bodyPr/>
          <a:lstStyle/>
          <a:p>
            <a:pPr lvl="0">
              <a:spcAft>
                <a:spcPts val="600"/>
              </a:spcAft>
            </a:pPr>
            <a:r>
              <a:rPr lang="en-US" sz="1100" dirty="0"/>
              <a:t>This is the first part in the 5-part Curriculum Infusion Package (CIP) on </a:t>
            </a:r>
            <a:r>
              <a:rPr lang="en-US" sz="1100" i="1" dirty="0"/>
              <a:t>Compassion Fatigue and </a:t>
            </a:r>
            <a:r>
              <a:rPr lang="en-US" sz="1100" i="1" dirty="0" smtClean="0"/>
              <a:t>the </a:t>
            </a:r>
            <a:r>
              <a:rPr lang="en-US" sz="1100" i="1" dirty="0"/>
              <a:t>Behavioral Health Workforce</a:t>
            </a:r>
            <a:r>
              <a:rPr lang="en-US" sz="1100" dirty="0"/>
              <a:t>, developed in 2020 by the Pacific Southwest Addiction Technology Transfer Center (PSATTC). The main developers included Nancy Roget, MS, Joyce Hartje, </a:t>
            </a:r>
            <a:r>
              <a:rPr lang="en-US" sz="1100" dirty="0" smtClean="0"/>
              <a:t>PhD, </a:t>
            </a:r>
            <a:r>
              <a:rPr lang="en-US" sz="1100" dirty="0"/>
              <a:t>and Terra Hamblin, MA, with additional guidance and editing support provided by </a:t>
            </a:r>
            <a:r>
              <a:rPr lang="en-US" sz="1100" dirty="0" smtClean="0"/>
              <a:t>Beth Rutkowski, MPH, Thomas </a:t>
            </a:r>
            <a:r>
              <a:rPr lang="en-US" sz="1100" dirty="0"/>
              <a:t>E. </a:t>
            </a:r>
            <a:r>
              <a:rPr lang="en-US" sz="1100" dirty="0" smtClean="0"/>
              <a:t>Freese, PhD, and Michael Shafer</a:t>
            </a:r>
            <a:r>
              <a:rPr lang="en-US" sz="1100" baseline="0" dirty="0" smtClean="0"/>
              <a:t>, PhD</a:t>
            </a:r>
            <a:r>
              <a:rPr lang="en-US" sz="1100" dirty="0" smtClean="0"/>
              <a:t>.</a:t>
            </a:r>
          </a:p>
          <a:p>
            <a:pPr lvl="0">
              <a:spcAft>
                <a:spcPts val="600"/>
              </a:spcAft>
            </a:pPr>
            <a:endParaRPr lang="en-US" sz="1100" dirty="0"/>
          </a:p>
          <a:p>
            <a:pPr>
              <a:spcAft>
                <a:spcPts val="600"/>
              </a:spcAft>
            </a:pPr>
            <a:r>
              <a:rPr lang="en-US" sz="1100" dirty="0"/>
              <a:t>The Compassion Fatigue CIP was created to help college and university faculty infuse brief, science-based content into existing substance use disorder-related course syllabi (e.g., foundation of addiction courses, ethics, counseling courses, etc.). Instructors can select the specific content to infuse throughout the duration of the course depending on specific needs of the learners. Each slide contains notes for the instructor to provide guidance as necessary. References are included for each slide and handouts when possible.</a:t>
            </a:r>
          </a:p>
          <a:p>
            <a:pPr>
              <a:spcAft>
                <a:spcPts val="600"/>
              </a:spcAft>
            </a:pPr>
            <a:endParaRPr lang="en-US" sz="1100" dirty="0" smtClean="0"/>
          </a:p>
          <a:p>
            <a:pPr>
              <a:spcAft>
                <a:spcPts val="600"/>
              </a:spcAft>
            </a:pPr>
            <a:r>
              <a:rPr lang="en-US" sz="1100" dirty="0" smtClean="0"/>
              <a:t>Part </a:t>
            </a:r>
            <a:r>
              <a:rPr lang="en-US" sz="1100" dirty="0"/>
              <a:t>1 provides a brief overview of the behavioral health </a:t>
            </a:r>
            <a:r>
              <a:rPr lang="en-US" sz="1100" dirty="0" smtClean="0"/>
              <a:t>workforce and associated shortages</a:t>
            </a:r>
            <a:r>
              <a:rPr lang="en-US" sz="1100" dirty="0"/>
              <a:t>, and introduces the demands </a:t>
            </a:r>
            <a:r>
              <a:rPr lang="en-US" sz="1100" dirty="0" smtClean="0"/>
              <a:t>on </a:t>
            </a:r>
            <a:r>
              <a:rPr lang="en-US" sz="1100" dirty="0"/>
              <a:t>the workforce. If you require further information on this topic, please do not hesitate to contact the PSATTC (</a:t>
            </a:r>
            <a:r>
              <a:rPr lang="en-US" sz="1100" u="sng" dirty="0">
                <a:hlinkClick r:id="rId3"/>
              </a:rPr>
              <a:t>http://www.psattc.org</a:t>
            </a:r>
            <a:r>
              <a:rPr lang="en-US" sz="1100" dirty="0"/>
              <a:t>). You are free to use these slides and pictures, but please give credit to the PSATTC when using them by referencing PSATTC at the beginning of your presentation. The PSATTC (HHS Region 9) is part of the SAMHSA-funded ATTC network that offers training/technical assistance (TA) services through a partnership with UCLA Integrated Substance Abuse Programs, Arizona State University School of Social Work, and University of Nevada-Reno Center for the Application of Substance Abuse Technologies.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access its website at </a:t>
            </a:r>
            <a:r>
              <a:rPr lang="en-US" sz="1100" u="sng" dirty="0">
                <a:hlinkClick r:id="rId3"/>
              </a:rPr>
              <a:t>http://www.psattc.org</a:t>
            </a:r>
            <a:r>
              <a:rPr lang="en-US" sz="1100" dirty="0"/>
              <a:t>. Additional resources are available to enhance and support the information provided in this brief presentation</a:t>
            </a:r>
            <a:r>
              <a:rPr lang="en-US" sz="1100" dirty="0" smtClean="0"/>
              <a:t>.</a:t>
            </a:r>
          </a:p>
          <a:p>
            <a:pPr>
              <a:spcAft>
                <a:spcPts val="600"/>
              </a:spcAft>
            </a:pPr>
            <a:endParaRPr lang="en-US" sz="1100" dirty="0"/>
          </a:p>
          <a:p>
            <a:r>
              <a:rPr lang="en-US" sz="1100" dirty="0"/>
              <a:t>IMAGE CREDIT: Logo created by CASAT using a purchased image from Getty </a:t>
            </a:r>
            <a:r>
              <a:rPr lang="en-US" sz="1100" dirty="0" smtClean="0"/>
              <a:t>Images.</a:t>
            </a:r>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a:t>
            </a:fld>
            <a:endParaRPr lang="en-US"/>
          </a:p>
        </p:txBody>
      </p:sp>
    </p:spTree>
    <p:extLst>
      <p:ext uri="{BB962C8B-B14F-4D97-AF65-F5344CB8AC3E}">
        <p14:creationId xmlns:p14="http://schemas.microsoft.com/office/powerpoint/2010/main" val="394250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3846" y="4331474"/>
            <a:ext cx="5590308" cy="4547507"/>
          </a:xfrm>
        </p:spPr>
        <p:txBody>
          <a:bodyPr/>
          <a:lstStyle/>
          <a:p>
            <a:r>
              <a:rPr lang="en-US" sz="1100" dirty="0"/>
              <a:t>This slide highlights the purpose and importance of compassion fatigue for behavioral health students not just social work students, although that is where much of the research and literature focuses. The developers of this five-part CIP advocate that as part of workforce development strategies it is best to prepare students to enter the behavioral health field by creating awareness, skills, and knowledge about the emotional/physical demands of the profession. It is important that students understand the occupational hazards associated with working in behavioral health organizations or in healthcare settings. </a:t>
            </a:r>
          </a:p>
          <a:p>
            <a:endParaRPr lang="en-US" sz="1100" dirty="0"/>
          </a:p>
          <a:p>
            <a:r>
              <a:rPr lang="en-US" sz="1100" b="1" dirty="0" smtClean="0"/>
              <a:t>References:</a:t>
            </a:r>
            <a:endParaRPr lang="en-US" sz="1100" b="1" dirty="0"/>
          </a:p>
          <a:p>
            <a:pPr marL="225425" indent="-225425"/>
            <a:r>
              <a:rPr lang="en-US" sz="1100" dirty="0"/>
              <a:t>Courtois, C.A. (2002). Education in trauma practice: Traumatic stress studies, the need for curricula inclusion. </a:t>
            </a:r>
            <a:r>
              <a:rPr lang="en-US" sz="1100" i="1" dirty="0"/>
              <a:t>Journal of Trauma Practice, 1</a:t>
            </a:r>
            <a:r>
              <a:rPr lang="en-US" sz="1100" dirty="0"/>
              <a:t>(1), </a:t>
            </a:r>
            <a:r>
              <a:rPr lang="en-US" sz="1100" dirty="0" smtClean="0"/>
              <a:t>33-57</a:t>
            </a:r>
            <a:r>
              <a:rPr lang="en-US" sz="1100" dirty="0"/>
              <a:t>.</a:t>
            </a:r>
          </a:p>
          <a:p>
            <a:pPr marL="225425" indent="-225425"/>
            <a:endParaRPr lang="en-US" sz="1100" dirty="0" smtClean="0"/>
          </a:p>
          <a:p>
            <a:pPr marL="225425" indent="-225425"/>
            <a:r>
              <a:rPr lang="en-US" sz="1100" dirty="0" smtClean="0"/>
              <a:t>Dunkley</a:t>
            </a:r>
            <a:r>
              <a:rPr lang="en-US" sz="1100" dirty="0"/>
              <a:t>, J., &amp; Whelan, T.A. (2006). Vicarious traumatization: Current status and future directions. </a:t>
            </a:r>
            <a:r>
              <a:rPr lang="en-US" sz="1100" i="1" dirty="0"/>
              <a:t>British Journal of Guidance and Counselling, 34</a:t>
            </a:r>
            <a:r>
              <a:rPr lang="en-US" sz="1100" dirty="0"/>
              <a:t>(1), </a:t>
            </a:r>
            <a:r>
              <a:rPr lang="en-US" sz="1100" dirty="0" smtClean="0"/>
              <a:t>107-116</a:t>
            </a:r>
            <a:r>
              <a:rPr lang="en-US" sz="1100" dirty="0"/>
              <a:t>.</a:t>
            </a:r>
          </a:p>
          <a:p>
            <a:pPr marL="225425" indent="-225425"/>
            <a:endParaRPr lang="en-US" sz="1100" dirty="0" smtClean="0"/>
          </a:p>
          <a:p>
            <a:pPr marL="225425" indent="-225425"/>
            <a:r>
              <a:rPr lang="en-US" sz="1100" dirty="0" err="1" smtClean="0"/>
              <a:t>Figley</a:t>
            </a:r>
            <a:r>
              <a:rPr lang="en-US" sz="1100" dirty="0"/>
              <a:t>, C.R. (Ed.) (2002). </a:t>
            </a:r>
            <a:r>
              <a:rPr lang="en-US" sz="1100" i="1" dirty="0"/>
              <a:t>Treating </a:t>
            </a:r>
            <a:r>
              <a:rPr lang="en-US" sz="1100" i="1" dirty="0" smtClean="0"/>
              <a:t>Compassion Fatigue</a:t>
            </a:r>
            <a:r>
              <a:rPr lang="en-US" sz="1100" dirty="0"/>
              <a:t>. New </a:t>
            </a:r>
            <a:r>
              <a:rPr lang="en-US" sz="1100" dirty="0" smtClean="0"/>
              <a:t>York, NY: </a:t>
            </a:r>
            <a:r>
              <a:rPr lang="en-US" sz="1100" dirty="0"/>
              <a:t>Brunner/Routledge.</a:t>
            </a:r>
          </a:p>
          <a:p>
            <a:pPr marL="225425" indent="-225425"/>
            <a:endParaRPr lang="en-US" sz="1100" dirty="0" smtClean="0"/>
          </a:p>
          <a:p>
            <a:pPr marL="225425" indent="-225425"/>
            <a:r>
              <a:rPr lang="en-US" sz="1100" dirty="0" smtClean="0"/>
              <a:t>Newell</a:t>
            </a:r>
            <a:r>
              <a:rPr lang="en-US" sz="1100" dirty="0"/>
              <a:t>, J.M. &amp; Nelson-</a:t>
            </a:r>
            <a:r>
              <a:rPr lang="en-US" sz="1100" dirty="0" err="1"/>
              <a:t>Gardell</a:t>
            </a:r>
            <a:r>
              <a:rPr lang="en-US" sz="1100" dirty="0"/>
              <a:t>, D. (2014) A Competency-based approach to teaching professional self-care: An ethical consideration for social work educators. </a:t>
            </a:r>
            <a:r>
              <a:rPr lang="en-US" sz="1100" i="1" dirty="0"/>
              <a:t>Journal of Social Work Education, 50</a:t>
            </a:r>
            <a:r>
              <a:rPr lang="en-US" sz="1100" dirty="0"/>
              <a:t>(3), </a:t>
            </a:r>
            <a:r>
              <a:rPr lang="en-US" sz="1100" dirty="0" smtClean="0"/>
              <a:t>427-439</a:t>
            </a:r>
            <a:r>
              <a:rPr lang="en-US" sz="1100" dirty="0"/>
              <a:t>. </a:t>
            </a:r>
            <a:r>
              <a:rPr lang="en-US" sz="1100" u="none" dirty="0" smtClean="0"/>
              <a:t>doi:10.1080/10437797.2014.917928.</a:t>
            </a:r>
            <a:endParaRPr lang="en-US" sz="1100" u="none" dirty="0"/>
          </a:p>
          <a:p>
            <a:pPr marL="225425" indent="-225425"/>
            <a:endParaRPr lang="en-US" sz="1100" u="sng" dirty="0"/>
          </a:p>
          <a:p>
            <a:pPr marL="225425" indent="-225425"/>
            <a:r>
              <a:rPr lang="en-US" sz="1100" dirty="0"/>
              <a:t>IMAGE CREDIT: Shutterstock (purchased image).</a:t>
            </a:r>
          </a:p>
          <a:p>
            <a:pPr marL="225425" indent="-225425"/>
            <a:endParaRPr lang="en-US" sz="1100" dirty="0"/>
          </a:p>
          <a:p>
            <a:endParaRPr lang="en-US" dirty="0"/>
          </a:p>
        </p:txBody>
      </p:sp>
      <p:sp>
        <p:nvSpPr>
          <p:cNvPr id="4" name="Slide Number Placeholder 3"/>
          <p:cNvSpPr>
            <a:spLocks noGrp="1"/>
          </p:cNvSpPr>
          <p:nvPr>
            <p:ph type="sldNum" sz="quarter" idx="10"/>
          </p:nvPr>
        </p:nvSpPr>
        <p:spPr/>
        <p:txBody>
          <a:bodyPr/>
          <a:lstStyle/>
          <a:p>
            <a:fld id="{01357F33-E925-4A97-A6BC-37C23069B335}" type="slidenum">
              <a:rPr lang="en-US" smtClean="0"/>
              <a:t>10</a:t>
            </a:fld>
            <a:endParaRPr lang="en-US"/>
          </a:p>
        </p:txBody>
      </p:sp>
    </p:spTree>
    <p:extLst>
      <p:ext uri="{BB962C8B-B14F-4D97-AF65-F5344CB8AC3E}">
        <p14:creationId xmlns:p14="http://schemas.microsoft.com/office/powerpoint/2010/main" val="415941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1267"/>
          </a:xfrm>
        </p:spPr>
        <p:txBody>
          <a:bodyPr/>
          <a:lstStyle/>
          <a:p>
            <a:pPr>
              <a:spcAft>
                <a:spcPts val="600"/>
              </a:spcAft>
            </a:pPr>
            <a:r>
              <a:rPr lang="en-US" sz="1100" dirty="0"/>
              <a:t>This slide contains links to additional resources for continued learning. Encourage students to explore issues related to being part of the behavioral health workforce in more detail.  </a:t>
            </a:r>
          </a:p>
          <a:p>
            <a:endParaRPr lang="en-US" sz="1100" dirty="0" smtClean="0"/>
          </a:p>
          <a:p>
            <a:r>
              <a:rPr lang="en-US" sz="1100" dirty="0" smtClean="0"/>
              <a:t>Additional </a:t>
            </a:r>
            <a:r>
              <a:rPr lang="en-US" sz="1100" dirty="0"/>
              <a:t>components of the PSATTC’s Compassion Fatigue CIP include the following: </a:t>
            </a:r>
          </a:p>
          <a:p>
            <a:pPr marL="112713" lvl="0"/>
            <a:r>
              <a:rPr lang="en-US" sz="1100" dirty="0"/>
              <a:t>Part 2: The Behavioral Health Workforce</a:t>
            </a:r>
          </a:p>
          <a:p>
            <a:pPr marL="112713" lvl="0"/>
            <a:r>
              <a:rPr lang="en-US" sz="1100" dirty="0"/>
              <a:t>Part 3: Burnout and Organization Response</a:t>
            </a:r>
            <a:br>
              <a:rPr lang="en-US" sz="1100" dirty="0"/>
            </a:br>
            <a:r>
              <a:rPr lang="en-US" sz="1100" dirty="0"/>
              <a:t>Part 4: Self-Care Plans</a:t>
            </a:r>
          </a:p>
          <a:p>
            <a:pPr marL="112713" lvl="0"/>
            <a:r>
              <a:rPr lang="en-US" sz="1100" dirty="0"/>
              <a:t>Part 5: Self-Care and Ethical Issues</a:t>
            </a:r>
          </a:p>
          <a:p>
            <a:r>
              <a:rPr lang="en-US" sz="1100" dirty="0"/>
              <a:t> </a:t>
            </a:r>
          </a:p>
          <a:p>
            <a:pPr>
              <a:spcAft>
                <a:spcPts val="600"/>
              </a:spcAft>
            </a:pPr>
            <a:r>
              <a:rPr lang="en-US" sz="1100" dirty="0"/>
              <a:t>The full Compassion Fatigue CIP is available for viewing and downloading from </a:t>
            </a:r>
            <a:r>
              <a:rPr lang="en-US" sz="1100" u="sng" dirty="0">
                <a:hlinkClick r:id="rId3"/>
              </a:rPr>
              <a:t>http://www.psattc.org</a:t>
            </a:r>
            <a:r>
              <a:rPr lang="en-US" sz="1100" dirty="0"/>
              <a:t>.</a:t>
            </a:r>
          </a:p>
          <a:p>
            <a:pPr>
              <a:spcAft>
                <a:spcPts val="600"/>
              </a:spcAft>
            </a:pPr>
            <a:endParaRPr lang="en-US" sz="1100" i="1" dirty="0" smtClean="0"/>
          </a:p>
          <a:p>
            <a:pPr>
              <a:spcAft>
                <a:spcPts val="600"/>
              </a:spcAft>
            </a:pPr>
            <a:r>
              <a:rPr lang="en-US" sz="1100" i="1" dirty="0" smtClean="0"/>
              <a:t>This </a:t>
            </a:r>
            <a:r>
              <a:rPr lang="en-US" sz="1100" i="1" dirty="0"/>
              <a:t>product was created by the Pacific Southwest Addiction Technology Transfer Center (PSATTC) under a cooperative agreement (5UR1TI080211) from the Substance Abuse and Mental Health Services Administration (SAMHSA). The opinions expressed are the views of the presentation developers and do not reflect the official position of the Department of Health and Human Services (DHHS), SAMHSA or CSAT. No official support or endorsement of DHHS, SAMHSA, or CSAT for the opinions described in this program is intended or should be inferred.</a:t>
            </a:r>
          </a:p>
          <a:p>
            <a:pPr>
              <a:spcAft>
                <a:spcPts val="600"/>
              </a:spcAft>
            </a:pPr>
            <a:endParaRPr lang="en-US" sz="1100" i="1" dirty="0"/>
          </a:p>
          <a:p>
            <a:pPr>
              <a:spcAft>
                <a:spcPts val="600"/>
              </a:spcAft>
            </a:pPr>
            <a:r>
              <a:rPr lang="en-US" sz="1100" dirty="0"/>
              <a:t>IMAGE CREDIT: Shutterstock (purchased image).</a:t>
            </a:r>
          </a:p>
          <a:p>
            <a:r>
              <a:rPr lang="en-US" sz="1100" dirty="0"/>
              <a:t> </a:t>
            </a:r>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11</a:t>
            </a:fld>
            <a:endParaRPr lang="en-US"/>
          </a:p>
        </p:txBody>
      </p:sp>
    </p:spTree>
    <p:extLst>
      <p:ext uri="{BB962C8B-B14F-4D97-AF65-F5344CB8AC3E}">
        <p14:creationId xmlns:p14="http://schemas.microsoft.com/office/powerpoint/2010/main" val="24633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introduces the topic of behavioral health workforce and compassion fatigue. Recent increases in the use of opioids and subsequent overdoses, as well as increases in suicide episodes, have brought more attention to the behavioral health workforce, especially its need for training and support to effectively manage traumatic events. </a:t>
            </a:r>
          </a:p>
          <a:p>
            <a:endParaRPr lang="en-US" sz="1100" dirty="0"/>
          </a:p>
          <a:p>
            <a:r>
              <a:rPr lang="en-US" sz="1100" dirty="0"/>
              <a:t>Have students read this quote and then facilitate a discussion.</a:t>
            </a:r>
          </a:p>
          <a:p>
            <a:endParaRPr lang="en-US" sz="1100" dirty="0"/>
          </a:p>
          <a:p>
            <a:r>
              <a:rPr lang="en-US" sz="1100" b="1" dirty="0" smtClean="0"/>
              <a:t>Reference:</a:t>
            </a:r>
            <a:endParaRPr lang="en-US" sz="1100" b="1" dirty="0"/>
          </a:p>
          <a:p>
            <a:pPr marL="225425" indent="-225425"/>
            <a:r>
              <a:rPr lang="en-US" sz="1100" dirty="0"/>
              <a:t>Beck, A., </a:t>
            </a:r>
            <a:r>
              <a:rPr lang="en-US" sz="1100" dirty="0" err="1"/>
              <a:t>Manderscheid</a:t>
            </a:r>
            <a:r>
              <a:rPr lang="en-US" sz="1100" dirty="0"/>
              <a:t>, R., &amp; </a:t>
            </a:r>
            <a:r>
              <a:rPr lang="en-US" sz="1100" dirty="0" err="1"/>
              <a:t>Buerhaus</a:t>
            </a:r>
            <a:r>
              <a:rPr lang="en-US" sz="1100" dirty="0"/>
              <a:t>, P. (2018). The future of the behavioral health workforce: Optimism and opportunity. </a:t>
            </a:r>
            <a:r>
              <a:rPr lang="en-US" sz="1100" i="1" dirty="0"/>
              <a:t>American Journal of Preventive Medicine 54</a:t>
            </a:r>
            <a:r>
              <a:rPr lang="en-US" sz="1100" dirty="0"/>
              <a:t>(6), S187–S189. </a:t>
            </a:r>
          </a:p>
          <a:p>
            <a:pPr marL="225425" indent="-225425"/>
            <a:endParaRPr lang="en-US" sz="1100" dirty="0"/>
          </a:p>
          <a:p>
            <a:pPr marL="225425" indent="-225425"/>
            <a:r>
              <a:rPr lang="en-US" sz="1100" dirty="0" smtClean="0"/>
              <a:t>IMAGE </a:t>
            </a:r>
            <a:r>
              <a:rPr lang="en-US" sz="1100" dirty="0"/>
              <a:t>CREDIT: Shutterstock (purchased image).</a:t>
            </a:r>
          </a:p>
        </p:txBody>
      </p:sp>
      <p:sp>
        <p:nvSpPr>
          <p:cNvPr id="4" name="Slide Number Placeholder 3"/>
          <p:cNvSpPr>
            <a:spLocks noGrp="1"/>
          </p:cNvSpPr>
          <p:nvPr>
            <p:ph type="sldNum" sz="quarter" idx="10"/>
          </p:nvPr>
        </p:nvSpPr>
        <p:spPr/>
        <p:txBody>
          <a:bodyPr/>
          <a:lstStyle/>
          <a:p>
            <a:fld id="{01357F33-E925-4A97-A6BC-37C23069B335}" type="slidenum">
              <a:rPr lang="en-US" smtClean="0"/>
              <a:t>2</a:t>
            </a:fld>
            <a:endParaRPr lang="en-US"/>
          </a:p>
        </p:txBody>
      </p:sp>
    </p:spTree>
    <p:extLst>
      <p:ext uri="{BB962C8B-B14F-4D97-AF65-F5344CB8AC3E}">
        <p14:creationId xmlns:p14="http://schemas.microsoft.com/office/powerpoint/2010/main" val="417390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Review the outline for Part 1 of the CIP with students and answer questions regarding what will or will not be covered in Part 1 regarding compassion fatigue and the behavioral health workforce.</a:t>
            </a:r>
          </a:p>
          <a:p>
            <a:endParaRPr lang="en-US" sz="1100" dirty="0"/>
          </a:p>
          <a:p>
            <a:r>
              <a:rPr lang="en-US" sz="1100" b="0" i="0" kern="1200" dirty="0">
                <a:solidFill>
                  <a:schemeClr val="tx1"/>
                </a:solidFill>
                <a:effectLst/>
                <a:latin typeface="+mn-lt"/>
                <a:ea typeface="+mn-ea"/>
                <a:cs typeface="+mn-cs"/>
              </a:rPr>
              <a:t>Please inform students (as some may currently be working in behavioral health settings) that if any of the information presented or class discussions causes them to feel ‘triggered’ (e.g., upset, reacting to the material presented with strong emotions, etc.) that they can leave the classroom at any time to take a break with no explanation needed. This is an example of self-care—recognizing stress and taking a break to manage/decrease reactivity.</a:t>
            </a:r>
            <a:endParaRPr lang="en-US" sz="1100" dirty="0"/>
          </a:p>
          <a:p>
            <a:endParaRPr lang="en-US" sz="1100" dirty="0"/>
          </a:p>
          <a:p>
            <a:r>
              <a:rPr lang="en-US" sz="1100" dirty="0"/>
              <a:t>IMAGE CREDIT: Shutterstock (purchased image).</a:t>
            </a:r>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3</a:t>
            </a:fld>
            <a:endParaRPr lang="en-US"/>
          </a:p>
        </p:txBody>
      </p:sp>
    </p:spTree>
    <p:extLst>
      <p:ext uri="{BB962C8B-B14F-4D97-AF65-F5344CB8AC3E}">
        <p14:creationId xmlns:p14="http://schemas.microsoft.com/office/powerpoint/2010/main" val="173783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Remind students that there are many different definitions of what professionals comprise the behavioral health workforce. This definition is proposed by Beck and colleagues representing the Behavioral Health Workforce Research Center. The last point in the quote is important, as current workforce data demonstrate behavioral health workforce shortages is a significant contributing factor to compassion fatigue, especially in rural/frontier areas.</a:t>
            </a:r>
          </a:p>
          <a:p>
            <a:endParaRPr lang="en-US" sz="1100" dirty="0"/>
          </a:p>
          <a:p>
            <a:r>
              <a:rPr lang="en-US" sz="1100" b="1" dirty="0" smtClean="0"/>
              <a:t>Reference:</a:t>
            </a:r>
            <a:endParaRPr lang="en-US" sz="1100" b="1" dirty="0"/>
          </a:p>
          <a:p>
            <a:pPr marL="225425" indent="-225425"/>
            <a:r>
              <a:rPr lang="en-US" sz="1100" dirty="0"/>
              <a:t>Beck, A., </a:t>
            </a:r>
            <a:r>
              <a:rPr lang="en-US" sz="1100" dirty="0" err="1"/>
              <a:t>Manderscheid</a:t>
            </a:r>
            <a:r>
              <a:rPr lang="en-US" sz="1100" dirty="0"/>
              <a:t>, R., &amp; </a:t>
            </a:r>
            <a:r>
              <a:rPr lang="en-US" sz="1100" dirty="0" err="1"/>
              <a:t>Buerhaus</a:t>
            </a:r>
            <a:r>
              <a:rPr lang="en-US" sz="1100" dirty="0"/>
              <a:t>, P. (2018). The future of the behavioral health workforce: Optimism and opportunity. </a:t>
            </a:r>
            <a:r>
              <a:rPr lang="en-US" sz="1100" i="1" dirty="0"/>
              <a:t>American Journal of Preventive Medicine 54</a:t>
            </a:r>
            <a:r>
              <a:rPr lang="en-US" sz="1100" dirty="0"/>
              <a:t>(6), </a:t>
            </a:r>
            <a:r>
              <a:rPr lang="en-US" sz="1100" dirty="0" smtClean="0"/>
              <a:t>S187-S189</a:t>
            </a:r>
            <a:r>
              <a:rPr lang="en-US" sz="1100" dirty="0"/>
              <a:t>. </a:t>
            </a:r>
          </a:p>
        </p:txBody>
      </p:sp>
      <p:sp>
        <p:nvSpPr>
          <p:cNvPr id="4" name="Slide Number Placeholder 3"/>
          <p:cNvSpPr>
            <a:spLocks noGrp="1"/>
          </p:cNvSpPr>
          <p:nvPr>
            <p:ph type="sldNum" sz="quarter" idx="10"/>
          </p:nvPr>
        </p:nvSpPr>
        <p:spPr/>
        <p:txBody>
          <a:bodyPr/>
          <a:lstStyle/>
          <a:p>
            <a:fld id="{01357F33-E925-4A97-A6BC-37C23069B335}" type="slidenum">
              <a:rPr lang="en-US" smtClean="0"/>
              <a:t>4</a:t>
            </a:fld>
            <a:endParaRPr lang="en-US"/>
          </a:p>
        </p:txBody>
      </p:sp>
    </p:spTree>
    <p:extLst>
      <p:ext uri="{BB962C8B-B14F-4D97-AF65-F5344CB8AC3E}">
        <p14:creationId xmlns:p14="http://schemas.microsoft.com/office/powerpoint/2010/main" val="131157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375" y="4400550"/>
            <a:ext cx="5691249" cy="3600450"/>
          </a:xfrm>
        </p:spPr>
        <p:txBody>
          <a:bodyPr/>
          <a:lstStyle/>
          <a:p>
            <a:r>
              <a:rPr lang="en-US" sz="1100" b="0" dirty="0" smtClean="0"/>
              <a:t>This</a:t>
            </a:r>
            <a:r>
              <a:rPr lang="en-US" sz="1100" b="0" baseline="0" dirty="0" smtClean="0"/>
              <a:t> slide presents predicted workforce shortages for a variety of behavioral health disciplines by the year 2030.</a:t>
            </a:r>
          </a:p>
          <a:p>
            <a:endParaRPr lang="en-US" sz="1100" b="1" dirty="0" smtClean="0"/>
          </a:p>
          <a:p>
            <a:r>
              <a:rPr lang="en-US" sz="1100" b="1" dirty="0" smtClean="0"/>
              <a:t>References:</a:t>
            </a:r>
          </a:p>
          <a:p>
            <a:r>
              <a:rPr lang="en-US" sz="1100" b="0" dirty="0" smtClean="0"/>
              <a:t>HRSA</a:t>
            </a:r>
            <a:r>
              <a:rPr lang="en-US" sz="1100" b="0" baseline="0" dirty="0" smtClean="0"/>
              <a:t> Health Workforce. (2018). </a:t>
            </a:r>
            <a:r>
              <a:rPr lang="en-US" sz="1100" b="0" i="1" baseline="0" dirty="0" smtClean="0"/>
              <a:t>Behavioral Health Workforce Projections, 2016-2030: Addictions Counselors</a:t>
            </a:r>
            <a:r>
              <a:rPr lang="en-US" sz="1100" b="0" baseline="0" dirty="0" smtClean="0"/>
              <a:t>. Rockville, MD: Health Resources and Services Administration. Available at: </a:t>
            </a:r>
            <a:r>
              <a:rPr lang="en-US" sz="1100" dirty="0" smtClean="0">
                <a:hlinkClick r:id="rId3"/>
              </a:rPr>
              <a:t>https</a:t>
            </a:r>
            <a:r>
              <a:rPr lang="en-US" sz="1100" dirty="0">
                <a:hlinkClick r:id="rId3"/>
              </a:rPr>
              <a:t>://</a:t>
            </a:r>
            <a:r>
              <a:rPr lang="en-US" sz="1100" dirty="0" smtClean="0">
                <a:hlinkClick r:id="rId3"/>
              </a:rPr>
              <a:t>bhw.hrsa.gov/sites/default/files/bhw/nchwa/projections/addiction-counselors-2018.pdf</a:t>
            </a:r>
            <a:r>
              <a:rPr lang="en-US" sz="1100" dirty="0" smtClean="0"/>
              <a:t>.</a:t>
            </a:r>
            <a:endParaRPr lang="en-US" sz="1100" dirty="0"/>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HRSA</a:t>
            </a:r>
            <a:r>
              <a:rPr lang="en-US" sz="1100" b="0" baseline="0" dirty="0" smtClean="0"/>
              <a:t> Health Workforce. (2018). </a:t>
            </a:r>
            <a:r>
              <a:rPr lang="en-US" sz="1100" b="0" i="1" baseline="0" dirty="0" smtClean="0"/>
              <a:t>Behavioral Health Workforce Projections, 2016-2030: Clinical, Counseling, and School Psychologists</a:t>
            </a:r>
            <a:r>
              <a:rPr lang="en-US" sz="1100" b="0" baseline="0" dirty="0" smtClean="0"/>
              <a:t>. Rockville, MD: Health Resources and Services Administration. Available at: </a:t>
            </a:r>
            <a:r>
              <a:rPr lang="en-US" sz="1100" dirty="0" smtClean="0">
                <a:hlinkClick r:id="rId4"/>
              </a:rPr>
              <a:t>https://bhw.hrsa.gov/sites/default/files/bhw/nchwa/projections/psychologists-2018.pdf</a:t>
            </a:r>
            <a:r>
              <a:rPr lang="en-US" sz="11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r>
              <a:rPr lang="en-US" sz="1100" b="0" dirty="0" smtClean="0"/>
              <a:t>HRSA</a:t>
            </a:r>
            <a:r>
              <a:rPr lang="en-US" sz="1100" b="0" baseline="0" dirty="0" smtClean="0"/>
              <a:t> Health Workforce. (2018). </a:t>
            </a:r>
            <a:r>
              <a:rPr lang="en-US" sz="1100" b="0" i="1" baseline="0" dirty="0" smtClean="0"/>
              <a:t>Behavioral Health Workforce Projections, 2016-2030: Mental Health and School Counselors</a:t>
            </a:r>
            <a:r>
              <a:rPr lang="en-US" sz="1100" b="0" baseline="0" dirty="0" smtClean="0"/>
              <a:t>. Rockville, MD: Health Resources and Services Administration. Available at: </a:t>
            </a:r>
            <a:r>
              <a:rPr lang="en-US" sz="1100" dirty="0" smtClean="0">
                <a:hlinkClick r:id="rId5"/>
              </a:rPr>
              <a:t>https</a:t>
            </a:r>
            <a:r>
              <a:rPr lang="en-US" sz="1100" dirty="0">
                <a:hlinkClick r:id="rId5"/>
              </a:rPr>
              <a:t>://</a:t>
            </a:r>
            <a:r>
              <a:rPr lang="en-US" sz="1100" dirty="0" smtClean="0">
                <a:hlinkClick r:id="rId5"/>
              </a:rPr>
              <a:t>bhw.hrsa.gov/sites/default/files/bhw/nchwa/projections/mental-health-and-school-counselors-2018.pdf</a:t>
            </a:r>
            <a:r>
              <a:rPr lang="en-US" sz="1100" dirty="0" smtClean="0"/>
              <a:t>.</a:t>
            </a:r>
            <a:endParaRPr lang="en-US" sz="1100" dirty="0"/>
          </a:p>
          <a:p>
            <a:endParaRPr lang="en-US" sz="1100" dirty="0"/>
          </a:p>
          <a:p>
            <a:r>
              <a:rPr lang="en-US" sz="1100" b="0" dirty="0" smtClean="0"/>
              <a:t>HRSA</a:t>
            </a:r>
            <a:r>
              <a:rPr lang="en-US" sz="1100" b="0" baseline="0" dirty="0" smtClean="0"/>
              <a:t> Health Workforce. (2018). </a:t>
            </a:r>
            <a:r>
              <a:rPr lang="en-US" sz="1100" b="0" i="1" baseline="0" dirty="0" smtClean="0"/>
              <a:t>Behavioral Health Workforce Projections, 2016-2030: Social Workers</a:t>
            </a:r>
            <a:r>
              <a:rPr lang="en-US" sz="1100" b="0" baseline="0" dirty="0" smtClean="0"/>
              <a:t>. Rockville, MD: Health Resources and Services Administration. Available at: </a:t>
            </a:r>
            <a:r>
              <a:rPr lang="en-US" sz="1100" dirty="0" smtClean="0">
                <a:hlinkClick r:id="rId6"/>
              </a:rPr>
              <a:t>https</a:t>
            </a:r>
            <a:r>
              <a:rPr lang="en-US" sz="1100" dirty="0">
                <a:hlinkClick r:id="rId6"/>
              </a:rPr>
              <a:t>://</a:t>
            </a:r>
            <a:r>
              <a:rPr lang="en-US" sz="1100" dirty="0" smtClean="0">
                <a:hlinkClick r:id="rId6"/>
              </a:rPr>
              <a:t>bhw.hrsa.gov/sites/default/files/bhw/nchwa/projections/social-workers-2018.pdf</a:t>
            </a:r>
            <a:r>
              <a:rPr lang="en-US" sz="1100" dirty="0" smtClean="0"/>
              <a:t>.</a:t>
            </a:r>
            <a:endParaRPr lang="en-US" sz="1100" dirty="0"/>
          </a:p>
          <a:p>
            <a:endParaRPr lang="en-US" sz="1100" dirty="0"/>
          </a:p>
          <a:p>
            <a:endParaRPr lang="en-US" sz="1100" dirty="0"/>
          </a:p>
          <a:p>
            <a:r>
              <a:rPr lang="en-US" sz="1100" dirty="0" smtClean="0"/>
              <a:t>IMAGE </a:t>
            </a:r>
            <a:r>
              <a:rPr lang="en-US" sz="1100" dirty="0"/>
              <a:t>CREDIT: Shutterstock (purchased image).</a:t>
            </a:r>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5</a:t>
            </a:fld>
            <a:endParaRPr lang="en-US"/>
          </a:p>
        </p:txBody>
      </p:sp>
    </p:spTree>
    <p:extLst>
      <p:ext uri="{BB962C8B-B14F-4D97-AF65-F5344CB8AC3E}">
        <p14:creationId xmlns:p14="http://schemas.microsoft.com/office/powerpoint/2010/main" val="46555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study conducted by Holly </a:t>
            </a:r>
            <a:r>
              <a:rPr lang="en-US" sz="1100" dirty="0" err="1"/>
              <a:t>Andrilla</a:t>
            </a:r>
            <a:r>
              <a:rPr lang="en-US" sz="1100" dirty="0"/>
              <a:t> and colleagues examined the supply of behavioral health providers. Social workers and addiction counselors were not included in this study. This map shows the geographic variation in the supply of psychologists. It is noted that more psychologists are needed in rural areas and some parts of California, Nevada, and Hawaii have no psychologists.</a:t>
            </a:r>
          </a:p>
          <a:p>
            <a:endParaRPr lang="en-US" sz="1100" dirty="0"/>
          </a:p>
          <a:p>
            <a:r>
              <a:rPr lang="en-US" sz="1100" b="1" dirty="0" smtClean="0"/>
              <a:t>Reference:</a:t>
            </a:r>
            <a:endParaRPr lang="en-US" sz="1100" dirty="0"/>
          </a:p>
          <a:p>
            <a:pPr marL="225425" indent="-225425"/>
            <a:r>
              <a:rPr lang="en-US" sz="1100" dirty="0" err="1"/>
              <a:t>Andrilla</a:t>
            </a:r>
            <a:r>
              <a:rPr lang="en-US" sz="1100" dirty="0"/>
              <a:t>, C.H.A., Patterson, D.G., </a:t>
            </a:r>
            <a:r>
              <a:rPr lang="en-US" sz="1100" dirty="0" err="1"/>
              <a:t>Garberson</a:t>
            </a:r>
            <a:r>
              <a:rPr lang="en-US" sz="1100" dirty="0"/>
              <a:t>, L.A., </a:t>
            </a:r>
            <a:r>
              <a:rPr lang="en-US" sz="1100" dirty="0" err="1"/>
              <a:t>Coulthard</a:t>
            </a:r>
            <a:r>
              <a:rPr lang="en-US" sz="1100" dirty="0"/>
              <a:t>, C., &amp; Larson, E.H. (2018). Geographic variation in the supply of selected behavioral health providers. </a:t>
            </a:r>
            <a:r>
              <a:rPr lang="en-US" sz="1100" i="1" dirty="0"/>
              <a:t>American Journal of Preventive Medicine, 54</a:t>
            </a:r>
            <a:r>
              <a:rPr lang="en-US" sz="1100" dirty="0"/>
              <a:t>, S199-S207.</a:t>
            </a:r>
          </a:p>
          <a:p>
            <a:pPr marL="225425" indent="-225425"/>
            <a:endParaRPr lang="en-US" sz="1100" dirty="0"/>
          </a:p>
          <a:p>
            <a:pPr marL="225425" indent="-225425"/>
            <a:r>
              <a:rPr lang="en-US" sz="1100" dirty="0"/>
              <a:t>IMAGE CREDIT: copied from article.</a:t>
            </a:r>
          </a:p>
          <a:p>
            <a:pPr marL="225425" indent="-225425"/>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6</a:t>
            </a:fld>
            <a:endParaRPr lang="en-US"/>
          </a:p>
        </p:txBody>
      </p:sp>
    </p:spTree>
    <p:extLst>
      <p:ext uri="{BB962C8B-B14F-4D97-AF65-F5344CB8AC3E}">
        <p14:creationId xmlns:p14="http://schemas.microsoft.com/office/powerpoint/2010/main" val="35369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mental health professional workforce shortages for parts of California. Once again, the point is to show the shortage in the mental health professional workforce in CA and that there are fewer providers in rural areas.</a:t>
            </a:r>
          </a:p>
          <a:p>
            <a:endParaRPr lang="en-US" dirty="0"/>
          </a:p>
          <a:p>
            <a:r>
              <a:rPr lang="en-US" b="1" dirty="0" smtClean="0"/>
              <a:t>Reference:</a:t>
            </a:r>
            <a:endParaRPr lang="en-US" b="1" dirty="0"/>
          </a:p>
          <a:p>
            <a:pPr marL="225425" indent="-225425"/>
            <a:r>
              <a:rPr lang="en-US" dirty="0"/>
              <a:t>Frank, J.C., </a:t>
            </a:r>
            <a:r>
              <a:rPr lang="en-US" dirty="0" err="1"/>
              <a:t>Kietzman</a:t>
            </a:r>
            <a:r>
              <a:rPr lang="en-US" dirty="0"/>
              <a:t>, K.G., </a:t>
            </a:r>
            <a:r>
              <a:rPr lang="en-US" dirty="0" err="1"/>
              <a:t>Palimaru</a:t>
            </a:r>
            <a:r>
              <a:rPr lang="en-US" dirty="0"/>
              <a:t>, A. (2019). </a:t>
            </a:r>
            <a:r>
              <a:rPr lang="en-US" i="1" dirty="0"/>
              <a:t>California’s </a:t>
            </a:r>
            <a:r>
              <a:rPr lang="en-US" i="1" dirty="0" smtClean="0"/>
              <a:t>Behavioral Health Services Workforce </a:t>
            </a:r>
            <a:r>
              <a:rPr lang="en-US" i="1" dirty="0"/>
              <a:t>is </a:t>
            </a:r>
            <a:r>
              <a:rPr lang="en-US" i="1" dirty="0" smtClean="0"/>
              <a:t>Inadequate </a:t>
            </a:r>
            <a:r>
              <a:rPr lang="en-US" i="1" dirty="0"/>
              <a:t>for </a:t>
            </a:r>
            <a:r>
              <a:rPr lang="en-US" i="1" dirty="0" smtClean="0"/>
              <a:t>Older Adults</a:t>
            </a:r>
            <a:r>
              <a:rPr lang="en-US" dirty="0"/>
              <a:t>. Los Angeles, CA: UCLA Center for Health Policy Research.</a:t>
            </a:r>
          </a:p>
          <a:p>
            <a:pPr marL="225425" indent="-225425"/>
            <a:endParaRPr lang="en-US" dirty="0"/>
          </a:p>
          <a:p>
            <a:pPr marL="225425" indent="-225425"/>
            <a:r>
              <a:rPr lang="en-US" dirty="0"/>
              <a:t>IMAGE CREDIT: copied from article.</a:t>
            </a:r>
          </a:p>
          <a:p>
            <a:pPr marL="225425" indent="-225425"/>
            <a:endParaRPr lang="en-US" dirty="0"/>
          </a:p>
        </p:txBody>
      </p:sp>
      <p:sp>
        <p:nvSpPr>
          <p:cNvPr id="4" name="Slide Number Placeholder 3"/>
          <p:cNvSpPr>
            <a:spLocks noGrp="1"/>
          </p:cNvSpPr>
          <p:nvPr>
            <p:ph type="sldNum" sz="quarter" idx="10"/>
          </p:nvPr>
        </p:nvSpPr>
        <p:spPr/>
        <p:txBody>
          <a:bodyPr/>
          <a:lstStyle/>
          <a:p>
            <a:fld id="{01357F33-E925-4A97-A6BC-37C23069B335}" type="slidenum">
              <a:rPr lang="en-US" smtClean="0"/>
              <a:t>7</a:t>
            </a:fld>
            <a:endParaRPr lang="en-US"/>
          </a:p>
        </p:txBody>
      </p:sp>
    </p:spTree>
    <p:extLst>
      <p:ext uri="{BB962C8B-B14F-4D97-AF65-F5344CB8AC3E}">
        <p14:creationId xmlns:p14="http://schemas.microsoft.com/office/powerpoint/2010/main" val="409267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point of this slide is to remind students that workforce shortages are predicted for many behavioral health professions, which is good news as it relates to the job market. However, workforce shortages can exacerbate work place stress, which can be worrisome as the behavioral health profession carries with it stress related risks.</a:t>
            </a:r>
          </a:p>
          <a:p>
            <a:endParaRPr lang="en-US" sz="1100" dirty="0"/>
          </a:p>
          <a:p>
            <a:r>
              <a:rPr lang="en-US" sz="1100" dirty="0" smtClean="0"/>
              <a:t>IMAGE </a:t>
            </a:r>
            <a:r>
              <a:rPr lang="en-US" sz="1100" dirty="0"/>
              <a:t>CREDIT: Shutterstock (purchased image).</a:t>
            </a:r>
          </a:p>
          <a:p>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8</a:t>
            </a:fld>
            <a:endParaRPr lang="en-US"/>
          </a:p>
        </p:txBody>
      </p:sp>
    </p:spTree>
    <p:extLst>
      <p:ext uri="{BB962C8B-B14F-4D97-AF65-F5344CB8AC3E}">
        <p14:creationId xmlns:p14="http://schemas.microsoft.com/office/powerpoint/2010/main" val="176455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of this slide is to let students know there are strategies that can help them prepare to deal with workplace stress and compassion fatigue.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b="1" dirty="0" smtClean="0"/>
              <a:t>Reference:</a:t>
            </a:r>
            <a:endParaRPr lang="en-US" dirty="0"/>
          </a:p>
          <a:p>
            <a:pPr marL="225425" lvl="0" indent="-225425">
              <a:defRPr/>
            </a:pPr>
            <a:r>
              <a:rPr lang="en-US" dirty="0"/>
              <a:t>Harr, C.R., Brice, T.S., Riley, K., &amp; Moore, B. (2014). The impact of compassion fatigue and compassion satisfaction on social work students. </a:t>
            </a:r>
            <a:r>
              <a:rPr lang="en-US" i="1" dirty="0"/>
              <a:t>Journal for the Society for Social Work and Research, 5</a:t>
            </a:r>
            <a:r>
              <a:rPr lang="en-US" dirty="0"/>
              <a:t>(2), </a:t>
            </a:r>
            <a:r>
              <a:rPr lang="en-US" dirty="0" smtClean="0"/>
              <a:t>233-251</a:t>
            </a:r>
            <a:r>
              <a:rPr lang="en-US" dirty="0"/>
              <a:t>. doi:10.1086/676518.</a:t>
            </a:r>
          </a:p>
          <a:p>
            <a:endParaRPr lang="en-US" dirty="0"/>
          </a:p>
          <a:p>
            <a:r>
              <a:rPr lang="en-US" dirty="0"/>
              <a:t>IMAGE CREDIT: Shutterstock (purchased image).</a:t>
            </a:r>
          </a:p>
          <a:p>
            <a:endParaRPr lang="en-US" dirty="0"/>
          </a:p>
        </p:txBody>
      </p:sp>
      <p:sp>
        <p:nvSpPr>
          <p:cNvPr id="4" name="Slide Number Placeholder 3"/>
          <p:cNvSpPr>
            <a:spLocks noGrp="1"/>
          </p:cNvSpPr>
          <p:nvPr>
            <p:ph type="sldNum" sz="quarter" idx="10"/>
          </p:nvPr>
        </p:nvSpPr>
        <p:spPr/>
        <p:txBody>
          <a:bodyPr/>
          <a:lstStyle/>
          <a:p>
            <a:fld id="{01357F33-E925-4A97-A6BC-37C23069B335}" type="slidenum">
              <a:rPr lang="en-US" smtClean="0"/>
              <a:t>9</a:t>
            </a:fld>
            <a:endParaRPr lang="en-US"/>
          </a:p>
        </p:txBody>
      </p:sp>
    </p:spTree>
    <p:extLst>
      <p:ext uri="{BB962C8B-B14F-4D97-AF65-F5344CB8AC3E}">
        <p14:creationId xmlns:p14="http://schemas.microsoft.com/office/powerpoint/2010/main" val="196713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421898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394013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153231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4088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4E0F86-05A4-480F-88ED-851AC2F588BD}"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321464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4E0F86-05A4-480F-88ED-851AC2F588BD}"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153720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4E0F86-05A4-480F-88ED-851AC2F588BD}"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00086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4E0F86-05A4-480F-88ED-851AC2F588BD}"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4662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E0F86-05A4-480F-88ED-851AC2F588BD}"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427469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E0F86-05A4-480F-88ED-851AC2F588BD}"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1387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E0F86-05A4-480F-88ED-851AC2F588BD}"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AD5C0-F43F-4436-99AA-2C0D08AEDCB4}" type="slidenum">
              <a:rPr lang="en-US" smtClean="0"/>
              <a:t>‹#›</a:t>
            </a:fld>
            <a:endParaRPr lang="en-US"/>
          </a:p>
        </p:txBody>
      </p:sp>
    </p:spTree>
    <p:extLst>
      <p:ext uri="{BB962C8B-B14F-4D97-AF65-F5344CB8AC3E}">
        <p14:creationId xmlns:p14="http://schemas.microsoft.com/office/powerpoint/2010/main" val="20855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E0F86-05A4-480F-88ED-851AC2F588BD}" type="datetimeFigureOut">
              <a:rPr lang="en-US" smtClean="0"/>
              <a:t>3/17/2020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AD5C0-F43F-4436-99AA-2C0D08AEDCB4}" type="slidenum">
              <a:rPr lang="en-US" smtClean="0"/>
              <a:t>‹#›</a:t>
            </a:fld>
            <a:endParaRPr lang="en-US"/>
          </a:p>
        </p:txBody>
      </p:sp>
    </p:spTree>
    <p:extLst>
      <p:ext uri="{BB962C8B-B14F-4D97-AF65-F5344CB8AC3E}">
        <p14:creationId xmlns:p14="http://schemas.microsoft.com/office/powerpoint/2010/main" val="383025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psatt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heart superimposed over a gas gauge with the needle on empty ">
            <a:extLst>
              <a:ext uri="{FF2B5EF4-FFF2-40B4-BE49-F238E27FC236}">
                <a16:creationId xmlns:a16="http://schemas.microsoft.com/office/drawing/2014/main" id="{E2846253-F90E-4F93-9A34-5873D3FDE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13" y="438850"/>
            <a:ext cx="3258921" cy="2743200"/>
          </a:xfrm>
          <a:prstGeom prst="rect">
            <a:avLst/>
          </a:prstGeom>
        </p:spPr>
      </p:pic>
      <p:sp>
        <p:nvSpPr>
          <p:cNvPr id="16" name="Title 15">
            <a:extLst>
              <a:ext uri="{FF2B5EF4-FFF2-40B4-BE49-F238E27FC236}">
                <a16:creationId xmlns:a16="http://schemas.microsoft.com/office/drawing/2014/main" id="{8A380A83-27F2-4C3F-9522-B70F43CC25F1}"/>
              </a:ext>
            </a:extLst>
          </p:cNvPr>
          <p:cNvSpPr>
            <a:spLocks noGrp="1"/>
          </p:cNvSpPr>
          <p:nvPr>
            <p:ph type="ctrTitle"/>
          </p:nvPr>
        </p:nvSpPr>
        <p:spPr>
          <a:xfrm>
            <a:off x="4010297" y="953419"/>
            <a:ext cx="7320643" cy="2228631"/>
          </a:xfrm>
        </p:spPr>
        <p:txBody>
          <a:bodyPr anchor="ctr">
            <a:normAutofit/>
          </a:bodyPr>
          <a:lstStyle/>
          <a:p>
            <a:r>
              <a:rPr lang="en-US" sz="4400" b="1" dirty="0">
                <a:solidFill>
                  <a:srgbClr val="211F1F"/>
                </a:solidFill>
                <a:latin typeface="+mn-lt"/>
              </a:rPr>
              <a:t>Part 1. The Behavioral Health Workforce</a:t>
            </a:r>
            <a:endParaRPr lang="en-US" sz="4400" dirty="0">
              <a:latin typeface="+mn-lt"/>
            </a:endParaRPr>
          </a:p>
        </p:txBody>
      </p:sp>
      <p:sp>
        <p:nvSpPr>
          <p:cNvPr id="3" name="Subtitle 2"/>
          <p:cNvSpPr>
            <a:spLocks noGrp="1"/>
          </p:cNvSpPr>
          <p:nvPr>
            <p:ph type="subTitle" idx="1"/>
          </p:nvPr>
        </p:nvSpPr>
        <p:spPr>
          <a:xfrm>
            <a:off x="0" y="3747681"/>
            <a:ext cx="12192000" cy="1303020"/>
          </a:xfrm>
        </p:spPr>
        <p:txBody>
          <a:bodyPr anchor="ctr">
            <a:normAutofit/>
          </a:bodyPr>
          <a:lstStyle/>
          <a:p>
            <a:pPr>
              <a:lnSpc>
                <a:spcPct val="120000"/>
              </a:lnSpc>
              <a:spcBef>
                <a:spcPts val="0"/>
              </a:spcBef>
            </a:pPr>
            <a:r>
              <a:rPr lang="en-US" sz="3600" b="1" dirty="0"/>
              <a:t>Compassion Fatigue Curriculum Infusion Package (CIP)</a:t>
            </a:r>
          </a:p>
          <a:p>
            <a:pPr>
              <a:lnSpc>
                <a:spcPct val="120000"/>
              </a:lnSpc>
              <a:spcBef>
                <a:spcPts val="0"/>
              </a:spcBef>
            </a:pPr>
            <a:r>
              <a:rPr lang="en-US" sz="2800" dirty="0"/>
              <a:t>Pacific Southwest Addiction Technology Transfer Center, HHS Region 9</a:t>
            </a:r>
          </a:p>
        </p:txBody>
      </p:sp>
      <p:pic>
        <p:nvPicPr>
          <p:cNvPr id="6" name="Picture 5" descr="Pacific Southwest Addiction Technology Transfer Center (PSATTC) logo"/>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527616" y="5616332"/>
            <a:ext cx="5136767" cy="914400"/>
          </a:xfrm>
          <a:prstGeom prst="rect">
            <a:avLst/>
          </a:prstGeom>
        </p:spPr>
      </p:pic>
    </p:spTree>
    <p:extLst>
      <p:ext uri="{BB962C8B-B14F-4D97-AF65-F5344CB8AC3E}">
        <p14:creationId xmlns:p14="http://schemas.microsoft.com/office/powerpoint/2010/main" val="187746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anger sign">
            <a:extLst>
              <a:ext uri="{FF2B5EF4-FFF2-40B4-BE49-F238E27FC236}">
                <a16:creationId xmlns:a16="http://schemas.microsoft.com/office/drawing/2014/main" id="{66894503-DF52-4B49-8776-3C7BBFA815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47939" y="198492"/>
            <a:ext cx="7896113" cy="6212190"/>
          </a:xfrm>
        </p:spPr>
      </p:pic>
      <p:sp>
        <p:nvSpPr>
          <p:cNvPr id="2" name="Title 1"/>
          <p:cNvSpPr>
            <a:spLocks noGrp="1"/>
          </p:cNvSpPr>
          <p:nvPr>
            <p:ph type="title"/>
          </p:nvPr>
        </p:nvSpPr>
        <p:spPr>
          <a:xfrm>
            <a:off x="801441" y="2732444"/>
            <a:ext cx="10589111" cy="2026078"/>
          </a:xfrm>
        </p:spPr>
        <p:txBody>
          <a:bodyPr>
            <a:noAutofit/>
          </a:bodyPr>
          <a:lstStyle/>
          <a:p>
            <a:pPr algn="ctr"/>
            <a:r>
              <a:rPr lang="en-US" sz="3600" b="1" dirty="0">
                <a:solidFill>
                  <a:schemeClr val="tx1">
                    <a:lumMod val="75000"/>
                    <a:lumOff val="25000"/>
                  </a:schemeClr>
                </a:solidFill>
                <a:latin typeface="+mn-lt"/>
              </a:rPr>
              <a:t>It is essential that students as part of their training learn how to prevent and manage workplace stress and compassion fatigue</a:t>
            </a:r>
          </a:p>
        </p:txBody>
      </p:sp>
      <p:sp>
        <p:nvSpPr>
          <p:cNvPr id="3" name="Content Placeholder 2"/>
          <p:cNvSpPr>
            <a:spLocks noGrp="1"/>
          </p:cNvSpPr>
          <p:nvPr>
            <p:ph sz="half" idx="1"/>
          </p:nvPr>
        </p:nvSpPr>
        <p:spPr>
          <a:xfrm>
            <a:off x="200357" y="4658062"/>
            <a:ext cx="11791281" cy="2199938"/>
          </a:xfrm>
        </p:spPr>
        <p:txBody>
          <a:bodyPr>
            <a:normAutofit/>
          </a:bodyPr>
          <a:lstStyle/>
          <a:p>
            <a:pPr marL="0" indent="0" algn="ctr">
              <a:buNone/>
            </a:pPr>
            <a:r>
              <a:rPr lang="en-US" b="1" i="1" dirty="0">
                <a:solidFill>
                  <a:srgbClr val="000E2A"/>
                </a:solidFill>
              </a:rPr>
              <a:t>‘Students unprepared to address the emotional challenges of social work practice may be at risk of experiencing occupational stress conditions….’</a:t>
            </a:r>
          </a:p>
          <a:p>
            <a:pPr marL="0" indent="0">
              <a:buNone/>
            </a:pPr>
            <a:endParaRPr lang="en-US" sz="1400" b="1" dirty="0">
              <a:solidFill>
                <a:schemeClr val="tx1">
                  <a:lumMod val="75000"/>
                  <a:lumOff val="25000"/>
                </a:schemeClr>
              </a:solidFill>
            </a:endParaRPr>
          </a:p>
          <a:p>
            <a:pPr marL="0" indent="0" algn="r">
              <a:buNone/>
            </a:pPr>
            <a:endParaRPr lang="en-US" sz="1400" b="1" dirty="0">
              <a:solidFill>
                <a:schemeClr val="tx1">
                  <a:lumMod val="75000"/>
                  <a:lumOff val="25000"/>
                </a:schemeClr>
              </a:solidFill>
            </a:endParaRPr>
          </a:p>
          <a:p>
            <a:pPr marL="0" indent="0" algn="r">
              <a:buNone/>
            </a:pPr>
            <a:endParaRPr lang="en-US" sz="1400" b="1" dirty="0">
              <a:solidFill>
                <a:schemeClr val="tx1">
                  <a:lumMod val="75000"/>
                  <a:lumOff val="25000"/>
                </a:schemeClr>
              </a:solidFill>
            </a:endParaRPr>
          </a:p>
          <a:p>
            <a:pPr marL="0" indent="0" algn="r">
              <a:buNone/>
            </a:pPr>
            <a:r>
              <a:rPr lang="en-US" sz="1400" b="1" dirty="0">
                <a:solidFill>
                  <a:schemeClr val="tx1">
                    <a:lumMod val="75000"/>
                    <a:lumOff val="25000"/>
                  </a:schemeClr>
                </a:solidFill>
              </a:rPr>
              <a:t>Courtois, 2002; Dunkley &amp; Whelan, 2006; Figley, 2002, p.428</a:t>
            </a:r>
          </a:p>
        </p:txBody>
      </p:sp>
    </p:spTree>
    <p:extLst>
      <p:ext uri="{BB962C8B-B14F-4D97-AF65-F5344CB8AC3E}">
        <p14:creationId xmlns:p14="http://schemas.microsoft.com/office/powerpoint/2010/main" val="176627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830"/>
            <a:ext cx="12192000" cy="2204485"/>
          </a:xfrm>
        </p:spPr>
        <p:txBody>
          <a:bodyPr>
            <a:normAutofit/>
          </a:bodyPr>
          <a:lstStyle/>
          <a:p>
            <a:pPr algn="ctr">
              <a:lnSpc>
                <a:spcPct val="100000"/>
              </a:lnSpc>
            </a:pPr>
            <a:r>
              <a:rPr lang="en-US" sz="3600" b="1" dirty="0">
                <a:solidFill>
                  <a:srgbClr val="000E2A"/>
                </a:solidFill>
                <a:latin typeface="+mn-lt"/>
              </a:rPr>
              <a:t>This ends Part 1 of the five-part </a:t>
            </a:r>
            <a:br>
              <a:rPr lang="en-US" sz="3600" b="1" dirty="0">
                <a:solidFill>
                  <a:srgbClr val="000E2A"/>
                </a:solidFill>
                <a:latin typeface="+mn-lt"/>
              </a:rPr>
            </a:br>
            <a:r>
              <a:rPr lang="en-US" sz="3600" b="1" i="1" dirty="0" smtClean="0">
                <a:solidFill>
                  <a:srgbClr val="000E2A"/>
                </a:solidFill>
                <a:latin typeface="+mn-lt"/>
              </a:rPr>
              <a:t>Compassion Fatigue and the Behavioral </a:t>
            </a:r>
            <a:r>
              <a:rPr lang="en-US" sz="3600" b="1" i="1" dirty="0">
                <a:solidFill>
                  <a:srgbClr val="000E2A"/>
                </a:solidFill>
                <a:latin typeface="+mn-lt"/>
              </a:rPr>
              <a:t>Health Workforce </a:t>
            </a:r>
            <a:r>
              <a:rPr lang="en-US" sz="3600" b="1" dirty="0" smtClean="0">
                <a:solidFill>
                  <a:srgbClr val="000E2A"/>
                </a:solidFill>
                <a:latin typeface="+mn-lt"/>
              </a:rPr>
              <a:t>Curriculum </a:t>
            </a:r>
            <a:r>
              <a:rPr lang="en-US" sz="3600" b="1" dirty="0">
                <a:solidFill>
                  <a:srgbClr val="000E2A"/>
                </a:solidFill>
                <a:latin typeface="+mn-lt"/>
              </a:rPr>
              <a:t>Infusion Package (CIP)</a:t>
            </a:r>
            <a:endParaRPr lang="en-US" sz="3600" b="1" dirty="0"/>
          </a:p>
        </p:txBody>
      </p:sp>
      <p:pic>
        <p:nvPicPr>
          <p:cNvPr id="7" name="Content Placeholder 6" descr="Never stop learning">
            <a:extLst>
              <a:ext uri="{FF2B5EF4-FFF2-40B4-BE49-F238E27FC236}">
                <a16:creationId xmlns:a16="http://schemas.microsoft.com/office/drawing/2014/main" id="{F660EF08-BF92-45CA-BBBD-94D68EAFD89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6998" y="2351686"/>
            <a:ext cx="3955550" cy="3949575"/>
          </a:xfrm>
        </p:spPr>
      </p:pic>
      <p:sp>
        <p:nvSpPr>
          <p:cNvPr id="3" name="Content Placeholder 2">
            <a:extLst>
              <a:ext uri="{FF2B5EF4-FFF2-40B4-BE49-F238E27FC236}">
                <a16:creationId xmlns:a16="http://schemas.microsoft.com/office/drawing/2014/main" id="{780468B2-8807-4B87-A3A7-B5CB39D71BD0}"/>
              </a:ext>
            </a:extLst>
          </p:cNvPr>
          <p:cNvSpPr>
            <a:spLocks noGrp="1"/>
          </p:cNvSpPr>
          <p:nvPr>
            <p:ph sz="half" idx="2"/>
          </p:nvPr>
        </p:nvSpPr>
        <p:spPr>
          <a:xfrm>
            <a:off x="5286909" y="2952491"/>
            <a:ext cx="6268093" cy="2747963"/>
          </a:xfrm>
        </p:spPr>
        <p:txBody>
          <a:bodyPr>
            <a:normAutofit lnSpcReduction="10000"/>
          </a:bodyPr>
          <a:lstStyle/>
          <a:p>
            <a:pPr marL="0" indent="0" algn="ctr">
              <a:lnSpc>
                <a:spcPct val="100000"/>
              </a:lnSpc>
              <a:spcBef>
                <a:spcPts val="0"/>
              </a:spcBef>
              <a:buNone/>
            </a:pPr>
            <a:r>
              <a:rPr lang="en-US" sz="3600" b="1" dirty="0">
                <a:solidFill>
                  <a:srgbClr val="000E2A"/>
                </a:solidFill>
              </a:rPr>
              <a:t>Parts </a:t>
            </a:r>
            <a:r>
              <a:rPr lang="en-US" sz="3600" b="1" dirty="0" smtClean="0">
                <a:solidFill>
                  <a:srgbClr val="000E2A"/>
                </a:solidFill>
              </a:rPr>
              <a:t>2-5 </a:t>
            </a:r>
            <a:r>
              <a:rPr lang="en-US" sz="3600" b="1" dirty="0" smtClean="0">
                <a:solidFill>
                  <a:srgbClr val="000E2A"/>
                </a:solidFill>
              </a:rPr>
              <a:t>of this CIP can </a:t>
            </a:r>
            <a:r>
              <a:rPr lang="en-US" sz="3600" b="1" dirty="0">
                <a:solidFill>
                  <a:srgbClr val="000E2A"/>
                </a:solidFill>
              </a:rPr>
              <a:t>be found </a:t>
            </a:r>
            <a:r>
              <a:rPr lang="en-US" sz="3600" b="1" dirty="0" smtClean="0">
                <a:solidFill>
                  <a:srgbClr val="000E2A"/>
                </a:solidFill>
              </a:rPr>
              <a:t>in </a:t>
            </a:r>
            <a:r>
              <a:rPr lang="en-US" sz="3600" b="1" dirty="0">
                <a:solidFill>
                  <a:srgbClr val="000E2A"/>
                </a:solidFill>
              </a:rPr>
              <a:t>the </a:t>
            </a:r>
            <a:r>
              <a:rPr lang="en-US" sz="3600" b="1" i="1" dirty="0" smtClean="0">
                <a:solidFill>
                  <a:srgbClr val="000E2A"/>
                </a:solidFill>
              </a:rPr>
              <a:t>Products &amp; Resources Catalog </a:t>
            </a:r>
            <a:r>
              <a:rPr lang="en-US" sz="3600" b="1" dirty="0" smtClean="0">
                <a:solidFill>
                  <a:srgbClr val="000E2A"/>
                </a:solidFill>
              </a:rPr>
              <a:t>on the Pacific </a:t>
            </a:r>
            <a:r>
              <a:rPr lang="en-US" sz="3600" b="1" dirty="0">
                <a:solidFill>
                  <a:srgbClr val="000E2A"/>
                </a:solidFill>
              </a:rPr>
              <a:t>Southwest ATTC </a:t>
            </a:r>
            <a:r>
              <a:rPr lang="en-US" sz="3600" b="1" dirty="0" smtClean="0">
                <a:solidFill>
                  <a:srgbClr val="000E2A"/>
                </a:solidFill>
              </a:rPr>
              <a:t>website: </a:t>
            </a:r>
            <a:r>
              <a:rPr lang="en-US" sz="3600" b="1" u="sng" dirty="0" smtClean="0">
                <a:hlinkClick r:id="rId4" tooltip="PSATTC Website"/>
              </a:rPr>
              <a:t>http</a:t>
            </a:r>
            <a:r>
              <a:rPr lang="en-US" sz="3600" b="1" u="sng" dirty="0">
                <a:hlinkClick r:id="rId4" tooltip="PSATTC Website"/>
              </a:rPr>
              <a:t>://www.psattc.org</a:t>
            </a:r>
            <a:endParaRPr lang="en-US" sz="3600" b="1" dirty="0"/>
          </a:p>
        </p:txBody>
      </p:sp>
    </p:spTree>
    <p:extLst>
      <p:ext uri="{BB962C8B-B14F-4D97-AF65-F5344CB8AC3E}">
        <p14:creationId xmlns:p14="http://schemas.microsoft.com/office/powerpoint/2010/main" val="386728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8" name="Content Placeholder 7" descr="Vision compass">
            <a:extLst>
              <a:ext uri="{FF2B5EF4-FFF2-40B4-BE49-F238E27FC236}">
                <a16:creationId xmlns:a16="http://schemas.microsoft.com/office/drawing/2014/main" id="{2753696C-2B38-4257-8113-256EB4169AA0}"/>
              </a:ext>
            </a:extLst>
          </p:cNvPr>
          <p:cNvPicPr>
            <a:picLocks noGrp="1" noChangeAspect="1"/>
          </p:cNvPicPr>
          <p:nvPr>
            <p:ph sz="half" idx="1"/>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5330"/>
          <a:stretch/>
        </p:blipFill>
        <p:spPr>
          <a:xfrm>
            <a:off x="0" y="894023"/>
            <a:ext cx="7524750" cy="5963977"/>
          </a:xfrm>
          <a:ln w="19050">
            <a:noFill/>
          </a:ln>
        </p:spPr>
      </p:pic>
      <p:sp>
        <p:nvSpPr>
          <p:cNvPr id="6" name="Content Placeholder 5">
            <a:extLst>
              <a:ext uri="{FF2B5EF4-FFF2-40B4-BE49-F238E27FC236}">
                <a16:creationId xmlns:a16="http://schemas.microsoft.com/office/drawing/2014/main" id="{AE7A4425-B5DC-40BF-B551-3B8129B6110A}"/>
              </a:ext>
            </a:extLst>
          </p:cNvPr>
          <p:cNvSpPr>
            <a:spLocks noGrp="1"/>
          </p:cNvSpPr>
          <p:nvPr>
            <p:ph sz="half" idx="2"/>
          </p:nvPr>
        </p:nvSpPr>
        <p:spPr>
          <a:xfrm>
            <a:off x="10120087" y="6478361"/>
            <a:ext cx="2013857" cy="313192"/>
          </a:xfrm>
        </p:spPr>
        <p:txBody>
          <a:bodyPr anchor="ctr">
            <a:normAutofit/>
          </a:bodyPr>
          <a:lstStyle/>
          <a:p>
            <a:pPr marL="0" indent="0" algn="ctr">
              <a:buNone/>
            </a:pPr>
            <a:r>
              <a:rPr lang="da-DK" sz="1400" b="1" dirty="0"/>
              <a:t>Beck et al., 2018, p.S188</a:t>
            </a:r>
          </a:p>
        </p:txBody>
      </p:sp>
      <p:sp>
        <p:nvSpPr>
          <p:cNvPr id="4" name="Title 3"/>
          <p:cNvSpPr>
            <a:spLocks noGrp="1"/>
          </p:cNvSpPr>
          <p:nvPr>
            <p:ph type="title"/>
          </p:nvPr>
        </p:nvSpPr>
        <p:spPr>
          <a:xfrm>
            <a:off x="3952874" y="537635"/>
            <a:ext cx="8020051" cy="2891365"/>
          </a:xfrm>
        </p:spPr>
        <p:txBody>
          <a:bodyPr>
            <a:normAutofit/>
          </a:bodyPr>
          <a:lstStyle/>
          <a:p>
            <a:pPr algn="ctr">
              <a:lnSpc>
                <a:spcPct val="100000"/>
              </a:lnSpc>
            </a:pPr>
            <a:r>
              <a:rPr lang="en-US" sz="3200" b="1" dirty="0">
                <a:solidFill>
                  <a:srgbClr val="000E2A"/>
                </a:solidFill>
                <a:latin typeface="+mn-lt"/>
              </a:rPr>
              <a:t>The vision for the future of the behavioral health workforce is one of real hope. </a:t>
            </a:r>
            <a:br>
              <a:rPr lang="en-US" sz="3200" b="1" dirty="0">
                <a:solidFill>
                  <a:srgbClr val="000E2A"/>
                </a:solidFill>
                <a:latin typeface="+mn-lt"/>
              </a:rPr>
            </a:br>
            <a:r>
              <a:rPr lang="en-US" sz="3200" b="1" dirty="0">
                <a:solidFill>
                  <a:srgbClr val="000E2A"/>
                </a:solidFill>
                <a:latin typeface="+mn-lt"/>
              </a:rPr>
              <a:t>The increased national and state focus on mental health and addiction services has mobilized the field.</a:t>
            </a:r>
          </a:p>
        </p:txBody>
      </p:sp>
    </p:spTree>
    <p:extLst>
      <p:ext uri="{BB962C8B-B14F-4D97-AF65-F5344CB8AC3E}">
        <p14:creationId xmlns:p14="http://schemas.microsoft.com/office/powerpoint/2010/main" val="7865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ight bulbs">
            <a:extLst>
              <a:ext uri="{FF2B5EF4-FFF2-40B4-BE49-F238E27FC236}">
                <a16:creationId xmlns:a16="http://schemas.microsoft.com/office/drawing/2014/main" id="{499C5F95-C8B1-4F18-8489-272C2ED09D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56746" y="509749"/>
            <a:ext cx="3713871" cy="1463040"/>
          </a:xfrm>
        </p:spPr>
      </p:pic>
      <p:sp>
        <p:nvSpPr>
          <p:cNvPr id="2" name="Title 1"/>
          <p:cNvSpPr>
            <a:spLocks noGrp="1"/>
          </p:cNvSpPr>
          <p:nvPr>
            <p:ph type="title"/>
          </p:nvPr>
        </p:nvSpPr>
        <p:spPr>
          <a:xfrm>
            <a:off x="521383" y="1022194"/>
            <a:ext cx="5657850" cy="1335088"/>
          </a:xfrm>
        </p:spPr>
        <p:txBody>
          <a:bodyPr anchor="b">
            <a:normAutofit/>
          </a:bodyPr>
          <a:lstStyle/>
          <a:p>
            <a:r>
              <a:rPr lang="en-US" sz="4800" b="1">
                <a:solidFill>
                  <a:schemeClr val="tx1">
                    <a:lumMod val="75000"/>
                    <a:lumOff val="25000"/>
                  </a:schemeClr>
                </a:solidFill>
                <a:latin typeface="+mn-lt"/>
              </a:rPr>
              <a:t>Part </a:t>
            </a:r>
            <a:r>
              <a:rPr lang="en-US" sz="4800" b="1" dirty="0">
                <a:solidFill>
                  <a:schemeClr val="tx1">
                    <a:lumMod val="75000"/>
                    <a:lumOff val="25000"/>
                  </a:schemeClr>
                </a:solidFill>
                <a:latin typeface="+mn-lt"/>
              </a:rPr>
              <a:t>1 Outline</a:t>
            </a:r>
          </a:p>
        </p:txBody>
      </p:sp>
      <p:sp>
        <p:nvSpPr>
          <p:cNvPr id="3" name="Content Placeholder 2"/>
          <p:cNvSpPr>
            <a:spLocks noGrp="1"/>
          </p:cNvSpPr>
          <p:nvPr>
            <p:ph sz="half" idx="1"/>
          </p:nvPr>
        </p:nvSpPr>
        <p:spPr>
          <a:xfrm>
            <a:off x="1371600" y="2705100"/>
            <a:ext cx="10115549" cy="3462696"/>
          </a:xfrm>
        </p:spPr>
        <p:txBody>
          <a:bodyPr>
            <a:normAutofit/>
          </a:bodyPr>
          <a:lstStyle/>
          <a:p>
            <a:pPr marL="457200" lvl="0" indent="-457200">
              <a:lnSpc>
                <a:spcPct val="100000"/>
              </a:lnSpc>
              <a:spcBef>
                <a:spcPts val="0"/>
              </a:spcBef>
              <a:spcAft>
                <a:spcPts val="1200"/>
              </a:spcAft>
              <a:buClr>
                <a:srgbClr val="EB1C24"/>
              </a:buClr>
              <a:buSzPct val="80000"/>
            </a:pPr>
            <a:r>
              <a:rPr lang="en-US" sz="3600" b="1" dirty="0"/>
              <a:t>Definition of the behavioral health workforce </a:t>
            </a:r>
          </a:p>
          <a:p>
            <a:pPr marL="457200" lvl="0" indent="-457200">
              <a:lnSpc>
                <a:spcPct val="100000"/>
              </a:lnSpc>
              <a:spcBef>
                <a:spcPts val="0"/>
              </a:spcBef>
              <a:spcAft>
                <a:spcPts val="1200"/>
              </a:spcAft>
              <a:buClr>
                <a:srgbClr val="EB1C24"/>
              </a:buClr>
              <a:buSzPct val="80000"/>
            </a:pPr>
            <a:r>
              <a:rPr lang="en-US" sz="3600" b="1" dirty="0"/>
              <a:t>Behavioral Health Workforce Shortages</a:t>
            </a:r>
          </a:p>
          <a:p>
            <a:pPr marL="457200" lvl="0" indent="-457200">
              <a:lnSpc>
                <a:spcPct val="100000"/>
              </a:lnSpc>
              <a:spcBef>
                <a:spcPts val="0"/>
              </a:spcBef>
              <a:spcAft>
                <a:spcPts val="1200"/>
              </a:spcAft>
              <a:buClr>
                <a:srgbClr val="EB1C24"/>
              </a:buClr>
              <a:buSzPct val="80000"/>
            </a:pPr>
            <a:r>
              <a:rPr lang="en-US" sz="3600" b="1" dirty="0"/>
              <a:t>Demands of the behavioral health workforce</a:t>
            </a:r>
          </a:p>
        </p:txBody>
      </p:sp>
    </p:spTree>
    <p:extLst>
      <p:ext uri="{BB962C8B-B14F-4D97-AF65-F5344CB8AC3E}">
        <p14:creationId xmlns:p14="http://schemas.microsoft.com/office/powerpoint/2010/main" val="363064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975" y="393700"/>
            <a:ext cx="10515600" cy="987425"/>
          </a:xfrm>
        </p:spPr>
        <p:txBody>
          <a:bodyPr>
            <a:normAutofit/>
          </a:bodyPr>
          <a:lstStyle/>
          <a:p>
            <a:r>
              <a:rPr lang="en-US" b="1" dirty="0">
                <a:solidFill>
                  <a:schemeClr val="tx1">
                    <a:lumMod val="75000"/>
                    <a:lumOff val="25000"/>
                  </a:schemeClr>
                </a:solidFill>
                <a:latin typeface="+mn-lt"/>
              </a:rPr>
              <a:t>Definition</a:t>
            </a:r>
            <a:endParaRPr lang="en-US" b="1" i="1" dirty="0">
              <a:solidFill>
                <a:schemeClr val="tx1">
                  <a:lumMod val="75000"/>
                  <a:lumOff val="25000"/>
                </a:schemeClr>
              </a:solidFill>
              <a:latin typeface="+mn-lt"/>
            </a:endParaRPr>
          </a:p>
        </p:txBody>
      </p:sp>
      <p:sp>
        <p:nvSpPr>
          <p:cNvPr id="2" name="Content Placeholder 1">
            <a:extLst>
              <a:ext uri="{FF2B5EF4-FFF2-40B4-BE49-F238E27FC236}">
                <a16:creationId xmlns:a16="http://schemas.microsoft.com/office/drawing/2014/main" id="{74401089-6835-4C5D-9076-48DFBF722D55}"/>
              </a:ext>
            </a:extLst>
          </p:cNvPr>
          <p:cNvSpPr>
            <a:spLocks noGrp="1"/>
          </p:cNvSpPr>
          <p:nvPr>
            <p:ph idx="1"/>
          </p:nvPr>
        </p:nvSpPr>
        <p:spPr>
          <a:xfrm>
            <a:off x="66675" y="1581150"/>
            <a:ext cx="12058650" cy="5153025"/>
          </a:xfrm>
        </p:spPr>
        <p:txBody>
          <a:bodyPr>
            <a:normAutofit/>
          </a:bodyPr>
          <a:lstStyle/>
          <a:p>
            <a:pPr marL="0" indent="0" algn="ctr">
              <a:lnSpc>
                <a:spcPct val="114000"/>
              </a:lnSpc>
              <a:spcBef>
                <a:spcPts val="0"/>
              </a:spcBef>
              <a:buNone/>
            </a:pPr>
            <a:r>
              <a:rPr lang="en-US" sz="3200" b="1" i="1" dirty="0"/>
              <a:t>‘The behavioral health workforce includes all who provide prevention or treatment services for mental health or substance use disorders. This includes a multitude of licensed and certified professionals, peer workers, case coordinators, and paraprofessional workers. Although definitions vary throughout the field, all have one thing in common: No matter who is counted as a behavioral health worker, the collective supply falls far short of needed demand.’</a:t>
            </a:r>
            <a:endParaRPr lang="en-US" sz="3200" b="1" dirty="0"/>
          </a:p>
          <a:p>
            <a:pPr marL="0" indent="0" algn="ctr">
              <a:buNone/>
            </a:pPr>
            <a:endParaRPr lang="en-US" b="1" dirty="0"/>
          </a:p>
          <a:p>
            <a:pPr marL="0" indent="0" algn="r">
              <a:lnSpc>
                <a:spcPct val="100000"/>
              </a:lnSpc>
              <a:spcBef>
                <a:spcPts val="0"/>
              </a:spcBef>
              <a:buNone/>
            </a:pPr>
            <a:endParaRPr lang="en-US" sz="1400" b="1" dirty="0"/>
          </a:p>
          <a:p>
            <a:pPr marL="0" indent="0" algn="r">
              <a:lnSpc>
                <a:spcPct val="100000"/>
              </a:lnSpc>
              <a:spcBef>
                <a:spcPts val="0"/>
              </a:spcBef>
              <a:buNone/>
            </a:pPr>
            <a:endParaRPr lang="en-US" sz="1400" b="1" dirty="0"/>
          </a:p>
          <a:p>
            <a:pPr marL="0" indent="0" algn="r">
              <a:lnSpc>
                <a:spcPct val="100000"/>
              </a:lnSpc>
              <a:spcBef>
                <a:spcPts val="0"/>
              </a:spcBef>
              <a:buNone/>
            </a:pPr>
            <a:r>
              <a:rPr lang="en-US" sz="1400" b="1" dirty="0" smtClean="0"/>
              <a:t>Beck</a:t>
            </a:r>
            <a:r>
              <a:rPr lang="en-US" sz="1400" b="1" dirty="0"/>
              <a:t>, Manderscheid, &amp; </a:t>
            </a:r>
            <a:r>
              <a:rPr lang="en-US" sz="1400" b="1" dirty="0" err="1"/>
              <a:t>Buerhaus</a:t>
            </a:r>
            <a:r>
              <a:rPr lang="en-US" sz="1400" b="1" dirty="0"/>
              <a:t>, </a:t>
            </a:r>
            <a:r>
              <a:rPr lang="en-US" sz="1400" b="1" dirty="0" smtClean="0"/>
              <a:t>2018</a:t>
            </a:r>
            <a:endParaRPr lang="en-US" sz="1400" b="1" dirty="0"/>
          </a:p>
          <a:p>
            <a:pPr algn="ctr"/>
            <a:endParaRPr lang="en-US" dirty="0"/>
          </a:p>
        </p:txBody>
      </p:sp>
    </p:spTree>
    <p:extLst>
      <p:ext uri="{BB962C8B-B14F-4D97-AF65-F5344CB8AC3E}">
        <p14:creationId xmlns:p14="http://schemas.microsoft.com/office/powerpoint/2010/main" val="851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gnifying glass singling out one person to illustrate workforce shortage">
            <a:extLst>
              <a:ext uri="{FF2B5EF4-FFF2-40B4-BE49-F238E27FC236}">
                <a16:creationId xmlns:a16="http://schemas.microsoft.com/office/drawing/2014/main" id="{1EF74522-1924-4896-9E6F-A91A375118B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01809" y="3975826"/>
            <a:ext cx="3768763" cy="2684183"/>
          </a:xfrm>
          <a:effectLst>
            <a:softEdge rad="12700"/>
          </a:effectLst>
        </p:spPr>
      </p:pic>
      <p:sp>
        <p:nvSpPr>
          <p:cNvPr id="8" name="Title 7"/>
          <p:cNvSpPr>
            <a:spLocks noGrp="1"/>
          </p:cNvSpPr>
          <p:nvPr>
            <p:ph type="title"/>
          </p:nvPr>
        </p:nvSpPr>
        <p:spPr>
          <a:xfrm>
            <a:off x="0" y="1"/>
            <a:ext cx="12192000" cy="1540081"/>
          </a:xfrm>
        </p:spPr>
        <p:txBody>
          <a:bodyPr>
            <a:normAutofit/>
          </a:bodyPr>
          <a:lstStyle/>
          <a:p>
            <a:pPr marL="461963" indent="-461963">
              <a:lnSpc>
                <a:spcPct val="100000"/>
              </a:lnSpc>
            </a:pPr>
            <a:r>
              <a:rPr lang="en-US" sz="4000" b="1" dirty="0">
                <a:solidFill>
                  <a:schemeClr val="tx1">
                    <a:lumMod val="75000"/>
                    <a:lumOff val="25000"/>
                  </a:schemeClr>
                </a:solidFill>
                <a:latin typeface="+mn-lt"/>
              </a:rPr>
              <a:t>Workforce Shortages… </a:t>
            </a:r>
            <a:br>
              <a:rPr lang="en-US" sz="4000" b="1" dirty="0">
                <a:solidFill>
                  <a:schemeClr val="tx1">
                    <a:lumMod val="75000"/>
                    <a:lumOff val="25000"/>
                  </a:schemeClr>
                </a:solidFill>
                <a:latin typeface="+mn-lt"/>
              </a:rPr>
            </a:br>
            <a:r>
              <a:rPr lang="en-US" sz="4000" b="1" dirty="0">
                <a:solidFill>
                  <a:schemeClr val="tx1">
                    <a:lumMod val="75000"/>
                    <a:lumOff val="25000"/>
                  </a:schemeClr>
                </a:solidFill>
                <a:latin typeface="+mn-lt"/>
              </a:rPr>
              <a:t>By 2030 it is predicted that there will be:</a:t>
            </a:r>
          </a:p>
        </p:txBody>
      </p:sp>
      <p:sp>
        <p:nvSpPr>
          <p:cNvPr id="9" name="Content Placeholder 8"/>
          <p:cNvSpPr>
            <a:spLocks noGrp="1"/>
          </p:cNvSpPr>
          <p:nvPr>
            <p:ph sz="half" idx="1"/>
          </p:nvPr>
        </p:nvSpPr>
        <p:spPr>
          <a:xfrm>
            <a:off x="679525" y="1540082"/>
            <a:ext cx="10832951" cy="3404392"/>
          </a:xfrm>
        </p:spPr>
        <p:txBody>
          <a:bodyPr>
            <a:normAutofit/>
          </a:bodyPr>
          <a:lstStyle/>
          <a:p>
            <a:pPr marL="344488" indent="-344488">
              <a:lnSpc>
                <a:spcPct val="100000"/>
              </a:lnSpc>
              <a:spcBef>
                <a:spcPts val="0"/>
              </a:spcBef>
              <a:spcAft>
                <a:spcPts val="600"/>
              </a:spcAft>
              <a:buClr>
                <a:srgbClr val="C00000"/>
              </a:buClr>
              <a:buSzPct val="80000"/>
            </a:pPr>
            <a:r>
              <a:rPr lang="en-US" sz="3600" b="1" dirty="0">
                <a:solidFill>
                  <a:srgbClr val="001746"/>
                </a:solidFill>
              </a:rPr>
              <a:t>a deficit of </a:t>
            </a:r>
          </a:p>
          <a:p>
            <a:pPr marL="801688" lvl="1" indent="-344488">
              <a:lnSpc>
                <a:spcPct val="100000"/>
              </a:lnSpc>
              <a:spcBef>
                <a:spcPts val="0"/>
              </a:spcBef>
              <a:spcAft>
                <a:spcPts val="600"/>
              </a:spcAft>
              <a:buClr>
                <a:srgbClr val="C00000"/>
              </a:buClr>
              <a:buSzPct val="80000"/>
            </a:pPr>
            <a:r>
              <a:rPr lang="en-US" sz="3200" b="1" dirty="0">
                <a:solidFill>
                  <a:srgbClr val="001746"/>
                </a:solidFill>
              </a:rPr>
              <a:t>mental health counselors (approximately 40,140 FTEs)</a:t>
            </a:r>
          </a:p>
          <a:p>
            <a:pPr marL="801688" lvl="1" indent="-344488">
              <a:lnSpc>
                <a:spcPct val="100000"/>
              </a:lnSpc>
              <a:spcBef>
                <a:spcPts val="0"/>
              </a:spcBef>
              <a:spcAft>
                <a:spcPts val="600"/>
              </a:spcAft>
              <a:buClr>
                <a:srgbClr val="C00000"/>
              </a:buClr>
              <a:buSzPct val="80000"/>
            </a:pPr>
            <a:r>
              <a:rPr lang="en-US" sz="3200" b="1" dirty="0">
                <a:solidFill>
                  <a:srgbClr val="001746"/>
                </a:solidFill>
              </a:rPr>
              <a:t>psychologists (approximately 14,300 FTEs)</a:t>
            </a:r>
          </a:p>
          <a:p>
            <a:pPr marL="801688" lvl="1" indent="-344488">
              <a:lnSpc>
                <a:spcPct val="100000"/>
              </a:lnSpc>
              <a:spcBef>
                <a:spcPts val="0"/>
              </a:spcBef>
              <a:spcAft>
                <a:spcPts val="1200"/>
              </a:spcAft>
              <a:buClr>
                <a:srgbClr val="C00000"/>
              </a:buClr>
              <a:buSzPct val="80000"/>
            </a:pPr>
            <a:r>
              <a:rPr lang="en-US" sz="3200" b="1" dirty="0">
                <a:solidFill>
                  <a:srgbClr val="001746"/>
                </a:solidFill>
              </a:rPr>
              <a:t>addiction counselors (approximately 34,900 FTEs)</a:t>
            </a:r>
          </a:p>
          <a:p>
            <a:pPr marL="344488" indent="-344488">
              <a:lnSpc>
                <a:spcPct val="100000"/>
              </a:lnSpc>
              <a:spcBef>
                <a:spcPts val="0"/>
              </a:spcBef>
              <a:spcAft>
                <a:spcPts val="1200"/>
              </a:spcAft>
              <a:buClr>
                <a:srgbClr val="C00000"/>
              </a:buClr>
              <a:buSzPct val="80000"/>
            </a:pPr>
            <a:r>
              <a:rPr lang="en-US" sz="3600" b="1" dirty="0">
                <a:solidFill>
                  <a:srgbClr val="001746"/>
                </a:solidFill>
              </a:rPr>
              <a:t>no shortage of social workers</a:t>
            </a:r>
          </a:p>
        </p:txBody>
      </p:sp>
    </p:spTree>
    <p:extLst>
      <p:ext uri="{BB962C8B-B14F-4D97-AF65-F5344CB8AC3E}">
        <p14:creationId xmlns:p14="http://schemas.microsoft.com/office/powerpoint/2010/main" val="354912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109A-0693-410D-95B7-5542C0F441D5}"/>
              </a:ext>
            </a:extLst>
          </p:cNvPr>
          <p:cNvSpPr>
            <a:spLocks noGrp="1"/>
          </p:cNvSpPr>
          <p:nvPr>
            <p:ph type="title"/>
          </p:nvPr>
        </p:nvSpPr>
        <p:spPr>
          <a:xfrm>
            <a:off x="838199" y="230875"/>
            <a:ext cx="10515600" cy="1175844"/>
          </a:xfrm>
        </p:spPr>
        <p:txBody>
          <a:bodyPr>
            <a:normAutofit/>
          </a:bodyPr>
          <a:lstStyle/>
          <a:p>
            <a:pPr algn="ctr"/>
            <a:r>
              <a:rPr lang="en-US" sz="3200" dirty="0">
                <a:latin typeface="+mn-lt"/>
              </a:rPr>
              <a:t>Psychologists in Rural US Counties per 100,000 population by Census Division</a:t>
            </a:r>
          </a:p>
        </p:txBody>
      </p:sp>
      <p:pic>
        <p:nvPicPr>
          <p:cNvPr id="7" name="Content Placeholder 6" descr="US map ">
            <a:extLst>
              <a:ext uri="{FF2B5EF4-FFF2-40B4-BE49-F238E27FC236}">
                <a16:creationId xmlns:a16="http://schemas.microsoft.com/office/drawing/2014/main" id="{140C46D5-33CD-4497-B17A-795D06EEAB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860" y="1329648"/>
            <a:ext cx="8520279" cy="5297477"/>
          </a:xfrm>
        </p:spPr>
      </p:pic>
    </p:spTree>
    <p:extLst>
      <p:ext uri="{BB962C8B-B14F-4D97-AF65-F5344CB8AC3E}">
        <p14:creationId xmlns:p14="http://schemas.microsoft.com/office/powerpoint/2010/main" val="238655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9016A3-0934-4B39-AD5B-6C9E0BEDC46B}"/>
              </a:ext>
            </a:extLst>
          </p:cNvPr>
          <p:cNvSpPr>
            <a:spLocks noGrp="1"/>
          </p:cNvSpPr>
          <p:nvPr>
            <p:ph type="title"/>
          </p:nvPr>
        </p:nvSpPr>
        <p:spPr>
          <a:xfrm>
            <a:off x="6575460" y="608744"/>
            <a:ext cx="5414481" cy="5640512"/>
          </a:xfrm>
        </p:spPr>
        <p:txBody>
          <a:bodyPr>
            <a:normAutofit/>
          </a:bodyPr>
          <a:lstStyle/>
          <a:p>
            <a:pPr algn="ctr">
              <a:lnSpc>
                <a:spcPct val="100000"/>
              </a:lnSpc>
            </a:pPr>
            <a:r>
              <a:rPr lang="en-US" sz="4000" b="1" dirty="0">
                <a:solidFill>
                  <a:srgbClr val="000E2A"/>
                </a:solidFill>
                <a:latin typeface="+mn-lt"/>
              </a:rPr>
              <a:t>The purple areas on the map show the mental health professional workforce shortage areas in CA in 2019</a:t>
            </a:r>
            <a:endParaRPr lang="en-US" sz="4000" dirty="0">
              <a:latin typeface="+mn-lt"/>
            </a:endParaRPr>
          </a:p>
        </p:txBody>
      </p:sp>
      <p:pic>
        <p:nvPicPr>
          <p:cNvPr id="9" name="Content Placeholder 8" descr="California map">
            <a:extLst>
              <a:ext uri="{FF2B5EF4-FFF2-40B4-BE49-F238E27FC236}">
                <a16:creationId xmlns:a16="http://schemas.microsoft.com/office/drawing/2014/main" id="{F46C1962-15A2-446E-883E-60BD809A60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059" y="159249"/>
            <a:ext cx="6124334" cy="6621694"/>
          </a:xfrm>
        </p:spPr>
      </p:pic>
      <p:sp>
        <p:nvSpPr>
          <p:cNvPr id="7" name="Content Placeholder 6">
            <a:extLst>
              <a:ext uri="{FF2B5EF4-FFF2-40B4-BE49-F238E27FC236}">
                <a16:creationId xmlns:a16="http://schemas.microsoft.com/office/drawing/2014/main" id="{58A3D071-A890-4F94-8C3C-F3ACA424ABFE}"/>
              </a:ext>
            </a:extLst>
          </p:cNvPr>
          <p:cNvSpPr>
            <a:spLocks noGrp="1"/>
          </p:cNvSpPr>
          <p:nvPr>
            <p:ph sz="half" idx="2"/>
          </p:nvPr>
        </p:nvSpPr>
        <p:spPr>
          <a:xfrm>
            <a:off x="9110133" y="6513815"/>
            <a:ext cx="2957719" cy="267128"/>
          </a:xfrm>
        </p:spPr>
        <p:txBody>
          <a:bodyPr>
            <a:noAutofit/>
          </a:bodyPr>
          <a:lstStyle/>
          <a:p>
            <a:pPr marL="0" indent="0" algn="ctr">
              <a:lnSpc>
                <a:spcPct val="110000"/>
              </a:lnSpc>
              <a:spcBef>
                <a:spcPts val="0"/>
              </a:spcBef>
              <a:buNone/>
            </a:pPr>
            <a:r>
              <a:rPr lang="en-US" sz="1400" b="1" dirty="0"/>
              <a:t>Frank, </a:t>
            </a:r>
            <a:r>
              <a:rPr lang="en-US" sz="1400" b="1" dirty="0" err="1"/>
              <a:t>Kietzman</a:t>
            </a:r>
            <a:r>
              <a:rPr lang="en-US" sz="1400" b="1" dirty="0"/>
              <a:t>, &amp; </a:t>
            </a:r>
            <a:r>
              <a:rPr lang="en-US" sz="1400" b="1" dirty="0" err="1"/>
              <a:t>Palimaru</a:t>
            </a:r>
            <a:r>
              <a:rPr lang="en-US" sz="1400" b="1" dirty="0"/>
              <a:t>,  2019</a:t>
            </a:r>
          </a:p>
        </p:txBody>
      </p:sp>
    </p:spTree>
    <p:extLst>
      <p:ext uri="{BB962C8B-B14F-4D97-AF65-F5344CB8AC3E}">
        <p14:creationId xmlns:p14="http://schemas.microsoft.com/office/powerpoint/2010/main" val="186073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2358"/>
            <a:ext cx="12192000" cy="1325563"/>
          </a:xfrm>
        </p:spPr>
        <p:txBody>
          <a:bodyPr>
            <a:noAutofit/>
          </a:bodyPr>
          <a:lstStyle/>
          <a:p>
            <a:pPr algn="ctr"/>
            <a:r>
              <a:rPr lang="en-US" sz="4800" b="1" dirty="0">
                <a:solidFill>
                  <a:srgbClr val="000E2A"/>
                </a:solidFill>
                <a:latin typeface="+mn-lt"/>
              </a:rPr>
              <a:t>Workforce Shortages </a:t>
            </a:r>
            <a:r>
              <a:rPr lang="en-US" sz="4800" b="1" dirty="0">
                <a:solidFill>
                  <a:srgbClr val="C00000"/>
                </a:solidFill>
                <a:latin typeface="+mn-lt"/>
              </a:rPr>
              <a:t>= </a:t>
            </a:r>
            <a:r>
              <a:rPr lang="en-US" sz="4800" b="1" dirty="0">
                <a:solidFill>
                  <a:srgbClr val="000E2A"/>
                </a:solidFill>
                <a:latin typeface="+mn-lt"/>
              </a:rPr>
              <a:t>Increased Job Vacancies</a:t>
            </a:r>
            <a:endParaRPr lang="en-US" sz="6000" b="1" dirty="0">
              <a:solidFill>
                <a:srgbClr val="000E2A"/>
              </a:solidFill>
              <a:latin typeface="+mn-lt"/>
            </a:endParaRPr>
          </a:p>
        </p:txBody>
      </p:sp>
      <p:sp>
        <p:nvSpPr>
          <p:cNvPr id="3" name="Content Placeholder 2">
            <a:extLst>
              <a:ext uri="{FF2B5EF4-FFF2-40B4-BE49-F238E27FC236}">
                <a16:creationId xmlns:a16="http://schemas.microsoft.com/office/drawing/2014/main" id="{BC4373B1-9AA3-4B29-B117-A0F6299394C6}"/>
              </a:ext>
            </a:extLst>
          </p:cNvPr>
          <p:cNvSpPr>
            <a:spLocks noGrp="1"/>
          </p:cNvSpPr>
          <p:nvPr>
            <p:ph sz="half" idx="1"/>
          </p:nvPr>
        </p:nvSpPr>
        <p:spPr>
          <a:xfrm>
            <a:off x="332197" y="1557921"/>
            <a:ext cx="11527604" cy="3332577"/>
          </a:xfrm>
        </p:spPr>
        <p:txBody>
          <a:bodyPr>
            <a:normAutofit/>
          </a:bodyPr>
          <a:lstStyle/>
          <a:p>
            <a:pPr marL="0" indent="0" algn="ctr">
              <a:lnSpc>
                <a:spcPct val="110000"/>
              </a:lnSpc>
              <a:spcBef>
                <a:spcPts val="0"/>
              </a:spcBef>
              <a:spcAft>
                <a:spcPts val="1200"/>
              </a:spcAft>
              <a:buNone/>
            </a:pPr>
            <a:r>
              <a:rPr lang="en-US" sz="4800" b="1" dirty="0">
                <a:solidFill>
                  <a:srgbClr val="000E2A"/>
                </a:solidFill>
              </a:rPr>
              <a:t>However</a:t>
            </a:r>
            <a:r>
              <a:rPr lang="en-US" sz="4000" b="1" dirty="0">
                <a:solidFill>
                  <a:srgbClr val="000E2A"/>
                </a:solidFill>
              </a:rPr>
              <a:t>…</a:t>
            </a:r>
            <a:br>
              <a:rPr lang="en-US" sz="4000" b="1" dirty="0">
                <a:solidFill>
                  <a:srgbClr val="000E2A"/>
                </a:solidFill>
              </a:rPr>
            </a:br>
            <a:r>
              <a:rPr lang="en-US" sz="4400" b="1" dirty="0">
                <a:solidFill>
                  <a:srgbClr val="000E2A"/>
                </a:solidFill>
              </a:rPr>
              <a:t>Workforce Shortages also </a:t>
            </a:r>
            <a:r>
              <a:rPr lang="en-US" sz="4400" b="1" dirty="0">
                <a:solidFill>
                  <a:srgbClr val="C00000"/>
                </a:solidFill>
              </a:rPr>
              <a:t>=</a:t>
            </a:r>
            <a:r>
              <a:rPr lang="en-US" sz="4400" b="1" dirty="0">
                <a:solidFill>
                  <a:srgbClr val="000E2A"/>
                </a:solidFill>
              </a:rPr>
              <a:t> Increased Job Stress in professions that already have some stress related risks</a:t>
            </a:r>
            <a:endParaRPr lang="en-US" sz="4000" dirty="0"/>
          </a:p>
        </p:txBody>
      </p:sp>
      <p:pic>
        <p:nvPicPr>
          <p:cNvPr id="8" name="Content Placeholder 7" descr="Good news &amp; Bad news">
            <a:extLst>
              <a:ext uri="{FF2B5EF4-FFF2-40B4-BE49-F238E27FC236}">
                <a16:creationId xmlns:a16="http://schemas.microsoft.com/office/drawing/2014/main" id="{1E8BDAAE-8A28-441C-88B8-4E3CDE74643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3782" y="5154854"/>
            <a:ext cx="10344435" cy="1280160"/>
          </a:xfrm>
        </p:spPr>
      </p:pic>
    </p:spTree>
    <p:extLst>
      <p:ext uri="{BB962C8B-B14F-4D97-AF65-F5344CB8AC3E}">
        <p14:creationId xmlns:p14="http://schemas.microsoft.com/office/powerpoint/2010/main" val="225763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offee cup that says don't stress">
            <a:extLst>
              <a:ext uri="{FF2B5EF4-FFF2-40B4-BE49-F238E27FC236}">
                <a16:creationId xmlns:a16="http://schemas.microsoft.com/office/drawing/2014/main" id="{2465126F-AD87-41AD-984A-ABEC36D6EE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501711"/>
            <a:ext cx="7147034" cy="5356289"/>
          </a:xfrm>
        </p:spPr>
      </p:pic>
      <p:sp>
        <p:nvSpPr>
          <p:cNvPr id="2" name="Title 1">
            <a:extLst>
              <a:ext uri="{FF2B5EF4-FFF2-40B4-BE49-F238E27FC236}">
                <a16:creationId xmlns:a16="http://schemas.microsoft.com/office/drawing/2014/main" id="{906A264A-341D-4330-AB9F-B291BB6E147D}"/>
              </a:ext>
            </a:extLst>
          </p:cNvPr>
          <p:cNvSpPr>
            <a:spLocks noGrp="1"/>
          </p:cNvSpPr>
          <p:nvPr>
            <p:ph type="title"/>
          </p:nvPr>
        </p:nvSpPr>
        <p:spPr>
          <a:xfrm>
            <a:off x="3234557" y="221293"/>
            <a:ext cx="8755118" cy="1122766"/>
          </a:xfrm>
        </p:spPr>
        <p:txBody>
          <a:bodyPr>
            <a:normAutofit/>
          </a:bodyPr>
          <a:lstStyle/>
          <a:p>
            <a:pPr>
              <a:lnSpc>
                <a:spcPct val="100000"/>
              </a:lnSpc>
            </a:pPr>
            <a:r>
              <a:rPr lang="en-US" b="1" dirty="0">
                <a:solidFill>
                  <a:srgbClr val="000E2A"/>
                </a:solidFill>
                <a:latin typeface="+mn-lt"/>
              </a:rPr>
              <a:t>Importantly… there are strategies to:</a:t>
            </a:r>
            <a:endParaRPr lang="en-US" dirty="0">
              <a:latin typeface="+mn-lt"/>
            </a:endParaRPr>
          </a:p>
        </p:txBody>
      </p:sp>
      <p:sp>
        <p:nvSpPr>
          <p:cNvPr id="7" name="Content Placeholder 6">
            <a:extLst>
              <a:ext uri="{FF2B5EF4-FFF2-40B4-BE49-F238E27FC236}">
                <a16:creationId xmlns:a16="http://schemas.microsoft.com/office/drawing/2014/main" id="{960948EE-C694-4A91-8F9D-47275B977774}"/>
              </a:ext>
            </a:extLst>
          </p:cNvPr>
          <p:cNvSpPr>
            <a:spLocks noGrp="1"/>
          </p:cNvSpPr>
          <p:nvPr>
            <p:ph sz="half" idx="2"/>
          </p:nvPr>
        </p:nvSpPr>
        <p:spPr>
          <a:xfrm>
            <a:off x="4640316" y="1355838"/>
            <a:ext cx="7349359" cy="4351338"/>
          </a:xfrm>
        </p:spPr>
        <p:txBody>
          <a:bodyPr/>
          <a:lstStyle/>
          <a:p>
            <a:pPr marL="285750" indent="-285750">
              <a:lnSpc>
                <a:spcPct val="100000"/>
              </a:lnSpc>
              <a:spcBef>
                <a:spcPts val="0"/>
              </a:spcBef>
              <a:spcAft>
                <a:spcPts val="600"/>
              </a:spcAft>
              <a:buClr>
                <a:srgbClr val="22A1F0"/>
              </a:buClr>
              <a:buSzPct val="80000"/>
            </a:pPr>
            <a:r>
              <a:rPr lang="en-US" sz="3600" b="1" dirty="0"/>
              <a:t>Effectively manage workforce stress</a:t>
            </a:r>
          </a:p>
          <a:p>
            <a:pPr marL="285750" indent="-285750">
              <a:lnSpc>
                <a:spcPct val="100000"/>
              </a:lnSpc>
              <a:spcBef>
                <a:spcPts val="0"/>
              </a:spcBef>
              <a:spcAft>
                <a:spcPts val="600"/>
              </a:spcAft>
              <a:buClr>
                <a:srgbClr val="22A1F0"/>
              </a:buClr>
              <a:buSzPct val="80000"/>
            </a:pPr>
            <a:r>
              <a:rPr lang="en-US" sz="3600" b="1" dirty="0"/>
              <a:t>Prevent compassion fatigue</a:t>
            </a:r>
          </a:p>
          <a:p>
            <a:pPr marL="285750" indent="-285750">
              <a:lnSpc>
                <a:spcPct val="100000"/>
              </a:lnSpc>
              <a:spcBef>
                <a:spcPts val="0"/>
              </a:spcBef>
              <a:spcAft>
                <a:spcPts val="600"/>
              </a:spcAft>
              <a:buClr>
                <a:srgbClr val="22A1F0"/>
              </a:buClr>
              <a:buSzPct val="80000"/>
            </a:pPr>
            <a:r>
              <a:rPr lang="en-US" sz="3600" b="1" dirty="0"/>
              <a:t>Help create </a:t>
            </a:r>
            <a:r>
              <a:rPr lang="en-US" sz="3600" b="1" dirty="0">
                <a:solidFill>
                  <a:srgbClr val="000E2A"/>
                </a:solidFill>
              </a:rPr>
              <a:t>self-care plans</a:t>
            </a:r>
          </a:p>
          <a:p>
            <a:pPr marL="0" indent="0">
              <a:lnSpc>
                <a:spcPct val="100000"/>
              </a:lnSpc>
              <a:spcBef>
                <a:spcPts val="0"/>
              </a:spcBef>
              <a:spcAft>
                <a:spcPts val="600"/>
              </a:spcAft>
              <a:buNone/>
            </a:pPr>
            <a:endParaRPr lang="en-US" b="1" dirty="0">
              <a:solidFill>
                <a:srgbClr val="000E2A"/>
              </a:solidFill>
            </a:endParaRPr>
          </a:p>
          <a:p>
            <a:pPr marL="3425825" indent="0" algn="ctr">
              <a:lnSpc>
                <a:spcPct val="100000"/>
              </a:lnSpc>
              <a:spcBef>
                <a:spcPts val="0"/>
              </a:spcBef>
              <a:spcAft>
                <a:spcPts val="600"/>
              </a:spcAft>
              <a:buNone/>
            </a:pPr>
            <a:r>
              <a:rPr lang="en-US" sz="4000" b="1" dirty="0">
                <a:solidFill>
                  <a:srgbClr val="000E2A"/>
                </a:solidFill>
              </a:rPr>
              <a:t>Preparation is the answer</a:t>
            </a:r>
          </a:p>
        </p:txBody>
      </p:sp>
    </p:spTree>
    <p:extLst>
      <p:ext uri="{BB962C8B-B14F-4D97-AF65-F5344CB8AC3E}">
        <p14:creationId xmlns:p14="http://schemas.microsoft.com/office/powerpoint/2010/main" val="4074782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11188</TotalTime>
  <Words>2096</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Part 1. The Behavioral Health Workforce</vt:lpstr>
      <vt:lpstr>The vision for the future of the behavioral health workforce is one of real hope.  The increased national and state focus on mental health and addiction services has mobilized the field.</vt:lpstr>
      <vt:lpstr>Part 1 Outline</vt:lpstr>
      <vt:lpstr>Definition</vt:lpstr>
      <vt:lpstr>Workforce Shortages…  By 2030 it is predicted that there will be:</vt:lpstr>
      <vt:lpstr>Psychologists in Rural US Counties per 100,000 population by Census Division</vt:lpstr>
      <vt:lpstr>The purple areas on the map show the mental health professional workforce shortage areas in CA in 2019</vt:lpstr>
      <vt:lpstr>Workforce Shortages = Increased Job Vacancies</vt:lpstr>
      <vt:lpstr>Importantly… there are strategies to:</vt:lpstr>
      <vt:lpstr>It is essential that students as part of their training learn how to prevent and manage workplace stress and compassion fatigue</vt:lpstr>
      <vt:lpstr>This ends Part 1 of the five-part  Compassion Fatigue and the Behavioral Health Workforce Curriculum Infusion Package (CIP)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keywords>Compassion Fatigue, Burnout, Self-Care, Behavioral Health Workforce</cp:keywords>
  <cp:lastModifiedBy>Beth A Rutkowski</cp:lastModifiedBy>
  <cp:revision>331</cp:revision>
  <dcterms:created xsi:type="dcterms:W3CDTF">2020-02-01T21:14:39Z</dcterms:created>
  <dcterms:modified xsi:type="dcterms:W3CDTF">2020-03-17T19:08:38Z</dcterms:modified>
  <cp:category>Curriculum Infusion Package</cp:category>
</cp:coreProperties>
</file>