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1" r:id="rId2"/>
    <p:sldId id="272" r:id="rId3"/>
    <p:sldId id="281" r:id="rId4"/>
    <p:sldId id="273" r:id="rId5"/>
    <p:sldId id="260" r:id="rId6"/>
    <p:sldId id="261" r:id="rId7"/>
    <p:sldId id="262" r:id="rId8"/>
    <p:sldId id="263" r:id="rId9"/>
    <p:sldId id="264" r:id="rId10"/>
    <p:sldId id="282" r:id="rId11"/>
    <p:sldId id="266" r:id="rId12"/>
    <p:sldId id="267" r:id="rId13"/>
    <p:sldId id="268" r:id="rId14"/>
    <p:sldId id="27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1C24"/>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66279" autoAdjust="0"/>
  </p:normalViewPr>
  <p:slideViewPr>
    <p:cSldViewPr snapToGrid="0">
      <p:cViewPr varScale="1">
        <p:scale>
          <a:sx n="76" d="100"/>
          <a:sy n="76" d="100"/>
        </p:scale>
        <p:origin x="1950" y="90"/>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p:scale>
          <a:sx n="120" d="100"/>
          <a:sy n="120" d="100"/>
        </p:scale>
        <p:origin x="828" y="-164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yce A Hartje" userId="06b36550-c492-4a48-9408-3e9eb6eef4e3" providerId="ADAL" clId="{6589DFC2-CB6E-F542-9F4F-5CBE397301DE}"/>
    <pc:docChg chg="undo custSel addSld delSld modSld">
      <pc:chgData name="Joyce A Hartje" userId="06b36550-c492-4a48-9408-3e9eb6eef4e3" providerId="ADAL" clId="{6589DFC2-CB6E-F542-9F4F-5CBE397301DE}" dt="2020-03-11T05:50:59.993" v="1352" actId="13244"/>
      <pc:docMkLst>
        <pc:docMk/>
      </pc:docMkLst>
      <pc:sldChg chg="modSp modNotes">
        <pc:chgData name="Joyce A Hartje" userId="06b36550-c492-4a48-9408-3e9eb6eef4e3" providerId="ADAL" clId="{6589DFC2-CB6E-F542-9F4F-5CBE397301DE}" dt="2020-03-11T05:35:47.989" v="661" actId="20577"/>
        <pc:sldMkLst>
          <pc:docMk/>
          <pc:sldMk cId="3464987108" sldId="260"/>
        </pc:sldMkLst>
        <pc:spChg chg="mod">
          <ac:chgData name="Joyce A Hartje" userId="06b36550-c492-4a48-9408-3e9eb6eef4e3" providerId="ADAL" clId="{6589DFC2-CB6E-F542-9F4F-5CBE397301DE}" dt="2020-03-11T04:34:04.696" v="0" actId="20577"/>
          <ac:spMkLst>
            <pc:docMk/>
            <pc:sldMk cId="3464987108" sldId="260"/>
            <ac:spMk id="3" creationId="{00000000-0000-0000-0000-000000000000}"/>
          </ac:spMkLst>
        </pc:spChg>
      </pc:sldChg>
      <pc:sldChg chg="modNotes">
        <pc:chgData name="Joyce A Hartje" userId="06b36550-c492-4a48-9408-3e9eb6eef4e3" providerId="ADAL" clId="{6589DFC2-CB6E-F542-9F4F-5CBE397301DE}" dt="2020-03-11T05:35:41.866" v="660" actId="20577"/>
        <pc:sldMkLst>
          <pc:docMk/>
          <pc:sldMk cId="3170616875" sldId="261"/>
        </pc:sldMkLst>
      </pc:sldChg>
      <pc:sldChg chg="modSp modNotes">
        <pc:chgData name="Joyce A Hartje" userId="06b36550-c492-4a48-9408-3e9eb6eef4e3" providerId="ADAL" clId="{6589DFC2-CB6E-F542-9F4F-5CBE397301DE}" dt="2020-03-11T05:35:32.536" v="659" actId="20577"/>
        <pc:sldMkLst>
          <pc:docMk/>
          <pc:sldMk cId="1522244415" sldId="262"/>
        </pc:sldMkLst>
        <pc:spChg chg="mod">
          <ac:chgData name="Joyce A Hartje" userId="06b36550-c492-4a48-9408-3e9eb6eef4e3" providerId="ADAL" clId="{6589DFC2-CB6E-F542-9F4F-5CBE397301DE}" dt="2020-03-11T04:34:53.028" v="3" actId="1076"/>
          <ac:spMkLst>
            <pc:docMk/>
            <pc:sldMk cId="1522244415" sldId="262"/>
            <ac:spMk id="3" creationId="{00000000-0000-0000-0000-000000000000}"/>
          </ac:spMkLst>
        </pc:spChg>
      </pc:sldChg>
      <pc:sldChg chg="modSp modNotes">
        <pc:chgData name="Joyce A Hartje" userId="06b36550-c492-4a48-9408-3e9eb6eef4e3" providerId="ADAL" clId="{6589DFC2-CB6E-F542-9F4F-5CBE397301DE}" dt="2020-03-11T05:35:26.770" v="658" actId="20577"/>
        <pc:sldMkLst>
          <pc:docMk/>
          <pc:sldMk cId="1557108020" sldId="263"/>
        </pc:sldMkLst>
        <pc:spChg chg="mod">
          <ac:chgData name="Joyce A Hartje" userId="06b36550-c492-4a48-9408-3e9eb6eef4e3" providerId="ADAL" clId="{6589DFC2-CB6E-F542-9F4F-5CBE397301DE}" dt="2020-03-11T04:35:33.598" v="18" actId="20577"/>
          <ac:spMkLst>
            <pc:docMk/>
            <pc:sldMk cId="1557108020" sldId="263"/>
            <ac:spMk id="3" creationId="{00000000-0000-0000-0000-000000000000}"/>
          </ac:spMkLst>
        </pc:spChg>
      </pc:sldChg>
      <pc:sldChg chg="modSp modNotes">
        <pc:chgData name="Joyce A Hartje" userId="06b36550-c492-4a48-9408-3e9eb6eef4e3" providerId="ADAL" clId="{6589DFC2-CB6E-F542-9F4F-5CBE397301DE}" dt="2020-03-11T05:35:07.256" v="657" actId="20577"/>
        <pc:sldMkLst>
          <pc:docMk/>
          <pc:sldMk cId="21283443" sldId="264"/>
        </pc:sldMkLst>
        <pc:spChg chg="mod">
          <ac:chgData name="Joyce A Hartje" userId="06b36550-c492-4a48-9408-3e9eb6eef4e3" providerId="ADAL" clId="{6589DFC2-CB6E-F542-9F4F-5CBE397301DE}" dt="2020-03-11T04:42:15.007" v="83" actId="404"/>
          <ac:spMkLst>
            <pc:docMk/>
            <pc:sldMk cId="21283443" sldId="264"/>
            <ac:spMk id="2" creationId="{00000000-0000-0000-0000-000000000000}"/>
          </ac:spMkLst>
        </pc:spChg>
        <pc:spChg chg="mod">
          <ac:chgData name="Joyce A Hartje" userId="06b36550-c492-4a48-9408-3e9eb6eef4e3" providerId="ADAL" clId="{6589DFC2-CB6E-F542-9F4F-5CBE397301DE}" dt="2020-03-11T04:44:32.837" v="102" actId="1036"/>
          <ac:spMkLst>
            <pc:docMk/>
            <pc:sldMk cId="21283443" sldId="264"/>
            <ac:spMk id="3" creationId="{00000000-0000-0000-0000-000000000000}"/>
          </ac:spMkLst>
        </pc:spChg>
      </pc:sldChg>
      <pc:sldChg chg="del">
        <pc:chgData name="Joyce A Hartje" userId="06b36550-c492-4a48-9408-3e9eb6eef4e3" providerId="ADAL" clId="{6589DFC2-CB6E-F542-9F4F-5CBE397301DE}" dt="2020-03-11T04:51:27.484" v="189" actId="2696"/>
        <pc:sldMkLst>
          <pc:docMk/>
          <pc:sldMk cId="2133316875" sldId="265"/>
        </pc:sldMkLst>
      </pc:sldChg>
      <pc:sldChg chg="delSp modSp modNotes">
        <pc:chgData name="Joyce A Hartje" userId="06b36550-c492-4a48-9408-3e9eb6eef4e3" providerId="ADAL" clId="{6589DFC2-CB6E-F542-9F4F-5CBE397301DE}" dt="2020-03-11T05:41:37.766" v="713" actId="114"/>
        <pc:sldMkLst>
          <pc:docMk/>
          <pc:sldMk cId="3241032159" sldId="266"/>
        </pc:sldMkLst>
        <pc:spChg chg="mod">
          <ac:chgData name="Joyce A Hartje" userId="06b36550-c492-4a48-9408-3e9eb6eef4e3" providerId="ADAL" clId="{6589DFC2-CB6E-F542-9F4F-5CBE397301DE}" dt="2020-03-11T04:52:03.049" v="194" actId="14100"/>
          <ac:spMkLst>
            <pc:docMk/>
            <pc:sldMk cId="3241032159" sldId="266"/>
            <ac:spMk id="2" creationId="{00000000-0000-0000-0000-000000000000}"/>
          </ac:spMkLst>
        </pc:spChg>
        <pc:spChg chg="mod">
          <ac:chgData name="Joyce A Hartje" userId="06b36550-c492-4a48-9408-3e9eb6eef4e3" providerId="ADAL" clId="{6589DFC2-CB6E-F542-9F4F-5CBE397301DE}" dt="2020-03-11T04:57:36.775" v="239" actId="20577"/>
          <ac:spMkLst>
            <pc:docMk/>
            <pc:sldMk cId="3241032159" sldId="266"/>
            <ac:spMk id="3" creationId="{00000000-0000-0000-0000-000000000000}"/>
          </ac:spMkLst>
        </pc:spChg>
        <pc:spChg chg="del">
          <ac:chgData name="Joyce A Hartje" userId="06b36550-c492-4a48-9408-3e9eb6eef4e3" providerId="ADAL" clId="{6589DFC2-CB6E-F542-9F4F-5CBE397301DE}" dt="2020-03-11T04:54:26.228" v="229" actId="478"/>
          <ac:spMkLst>
            <pc:docMk/>
            <pc:sldMk cId="3241032159" sldId="266"/>
            <ac:spMk id="7" creationId="{00000000-0000-0000-0000-000000000000}"/>
          </ac:spMkLst>
        </pc:spChg>
      </pc:sldChg>
      <pc:sldChg chg="modSp modNotes">
        <pc:chgData name="Joyce A Hartje" userId="06b36550-c492-4a48-9408-3e9eb6eef4e3" providerId="ADAL" clId="{6589DFC2-CB6E-F542-9F4F-5CBE397301DE}" dt="2020-03-11T05:47:38.148" v="1141" actId="962"/>
        <pc:sldMkLst>
          <pc:docMk/>
          <pc:sldMk cId="1746827986" sldId="267"/>
        </pc:sldMkLst>
        <pc:picChg chg="mod">
          <ac:chgData name="Joyce A Hartje" userId="06b36550-c492-4a48-9408-3e9eb6eef4e3" providerId="ADAL" clId="{6589DFC2-CB6E-F542-9F4F-5CBE397301DE}" dt="2020-03-11T05:47:38.148" v="1141" actId="962"/>
          <ac:picMkLst>
            <pc:docMk/>
            <pc:sldMk cId="1746827986" sldId="267"/>
            <ac:picMk id="8" creationId="{B1B8EF76-90E1-461A-9FB6-98CDF2A81CDC}"/>
          </ac:picMkLst>
        </pc:picChg>
      </pc:sldChg>
      <pc:sldChg chg="delSp modSp modNotes">
        <pc:chgData name="Joyce A Hartje" userId="06b36550-c492-4a48-9408-3e9eb6eef4e3" providerId="ADAL" clId="{6589DFC2-CB6E-F542-9F4F-5CBE397301DE}" dt="2020-03-11T05:48:39.671" v="1345" actId="962"/>
        <pc:sldMkLst>
          <pc:docMk/>
          <pc:sldMk cId="500015242" sldId="268"/>
        </pc:sldMkLst>
        <pc:spChg chg="mod">
          <ac:chgData name="Joyce A Hartje" userId="06b36550-c492-4a48-9408-3e9eb6eef4e3" providerId="ADAL" clId="{6589DFC2-CB6E-F542-9F4F-5CBE397301DE}" dt="2020-03-11T05:08:43.789" v="308" actId="1035"/>
          <ac:spMkLst>
            <pc:docMk/>
            <pc:sldMk cId="500015242" sldId="268"/>
            <ac:spMk id="3" creationId="{00000000-0000-0000-0000-000000000000}"/>
          </ac:spMkLst>
        </pc:spChg>
        <pc:spChg chg="mod">
          <ac:chgData name="Joyce A Hartje" userId="06b36550-c492-4a48-9408-3e9eb6eef4e3" providerId="ADAL" clId="{6589DFC2-CB6E-F542-9F4F-5CBE397301DE}" dt="2020-03-11T05:11:52.586" v="347" actId="14100"/>
          <ac:spMkLst>
            <pc:docMk/>
            <pc:sldMk cId="500015242" sldId="268"/>
            <ac:spMk id="4" creationId="{00000000-0000-0000-0000-000000000000}"/>
          </ac:spMkLst>
        </pc:spChg>
        <pc:spChg chg="del mod">
          <ac:chgData name="Joyce A Hartje" userId="06b36550-c492-4a48-9408-3e9eb6eef4e3" providerId="ADAL" clId="{6589DFC2-CB6E-F542-9F4F-5CBE397301DE}" dt="2020-03-11T05:07:50.608" v="298" actId="478"/>
          <ac:spMkLst>
            <pc:docMk/>
            <pc:sldMk cId="500015242" sldId="268"/>
            <ac:spMk id="5" creationId="{00000000-0000-0000-0000-000000000000}"/>
          </ac:spMkLst>
        </pc:spChg>
        <pc:picChg chg="mod">
          <ac:chgData name="Joyce A Hartje" userId="06b36550-c492-4a48-9408-3e9eb6eef4e3" providerId="ADAL" clId="{6589DFC2-CB6E-F542-9F4F-5CBE397301DE}" dt="2020-03-11T05:48:39.671" v="1345" actId="962"/>
          <ac:picMkLst>
            <pc:docMk/>
            <pc:sldMk cId="500015242" sldId="268"/>
            <ac:picMk id="8" creationId="{B9859CDC-94DB-486A-A4C1-1EB1F09A71E8}"/>
          </ac:picMkLst>
        </pc:picChg>
      </pc:sldChg>
      <pc:sldChg chg="modSp modNotes">
        <pc:chgData name="Joyce A Hartje" userId="06b36550-c492-4a48-9408-3e9eb6eef4e3" providerId="ADAL" clId="{6589DFC2-CB6E-F542-9F4F-5CBE397301DE}" dt="2020-03-11T05:49:50.326" v="1346" actId="13244"/>
        <pc:sldMkLst>
          <pc:docMk/>
          <pc:sldMk cId="2844150660" sldId="271"/>
        </pc:sldMkLst>
        <pc:picChg chg="mod">
          <ac:chgData name="Joyce A Hartje" userId="06b36550-c492-4a48-9408-3e9eb6eef4e3" providerId="ADAL" clId="{6589DFC2-CB6E-F542-9F4F-5CBE397301DE}" dt="2020-03-11T05:49:50.326" v="1346" actId="13244"/>
          <ac:picMkLst>
            <pc:docMk/>
            <pc:sldMk cId="2844150660" sldId="271"/>
            <ac:picMk id="6" creationId="{00000000-0000-0000-0000-000000000000}"/>
          </ac:picMkLst>
        </pc:picChg>
      </pc:sldChg>
      <pc:sldChg chg="modSp modNotes">
        <pc:chgData name="Joyce A Hartje" userId="06b36550-c492-4a48-9408-3e9eb6eef4e3" providerId="ADAL" clId="{6589DFC2-CB6E-F542-9F4F-5CBE397301DE}" dt="2020-03-11T05:45:35.552" v="851" actId="962"/>
        <pc:sldMkLst>
          <pc:docMk/>
          <pc:sldMk cId="2251462935" sldId="272"/>
        </pc:sldMkLst>
        <pc:picChg chg="mod">
          <ac:chgData name="Joyce A Hartje" userId="06b36550-c492-4a48-9408-3e9eb6eef4e3" providerId="ADAL" clId="{6589DFC2-CB6E-F542-9F4F-5CBE397301DE}" dt="2020-03-11T05:45:35.552" v="851" actId="962"/>
          <ac:picMkLst>
            <pc:docMk/>
            <pc:sldMk cId="2251462935" sldId="272"/>
            <ac:picMk id="15" creationId="{734271D8-B771-4894-884F-A02C91F997F9}"/>
          </ac:picMkLst>
        </pc:picChg>
      </pc:sldChg>
      <pc:sldChg chg="modSp modNotes">
        <pc:chgData name="Joyce A Hartje" userId="06b36550-c492-4a48-9408-3e9eb6eef4e3" providerId="ADAL" clId="{6589DFC2-CB6E-F542-9F4F-5CBE397301DE}" dt="2020-03-11T05:50:42.979" v="1350" actId="13244"/>
        <pc:sldMkLst>
          <pc:docMk/>
          <pc:sldMk cId="766348827" sldId="273"/>
        </pc:sldMkLst>
        <pc:spChg chg="mod">
          <ac:chgData name="Joyce A Hartje" userId="06b36550-c492-4a48-9408-3e9eb6eef4e3" providerId="ADAL" clId="{6589DFC2-CB6E-F542-9F4F-5CBE397301DE}" dt="2020-03-11T05:50:37.635" v="1349" actId="13244"/>
          <ac:spMkLst>
            <pc:docMk/>
            <pc:sldMk cId="766348827" sldId="273"/>
            <ac:spMk id="2" creationId="{00000000-0000-0000-0000-000000000000}"/>
          </ac:spMkLst>
        </pc:spChg>
        <pc:picChg chg="mod">
          <ac:chgData name="Joyce A Hartje" userId="06b36550-c492-4a48-9408-3e9eb6eef4e3" providerId="ADAL" clId="{6589DFC2-CB6E-F542-9F4F-5CBE397301DE}" dt="2020-03-11T05:50:42.979" v="1350" actId="13244"/>
          <ac:picMkLst>
            <pc:docMk/>
            <pc:sldMk cId="766348827" sldId="273"/>
            <ac:picMk id="8" creationId="{621E4E9E-5815-4D1A-8A48-81C96601D0F5}"/>
          </ac:picMkLst>
        </pc:picChg>
      </pc:sldChg>
      <pc:sldChg chg="modNotes">
        <pc:chgData name="Joyce A Hartje" userId="06b36550-c492-4a48-9408-3e9eb6eef4e3" providerId="ADAL" clId="{6589DFC2-CB6E-F542-9F4F-5CBE397301DE}" dt="2020-03-11T05:44:18.470" v="751" actId="20577"/>
        <pc:sldMkLst>
          <pc:docMk/>
          <pc:sldMk cId="3685980719" sldId="275"/>
        </pc:sldMkLst>
      </pc:sldChg>
      <pc:sldChg chg="modSp">
        <pc:chgData name="Joyce A Hartje" userId="06b36550-c492-4a48-9408-3e9eb6eef4e3" providerId="ADAL" clId="{6589DFC2-CB6E-F542-9F4F-5CBE397301DE}" dt="2020-03-11T05:50:19.409" v="1348" actId="13244"/>
        <pc:sldMkLst>
          <pc:docMk/>
          <pc:sldMk cId="3630644768" sldId="281"/>
        </pc:sldMkLst>
        <pc:spChg chg="mod">
          <ac:chgData name="Joyce A Hartje" userId="06b36550-c492-4a48-9408-3e9eb6eef4e3" providerId="ADAL" clId="{6589DFC2-CB6E-F542-9F4F-5CBE397301DE}" dt="2020-03-11T05:50:13.381" v="1347" actId="13244"/>
          <ac:spMkLst>
            <pc:docMk/>
            <pc:sldMk cId="3630644768" sldId="281"/>
            <ac:spMk id="2" creationId="{00000000-0000-0000-0000-000000000000}"/>
          </ac:spMkLst>
        </pc:spChg>
        <pc:picChg chg="mod">
          <ac:chgData name="Joyce A Hartje" userId="06b36550-c492-4a48-9408-3e9eb6eef4e3" providerId="ADAL" clId="{6589DFC2-CB6E-F542-9F4F-5CBE397301DE}" dt="2020-03-11T05:50:19.409" v="1348" actId="13244"/>
          <ac:picMkLst>
            <pc:docMk/>
            <pc:sldMk cId="3630644768" sldId="281"/>
            <ac:picMk id="10" creationId="{499C5F95-C8B1-4F18-8489-272C2ED09DCF}"/>
          </ac:picMkLst>
        </pc:picChg>
      </pc:sldChg>
      <pc:sldChg chg="del">
        <pc:chgData name="Joyce A Hartje" userId="06b36550-c492-4a48-9408-3e9eb6eef4e3" providerId="ADAL" clId="{6589DFC2-CB6E-F542-9F4F-5CBE397301DE}" dt="2020-03-11T04:35:56.405" v="19" actId="2696"/>
        <pc:sldMkLst>
          <pc:docMk/>
          <pc:sldMk cId="2694148525" sldId="282"/>
        </pc:sldMkLst>
      </pc:sldChg>
      <pc:sldChg chg="delSp modSp add modNotes">
        <pc:chgData name="Joyce A Hartje" userId="06b36550-c492-4a48-9408-3e9eb6eef4e3" providerId="ADAL" clId="{6589DFC2-CB6E-F542-9F4F-5CBE397301DE}" dt="2020-03-11T05:50:59.993" v="1352" actId="13244"/>
        <pc:sldMkLst>
          <pc:docMk/>
          <pc:sldMk cId="3586322801" sldId="282"/>
        </pc:sldMkLst>
        <pc:spChg chg="mod">
          <ac:chgData name="Joyce A Hartje" userId="06b36550-c492-4a48-9408-3e9eb6eef4e3" providerId="ADAL" clId="{6589DFC2-CB6E-F542-9F4F-5CBE397301DE}" dt="2020-03-11T05:50:56.284" v="1351" actId="13244"/>
          <ac:spMkLst>
            <pc:docMk/>
            <pc:sldMk cId="3586322801" sldId="282"/>
            <ac:spMk id="2" creationId="{00000000-0000-0000-0000-000000000000}"/>
          </ac:spMkLst>
        </pc:spChg>
        <pc:spChg chg="mod">
          <ac:chgData name="Joyce A Hartje" userId="06b36550-c492-4a48-9408-3e9eb6eef4e3" providerId="ADAL" clId="{6589DFC2-CB6E-F542-9F4F-5CBE397301DE}" dt="2020-03-11T04:51:18.800" v="188" actId="20577"/>
          <ac:spMkLst>
            <pc:docMk/>
            <pc:sldMk cId="3586322801" sldId="282"/>
            <ac:spMk id="3" creationId="{00000000-0000-0000-0000-000000000000}"/>
          </ac:spMkLst>
        </pc:spChg>
        <pc:spChg chg="del">
          <ac:chgData name="Joyce A Hartje" userId="06b36550-c492-4a48-9408-3e9eb6eef4e3" providerId="ADAL" clId="{6589DFC2-CB6E-F542-9F4F-5CBE397301DE}" dt="2020-03-11T04:49:01.274" v="159" actId="478"/>
          <ac:spMkLst>
            <pc:docMk/>
            <pc:sldMk cId="3586322801" sldId="282"/>
            <ac:spMk id="4" creationId="{00000000-0000-0000-0000-000000000000}"/>
          </ac:spMkLst>
        </pc:spChg>
        <pc:picChg chg="mod">
          <ac:chgData name="Joyce A Hartje" userId="06b36550-c492-4a48-9408-3e9eb6eef4e3" providerId="ADAL" clId="{6589DFC2-CB6E-F542-9F4F-5CBE397301DE}" dt="2020-03-11T05:50:59.993" v="1352" actId="13244"/>
          <ac:picMkLst>
            <pc:docMk/>
            <pc:sldMk cId="3586322801" sldId="282"/>
            <ac:picMk id="8" creationId="{37527E68-6256-4BBB-8920-04CD0647C2A6}"/>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501A18-2487-4830-83DD-3DD33F71ECC6}" type="datetimeFigureOut">
              <a:rPr lang="en-US" smtClean="0"/>
              <a:t>3/17/2020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3ED2BD-9808-48B3-A010-924683CBB245}" type="slidenum">
              <a:rPr lang="en-US" smtClean="0"/>
              <a:t>‹#›</a:t>
            </a:fld>
            <a:endParaRPr lang="en-US"/>
          </a:p>
        </p:txBody>
      </p:sp>
    </p:spTree>
    <p:extLst>
      <p:ext uri="{BB962C8B-B14F-4D97-AF65-F5344CB8AC3E}">
        <p14:creationId xmlns:p14="http://schemas.microsoft.com/office/powerpoint/2010/main" val="119896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psattc.org/"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figleyinstitute.com/documents/Workbook_AMEDD_SanAntonio_2012July20_RevAugust2013.pdf"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psattc.org/"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doi.org/10.1016/j.chiabu.2020.104355"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58090" y="4319451"/>
            <a:ext cx="5618019" cy="4630585"/>
          </a:xfrm>
        </p:spPr>
        <p:txBody>
          <a:bodyPr/>
          <a:lstStyle/>
          <a:p>
            <a:pPr lvl="0">
              <a:spcAft>
                <a:spcPts val="600"/>
              </a:spcAft>
            </a:pPr>
            <a:r>
              <a:rPr lang="en-US" sz="1100" dirty="0"/>
              <a:t>This is </a:t>
            </a:r>
            <a:r>
              <a:rPr lang="en-US" sz="1100" dirty="0" smtClean="0"/>
              <a:t>the second part of </a:t>
            </a:r>
            <a:r>
              <a:rPr lang="en-US" sz="1100" dirty="0"/>
              <a:t>the 5-part Curriculum Infusion Package (CIP) on </a:t>
            </a:r>
            <a:r>
              <a:rPr lang="en-US" sz="1100" i="1" dirty="0"/>
              <a:t>Compassion Fatigue and </a:t>
            </a:r>
            <a:r>
              <a:rPr lang="en-US" sz="1100" i="1" dirty="0" smtClean="0"/>
              <a:t>the </a:t>
            </a:r>
            <a:r>
              <a:rPr lang="en-US" sz="1100" i="1" dirty="0"/>
              <a:t>Behavioral Health Workforce</a:t>
            </a:r>
            <a:r>
              <a:rPr lang="en-US" sz="1100" dirty="0"/>
              <a:t>, developed in 2020 by the Pacific Southwest Addiction Technology Transfer Center (PSATTC). The main developers included Nancy Roget, MS, Joyce Hartje, </a:t>
            </a:r>
            <a:r>
              <a:rPr lang="en-US" sz="1100" dirty="0" smtClean="0"/>
              <a:t>PhD, </a:t>
            </a:r>
            <a:r>
              <a:rPr lang="en-US" sz="1100" dirty="0"/>
              <a:t>and Terra Hamblin, MA, with additional guidance and editing support provided </a:t>
            </a:r>
            <a:r>
              <a:rPr lang="en-US" sz="1100" dirty="0" smtClean="0"/>
              <a:t>by Beth Rutkowski, MPH,</a:t>
            </a:r>
            <a:r>
              <a:rPr lang="en-US" sz="1100" baseline="0" dirty="0" smtClean="0"/>
              <a:t> T</a:t>
            </a:r>
            <a:r>
              <a:rPr lang="en-US" sz="1100" dirty="0" smtClean="0"/>
              <a:t>homas </a:t>
            </a:r>
            <a:r>
              <a:rPr lang="en-US" sz="1100" dirty="0"/>
              <a:t>E. </a:t>
            </a:r>
            <a:r>
              <a:rPr lang="en-US" sz="1100" dirty="0" smtClean="0"/>
              <a:t>Freese, PhD, and Michael Shafer, PhD.</a:t>
            </a:r>
            <a:endParaRPr lang="en-US" sz="1100" dirty="0"/>
          </a:p>
          <a:p>
            <a:pPr>
              <a:spcAft>
                <a:spcPts val="600"/>
              </a:spcAft>
            </a:pPr>
            <a:endParaRPr lang="en-US" sz="1100" dirty="0" smtClean="0"/>
          </a:p>
          <a:p>
            <a:pPr>
              <a:spcAft>
                <a:spcPts val="600"/>
              </a:spcAft>
            </a:pPr>
            <a:r>
              <a:rPr lang="en-US" sz="1100" dirty="0" smtClean="0"/>
              <a:t>The </a:t>
            </a:r>
            <a:r>
              <a:rPr lang="en-US" sz="1100" dirty="0"/>
              <a:t>Compassion Fatigue CIP was created to help college and university faculty infuse brief, science-based content into existing substance use disorder-related course syllabi (e.g., foundation of addiction courses, ethics, counseling courses, etc.). Instructors can select the specific content to infuse throughout the duration of the course depending on specific needs of the learners. Each slide contains notes for the instructor to provide guidance as necessary. References are included for each slide and handouts when possible.</a:t>
            </a:r>
          </a:p>
          <a:p>
            <a:pPr>
              <a:spcAft>
                <a:spcPts val="600"/>
              </a:spcAft>
            </a:pPr>
            <a:endParaRPr lang="en-US" sz="1100" dirty="0" smtClean="0"/>
          </a:p>
          <a:p>
            <a:pPr>
              <a:spcAft>
                <a:spcPts val="600"/>
              </a:spcAft>
            </a:pPr>
            <a:r>
              <a:rPr lang="en-US" sz="1100" dirty="0" smtClean="0"/>
              <a:t>Part </a:t>
            </a:r>
            <a:r>
              <a:rPr lang="en-US" sz="1100" dirty="0"/>
              <a:t>2 focuses on compassion fatigue and secondary traumatic stress. If you require further information on this topic, please do not hesitate to contact the PSATTC (</a:t>
            </a:r>
            <a:r>
              <a:rPr lang="en-US" sz="1100" u="sng" dirty="0">
                <a:hlinkClick r:id="rId3"/>
              </a:rPr>
              <a:t>http://www.psattc.org</a:t>
            </a:r>
            <a:r>
              <a:rPr lang="en-US" sz="1100" dirty="0"/>
              <a:t>). You are free to use these slides and pictures, but please give credit to the PSATTC when using them by referencing PSATTC at the beginning of your presentation. The PSATTC (HHS Region 9) is part of the SAMHSA-funded ATTC network that offers training/technical assistance (TA) services through a partnership with UCLA Integrated Substance Abuse Programs, Arizona State University School of Social Work, and University of Nevada-Reno Center for the Application of Substance Abuse Technologies. HHS Region 9 is comprised of Arizona, California, Hawaii, Nevada, and the six US-affiliated Pacific Jurisdictions (American Samoa, Commonwealth of the Northern Mariana Islands, Federated States of Micronesia, Guam, Republic of the Marshall Islands, and Republic of Palau). For additional information, please access its website at </a:t>
            </a:r>
            <a:r>
              <a:rPr lang="en-US" sz="1100" u="sng" dirty="0">
                <a:hlinkClick r:id="rId3"/>
              </a:rPr>
              <a:t>http://www.psattc.org</a:t>
            </a:r>
            <a:r>
              <a:rPr lang="en-US" sz="1100" dirty="0"/>
              <a:t>. Additional resources are available to enhance and support the information provided in this brief presentation.</a:t>
            </a:r>
          </a:p>
          <a:p>
            <a:endParaRPr lang="en-US" sz="1100" dirty="0" smtClean="0"/>
          </a:p>
          <a:p>
            <a:r>
              <a:rPr lang="en-US" sz="1100" dirty="0" smtClean="0"/>
              <a:t>IMAGE </a:t>
            </a:r>
            <a:r>
              <a:rPr lang="en-US" sz="1100" dirty="0"/>
              <a:t>CREDIT: Logo created by CASAT using a purchased image from Getty </a:t>
            </a:r>
            <a:r>
              <a:rPr lang="en-US" sz="1100" dirty="0" smtClean="0"/>
              <a:t>Images.</a:t>
            </a:r>
            <a:endParaRPr lang="en-US" sz="1100" dirty="0"/>
          </a:p>
        </p:txBody>
      </p:sp>
      <p:sp>
        <p:nvSpPr>
          <p:cNvPr id="4" name="Slide Number Placeholder 3"/>
          <p:cNvSpPr>
            <a:spLocks noGrp="1"/>
          </p:cNvSpPr>
          <p:nvPr>
            <p:ph type="sldNum" sz="quarter" idx="10"/>
          </p:nvPr>
        </p:nvSpPr>
        <p:spPr/>
        <p:txBody>
          <a:bodyPr/>
          <a:lstStyle/>
          <a:p>
            <a:fld id="{01357F33-E925-4A97-A6BC-37C23069B335}" type="slidenum">
              <a:rPr lang="en-US" smtClean="0"/>
              <a:t>1</a:t>
            </a:fld>
            <a:endParaRPr lang="en-US" dirty="0"/>
          </a:p>
        </p:txBody>
      </p:sp>
    </p:spTree>
    <p:extLst>
      <p:ext uri="{BB962C8B-B14F-4D97-AF65-F5344CB8AC3E}">
        <p14:creationId xmlns:p14="http://schemas.microsoft.com/office/powerpoint/2010/main" val="24796458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44279" y="4353492"/>
            <a:ext cx="5369442" cy="4331721"/>
          </a:xfrm>
        </p:spPr>
        <p:txBody>
          <a:bodyPr/>
          <a:lstStyle/>
          <a:p>
            <a:r>
              <a:rPr lang="en-US" sz="1100" dirty="0" err="1"/>
              <a:t>Figley</a:t>
            </a:r>
            <a:r>
              <a:rPr lang="en-US" sz="1100" dirty="0"/>
              <a:t> and colleagues are known for coining this term and feel as though it is easier to understand than other terms related to this topic. The graphic does implicate that compassion fatigue is about just being ‘tired’. </a:t>
            </a:r>
          </a:p>
          <a:p>
            <a:endParaRPr lang="en-US" sz="1100" dirty="0"/>
          </a:p>
          <a:p>
            <a:r>
              <a:rPr lang="en-US" sz="1100" b="1" dirty="0" smtClean="0"/>
              <a:t>References:</a:t>
            </a:r>
            <a:endParaRPr lang="en-US" sz="1100" dirty="0"/>
          </a:p>
          <a:p>
            <a:pPr marL="231775" indent="-222250"/>
            <a:r>
              <a:rPr lang="en-US" sz="1100" dirty="0"/>
              <a:t>Bride, B.E., </a:t>
            </a:r>
            <a:r>
              <a:rPr lang="en-US" sz="1100" dirty="0" err="1"/>
              <a:t>Radney</a:t>
            </a:r>
            <a:r>
              <a:rPr lang="en-US" sz="1100" dirty="0"/>
              <a:t>, M., &amp; Figley, C.R. (2007). Measuring compassion fatigue. </a:t>
            </a:r>
            <a:r>
              <a:rPr lang="en-US" sz="1100" i="1" dirty="0"/>
              <a:t>Clinical Social Work Journal, 35</a:t>
            </a:r>
            <a:r>
              <a:rPr lang="en-US" sz="1100" dirty="0"/>
              <a:t>, </a:t>
            </a:r>
            <a:r>
              <a:rPr lang="en-US" sz="1100" dirty="0" smtClean="0"/>
              <a:t>155-163.</a:t>
            </a:r>
          </a:p>
          <a:p>
            <a:pPr marL="231775" indent="-222250"/>
            <a:endParaRPr lang="en-US" sz="1100" dirty="0"/>
          </a:p>
          <a:p>
            <a:pPr marL="231775" indent="-222250"/>
            <a:r>
              <a:rPr lang="en-US" sz="1100" dirty="0"/>
              <a:t>Figley, C.R. (Ed.) (1995). Compassion fatigue: Coping with </a:t>
            </a:r>
            <a:r>
              <a:rPr lang="en-US" sz="1100" dirty="0" smtClean="0"/>
              <a:t>Secondary Traumatic Stress Disorder</a:t>
            </a:r>
            <a:r>
              <a:rPr lang="en-US" sz="1100" dirty="0"/>
              <a:t>. New </a:t>
            </a:r>
            <a:r>
              <a:rPr lang="en-US" sz="1100" dirty="0" smtClean="0"/>
              <a:t>York, NY: Brunner/Mazel.</a:t>
            </a:r>
            <a:endParaRPr lang="en-US" sz="1100" dirty="0"/>
          </a:p>
          <a:p>
            <a:pPr marL="231775" indent="-231775"/>
            <a:endParaRPr lang="en-US" sz="1100" dirty="0" smtClean="0"/>
          </a:p>
          <a:p>
            <a:pPr marL="231775" indent="-231775"/>
            <a:r>
              <a:rPr lang="en-US" sz="1100" dirty="0" err="1" smtClean="0"/>
              <a:t>Figley</a:t>
            </a:r>
            <a:r>
              <a:rPr lang="en-US" sz="1100" dirty="0"/>
              <a:t>, C.R. (1996). Review of the Compassion Fatigue Self-Test. In B. H. </a:t>
            </a:r>
            <a:r>
              <a:rPr lang="en-US" sz="1100" dirty="0" err="1"/>
              <a:t>Stamm</a:t>
            </a:r>
            <a:r>
              <a:rPr lang="en-US" sz="1100" dirty="0"/>
              <a:t> (Ed.), </a:t>
            </a:r>
            <a:r>
              <a:rPr lang="en-US" sz="1100" i="1" dirty="0"/>
              <a:t>Measurement </a:t>
            </a:r>
            <a:r>
              <a:rPr lang="en-US" sz="1100" i="1" dirty="0" smtClean="0"/>
              <a:t>of Stress</a:t>
            </a:r>
            <a:r>
              <a:rPr lang="en-US" sz="1100" i="1" dirty="0"/>
              <a:t>, </a:t>
            </a:r>
            <a:r>
              <a:rPr lang="en-US" sz="1100" i="1" dirty="0" smtClean="0"/>
              <a:t>Trauma</a:t>
            </a:r>
            <a:r>
              <a:rPr lang="en-US" sz="1100" i="1" dirty="0"/>
              <a:t>, and </a:t>
            </a:r>
            <a:r>
              <a:rPr lang="en-US" sz="1100" i="1" dirty="0" smtClean="0"/>
              <a:t>Adaptation</a:t>
            </a:r>
            <a:r>
              <a:rPr lang="en-US" sz="1100" dirty="0"/>
              <a:t>. </a:t>
            </a:r>
            <a:r>
              <a:rPr lang="en-US" sz="1100" dirty="0" smtClean="0"/>
              <a:t>Baltimore, MD: </a:t>
            </a:r>
            <a:r>
              <a:rPr lang="en-US" sz="1100" dirty="0"/>
              <a:t>Sidran Press.</a:t>
            </a:r>
          </a:p>
          <a:p>
            <a:pPr marL="231775" indent="-222250"/>
            <a:endParaRPr lang="en-US" sz="1100" dirty="0" smtClean="0"/>
          </a:p>
          <a:p>
            <a:pPr marL="231775" indent="-222250"/>
            <a:r>
              <a:rPr lang="en-US" sz="1100" dirty="0" err="1" smtClean="0"/>
              <a:t>Figley</a:t>
            </a:r>
            <a:r>
              <a:rPr lang="en-US" sz="1100" dirty="0"/>
              <a:t>, C.R. (Ed.) (2002). </a:t>
            </a:r>
            <a:r>
              <a:rPr lang="en-US" sz="1100" i="1" dirty="0"/>
              <a:t>Treating </a:t>
            </a:r>
            <a:r>
              <a:rPr lang="en-US" sz="1100" i="1" dirty="0" smtClean="0"/>
              <a:t>Compassion Fatigue</a:t>
            </a:r>
            <a:r>
              <a:rPr lang="en-US" sz="1100" dirty="0"/>
              <a:t>. New </a:t>
            </a:r>
            <a:r>
              <a:rPr lang="en-US" sz="1100" dirty="0" smtClean="0"/>
              <a:t>York, NY: </a:t>
            </a:r>
            <a:r>
              <a:rPr lang="en-US" sz="1100" dirty="0"/>
              <a:t>Brunner/Routledge.</a:t>
            </a:r>
          </a:p>
          <a:p>
            <a:pPr marL="231775" indent="-231775"/>
            <a:endParaRPr lang="en-US" sz="1100" dirty="0" smtClean="0"/>
          </a:p>
          <a:p>
            <a:pPr marL="231775" indent="-231775"/>
            <a:r>
              <a:rPr lang="en-US" sz="1100" dirty="0" smtClean="0"/>
              <a:t>Newell</a:t>
            </a:r>
            <a:r>
              <a:rPr lang="en-US" sz="1100" dirty="0"/>
              <a:t>, J.M., </a:t>
            </a:r>
            <a:r>
              <a:rPr lang="en-US" sz="1100" dirty="0" err="1"/>
              <a:t>Gardell</a:t>
            </a:r>
            <a:r>
              <a:rPr lang="en-US" sz="1100" dirty="0"/>
              <a:t>, D.N., &amp; MacNeil, G. (2016). Clinician </a:t>
            </a:r>
            <a:r>
              <a:rPr lang="en-US" sz="1100" dirty="0" smtClean="0"/>
              <a:t>response </a:t>
            </a:r>
            <a:r>
              <a:rPr lang="en-US" sz="1100" dirty="0"/>
              <a:t>to </a:t>
            </a:r>
            <a:r>
              <a:rPr lang="en-US" sz="1100" dirty="0" smtClean="0"/>
              <a:t>client traumas</a:t>
            </a:r>
            <a:r>
              <a:rPr lang="en-US" sz="1100" dirty="0"/>
              <a:t>: A </a:t>
            </a:r>
            <a:r>
              <a:rPr lang="en-US" sz="1100" dirty="0" smtClean="0"/>
              <a:t>chronological review </a:t>
            </a:r>
            <a:r>
              <a:rPr lang="en-US" sz="1100" dirty="0"/>
              <a:t>of </a:t>
            </a:r>
            <a:r>
              <a:rPr lang="en-US" sz="1100" dirty="0" smtClean="0"/>
              <a:t>constructs </a:t>
            </a:r>
            <a:r>
              <a:rPr lang="en-US" sz="1100" dirty="0"/>
              <a:t>and </a:t>
            </a:r>
            <a:r>
              <a:rPr lang="en-US" sz="1100" dirty="0" smtClean="0"/>
              <a:t>terminology</a:t>
            </a:r>
            <a:r>
              <a:rPr lang="en-US" sz="1100" dirty="0"/>
              <a:t>. </a:t>
            </a:r>
            <a:r>
              <a:rPr lang="en-US" sz="1100" i="1" dirty="0"/>
              <a:t>Trauma, Violence, &amp; Abuse, 17</a:t>
            </a:r>
            <a:r>
              <a:rPr lang="en-US" sz="1100" dirty="0"/>
              <a:t>, </a:t>
            </a:r>
            <a:r>
              <a:rPr lang="en-US" sz="1100" dirty="0" smtClean="0"/>
              <a:t>306-313</a:t>
            </a:r>
            <a:r>
              <a:rPr lang="en-US" sz="1100" dirty="0"/>
              <a:t>.</a:t>
            </a:r>
          </a:p>
          <a:p>
            <a:pPr marL="231775" indent="-231775"/>
            <a:endParaRPr lang="en-US" sz="1100" dirty="0" smtClean="0"/>
          </a:p>
          <a:p>
            <a:pPr marL="231775" indent="-231775"/>
            <a:r>
              <a:rPr lang="en-US" sz="1100" dirty="0" err="1" smtClean="0"/>
              <a:t>Stamm</a:t>
            </a:r>
            <a:r>
              <a:rPr lang="en-US" sz="1100" dirty="0"/>
              <a:t>, B.H. (2010). </a:t>
            </a:r>
            <a:r>
              <a:rPr lang="en-US" sz="1100" i="1" dirty="0"/>
              <a:t>The </a:t>
            </a:r>
            <a:r>
              <a:rPr lang="en-US" sz="1100" i="1" dirty="0" err="1"/>
              <a:t>ProQOL</a:t>
            </a:r>
            <a:r>
              <a:rPr lang="en-US" sz="1100" i="1" dirty="0"/>
              <a:t> (Professional Quality of Life Scale: Compassion satisfaction and compassion fatigue</a:t>
            </a:r>
            <a:r>
              <a:rPr lang="en-US" sz="1100" dirty="0"/>
              <a:t>). Pocatello, ID: Pro-</a:t>
            </a:r>
            <a:r>
              <a:rPr lang="en-US" sz="1100" dirty="0" err="1"/>
              <a:t>QOL.org</a:t>
            </a:r>
            <a:r>
              <a:rPr lang="en-US" sz="1100" dirty="0"/>
              <a:t>. Retrieved from </a:t>
            </a:r>
            <a:r>
              <a:rPr lang="en-US" sz="1100" dirty="0" smtClean="0"/>
              <a:t>http://www.proqol.org. </a:t>
            </a:r>
            <a:endParaRPr lang="en-US" sz="1100" dirty="0"/>
          </a:p>
          <a:p>
            <a:pPr marL="231775" indent="-231775"/>
            <a:endParaRPr lang="en-US" sz="1100" dirty="0" smtClean="0"/>
          </a:p>
          <a:p>
            <a:pPr marL="231775" indent="-231775"/>
            <a:r>
              <a:rPr lang="en-US" sz="1100" dirty="0" smtClean="0"/>
              <a:t>Turgoose</a:t>
            </a:r>
            <a:r>
              <a:rPr lang="en-US" sz="1100" dirty="0"/>
              <a:t>, D., &amp; Maddox, L. (2017). Predictors of compassion fatigue in mental health professionals: A narrative review. </a:t>
            </a:r>
            <a:r>
              <a:rPr lang="en-US" sz="1100" i="1" dirty="0"/>
              <a:t>Traumatology, 23</a:t>
            </a:r>
            <a:r>
              <a:rPr lang="en-US" sz="1100" dirty="0"/>
              <a:t>(2), </a:t>
            </a:r>
            <a:r>
              <a:rPr lang="en-US" sz="1100" dirty="0" smtClean="0"/>
              <a:t>172-185</a:t>
            </a:r>
            <a:r>
              <a:rPr lang="en-US" sz="1100" dirty="0"/>
              <a:t>. </a:t>
            </a:r>
            <a:r>
              <a:rPr lang="en-US" sz="1100" u="none" kern="1200" dirty="0">
                <a:solidFill>
                  <a:schemeClr val="tx1"/>
                </a:solidFill>
                <a:latin typeface="+mn-lt"/>
                <a:ea typeface="+mn-ea"/>
                <a:cs typeface="+mn-cs"/>
              </a:rPr>
              <a:t>https://</a:t>
            </a:r>
            <a:r>
              <a:rPr lang="en-US" sz="1100" u="none" kern="1200" dirty="0" smtClean="0">
                <a:solidFill>
                  <a:schemeClr val="tx1"/>
                </a:solidFill>
                <a:latin typeface="+mn-lt"/>
                <a:ea typeface="+mn-ea"/>
                <a:cs typeface="+mn-cs"/>
              </a:rPr>
              <a:t>doi.org/10.1037/trm0000116.</a:t>
            </a:r>
            <a:endParaRPr lang="en-US" sz="1100" u="none" kern="1200" dirty="0">
              <a:solidFill>
                <a:schemeClr val="tx1"/>
              </a:solidFill>
              <a:latin typeface="+mn-lt"/>
              <a:ea typeface="+mn-ea"/>
              <a:cs typeface="+mn-cs"/>
            </a:endParaRPr>
          </a:p>
          <a:p>
            <a:endParaRPr lang="en-US" sz="1100" dirty="0"/>
          </a:p>
          <a:p>
            <a:r>
              <a:rPr lang="en-US" sz="1100" dirty="0"/>
              <a:t>IMAGE CREDIT: Shutterstock (purchased image).</a:t>
            </a:r>
          </a:p>
          <a:p>
            <a:endParaRPr lang="en-US" sz="105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357F33-E925-4A97-A6BC-37C23069B3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99344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6304" y="4400550"/>
            <a:ext cx="5385391" cy="3600450"/>
          </a:xfrm>
        </p:spPr>
        <p:txBody>
          <a:bodyPr/>
          <a:lstStyle/>
          <a:p>
            <a:r>
              <a:rPr lang="en-US" sz="1100" dirty="0" smtClean="0"/>
              <a:t>Here</a:t>
            </a:r>
            <a:r>
              <a:rPr lang="en-US" sz="1100" baseline="0" dirty="0" smtClean="0"/>
              <a:t> is a list of other </a:t>
            </a:r>
            <a:r>
              <a:rPr lang="en-US" sz="1100" dirty="0" smtClean="0"/>
              <a:t>terms </a:t>
            </a:r>
            <a:r>
              <a:rPr lang="en-US" sz="1100" dirty="0"/>
              <a:t>that appear in the compassion fatigue literature. Ask students if they are familiar with these other terms. The article by Newell and colleagues (2016) does an excellent review of these terms and the time periods they were in use.</a:t>
            </a:r>
          </a:p>
          <a:p>
            <a:endParaRPr lang="en-US" sz="1100" dirty="0"/>
          </a:p>
          <a:p>
            <a:r>
              <a:rPr lang="en-US" sz="1100" b="1" dirty="0" smtClean="0"/>
              <a:t>References:</a:t>
            </a:r>
            <a:endParaRPr lang="en-US" sz="1100" b="1" dirty="0"/>
          </a:p>
          <a:p>
            <a:pPr marL="231775" indent="-231775"/>
            <a:r>
              <a:rPr lang="en-US" sz="1100" dirty="0"/>
              <a:t>Newell, J. M., </a:t>
            </a:r>
            <a:r>
              <a:rPr lang="en-US" sz="1100" dirty="0" err="1"/>
              <a:t>Gardell</a:t>
            </a:r>
            <a:r>
              <a:rPr lang="en-US" sz="1100" dirty="0"/>
              <a:t>, D. N., &amp; </a:t>
            </a:r>
            <a:r>
              <a:rPr lang="en-US" sz="1100" dirty="0" err="1"/>
              <a:t>MacNeil</a:t>
            </a:r>
            <a:r>
              <a:rPr lang="en-US" sz="1100" dirty="0"/>
              <a:t>, G. (2016). Clinician response to client traumas: A chronological review of constructs and terminology. </a:t>
            </a:r>
            <a:r>
              <a:rPr lang="en-US" sz="1100" i="1" dirty="0"/>
              <a:t>Trauma, Violence, &amp; Abuse, 17</a:t>
            </a:r>
            <a:r>
              <a:rPr lang="en-US" sz="1100" dirty="0"/>
              <a:t>, </a:t>
            </a:r>
            <a:r>
              <a:rPr lang="en-US" sz="1100" dirty="0" smtClean="0"/>
              <a:t>306-313</a:t>
            </a:r>
            <a:r>
              <a:rPr lang="en-US" sz="1100" dirty="0"/>
              <a:t>.</a:t>
            </a:r>
          </a:p>
          <a:p>
            <a:pPr marL="231775" indent="-231775"/>
            <a:endParaRPr lang="en-US" sz="1100" dirty="0" smtClean="0"/>
          </a:p>
          <a:p>
            <a:pPr marL="231775" indent="-231775"/>
            <a:r>
              <a:rPr lang="en-US" sz="1100" dirty="0" err="1" smtClean="0"/>
              <a:t>Maslach</a:t>
            </a:r>
            <a:r>
              <a:rPr lang="en-US" sz="1100" dirty="0"/>
              <a:t>, </a:t>
            </a:r>
            <a:r>
              <a:rPr lang="en-US" sz="1100" dirty="0" smtClean="0"/>
              <a:t>C. </a:t>
            </a:r>
            <a:r>
              <a:rPr lang="en-US" sz="1100" dirty="0"/>
              <a:t>(2001). What have we learned about burnout and health? </a:t>
            </a:r>
            <a:r>
              <a:rPr lang="en-US" sz="1100" i="1" dirty="0"/>
              <a:t>Psychology and Health, 16</a:t>
            </a:r>
            <a:r>
              <a:rPr lang="en-US" sz="1100" dirty="0"/>
              <a:t>, </a:t>
            </a:r>
            <a:r>
              <a:rPr lang="en-US" sz="1100" dirty="0" smtClean="0"/>
              <a:t>607-611</a:t>
            </a:r>
            <a:r>
              <a:rPr lang="en-US" sz="1100" dirty="0"/>
              <a:t>.</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357F33-E925-4A97-A6BC-37C23069B3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405542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Read this statement to students and ask them to express/discuss their reactions. Practitioners suffering from compassion fatigue can have less compassion and empathy for their patients/clients, which can make them less effective and negatively impact their job satisfaction.  </a:t>
            </a:r>
          </a:p>
          <a:p>
            <a:endParaRPr lang="en-US" sz="1100" dirty="0"/>
          </a:p>
          <a:p>
            <a:r>
              <a:rPr lang="en-US" sz="1100" b="1" dirty="0" smtClean="0"/>
              <a:t>Reference:</a:t>
            </a:r>
            <a:endParaRPr lang="en-US" sz="1100" dirty="0"/>
          </a:p>
          <a:p>
            <a:r>
              <a:rPr lang="en-US" sz="1100" dirty="0" err="1"/>
              <a:t>Figley</a:t>
            </a:r>
            <a:r>
              <a:rPr lang="en-US" sz="1100" dirty="0"/>
              <a:t> </a:t>
            </a:r>
            <a:r>
              <a:rPr lang="en-US" sz="1100" dirty="0" smtClean="0"/>
              <a:t>Institute. (2012). </a:t>
            </a:r>
            <a:r>
              <a:rPr lang="en-US" sz="1100" i="1" dirty="0"/>
              <a:t>Basics of Compassion </a:t>
            </a:r>
            <a:r>
              <a:rPr lang="en-US" sz="1100" i="1" dirty="0" smtClean="0"/>
              <a:t>Fatigue</a:t>
            </a:r>
            <a:r>
              <a:rPr lang="en-US" sz="1100" dirty="0" smtClean="0"/>
              <a:t>. New Orleans,</a:t>
            </a:r>
            <a:r>
              <a:rPr lang="en-US" sz="1100" baseline="0" dirty="0" smtClean="0"/>
              <a:t> LA: Author. </a:t>
            </a:r>
            <a:r>
              <a:rPr lang="en-US" sz="1100" dirty="0" smtClean="0"/>
              <a:t>Available at: </a:t>
            </a:r>
            <a:r>
              <a:rPr lang="en-US" sz="1100" dirty="0" smtClean="0">
                <a:hlinkClick r:id="rId3"/>
              </a:rPr>
              <a:t>http</a:t>
            </a:r>
            <a:r>
              <a:rPr lang="en-US" sz="1100" dirty="0">
                <a:hlinkClick r:id="rId3"/>
              </a:rPr>
              <a:t>://</a:t>
            </a:r>
            <a:r>
              <a:rPr lang="en-US" sz="1100" dirty="0" smtClean="0">
                <a:hlinkClick r:id="rId3"/>
              </a:rPr>
              <a:t>www.figleyinstitute.com/documents/Workbook_AMEDD_SanAntonio_2012July20_RevAugust2013.pdf</a:t>
            </a:r>
            <a:r>
              <a:rPr lang="en-US" sz="1100" dirty="0" smtClean="0"/>
              <a:t>.</a:t>
            </a:r>
            <a:endParaRPr lang="en-US" sz="1100" dirty="0"/>
          </a:p>
          <a:p>
            <a:endParaRPr lang="en-US" sz="1100" dirty="0"/>
          </a:p>
          <a:p>
            <a:r>
              <a:rPr lang="en-US" sz="1100" dirty="0"/>
              <a:t>IMAGE CREDIT: Shutterstock (purchased </a:t>
            </a:r>
            <a:r>
              <a:rPr lang="en-US" sz="1100" dirty="0" smtClean="0"/>
              <a:t>image).</a:t>
            </a:r>
            <a:endParaRPr lang="en-US" sz="1100" dirty="0"/>
          </a:p>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357F33-E925-4A97-A6BC-37C23069B3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82853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Self-care plans have been found to be helpful in preventing compassion fatigue. Parts 3 and 4 of the Compassion Fatigue </a:t>
            </a:r>
            <a:r>
              <a:rPr lang="en-US" sz="1100" dirty="0" smtClean="0"/>
              <a:t>Curriculum</a:t>
            </a:r>
            <a:r>
              <a:rPr lang="en-US" sz="1100" baseline="0" dirty="0" smtClean="0"/>
              <a:t> Infusion Package </a:t>
            </a:r>
            <a:r>
              <a:rPr lang="en-US" sz="1100" dirty="0" smtClean="0"/>
              <a:t>provide </a:t>
            </a:r>
            <a:r>
              <a:rPr lang="en-US" sz="1100" dirty="0"/>
              <a:t>more in-depth information regarding self-care and self-care plans. Remind students of the importance of behavioral health professionals remaining focused on self-care and wellness.</a:t>
            </a:r>
          </a:p>
          <a:p>
            <a:endParaRPr lang="en-US" sz="1100" dirty="0"/>
          </a:p>
          <a:p>
            <a:r>
              <a:rPr lang="en-US" sz="1100" b="1" dirty="0" smtClean="0"/>
              <a:t>Reference:</a:t>
            </a:r>
          </a:p>
          <a:p>
            <a:r>
              <a:rPr lang="en-US" sz="1100" dirty="0" smtClean="0"/>
              <a:t>Newell</a:t>
            </a:r>
            <a:r>
              <a:rPr lang="en-US" sz="1100" dirty="0"/>
              <a:t>, J.M., &amp; MacNeil, G.A. (2010). Professional burnout, vicarious trauma, secondary traumatic stress, and compassion fatigue: A review of theoretical terms, risk factors, and preventive methods for clinicians and researchers. </a:t>
            </a:r>
            <a:r>
              <a:rPr lang="en-US" sz="1100" i="1" dirty="0"/>
              <a:t>Best Practices </a:t>
            </a:r>
            <a:r>
              <a:rPr lang="en-US" sz="1100" i="1" dirty="0" smtClean="0"/>
              <a:t>in</a:t>
            </a:r>
            <a:r>
              <a:rPr lang="en-US" sz="1100" i="1" baseline="0" dirty="0" smtClean="0"/>
              <a:t> </a:t>
            </a:r>
            <a:r>
              <a:rPr lang="en-US" sz="1100" i="1" dirty="0" smtClean="0"/>
              <a:t>Mental </a:t>
            </a:r>
            <a:r>
              <a:rPr lang="en-US" sz="1100" i="1" dirty="0"/>
              <a:t>Health, 6</a:t>
            </a:r>
            <a:r>
              <a:rPr lang="en-US" sz="1100" dirty="0"/>
              <a:t>(2), </a:t>
            </a:r>
            <a:r>
              <a:rPr lang="en-US" sz="1100" dirty="0" smtClean="0"/>
              <a:t>57-68</a:t>
            </a:r>
            <a:r>
              <a:rPr lang="en-US" sz="1100" dirty="0"/>
              <a:t>.</a:t>
            </a:r>
          </a:p>
          <a:p>
            <a:endParaRPr lang="en-US" sz="1100" dirty="0"/>
          </a:p>
          <a:p>
            <a:r>
              <a:rPr lang="en-US" sz="1100" dirty="0"/>
              <a:t>IMAGE CREDIT: Shutterstock (purchased </a:t>
            </a:r>
            <a:r>
              <a:rPr lang="en-US" sz="1100" dirty="0" smtClean="0"/>
              <a:t>image).</a:t>
            </a:r>
            <a:endParaRPr lang="en-US" sz="110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357F33-E925-4A97-A6BC-37C23069B3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200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151267"/>
          </a:xfrm>
        </p:spPr>
        <p:txBody>
          <a:bodyPr/>
          <a:lstStyle/>
          <a:p>
            <a:r>
              <a:rPr lang="en-US" sz="1100" dirty="0"/>
              <a:t>This slide contains links to additional resources for continued learning. Encourage students to explore issues related to being part of the behavioral health workforce in more detail.  </a:t>
            </a:r>
          </a:p>
          <a:p>
            <a:r>
              <a:rPr lang="en-US" sz="1100" dirty="0"/>
              <a:t> </a:t>
            </a:r>
          </a:p>
          <a:p>
            <a:r>
              <a:rPr lang="en-US" sz="1100" dirty="0"/>
              <a:t>Additional components of the PSATTC’s Compassion Fatigue CIP include the following: </a:t>
            </a:r>
          </a:p>
          <a:p>
            <a:pPr marL="115888" lvl="0"/>
            <a:r>
              <a:rPr lang="en-US" sz="1100" dirty="0"/>
              <a:t>Part 1: Defining Compassion Fatigue and Its Impact on the Behavioral Health Workforce</a:t>
            </a:r>
          </a:p>
          <a:p>
            <a:pPr marL="115888" lvl="0"/>
            <a:r>
              <a:rPr lang="en-US" sz="1100" dirty="0"/>
              <a:t>Part 3: Burnout and Organization Response</a:t>
            </a:r>
            <a:br>
              <a:rPr lang="en-US" sz="1100" dirty="0"/>
            </a:br>
            <a:r>
              <a:rPr lang="en-US" sz="1100" dirty="0"/>
              <a:t>Part 4: Self-Care Plans</a:t>
            </a:r>
          </a:p>
          <a:p>
            <a:pPr marL="115888" lvl="0"/>
            <a:r>
              <a:rPr lang="en-US" sz="1100" dirty="0"/>
              <a:t>Part 5: Self-Care and Ethical Issues</a:t>
            </a:r>
          </a:p>
          <a:p>
            <a:r>
              <a:rPr lang="en-US" sz="1100" dirty="0"/>
              <a:t> </a:t>
            </a:r>
          </a:p>
          <a:p>
            <a:r>
              <a:rPr lang="en-US" sz="1100" dirty="0"/>
              <a:t>The full Compassion Fatigue CIP is available for viewing and downloading from </a:t>
            </a:r>
            <a:r>
              <a:rPr lang="en-US" sz="1100" u="sng" dirty="0">
                <a:hlinkClick r:id="rId3"/>
              </a:rPr>
              <a:t>http://www.psattc.org</a:t>
            </a:r>
            <a:r>
              <a:rPr lang="en-US" sz="1100" dirty="0"/>
              <a:t>.</a:t>
            </a:r>
          </a:p>
          <a:p>
            <a:endParaRPr lang="en-US" sz="1100" dirty="0"/>
          </a:p>
          <a:p>
            <a:r>
              <a:rPr lang="en-US" sz="1100" i="1" dirty="0"/>
              <a:t>This product was created by the Pacific Southwest Addiction Technology Transfer Center (PSATTC) under a cooperative agreement (5UR1TI080211) from the Substance Abuse and Mental Health Services Administration (SAMHSA). The opinions expressed are the views of the presentation developers and do not reflect the official position of the Department of Health and Human Services (DHHS), SAMHSA or CSAT. No official support or endorsement of DHHS, SAMHSA, or CSAT for the opinions described in this program is intended or should be inferred.</a:t>
            </a:r>
            <a:endParaRPr lang="en-US" sz="1100" dirty="0"/>
          </a:p>
          <a:p>
            <a:pPr>
              <a:spcAft>
                <a:spcPts val="600"/>
              </a:spcAft>
            </a:pPr>
            <a:endParaRPr lang="en-US" sz="1100" i="1" dirty="0"/>
          </a:p>
          <a:p>
            <a:pPr>
              <a:spcAft>
                <a:spcPts val="600"/>
              </a:spcAft>
            </a:pPr>
            <a:r>
              <a:rPr lang="en-US" sz="1100" dirty="0"/>
              <a:t>IMAGE CREDIT: Shutterstock (purchased image).</a:t>
            </a:r>
          </a:p>
          <a:p>
            <a:r>
              <a:rPr lang="en-US" sz="1100" dirty="0"/>
              <a:t> </a:t>
            </a:r>
          </a:p>
          <a:p>
            <a:endParaRPr lang="en-US" sz="110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357F33-E925-4A97-A6BC-37C23069B3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4633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The next two slides slides introduce the concept of the occupational hazards associated with behavioral health professions. This is a quote from the Bride article.</a:t>
            </a:r>
          </a:p>
          <a:p>
            <a:endParaRPr lang="en-US" sz="1100" dirty="0"/>
          </a:p>
          <a:p>
            <a:r>
              <a:rPr lang="en-US" sz="1100" b="1" dirty="0" smtClean="0"/>
              <a:t>Reference:</a:t>
            </a:r>
            <a:endParaRPr lang="en-US" sz="1100" b="1" dirty="0"/>
          </a:p>
          <a:p>
            <a:pPr marL="231775" indent="-231775"/>
            <a:r>
              <a:rPr lang="en-US" sz="1100" dirty="0"/>
              <a:t>Bride, B.E., </a:t>
            </a:r>
            <a:r>
              <a:rPr lang="en-US" sz="1100" dirty="0" err="1"/>
              <a:t>Radney</a:t>
            </a:r>
            <a:r>
              <a:rPr lang="en-US" sz="1100" dirty="0"/>
              <a:t>, M., &amp; Figley, C.R. (2007). Measuring compassion fatigue. </a:t>
            </a:r>
            <a:r>
              <a:rPr lang="en-US" sz="1100" i="1" dirty="0"/>
              <a:t>Clinical Social Work Journal, 35</a:t>
            </a:r>
            <a:r>
              <a:rPr lang="en-US" sz="1100" dirty="0"/>
              <a:t>, </a:t>
            </a:r>
            <a:r>
              <a:rPr lang="en-US" sz="1100" dirty="0" smtClean="0"/>
              <a:t>155-163</a:t>
            </a:r>
            <a:r>
              <a:rPr lang="en-US" sz="1100" dirty="0"/>
              <a:t>.</a:t>
            </a:r>
          </a:p>
          <a:p>
            <a:endParaRPr lang="en-US" dirty="0"/>
          </a:p>
          <a:p>
            <a:r>
              <a:rPr lang="en-US" sz="1100" dirty="0"/>
              <a:t>IMAGE CREDIT: Shutterstock (purchased </a:t>
            </a:r>
            <a:r>
              <a:rPr lang="en-US" sz="1100" dirty="0" smtClean="0"/>
              <a:t>image).</a:t>
            </a:r>
            <a:endParaRPr lang="en-US" sz="110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357F33-E925-4A97-A6BC-37C23069B3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95352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Review the outline for Part 2 of the CIP with students and answer questions regarding what will or will not be covered in this section.</a:t>
            </a:r>
          </a:p>
          <a:p>
            <a:endParaRPr lang="en-US" sz="1100" dirty="0"/>
          </a:p>
          <a:p>
            <a:r>
              <a:rPr lang="en-US" sz="1100" dirty="0"/>
              <a:t>Please inform students (as some may currently be working in behavioral health settings) that if any of the information presented causes them to feel ‘triggered’ (e.g. upset, reacting to the material presented with strong emotions, etc.) that they can leave the classroom at any time to take a break with no explanation needed. This is an example of self-care- recognizing stress and taking a break to manage/decrease reactivity.</a:t>
            </a:r>
          </a:p>
          <a:p>
            <a:endParaRPr lang="en-US" sz="1100" dirty="0"/>
          </a:p>
          <a:p>
            <a:r>
              <a:rPr lang="en-US" sz="1100" dirty="0" smtClean="0"/>
              <a:t>IMAGE </a:t>
            </a:r>
            <a:r>
              <a:rPr lang="en-US" sz="1100" dirty="0"/>
              <a:t>CREDIT: Shutterstock (purchased image).</a:t>
            </a:r>
          </a:p>
          <a:p>
            <a:endParaRPr lang="en-US" sz="1100" dirty="0"/>
          </a:p>
        </p:txBody>
      </p:sp>
      <p:sp>
        <p:nvSpPr>
          <p:cNvPr id="4" name="Slide Number Placeholder 3"/>
          <p:cNvSpPr>
            <a:spLocks noGrp="1"/>
          </p:cNvSpPr>
          <p:nvPr>
            <p:ph type="sldNum" sz="quarter" idx="10"/>
          </p:nvPr>
        </p:nvSpPr>
        <p:spPr/>
        <p:txBody>
          <a:bodyPr/>
          <a:lstStyle/>
          <a:p>
            <a:fld id="{01357F33-E925-4A97-A6BC-37C23069B335}" type="slidenum">
              <a:rPr lang="en-US" smtClean="0"/>
              <a:t>3</a:t>
            </a:fld>
            <a:endParaRPr lang="en-US"/>
          </a:p>
        </p:txBody>
      </p:sp>
    </p:spTree>
    <p:extLst>
      <p:ext uri="{BB962C8B-B14F-4D97-AF65-F5344CB8AC3E}">
        <p14:creationId xmlns:p14="http://schemas.microsoft.com/office/powerpoint/2010/main" val="1737832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8331" y="4315487"/>
            <a:ext cx="5401337" cy="3600450"/>
          </a:xfrm>
        </p:spPr>
        <p:txBody>
          <a:bodyPr/>
          <a:lstStyle/>
          <a:p>
            <a:r>
              <a:rPr lang="en-US" sz="1100" dirty="0"/>
              <a:t>This slide illustrates how behavioral health professionals take on some of their clients’ pain. Ask students for their reactions to this and the previous slide, and process their reactions. For example, did they know that clinicians take in some level of their client’s pain?</a:t>
            </a:r>
          </a:p>
          <a:p>
            <a:endParaRPr lang="en-US" sz="1100" dirty="0"/>
          </a:p>
          <a:p>
            <a:r>
              <a:rPr lang="en-US" sz="1100" b="1" dirty="0" smtClean="0"/>
              <a:t>References:</a:t>
            </a:r>
            <a:endParaRPr lang="en-US" sz="1100" b="1" dirty="0"/>
          </a:p>
          <a:p>
            <a:pPr marL="231775" indent="-231775"/>
            <a:r>
              <a:rPr lang="en-US" sz="1100" dirty="0"/>
              <a:t>Bride, B.E., </a:t>
            </a:r>
            <a:r>
              <a:rPr lang="en-US" sz="1100" dirty="0" err="1"/>
              <a:t>Radney</a:t>
            </a:r>
            <a:r>
              <a:rPr lang="en-US" sz="1100" dirty="0"/>
              <a:t>, M., &amp; Figley, C.R. (2007). Measuring compassion fatigue. </a:t>
            </a:r>
            <a:r>
              <a:rPr lang="en-US" sz="1100" i="1" dirty="0"/>
              <a:t>Clinical Social Work Journal, 35</a:t>
            </a:r>
            <a:r>
              <a:rPr lang="en-US" sz="1100" dirty="0"/>
              <a:t>, </a:t>
            </a:r>
            <a:r>
              <a:rPr lang="en-US" sz="1100" dirty="0" smtClean="0"/>
              <a:t>155-163.</a:t>
            </a:r>
            <a:endParaRPr lang="en-US" sz="1100" dirty="0"/>
          </a:p>
          <a:p>
            <a:pPr marL="231775" indent="-231775"/>
            <a:endParaRPr lang="en-US" sz="1100" dirty="0" smtClean="0"/>
          </a:p>
          <a:p>
            <a:pPr marL="231775" indent="-231775"/>
            <a:r>
              <a:rPr lang="en-US" sz="1100" dirty="0" smtClean="0"/>
              <a:t>Newell</a:t>
            </a:r>
            <a:r>
              <a:rPr lang="en-US" sz="1100" dirty="0"/>
              <a:t>, J.M., </a:t>
            </a:r>
            <a:r>
              <a:rPr lang="en-US" sz="1100" dirty="0" err="1"/>
              <a:t>Gardell</a:t>
            </a:r>
            <a:r>
              <a:rPr lang="en-US" sz="1100" dirty="0"/>
              <a:t>, D.N., &amp; MacNeil, G. (2016). Clinician response to client traumas: A chronological review of constructs and terminology. </a:t>
            </a:r>
            <a:r>
              <a:rPr lang="en-US" sz="1100" i="1" dirty="0"/>
              <a:t>Trauma, Violence, &amp; Abuse, 17</a:t>
            </a:r>
            <a:r>
              <a:rPr lang="en-US" sz="1100" dirty="0"/>
              <a:t>, </a:t>
            </a:r>
            <a:r>
              <a:rPr lang="en-US" sz="1100" dirty="0" smtClean="0"/>
              <a:t>306-313</a:t>
            </a:r>
            <a:r>
              <a:rPr lang="en-US" sz="1100" dirty="0"/>
              <a:t>.</a:t>
            </a:r>
          </a:p>
          <a:p>
            <a:endParaRPr lang="en-US" sz="1100" dirty="0"/>
          </a:p>
          <a:p>
            <a:r>
              <a:rPr lang="en-US" sz="1100" dirty="0"/>
              <a:t>IMAGE CREDIT: Shutterstock (purchased image).</a:t>
            </a:r>
          </a:p>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357F33-E925-4A97-A6BC-37C23069B3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60449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8332" y="4400550"/>
            <a:ext cx="5396023" cy="3600450"/>
          </a:xfrm>
        </p:spPr>
        <p:txBody>
          <a:bodyPr/>
          <a:lstStyle/>
          <a:p>
            <a:pPr>
              <a:spcAft>
                <a:spcPts val="600"/>
              </a:spcAft>
            </a:pPr>
            <a:r>
              <a:rPr lang="en-US" sz="1100" dirty="0"/>
              <a:t>This slide highlights the point that, unlike other professions, behavioral health professionals and health care providers are required to use their ‘own personal psychological resources’, like kindness and empathy, to do their job. The phrase </a:t>
            </a:r>
            <a:r>
              <a:rPr lang="en-US" sz="1100" i="1" dirty="0"/>
              <a:t>just part of the job </a:t>
            </a:r>
            <a:r>
              <a:rPr lang="en-US" sz="1100" dirty="0"/>
              <a:t>does not adequately explain the clinical demands or the impact of hearing traumatic stories. </a:t>
            </a:r>
            <a:r>
              <a:rPr lang="en-US" sz="1100" dirty="0" smtClean="0"/>
              <a:t>This </a:t>
            </a:r>
            <a:r>
              <a:rPr lang="en-US" sz="1100" dirty="0"/>
              <a:t>slide is a direct quote from Newell and colleagues article and should be noted by the instructor</a:t>
            </a:r>
            <a:r>
              <a:rPr lang="en-US" sz="1100" dirty="0" smtClean="0"/>
              <a:t>. The </a:t>
            </a:r>
            <a:r>
              <a:rPr lang="en-US" sz="1100" dirty="0"/>
              <a:t>authors of this CIP recommend this article, as it provides one of the best overviews of compassion fatigue.</a:t>
            </a:r>
          </a:p>
          <a:p>
            <a:endParaRPr lang="en-US" sz="1100" dirty="0"/>
          </a:p>
          <a:p>
            <a:r>
              <a:rPr lang="en-US" sz="1100" b="1" dirty="0" smtClean="0"/>
              <a:t>Reference:</a:t>
            </a:r>
            <a:endParaRPr lang="en-US" sz="1100" b="1" dirty="0"/>
          </a:p>
          <a:p>
            <a:pPr marL="231775" indent="-231775"/>
            <a:r>
              <a:rPr lang="en-US" sz="1100" dirty="0"/>
              <a:t>Newell, J.M., </a:t>
            </a:r>
            <a:r>
              <a:rPr lang="en-US" sz="1100" dirty="0" err="1"/>
              <a:t>Gardell</a:t>
            </a:r>
            <a:r>
              <a:rPr lang="en-US" sz="1100" dirty="0"/>
              <a:t>, D.N., &amp; MacNeil, G. (2016). Clinician response to client traumas: A chronological review of constructs and terminology. </a:t>
            </a:r>
            <a:r>
              <a:rPr lang="en-US" sz="1100" i="1" dirty="0"/>
              <a:t>Trauma, Violence, &amp; Abuse, 17</a:t>
            </a:r>
            <a:r>
              <a:rPr lang="en-US" sz="1100" dirty="0"/>
              <a:t>, </a:t>
            </a:r>
            <a:r>
              <a:rPr lang="en-US" sz="1100" dirty="0" smtClean="0"/>
              <a:t>306-313</a:t>
            </a:r>
            <a:r>
              <a:rPr lang="en-US" sz="1100" dirty="0"/>
              <a:t>.</a:t>
            </a:r>
          </a:p>
          <a:p>
            <a:endParaRPr lang="en-US" sz="1100" dirty="0"/>
          </a:p>
          <a:p>
            <a:endParaRPr lang="en-US" sz="1100" dirty="0"/>
          </a:p>
          <a:p>
            <a:endParaRPr lang="en-US" sz="1100"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357F33-E925-4A97-A6BC-37C23069B3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791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Currently, the demands of clinical practice can place behavioral health professionals and health care providers at risk to several occupational hazards/conditions of varying severity. The definitions of these stress and trauma related conditions are defined and discussed in the next four slides.</a:t>
            </a:r>
          </a:p>
          <a:p>
            <a:endParaRPr lang="en-US" sz="1100" dirty="0"/>
          </a:p>
          <a:p>
            <a:r>
              <a:rPr lang="en-US" sz="1100" b="1" dirty="0" smtClean="0"/>
              <a:t>References:</a:t>
            </a:r>
            <a:endParaRPr lang="it-IT" sz="1100" b="1" dirty="0"/>
          </a:p>
          <a:p>
            <a:pPr marL="231775" indent="-222250"/>
            <a:r>
              <a:rPr lang="it-IT" sz="1100" dirty="0"/>
              <a:t>Adams, R.E., Boscarino, J.A.,&amp; </a:t>
            </a:r>
            <a:r>
              <a:rPr lang="it-IT" sz="1100" dirty="0" err="1"/>
              <a:t>Figley</a:t>
            </a:r>
            <a:r>
              <a:rPr lang="it-IT" sz="1100" dirty="0"/>
              <a:t>, C.R. (2006). </a:t>
            </a:r>
            <a:r>
              <a:rPr lang="it-IT" sz="1100" dirty="0" err="1"/>
              <a:t>Compassion</a:t>
            </a:r>
            <a:r>
              <a:rPr lang="it-IT" sz="1100" dirty="0"/>
              <a:t> </a:t>
            </a:r>
            <a:r>
              <a:rPr lang="it-IT" sz="1100" dirty="0" err="1"/>
              <a:t>fatigue</a:t>
            </a:r>
            <a:r>
              <a:rPr lang="it-IT" sz="1100" dirty="0"/>
              <a:t> </a:t>
            </a:r>
            <a:r>
              <a:rPr lang="en-US" sz="1100" dirty="0"/>
              <a:t>and psychological distress among social workers: A validation study. </a:t>
            </a:r>
            <a:r>
              <a:rPr lang="en-US" sz="1100" i="1" dirty="0"/>
              <a:t>American Journal of Orthopsychiatry, 76</a:t>
            </a:r>
            <a:r>
              <a:rPr lang="en-US" sz="1100" dirty="0"/>
              <a:t>, </a:t>
            </a:r>
            <a:r>
              <a:rPr lang="en-US" sz="1100" dirty="0" smtClean="0"/>
              <a:t>103-108</a:t>
            </a:r>
            <a:r>
              <a:rPr lang="en-US" sz="1100" dirty="0"/>
              <a:t>.</a:t>
            </a:r>
          </a:p>
          <a:p>
            <a:pPr marL="231775" indent="-222250"/>
            <a:endParaRPr lang="en-US" sz="1100" dirty="0" smtClean="0"/>
          </a:p>
          <a:p>
            <a:pPr marL="231775" indent="-222250"/>
            <a:r>
              <a:rPr lang="en-US" sz="1100" dirty="0" smtClean="0"/>
              <a:t>Bride, B.E. (2004). The impact of providing psychosocial services to traumatized populations. </a:t>
            </a:r>
            <a:r>
              <a:rPr lang="en-US" sz="1100" i="1" dirty="0" smtClean="0"/>
              <a:t>Stress, Trauma, and Crisis: An International Journal, 7</a:t>
            </a:r>
            <a:r>
              <a:rPr lang="en-US" sz="1100" dirty="0" smtClean="0"/>
              <a:t>, 1-18.</a:t>
            </a:r>
          </a:p>
          <a:p>
            <a:pPr marL="231775" indent="-222250"/>
            <a:endParaRPr lang="en-US" sz="1100" dirty="0" smtClean="0"/>
          </a:p>
          <a:p>
            <a:pPr marL="231775" indent="-222250"/>
            <a:r>
              <a:rPr lang="en-US" sz="1100" dirty="0" smtClean="0"/>
              <a:t>Bride, B.E. (2007). Secondary traumatic stress among social workers. </a:t>
            </a:r>
            <a:r>
              <a:rPr lang="en-US" sz="1100" i="1" dirty="0" smtClean="0"/>
              <a:t>Social Work, 52</a:t>
            </a:r>
            <a:r>
              <a:rPr lang="en-US" sz="1100" dirty="0" smtClean="0"/>
              <a:t>, 63-70.</a:t>
            </a:r>
          </a:p>
          <a:p>
            <a:pPr marL="231775" indent="-222250"/>
            <a:endParaRPr lang="en-US" sz="1100" dirty="0" smtClean="0"/>
          </a:p>
          <a:p>
            <a:pPr marL="231775" indent="-222250"/>
            <a:r>
              <a:rPr lang="en-US" sz="1100" dirty="0" smtClean="0"/>
              <a:t>Bride</a:t>
            </a:r>
            <a:r>
              <a:rPr lang="en-US" sz="1100" dirty="0"/>
              <a:t>, B.E., </a:t>
            </a:r>
            <a:r>
              <a:rPr lang="en-US" sz="1100" dirty="0" err="1"/>
              <a:t>Radney</a:t>
            </a:r>
            <a:r>
              <a:rPr lang="en-US" sz="1100" dirty="0"/>
              <a:t>, M., &amp; Figley, C.R. (2007). Measuring compassion fatigue. </a:t>
            </a:r>
            <a:r>
              <a:rPr lang="en-US" sz="1100" i="1" dirty="0"/>
              <a:t>Clinical Social Work Journal, 35</a:t>
            </a:r>
            <a:r>
              <a:rPr lang="en-US" sz="1100" dirty="0"/>
              <a:t>, </a:t>
            </a:r>
            <a:r>
              <a:rPr lang="en-US" sz="1100" dirty="0" smtClean="0"/>
              <a:t>155-163.</a:t>
            </a:r>
            <a:endParaRPr lang="en-US" sz="1100" dirty="0"/>
          </a:p>
          <a:p>
            <a:pPr marL="231775" indent="-222250"/>
            <a:endParaRPr lang="en-US" sz="1100" dirty="0" smtClean="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357F33-E925-4A97-A6BC-37C23069B3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70352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284663"/>
          </a:xfrm>
        </p:spPr>
        <p:txBody>
          <a:bodyPr/>
          <a:lstStyle/>
          <a:p>
            <a:r>
              <a:rPr lang="en-US" sz="1100" dirty="0"/>
              <a:t>Behavioral health professionals and healthcare providers can be so impacted by  patients’ traumatic events that it changes or disrupts their regular sense of meaning, connection, or world view. For example, a counselor who counsels and supports  women who have experienced interpersonal violence may change how they view the world regarding safety and violence. While the counselor has not experienced interpersonal violence themselves, listening to and supporting women who have, can result in indirect or vicarious traumatization.</a:t>
            </a:r>
          </a:p>
          <a:p>
            <a:endParaRPr lang="en-US" sz="1100" dirty="0"/>
          </a:p>
          <a:p>
            <a:r>
              <a:rPr lang="en-US" sz="1100" b="1" dirty="0" smtClean="0"/>
              <a:t>References:</a:t>
            </a:r>
            <a:endParaRPr lang="en-US" sz="1100" dirty="0"/>
          </a:p>
          <a:p>
            <a:pPr marL="231775" indent="-222250"/>
            <a:r>
              <a:rPr lang="en-US" sz="1100" dirty="0"/>
              <a:t>Bride, B.E., </a:t>
            </a:r>
            <a:r>
              <a:rPr lang="en-US" sz="1100" dirty="0" err="1"/>
              <a:t>Radney</a:t>
            </a:r>
            <a:r>
              <a:rPr lang="en-US" sz="1100" dirty="0"/>
              <a:t>, M., &amp; Figley, C.R. (2007). Measuring compassion fatigue. </a:t>
            </a:r>
            <a:r>
              <a:rPr lang="en-US" sz="1100" i="1" dirty="0"/>
              <a:t>Clinical Social Work Journal, 35</a:t>
            </a:r>
            <a:r>
              <a:rPr lang="en-US" sz="1100" dirty="0"/>
              <a:t>, </a:t>
            </a:r>
            <a:r>
              <a:rPr lang="en-US" sz="1100" dirty="0" smtClean="0"/>
              <a:t>155-163</a:t>
            </a:r>
            <a:r>
              <a:rPr lang="en-US" sz="1100" dirty="0"/>
              <a:t>.</a:t>
            </a:r>
          </a:p>
          <a:p>
            <a:pPr marL="231775" indent="-231775"/>
            <a:endParaRPr lang="en-US" sz="1100" dirty="0" smtClean="0"/>
          </a:p>
          <a:p>
            <a:pPr marL="231775" indent="-231775"/>
            <a:r>
              <a:rPr lang="en-US" sz="1100" dirty="0" smtClean="0"/>
              <a:t>Pearlman</a:t>
            </a:r>
            <a:r>
              <a:rPr lang="en-US" sz="1100" dirty="0"/>
              <a:t>, </a:t>
            </a:r>
            <a:r>
              <a:rPr lang="en-US" sz="1100" dirty="0" smtClean="0"/>
              <a:t>L.A</a:t>
            </a:r>
            <a:r>
              <a:rPr lang="en-US" sz="1100" dirty="0"/>
              <a:t>. (1996). Psychometric review of TSI Belief Scale, revision L. In B. H. </a:t>
            </a:r>
            <a:r>
              <a:rPr lang="en-US" sz="1100" dirty="0" err="1"/>
              <a:t>Stamm</a:t>
            </a:r>
            <a:r>
              <a:rPr lang="en-US" sz="1100" dirty="0"/>
              <a:t> (Ed.), </a:t>
            </a:r>
            <a:r>
              <a:rPr lang="en-US" sz="1100" i="1" dirty="0"/>
              <a:t>Measurement of stress, trauma, and adaptation</a:t>
            </a:r>
            <a:r>
              <a:rPr lang="en-US" sz="1100" dirty="0"/>
              <a:t> (pp. </a:t>
            </a:r>
            <a:r>
              <a:rPr lang="en-US" sz="1100" dirty="0" smtClean="0"/>
              <a:t>415-417</a:t>
            </a:r>
            <a:r>
              <a:rPr lang="en-US" sz="1100" dirty="0"/>
              <a:t>). Lutherville, MD: Sidran Press.</a:t>
            </a:r>
          </a:p>
          <a:p>
            <a:pPr marL="231775" indent="-231775"/>
            <a:endParaRPr lang="en-US" sz="1100" dirty="0" smtClean="0"/>
          </a:p>
          <a:p>
            <a:pPr marL="231775" indent="-231775"/>
            <a:r>
              <a:rPr lang="en-US" sz="1100" dirty="0" smtClean="0"/>
              <a:t>Pearlman, L.A</a:t>
            </a:r>
            <a:r>
              <a:rPr lang="en-US" sz="1100" dirty="0"/>
              <a:t>., &amp; </a:t>
            </a:r>
            <a:r>
              <a:rPr lang="en-US" sz="1100" dirty="0" err="1"/>
              <a:t>Saakvitne</a:t>
            </a:r>
            <a:r>
              <a:rPr lang="en-US" sz="1100" dirty="0"/>
              <a:t>, K. W. (1995). Trauma and the </a:t>
            </a:r>
            <a:r>
              <a:rPr lang="en-US" sz="1100" dirty="0" smtClean="0"/>
              <a:t>Therapist</a:t>
            </a:r>
            <a:r>
              <a:rPr lang="en-US" sz="1100" dirty="0"/>
              <a:t>: Countertransference and </a:t>
            </a:r>
            <a:r>
              <a:rPr lang="en-US" sz="1100" dirty="0" smtClean="0"/>
              <a:t>Vicarious Traumatization </a:t>
            </a:r>
            <a:r>
              <a:rPr lang="en-US" sz="1100" dirty="0"/>
              <a:t>in </a:t>
            </a:r>
            <a:r>
              <a:rPr lang="en-US" sz="1100" dirty="0" smtClean="0"/>
              <a:t>Psychotherapy </a:t>
            </a:r>
            <a:r>
              <a:rPr lang="en-US" sz="1100" dirty="0"/>
              <a:t>with </a:t>
            </a:r>
            <a:r>
              <a:rPr lang="en-US" sz="1100" dirty="0" smtClean="0"/>
              <a:t>Incest Survivors</a:t>
            </a:r>
            <a:r>
              <a:rPr lang="en-US" sz="1100" dirty="0"/>
              <a:t>. New York: W.W. Norton &amp; </a:t>
            </a:r>
            <a:r>
              <a:rPr lang="en-US" sz="1100" dirty="0" smtClean="0"/>
              <a:t>Company.</a:t>
            </a:r>
            <a:endParaRPr lang="en-US" sz="1100" dirty="0"/>
          </a:p>
          <a:p>
            <a:endParaRPr lang="en-US" sz="1100" dirty="0"/>
          </a:p>
          <a:p>
            <a:endParaRPr lang="en-US" sz="1100" dirty="0"/>
          </a:p>
          <a:p>
            <a:endParaRPr lang="en-US" sz="1100" dirty="0"/>
          </a:p>
          <a:p>
            <a:endParaRPr lang="en-US" sz="110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357F33-E925-4A97-A6BC-37C23069B3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18504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Secondary traumatic stress is considered more serious than vicarious traumatization as individuals suffering from secondary traumatic stress can experience symptoms associated with PTSD. Review the list of PTSD symptoms with students.</a:t>
            </a:r>
          </a:p>
          <a:p>
            <a:endParaRPr lang="en-US" sz="1100" dirty="0"/>
          </a:p>
          <a:p>
            <a:r>
              <a:rPr lang="en-US" sz="1100" b="1" dirty="0" smtClean="0"/>
              <a:t>References:</a:t>
            </a:r>
            <a:endParaRPr lang="en-US" sz="1100" dirty="0"/>
          </a:p>
          <a:p>
            <a:pPr marL="231775" indent="-222250"/>
            <a:r>
              <a:rPr lang="en-US" sz="1100" dirty="0" smtClean="0"/>
              <a:t>Bride</a:t>
            </a:r>
            <a:r>
              <a:rPr lang="en-US" sz="1100" dirty="0"/>
              <a:t>, B.E., </a:t>
            </a:r>
            <a:r>
              <a:rPr lang="en-US" sz="1100" dirty="0" err="1"/>
              <a:t>Radney</a:t>
            </a:r>
            <a:r>
              <a:rPr lang="en-US" sz="1100" dirty="0"/>
              <a:t>, M., &amp; Figley, C.R. (2007). Measuring compassion fatigue. </a:t>
            </a:r>
            <a:r>
              <a:rPr lang="en-US" sz="1100" i="1" dirty="0"/>
              <a:t>Clinical Social Work Journal, 35</a:t>
            </a:r>
            <a:r>
              <a:rPr lang="en-US" sz="1100" dirty="0"/>
              <a:t>, </a:t>
            </a:r>
            <a:r>
              <a:rPr lang="en-US" sz="1100" dirty="0" smtClean="0"/>
              <a:t>155-163</a:t>
            </a:r>
            <a:r>
              <a:rPr lang="en-US" sz="1100" dirty="0"/>
              <a:t>.</a:t>
            </a:r>
          </a:p>
          <a:p>
            <a:pPr marL="231775" indent="-222250"/>
            <a:endParaRPr lang="en-US" sz="1100" dirty="0" smtClean="0"/>
          </a:p>
          <a:p>
            <a:pPr marL="231775" indent="-222250"/>
            <a:r>
              <a:rPr lang="en-US" sz="1100" dirty="0" err="1" smtClean="0"/>
              <a:t>Figley</a:t>
            </a:r>
            <a:r>
              <a:rPr lang="en-US" sz="1100" dirty="0"/>
              <a:t>, C.R. (Ed.) (1995). </a:t>
            </a:r>
            <a:r>
              <a:rPr lang="en-US" sz="1100" i="1" dirty="0"/>
              <a:t>Compassion </a:t>
            </a:r>
            <a:r>
              <a:rPr lang="en-US" sz="1100" i="1" dirty="0" smtClean="0"/>
              <a:t>Fatigue</a:t>
            </a:r>
            <a:r>
              <a:rPr lang="en-US" sz="1100" i="1" dirty="0"/>
              <a:t>: Coping with </a:t>
            </a:r>
            <a:r>
              <a:rPr lang="en-US" sz="1100" i="1" dirty="0" smtClean="0"/>
              <a:t>Secondary Traumatic Stress Disorder</a:t>
            </a:r>
            <a:r>
              <a:rPr lang="en-US" sz="1100" dirty="0"/>
              <a:t>. New </a:t>
            </a:r>
            <a:r>
              <a:rPr lang="en-US" sz="1100" dirty="0" smtClean="0"/>
              <a:t>York, NY: Brunner/Mazel.</a:t>
            </a:r>
            <a:endParaRPr lang="en-US" sz="1100" dirty="0"/>
          </a:p>
          <a:p>
            <a:pPr marL="231775" indent="-222250"/>
            <a:endParaRPr lang="en-US" sz="1100" dirty="0" smtClean="0"/>
          </a:p>
          <a:p>
            <a:pPr marL="231775" indent="-222250"/>
            <a:r>
              <a:rPr lang="en-US" sz="1100" dirty="0" err="1" smtClean="0"/>
              <a:t>Figley</a:t>
            </a:r>
            <a:r>
              <a:rPr lang="en-US" sz="1100" dirty="0"/>
              <a:t>, C.R. (Ed.) (2002). </a:t>
            </a:r>
            <a:r>
              <a:rPr lang="en-US" sz="1100" i="1" dirty="0"/>
              <a:t>Treating </a:t>
            </a:r>
            <a:r>
              <a:rPr lang="en-US" sz="1100" i="1" dirty="0" smtClean="0"/>
              <a:t>Compassion Fatigue</a:t>
            </a:r>
            <a:r>
              <a:rPr lang="en-US" sz="1100" dirty="0"/>
              <a:t>. New York: Brunner/Routledge.</a:t>
            </a:r>
          </a:p>
          <a:p>
            <a:pPr marL="231775" indent="-222250"/>
            <a:endParaRPr lang="en-US" sz="1100" dirty="0" smtClean="0"/>
          </a:p>
          <a:p>
            <a:pPr marL="231775" indent="-222250"/>
            <a:r>
              <a:rPr lang="en-US" sz="1100" dirty="0" err="1" smtClean="0"/>
              <a:t>Figley</a:t>
            </a:r>
            <a:r>
              <a:rPr lang="en-US" sz="1100" dirty="0"/>
              <a:t>, C.R. &amp; </a:t>
            </a:r>
            <a:r>
              <a:rPr lang="en-US" sz="1100" dirty="0" err="1"/>
              <a:t>Roop</a:t>
            </a:r>
            <a:r>
              <a:rPr lang="en-US" sz="1100" dirty="0"/>
              <a:t>, R. (2006) </a:t>
            </a:r>
            <a:r>
              <a:rPr lang="en-US" sz="1100" i="1" dirty="0"/>
              <a:t>Compassion </a:t>
            </a:r>
            <a:r>
              <a:rPr lang="en-US" sz="1100" i="1" dirty="0" smtClean="0"/>
              <a:t>Fatigue </a:t>
            </a:r>
            <a:r>
              <a:rPr lang="en-US" sz="1100" i="1" dirty="0"/>
              <a:t>in the </a:t>
            </a:r>
            <a:r>
              <a:rPr lang="en-US" sz="1100" i="1" dirty="0" smtClean="0"/>
              <a:t>Animal Care Community</a:t>
            </a:r>
            <a:r>
              <a:rPr lang="en-US" sz="1100" dirty="0"/>
              <a:t>. Washington, DC: Humane Society Press.</a:t>
            </a:r>
          </a:p>
          <a:p>
            <a:endParaRPr lang="en-US" sz="1100" dirty="0"/>
          </a:p>
          <a:p>
            <a:endParaRPr lang="en-US" sz="1100" dirty="0"/>
          </a:p>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357F33-E925-4A97-A6BC-37C23069B3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727766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97703" y="4336751"/>
            <a:ext cx="5617029" cy="4395107"/>
          </a:xfrm>
        </p:spPr>
        <p:txBody>
          <a:bodyPr/>
          <a:lstStyle/>
          <a:p>
            <a:r>
              <a:rPr lang="en-US" sz="1100" dirty="0" smtClean="0"/>
              <a:t>Some disagreement exists</a:t>
            </a:r>
            <a:r>
              <a:rPr lang="en-US" sz="1100" baseline="0" dirty="0" smtClean="0"/>
              <a:t> </a:t>
            </a:r>
            <a:r>
              <a:rPr lang="en-US" sz="1100" dirty="0" smtClean="0"/>
              <a:t>regarding whether Secondary Traumatic Stress </a:t>
            </a:r>
            <a:r>
              <a:rPr lang="en-US" sz="1100" dirty="0"/>
              <a:t>is different from burnout, compassion fatigue, or vicarious trauma, although many researchers do not report the occurrence of PTSD symptoms with compassion fatigue. A recent study conducted with social workers doing child welfare work found that 69% of this population reported experiencing the intrusive thoughts, while an earlier study of social workers found less than half (40%) reported this symptom (thinking/worrying about clients without intending to). Remind students that professionals with these symptoms experienced a functional impairment, meaning that these symptoms interfered with their personal life and professional functioning.</a:t>
            </a:r>
          </a:p>
          <a:p>
            <a:endParaRPr lang="en-US" sz="1100" dirty="0"/>
          </a:p>
          <a:p>
            <a:r>
              <a:rPr lang="en-US" sz="1100" b="1" dirty="0" smtClean="0"/>
              <a:t>References:</a:t>
            </a:r>
            <a:endParaRPr lang="en-US" sz="1100" b="1" dirty="0"/>
          </a:p>
          <a:p>
            <a:r>
              <a:rPr lang="en-US" sz="1100" dirty="0" smtClean="0"/>
              <a:t>Newell</a:t>
            </a:r>
            <a:r>
              <a:rPr lang="en-US" sz="1100" dirty="0"/>
              <a:t>, J.M., &amp; MacNeil, G.A. (2010). Professional burnout, vicarious trauma, secondary traumatic stress, and compassion fatigue: A review of theoretical terms, risk factors, and preventive methods for clinicians and researchers. </a:t>
            </a:r>
            <a:r>
              <a:rPr lang="en-US" sz="1100" i="1" dirty="0"/>
              <a:t>Best Practices in Mental Health, 6</a:t>
            </a:r>
            <a:r>
              <a:rPr lang="en-US" sz="1100" dirty="0"/>
              <a:t>(2), </a:t>
            </a:r>
            <a:r>
              <a:rPr lang="en-US" sz="1100" dirty="0" smtClean="0"/>
              <a:t>57-68</a:t>
            </a:r>
            <a:r>
              <a:rPr lang="en-US" sz="1100" dirty="0"/>
              <a:t>.</a:t>
            </a:r>
          </a:p>
          <a:p>
            <a:pPr marL="231775" indent="-231775"/>
            <a:endParaRPr lang="en-US" sz="1100" dirty="0" smtClean="0"/>
          </a:p>
          <a:p>
            <a:pPr marL="231775" indent="-231775"/>
            <a:r>
              <a:rPr lang="en-US" sz="1100" dirty="0" smtClean="0"/>
              <a:t>Rienks</a:t>
            </a:r>
            <a:r>
              <a:rPr lang="en-US" sz="1100" dirty="0"/>
              <a:t>, S.L. 2020. An exploration of child welfare caseworkers’ experience of secondary trauma and strategies for coping. </a:t>
            </a:r>
            <a:r>
              <a:rPr lang="en-US" sz="1100" i="1" dirty="0"/>
              <a:t>Child Abuse &amp; Neglect, ISSN 0145-2134, </a:t>
            </a:r>
            <a:r>
              <a:rPr lang="en-US" sz="1100" u="none" dirty="0" smtClean="0">
                <a:solidFill>
                  <a:schemeClr val="tx1"/>
                </a:solidFill>
                <a:hlinkClick r:id="rId3"/>
              </a:rPr>
              <a:t>https://doi.org/10.1016/j.chiabu.2020.104355</a:t>
            </a:r>
            <a:r>
              <a:rPr lang="en-US" sz="1100" u="none" dirty="0" smtClean="0"/>
              <a:t>.</a:t>
            </a:r>
            <a:endParaRPr lang="en-US" sz="1100" u="sng" dirty="0"/>
          </a:p>
          <a:p>
            <a:pPr marL="231775" indent="-231775"/>
            <a:endParaRPr lang="en-US" sz="1100" dirty="0" smtClean="0"/>
          </a:p>
          <a:p>
            <a:pPr marL="231775" indent="-231775"/>
            <a:r>
              <a:rPr lang="en-US" sz="1100" dirty="0" smtClean="0"/>
              <a:t>Bride</a:t>
            </a:r>
            <a:r>
              <a:rPr lang="en-US" sz="1100" dirty="0"/>
              <a:t>, B. E., </a:t>
            </a:r>
            <a:r>
              <a:rPr lang="en-US" sz="1100" dirty="0" err="1"/>
              <a:t>Radney</a:t>
            </a:r>
            <a:r>
              <a:rPr lang="en-US" sz="1100" dirty="0"/>
              <a:t>, M., &amp; </a:t>
            </a:r>
            <a:r>
              <a:rPr lang="en-US" sz="1100" dirty="0" err="1"/>
              <a:t>Figley</a:t>
            </a:r>
            <a:r>
              <a:rPr lang="en-US" sz="1100" dirty="0"/>
              <a:t>, C. R. (2007). Measuring compassion fatigue. </a:t>
            </a:r>
            <a:r>
              <a:rPr lang="en-US" sz="1100" i="1" dirty="0"/>
              <a:t>Clinical Social Work Journal, 35</a:t>
            </a:r>
            <a:r>
              <a:rPr lang="en-US" sz="1100" dirty="0"/>
              <a:t>, </a:t>
            </a:r>
            <a:r>
              <a:rPr lang="en-US" sz="1100" dirty="0" smtClean="0"/>
              <a:t>155-163.</a:t>
            </a:r>
            <a:endParaRPr lang="en-US" sz="1100" dirty="0"/>
          </a:p>
          <a:p>
            <a:endParaRPr lang="en-US" sz="1100" dirty="0"/>
          </a:p>
          <a:p>
            <a:endParaRPr lang="en-US" sz="1100" dirty="0"/>
          </a:p>
          <a:p>
            <a:endParaRPr lang="en-US" sz="1100" dirty="0"/>
          </a:p>
          <a:p>
            <a:endParaRPr lang="en-US" sz="1100"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357F33-E925-4A97-A6BC-37C23069B3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70095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D817D91-9B48-4C8A-B7F0-A3E456D6DCE0}"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D96AC-0276-4C45-8995-D0AA8209331D}" type="slidenum">
              <a:rPr lang="en-US" smtClean="0"/>
              <a:t>‹#›</a:t>
            </a:fld>
            <a:endParaRPr lang="en-US"/>
          </a:p>
        </p:txBody>
      </p:sp>
    </p:spTree>
    <p:extLst>
      <p:ext uri="{BB962C8B-B14F-4D97-AF65-F5344CB8AC3E}">
        <p14:creationId xmlns:p14="http://schemas.microsoft.com/office/powerpoint/2010/main" val="1062477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817D91-9B48-4C8A-B7F0-A3E456D6DCE0}"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D96AC-0276-4C45-8995-D0AA8209331D}" type="slidenum">
              <a:rPr lang="en-US" smtClean="0"/>
              <a:t>‹#›</a:t>
            </a:fld>
            <a:endParaRPr lang="en-US"/>
          </a:p>
        </p:txBody>
      </p:sp>
    </p:spTree>
    <p:extLst>
      <p:ext uri="{BB962C8B-B14F-4D97-AF65-F5344CB8AC3E}">
        <p14:creationId xmlns:p14="http://schemas.microsoft.com/office/powerpoint/2010/main" val="3581098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817D91-9B48-4C8A-B7F0-A3E456D6DCE0}"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D96AC-0276-4C45-8995-D0AA8209331D}" type="slidenum">
              <a:rPr lang="en-US" smtClean="0"/>
              <a:t>‹#›</a:t>
            </a:fld>
            <a:endParaRPr lang="en-US"/>
          </a:p>
        </p:txBody>
      </p:sp>
    </p:spTree>
    <p:extLst>
      <p:ext uri="{BB962C8B-B14F-4D97-AF65-F5344CB8AC3E}">
        <p14:creationId xmlns:p14="http://schemas.microsoft.com/office/powerpoint/2010/main" val="1652602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817D91-9B48-4C8A-B7F0-A3E456D6DCE0}"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D96AC-0276-4C45-8995-D0AA8209331D}" type="slidenum">
              <a:rPr lang="en-US" smtClean="0"/>
              <a:t>‹#›</a:t>
            </a:fld>
            <a:endParaRPr lang="en-US"/>
          </a:p>
        </p:txBody>
      </p:sp>
    </p:spTree>
    <p:extLst>
      <p:ext uri="{BB962C8B-B14F-4D97-AF65-F5344CB8AC3E}">
        <p14:creationId xmlns:p14="http://schemas.microsoft.com/office/powerpoint/2010/main" val="922126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D817D91-9B48-4C8A-B7F0-A3E456D6DCE0}"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D96AC-0276-4C45-8995-D0AA8209331D}" type="slidenum">
              <a:rPr lang="en-US" smtClean="0"/>
              <a:t>‹#›</a:t>
            </a:fld>
            <a:endParaRPr lang="en-US"/>
          </a:p>
        </p:txBody>
      </p:sp>
    </p:spTree>
    <p:extLst>
      <p:ext uri="{BB962C8B-B14F-4D97-AF65-F5344CB8AC3E}">
        <p14:creationId xmlns:p14="http://schemas.microsoft.com/office/powerpoint/2010/main" val="3865795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D817D91-9B48-4C8A-B7F0-A3E456D6DCE0}"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2D96AC-0276-4C45-8995-D0AA8209331D}" type="slidenum">
              <a:rPr lang="en-US" smtClean="0"/>
              <a:t>‹#›</a:t>
            </a:fld>
            <a:endParaRPr lang="en-US"/>
          </a:p>
        </p:txBody>
      </p:sp>
    </p:spTree>
    <p:extLst>
      <p:ext uri="{BB962C8B-B14F-4D97-AF65-F5344CB8AC3E}">
        <p14:creationId xmlns:p14="http://schemas.microsoft.com/office/powerpoint/2010/main" val="1853588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D817D91-9B48-4C8A-B7F0-A3E456D6DCE0}" type="datetimeFigureOut">
              <a:rPr lang="en-US" smtClean="0"/>
              <a:t>3/17/2020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2D96AC-0276-4C45-8995-D0AA8209331D}" type="slidenum">
              <a:rPr lang="en-US" smtClean="0"/>
              <a:t>‹#›</a:t>
            </a:fld>
            <a:endParaRPr lang="en-US"/>
          </a:p>
        </p:txBody>
      </p:sp>
    </p:spTree>
    <p:extLst>
      <p:ext uri="{BB962C8B-B14F-4D97-AF65-F5344CB8AC3E}">
        <p14:creationId xmlns:p14="http://schemas.microsoft.com/office/powerpoint/2010/main" val="3818351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D817D91-9B48-4C8A-B7F0-A3E456D6DCE0}" type="datetimeFigureOut">
              <a:rPr lang="en-US" smtClean="0"/>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2D96AC-0276-4C45-8995-D0AA8209331D}" type="slidenum">
              <a:rPr lang="en-US" smtClean="0"/>
              <a:t>‹#›</a:t>
            </a:fld>
            <a:endParaRPr lang="en-US"/>
          </a:p>
        </p:txBody>
      </p:sp>
    </p:spTree>
    <p:extLst>
      <p:ext uri="{BB962C8B-B14F-4D97-AF65-F5344CB8AC3E}">
        <p14:creationId xmlns:p14="http://schemas.microsoft.com/office/powerpoint/2010/main" val="1165420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817D91-9B48-4C8A-B7F0-A3E456D6DCE0}" type="datetimeFigureOut">
              <a:rPr lang="en-US" smtClean="0"/>
              <a:t>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2D96AC-0276-4C45-8995-D0AA8209331D}" type="slidenum">
              <a:rPr lang="en-US" smtClean="0"/>
              <a:t>‹#›</a:t>
            </a:fld>
            <a:endParaRPr lang="en-US"/>
          </a:p>
        </p:txBody>
      </p:sp>
    </p:spTree>
    <p:extLst>
      <p:ext uri="{BB962C8B-B14F-4D97-AF65-F5344CB8AC3E}">
        <p14:creationId xmlns:p14="http://schemas.microsoft.com/office/powerpoint/2010/main" val="2177670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D817D91-9B48-4C8A-B7F0-A3E456D6DCE0}"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2D96AC-0276-4C45-8995-D0AA8209331D}" type="slidenum">
              <a:rPr lang="en-US" smtClean="0"/>
              <a:t>‹#›</a:t>
            </a:fld>
            <a:endParaRPr lang="en-US"/>
          </a:p>
        </p:txBody>
      </p:sp>
    </p:spTree>
    <p:extLst>
      <p:ext uri="{BB962C8B-B14F-4D97-AF65-F5344CB8AC3E}">
        <p14:creationId xmlns:p14="http://schemas.microsoft.com/office/powerpoint/2010/main" val="2713146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D817D91-9B48-4C8A-B7F0-A3E456D6DCE0}"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2D96AC-0276-4C45-8995-D0AA8209331D}" type="slidenum">
              <a:rPr lang="en-US" smtClean="0"/>
              <a:t>‹#›</a:t>
            </a:fld>
            <a:endParaRPr lang="en-US"/>
          </a:p>
        </p:txBody>
      </p:sp>
    </p:spTree>
    <p:extLst>
      <p:ext uri="{BB962C8B-B14F-4D97-AF65-F5344CB8AC3E}">
        <p14:creationId xmlns:p14="http://schemas.microsoft.com/office/powerpoint/2010/main" val="4264444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817D91-9B48-4C8A-B7F0-A3E456D6DCE0}" type="datetimeFigureOut">
              <a:rPr lang="en-US" smtClean="0"/>
              <a:t>3/17/2020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2D96AC-0276-4C45-8995-D0AA8209331D}" type="slidenum">
              <a:rPr lang="en-US" smtClean="0"/>
              <a:t>‹#›</a:t>
            </a:fld>
            <a:endParaRPr lang="en-US"/>
          </a:p>
        </p:txBody>
      </p:sp>
    </p:spTree>
    <p:extLst>
      <p:ext uri="{BB962C8B-B14F-4D97-AF65-F5344CB8AC3E}">
        <p14:creationId xmlns:p14="http://schemas.microsoft.com/office/powerpoint/2010/main" val="18107795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hyperlink" Target="http://www.psattc.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heart superimposed over a gas gauge with the needle on empty ">
            <a:extLst>
              <a:ext uri="{FF2B5EF4-FFF2-40B4-BE49-F238E27FC236}">
                <a16:creationId xmlns:a16="http://schemas.microsoft.com/office/drawing/2014/main" id="{B1B9400E-6028-4A72-A811-097E8AF8F5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8913" y="438850"/>
            <a:ext cx="3258921" cy="2743200"/>
          </a:xfrm>
          <a:prstGeom prst="rect">
            <a:avLst/>
          </a:prstGeom>
        </p:spPr>
      </p:pic>
      <p:sp>
        <p:nvSpPr>
          <p:cNvPr id="2" name="Title 1">
            <a:extLst>
              <a:ext uri="{FF2B5EF4-FFF2-40B4-BE49-F238E27FC236}">
                <a16:creationId xmlns:a16="http://schemas.microsoft.com/office/drawing/2014/main" id="{22AA8FA2-AC39-414A-AB91-4369B76BEBEE}"/>
              </a:ext>
            </a:extLst>
          </p:cNvPr>
          <p:cNvSpPr>
            <a:spLocks noGrp="1"/>
          </p:cNvSpPr>
          <p:nvPr>
            <p:ph type="ctrTitle"/>
          </p:nvPr>
        </p:nvSpPr>
        <p:spPr>
          <a:xfrm>
            <a:off x="3867834" y="1217133"/>
            <a:ext cx="7861955" cy="1790519"/>
          </a:xfrm>
        </p:spPr>
        <p:txBody>
          <a:bodyPr anchor="ctr">
            <a:normAutofit/>
          </a:bodyPr>
          <a:lstStyle/>
          <a:p>
            <a:r>
              <a:rPr lang="en-US" sz="4400" b="1" dirty="0">
                <a:latin typeface="+mn-lt"/>
              </a:rPr>
              <a:t>Part 2. Defining Compassion Fatigue and Related Conditions</a:t>
            </a:r>
            <a:endParaRPr lang="en-US" sz="4400" dirty="0">
              <a:latin typeface="+mn-lt"/>
            </a:endParaRPr>
          </a:p>
        </p:txBody>
      </p:sp>
      <p:sp>
        <p:nvSpPr>
          <p:cNvPr id="3" name="Subtitle 2"/>
          <p:cNvSpPr>
            <a:spLocks noGrp="1"/>
          </p:cNvSpPr>
          <p:nvPr>
            <p:ph type="subTitle" idx="1"/>
          </p:nvPr>
        </p:nvSpPr>
        <p:spPr>
          <a:xfrm>
            <a:off x="-1" y="3665169"/>
            <a:ext cx="12192000" cy="1450730"/>
          </a:xfrm>
        </p:spPr>
        <p:txBody>
          <a:bodyPr>
            <a:normAutofit/>
          </a:bodyPr>
          <a:lstStyle/>
          <a:p>
            <a:pPr>
              <a:lnSpc>
                <a:spcPct val="120000"/>
              </a:lnSpc>
              <a:spcBef>
                <a:spcPts val="0"/>
              </a:spcBef>
            </a:pPr>
            <a:r>
              <a:rPr lang="en-US" sz="3600" b="1" dirty="0"/>
              <a:t>Compassion Fatigue Curriculum Infusion Package (CIP)</a:t>
            </a:r>
          </a:p>
          <a:p>
            <a:pPr>
              <a:lnSpc>
                <a:spcPct val="120000"/>
              </a:lnSpc>
              <a:spcBef>
                <a:spcPts val="0"/>
              </a:spcBef>
            </a:pPr>
            <a:r>
              <a:rPr lang="en-US" sz="2800" dirty="0"/>
              <a:t>Pacific Southwest Addiction Technology Transfer Center, HHS Region 9</a:t>
            </a:r>
          </a:p>
        </p:txBody>
      </p:sp>
      <p:pic>
        <p:nvPicPr>
          <p:cNvPr id="6" name="Picture 5" descr="Pacific Southwest Addiction Technology Transfer Center (PSATTC) logo"/>
          <p:cNvPicPr>
            <a:picLocks noChangeAspect="1"/>
          </p:cNvPicPr>
          <p:nvPr/>
        </p:nvPicPr>
        <p:blipFill>
          <a:blip r:embed="rId4" cstate="print">
            <a:grayscl/>
            <a:extLst>
              <a:ext uri="{28A0092B-C50C-407E-A947-70E740481C1C}">
                <a14:useLocalDpi xmlns:a14="http://schemas.microsoft.com/office/drawing/2010/main" val="0"/>
              </a:ext>
            </a:extLst>
          </a:blip>
          <a:stretch>
            <a:fillRect/>
          </a:stretch>
        </p:blipFill>
        <p:spPr>
          <a:xfrm>
            <a:off x="3527616" y="5599018"/>
            <a:ext cx="5136767" cy="914400"/>
          </a:xfrm>
          <a:prstGeom prst="rect">
            <a:avLst/>
          </a:prstGeom>
        </p:spPr>
      </p:pic>
    </p:spTree>
    <p:extLst>
      <p:ext uri="{BB962C8B-B14F-4D97-AF65-F5344CB8AC3E}">
        <p14:creationId xmlns:p14="http://schemas.microsoft.com/office/powerpoint/2010/main" val="2844150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erson laying head down on the desk">
            <a:extLst>
              <a:ext uri="{FF2B5EF4-FFF2-40B4-BE49-F238E27FC236}">
                <a16:creationId xmlns:a16="http://schemas.microsoft.com/office/drawing/2014/main" id="{37527E68-6256-4BBB-8920-04CD0647C2A6}"/>
              </a:ext>
            </a:extLst>
          </p:cNvPr>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t="12786" b="16389"/>
          <a:stretch/>
        </p:blipFill>
        <p:spPr>
          <a:xfrm>
            <a:off x="8837275" y="4386262"/>
            <a:ext cx="3316622" cy="2471737"/>
          </a:xfrm>
        </p:spPr>
      </p:pic>
      <p:sp>
        <p:nvSpPr>
          <p:cNvPr id="2" name="Title 1"/>
          <p:cNvSpPr>
            <a:spLocks noGrp="1"/>
          </p:cNvSpPr>
          <p:nvPr>
            <p:ph type="title"/>
          </p:nvPr>
        </p:nvSpPr>
        <p:spPr>
          <a:xfrm>
            <a:off x="304800" y="196014"/>
            <a:ext cx="10515600" cy="855743"/>
          </a:xfrm>
        </p:spPr>
        <p:txBody>
          <a:bodyPr>
            <a:normAutofit/>
          </a:bodyPr>
          <a:lstStyle/>
          <a:p>
            <a:r>
              <a:rPr lang="en-US" sz="4000" b="1" dirty="0">
                <a:latin typeface="+mn-lt"/>
              </a:rPr>
              <a:t>Compassion Fatigue</a:t>
            </a:r>
          </a:p>
        </p:txBody>
      </p:sp>
      <p:sp>
        <p:nvSpPr>
          <p:cNvPr id="3" name="Content Placeholder 2"/>
          <p:cNvSpPr>
            <a:spLocks noGrp="1"/>
          </p:cNvSpPr>
          <p:nvPr>
            <p:ph sz="half" idx="1"/>
          </p:nvPr>
        </p:nvSpPr>
        <p:spPr>
          <a:xfrm>
            <a:off x="352425" y="958014"/>
            <a:ext cx="11534775" cy="5871409"/>
          </a:xfrm>
        </p:spPr>
        <p:txBody>
          <a:bodyPr>
            <a:normAutofit/>
          </a:bodyPr>
          <a:lstStyle/>
          <a:p>
            <a:pPr marL="352425" indent="-352425">
              <a:lnSpc>
                <a:spcPct val="100000"/>
              </a:lnSpc>
              <a:spcBef>
                <a:spcPts val="0"/>
              </a:spcBef>
              <a:spcAft>
                <a:spcPts val="600"/>
              </a:spcAft>
              <a:buClr>
                <a:srgbClr val="EB1C24"/>
              </a:buClr>
              <a:buSzPct val="80000"/>
            </a:pPr>
            <a:r>
              <a:rPr lang="en-US" sz="3200" dirty="0"/>
              <a:t>is the emotional and physical fatigue experienced by professionals due to their chronic use of empathy in helping others in distress</a:t>
            </a:r>
          </a:p>
          <a:p>
            <a:pPr marL="352425" indent="-352425">
              <a:lnSpc>
                <a:spcPct val="100000"/>
              </a:lnSpc>
              <a:spcBef>
                <a:spcPts val="0"/>
              </a:spcBef>
              <a:spcAft>
                <a:spcPts val="600"/>
              </a:spcAft>
              <a:buClr>
                <a:srgbClr val="EB1C24"/>
              </a:buClr>
              <a:buSzPct val="80000"/>
            </a:pPr>
            <a:r>
              <a:rPr lang="en-US" sz="3200" dirty="0"/>
              <a:t>Figley and colleagues introduced compassion fatigue as a more ‘‘user-friendly’’ term to describe the phenomena of secondary traumatic stress. </a:t>
            </a:r>
          </a:p>
          <a:p>
            <a:pPr marL="352425" indent="-352425">
              <a:lnSpc>
                <a:spcPct val="100000"/>
              </a:lnSpc>
              <a:spcBef>
                <a:spcPts val="0"/>
              </a:spcBef>
              <a:spcAft>
                <a:spcPts val="600"/>
              </a:spcAft>
              <a:buClr>
                <a:srgbClr val="EB1C24"/>
              </a:buClr>
              <a:buSzPct val="80000"/>
            </a:pPr>
            <a:r>
              <a:rPr lang="en-US" sz="3200" dirty="0"/>
              <a:t>There are some distinctions between these terms, but all three terms refer to the negative impact of clinical work with traumatized clients.</a:t>
            </a:r>
          </a:p>
          <a:p>
            <a:pPr marL="352425" indent="0">
              <a:buNone/>
            </a:pPr>
            <a:endParaRPr lang="en-US" sz="1400" b="1" dirty="0"/>
          </a:p>
          <a:p>
            <a:pPr marL="352425" indent="0">
              <a:buNone/>
            </a:pPr>
            <a:endParaRPr lang="en-US" sz="1400" b="1" dirty="0"/>
          </a:p>
          <a:p>
            <a:pPr marL="352425" indent="0">
              <a:buNone/>
            </a:pPr>
            <a:endParaRPr lang="en-US" sz="1400" b="1" dirty="0"/>
          </a:p>
          <a:p>
            <a:pPr marL="352425" indent="0">
              <a:buNone/>
            </a:pPr>
            <a:endParaRPr lang="en-US" sz="1400" b="1" dirty="0"/>
          </a:p>
          <a:p>
            <a:pPr marL="352425" indent="0">
              <a:buNone/>
            </a:pPr>
            <a:r>
              <a:rPr lang="en-US" sz="1400" b="1" dirty="0"/>
              <a:t>Figley et al., 1995, 1996, 2002; Newell et al., 2016; </a:t>
            </a:r>
            <a:r>
              <a:rPr lang="en-US" sz="1400" b="1" dirty="0" err="1"/>
              <a:t>Stamm</a:t>
            </a:r>
            <a:r>
              <a:rPr lang="en-US" sz="1400" b="1" dirty="0"/>
              <a:t>, 2010 Turgoose &amp; Maddox, 2017</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586322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611" y="71874"/>
            <a:ext cx="10678777" cy="1171139"/>
          </a:xfrm>
        </p:spPr>
        <p:txBody>
          <a:bodyPr>
            <a:normAutofit/>
          </a:bodyPr>
          <a:lstStyle/>
          <a:p>
            <a:r>
              <a:rPr lang="en-US" sz="4000" b="1" dirty="0">
                <a:solidFill>
                  <a:schemeClr val="tx1">
                    <a:lumMod val="75000"/>
                    <a:lumOff val="25000"/>
                  </a:schemeClr>
                </a:solidFill>
                <a:latin typeface="+mn-lt"/>
              </a:rPr>
              <a:t>Other Terms in the Compassion Fatigue Literature</a:t>
            </a:r>
          </a:p>
        </p:txBody>
      </p:sp>
      <p:sp>
        <p:nvSpPr>
          <p:cNvPr id="3" name="Content Placeholder 2"/>
          <p:cNvSpPr>
            <a:spLocks noGrp="1"/>
          </p:cNvSpPr>
          <p:nvPr>
            <p:ph idx="1"/>
          </p:nvPr>
        </p:nvSpPr>
        <p:spPr>
          <a:xfrm>
            <a:off x="2257426" y="1300165"/>
            <a:ext cx="9391043" cy="5500688"/>
          </a:xfrm>
        </p:spPr>
        <p:txBody>
          <a:bodyPr>
            <a:normAutofit/>
          </a:bodyPr>
          <a:lstStyle/>
          <a:p>
            <a:pPr marL="352425" indent="-352425">
              <a:lnSpc>
                <a:spcPct val="100000"/>
              </a:lnSpc>
              <a:spcBef>
                <a:spcPts val="0"/>
              </a:spcBef>
              <a:spcAft>
                <a:spcPts val="1200"/>
              </a:spcAft>
              <a:buClr>
                <a:srgbClr val="EB1C24"/>
              </a:buClr>
              <a:buSzPct val="80000"/>
            </a:pPr>
            <a:r>
              <a:rPr lang="en-US" sz="3600" b="1" dirty="0">
                <a:solidFill>
                  <a:srgbClr val="000E2A"/>
                </a:solidFill>
              </a:rPr>
              <a:t>Co-victimization</a:t>
            </a:r>
          </a:p>
          <a:p>
            <a:pPr marL="352425" indent="-352425">
              <a:lnSpc>
                <a:spcPct val="100000"/>
              </a:lnSpc>
              <a:spcBef>
                <a:spcPts val="0"/>
              </a:spcBef>
              <a:spcAft>
                <a:spcPts val="1200"/>
              </a:spcAft>
              <a:buClr>
                <a:srgbClr val="EB1C24"/>
              </a:buClr>
              <a:buSzPct val="80000"/>
            </a:pPr>
            <a:r>
              <a:rPr lang="en-US" sz="3600" b="1" dirty="0">
                <a:solidFill>
                  <a:srgbClr val="000E2A"/>
                </a:solidFill>
              </a:rPr>
              <a:t>Secondary Survivor</a:t>
            </a:r>
          </a:p>
          <a:p>
            <a:pPr marL="352425" indent="-352425">
              <a:lnSpc>
                <a:spcPct val="100000"/>
              </a:lnSpc>
              <a:spcBef>
                <a:spcPts val="0"/>
              </a:spcBef>
              <a:spcAft>
                <a:spcPts val="1200"/>
              </a:spcAft>
              <a:buClr>
                <a:srgbClr val="EB1C24"/>
              </a:buClr>
              <a:buSzPct val="80000"/>
            </a:pPr>
            <a:r>
              <a:rPr lang="en-US" sz="3600" b="1" dirty="0">
                <a:solidFill>
                  <a:srgbClr val="000E2A"/>
                </a:solidFill>
              </a:rPr>
              <a:t>Emotional Contagion </a:t>
            </a:r>
          </a:p>
          <a:p>
            <a:pPr marL="352425" indent="-352425">
              <a:lnSpc>
                <a:spcPct val="100000"/>
              </a:lnSpc>
              <a:spcBef>
                <a:spcPts val="0"/>
              </a:spcBef>
              <a:spcAft>
                <a:spcPts val="1200"/>
              </a:spcAft>
              <a:buClr>
                <a:srgbClr val="EB1C24"/>
              </a:buClr>
              <a:buSzPct val="80000"/>
            </a:pPr>
            <a:r>
              <a:rPr lang="en-US" sz="3600" b="1" dirty="0">
                <a:solidFill>
                  <a:srgbClr val="000E2A"/>
                </a:solidFill>
              </a:rPr>
              <a:t>Secondary victimization</a:t>
            </a:r>
          </a:p>
          <a:p>
            <a:pPr marL="352425" indent="-352425">
              <a:lnSpc>
                <a:spcPct val="100000"/>
              </a:lnSpc>
              <a:spcBef>
                <a:spcPts val="0"/>
              </a:spcBef>
              <a:spcAft>
                <a:spcPts val="1200"/>
              </a:spcAft>
              <a:buClr>
                <a:srgbClr val="EB1C24"/>
              </a:buClr>
              <a:buSzPct val="80000"/>
            </a:pPr>
            <a:r>
              <a:rPr lang="en-US" sz="3600" b="1" dirty="0" err="1">
                <a:solidFill>
                  <a:srgbClr val="000E2A"/>
                </a:solidFill>
              </a:rPr>
              <a:t>Traumatoid</a:t>
            </a:r>
            <a:r>
              <a:rPr lang="en-US" sz="3600" b="1" dirty="0">
                <a:solidFill>
                  <a:srgbClr val="000E2A"/>
                </a:solidFill>
              </a:rPr>
              <a:t> Stress</a:t>
            </a:r>
          </a:p>
          <a:p>
            <a:pPr marL="352425" indent="-352425">
              <a:lnSpc>
                <a:spcPct val="100000"/>
              </a:lnSpc>
              <a:spcBef>
                <a:spcPts val="0"/>
              </a:spcBef>
              <a:spcAft>
                <a:spcPts val="1200"/>
              </a:spcAft>
              <a:buClr>
                <a:srgbClr val="EB1C24"/>
              </a:buClr>
              <a:buSzPct val="80000"/>
            </a:pPr>
            <a:r>
              <a:rPr lang="en-US" sz="3600" b="1" dirty="0">
                <a:solidFill>
                  <a:srgbClr val="000E2A"/>
                </a:solidFill>
              </a:rPr>
              <a:t>Empathic Identification</a:t>
            </a:r>
          </a:p>
          <a:p>
            <a:pPr marL="352425" indent="-352425">
              <a:lnSpc>
                <a:spcPct val="100000"/>
              </a:lnSpc>
              <a:spcBef>
                <a:spcPts val="0"/>
              </a:spcBef>
              <a:spcAft>
                <a:spcPts val="1200"/>
              </a:spcAft>
              <a:buClr>
                <a:srgbClr val="EB1C24"/>
              </a:buClr>
              <a:buSzPct val="80000"/>
            </a:pPr>
            <a:r>
              <a:rPr lang="en-US" sz="3600" b="1" dirty="0">
                <a:solidFill>
                  <a:srgbClr val="000E2A"/>
                </a:solidFill>
              </a:rPr>
              <a:t>Empathic Attunement</a:t>
            </a:r>
          </a:p>
          <a:p>
            <a:pPr marL="0" indent="0" algn="r">
              <a:lnSpc>
                <a:spcPct val="100000"/>
              </a:lnSpc>
              <a:spcBef>
                <a:spcPts val="0"/>
              </a:spcBef>
              <a:spcAft>
                <a:spcPts val="1200"/>
              </a:spcAft>
              <a:buClr>
                <a:srgbClr val="EB1C24"/>
              </a:buClr>
              <a:buSzPct val="80000"/>
              <a:buNone/>
            </a:pPr>
            <a:r>
              <a:rPr lang="en-US" sz="1400" b="1" dirty="0">
                <a:solidFill>
                  <a:prstClr val="black"/>
                </a:solidFill>
              </a:rPr>
              <a:t>Newell et al., 2016</a:t>
            </a:r>
          </a:p>
        </p:txBody>
      </p:sp>
    </p:spTree>
    <p:extLst>
      <p:ext uri="{BB962C8B-B14F-4D97-AF65-F5344CB8AC3E}">
        <p14:creationId xmlns:p14="http://schemas.microsoft.com/office/powerpoint/2010/main" val="3241032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heart with lightening bolts around it">
            <a:extLst>
              <a:ext uri="{FF2B5EF4-FFF2-40B4-BE49-F238E27FC236}">
                <a16:creationId xmlns:a16="http://schemas.microsoft.com/office/drawing/2014/main" id="{B1B8EF76-90E1-461A-9FB6-98CDF2A81CDC}"/>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343775" y="2406502"/>
            <a:ext cx="4433887" cy="3933179"/>
          </a:xfrm>
        </p:spPr>
      </p:pic>
      <p:sp>
        <p:nvSpPr>
          <p:cNvPr id="4" name="Title 3"/>
          <p:cNvSpPr>
            <a:spLocks noGrp="1"/>
          </p:cNvSpPr>
          <p:nvPr>
            <p:ph type="title"/>
          </p:nvPr>
        </p:nvSpPr>
        <p:spPr>
          <a:xfrm>
            <a:off x="304800" y="133350"/>
            <a:ext cx="11582400" cy="3456947"/>
          </a:xfrm>
        </p:spPr>
        <p:txBody>
          <a:bodyPr>
            <a:normAutofit/>
          </a:bodyPr>
          <a:lstStyle/>
          <a:p>
            <a:pPr>
              <a:lnSpc>
                <a:spcPct val="100000"/>
              </a:lnSpc>
            </a:pPr>
            <a:r>
              <a:rPr lang="en-US" b="1" dirty="0">
                <a:solidFill>
                  <a:srgbClr val="000E2A"/>
                </a:solidFill>
                <a:latin typeface="+mn-lt"/>
              </a:rPr>
              <a:t>The most insidious aspect of compassion fatigue is that it attacks the very core of what brings helpers into this work: their empathy and compassion for others</a:t>
            </a:r>
            <a:r>
              <a:rPr lang="en-US" dirty="0">
                <a:solidFill>
                  <a:srgbClr val="000E2A"/>
                </a:solidFill>
                <a:latin typeface="+mn-lt"/>
              </a:rPr>
              <a:t>. </a:t>
            </a:r>
          </a:p>
        </p:txBody>
      </p:sp>
      <p:sp>
        <p:nvSpPr>
          <p:cNvPr id="2" name="Content Placeholder 1">
            <a:extLst>
              <a:ext uri="{FF2B5EF4-FFF2-40B4-BE49-F238E27FC236}">
                <a16:creationId xmlns:a16="http://schemas.microsoft.com/office/drawing/2014/main" id="{AD43BB34-0CF6-42DF-B64E-8DCBC3C35F87}"/>
              </a:ext>
            </a:extLst>
          </p:cNvPr>
          <p:cNvSpPr>
            <a:spLocks noGrp="1"/>
          </p:cNvSpPr>
          <p:nvPr>
            <p:ph sz="half" idx="1"/>
          </p:nvPr>
        </p:nvSpPr>
        <p:spPr>
          <a:xfrm>
            <a:off x="266701" y="6030912"/>
            <a:ext cx="1841500" cy="308769"/>
          </a:xfrm>
        </p:spPr>
        <p:txBody>
          <a:bodyPr>
            <a:normAutofit/>
          </a:bodyPr>
          <a:lstStyle/>
          <a:p>
            <a:pPr marL="0" lvl="0" indent="0">
              <a:lnSpc>
                <a:spcPct val="100000"/>
              </a:lnSpc>
              <a:spcBef>
                <a:spcPts val="0"/>
              </a:spcBef>
              <a:buNone/>
              <a:defRPr/>
            </a:pPr>
            <a:r>
              <a:rPr lang="en-US" sz="1400" b="1" dirty="0" err="1">
                <a:solidFill>
                  <a:prstClr val="black"/>
                </a:solidFill>
              </a:rPr>
              <a:t>Figley</a:t>
            </a:r>
            <a:r>
              <a:rPr lang="en-US" sz="1400" b="1" dirty="0">
                <a:solidFill>
                  <a:prstClr val="black"/>
                </a:solidFill>
              </a:rPr>
              <a:t> </a:t>
            </a:r>
            <a:r>
              <a:rPr lang="en-US" sz="1400" b="1" dirty="0" smtClean="0">
                <a:solidFill>
                  <a:prstClr val="black"/>
                </a:solidFill>
              </a:rPr>
              <a:t>Institute, 2012</a:t>
            </a:r>
            <a:endParaRPr lang="en-US" sz="1400" b="1" dirty="0">
              <a:solidFill>
                <a:prstClr val="black"/>
              </a:solidFill>
            </a:endParaRPr>
          </a:p>
        </p:txBody>
      </p:sp>
    </p:spTree>
    <p:extLst>
      <p:ext uri="{BB962C8B-B14F-4D97-AF65-F5344CB8AC3E}">
        <p14:creationId xmlns:p14="http://schemas.microsoft.com/office/powerpoint/2010/main" val="1746827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series of images representing spiritual activities, sleep, nutrition, exercise, and social support">
            <a:extLst>
              <a:ext uri="{FF2B5EF4-FFF2-40B4-BE49-F238E27FC236}">
                <a16:creationId xmlns:a16="http://schemas.microsoft.com/office/drawing/2014/main" id="{B9859CDC-94DB-486A-A4C1-1EB1F09A71E8}"/>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046484" y="1890553"/>
            <a:ext cx="6797858" cy="1848167"/>
          </a:xfrm>
        </p:spPr>
      </p:pic>
      <p:sp>
        <p:nvSpPr>
          <p:cNvPr id="3" name="Title 2"/>
          <p:cNvSpPr>
            <a:spLocks noGrp="1"/>
          </p:cNvSpPr>
          <p:nvPr>
            <p:ph type="title"/>
          </p:nvPr>
        </p:nvSpPr>
        <p:spPr>
          <a:xfrm>
            <a:off x="523875" y="53972"/>
            <a:ext cx="11144250" cy="896781"/>
          </a:xfrm>
        </p:spPr>
        <p:txBody>
          <a:bodyPr>
            <a:normAutofit/>
          </a:bodyPr>
          <a:lstStyle/>
          <a:p>
            <a:pPr algn="ctr"/>
            <a:r>
              <a:rPr lang="en-US" sz="4000" b="1" dirty="0">
                <a:solidFill>
                  <a:srgbClr val="000E2A"/>
                </a:solidFill>
                <a:latin typeface="+mn-lt"/>
              </a:rPr>
              <a:t>There are Ways to Prevent Compassion Fatigue</a:t>
            </a:r>
          </a:p>
        </p:txBody>
      </p:sp>
      <p:sp>
        <p:nvSpPr>
          <p:cNvPr id="4" name="Content Placeholder 3"/>
          <p:cNvSpPr>
            <a:spLocks noGrp="1"/>
          </p:cNvSpPr>
          <p:nvPr>
            <p:ph sz="half" idx="1"/>
          </p:nvPr>
        </p:nvSpPr>
        <p:spPr>
          <a:xfrm>
            <a:off x="347658" y="759697"/>
            <a:ext cx="10968042" cy="6098303"/>
          </a:xfrm>
        </p:spPr>
        <p:txBody>
          <a:bodyPr>
            <a:normAutofit/>
          </a:bodyPr>
          <a:lstStyle/>
          <a:p>
            <a:pPr marL="0" indent="0">
              <a:lnSpc>
                <a:spcPct val="100000"/>
              </a:lnSpc>
              <a:spcBef>
                <a:spcPts val="0"/>
              </a:spcBef>
              <a:buClr>
                <a:srgbClr val="EB1C24"/>
              </a:buClr>
              <a:buSzPct val="80000"/>
              <a:buNone/>
            </a:pPr>
            <a:r>
              <a:rPr lang="en-US" sz="3200" b="1" dirty="0">
                <a:solidFill>
                  <a:schemeClr val="tx1">
                    <a:lumMod val="75000"/>
                    <a:lumOff val="25000"/>
                  </a:schemeClr>
                </a:solidFill>
              </a:rPr>
              <a:t>Develop a self-care plan that includes:</a:t>
            </a:r>
          </a:p>
          <a:p>
            <a:pPr marL="520700" lvl="1" indent="-254000">
              <a:lnSpc>
                <a:spcPct val="100000"/>
              </a:lnSpc>
              <a:spcBef>
                <a:spcPts val="0"/>
              </a:spcBef>
              <a:buClr>
                <a:srgbClr val="EB1C24"/>
              </a:buClr>
              <a:buSzPct val="80000"/>
            </a:pPr>
            <a:r>
              <a:rPr lang="en-US" sz="3200" dirty="0">
                <a:solidFill>
                  <a:schemeClr val="tx1">
                    <a:lumMod val="75000"/>
                    <a:lumOff val="25000"/>
                  </a:schemeClr>
                </a:solidFill>
              </a:rPr>
              <a:t>Exercise</a:t>
            </a:r>
          </a:p>
          <a:p>
            <a:pPr marL="520700" lvl="1" indent="-254000">
              <a:lnSpc>
                <a:spcPct val="100000"/>
              </a:lnSpc>
              <a:spcBef>
                <a:spcPts val="0"/>
              </a:spcBef>
              <a:buClr>
                <a:srgbClr val="EB1C24"/>
              </a:buClr>
              <a:buSzPct val="80000"/>
            </a:pPr>
            <a:r>
              <a:rPr lang="en-US" sz="3200" dirty="0">
                <a:solidFill>
                  <a:schemeClr val="tx1">
                    <a:lumMod val="75000"/>
                    <a:lumOff val="25000"/>
                  </a:schemeClr>
                </a:solidFill>
              </a:rPr>
              <a:t>Nutrition</a:t>
            </a:r>
          </a:p>
          <a:p>
            <a:pPr marL="520700" lvl="1" indent="-254000">
              <a:lnSpc>
                <a:spcPct val="100000"/>
              </a:lnSpc>
              <a:spcBef>
                <a:spcPts val="0"/>
              </a:spcBef>
              <a:buClr>
                <a:srgbClr val="EB1C24"/>
              </a:buClr>
              <a:buSzPct val="80000"/>
            </a:pPr>
            <a:r>
              <a:rPr lang="en-US" sz="3200" dirty="0">
                <a:solidFill>
                  <a:schemeClr val="tx1">
                    <a:lumMod val="75000"/>
                    <a:lumOff val="25000"/>
                  </a:schemeClr>
                </a:solidFill>
              </a:rPr>
              <a:t>Sleep</a:t>
            </a:r>
          </a:p>
          <a:p>
            <a:pPr marL="520700" lvl="1" indent="-254000">
              <a:lnSpc>
                <a:spcPct val="100000"/>
              </a:lnSpc>
              <a:spcBef>
                <a:spcPts val="0"/>
              </a:spcBef>
              <a:buClr>
                <a:srgbClr val="EB1C24"/>
              </a:buClr>
              <a:buSzPct val="80000"/>
            </a:pPr>
            <a:r>
              <a:rPr lang="en-US" sz="3200" dirty="0">
                <a:solidFill>
                  <a:schemeClr val="tx1">
                    <a:lumMod val="75000"/>
                    <a:lumOff val="25000"/>
                  </a:schemeClr>
                </a:solidFill>
              </a:rPr>
              <a:t>Creative endeavors</a:t>
            </a:r>
          </a:p>
          <a:p>
            <a:pPr marL="520700" lvl="1" indent="-254000">
              <a:lnSpc>
                <a:spcPct val="100000"/>
              </a:lnSpc>
              <a:spcBef>
                <a:spcPts val="0"/>
              </a:spcBef>
              <a:buClr>
                <a:srgbClr val="EB1C24"/>
              </a:buClr>
              <a:buSzPct val="80000"/>
            </a:pPr>
            <a:r>
              <a:rPr lang="en-US" sz="3200" dirty="0">
                <a:solidFill>
                  <a:schemeClr val="tx1">
                    <a:lumMod val="75000"/>
                    <a:lumOff val="25000"/>
                  </a:schemeClr>
                </a:solidFill>
              </a:rPr>
              <a:t>Spiritual Activities</a:t>
            </a:r>
          </a:p>
          <a:p>
            <a:pPr marL="520700" lvl="1" indent="-254000">
              <a:lnSpc>
                <a:spcPct val="100000"/>
              </a:lnSpc>
              <a:spcBef>
                <a:spcPts val="0"/>
              </a:spcBef>
              <a:buClr>
                <a:srgbClr val="EB1C24"/>
              </a:buClr>
              <a:buSzPct val="80000"/>
            </a:pPr>
            <a:r>
              <a:rPr lang="en-US" sz="3200" dirty="0">
                <a:solidFill>
                  <a:schemeClr val="tx1">
                    <a:lumMod val="75000"/>
                    <a:lumOff val="25000"/>
                  </a:schemeClr>
                </a:solidFill>
              </a:rPr>
              <a:t>Social Support</a:t>
            </a:r>
          </a:p>
          <a:p>
            <a:pPr marL="0" indent="0">
              <a:lnSpc>
                <a:spcPct val="100000"/>
              </a:lnSpc>
              <a:spcBef>
                <a:spcPts val="0"/>
              </a:spcBef>
              <a:buClr>
                <a:srgbClr val="EB1C24"/>
              </a:buClr>
              <a:buSzPct val="80000"/>
              <a:buNone/>
            </a:pPr>
            <a:r>
              <a:rPr lang="en-US" sz="3200" b="1" dirty="0">
                <a:solidFill>
                  <a:schemeClr val="tx1">
                    <a:lumMod val="75000"/>
                    <a:lumOff val="25000"/>
                  </a:schemeClr>
                </a:solidFill>
              </a:rPr>
              <a:t>Organizations should:</a:t>
            </a:r>
          </a:p>
          <a:p>
            <a:pPr marL="577850" lvl="1" indent="-254000">
              <a:lnSpc>
                <a:spcPct val="100000"/>
              </a:lnSpc>
              <a:spcBef>
                <a:spcPts val="0"/>
              </a:spcBef>
              <a:buClr>
                <a:srgbClr val="EB1C24"/>
              </a:buClr>
              <a:buSzPct val="80000"/>
            </a:pPr>
            <a:r>
              <a:rPr lang="en-US" sz="3200" dirty="0">
                <a:solidFill>
                  <a:schemeClr val="tx1">
                    <a:lumMod val="75000"/>
                    <a:lumOff val="25000"/>
                  </a:schemeClr>
                </a:solidFill>
              </a:rPr>
              <a:t>Promote discussions of self-care plans</a:t>
            </a:r>
          </a:p>
          <a:p>
            <a:pPr marL="577850" lvl="1" indent="-254000">
              <a:lnSpc>
                <a:spcPct val="100000"/>
              </a:lnSpc>
              <a:spcBef>
                <a:spcPts val="0"/>
              </a:spcBef>
              <a:buClr>
                <a:srgbClr val="EB1C24"/>
              </a:buClr>
              <a:buSzPct val="80000"/>
            </a:pPr>
            <a:r>
              <a:rPr lang="en-US" sz="3200" dirty="0">
                <a:solidFill>
                  <a:schemeClr val="tx1">
                    <a:lumMod val="75000"/>
                    <a:lumOff val="25000"/>
                  </a:schemeClr>
                </a:solidFill>
              </a:rPr>
              <a:t>Encourage leadership to model self-care</a:t>
            </a:r>
          </a:p>
          <a:p>
            <a:pPr marL="577850" lvl="1" indent="-254000">
              <a:lnSpc>
                <a:spcPct val="100000"/>
              </a:lnSpc>
              <a:spcBef>
                <a:spcPts val="0"/>
              </a:spcBef>
              <a:buClr>
                <a:srgbClr val="EB1C24"/>
              </a:buClr>
              <a:buSzPct val="80000"/>
            </a:pPr>
            <a:r>
              <a:rPr lang="en-US" sz="3200" dirty="0">
                <a:solidFill>
                  <a:schemeClr val="tx1">
                    <a:lumMod val="75000"/>
                    <a:lumOff val="25000"/>
                  </a:schemeClr>
                </a:solidFill>
              </a:rPr>
              <a:t>Offer regular trainings specific to warning signs for compassion fatigue					</a:t>
            </a:r>
            <a:r>
              <a:rPr lang="en-US" sz="1400" b="1" dirty="0" smtClean="0">
                <a:solidFill>
                  <a:prstClr val="black"/>
                </a:solidFill>
              </a:rPr>
              <a:t>Newell </a:t>
            </a:r>
            <a:r>
              <a:rPr lang="en-US" sz="1400" b="1" dirty="0">
                <a:solidFill>
                  <a:prstClr val="black"/>
                </a:solidFill>
              </a:rPr>
              <a:t>&amp; MacNeil, 2010</a:t>
            </a:r>
            <a:endParaRPr lang="en-US" sz="1400" b="1" dirty="0">
              <a:solidFill>
                <a:schemeClr val="tx1">
                  <a:lumMod val="75000"/>
                  <a:lumOff val="25000"/>
                </a:schemeClr>
              </a:solidFill>
            </a:endParaRPr>
          </a:p>
        </p:txBody>
      </p:sp>
    </p:spTree>
    <p:extLst>
      <p:ext uri="{BB962C8B-B14F-4D97-AF65-F5344CB8AC3E}">
        <p14:creationId xmlns:p14="http://schemas.microsoft.com/office/powerpoint/2010/main" val="500015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55830"/>
            <a:ext cx="12192000" cy="2204485"/>
          </a:xfrm>
        </p:spPr>
        <p:txBody>
          <a:bodyPr>
            <a:normAutofit/>
          </a:bodyPr>
          <a:lstStyle/>
          <a:p>
            <a:pPr algn="ctr">
              <a:lnSpc>
                <a:spcPct val="100000"/>
              </a:lnSpc>
            </a:pPr>
            <a:r>
              <a:rPr lang="en-US" sz="3600" b="1" dirty="0">
                <a:solidFill>
                  <a:srgbClr val="000E2A"/>
                </a:solidFill>
                <a:latin typeface="+mn-lt"/>
              </a:rPr>
              <a:t>This ends Part 2 of the five-part </a:t>
            </a:r>
            <a:br>
              <a:rPr lang="en-US" sz="3600" b="1" dirty="0">
                <a:solidFill>
                  <a:srgbClr val="000E2A"/>
                </a:solidFill>
                <a:latin typeface="+mn-lt"/>
              </a:rPr>
            </a:br>
            <a:r>
              <a:rPr lang="en-US" sz="3600" b="1" i="1" dirty="0">
                <a:solidFill>
                  <a:srgbClr val="000E2A"/>
                </a:solidFill>
                <a:latin typeface="+mn-lt"/>
              </a:rPr>
              <a:t>Compassion Fatigue and the Behavioral Health Workforce </a:t>
            </a:r>
            <a:r>
              <a:rPr lang="en-US" sz="3600" b="1" dirty="0" smtClean="0">
                <a:solidFill>
                  <a:srgbClr val="000E2A"/>
                </a:solidFill>
                <a:latin typeface="+mn-lt"/>
              </a:rPr>
              <a:t>Curriculum </a:t>
            </a:r>
            <a:r>
              <a:rPr lang="en-US" sz="3600" b="1" dirty="0">
                <a:solidFill>
                  <a:srgbClr val="000E2A"/>
                </a:solidFill>
                <a:latin typeface="+mn-lt"/>
              </a:rPr>
              <a:t>Infusion Package (CIP)</a:t>
            </a:r>
            <a:endParaRPr lang="en-US" sz="3600" b="1" dirty="0"/>
          </a:p>
        </p:txBody>
      </p:sp>
      <p:pic>
        <p:nvPicPr>
          <p:cNvPr id="7" name="Content Placeholder 6" descr="Never stop learning">
            <a:extLst>
              <a:ext uri="{FF2B5EF4-FFF2-40B4-BE49-F238E27FC236}">
                <a16:creationId xmlns:a16="http://schemas.microsoft.com/office/drawing/2014/main" id="{F660EF08-BF92-45CA-BBBD-94D68EAFD891}"/>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516162" y="2351684"/>
            <a:ext cx="3955550" cy="3949575"/>
          </a:xfrm>
        </p:spPr>
      </p:pic>
      <p:sp>
        <p:nvSpPr>
          <p:cNvPr id="3" name="Content Placeholder 2">
            <a:extLst>
              <a:ext uri="{FF2B5EF4-FFF2-40B4-BE49-F238E27FC236}">
                <a16:creationId xmlns:a16="http://schemas.microsoft.com/office/drawing/2014/main" id="{780468B2-8807-4B87-A3A7-B5CB39D71BD0}"/>
              </a:ext>
            </a:extLst>
          </p:cNvPr>
          <p:cNvSpPr>
            <a:spLocks noGrp="1"/>
          </p:cNvSpPr>
          <p:nvPr>
            <p:ph sz="half" idx="2"/>
          </p:nvPr>
        </p:nvSpPr>
        <p:spPr>
          <a:xfrm>
            <a:off x="4549893" y="2952491"/>
            <a:ext cx="7525732" cy="2747963"/>
          </a:xfrm>
        </p:spPr>
        <p:txBody>
          <a:bodyPr>
            <a:normAutofit/>
          </a:bodyPr>
          <a:lstStyle/>
          <a:p>
            <a:pPr marL="0" indent="0" algn="ctr">
              <a:lnSpc>
                <a:spcPct val="100000"/>
              </a:lnSpc>
              <a:spcBef>
                <a:spcPts val="0"/>
              </a:spcBef>
              <a:buNone/>
            </a:pPr>
            <a:r>
              <a:rPr lang="en-US" sz="3600" b="1" dirty="0">
                <a:solidFill>
                  <a:srgbClr val="000E2A"/>
                </a:solidFill>
              </a:rPr>
              <a:t>Other parts of </a:t>
            </a:r>
            <a:r>
              <a:rPr lang="en-US" sz="3600" b="1" dirty="0" smtClean="0">
                <a:solidFill>
                  <a:srgbClr val="000E2A"/>
                </a:solidFill>
              </a:rPr>
              <a:t>this </a:t>
            </a:r>
            <a:r>
              <a:rPr lang="en-US" sz="3600" b="1" dirty="0">
                <a:solidFill>
                  <a:srgbClr val="000E2A"/>
                </a:solidFill>
              </a:rPr>
              <a:t>CIP can be found </a:t>
            </a:r>
            <a:r>
              <a:rPr lang="en-US" sz="3600" b="1" dirty="0" smtClean="0">
                <a:solidFill>
                  <a:srgbClr val="000E2A"/>
                </a:solidFill>
              </a:rPr>
              <a:t>in the </a:t>
            </a:r>
            <a:r>
              <a:rPr lang="en-US" sz="3600" b="1" i="1" dirty="0" smtClean="0">
                <a:solidFill>
                  <a:srgbClr val="000E2A"/>
                </a:solidFill>
              </a:rPr>
              <a:t>Products &amp; </a:t>
            </a:r>
            <a:r>
              <a:rPr lang="en-US" sz="3600" b="1" i="1" dirty="0" smtClean="0">
                <a:solidFill>
                  <a:srgbClr val="000E2A"/>
                </a:solidFill>
              </a:rPr>
              <a:t>Resources Catalog </a:t>
            </a:r>
            <a:r>
              <a:rPr lang="en-US" sz="3600" b="1" dirty="0" smtClean="0">
                <a:solidFill>
                  <a:srgbClr val="000E2A"/>
                </a:solidFill>
              </a:rPr>
              <a:t>on the Pacific </a:t>
            </a:r>
            <a:r>
              <a:rPr lang="en-US" sz="3600" b="1" dirty="0">
                <a:solidFill>
                  <a:srgbClr val="000E2A"/>
                </a:solidFill>
              </a:rPr>
              <a:t>Southwest ATTC </a:t>
            </a:r>
            <a:r>
              <a:rPr lang="en-US" sz="3600" b="1" dirty="0" smtClean="0">
                <a:solidFill>
                  <a:srgbClr val="000E2A"/>
                </a:solidFill>
              </a:rPr>
              <a:t>website:</a:t>
            </a:r>
            <a:r>
              <a:rPr lang="en-US" sz="3600" b="1" dirty="0"/>
              <a:t/>
            </a:r>
            <a:br>
              <a:rPr lang="en-US" sz="3600" b="1" dirty="0"/>
            </a:br>
            <a:r>
              <a:rPr lang="en-US" sz="3600" b="1" u="sng" dirty="0">
                <a:hlinkClick r:id="rId4" tooltip="PSATTC Website"/>
              </a:rPr>
              <a:t>http://www.psattc.org</a:t>
            </a:r>
            <a:endParaRPr lang="en-US" sz="3600" b="1" dirty="0"/>
          </a:p>
        </p:txBody>
      </p:sp>
    </p:spTree>
    <p:extLst>
      <p:ext uri="{BB962C8B-B14F-4D97-AF65-F5344CB8AC3E}">
        <p14:creationId xmlns:p14="http://schemas.microsoft.com/office/powerpoint/2010/main" val="3685980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1998" y="1209174"/>
            <a:ext cx="7579895" cy="4439652"/>
          </a:xfrm>
        </p:spPr>
        <p:txBody>
          <a:bodyPr>
            <a:normAutofit/>
          </a:bodyPr>
          <a:lstStyle/>
          <a:p>
            <a:pPr algn="ctr"/>
            <a:r>
              <a:rPr lang="en-US" sz="4000" b="1" dirty="0">
                <a:latin typeface="+mn-lt"/>
              </a:rPr>
              <a:t>‘Preparing to be in the behavioral health workforce requires knowledge, skills, and tools to deal with and effectively manage the occupational hazards associated with the profession.’</a:t>
            </a:r>
          </a:p>
        </p:txBody>
      </p:sp>
      <p:pic>
        <p:nvPicPr>
          <p:cNvPr id="15" name="Content Placeholder 14" descr="Images that represent knowledge, skills, and tools">
            <a:extLst>
              <a:ext uri="{FF2B5EF4-FFF2-40B4-BE49-F238E27FC236}">
                <a16:creationId xmlns:a16="http://schemas.microsoft.com/office/drawing/2014/main" id="{734271D8-B771-4894-884F-A02C91F997F9}"/>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870107" y="12032"/>
            <a:ext cx="1942064" cy="6839712"/>
          </a:xfrm>
          <a:ln w="12700">
            <a:solidFill>
              <a:schemeClr val="tx1"/>
            </a:solidFill>
          </a:ln>
        </p:spPr>
      </p:pic>
      <p:sp>
        <p:nvSpPr>
          <p:cNvPr id="9" name="Content Placeholder 8">
            <a:extLst>
              <a:ext uri="{FF2B5EF4-FFF2-40B4-BE49-F238E27FC236}">
                <a16:creationId xmlns:a16="http://schemas.microsoft.com/office/drawing/2014/main" id="{DD22509C-17C5-495E-8BF5-2A8844DB4C15}"/>
              </a:ext>
            </a:extLst>
          </p:cNvPr>
          <p:cNvSpPr>
            <a:spLocks noGrp="1"/>
          </p:cNvSpPr>
          <p:nvPr>
            <p:ph sz="half" idx="2"/>
          </p:nvPr>
        </p:nvSpPr>
        <p:spPr>
          <a:xfrm>
            <a:off x="10151707" y="6505998"/>
            <a:ext cx="1936865" cy="304064"/>
          </a:xfrm>
        </p:spPr>
        <p:txBody>
          <a:bodyPr anchor="ctr">
            <a:normAutofit/>
          </a:bodyPr>
          <a:lstStyle/>
          <a:p>
            <a:pPr marL="0" indent="0" algn="ctr">
              <a:buNone/>
            </a:pPr>
            <a:r>
              <a:rPr lang="en-US" sz="1400" b="1" dirty="0"/>
              <a:t>Bride et al., 2007, p.155</a:t>
            </a:r>
          </a:p>
        </p:txBody>
      </p:sp>
    </p:spTree>
    <p:extLst>
      <p:ext uri="{BB962C8B-B14F-4D97-AF65-F5344CB8AC3E}">
        <p14:creationId xmlns:p14="http://schemas.microsoft.com/office/powerpoint/2010/main" val="2251462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383" y="1022194"/>
            <a:ext cx="5657850" cy="1335088"/>
          </a:xfrm>
        </p:spPr>
        <p:txBody>
          <a:bodyPr anchor="b">
            <a:normAutofit/>
          </a:bodyPr>
          <a:lstStyle/>
          <a:p>
            <a:r>
              <a:rPr lang="en-US" sz="4800" b="1">
                <a:solidFill>
                  <a:schemeClr val="tx1">
                    <a:lumMod val="75000"/>
                    <a:lumOff val="25000"/>
                  </a:schemeClr>
                </a:solidFill>
                <a:latin typeface="+mn-lt"/>
              </a:rPr>
              <a:t>Part </a:t>
            </a:r>
            <a:r>
              <a:rPr lang="en-US" sz="4800" b="1" dirty="0">
                <a:solidFill>
                  <a:schemeClr val="tx1">
                    <a:lumMod val="75000"/>
                    <a:lumOff val="25000"/>
                  </a:schemeClr>
                </a:solidFill>
                <a:latin typeface="+mn-lt"/>
              </a:rPr>
              <a:t>2 Outline</a:t>
            </a:r>
          </a:p>
        </p:txBody>
      </p:sp>
      <p:sp>
        <p:nvSpPr>
          <p:cNvPr id="3" name="Content Placeholder 2"/>
          <p:cNvSpPr>
            <a:spLocks noGrp="1"/>
          </p:cNvSpPr>
          <p:nvPr>
            <p:ph sz="half" idx="1"/>
          </p:nvPr>
        </p:nvSpPr>
        <p:spPr>
          <a:xfrm>
            <a:off x="1948131" y="2546888"/>
            <a:ext cx="8462203" cy="4130637"/>
          </a:xfrm>
        </p:spPr>
        <p:txBody>
          <a:bodyPr>
            <a:normAutofit/>
          </a:bodyPr>
          <a:lstStyle/>
          <a:p>
            <a:pPr marL="349250" lvl="0" indent="-349250">
              <a:lnSpc>
                <a:spcPct val="100000"/>
              </a:lnSpc>
              <a:spcBef>
                <a:spcPts val="0"/>
              </a:spcBef>
              <a:spcAft>
                <a:spcPts val="1200"/>
              </a:spcAft>
              <a:buClr>
                <a:srgbClr val="FF0000"/>
              </a:buClr>
              <a:buSzPct val="80000"/>
            </a:pPr>
            <a:r>
              <a:rPr lang="en-US" sz="3600" b="1" dirty="0"/>
              <a:t>Occupational Hazards for the Behavioral Health Workforce</a:t>
            </a:r>
          </a:p>
          <a:p>
            <a:pPr marL="349250" lvl="0" indent="-349250">
              <a:lnSpc>
                <a:spcPct val="100000"/>
              </a:lnSpc>
              <a:spcBef>
                <a:spcPts val="0"/>
              </a:spcBef>
              <a:spcAft>
                <a:spcPts val="1200"/>
              </a:spcAft>
              <a:buClr>
                <a:srgbClr val="FF0000"/>
              </a:buClr>
              <a:buSzPct val="80000"/>
            </a:pPr>
            <a:r>
              <a:rPr lang="en-US" sz="3600" b="1" dirty="0"/>
              <a:t>Definitions of compassion fatigue and other related terms</a:t>
            </a:r>
          </a:p>
          <a:p>
            <a:pPr marL="349250" lvl="0" indent="-349250">
              <a:lnSpc>
                <a:spcPct val="100000"/>
              </a:lnSpc>
              <a:spcBef>
                <a:spcPts val="0"/>
              </a:spcBef>
              <a:spcAft>
                <a:spcPts val="1200"/>
              </a:spcAft>
              <a:buClr>
                <a:srgbClr val="FF0000"/>
              </a:buClr>
              <a:buSzPct val="80000"/>
            </a:pPr>
            <a:r>
              <a:rPr lang="en-US" sz="3600" b="1" dirty="0"/>
              <a:t>Definition of secondary traumatic stress and research findings</a:t>
            </a:r>
          </a:p>
        </p:txBody>
      </p:sp>
      <p:pic>
        <p:nvPicPr>
          <p:cNvPr id="10" name="Content Placeholder 9" descr="Light bulbs">
            <a:extLst>
              <a:ext uri="{FF2B5EF4-FFF2-40B4-BE49-F238E27FC236}">
                <a16:creationId xmlns:a16="http://schemas.microsoft.com/office/drawing/2014/main" id="{499C5F95-C8B1-4F18-8489-272C2ED09DCF}"/>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956746" y="509749"/>
            <a:ext cx="3713871" cy="1463040"/>
          </a:xfrm>
        </p:spPr>
      </p:pic>
    </p:spTree>
    <p:extLst>
      <p:ext uri="{BB962C8B-B14F-4D97-AF65-F5344CB8AC3E}">
        <p14:creationId xmlns:p14="http://schemas.microsoft.com/office/powerpoint/2010/main" val="3630644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two people talking in a counseling setting">
            <a:extLst>
              <a:ext uri="{FF2B5EF4-FFF2-40B4-BE49-F238E27FC236}">
                <a16:creationId xmlns:a16="http://schemas.microsoft.com/office/drawing/2014/main" id="{621E4E9E-5815-4D1A-8A48-81C96601D0F5}"/>
              </a:ext>
            </a:extLst>
          </p:cNvPr>
          <p:cNvPicPr>
            <a:picLocks noGrp="1" noChangeAspect="1"/>
          </p:cNvPicPr>
          <p:nvPr>
            <p:ph sz="half" idx="2"/>
          </p:nvPr>
        </p:nvPicPr>
        <p:blipFill rotWithShape="1">
          <a:blip r:embed="rId3">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12301" t="15883" r="13124" b="5339"/>
          <a:stretch/>
        </p:blipFill>
        <p:spPr>
          <a:xfrm>
            <a:off x="9360568" y="4487778"/>
            <a:ext cx="2586790" cy="2237874"/>
          </a:xfrm>
        </p:spPr>
      </p:pic>
      <p:sp>
        <p:nvSpPr>
          <p:cNvPr id="2" name="Title 1"/>
          <p:cNvSpPr>
            <a:spLocks noGrp="1"/>
          </p:cNvSpPr>
          <p:nvPr>
            <p:ph type="title"/>
          </p:nvPr>
        </p:nvSpPr>
        <p:spPr>
          <a:xfrm>
            <a:off x="1" y="1"/>
            <a:ext cx="12192000" cy="1925052"/>
          </a:xfrm>
        </p:spPr>
        <p:txBody>
          <a:bodyPr>
            <a:normAutofit/>
          </a:bodyPr>
          <a:lstStyle/>
          <a:p>
            <a:pPr algn="ctr"/>
            <a:r>
              <a:rPr lang="en-US" sz="3600" b="1" dirty="0">
                <a:solidFill>
                  <a:srgbClr val="000E2A"/>
                </a:solidFill>
                <a:latin typeface="+mn-lt"/>
              </a:rPr>
              <a:t>‘It is now widely recognized that the indirect exposure to trauma involves an inherent risk of significant emotional, cognitive, and behavioral changes in the clinician.’</a:t>
            </a:r>
            <a:r>
              <a:rPr lang="en-US" sz="3600" b="1" dirty="0">
                <a:latin typeface="+mn-lt"/>
              </a:rPr>
              <a:t> </a:t>
            </a:r>
            <a:r>
              <a:rPr lang="en-US" sz="1400" b="1" dirty="0"/>
              <a:t>Bride et al., 2007, p.155</a:t>
            </a:r>
            <a:endParaRPr lang="en-US" sz="2000" b="1" dirty="0">
              <a:latin typeface="+mn-lt"/>
            </a:endParaRPr>
          </a:p>
        </p:txBody>
      </p:sp>
      <p:sp>
        <p:nvSpPr>
          <p:cNvPr id="5" name="Content Placeholder 4">
            <a:extLst>
              <a:ext uri="{FF2B5EF4-FFF2-40B4-BE49-F238E27FC236}">
                <a16:creationId xmlns:a16="http://schemas.microsoft.com/office/drawing/2014/main" id="{007B848C-055F-43C2-B6FC-34104B6A1AAA}"/>
              </a:ext>
            </a:extLst>
          </p:cNvPr>
          <p:cNvSpPr>
            <a:spLocks noGrp="1"/>
          </p:cNvSpPr>
          <p:nvPr>
            <p:ph sz="half" idx="1"/>
          </p:nvPr>
        </p:nvSpPr>
        <p:spPr>
          <a:xfrm>
            <a:off x="282350" y="1925053"/>
            <a:ext cx="11852108" cy="3212431"/>
          </a:xfrm>
        </p:spPr>
        <p:txBody>
          <a:bodyPr>
            <a:normAutofit/>
          </a:bodyPr>
          <a:lstStyle/>
          <a:p>
            <a:pPr marL="0" lvl="0" indent="0">
              <a:lnSpc>
                <a:spcPct val="100000"/>
              </a:lnSpc>
              <a:spcBef>
                <a:spcPts val="0"/>
              </a:spcBef>
              <a:spcAft>
                <a:spcPts val="600"/>
              </a:spcAft>
              <a:buNone/>
              <a:defRPr/>
            </a:pPr>
            <a:r>
              <a:rPr lang="en-US" sz="3200" b="1" dirty="0">
                <a:solidFill>
                  <a:srgbClr val="000E2A"/>
                </a:solidFill>
              </a:rPr>
              <a:t>Clinicians take in some level of their clients’ pain by:</a:t>
            </a:r>
          </a:p>
          <a:p>
            <a:pPr marL="517525" lvl="0" indent="-285750">
              <a:lnSpc>
                <a:spcPct val="100000"/>
              </a:lnSpc>
              <a:spcBef>
                <a:spcPts val="0"/>
              </a:spcBef>
              <a:spcAft>
                <a:spcPts val="600"/>
              </a:spcAft>
              <a:buClr>
                <a:srgbClr val="C00000"/>
              </a:buClr>
              <a:buSzPct val="80000"/>
              <a:defRPr/>
            </a:pPr>
            <a:r>
              <a:rPr lang="en-US" sz="3200" dirty="0">
                <a:solidFill>
                  <a:srgbClr val="000E2A"/>
                </a:solidFill>
              </a:rPr>
              <a:t>facilitating sessions</a:t>
            </a:r>
          </a:p>
          <a:p>
            <a:pPr marL="517525" lvl="0" indent="-285750">
              <a:lnSpc>
                <a:spcPct val="100000"/>
              </a:lnSpc>
              <a:spcBef>
                <a:spcPts val="0"/>
              </a:spcBef>
              <a:spcAft>
                <a:spcPts val="600"/>
              </a:spcAft>
              <a:buClr>
                <a:srgbClr val="C00000"/>
              </a:buClr>
              <a:buSzPct val="80000"/>
              <a:defRPr/>
            </a:pPr>
            <a:r>
              <a:rPr lang="en-US" sz="3200" dirty="0">
                <a:solidFill>
                  <a:srgbClr val="000E2A"/>
                </a:solidFill>
              </a:rPr>
              <a:t>listening to stories</a:t>
            </a:r>
          </a:p>
          <a:p>
            <a:pPr marL="517525" lvl="0" indent="-285750">
              <a:lnSpc>
                <a:spcPct val="100000"/>
              </a:lnSpc>
              <a:spcBef>
                <a:spcPts val="0"/>
              </a:spcBef>
              <a:spcAft>
                <a:spcPts val="600"/>
              </a:spcAft>
              <a:buClr>
                <a:srgbClr val="C00000"/>
              </a:buClr>
              <a:buSzPct val="80000"/>
              <a:defRPr/>
            </a:pPr>
            <a:r>
              <a:rPr lang="en-US" sz="3200" dirty="0">
                <a:solidFill>
                  <a:srgbClr val="000E2A"/>
                </a:solidFill>
              </a:rPr>
              <a:t>collecting data as part of their efforts to intervene to identify issues</a:t>
            </a:r>
          </a:p>
          <a:p>
            <a:pPr marL="517525" lvl="0" indent="-285750">
              <a:lnSpc>
                <a:spcPct val="100000"/>
              </a:lnSpc>
              <a:spcBef>
                <a:spcPts val="0"/>
              </a:spcBef>
              <a:spcAft>
                <a:spcPts val="1200"/>
              </a:spcAft>
              <a:buClr>
                <a:srgbClr val="C00000"/>
              </a:buClr>
              <a:buSzPct val="80000"/>
              <a:defRPr/>
            </a:pPr>
            <a:r>
              <a:rPr lang="en-US" sz="3200" dirty="0">
                <a:solidFill>
                  <a:srgbClr val="000E2A"/>
                </a:solidFill>
              </a:rPr>
              <a:t>provide treatment services with kindness and empathy</a:t>
            </a:r>
          </a:p>
        </p:txBody>
      </p:sp>
    </p:spTree>
    <p:extLst>
      <p:ext uri="{BB962C8B-B14F-4D97-AF65-F5344CB8AC3E}">
        <p14:creationId xmlns:p14="http://schemas.microsoft.com/office/powerpoint/2010/main" val="766348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505" y="62565"/>
            <a:ext cx="10904914" cy="881508"/>
          </a:xfrm>
        </p:spPr>
        <p:txBody>
          <a:bodyPr>
            <a:normAutofit/>
          </a:bodyPr>
          <a:lstStyle/>
          <a:p>
            <a:r>
              <a:rPr lang="en-US" sz="4000" b="1" dirty="0">
                <a:solidFill>
                  <a:srgbClr val="000E2A"/>
                </a:solidFill>
                <a:latin typeface="+mn-lt"/>
              </a:rPr>
              <a:t>Just Part of the Job…</a:t>
            </a:r>
          </a:p>
        </p:txBody>
      </p:sp>
      <p:sp>
        <p:nvSpPr>
          <p:cNvPr id="3" name="Content Placeholder 2"/>
          <p:cNvSpPr>
            <a:spLocks noGrp="1"/>
          </p:cNvSpPr>
          <p:nvPr>
            <p:ph idx="1"/>
          </p:nvPr>
        </p:nvSpPr>
        <p:spPr>
          <a:xfrm>
            <a:off x="99752" y="950496"/>
            <a:ext cx="11992495" cy="5869003"/>
          </a:xfrm>
        </p:spPr>
        <p:txBody>
          <a:bodyPr anchor="t">
            <a:normAutofit/>
          </a:bodyPr>
          <a:lstStyle/>
          <a:p>
            <a:pPr marL="288925" indent="-288925">
              <a:lnSpc>
                <a:spcPct val="100000"/>
              </a:lnSpc>
              <a:spcBef>
                <a:spcPts val="0"/>
              </a:spcBef>
              <a:spcAft>
                <a:spcPts val="1200"/>
              </a:spcAft>
              <a:buClr>
                <a:srgbClr val="EB1C24"/>
              </a:buClr>
              <a:buSzPct val="80000"/>
            </a:pPr>
            <a:r>
              <a:rPr lang="en-US" sz="3200" b="1" dirty="0"/>
              <a:t>‘To work with those who are vulnerable and suffering, particularly trauma populations, inherently requires clinicians to be actively ready to use their own personal psychological resources in the form of empathy and compassion on a daily basis. </a:t>
            </a:r>
          </a:p>
          <a:p>
            <a:pPr marL="288925" indent="-288925">
              <a:lnSpc>
                <a:spcPct val="100000"/>
              </a:lnSpc>
              <a:spcBef>
                <a:spcPts val="0"/>
              </a:spcBef>
              <a:spcAft>
                <a:spcPts val="1200"/>
              </a:spcAft>
              <a:buClr>
                <a:srgbClr val="EB1C24"/>
              </a:buClr>
              <a:buSzPct val="80000"/>
            </a:pPr>
            <a:r>
              <a:rPr lang="en-US" sz="3200" b="1" dirty="0"/>
              <a:t>While this may seem obvious to those of us in the profession, we maintain that this ‘‘requirement of the job’’ is </a:t>
            </a:r>
            <a:r>
              <a:rPr lang="en-US" sz="3600" b="1" dirty="0">
                <a:solidFill>
                  <a:srgbClr val="EB1C24"/>
                </a:solidFill>
              </a:rPr>
              <a:t>quite unique in comparison to other professional disciplines</a:t>
            </a:r>
          </a:p>
          <a:p>
            <a:pPr marL="288925" indent="-288925">
              <a:lnSpc>
                <a:spcPct val="100000"/>
              </a:lnSpc>
              <a:spcBef>
                <a:spcPts val="0"/>
              </a:spcBef>
              <a:spcAft>
                <a:spcPts val="1200"/>
              </a:spcAft>
              <a:buClr>
                <a:srgbClr val="EB1C24"/>
              </a:buClr>
              <a:buSzPct val="80000"/>
            </a:pPr>
            <a:r>
              <a:rPr lang="en-US" sz="3200" b="1" dirty="0"/>
              <a:t>In other words, the emotional requirements of clinical practice, specifically the chronic use of empathy and compassion, are simply not required as part of the essential skill set in other professions.’</a:t>
            </a:r>
          </a:p>
          <a:p>
            <a:pPr marL="0" indent="0" algn="r">
              <a:lnSpc>
                <a:spcPct val="100000"/>
              </a:lnSpc>
              <a:spcBef>
                <a:spcPts val="0"/>
              </a:spcBef>
              <a:spcAft>
                <a:spcPts val="600"/>
              </a:spcAft>
              <a:buClr>
                <a:srgbClr val="EB1C24"/>
              </a:buClr>
              <a:buSzPct val="80000"/>
              <a:buNone/>
            </a:pPr>
            <a:r>
              <a:rPr lang="en-US" sz="1400" b="1" dirty="0">
                <a:solidFill>
                  <a:prstClr val="black"/>
                </a:solidFill>
              </a:rPr>
              <a:t>Newell, 2016, p.310</a:t>
            </a:r>
          </a:p>
        </p:txBody>
      </p:sp>
    </p:spTree>
    <p:extLst>
      <p:ext uri="{BB962C8B-B14F-4D97-AF65-F5344CB8AC3E}">
        <p14:creationId xmlns:p14="http://schemas.microsoft.com/office/powerpoint/2010/main" val="3464987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97041" y="365133"/>
            <a:ext cx="10832432" cy="1499769"/>
          </a:xfrm>
        </p:spPr>
        <p:txBody>
          <a:bodyPr>
            <a:normAutofit/>
          </a:bodyPr>
          <a:lstStyle/>
          <a:p>
            <a:r>
              <a:rPr lang="en-US" sz="4000" b="1" dirty="0">
                <a:solidFill>
                  <a:srgbClr val="000E2A"/>
                </a:solidFill>
                <a:latin typeface="+mn-lt"/>
              </a:rPr>
              <a:t>These emotional requirements of clinical practice can lead to:</a:t>
            </a:r>
            <a:endParaRPr lang="en-US" sz="4000" b="1" dirty="0">
              <a:latin typeface="+mn-lt"/>
            </a:endParaRPr>
          </a:p>
        </p:txBody>
      </p:sp>
      <p:sp>
        <p:nvSpPr>
          <p:cNvPr id="6" name="Content Placeholder 5"/>
          <p:cNvSpPr>
            <a:spLocks noGrp="1"/>
          </p:cNvSpPr>
          <p:nvPr>
            <p:ph idx="1"/>
          </p:nvPr>
        </p:nvSpPr>
        <p:spPr>
          <a:xfrm>
            <a:off x="1171071" y="1897817"/>
            <a:ext cx="10832433" cy="4907882"/>
          </a:xfrm>
        </p:spPr>
        <p:txBody>
          <a:bodyPr>
            <a:normAutofit/>
          </a:bodyPr>
          <a:lstStyle/>
          <a:p>
            <a:pPr marL="349250" lvl="1" indent="-349250">
              <a:lnSpc>
                <a:spcPct val="100000"/>
              </a:lnSpc>
              <a:spcBef>
                <a:spcPts val="0"/>
              </a:spcBef>
              <a:spcAft>
                <a:spcPts val="1200"/>
              </a:spcAft>
              <a:buClr>
                <a:srgbClr val="EB1C24"/>
              </a:buClr>
              <a:buSzPct val="80000"/>
            </a:pPr>
            <a:r>
              <a:rPr lang="en-US" sz="3600" b="1" dirty="0"/>
              <a:t>vicarious traumatization (VT)</a:t>
            </a:r>
          </a:p>
          <a:p>
            <a:pPr marL="349250" lvl="1" indent="-349250">
              <a:lnSpc>
                <a:spcPct val="100000"/>
              </a:lnSpc>
              <a:spcBef>
                <a:spcPts val="0"/>
              </a:spcBef>
              <a:spcAft>
                <a:spcPts val="1200"/>
              </a:spcAft>
              <a:buClr>
                <a:srgbClr val="EB1C24"/>
              </a:buClr>
              <a:buSzPct val="80000"/>
            </a:pPr>
            <a:r>
              <a:rPr lang="en-US" sz="3600" b="1" dirty="0"/>
              <a:t>secondary traumatic stress (STS)</a:t>
            </a:r>
          </a:p>
          <a:p>
            <a:pPr marL="349250" lvl="1" indent="-349250">
              <a:lnSpc>
                <a:spcPct val="100000"/>
              </a:lnSpc>
              <a:spcBef>
                <a:spcPts val="0"/>
              </a:spcBef>
              <a:spcAft>
                <a:spcPts val="1200"/>
              </a:spcAft>
              <a:buClr>
                <a:srgbClr val="EB1C24"/>
              </a:buClr>
              <a:buSzPct val="80000"/>
            </a:pPr>
            <a:r>
              <a:rPr lang="en-US" sz="3600" b="1" dirty="0"/>
              <a:t>compassion fatigue (CF)</a:t>
            </a:r>
          </a:p>
          <a:p>
            <a:pPr marL="914400" indent="0">
              <a:buNone/>
            </a:pPr>
            <a:r>
              <a:rPr lang="en-US" sz="3200" b="1" dirty="0">
                <a:solidFill>
                  <a:srgbClr val="C00000"/>
                </a:solidFill>
              </a:rPr>
              <a:t>*</a:t>
            </a:r>
            <a:r>
              <a:rPr lang="en-US" sz="4000" b="1" dirty="0">
                <a:solidFill>
                  <a:srgbClr val="C00000"/>
                </a:solidFill>
              </a:rPr>
              <a:t> </a:t>
            </a:r>
            <a:r>
              <a:rPr lang="en-US" sz="3200" b="1" dirty="0"/>
              <a:t>supported by a growing body of empirical research</a:t>
            </a:r>
            <a:r>
              <a:rPr lang="en-US" sz="3200" dirty="0"/>
              <a:t> </a:t>
            </a:r>
          </a:p>
          <a:p>
            <a:pPr marL="0" indent="0">
              <a:buNone/>
            </a:pPr>
            <a:endParaRPr lang="en-US" sz="1400" b="1" dirty="0"/>
          </a:p>
          <a:p>
            <a:pPr marL="0" indent="0">
              <a:buNone/>
            </a:pPr>
            <a:endParaRPr lang="en-US" sz="1400" b="1" dirty="0"/>
          </a:p>
          <a:p>
            <a:pPr marL="0" indent="0">
              <a:buNone/>
            </a:pPr>
            <a:endParaRPr lang="en-US" sz="1400" b="1" dirty="0"/>
          </a:p>
          <a:p>
            <a:pPr marL="0" indent="0">
              <a:buNone/>
            </a:pPr>
            <a:endParaRPr lang="en-US" sz="1400" b="1" dirty="0"/>
          </a:p>
          <a:p>
            <a:pPr marL="0" indent="0">
              <a:buNone/>
            </a:pPr>
            <a:endParaRPr lang="en-US" sz="1400" b="1" dirty="0"/>
          </a:p>
          <a:p>
            <a:pPr marL="0" indent="0" algn="r">
              <a:buNone/>
            </a:pPr>
            <a:r>
              <a:rPr lang="en-US" sz="1400" b="1" dirty="0" smtClean="0"/>
              <a:t>Adams</a:t>
            </a:r>
            <a:r>
              <a:rPr lang="en-US" sz="1400" b="1" dirty="0"/>
              <a:t>, </a:t>
            </a:r>
            <a:r>
              <a:rPr lang="en-US" sz="1400" b="1" dirty="0" err="1"/>
              <a:t>Boscarino</a:t>
            </a:r>
            <a:r>
              <a:rPr lang="en-US" sz="1400" b="1" dirty="0"/>
              <a:t>, &amp; Figley, 2006; Bride, 2004, </a:t>
            </a:r>
            <a:r>
              <a:rPr lang="en-US" sz="1400" b="1" dirty="0" smtClean="0"/>
              <a:t>2007</a:t>
            </a:r>
            <a:endParaRPr lang="en-US" b="1" dirty="0"/>
          </a:p>
        </p:txBody>
      </p:sp>
    </p:spTree>
    <p:extLst>
      <p:ext uri="{BB962C8B-B14F-4D97-AF65-F5344CB8AC3E}">
        <p14:creationId xmlns:p14="http://schemas.microsoft.com/office/powerpoint/2010/main" val="3170616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39" y="33271"/>
            <a:ext cx="11683921" cy="2758055"/>
          </a:xfrm>
        </p:spPr>
        <p:txBody>
          <a:bodyPr>
            <a:normAutofit/>
          </a:bodyPr>
          <a:lstStyle/>
          <a:p>
            <a:pPr>
              <a:lnSpc>
                <a:spcPct val="100000"/>
              </a:lnSpc>
            </a:pPr>
            <a:r>
              <a:rPr lang="en-US" b="1" dirty="0">
                <a:latin typeface="+mn-lt"/>
              </a:rPr>
              <a:t>Vicarious Traumatization </a:t>
            </a:r>
            <a:r>
              <a:rPr lang="en-US" sz="3600" dirty="0">
                <a:latin typeface="+mn-lt"/>
              </a:rPr>
              <a:t>refers to a transformation in cognitive schemas and belief systems resulting from empathic engagement with clients’ traumatic experiences that may result in ‘‘significant disruptions” in:</a:t>
            </a:r>
            <a:endParaRPr lang="en-US" b="1" dirty="0">
              <a:latin typeface="+mn-lt"/>
            </a:endParaRPr>
          </a:p>
        </p:txBody>
      </p:sp>
      <p:sp>
        <p:nvSpPr>
          <p:cNvPr id="3" name="Content Placeholder 2"/>
          <p:cNvSpPr>
            <a:spLocks noGrp="1"/>
          </p:cNvSpPr>
          <p:nvPr>
            <p:ph idx="1"/>
          </p:nvPr>
        </p:nvSpPr>
        <p:spPr>
          <a:xfrm>
            <a:off x="830179" y="2663736"/>
            <a:ext cx="11201399" cy="4066674"/>
          </a:xfrm>
        </p:spPr>
        <p:txBody>
          <a:bodyPr>
            <a:normAutofit/>
          </a:bodyPr>
          <a:lstStyle/>
          <a:p>
            <a:pPr marL="288925" lvl="1" indent="-288925">
              <a:lnSpc>
                <a:spcPct val="100000"/>
              </a:lnSpc>
              <a:spcBef>
                <a:spcPts val="0"/>
              </a:spcBef>
              <a:spcAft>
                <a:spcPts val="1200"/>
              </a:spcAft>
              <a:buClr>
                <a:srgbClr val="EB1C24"/>
              </a:buClr>
              <a:buSzPct val="80000"/>
            </a:pPr>
            <a:r>
              <a:rPr lang="en-US" sz="3200" dirty="0"/>
              <a:t>One’s sense of meaning, connection, identity, and world view</a:t>
            </a:r>
          </a:p>
          <a:p>
            <a:pPr marL="288925" lvl="1" indent="-288925">
              <a:lnSpc>
                <a:spcPct val="100000"/>
              </a:lnSpc>
              <a:spcBef>
                <a:spcPts val="0"/>
              </a:spcBef>
              <a:spcAft>
                <a:spcPts val="1200"/>
              </a:spcAft>
              <a:buClr>
                <a:srgbClr val="EB1C24"/>
              </a:buClr>
              <a:buSzPct val="80000"/>
            </a:pPr>
            <a:r>
              <a:rPr lang="en-US" sz="3200" dirty="0"/>
              <a:t>One’s affect tolerance, psychological needs, beliefs about self and others, interpersonal relationships, and sensory memory’’ </a:t>
            </a:r>
          </a:p>
          <a:p>
            <a:pPr marL="396875" lvl="1" indent="-396875">
              <a:lnSpc>
                <a:spcPct val="100000"/>
              </a:lnSpc>
              <a:spcBef>
                <a:spcPts val="0"/>
              </a:spcBef>
              <a:buNone/>
            </a:pPr>
            <a:endParaRPr lang="en-US" sz="1400" b="1" dirty="0"/>
          </a:p>
          <a:p>
            <a:pPr marL="457200" lvl="1" indent="0" algn="r">
              <a:lnSpc>
                <a:spcPct val="100000"/>
              </a:lnSpc>
              <a:spcBef>
                <a:spcPts val="0"/>
              </a:spcBef>
              <a:buNone/>
            </a:pPr>
            <a:endParaRPr lang="en-US" sz="1400" b="1" dirty="0"/>
          </a:p>
          <a:p>
            <a:pPr marL="457200" lvl="1" indent="0" algn="r">
              <a:lnSpc>
                <a:spcPct val="100000"/>
              </a:lnSpc>
              <a:spcBef>
                <a:spcPts val="0"/>
              </a:spcBef>
              <a:buNone/>
            </a:pPr>
            <a:endParaRPr lang="en-US" sz="1400" b="1" dirty="0"/>
          </a:p>
          <a:p>
            <a:pPr marL="457200" lvl="1" indent="0" algn="r">
              <a:lnSpc>
                <a:spcPct val="100000"/>
              </a:lnSpc>
              <a:spcBef>
                <a:spcPts val="0"/>
              </a:spcBef>
              <a:buNone/>
            </a:pPr>
            <a:endParaRPr lang="en-US" sz="1400" b="1" dirty="0"/>
          </a:p>
          <a:p>
            <a:pPr marL="457200" lvl="1" indent="0" algn="r">
              <a:lnSpc>
                <a:spcPct val="100000"/>
              </a:lnSpc>
              <a:spcBef>
                <a:spcPts val="0"/>
              </a:spcBef>
              <a:buNone/>
            </a:pPr>
            <a:endParaRPr lang="en-US" sz="1400" b="1" dirty="0"/>
          </a:p>
          <a:p>
            <a:pPr marL="457200" lvl="1" indent="0" algn="r">
              <a:lnSpc>
                <a:spcPct val="100000"/>
              </a:lnSpc>
              <a:spcBef>
                <a:spcPts val="0"/>
              </a:spcBef>
              <a:buNone/>
            </a:pPr>
            <a:endParaRPr lang="en-US" sz="1400" b="1" dirty="0"/>
          </a:p>
          <a:p>
            <a:pPr marL="457200" lvl="1" indent="0" algn="r">
              <a:lnSpc>
                <a:spcPct val="100000"/>
              </a:lnSpc>
              <a:spcBef>
                <a:spcPts val="0"/>
              </a:spcBef>
              <a:buNone/>
            </a:pPr>
            <a:endParaRPr lang="en-US" sz="1400" b="1" dirty="0"/>
          </a:p>
          <a:p>
            <a:pPr marL="457200" lvl="1" indent="0" algn="r">
              <a:lnSpc>
                <a:spcPct val="100000"/>
              </a:lnSpc>
              <a:spcBef>
                <a:spcPts val="0"/>
              </a:spcBef>
              <a:buNone/>
            </a:pPr>
            <a:endParaRPr lang="en-US" sz="1400" b="1" dirty="0"/>
          </a:p>
          <a:p>
            <a:pPr marL="457200" lvl="1" indent="0" algn="r">
              <a:lnSpc>
                <a:spcPct val="100000"/>
              </a:lnSpc>
              <a:spcBef>
                <a:spcPts val="0"/>
              </a:spcBef>
              <a:buNone/>
            </a:pPr>
            <a:endParaRPr lang="en-US" sz="1400" b="1" dirty="0"/>
          </a:p>
          <a:p>
            <a:pPr marL="457200" lvl="1" indent="0" algn="r">
              <a:lnSpc>
                <a:spcPct val="100000"/>
              </a:lnSpc>
              <a:spcBef>
                <a:spcPts val="0"/>
              </a:spcBef>
              <a:buNone/>
            </a:pPr>
            <a:r>
              <a:rPr lang="en-US" sz="1400" b="1" dirty="0"/>
              <a:t>Pearlman &amp; </a:t>
            </a:r>
            <a:r>
              <a:rPr lang="en-US" sz="1400" b="1" dirty="0" err="1"/>
              <a:t>Saakvitne</a:t>
            </a:r>
            <a:r>
              <a:rPr lang="en-US" sz="1400" b="1" dirty="0"/>
              <a:t>, 1995, p. 151</a:t>
            </a:r>
          </a:p>
        </p:txBody>
      </p:sp>
    </p:spTree>
    <p:extLst>
      <p:ext uri="{BB962C8B-B14F-4D97-AF65-F5344CB8AC3E}">
        <p14:creationId xmlns:p14="http://schemas.microsoft.com/office/powerpoint/2010/main" val="1522244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203" y="0"/>
            <a:ext cx="11982979" cy="2931023"/>
          </a:xfrm>
        </p:spPr>
        <p:txBody>
          <a:bodyPr>
            <a:normAutofit/>
          </a:bodyPr>
          <a:lstStyle/>
          <a:p>
            <a:r>
              <a:rPr lang="en-US" b="1" dirty="0">
                <a:latin typeface="+mn-lt"/>
              </a:rPr>
              <a:t>Secondary Traumatic Stress </a:t>
            </a:r>
            <a:r>
              <a:rPr lang="en-US" sz="3600" dirty="0">
                <a:latin typeface="+mn-lt"/>
              </a:rPr>
              <a:t>was defined by Figley as ‘‘the natural and consequent behaviors and emotions resulting from knowing about a traumatizing event experienced by a significant other—the stress resulting from helping or wanting to help a traumatized or suffering person’’ (1995, p. 7).</a:t>
            </a:r>
          </a:p>
        </p:txBody>
      </p:sp>
      <p:sp>
        <p:nvSpPr>
          <p:cNvPr id="3" name="Content Placeholder 2"/>
          <p:cNvSpPr>
            <a:spLocks noGrp="1"/>
          </p:cNvSpPr>
          <p:nvPr>
            <p:ph idx="1"/>
          </p:nvPr>
        </p:nvSpPr>
        <p:spPr>
          <a:xfrm>
            <a:off x="112203" y="2724305"/>
            <a:ext cx="12079797" cy="4133696"/>
          </a:xfrm>
        </p:spPr>
        <p:txBody>
          <a:bodyPr>
            <a:normAutofit/>
          </a:bodyPr>
          <a:lstStyle/>
          <a:p>
            <a:pPr marL="0" indent="342900">
              <a:lnSpc>
                <a:spcPct val="100000"/>
              </a:lnSpc>
              <a:spcBef>
                <a:spcPts val="0"/>
              </a:spcBef>
              <a:buClr>
                <a:srgbClr val="EB1C24"/>
              </a:buClr>
              <a:buSzPct val="80000"/>
              <a:buNone/>
            </a:pPr>
            <a:r>
              <a:rPr lang="en-US" sz="3200" dirty="0"/>
              <a:t>According to Bride et al. (2007), with the exception that the traumatic exposure is indirect, secondary traumatic stress is nearly identical to posttraumatic stress, including symptoms associated with PTSD, such as</a:t>
            </a:r>
            <a:endParaRPr lang="en-US" dirty="0"/>
          </a:p>
          <a:p>
            <a:pPr marL="1152525" indent="-476250">
              <a:lnSpc>
                <a:spcPct val="100000"/>
              </a:lnSpc>
              <a:spcBef>
                <a:spcPts val="0"/>
              </a:spcBef>
              <a:buClr>
                <a:srgbClr val="C00000"/>
              </a:buClr>
              <a:buFont typeface="+mj-lt"/>
              <a:buAutoNum type="alphaLcPeriod"/>
            </a:pPr>
            <a:r>
              <a:rPr lang="en-US" dirty="0"/>
              <a:t>Intrusive imagery, </a:t>
            </a:r>
          </a:p>
          <a:p>
            <a:pPr marL="1152525" indent="-476250">
              <a:lnSpc>
                <a:spcPct val="100000"/>
              </a:lnSpc>
              <a:spcBef>
                <a:spcPts val="0"/>
              </a:spcBef>
              <a:buClr>
                <a:srgbClr val="C00000"/>
              </a:buClr>
              <a:buFont typeface="+mj-lt"/>
              <a:buAutoNum type="alphaLcPeriod"/>
            </a:pPr>
            <a:r>
              <a:rPr lang="en-US" dirty="0"/>
              <a:t>Avoidance of reminders and cues</a:t>
            </a:r>
          </a:p>
          <a:p>
            <a:pPr marL="1152525" indent="-476250">
              <a:lnSpc>
                <a:spcPct val="100000"/>
              </a:lnSpc>
              <a:spcBef>
                <a:spcPts val="0"/>
              </a:spcBef>
              <a:buClr>
                <a:srgbClr val="C00000"/>
              </a:buClr>
              <a:buFont typeface="+mj-lt"/>
              <a:buAutoNum type="alphaLcPeriod"/>
            </a:pPr>
            <a:r>
              <a:rPr lang="en-US" dirty="0"/>
              <a:t> </a:t>
            </a:r>
            <a:r>
              <a:rPr lang="en-US" dirty="0" err="1"/>
              <a:t>Hyperarousal</a:t>
            </a:r>
            <a:endParaRPr lang="en-US" dirty="0"/>
          </a:p>
          <a:p>
            <a:pPr marL="1152525" indent="-476250">
              <a:lnSpc>
                <a:spcPct val="100000"/>
              </a:lnSpc>
              <a:spcBef>
                <a:spcPts val="0"/>
              </a:spcBef>
              <a:buClr>
                <a:srgbClr val="C00000"/>
              </a:buClr>
              <a:buFont typeface="+mj-lt"/>
              <a:buAutoNum type="alphaLcPeriod"/>
            </a:pPr>
            <a:r>
              <a:rPr lang="en-US" dirty="0"/>
              <a:t>Distressing Emotions</a:t>
            </a:r>
          </a:p>
          <a:p>
            <a:pPr marL="1152525" indent="-476250">
              <a:lnSpc>
                <a:spcPct val="100000"/>
              </a:lnSpc>
              <a:spcBef>
                <a:spcPts val="0"/>
              </a:spcBef>
              <a:buClr>
                <a:srgbClr val="C00000"/>
              </a:buClr>
              <a:buFont typeface="+mj-lt"/>
              <a:buAutoNum type="alphaLcPeriod"/>
            </a:pPr>
            <a:r>
              <a:rPr lang="en-US" dirty="0"/>
              <a:t>Cognitive Changes </a:t>
            </a:r>
          </a:p>
          <a:p>
            <a:pPr marL="1152525" indent="-476250">
              <a:lnSpc>
                <a:spcPct val="100000"/>
              </a:lnSpc>
              <a:spcBef>
                <a:spcPts val="0"/>
              </a:spcBef>
              <a:buClr>
                <a:srgbClr val="C00000"/>
              </a:buClr>
              <a:buFont typeface="+mj-lt"/>
              <a:buAutoNum type="alphaLcPeriod"/>
            </a:pPr>
            <a:r>
              <a:rPr lang="en-US" dirty="0"/>
              <a:t>Functional Impairment  		              </a:t>
            </a:r>
            <a:r>
              <a:rPr lang="en-US" sz="1400" b="1" dirty="0"/>
              <a:t>Bride et al., 2007; </a:t>
            </a:r>
            <a:r>
              <a:rPr lang="en-US" sz="1400" b="1" dirty="0">
                <a:solidFill>
                  <a:prstClr val="black"/>
                </a:solidFill>
              </a:rPr>
              <a:t>Figley, 1995, 2002; Figley &amp; </a:t>
            </a:r>
            <a:r>
              <a:rPr lang="en-US" sz="1400" b="1" dirty="0" err="1">
                <a:solidFill>
                  <a:prstClr val="black"/>
                </a:solidFill>
              </a:rPr>
              <a:t>Roop</a:t>
            </a:r>
            <a:r>
              <a:rPr lang="en-US" sz="1400" b="1" dirty="0">
                <a:solidFill>
                  <a:prstClr val="black"/>
                </a:solidFill>
              </a:rPr>
              <a:t> 2006</a:t>
            </a:r>
            <a:endParaRPr lang="en-US" sz="3200" b="1" dirty="0">
              <a:solidFill>
                <a:prstClr val="black"/>
              </a:solidFill>
            </a:endParaRPr>
          </a:p>
        </p:txBody>
      </p:sp>
    </p:spTree>
    <p:extLst>
      <p:ext uri="{BB962C8B-B14F-4D97-AF65-F5344CB8AC3E}">
        <p14:creationId xmlns:p14="http://schemas.microsoft.com/office/powerpoint/2010/main" val="1557108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761" y="58479"/>
            <a:ext cx="10515600" cy="887820"/>
          </a:xfrm>
        </p:spPr>
        <p:txBody>
          <a:bodyPr>
            <a:normAutofit/>
          </a:bodyPr>
          <a:lstStyle/>
          <a:p>
            <a:r>
              <a:rPr lang="en-US" sz="3600" b="1" dirty="0">
                <a:solidFill>
                  <a:schemeClr val="tx1">
                    <a:lumMod val="75000"/>
                    <a:lumOff val="25000"/>
                  </a:schemeClr>
                </a:solidFill>
                <a:latin typeface="+mn-lt"/>
              </a:rPr>
              <a:t>Secondary Traumatic Stress Studies</a:t>
            </a:r>
          </a:p>
        </p:txBody>
      </p:sp>
      <p:sp>
        <p:nvSpPr>
          <p:cNvPr id="3" name="Content Placeholder 2"/>
          <p:cNvSpPr>
            <a:spLocks noGrp="1"/>
          </p:cNvSpPr>
          <p:nvPr>
            <p:ph idx="1"/>
          </p:nvPr>
        </p:nvSpPr>
        <p:spPr>
          <a:xfrm>
            <a:off x="442913" y="830006"/>
            <a:ext cx="11639550" cy="6070858"/>
          </a:xfrm>
        </p:spPr>
        <p:txBody>
          <a:bodyPr>
            <a:normAutofit/>
          </a:bodyPr>
          <a:lstStyle/>
          <a:p>
            <a:pPr marL="0" indent="0">
              <a:lnSpc>
                <a:spcPct val="100000"/>
              </a:lnSpc>
              <a:spcBef>
                <a:spcPts val="0"/>
              </a:spcBef>
              <a:spcAft>
                <a:spcPts val="600"/>
              </a:spcAft>
              <a:buNone/>
            </a:pPr>
            <a:r>
              <a:rPr lang="en-US" dirty="0"/>
              <a:t>Findings from a recent study on Child Welfare Workers</a:t>
            </a:r>
          </a:p>
          <a:p>
            <a:pPr>
              <a:lnSpc>
                <a:spcPct val="100000"/>
              </a:lnSpc>
              <a:spcBef>
                <a:spcPts val="0"/>
              </a:spcBef>
              <a:spcAft>
                <a:spcPts val="600"/>
              </a:spcAft>
              <a:buClr>
                <a:srgbClr val="EB1C24"/>
              </a:buClr>
              <a:buSzPct val="80000"/>
            </a:pPr>
            <a:r>
              <a:rPr lang="en-US" dirty="0">
                <a:solidFill>
                  <a:srgbClr val="000E2A"/>
                </a:solidFill>
              </a:rPr>
              <a:t>Literature review highlights a disagreement about whether Secondary Traumatic Stress (STS) is, indeed, a syndrome distinct from burnout, compassion fatigue, and vicarious trauma…</a:t>
            </a:r>
          </a:p>
          <a:p>
            <a:pPr>
              <a:lnSpc>
                <a:spcPct val="100000"/>
              </a:lnSpc>
              <a:spcBef>
                <a:spcPts val="0"/>
              </a:spcBef>
              <a:spcAft>
                <a:spcPts val="600"/>
              </a:spcAft>
              <a:buClr>
                <a:srgbClr val="EB1C24"/>
              </a:buClr>
              <a:buSzPct val="80000"/>
            </a:pPr>
            <a:r>
              <a:rPr lang="en-US" dirty="0">
                <a:solidFill>
                  <a:srgbClr val="000E2A"/>
                </a:solidFill>
              </a:rPr>
              <a:t>Literature did support that some of the symptoms associated with STS such as intrusive thoughts, emotional numbness, trouble concentrating, and feeling discouraged, jumpy, or annoyed (among others) were harmful to already-overburdened and stressed child welfare professionals</a:t>
            </a:r>
          </a:p>
          <a:p>
            <a:pPr>
              <a:lnSpc>
                <a:spcPct val="100000"/>
              </a:lnSpc>
              <a:spcBef>
                <a:spcPts val="0"/>
              </a:spcBef>
              <a:spcAft>
                <a:spcPts val="600"/>
              </a:spcAft>
              <a:buClr>
                <a:srgbClr val="EB1C24"/>
              </a:buClr>
              <a:buSzPct val="80000"/>
            </a:pPr>
            <a:r>
              <a:rPr lang="en-US" dirty="0">
                <a:solidFill>
                  <a:srgbClr val="000E2A"/>
                </a:solidFill>
              </a:rPr>
              <a:t>In an earlier STS study a common symptom reported by social workers was: thinking about clients without intending to (40.5 % of social workers in study)  </a:t>
            </a:r>
          </a:p>
          <a:p>
            <a:pPr>
              <a:lnSpc>
                <a:spcPct val="100000"/>
              </a:lnSpc>
              <a:spcBef>
                <a:spcPts val="0"/>
              </a:spcBef>
              <a:buClr>
                <a:srgbClr val="EB1C24"/>
              </a:buClr>
              <a:buSzPct val="80000"/>
            </a:pPr>
            <a:r>
              <a:rPr lang="en-US" dirty="0">
                <a:solidFill>
                  <a:srgbClr val="000E2A"/>
                </a:solidFill>
              </a:rPr>
              <a:t> The new Child Welfare Workers Study found 69 % child welfare workers reported experiencing that intrusive symptom</a:t>
            </a:r>
            <a:r>
              <a:rPr lang="en-US" sz="2400" dirty="0">
                <a:solidFill>
                  <a:srgbClr val="000E2A"/>
                </a:solidFill>
              </a:rPr>
              <a:t> </a:t>
            </a:r>
          </a:p>
          <a:p>
            <a:pPr marL="0" indent="0" algn="r">
              <a:lnSpc>
                <a:spcPct val="100000"/>
              </a:lnSpc>
              <a:spcBef>
                <a:spcPts val="0"/>
              </a:spcBef>
              <a:buClr>
                <a:srgbClr val="EB1C24"/>
              </a:buClr>
              <a:buSzPct val="80000"/>
              <a:buNone/>
            </a:pPr>
            <a:endParaRPr lang="en-US" sz="1400" b="1" dirty="0"/>
          </a:p>
          <a:p>
            <a:pPr marL="0" indent="0" algn="r">
              <a:lnSpc>
                <a:spcPct val="100000"/>
              </a:lnSpc>
              <a:spcBef>
                <a:spcPts val="0"/>
              </a:spcBef>
              <a:buClr>
                <a:srgbClr val="EB1C24"/>
              </a:buClr>
              <a:buSzPct val="80000"/>
              <a:buNone/>
            </a:pPr>
            <a:r>
              <a:rPr lang="en-US" sz="1400" b="1" dirty="0"/>
              <a:t>Rienks, 2020</a:t>
            </a:r>
            <a:endParaRPr lang="en-US" sz="1400" b="1" dirty="0">
              <a:solidFill>
                <a:srgbClr val="000E2A"/>
              </a:solidFill>
            </a:endParaRPr>
          </a:p>
        </p:txBody>
      </p:sp>
    </p:spTree>
    <p:extLst>
      <p:ext uri="{BB962C8B-B14F-4D97-AF65-F5344CB8AC3E}">
        <p14:creationId xmlns:p14="http://schemas.microsoft.com/office/powerpoint/2010/main" val="212834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1144</TotalTime>
  <Words>3272</Words>
  <Application>Microsoft Office PowerPoint</Application>
  <PresentationFormat>Widescreen</PresentationFormat>
  <Paragraphs>234</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Part 2. Defining Compassion Fatigue and Related Conditions</vt:lpstr>
      <vt:lpstr>‘Preparing to be in the behavioral health workforce requires knowledge, skills, and tools to deal with and effectively manage the occupational hazards associated with the profession.’</vt:lpstr>
      <vt:lpstr>Part 2 Outline</vt:lpstr>
      <vt:lpstr>‘It is now widely recognized that the indirect exposure to trauma involves an inherent risk of significant emotional, cognitive, and behavioral changes in the clinician.’ Bride et al., 2007, p.155</vt:lpstr>
      <vt:lpstr>Just Part of the Job…</vt:lpstr>
      <vt:lpstr>These emotional requirements of clinical practice can lead to:</vt:lpstr>
      <vt:lpstr>Vicarious Traumatization refers to a transformation in cognitive schemas and belief systems resulting from empathic engagement with clients’ traumatic experiences that may result in ‘‘significant disruptions” in:</vt:lpstr>
      <vt:lpstr>Secondary Traumatic Stress was defined by Figley as ‘‘the natural and consequent behaviors and emotions resulting from knowing about a traumatizing event experienced by a significant other—the stress resulting from helping or wanting to help a traumatized or suffering person’’ (1995, p. 7).</vt:lpstr>
      <vt:lpstr>Secondary Traumatic Stress Studies</vt:lpstr>
      <vt:lpstr>Compassion Fatigue</vt:lpstr>
      <vt:lpstr>Other Terms in the Compassion Fatigue Literature</vt:lpstr>
      <vt:lpstr>The most insidious aspect of compassion fatigue is that it attacks the very core of what brings helpers into this work: their empathy and compassion for others. </vt:lpstr>
      <vt:lpstr>There are Ways to Prevent Compassion Fatigue</vt:lpstr>
      <vt:lpstr>This ends Part 2 of the five-part  Compassion Fatigue and the Behavioral Health Workforce Curriculum Infusion Package (CIP)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Nancy A Roget</dc:creator>
  <cp:keywords>Compassion Fatigue, Burnout, Self-Care, Behavioral Health Workforce</cp:keywords>
  <cp:lastModifiedBy>Beth A Rutkowski</cp:lastModifiedBy>
  <cp:revision>48</cp:revision>
  <dcterms:created xsi:type="dcterms:W3CDTF">2020-03-08T01:51:31Z</dcterms:created>
  <dcterms:modified xsi:type="dcterms:W3CDTF">2020-03-17T19:09:53Z</dcterms:modified>
  <cp:category>Curriculum Infusion Package</cp:category>
</cp:coreProperties>
</file>