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56" r:id="rId2"/>
    <p:sldId id="281" r:id="rId3"/>
    <p:sldId id="266" r:id="rId4"/>
    <p:sldId id="267" r:id="rId5"/>
    <p:sldId id="268" r:id="rId6"/>
    <p:sldId id="257" r:id="rId7"/>
    <p:sldId id="258" r:id="rId8"/>
    <p:sldId id="259" r:id="rId9"/>
    <p:sldId id="260" r:id="rId10"/>
    <p:sldId id="261" r:id="rId11"/>
    <p:sldId id="262" r:id="rId12"/>
    <p:sldId id="263" r:id="rId13"/>
    <p:sldId id="275"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54061"/>
    <a:srgbClr val="EB1C2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61" autoAdjust="0"/>
    <p:restoredTop sz="73721" autoAdjust="0"/>
  </p:normalViewPr>
  <p:slideViewPr>
    <p:cSldViewPr snapToGrid="0">
      <p:cViewPr varScale="1">
        <p:scale>
          <a:sx n="85" d="100"/>
          <a:sy n="85" d="100"/>
        </p:scale>
        <p:origin x="1536" y="78"/>
      </p:cViewPr>
      <p:guideLst/>
    </p:cSldViewPr>
  </p:slideViewPr>
  <p:notesTextViewPr>
    <p:cViewPr>
      <p:scale>
        <a:sx n="1" d="1"/>
        <a:sy n="1" d="1"/>
      </p:scale>
      <p:origin x="0" y="0"/>
    </p:cViewPr>
  </p:notesTextViewPr>
  <p:sorterViewPr>
    <p:cViewPr varScale="1">
      <p:scale>
        <a:sx n="1" d="1"/>
        <a:sy n="1" d="1"/>
      </p:scale>
      <p:origin x="0" y="0"/>
    </p:cViewPr>
  </p:sorterViewPr>
  <p:notesViewPr>
    <p:cSldViewPr snapToGrid="0">
      <p:cViewPr varScale="1">
        <p:scale>
          <a:sx n="81" d="100"/>
          <a:sy n="81" d="100"/>
        </p:scale>
        <p:origin x="3894" y="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yce A Hartje" userId="06b36550-c492-4a48-9408-3e9eb6eef4e3" providerId="ADAL" clId="{41D9EB44-7A37-CA49-A0AB-08940BD3101C}"/>
    <pc:docChg chg="undo custSel delSld modSld">
      <pc:chgData name="Joyce A Hartje" userId="06b36550-c492-4a48-9408-3e9eb6eef4e3" providerId="ADAL" clId="{41D9EB44-7A37-CA49-A0AB-08940BD3101C}" dt="2020-03-12T07:58:07.155" v="2033" actId="13244"/>
      <pc:docMkLst>
        <pc:docMk/>
      </pc:docMkLst>
      <pc:sldChg chg="modSp modNotes">
        <pc:chgData name="Joyce A Hartje" userId="06b36550-c492-4a48-9408-3e9eb6eef4e3" providerId="ADAL" clId="{41D9EB44-7A37-CA49-A0AB-08940BD3101C}" dt="2020-03-12T07:53:51.122" v="1801" actId="962"/>
        <pc:sldMkLst>
          <pc:docMk/>
          <pc:sldMk cId="170500170" sldId="257"/>
        </pc:sldMkLst>
        <pc:picChg chg="mod">
          <ac:chgData name="Joyce A Hartje" userId="06b36550-c492-4a48-9408-3e9eb6eef4e3" providerId="ADAL" clId="{41D9EB44-7A37-CA49-A0AB-08940BD3101C}" dt="2020-03-12T07:53:51.122" v="1801" actId="962"/>
          <ac:picMkLst>
            <pc:docMk/>
            <pc:sldMk cId="170500170" sldId="257"/>
            <ac:picMk id="6" creationId="{2DA0F7A6-6B06-4476-910E-0888B35A62A2}"/>
          </ac:picMkLst>
        </pc:picChg>
      </pc:sldChg>
      <pc:sldChg chg="addSp delSp modSp modNotes">
        <pc:chgData name="Joyce A Hartje" userId="06b36550-c492-4a48-9408-3e9eb6eef4e3" providerId="ADAL" clId="{41D9EB44-7A37-CA49-A0AB-08940BD3101C}" dt="2020-03-12T07:53:59.609" v="1803" actId="962"/>
        <pc:sldMkLst>
          <pc:docMk/>
          <pc:sldMk cId="635316555" sldId="258"/>
        </pc:sldMkLst>
        <pc:spChg chg="mod">
          <ac:chgData name="Joyce A Hartje" userId="06b36550-c492-4a48-9408-3e9eb6eef4e3" providerId="ADAL" clId="{41D9EB44-7A37-CA49-A0AB-08940BD3101C}" dt="2020-03-12T05:35:11.924" v="55" actId="1036"/>
          <ac:spMkLst>
            <pc:docMk/>
            <pc:sldMk cId="635316555" sldId="258"/>
            <ac:spMk id="2" creationId="{00000000-0000-0000-0000-000000000000}"/>
          </ac:spMkLst>
        </pc:spChg>
        <pc:spChg chg="mod">
          <ac:chgData name="Joyce A Hartje" userId="06b36550-c492-4a48-9408-3e9eb6eef4e3" providerId="ADAL" clId="{41D9EB44-7A37-CA49-A0AB-08940BD3101C}" dt="2020-03-12T06:08:15.539" v="396" actId="20577"/>
          <ac:spMkLst>
            <pc:docMk/>
            <pc:sldMk cId="635316555" sldId="258"/>
            <ac:spMk id="3" creationId="{00000000-0000-0000-0000-000000000000}"/>
          </ac:spMkLst>
        </pc:spChg>
        <pc:spChg chg="add del mod">
          <ac:chgData name="Joyce A Hartje" userId="06b36550-c492-4a48-9408-3e9eb6eef4e3" providerId="ADAL" clId="{41D9EB44-7A37-CA49-A0AB-08940BD3101C}" dt="2020-03-12T05:29:43.910" v="2" actId="931"/>
          <ac:spMkLst>
            <pc:docMk/>
            <pc:sldMk cId="635316555" sldId="258"/>
            <ac:spMk id="5" creationId="{5DE5EA31-A557-6940-AA8F-2E840BF1573F}"/>
          </ac:spMkLst>
        </pc:spChg>
        <pc:picChg chg="del">
          <ac:chgData name="Joyce A Hartje" userId="06b36550-c492-4a48-9408-3e9eb6eef4e3" providerId="ADAL" clId="{41D9EB44-7A37-CA49-A0AB-08940BD3101C}" dt="2020-03-12T05:28:43.732" v="1" actId="478"/>
          <ac:picMkLst>
            <pc:docMk/>
            <pc:sldMk cId="635316555" sldId="258"/>
            <ac:picMk id="4" creationId="{00000000-0000-0000-0000-000000000000}"/>
          </ac:picMkLst>
        </pc:picChg>
        <pc:picChg chg="add mod">
          <ac:chgData name="Joyce A Hartje" userId="06b36550-c492-4a48-9408-3e9eb6eef4e3" providerId="ADAL" clId="{41D9EB44-7A37-CA49-A0AB-08940BD3101C}" dt="2020-03-12T07:53:59.609" v="1803" actId="962"/>
          <ac:picMkLst>
            <pc:docMk/>
            <pc:sldMk cId="635316555" sldId="258"/>
            <ac:picMk id="7" creationId="{4BCE12BE-FC44-FF47-BD7B-2580C875EE4B}"/>
          </ac:picMkLst>
        </pc:picChg>
      </pc:sldChg>
      <pc:sldChg chg="addSp delSp modSp modNotes">
        <pc:chgData name="Joyce A Hartje" userId="06b36550-c492-4a48-9408-3e9eb6eef4e3" providerId="ADAL" clId="{41D9EB44-7A37-CA49-A0AB-08940BD3101C}" dt="2020-03-12T07:58:07.155" v="2033" actId="13244"/>
        <pc:sldMkLst>
          <pc:docMk/>
          <pc:sldMk cId="1233515236" sldId="259"/>
        </pc:sldMkLst>
        <pc:spChg chg="mod">
          <ac:chgData name="Joyce A Hartje" userId="06b36550-c492-4a48-9408-3e9eb6eef4e3" providerId="ADAL" clId="{41D9EB44-7A37-CA49-A0AB-08940BD3101C}" dt="2020-03-12T07:58:01.027" v="2032" actId="13244"/>
          <ac:spMkLst>
            <pc:docMk/>
            <pc:sldMk cId="1233515236" sldId="259"/>
            <ac:spMk id="2" creationId="{00000000-0000-0000-0000-000000000000}"/>
          </ac:spMkLst>
        </pc:spChg>
        <pc:spChg chg="mod">
          <ac:chgData name="Joyce A Hartje" userId="06b36550-c492-4a48-9408-3e9eb6eef4e3" providerId="ADAL" clId="{41D9EB44-7A37-CA49-A0AB-08940BD3101C}" dt="2020-03-12T07:58:07.155" v="2033" actId="13244"/>
          <ac:spMkLst>
            <pc:docMk/>
            <pc:sldMk cId="1233515236" sldId="259"/>
            <ac:spMk id="3" creationId="{00000000-0000-0000-0000-000000000000}"/>
          </ac:spMkLst>
        </pc:spChg>
        <pc:spChg chg="add del mod">
          <ac:chgData name="Joyce A Hartje" userId="06b36550-c492-4a48-9408-3e9eb6eef4e3" providerId="ADAL" clId="{41D9EB44-7A37-CA49-A0AB-08940BD3101C}" dt="2020-03-12T05:37:38.536" v="64" actId="931"/>
          <ac:spMkLst>
            <pc:docMk/>
            <pc:sldMk cId="1233515236" sldId="259"/>
            <ac:spMk id="6" creationId="{18F937D8-520A-7F41-AC98-2A50DB5691A5}"/>
          </ac:spMkLst>
        </pc:spChg>
        <pc:picChg chg="del mod">
          <ac:chgData name="Joyce A Hartje" userId="06b36550-c492-4a48-9408-3e9eb6eef4e3" providerId="ADAL" clId="{41D9EB44-7A37-CA49-A0AB-08940BD3101C}" dt="2020-03-12T05:39:10.282" v="79" actId="478"/>
          <ac:picMkLst>
            <pc:docMk/>
            <pc:sldMk cId="1233515236" sldId="259"/>
            <ac:picMk id="4" creationId="{00000000-0000-0000-0000-000000000000}"/>
          </ac:picMkLst>
        </pc:picChg>
        <pc:picChg chg="del">
          <ac:chgData name="Joyce A Hartje" userId="06b36550-c492-4a48-9408-3e9eb6eef4e3" providerId="ADAL" clId="{41D9EB44-7A37-CA49-A0AB-08940BD3101C}" dt="2020-03-12T05:38:29.906" v="70" actId="478"/>
          <ac:picMkLst>
            <pc:docMk/>
            <pc:sldMk cId="1233515236" sldId="259"/>
            <ac:picMk id="5" creationId="{00000000-0000-0000-0000-000000000000}"/>
          </ac:picMkLst>
        </pc:picChg>
        <pc:picChg chg="add mod modCrop">
          <ac:chgData name="Joyce A Hartje" userId="06b36550-c492-4a48-9408-3e9eb6eef4e3" providerId="ADAL" clId="{41D9EB44-7A37-CA49-A0AB-08940BD3101C}" dt="2020-03-12T07:55:17.489" v="1901" actId="962"/>
          <ac:picMkLst>
            <pc:docMk/>
            <pc:sldMk cId="1233515236" sldId="259"/>
            <ac:picMk id="8" creationId="{8832EFB3-E73B-1840-9CAA-718F63B193C3}"/>
          </ac:picMkLst>
        </pc:picChg>
        <pc:picChg chg="add mod">
          <ac:chgData name="Joyce A Hartje" userId="06b36550-c492-4a48-9408-3e9eb6eef4e3" providerId="ADAL" clId="{41D9EB44-7A37-CA49-A0AB-08940BD3101C}" dt="2020-03-12T07:56:03.537" v="1903" actId="962"/>
          <ac:picMkLst>
            <pc:docMk/>
            <pc:sldMk cId="1233515236" sldId="259"/>
            <ac:picMk id="9" creationId="{077757C5-46A2-224F-94F6-E5F240500052}"/>
          </ac:picMkLst>
        </pc:picChg>
      </pc:sldChg>
      <pc:sldChg chg="modSp modNotes">
        <pc:chgData name="Joyce A Hartje" userId="06b36550-c492-4a48-9408-3e9eb6eef4e3" providerId="ADAL" clId="{41D9EB44-7A37-CA49-A0AB-08940BD3101C}" dt="2020-03-12T07:37:27.645" v="1568" actId="20577"/>
        <pc:sldMkLst>
          <pc:docMk/>
          <pc:sldMk cId="2487384939" sldId="260"/>
        </pc:sldMkLst>
        <pc:spChg chg="mod">
          <ac:chgData name="Joyce A Hartje" userId="06b36550-c492-4a48-9408-3e9eb6eef4e3" providerId="ADAL" clId="{41D9EB44-7A37-CA49-A0AB-08940BD3101C}" dt="2020-03-12T05:52:34.941" v="270" actId="14100"/>
          <ac:spMkLst>
            <pc:docMk/>
            <pc:sldMk cId="2487384939" sldId="260"/>
            <ac:spMk id="2" creationId="{00000000-0000-0000-0000-000000000000}"/>
          </ac:spMkLst>
        </pc:spChg>
        <pc:spChg chg="mod">
          <ac:chgData name="Joyce A Hartje" userId="06b36550-c492-4a48-9408-3e9eb6eef4e3" providerId="ADAL" clId="{41D9EB44-7A37-CA49-A0AB-08940BD3101C}" dt="2020-03-12T06:05:48.676" v="365" actId="20577"/>
          <ac:spMkLst>
            <pc:docMk/>
            <pc:sldMk cId="2487384939" sldId="260"/>
            <ac:spMk id="3" creationId="{00000000-0000-0000-0000-000000000000}"/>
          </ac:spMkLst>
        </pc:spChg>
      </pc:sldChg>
      <pc:sldChg chg="modSp modNotes">
        <pc:chgData name="Joyce A Hartje" userId="06b36550-c492-4a48-9408-3e9eb6eef4e3" providerId="ADAL" clId="{41D9EB44-7A37-CA49-A0AB-08940BD3101C}" dt="2020-03-12T07:50:48.826" v="1779" actId="1035"/>
        <pc:sldMkLst>
          <pc:docMk/>
          <pc:sldMk cId="2295380923" sldId="261"/>
        </pc:sldMkLst>
        <pc:spChg chg="mod">
          <ac:chgData name="Joyce A Hartje" userId="06b36550-c492-4a48-9408-3e9eb6eef4e3" providerId="ADAL" clId="{41D9EB44-7A37-CA49-A0AB-08940BD3101C}" dt="2020-03-12T06:22:32.409" v="571" actId="1036"/>
          <ac:spMkLst>
            <pc:docMk/>
            <pc:sldMk cId="2295380923" sldId="261"/>
            <ac:spMk id="2" creationId="{00000000-0000-0000-0000-000000000000}"/>
          </ac:spMkLst>
        </pc:spChg>
        <pc:spChg chg="mod">
          <ac:chgData name="Joyce A Hartje" userId="06b36550-c492-4a48-9408-3e9eb6eef4e3" providerId="ADAL" clId="{41D9EB44-7A37-CA49-A0AB-08940BD3101C}" dt="2020-03-12T06:22:32.409" v="571" actId="1036"/>
          <ac:spMkLst>
            <pc:docMk/>
            <pc:sldMk cId="2295380923" sldId="261"/>
            <ac:spMk id="3" creationId="{00000000-0000-0000-0000-000000000000}"/>
          </ac:spMkLst>
        </pc:spChg>
      </pc:sldChg>
      <pc:sldChg chg="addSp delSp modSp modNotes modNotesTx">
        <pc:chgData name="Joyce A Hartje" userId="06b36550-c492-4a48-9408-3e9eb6eef4e3" providerId="ADAL" clId="{41D9EB44-7A37-CA49-A0AB-08940BD3101C}" dt="2020-03-12T07:56:28.040" v="1967" actId="962"/>
        <pc:sldMkLst>
          <pc:docMk/>
          <pc:sldMk cId="1379369847" sldId="262"/>
        </pc:sldMkLst>
        <pc:spChg chg="mod">
          <ac:chgData name="Joyce A Hartje" userId="06b36550-c492-4a48-9408-3e9eb6eef4e3" providerId="ADAL" clId="{41D9EB44-7A37-CA49-A0AB-08940BD3101C}" dt="2020-03-12T06:29:58.711" v="614" actId="1076"/>
          <ac:spMkLst>
            <pc:docMk/>
            <pc:sldMk cId="1379369847" sldId="262"/>
            <ac:spMk id="2" creationId="{00000000-0000-0000-0000-000000000000}"/>
          </ac:spMkLst>
        </pc:spChg>
        <pc:spChg chg="mod">
          <ac:chgData name="Joyce A Hartje" userId="06b36550-c492-4a48-9408-3e9eb6eef4e3" providerId="ADAL" clId="{41D9EB44-7A37-CA49-A0AB-08940BD3101C}" dt="2020-03-12T06:33:45.949" v="659" actId="1036"/>
          <ac:spMkLst>
            <pc:docMk/>
            <pc:sldMk cId="1379369847" sldId="262"/>
            <ac:spMk id="3" creationId="{00000000-0000-0000-0000-000000000000}"/>
          </ac:spMkLst>
        </pc:spChg>
        <pc:spChg chg="del">
          <ac:chgData name="Joyce A Hartje" userId="06b36550-c492-4a48-9408-3e9eb6eef4e3" providerId="ADAL" clId="{41D9EB44-7A37-CA49-A0AB-08940BD3101C}" dt="2020-03-12T06:31:53.249" v="629" actId="478"/>
          <ac:spMkLst>
            <pc:docMk/>
            <pc:sldMk cId="1379369847" sldId="262"/>
            <ac:spMk id="4" creationId="{00000000-0000-0000-0000-000000000000}"/>
          </ac:spMkLst>
        </pc:spChg>
        <pc:spChg chg="del mod">
          <ac:chgData name="Joyce A Hartje" userId="06b36550-c492-4a48-9408-3e9eb6eef4e3" providerId="ADAL" clId="{41D9EB44-7A37-CA49-A0AB-08940BD3101C}" dt="2020-03-12T06:25:25.582" v="592" actId="478"/>
          <ac:spMkLst>
            <pc:docMk/>
            <pc:sldMk cId="1379369847" sldId="262"/>
            <ac:spMk id="6" creationId="{00000000-0000-0000-0000-000000000000}"/>
          </ac:spMkLst>
        </pc:spChg>
        <pc:spChg chg="add del mod">
          <ac:chgData name="Joyce A Hartje" userId="06b36550-c492-4a48-9408-3e9eb6eef4e3" providerId="ADAL" clId="{41D9EB44-7A37-CA49-A0AB-08940BD3101C}" dt="2020-03-12T06:24:38.651" v="588" actId="931"/>
          <ac:spMkLst>
            <pc:docMk/>
            <pc:sldMk cId="1379369847" sldId="262"/>
            <ac:spMk id="7" creationId="{046A85F7-8FE4-9B44-AFA2-228B71D6387C}"/>
          </ac:spMkLst>
        </pc:spChg>
        <pc:spChg chg="add del">
          <ac:chgData name="Joyce A Hartje" userId="06b36550-c492-4a48-9408-3e9eb6eef4e3" providerId="ADAL" clId="{41D9EB44-7A37-CA49-A0AB-08940BD3101C}" dt="2020-03-12T06:31:13.753" v="621"/>
          <ac:spMkLst>
            <pc:docMk/>
            <pc:sldMk cId="1379369847" sldId="262"/>
            <ac:spMk id="10" creationId="{1028F7E3-A353-9749-9D1F-BEAB73F46BD4}"/>
          </ac:spMkLst>
        </pc:spChg>
        <pc:picChg chg="del mod">
          <ac:chgData name="Joyce A Hartje" userId="06b36550-c492-4a48-9408-3e9eb6eef4e3" providerId="ADAL" clId="{41D9EB44-7A37-CA49-A0AB-08940BD3101C}" dt="2020-03-12T06:24:31.586" v="587" actId="478"/>
          <ac:picMkLst>
            <pc:docMk/>
            <pc:sldMk cId="1379369847" sldId="262"/>
            <ac:picMk id="5" creationId="{00000000-0000-0000-0000-000000000000}"/>
          </ac:picMkLst>
        </pc:picChg>
        <pc:picChg chg="add mod">
          <ac:chgData name="Joyce A Hartje" userId="06b36550-c492-4a48-9408-3e9eb6eef4e3" providerId="ADAL" clId="{41D9EB44-7A37-CA49-A0AB-08940BD3101C}" dt="2020-03-12T07:56:28.040" v="1967" actId="962"/>
          <ac:picMkLst>
            <pc:docMk/>
            <pc:sldMk cId="1379369847" sldId="262"/>
            <ac:picMk id="9" creationId="{A15B33D5-E89F-A64A-9FB0-1FD2D595561B}"/>
          </ac:picMkLst>
        </pc:picChg>
      </pc:sldChg>
      <pc:sldChg chg="addSp delSp modSp modNotes">
        <pc:chgData name="Joyce A Hartje" userId="06b36550-c492-4a48-9408-3e9eb6eef4e3" providerId="ADAL" clId="{41D9EB44-7A37-CA49-A0AB-08940BD3101C}" dt="2020-03-12T07:56:46" v="2031" actId="962"/>
        <pc:sldMkLst>
          <pc:docMk/>
          <pc:sldMk cId="498148284" sldId="263"/>
        </pc:sldMkLst>
        <pc:spChg chg="mod">
          <ac:chgData name="Joyce A Hartje" userId="06b36550-c492-4a48-9408-3e9eb6eef4e3" providerId="ADAL" clId="{41D9EB44-7A37-CA49-A0AB-08940BD3101C}" dt="2020-03-12T06:52:37.164" v="912" actId="1076"/>
          <ac:spMkLst>
            <pc:docMk/>
            <pc:sldMk cId="498148284" sldId="263"/>
            <ac:spMk id="2" creationId="{00000000-0000-0000-0000-000000000000}"/>
          </ac:spMkLst>
        </pc:spChg>
        <pc:spChg chg="mod">
          <ac:chgData name="Joyce A Hartje" userId="06b36550-c492-4a48-9408-3e9eb6eef4e3" providerId="ADAL" clId="{41D9EB44-7A37-CA49-A0AB-08940BD3101C}" dt="2020-03-12T06:53:50.464" v="927" actId="20577"/>
          <ac:spMkLst>
            <pc:docMk/>
            <pc:sldMk cId="498148284" sldId="263"/>
            <ac:spMk id="3" creationId="{00000000-0000-0000-0000-000000000000}"/>
          </ac:spMkLst>
        </pc:spChg>
        <pc:spChg chg="del mod">
          <ac:chgData name="Joyce A Hartje" userId="06b36550-c492-4a48-9408-3e9eb6eef4e3" providerId="ADAL" clId="{41D9EB44-7A37-CA49-A0AB-08940BD3101C}" dt="2020-03-12T06:44:26.429" v="810" actId="478"/>
          <ac:spMkLst>
            <pc:docMk/>
            <pc:sldMk cId="498148284" sldId="263"/>
            <ac:spMk id="5" creationId="{00000000-0000-0000-0000-000000000000}"/>
          </ac:spMkLst>
        </pc:spChg>
        <pc:spChg chg="add del mod">
          <ac:chgData name="Joyce A Hartje" userId="06b36550-c492-4a48-9408-3e9eb6eef4e3" providerId="ADAL" clId="{41D9EB44-7A37-CA49-A0AB-08940BD3101C}" dt="2020-03-12T06:34:15.246" v="664" actId="931"/>
          <ac:spMkLst>
            <pc:docMk/>
            <pc:sldMk cId="498148284" sldId="263"/>
            <ac:spMk id="6" creationId="{14BC15A6-FC73-C24A-97BD-B69899519417}"/>
          </ac:spMkLst>
        </pc:spChg>
        <pc:picChg chg="del">
          <ac:chgData name="Joyce A Hartje" userId="06b36550-c492-4a48-9408-3e9eb6eef4e3" providerId="ADAL" clId="{41D9EB44-7A37-CA49-A0AB-08940BD3101C}" dt="2020-03-12T06:34:01.015" v="660" actId="478"/>
          <ac:picMkLst>
            <pc:docMk/>
            <pc:sldMk cId="498148284" sldId="263"/>
            <ac:picMk id="4" creationId="{00000000-0000-0000-0000-000000000000}"/>
          </ac:picMkLst>
        </pc:picChg>
        <pc:picChg chg="add mod">
          <ac:chgData name="Joyce A Hartje" userId="06b36550-c492-4a48-9408-3e9eb6eef4e3" providerId="ADAL" clId="{41D9EB44-7A37-CA49-A0AB-08940BD3101C}" dt="2020-03-12T07:56:46" v="2031" actId="962"/>
          <ac:picMkLst>
            <pc:docMk/>
            <pc:sldMk cId="498148284" sldId="263"/>
            <ac:picMk id="8" creationId="{3180F2CC-8EF1-8043-881A-1FB6B62F60C8}"/>
          </ac:picMkLst>
        </pc:picChg>
      </pc:sldChg>
      <pc:sldChg chg="del">
        <pc:chgData name="Joyce A Hartje" userId="06b36550-c492-4a48-9408-3e9eb6eef4e3" providerId="ADAL" clId="{41D9EB44-7A37-CA49-A0AB-08940BD3101C}" dt="2020-03-12T06:58:44.138" v="975" actId="2696"/>
        <pc:sldMkLst>
          <pc:docMk/>
          <pc:sldMk cId="3893175715" sldId="265"/>
        </pc:sldMkLst>
      </pc:sldChg>
      <pc:sldChg chg="modSp modNotes">
        <pc:chgData name="Joyce A Hartje" userId="06b36550-c492-4a48-9408-3e9eb6eef4e3" providerId="ADAL" clId="{41D9EB44-7A37-CA49-A0AB-08940BD3101C}" dt="2020-03-12T07:52:08.898" v="1799" actId="962"/>
        <pc:sldMkLst>
          <pc:docMk/>
          <pc:sldMk cId="310081774" sldId="266"/>
        </pc:sldMkLst>
        <pc:picChg chg="mod">
          <ac:chgData name="Joyce A Hartje" userId="06b36550-c492-4a48-9408-3e9eb6eef4e3" providerId="ADAL" clId="{41D9EB44-7A37-CA49-A0AB-08940BD3101C}" dt="2020-03-12T07:52:08.898" v="1799" actId="962"/>
          <ac:picMkLst>
            <pc:docMk/>
            <pc:sldMk cId="310081774" sldId="266"/>
            <ac:picMk id="7" creationId="{CDA8AED2-44BC-4AF1-A204-1891F07BB644}"/>
          </ac:picMkLst>
        </pc:picChg>
      </pc:sldChg>
      <pc:sldChg chg="modSp modNotes">
        <pc:chgData name="Joyce A Hartje" userId="06b36550-c492-4a48-9408-3e9eb6eef4e3" providerId="ADAL" clId="{41D9EB44-7A37-CA49-A0AB-08940BD3101C}" dt="2020-03-12T07:22:02.534" v="1334" actId="1035"/>
        <pc:sldMkLst>
          <pc:docMk/>
          <pc:sldMk cId="2037918784" sldId="267"/>
        </pc:sldMkLst>
        <pc:spChg chg="mod">
          <ac:chgData name="Joyce A Hartje" userId="06b36550-c492-4a48-9408-3e9eb6eef4e3" providerId="ADAL" clId="{41D9EB44-7A37-CA49-A0AB-08940BD3101C}" dt="2020-03-12T06:06:37.694" v="371" actId="20577"/>
          <ac:spMkLst>
            <pc:docMk/>
            <pc:sldMk cId="2037918784" sldId="267"/>
            <ac:spMk id="4" creationId="{00000000-0000-0000-0000-000000000000}"/>
          </ac:spMkLst>
        </pc:spChg>
      </pc:sldChg>
      <pc:sldChg chg="modNotes">
        <pc:chgData name="Joyce A Hartje" userId="06b36550-c492-4a48-9408-3e9eb6eef4e3" providerId="ADAL" clId="{41D9EB44-7A37-CA49-A0AB-08940BD3101C}" dt="2020-03-12T07:22:18.217" v="1336" actId="14100"/>
        <pc:sldMkLst>
          <pc:docMk/>
          <pc:sldMk cId="4067399727" sldId="268"/>
        </pc:sldMkLst>
      </pc:sldChg>
      <pc:sldChg chg="modSp modNotesTx">
        <pc:chgData name="Joyce A Hartje" userId="06b36550-c492-4a48-9408-3e9eb6eef4e3" providerId="ADAL" clId="{41D9EB44-7A37-CA49-A0AB-08940BD3101C}" dt="2020-03-12T06:57:59.842" v="974" actId="20577"/>
        <pc:sldMkLst>
          <pc:docMk/>
          <pc:sldMk cId="2192955750" sldId="275"/>
        </pc:sldMkLst>
        <pc:spChg chg="mod">
          <ac:chgData name="Joyce A Hartje" userId="06b36550-c492-4a48-9408-3e9eb6eef4e3" providerId="ADAL" clId="{41D9EB44-7A37-CA49-A0AB-08940BD3101C}" dt="2020-03-12T06:56:33.577" v="941" actId="1038"/>
          <ac:spMkLst>
            <pc:docMk/>
            <pc:sldMk cId="2192955750" sldId="275"/>
            <ac:spMk id="3" creationId="{780468B2-8807-4B87-A3A7-B5CB39D71BD0}"/>
          </ac:spMkLst>
        </pc:spChg>
        <pc:spChg chg="mod">
          <ac:chgData name="Joyce A Hartje" userId="06b36550-c492-4a48-9408-3e9eb6eef4e3" providerId="ADAL" clId="{41D9EB44-7A37-CA49-A0AB-08940BD3101C}" dt="2020-03-12T06:54:04.578" v="928" actId="20577"/>
          <ac:spMkLst>
            <pc:docMk/>
            <pc:sldMk cId="2192955750" sldId="275"/>
            <ac:spMk id="4" creationId="{00000000-0000-0000-0000-000000000000}"/>
          </ac:spMkLst>
        </pc:spChg>
        <pc:picChg chg="mod">
          <ac:chgData name="Joyce A Hartje" userId="06b36550-c492-4a48-9408-3e9eb6eef4e3" providerId="ADAL" clId="{41D9EB44-7A37-CA49-A0AB-08940BD3101C}" dt="2020-03-12T06:56:26.049" v="936" actId="1076"/>
          <ac:picMkLst>
            <pc:docMk/>
            <pc:sldMk cId="2192955750" sldId="275"/>
            <ac:picMk id="7" creationId="{F660EF08-BF92-45CA-BBBD-94D68EAFD891}"/>
          </ac:picMkLst>
        </pc:picChg>
      </pc:sldChg>
      <pc:sldChg chg="modNotes modNotesTx">
        <pc:chgData name="Joyce A Hartje" userId="06b36550-c492-4a48-9408-3e9eb6eef4e3" providerId="ADAL" clId="{41D9EB44-7A37-CA49-A0AB-08940BD3101C}" dt="2020-03-12T07:01:08.476" v="992" actId="20577"/>
        <pc:sldMkLst>
          <pc:docMk/>
          <pc:sldMk cId="270495791" sldId="281"/>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0D9F84A-6D78-4CF3-B4DD-F41BD6BCBB6E}" type="datetimeFigureOut">
              <a:rPr lang="en-US" smtClean="0"/>
              <a:t>3/17/2020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BE5BF75-3840-4126-9A43-78CB16DB3430}" type="slidenum">
              <a:rPr lang="en-US" smtClean="0"/>
              <a:t>‹#›</a:t>
            </a:fld>
            <a:endParaRPr lang="en-US"/>
          </a:p>
        </p:txBody>
      </p:sp>
    </p:spTree>
    <p:extLst>
      <p:ext uri="{BB962C8B-B14F-4D97-AF65-F5344CB8AC3E}">
        <p14:creationId xmlns:p14="http://schemas.microsoft.com/office/powerpoint/2010/main" val="17583062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www.psattc.org/" TargetMode="External"/><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3" Type="http://schemas.openxmlformats.org/officeDocument/2006/relationships/hyperlink" Target="https://doi.org/10.1177/1066480718795123" TargetMode="External"/><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3" Type="http://schemas.openxmlformats.org/officeDocument/2006/relationships/hyperlink" Target="https://togetherthevoice.org/sites/default/files/bbitraining/innovative_strategies_-_mindfulness_document_1.pdf" TargetMode="External"/><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3" Type="http://schemas.openxmlformats.org/officeDocument/2006/relationships/hyperlink" Target="https://togetherthevoice.org/sites/default/files/bbitraining/innovative_strategies_-_mindfulness_document_1.pdf" TargetMode="External"/><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3" Type="http://schemas.openxmlformats.org/officeDocument/2006/relationships/hyperlink" Target="http://www.psattc.org/" TargetMode="External"/><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s://doi.org/10.1093/occmed/kqz144" TargetMode="External"/><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3" Type="http://schemas.openxmlformats.org/officeDocument/2006/relationships/hyperlink" Target="https://doi.org/10.1016/j.chiabu.2020.104355" TargetMode="External"/><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07127" y="4248201"/>
            <a:ext cx="5663045" cy="4824549"/>
          </a:xfrm>
        </p:spPr>
        <p:txBody>
          <a:bodyPr/>
          <a:lstStyle/>
          <a:p>
            <a:pPr lvl="0">
              <a:spcAft>
                <a:spcPts val="600"/>
              </a:spcAft>
            </a:pPr>
            <a:r>
              <a:rPr lang="en-US" sz="1100" dirty="0"/>
              <a:t>This is the part four in the 5-part Curriculum Infusion Package (CIP) on </a:t>
            </a:r>
            <a:r>
              <a:rPr lang="en-US" sz="1100" i="1" dirty="0"/>
              <a:t>Compassion Fatigue and </a:t>
            </a:r>
            <a:r>
              <a:rPr lang="en-US" sz="1100" i="1" dirty="0" smtClean="0"/>
              <a:t>the </a:t>
            </a:r>
            <a:r>
              <a:rPr lang="en-US" sz="1100" i="1" dirty="0"/>
              <a:t>Behavioral Health Workforce</a:t>
            </a:r>
            <a:r>
              <a:rPr lang="en-US" sz="1100" dirty="0"/>
              <a:t>, developed in 2020 by the Pacific Southwest Addiction Technology Transfer Center (PSATTC). The main developers included Nancy Roget, MS, Joyce Hartje, </a:t>
            </a:r>
            <a:r>
              <a:rPr lang="en-US" sz="1100" dirty="0" smtClean="0"/>
              <a:t>PhD, </a:t>
            </a:r>
            <a:r>
              <a:rPr lang="en-US" sz="1100" dirty="0"/>
              <a:t>and Terra Hamblin, MA, with additional guidance and editing support provided by </a:t>
            </a:r>
            <a:r>
              <a:rPr lang="en-US" sz="1100" dirty="0" smtClean="0"/>
              <a:t>Beth Rutkowski,</a:t>
            </a:r>
            <a:r>
              <a:rPr lang="en-US" sz="1100" baseline="0" dirty="0" smtClean="0"/>
              <a:t> MPH, </a:t>
            </a:r>
            <a:r>
              <a:rPr lang="en-US" sz="1100" dirty="0" smtClean="0"/>
              <a:t>Thomas </a:t>
            </a:r>
            <a:r>
              <a:rPr lang="en-US" sz="1100" dirty="0"/>
              <a:t>E. Freese</a:t>
            </a:r>
            <a:r>
              <a:rPr lang="en-US" sz="1100" dirty="0" smtClean="0"/>
              <a:t>, PhD, and Michael Shafer, PhD.</a:t>
            </a:r>
          </a:p>
          <a:p>
            <a:pPr lvl="0">
              <a:spcAft>
                <a:spcPts val="600"/>
              </a:spcAft>
            </a:pPr>
            <a:endParaRPr lang="en-US" sz="1100" dirty="0"/>
          </a:p>
          <a:p>
            <a:pPr>
              <a:spcAft>
                <a:spcPts val="600"/>
              </a:spcAft>
            </a:pPr>
            <a:r>
              <a:rPr lang="en-US" sz="1100" dirty="0"/>
              <a:t>The Compassion Fatigue CIP was created to help college and university faculty infuse brief, science-based content into existing substance use disorder-related course syllabi (e.g., foundation of addiction courses, ethics, counseling courses, etc.). Instructors can select the specific content to infuse throughout the duration of the course depending on specific needs of the learners. Each slide contains notes for the instructor to provide guidance as necessary. References are included for each slide and handouts when possible.</a:t>
            </a:r>
          </a:p>
          <a:p>
            <a:pPr>
              <a:spcAft>
                <a:spcPts val="600"/>
              </a:spcAft>
            </a:pPr>
            <a:endParaRPr lang="en-US" sz="1100" dirty="0" smtClean="0"/>
          </a:p>
          <a:p>
            <a:pPr>
              <a:spcAft>
                <a:spcPts val="600"/>
              </a:spcAft>
            </a:pPr>
            <a:r>
              <a:rPr lang="en-US" sz="1100" dirty="0" smtClean="0"/>
              <a:t>Part </a:t>
            </a:r>
            <a:r>
              <a:rPr lang="en-US" sz="1100" dirty="0"/>
              <a:t>4 focuses on actions that behavioral health professionals can take to prevent compassion fatigue. If you require further information on this topic, please do not hesitate to contact the PSATTC (</a:t>
            </a:r>
            <a:r>
              <a:rPr lang="en-US" sz="1100" u="sng" dirty="0">
                <a:hlinkClick r:id="rId3"/>
              </a:rPr>
              <a:t>http://www.psattc.org</a:t>
            </a:r>
            <a:r>
              <a:rPr lang="en-US" sz="1100" dirty="0"/>
              <a:t>). You are free to use these slides and pictures, but please give credit to the PSATTC when using them by referencing PSATTC at the beginning of your presentation. The PSATTC (HHS Region 9) is part of the SAMHSA-funded ATTC network that offers training/TA services through a partnership with UCLA Integrated Substance Abuse Programs, Arizona State University School of Social Work, and University of Nevada-Reno Center for the Application of Substance Abuse Technologies. HHS Region 9 is comprised of Arizona, California, Hawaii, Nevada, and the six US-affiliated Pacific Jurisdictions (American Samoa, Commonwealth of the Northern Mariana Islands, Federated States of Micronesia, Guam, Republic of the Marshall Islands, and Republic of Palau). For additional information, please access its website at </a:t>
            </a:r>
            <a:r>
              <a:rPr lang="en-US" sz="1100" u="sng" dirty="0">
                <a:hlinkClick r:id="rId3"/>
              </a:rPr>
              <a:t>http://www.psattc.org</a:t>
            </a:r>
            <a:r>
              <a:rPr lang="en-US" sz="1100" dirty="0"/>
              <a:t>. Additional resources are available to enhance and support the information provided in this brief presentation.</a:t>
            </a:r>
          </a:p>
          <a:p>
            <a:endParaRPr lang="en-US" sz="1100" dirty="0" smtClean="0"/>
          </a:p>
          <a:p>
            <a:r>
              <a:rPr lang="en-US" sz="1100" dirty="0" smtClean="0"/>
              <a:t>IMAGE </a:t>
            </a:r>
            <a:r>
              <a:rPr lang="en-US" sz="1100" dirty="0"/>
              <a:t>CREDIT: Logo created by CASAT using a purchased image from Getty </a:t>
            </a:r>
            <a:r>
              <a:rPr lang="en-US" sz="1100" dirty="0" smtClean="0"/>
              <a:t>Images.</a:t>
            </a:r>
            <a:endParaRPr lang="en-US" sz="1100"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1357F33-E925-4A97-A6BC-37C23069B335}"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94182549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784225"/>
            <a:ext cx="5486400" cy="3086100"/>
          </a:xfrm>
        </p:spPr>
      </p:sp>
      <p:sp>
        <p:nvSpPr>
          <p:cNvPr id="3" name="Notes Placeholder 2"/>
          <p:cNvSpPr>
            <a:spLocks noGrp="1"/>
          </p:cNvSpPr>
          <p:nvPr>
            <p:ph type="body" idx="1"/>
          </p:nvPr>
        </p:nvSpPr>
        <p:spPr>
          <a:xfrm>
            <a:off x="436944" y="3886506"/>
            <a:ext cx="6137476" cy="5107021"/>
          </a:xfrm>
        </p:spPr>
        <p:txBody>
          <a:bodyPr/>
          <a:lstStyle/>
          <a:p>
            <a:pPr>
              <a:spcAft>
                <a:spcPts val="600"/>
              </a:spcAft>
            </a:pPr>
            <a:r>
              <a:rPr lang="en-US" sz="1000" dirty="0"/>
              <a:t>The content on this slide comes from a seminal article by Martin-Cuellar and colleagues (2018, specifically pages 359/360). This article does an excellent job of reviewing the literature related to mindfulness training and its relationship to decreasing compassion fatigue. Review the definitions of mindfulness and mindfulness training. In addition, Martin-Cuellar and colleagues’ research found that mindfulness is an important factor in decreasing compassion fatigue and that mindfulness training should be included in graduate courses and as part of internships. </a:t>
            </a:r>
          </a:p>
          <a:p>
            <a:endParaRPr lang="en-US" sz="1100" b="1" dirty="0" smtClean="0"/>
          </a:p>
          <a:p>
            <a:r>
              <a:rPr lang="en-US" sz="1100" b="1" dirty="0" smtClean="0"/>
              <a:t>References:</a:t>
            </a:r>
            <a:endParaRPr lang="en-US" sz="1100" dirty="0"/>
          </a:p>
          <a:p>
            <a:pPr marL="230188" indent="-230188"/>
            <a:r>
              <a:rPr lang="en-US" sz="1000" dirty="0" smtClean="0"/>
              <a:t>Martin-Cuellar</a:t>
            </a:r>
            <a:r>
              <a:rPr lang="en-US" sz="1000" dirty="0"/>
              <a:t>, A., Atencio, D. J., Kelly, R. J., &amp; Lardier, D. T. (2018). Mindfulness as a </a:t>
            </a:r>
            <a:r>
              <a:rPr lang="en-US" sz="1000" dirty="0" smtClean="0"/>
              <a:t>moderator </a:t>
            </a:r>
            <a:r>
              <a:rPr lang="en-US" sz="1000" dirty="0"/>
              <a:t>of </a:t>
            </a:r>
            <a:r>
              <a:rPr lang="en-US" sz="1000" dirty="0" smtClean="0"/>
              <a:t>clinician history </a:t>
            </a:r>
            <a:r>
              <a:rPr lang="en-US" sz="1000" dirty="0"/>
              <a:t>of </a:t>
            </a:r>
            <a:r>
              <a:rPr lang="en-US" sz="1000" dirty="0" smtClean="0"/>
              <a:t>trauma </a:t>
            </a:r>
            <a:r>
              <a:rPr lang="en-US" sz="1000" dirty="0"/>
              <a:t>on </a:t>
            </a:r>
            <a:r>
              <a:rPr lang="en-US" sz="1000" dirty="0" smtClean="0"/>
              <a:t>compassion satisfaction</a:t>
            </a:r>
            <a:r>
              <a:rPr lang="en-US" sz="1000" dirty="0"/>
              <a:t>. </a:t>
            </a:r>
            <a:r>
              <a:rPr lang="en-US" sz="1000" i="1" dirty="0"/>
              <a:t>The Family Journal</a:t>
            </a:r>
            <a:r>
              <a:rPr lang="en-US" sz="1000" dirty="0"/>
              <a:t>, </a:t>
            </a:r>
            <a:r>
              <a:rPr lang="en-US" sz="1000" i="1" dirty="0"/>
              <a:t>26</a:t>
            </a:r>
            <a:r>
              <a:rPr lang="en-US" sz="1000" dirty="0"/>
              <a:t>(3), </a:t>
            </a:r>
            <a:r>
              <a:rPr lang="en-US" sz="1000" dirty="0" smtClean="0"/>
              <a:t>358-368</a:t>
            </a:r>
            <a:r>
              <a:rPr lang="en-US" sz="1000" dirty="0"/>
              <a:t>. </a:t>
            </a:r>
            <a:r>
              <a:rPr lang="en-US" sz="1000" dirty="0">
                <a:hlinkClick r:id="rId3"/>
              </a:rPr>
              <a:t>https://</a:t>
            </a:r>
            <a:r>
              <a:rPr lang="en-US" sz="1000" dirty="0" smtClean="0">
                <a:hlinkClick r:id="rId3"/>
              </a:rPr>
              <a:t>doi.org/10.1177/1066480718795123</a:t>
            </a:r>
            <a:r>
              <a:rPr lang="en-US" sz="1000" dirty="0" smtClean="0"/>
              <a:t>.</a:t>
            </a:r>
            <a:endParaRPr lang="en-US" sz="1000" dirty="0"/>
          </a:p>
          <a:p>
            <a:pPr marL="230188" indent="-230188"/>
            <a:endParaRPr lang="en-US" sz="1000" dirty="0" smtClean="0"/>
          </a:p>
          <a:p>
            <a:pPr marL="230188" indent="-230188"/>
            <a:r>
              <a:rPr lang="en-US" sz="1000" dirty="0" smtClean="0"/>
              <a:t>Christopher</a:t>
            </a:r>
            <a:r>
              <a:rPr lang="en-US" sz="1000" dirty="0"/>
              <a:t>, J.C., &amp; Maris, J.A. (2010). Integrating mindfulness as self-care into counselling and psychotherapy training. </a:t>
            </a:r>
            <a:r>
              <a:rPr lang="en-US" sz="1000" i="1" dirty="0"/>
              <a:t>Counselling and Psychotherapy Research, 10</a:t>
            </a:r>
            <a:r>
              <a:rPr lang="en-US" sz="1000" dirty="0"/>
              <a:t>, </a:t>
            </a:r>
            <a:r>
              <a:rPr lang="en-US" sz="1000" dirty="0" smtClean="0"/>
              <a:t>114-125</a:t>
            </a:r>
            <a:r>
              <a:rPr lang="en-US" sz="1000" dirty="0"/>
              <a:t>. </a:t>
            </a:r>
            <a:r>
              <a:rPr lang="en-US" sz="1000" dirty="0" smtClean="0"/>
              <a:t>doi:10.1080/14733141003750285. </a:t>
            </a:r>
            <a:endParaRPr lang="en-US" sz="1000" dirty="0"/>
          </a:p>
          <a:p>
            <a:pPr marL="230188" indent="-230188"/>
            <a:endParaRPr lang="en-US" sz="1000" dirty="0" smtClean="0"/>
          </a:p>
          <a:p>
            <a:pPr marL="0" indent="0"/>
            <a:r>
              <a:rPr lang="en-US" sz="1000" dirty="0" err="1" smtClean="0"/>
              <a:t>Figley</a:t>
            </a:r>
            <a:r>
              <a:rPr lang="en-US" sz="1000" dirty="0"/>
              <a:t>, C.R. (1995). Compassion </a:t>
            </a:r>
            <a:r>
              <a:rPr lang="en-US" sz="1000" dirty="0" smtClean="0"/>
              <a:t>Fatigue </a:t>
            </a:r>
            <a:r>
              <a:rPr lang="en-US" sz="1000" dirty="0"/>
              <a:t>as </a:t>
            </a:r>
            <a:r>
              <a:rPr lang="en-US" sz="1000" dirty="0" smtClean="0"/>
              <a:t>Secondary Traumatic Stress Disorder</a:t>
            </a:r>
            <a:r>
              <a:rPr lang="en-US" sz="1000" dirty="0"/>
              <a:t>: An </a:t>
            </a:r>
            <a:r>
              <a:rPr lang="en-US" sz="1000" dirty="0" smtClean="0"/>
              <a:t>Overview</a:t>
            </a:r>
            <a:r>
              <a:rPr lang="en-US" sz="1000" dirty="0"/>
              <a:t>. In C. R. Figley (Ed.), </a:t>
            </a:r>
            <a:r>
              <a:rPr lang="en-US" sz="1000" i="1" dirty="0"/>
              <a:t>Compassion </a:t>
            </a:r>
            <a:r>
              <a:rPr lang="en-US" sz="1000" i="1" dirty="0" smtClean="0"/>
              <a:t>Fatigue</a:t>
            </a:r>
            <a:r>
              <a:rPr lang="en-US" sz="1000" i="1" dirty="0"/>
              <a:t>: Coping with </a:t>
            </a:r>
            <a:r>
              <a:rPr lang="en-US" sz="1000" i="1" dirty="0" smtClean="0"/>
              <a:t>Secondary Traumatic Stress Disorder </a:t>
            </a:r>
            <a:r>
              <a:rPr lang="en-US" sz="1000" i="1" dirty="0"/>
              <a:t>in </a:t>
            </a:r>
            <a:r>
              <a:rPr lang="en-US" sz="1000" i="1" dirty="0" smtClean="0"/>
              <a:t>Those </a:t>
            </a:r>
            <a:r>
              <a:rPr lang="en-US" sz="1000" i="1" dirty="0"/>
              <a:t>who </a:t>
            </a:r>
            <a:r>
              <a:rPr lang="en-US" sz="1000" i="1" dirty="0" smtClean="0"/>
              <a:t>Treat </a:t>
            </a:r>
            <a:r>
              <a:rPr lang="en-US" sz="1000" i="1" dirty="0"/>
              <a:t>the </a:t>
            </a:r>
            <a:r>
              <a:rPr lang="en-US" sz="1000" i="1" dirty="0" smtClean="0"/>
              <a:t>Traumatized </a:t>
            </a:r>
            <a:r>
              <a:rPr lang="en-US" sz="1000" dirty="0"/>
              <a:t>(pp. </a:t>
            </a:r>
            <a:r>
              <a:rPr lang="en-US" sz="1000" dirty="0" smtClean="0"/>
              <a:t>1-20</a:t>
            </a:r>
            <a:r>
              <a:rPr lang="en-US" sz="1000" dirty="0"/>
              <a:t>). New York, NY: Brunner/Mazel.</a:t>
            </a:r>
          </a:p>
          <a:p>
            <a:pPr marL="230188" indent="-230188"/>
            <a:endParaRPr lang="en-US" sz="1000" dirty="0" smtClean="0"/>
          </a:p>
          <a:p>
            <a:pPr marL="230188" indent="-230188"/>
            <a:r>
              <a:rPr lang="en-US" sz="1000" dirty="0" err="1" smtClean="0"/>
              <a:t>Greason</a:t>
            </a:r>
            <a:r>
              <a:rPr lang="en-US" sz="1000" dirty="0"/>
              <a:t>, P.B., &amp; Welfare, L.E. (2013). The impact of mindfulness and meditation practice on client perceptions of common therapeutic factors. </a:t>
            </a:r>
            <a:r>
              <a:rPr lang="en-US" sz="1000" i="1" dirty="0"/>
              <a:t>The Journal of Humanistic Counseling, 52</a:t>
            </a:r>
            <a:r>
              <a:rPr lang="en-US" sz="1000" dirty="0"/>
              <a:t>, </a:t>
            </a:r>
            <a:r>
              <a:rPr lang="en-US" sz="1000" dirty="0" smtClean="0"/>
              <a:t>235-253</a:t>
            </a:r>
            <a:r>
              <a:rPr lang="en-US" sz="1000" dirty="0"/>
              <a:t>. </a:t>
            </a:r>
            <a:r>
              <a:rPr lang="en-US" sz="1000" dirty="0" smtClean="0"/>
              <a:t>doi:10.1002/j.2161-1939.2013.00045.x.</a:t>
            </a:r>
            <a:endParaRPr lang="en-US" sz="1000" dirty="0"/>
          </a:p>
          <a:p>
            <a:pPr marL="230188" indent="-230188"/>
            <a:endParaRPr lang="en-US" sz="1000" dirty="0" smtClean="0"/>
          </a:p>
          <a:p>
            <a:pPr marL="230188" indent="-230188"/>
            <a:r>
              <a:rPr lang="en-US" sz="1000" dirty="0" err="1" smtClean="0"/>
              <a:t>McGarrigle</a:t>
            </a:r>
            <a:r>
              <a:rPr lang="en-US" sz="1000" dirty="0"/>
              <a:t>, T. &amp; Walsh, C.A. (2011). Mindfulness, self-care, and wellness in social work: Effects of contemplative training. </a:t>
            </a:r>
            <a:r>
              <a:rPr lang="en-US" sz="1000" i="1" dirty="0"/>
              <a:t>Journal of Religion &amp; Spirituality in Social Work: Social Thought, 30</a:t>
            </a:r>
            <a:r>
              <a:rPr lang="en-US" sz="1000" dirty="0"/>
              <a:t>, </a:t>
            </a:r>
            <a:r>
              <a:rPr lang="en-US" sz="1000" dirty="0" smtClean="0"/>
              <a:t>212-233</a:t>
            </a:r>
            <a:r>
              <a:rPr lang="en-US" sz="1000" dirty="0"/>
              <a:t>. </a:t>
            </a:r>
            <a:r>
              <a:rPr lang="en-US" sz="1000" dirty="0" smtClean="0"/>
              <a:t>doi:10.1080/15426432.2011.587384.</a:t>
            </a:r>
            <a:endParaRPr lang="en-US" sz="1000" dirty="0"/>
          </a:p>
          <a:p>
            <a:pPr marL="230188" indent="-230188"/>
            <a:endParaRPr lang="en-US" sz="1000" dirty="0" smtClean="0"/>
          </a:p>
          <a:p>
            <a:pPr marL="230188" indent="-230188"/>
            <a:r>
              <a:rPr lang="en-US" sz="1000" dirty="0" err="1" smtClean="0"/>
              <a:t>Schomaker</a:t>
            </a:r>
            <a:r>
              <a:rPr lang="en-US" sz="1000" dirty="0"/>
              <a:t>, S.A., &amp; Ricard, R.J. (2015). Effect of a mindfulness-based intervention on counselor–client attunement. </a:t>
            </a:r>
            <a:r>
              <a:rPr lang="en-US" sz="1000" i="1" dirty="0"/>
              <a:t>Journal of Counseling &amp; Development, 93</a:t>
            </a:r>
            <a:r>
              <a:rPr lang="en-US" sz="1000" dirty="0"/>
              <a:t>, </a:t>
            </a:r>
            <a:r>
              <a:rPr lang="en-US" sz="1000" dirty="0" smtClean="0"/>
              <a:t>491-498</a:t>
            </a:r>
            <a:r>
              <a:rPr lang="en-US" sz="1000" dirty="0"/>
              <a:t>. </a:t>
            </a:r>
            <a:r>
              <a:rPr lang="en-US" sz="1000" dirty="0" smtClean="0"/>
              <a:t>doi:10.1002/jcad.12047. </a:t>
            </a:r>
            <a:endParaRPr lang="en-US" sz="1000" dirty="0"/>
          </a:p>
          <a:p>
            <a:pPr marL="230188" indent="-230188"/>
            <a:endParaRPr lang="en-US" sz="1000" dirty="0" smtClean="0"/>
          </a:p>
          <a:p>
            <a:pPr marL="0" indent="0"/>
            <a:r>
              <a:rPr lang="en-US" sz="1000" dirty="0" smtClean="0"/>
              <a:t>Shapiro</a:t>
            </a:r>
            <a:r>
              <a:rPr lang="en-US" sz="1000" dirty="0"/>
              <a:t>, S.L., Brown, K.W., &amp; </a:t>
            </a:r>
            <a:r>
              <a:rPr lang="en-US" sz="1000" dirty="0" err="1"/>
              <a:t>Biegel</a:t>
            </a:r>
            <a:r>
              <a:rPr lang="en-US" sz="1000" dirty="0"/>
              <a:t>, G.M. (2007). Teaching </a:t>
            </a:r>
            <a:r>
              <a:rPr lang="en-US" sz="1000" dirty="0" smtClean="0"/>
              <a:t>self-care </a:t>
            </a:r>
            <a:r>
              <a:rPr lang="en-US" sz="1000" dirty="0"/>
              <a:t>to </a:t>
            </a:r>
            <a:r>
              <a:rPr lang="en-US" sz="1000" dirty="0" smtClean="0"/>
              <a:t>caregivers</a:t>
            </a:r>
            <a:r>
              <a:rPr lang="en-US" sz="1000" dirty="0"/>
              <a:t>: Effects of </a:t>
            </a:r>
            <a:r>
              <a:rPr lang="en-US" sz="1000" dirty="0" smtClean="0"/>
              <a:t>mindfulness-based stress reduction </a:t>
            </a:r>
            <a:r>
              <a:rPr lang="en-US" sz="1000" dirty="0"/>
              <a:t>on the </a:t>
            </a:r>
            <a:r>
              <a:rPr lang="en-US" sz="1000" dirty="0" smtClean="0"/>
              <a:t>mental health </a:t>
            </a:r>
            <a:r>
              <a:rPr lang="en-US" sz="1000" dirty="0"/>
              <a:t>of </a:t>
            </a:r>
            <a:r>
              <a:rPr lang="en-US" sz="1000" dirty="0" smtClean="0"/>
              <a:t>therapists </a:t>
            </a:r>
            <a:r>
              <a:rPr lang="en-US" sz="1000" dirty="0"/>
              <a:t>in </a:t>
            </a:r>
            <a:r>
              <a:rPr lang="en-US" sz="1000" dirty="0" smtClean="0"/>
              <a:t>training</a:t>
            </a:r>
            <a:r>
              <a:rPr lang="en-US" sz="1000" dirty="0"/>
              <a:t>. </a:t>
            </a:r>
            <a:r>
              <a:rPr lang="en-US" sz="1000" i="1" dirty="0"/>
              <a:t>Training and Education in Professional Psychology, 1</a:t>
            </a:r>
            <a:r>
              <a:rPr lang="en-US" sz="1000" dirty="0"/>
              <a:t>, </a:t>
            </a:r>
            <a:r>
              <a:rPr lang="en-US" sz="1000" dirty="0" smtClean="0"/>
              <a:t>105-115</a:t>
            </a:r>
            <a:r>
              <a:rPr lang="en-US" sz="1000" dirty="0"/>
              <a:t>. </a:t>
            </a:r>
            <a:r>
              <a:rPr lang="en-US" sz="1000" dirty="0" smtClean="0"/>
              <a:t>doi:10.1037/1931-3918.1.2.105.</a:t>
            </a:r>
            <a:endParaRPr lang="en-US" sz="1000" dirty="0"/>
          </a:p>
          <a:p>
            <a:pPr marL="230188" indent="-230188"/>
            <a:endParaRPr lang="en-US" sz="1000" dirty="0" smtClean="0"/>
          </a:p>
          <a:p>
            <a:pPr marL="230188" indent="-230188"/>
            <a:r>
              <a:rPr lang="en-US" sz="1000" dirty="0" err="1" smtClean="0"/>
              <a:t>Thieleman</a:t>
            </a:r>
            <a:r>
              <a:rPr lang="en-US" sz="1000" dirty="0"/>
              <a:t>, K. &amp; Cacciatore, J. (2014). Witness to suffering: Mindfulness and compassion fatigue among traumatic bereavement volunteers and professionals. </a:t>
            </a:r>
            <a:r>
              <a:rPr lang="en-US" sz="1000" i="1" dirty="0"/>
              <a:t>Social Work, 59</a:t>
            </a:r>
            <a:r>
              <a:rPr lang="en-US" sz="1000" dirty="0"/>
              <a:t>, </a:t>
            </a:r>
            <a:r>
              <a:rPr lang="en-US" sz="1000" dirty="0" smtClean="0"/>
              <a:t>34-41</a:t>
            </a:r>
            <a:r>
              <a:rPr lang="en-US" sz="1000" dirty="0"/>
              <a:t>. </a:t>
            </a:r>
            <a:r>
              <a:rPr lang="en-US" sz="1000" dirty="0" smtClean="0"/>
              <a:t>doi:10.1093/</a:t>
            </a:r>
            <a:r>
              <a:rPr lang="en-US" sz="1000" dirty="0" err="1" smtClean="0"/>
              <a:t>sw</a:t>
            </a:r>
            <a:r>
              <a:rPr lang="en-US" sz="1000" dirty="0" smtClean="0"/>
              <a:t>/swt044.</a:t>
            </a:r>
            <a:endParaRPr lang="en-US" sz="1000" dirty="0"/>
          </a:p>
          <a:p>
            <a:pPr marL="230188" indent="-230188"/>
            <a:endParaRPr lang="en-US" sz="1000" dirty="0" smtClean="0"/>
          </a:p>
          <a:p>
            <a:pPr marL="230188" indent="-230188"/>
            <a:r>
              <a:rPr lang="en-US" sz="1000" dirty="0" smtClean="0"/>
              <a:t>Thomas</a:t>
            </a:r>
            <a:r>
              <a:rPr lang="en-US" sz="1000" dirty="0"/>
              <a:t>, J.T., &amp; Otis, M.D. (2010). Intrapsychic correlates of professional quality of life: Mindfulness, empathy, and emotional separation. </a:t>
            </a:r>
            <a:r>
              <a:rPr lang="en-US" sz="1000" i="1" dirty="0"/>
              <a:t>Journal of the Society for Social Work and Research, 1, </a:t>
            </a:r>
            <a:r>
              <a:rPr lang="en-US" sz="1000" dirty="0" smtClean="0"/>
              <a:t>83-98</a:t>
            </a:r>
            <a:r>
              <a:rPr lang="en-US" sz="1000" dirty="0"/>
              <a:t>. </a:t>
            </a:r>
            <a:r>
              <a:rPr lang="en-US" sz="1000" dirty="0" err="1"/>
              <a:t>doi</a:t>
            </a:r>
            <a:r>
              <a:rPr lang="en-US" sz="1000" dirty="0"/>
              <a:t>: </a:t>
            </a:r>
            <a:r>
              <a:rPr lang="en-US" sz="1000" dirty="0" smtClean="0"/>
              <a:t>10.5243/jsswr.2010.7.</a:t>
            </a:r>
            <a:endParaRPr lang="en-US" sz="1000" dirty="0"/>
          </a:p>
          <a:p>
            <a:pPr marL="230188" indent="-230188"/>
            <a:endParaRPr lang="en-US" sz="1000" dirty="0" smtClean="0"/>
          </a:p>
          <a:p>
            <a:pPr marL="230188" indent="-230188"/>
            <a:r>
              <a:rPr lang="en-US" sz="1000" dirty="0" err="1" smtClean="0"/>
              <a:t>Valent</a:t>
            </a:r>
            <a:r>
              <a:rPr lang="en-US" sz="1000" dirty="0"/>
              <a:t>, P. (2002). Diagnosis and </a:t>
            </a:r>
            <a:r>
              <a:rPr lang="en-US" sz="1000" dirty="0" smtClean="0"/>
              <a:t>Treatment </a:t>
            </a:r>
            <a:r>
              <a:rPr lang="en-US" sz="1000" dirty="0"/>
              <a:t>of </a:t>
            </a:r>
            <a:r>
              <a:rPr lang="en-US" sz="1000" dirty="0" smtClean="0"/>
              <a:t>Helper Stresses</a:t>
            </a:r>
            <a:r>
              <a:rPr lang="en-US" sz="1000" dirty="0"/>
              <a:t>, </a:t>
            </a:r>
            <a:r>
              <a:rPr lang="en-US" sz="1000" dirty="0" smtClean="0"/>
              <a:t>Traumas</a:t>
            </a:r>
            <a:r>
              <a:rPr lang="en-US" sz="1000" dirty="0"/>
              <a:t>, and </a:t>
            </a:r>
            <a:r>
              <a:rPr lang="en-US" sz="1000" dirty="0" smtClean="0"/>
              <a:t>Illnesses</a:t>
            </a:r>
            <a:r>
              <a:rPr lang="en-US" sz="1000" dirty="0"/>
              <a:t>. In C. Figley (Ed.), </a:t>
            </a:r>
            <a:r>
              <a:rPr lang="en-US" sz="1000" i="1" dirty="0"/>
              <a:t>Treating </a:t>
            </a:r>
            <a:r>
              <a:rPr lang="en-US" sz="1000" i="1" dirty="0" smtClean="0"/>
              <a:t>Compassion Fatigue </a:t>
            </a:r>
            <a:r>
              <a:rPr lang="en-US" sz="1000" dirty="0"/>
              <a:t>(pp. </a:t>
            </a:r>
            <a:r>
              <a:rPr lang="en-US" sz="1000" dirty="0" smtClean="0"/>
              <a:t>17-37</a:t>
            </a:r>
            <a:r>
              <a:rPr lang="en-US" sz="1000" dirty="0"/>
              <a:t>). New York, NY: Brunner-Routledge.</a:t>
            </a:r>
          </a:p>
        </p:txBody>
      </p:sp>
      <p:sp>
        <p:nvSpPr>
          <p:cNvPr id="4" name="Slide Number Placeholder 3"/>
          <p:cNvSpPr>
            <a:spLocks noGrp="1"/>
          </p:cNvSpPr>
          <p:nvPr>
            <p:ph type="sldNum" sz="quarter" idx="10"/>
          </p:nvPr>
        </p:nvSpPr>
        <p:spPr/>
        <p:txBody>
          <a:bodyPr/>
          <a:lstStyle/>
          <a:p>
            <a:fld id="{01357F33-E925-4A97-A6BC-37C23069B335}" type="slidenum">
              <a:rPr lang="en-US" smtClean="0"/>
              <a:t>10</a:t>
            </a:fld>
            <a:endParaRPr lang="en-US" dirty="0"/>
          </a:p>
        </p:txBody>
      </p:sp>
    </p:spTree>
    <p:extLst>
      <p:ext uri="{BB962C8B-B14F-4D97-AF65-F5344CB8AC3E}">
        <p14:creationId xmlns:p14="http://schemas.microsoft.com/office/powerpoint/2010/main" val="102382677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100" dirty="0"/>
              <a:t>This is a web-based resource that includes exercises and tips for using mindfulness. If the instructor has access to the web, show students this document online. The next slide provides an example of one of the exercises.</a:t>
            </a:r>
          </a:p>
          <a:p>
            <a:endParaRPr lang="en-US" sz="1100" dirty="0"/>
          </a:p>
          <a:p>
            <a:r>
              <a:rPr lang="en-US" sz="1100" b="1" dirty="0" smtClean="0"/>
              <a:t>Reference</a:t>
            </a:r>
            <a:r>
              <a:rPr lang="en-US" sz="1100" b="0" dirty="0" smtClean="0"/>
              <a:t>:</a:t>
            </a:r>
            <a:endParaRPr lang="en-US" sz="1100" dirty="0"/>
          </a:p>
          <a:p>
            <a:r>
              <a:rPr lang="en-US" sz="1100" dirty="0" smtClean="0"/>
              <a:t>Pressley Ridge. (</a:t>
            </a:r>
            <a:r>
              <a:rPr lang="en-US" sz="1100" dirty="0" err="1" smtClean="0"/>
              <a:t>n.d.</a:t>
            </a:r>
            <a:r>
              <a:rPr lang="en-US" sz="1100" dirty="0" smtClean="0"/>
              <a:t>) </a:t>
            </a:r>
            <a:r>
              <a:rPr lang="en-US" sz="1100" i="1" dirty="0" smtClean="0"/>
              <a:t>Quick </a:t>
            </a:r>
            <a:r>
              <a:rPr lang="en-US" sz="1100" i="1" dirty="0"/>
              <a:t>Exercises and Tips for Using Mindfulness at </a:t>
            </a:r>
            <a:r>
              <a:rPr lang="en-US" sz="1100" i="1" dirty="0" smtClean="0"/>
              <a:t>Work</a:t>
            </a:r>
            <a:r>
              <a:rPr lang="en-US" sz="1100" dirty="0" smtClean="0"/>
              <a:t>. Pittsburgh,</a:t>
            </a:r>
            <a:r>
              <a:rPr lang="en-US" sz="1100" baseline="0" dirty="0" smtClean="0"/>
              <a:t> PA: Author. </a:t>
            </a:r>
            <a:r>
              <a:rPr lang="en-US" sz="1100" dirty="0" smtClean="0"/>
              <a:t>Available</a:t>
            </a:r>
            <a:r>
              <a:rPr lang="en-US" sz="1100" baseline="0" dirty="0" smtClean="0"/>
              <a:t> at: </a:t>
            </a:r>
            <a:r>
              <a:rPr lang="en-US" sz="1100" dirty="0" smtClean="0">
                <a:hlinkClick r:id="rId3"/>
              </a:rPr>
              <a:t>https</a:t>
            </a:r>
            <a:r>
              <a:rPr lang="en-US" sz="1100" dirty="0">
                <a:hlinkClick r:id="rId3"/>
              </a:rPr>
              <a:t>://togetherthevoice.org/sites/default/files/bbitraining/innovative_strategies_-_</a:t>
            </a:r>
            <a:r>
              <a:rPr lang="en-US" sz="1100" dirty="0" smtClean="0">
                <a:hlinkClick r:id="rId3"/>
              </a:rPr>
              <a:t>mindfulness_document_1.pdf</a:t>
            </a:r>
            <a:r>
              <a:rPr lang="en-US" sz="1100" dirty="0" smtClean="0"/>
              <a:t>.</a:t>
            </a:r>
            <a:endParaRPr lang="en-US" sz="1100" dirty="0"/>
          </a:p>
          <a:p>
            <a:endParaRPr lang="en-US" sz="1100" dirty="0"/>
          </a:p>
          <a:p>
            <a:r>
              <a:rPr lang="en-US" sz="1100" dirty="0"/>
              <a:t>IMAGE CREDIT: Screen shot of the </a:t>
            </a:r>
            <a:r>
              <a:rPr lang="en-US" sz="1100" dirty="0" smtClean="0"/>
              <a:t>manual cover.</a:t>
            </a:r>
            <a:endParaRPr lang="en-US" sz="1100" dirty="0"/>
          </a:p>
          <a:p>
            <a:endParaRPr lang="en-US" sz="1100" dirty="0"/>
          </a:p>
        </p:txBody>
      </p:sp>
      <p:sp>
        <p:nvSpPr>
          <p:cNvPr id="4" name="Slide Number Placeholder 3"/>
          <p:cNvSpPr>
            <a:spLocks noGrp="1"/>
          </p:cNvSpPr>
          <p:nvPr>
            <p:ph type="sldNum" sz="quarter" idx="10"/>
          </p:nvPr>
        </p:nvSpPr>
        <p:spPr/>
        <p:txBody>
          <a:bodyPr/>
          <a:lstStyle/>
          <a:p>
            <a:fld id="{01357F33-E925-4A97-A6BC-37C23069B335}" type="slidenum">
              <a:rPr lang="en-US" smtClean="0"/>
              <a:t>11</a:t>
            </a:fld>
            <a:endParaRPr lang="en-US"/>
          </a:p>
        </p:txBody>
      </p:sp>
    </p:spTree>
    <p:extLst>
      <p:ext uri="{BB962C8B-B14F-4D97-AF65-F5344CB8AC3E}">
        <p14:creationId xmlns:p14="http://schemas.microsoft.com/office/powerpoint/2010/main" val="171634645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100" dirty="0"/>
              <a:t>This slide provides a example of one of the mindfulness exercises included in this resource. Review the exercise with students and the exercise can be done in the classroom if the instructor feels comfortable facilitating the exercise. The Five Senses Exercise help individuals stop negative thoughts, refocus energy, and gain perspective.</a:t>
            </a:r>
          </a:p>
          <a:p>
            <a:endParaRPr lang="en-US" sz="1100" dirty="0"/>
          </a:p>
          <a:p>
            <a:r>
              <a:rPr lang="en-US" sz="1100" b="1" dirty="0" smtClean="0"/>
              <a:t>Reference</a:t>
            </a:r>
            <a:r>
              <a:rPr lang="en-US" sz="1100" b="0" dirty="0" smtClean="0"/>
              <a:t>:</a:t>
            </a:r>
            <a:endParaRPr lang="en-US" sz="1100" dirty="0" smtClean="0"/>
          </a:p>
          <a:p>
            <a:r>
              <a:rPr lang="en-US" sz="1100" dirty="0" smtClean="0"/>
              <a:t>Pressley Ridge. (</a:t>
            </a:r>
            <a:r>
              <a:rPr lang="en-US" sz="1100" dirty="0" err="1" smtClean="0"/>
              <a:t>n.d.</a:t>
            </a:r>
            <a:r>
              <a:rPr lang="en-US" sz="1100" dirty="0" smtClean="0"/>
              <a:t>) </a:t>
            </a:r>
            <a:r>
              <a:rPr lang="en-US" sz="1100" i="1" dirty="0" smtClean="0"/>
              <a:t>Quick Exercises and Tips for Using Mindfulness at Work</a:t>
            </a:r>
            <a:r>
              <a:rPr lang="en-US" sz="1100" dirty="0" smtClean="0"/>
              <a:t>. Pittsburgh,</a:t>
            </a:r>
            <a:r>
              <a:rPr lang="en-US" sz="1100" baseline="0" dirty="0" smtClean="0"/>
              <a:t> PA: Author. </a:t>
            </a:r>
            <a:r>
              <a:rPr lang="en-US" sz="1100" dirty="0" smtClean="0"/>
              <a:t>Available</a:t>
            </a:r>
            <a:r>
              <a:rPr lang="en-US" sz="1100" baseline="0" dirty="0" smtClean="0"/>
              <a:t> at: </a:t>
            </a:r>
            <a:r>
              <a:rPr lang="en-US" sz="1100" dirty="0" smtClean="0">
                <a:hlinkClick r:id="rId3"/>
              </a:rPr>
              <a:t>https://togetherthevoice.org/sites/default/files/bbitraining/innovative_strategies_-_mindfulness_document_1.pdf</a:t>
            </a:r>
            <a:r>
              <a:rPr lang="en-US" sz="1100" dirty="0" smtClean="0"/>
              <a:t>.</a:t>
            </a:r>
          </a:p>
          <a:p>
            <a:endParaRPr lang="en-US"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t>IMAGE CREDIT: Screen shot of the manual cover.</a:t>
            </a:r>
          </a:p>
          <a:p>
            <a:endParaRPr lang="en-US" dirty="0"/>
          </a:p>
        </p:txBody>
      </p:sp>
      <p:sp>
        <p:nvSpPr>
          <p:cNvPr id="4" name="Slide Number Placeholder 3"/>
          <p:cNvSpPr>
            <a:spLocks noGrp="1"/>
          </p:cNvSpPr>
          <p:nvPr>
            <p:ph type="sldNum" sz="quarter" idx="10"/>
          </p:nvPr>
        </p:nvSpPr>
        <p:spPr/>
        <p:txBody>
          <a:bodyPr/>
          <a:lstStyle/>
          <a:p>
            <a:fld id="{01357F33-E925-4A97-A6BC-37C23069B335}" type="slidenum">
              <a:rPr lang="en-US" smtClean="0"/>
              <a:t>12</a:t>
            </a:fld>
            <a:endParaRPr lang="en-US"/>
          </a:p>
        </p:txBody>
      </p:sp>
    </p:spTree>
    <p:extLst>
      <p:ext uri="{BB962C8B-B14F-4D97-AF65-F5344CB8AC3E}">
        <p14:creationId xmlns:p14="http://schemas.microsoft.com/office/powerpoint/2010/main" val="227074309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400549"/>
            <a:ext cx="5486400" cy="4151267"/>
          </a:xfrm>
        </p:spPr>
        <p:txBody>
          <a:bodyPr/>
          <a:lstStyle/>
          <a:p>
            <a:pPr>
              <a:spcAft>
                <a:spcPts val="600"/>
              </a:spcAft>
            </a:pPr>
            <a:r>
              <a:rPr lang="en-US" sz="1100" dirty="0"/>
              <a:t>This slide contains links to additional resources for continued learning. Encourage students to explore issues related to being part of the behavioral health workforce in more detail.  </a:t>
            </a:r>
          </a:p>
          <a:p>
            <a:endParaRPr lang="en-US" sz="1100" dirty="0" smtClean="0"/>
          </a:p>
          <a:p>
            <a:r>
              <a:rPr lang="en-US" sz="1100" dirty="0" smtClean="0"/>
              <a:t>Additional </a:t>
            </a:r>
            <a:r>
              <a:rPr lang="en-US" sz="1100" dirty="0"/>
              <a:t>components of the PSATTC’s Compassion Fatigue CIP include the following: </a:t>
            </a:r>
          </a:p>
          <a:p>
            <a:pPr marL="112713" lvl="0"/>
            <a:r>
              <a:rPr lang="en-US" sz="1100" dirty="0"/>
              <a:t>Part 1: </a:t>
            </a:r>
            <a:r>
              <a:rPr lang="en-US" sz="1200" b="0" i="0" u="none" strike="noStrike" kern="1200" dirty="0">
                <a:solidFill>
                  <a:schemeClr val="tx1"/>
                </a:solidFill>
                <a:effectLst/>
                <a:latin typeface="+mn-lt"/>
                <a:ea typeface="+mn-ea"/>
                <a:cs typeface="+mn-cs"/>
              </a:rPr>
              <a:t>Defining Compassion Fatigue and Its Impact on the Behavioral Health Workforce</a:t>
            </a:r>
            <a:r>
              <a:rPr lang="en-US" sz="1200" b="0" i="0" kern="1200" dirty="0">
                <a:solidFill>
                  <a:schemeClr val="tx1"/>
                </a:solidFill>
                <a:effectLst/>
                <a:latin typeface="+mn-lt"/>
                <a:ea typeface="+mn-ea"/>
                <a:cs typeface="+mn-cs"/>
              </a:rPr>
              <a:t>​</a:t>
            </a:r>
            <a:endParaRPr lang="en-US" sz="1100" dirty="0"/>
          </a:p>
          <a:p>
            <a:pPr marL="112713" lvl="0"/>
            <a:r>
              <a:rPr lang="en-US" sz="1100" dirty="0"/>
              <a:t>Part 2: The Behavioral Health Workforce</a:t>
            </a:r>
          </a:p>
          <a:p>
            <a:pPr marL="112713" lvl="0"/>
            <a:r>
              <a:rPr lang="en-US" sz="1100" dirty="0"/>
              <a:t>Part 3: Burnout and Organization Response</a:t>
            </a:r>
          </a:p>
          <a:p>
            <a:pPr marL="112713" lvl="0"/>
            <a:r>
              <a:rPr lang="en-US" sz="1100" dirty="0"/>
              <a:t>Part 5: Self-Care and Ethical Issues</a:t>
            </a:r>
          </a:p>
          <a:p>
            <a:r>
              <a:rPr lang="en-US" sz="1100" dirty="0"/>
              <a:t> </a:t>
            </a:r>
          </a:p>
          <a:p>
            <a:pPr>
              <a:spcAft>
                <a:spcPts val="600"/>
              </a:spcAft>
            </a:pPr>
            <a:r>
              <a:rPr lang="en-US" sz="1100" dirty="0"/>
              <a:t>The full Compassion Fatigue CIP is available for viewing and downloading from </a:t>
            </a:r>
            <a:r>
              <a:rPr lang="en-US" sz="1100" u="sng" dirty="0">
                <a:hlinkClick r:id="rId3"/>
              </a:rPr>
              <a:t>http://www.psattc.org</a:t>
            </a:r>
            <a:r>
              <a:rPr lang="en-US" sz="1100" dirty="0" smtClean="0"/>
              <a:t>.</a:t>
            </a:r>
          </a:p>
          <a:p>
            <a:pPr>
              <a:spcAft>
                <a:spcPts val="600"/>
              </a:spcAft>
            </a:pPr>
            <a:endParaRPr lang="en-US" sz="1100" dirty="0"/>
          </a:p>
          <a:p>
            <a:pPr>
              <a:spcAft>
                <a:spcPts val="600"/>
              </a:spcAft>
            </a:pPr>
            <a:r>
              <a:rPr lang="en-US" sz="1100" i="1" dirty="0"/>
              <a:t>This product was created by the Pacific Southwest Addiction Technology Transfer Center (PSATTC) under a cooperative agreement (5UR1TI080211) from the Substance Abuse and Mental Health Services Administration (SAMHSA). The opinions expressed are the views of the presentation developers and do not reflect the official position of the Department of Health and Human Services (DHHS), SAMHSA or CSAT. No official support or endorsement of DHHS, SAMHSA, or CSAT for the opinions described in this program is intended or should be inferred.</a:t>
            </a:r>
          </a:p>
          <a:p>
            <a:pPr>
              <a:spcAft>
                <a:spcPts val="600"/>
              </a:spcAft>
            </a:pPr>
            <a:endParaRPr lang="en-US" sz="1100" i="1" dirty="0"/>
          </a:p>
          <a:p>
            <a:pPr>
              <a:spcAft>
                <a:spcPts val="600"/>
              </a:spcAft>
            </a:pPr>
            <a:r>
              <a:rPr lang="en-US" sz="1100" dirty="0"/>
              <a:t>IMAGE CREDIT: Shutterstock (purchased image</a:t>
            </a:r>
            <a:r>
              <a:rPr lang="en-US" sz="1100" dirty="0" smtClean="0"/>
              <a:t>).</a:t>
            </a:r>
            <a:endParaRPr lang="en-US" sz="1100" dirty="0"/>
          </a:p>
          <a:p>
            <a:endParaRPr lang="en-US" sz="1100"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1357F33-E925-4A97-A6BC-37C23069B335}"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3215657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100" dirty="0"/>
              <a:t>Review the outline for Part 4 of the CIP with students and answer questions regarding what will or will not be covered in this section regarding compassion fatigue and the behavioral health workforce.</a:t>
            </a:r>
          </a:p>
          <a:p>
            <a:endParaRPr lang="en-US" sz="1100" dirty="0"/>
          </a:p>
          <a:p>
            <a:r>
              <a:rPr lang="en-US" sz="1100" b="0" i="0" kern="1200" dirty="0">
                <a:solidFill>
                  <a:schemeClr val="tx1"/>
                </a:solidFill>
                <a:effectLst/>
                <a:latin typeface="+mn-lt"/>
                <a:ea typeface="+mn-ea"/>
                <a:cs typeface="+mn-cs"/>
              </a:rPr>
              <a:t>Please inform students (as some may currently be working in behavioral health settings) that if any of the information presented or class discussions causes them to feel ‘triggered’ (e.g., upset, reacting to the material presented with strong emotions, etc.) that they can leave the classroom at any time to take a break with no explanation needed. This is an example of self-care—recognizing stress and taking a break to manage/decrease reactivity.</a:t>
            </a:r>
            <a:endParaRPr lang="en-US" sz="1100" dirty="0"/>
          </a:p>
          <a:p>
            <a:endParaRPr lang="en-US" sz="1100" dirty="0"/>
          </a:p>
          <a:p>
            <a:r>
              <a:rPr lang="en-US" sz="1100" dirty="0" smtClean="0"/>
              <a:t>IMAGE </a:t>
            </a:r>
            <a:r>
              <a:rPr lang="en-US" sz="1100" dirty="0"/>
              <a:t>CREDIT: Shutterstock (purchased image).</a:t>
            </a:r>
          </a:p>
          <a:p>
            <a:endParaRPr lang="en-US" sz="1100"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1357F33-E925-4A97-A6BC-37C23069B335}"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9740942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100" dirty="0"/>
              <a:t>The next three slides provide an overview of compassion satisfaction. This term reminds behavioral health and health care professionals that there are positive aspects to providing care to individuals with behavioral health disorders and/or those patients who have experienced traumatic events. At first glance, these three slides seem to be saying the same thing. However, this slide introduces the term while the next slide introduces the term vicarious resilience, and the last slide provides more in-depth information about compassion satisfaction. </a:t>
            </a:r>
          </a:p>
          <a:p>
            <a:endParaRPr lang="en-US" sz="1100" dirty="0"/>
          </a:p>
          <a:p>
            <a:r>
              <a:rPr lang="en-US" sz="1100" b="1" dirty="0" smtClean="0"/>
              <a:t>Reference:</a:t>
            </a:r>
            <a:endParaRPr lang="en-US" sz="1100" b="1" dirty="0"/>
          </a:p>
          <a:p>
            <a:pPr marL="230188" indent="-230188"/>
            <a:r>
              <a:rPr lang="en-US" sz="1100" dirty="0"/>
              <a:t>Newell, J.M., </a:t>
            </a:r>
            <a:r>
              <a:rPr lang="en-US" sz="1100" dirty="0" err="1"/>
              <a:t>Gardell</a:t>
            </a:r>
            <a:r>
              <a:rPr lang="en-US" sz="1100" dirty="0"/>
              <a:t>, D.N., &amp; MacNeil, G. (2016). Clinician response to client traumas: A chronological review of constructs and terminology. </a:t>
            </a:r>
            <a:r>
              <a:rPr lang="en-US" sz="1100" i="1" dirty="0"/>
              <a:t>Trauma, Violence, &amp; Abuse, 17</a:t>
            </a:r>
            <a:r>
              <a:rPr lang="en-US" sz="1100" dirty="0"/>
              <a:t>, </a:t>
            </a:r>
            <a:r>
              <a:rPr lang="en-US" sz="1100" dirty="0" smtClean="0"/>
              <a:t>306-313</a:t>
            </a:r>
            <a:r>
              <a:rPr lang="en-US" sz="1100" dirty="0"/>
              <a:t>.</a:t>
            </a:r>
          </a:p>
          <a:p>
            <a:endParaRPr lang="en-US" sz="1100" dirty="0"/>
          </a:p>
          <a:p>
            <a:r>
              <a:rPr lang="en-US" sz="1100" dirty="0"/>
              <a:t>IMAGE CREDIT: Shutterstock (purchased image).</a:t>
            </a:r>
          </a:p>
          <a:p>
            <a:endParaRPr lang="en-US" dirty="0"/>
          </a:p>
        </p:txBody>
      </p:sp>
      <p:sp>
        <p:nvSpPr>
          <p:cNvPr id="4" name="Slide Number Placeholder 3"/>
          <p:cNvSpPr>
            <a:spLocks noGrp="1"/>
          </p:cNvSpPr>
          <p:nvPr>
            <p:ph type="sldNum" sz="quarter" idx="10"/>
          </p:nvPr>
        </p:nvSpPr>
        <p:spPr/>
        <p:txBody>
          <a:bodyPr/>
          <a:lstStyle/>
          <a:p>
            <a:fld id="{01357F33-E925-4A97-A6BC-37C23069B335}" type="slidenum">
              <a:rPr lang="en-US" smtClean="0"/>
              <a:t>3</a:t>
            </a:fld>
            <a:endParaRPr lang="en-US"/>
          </a:p>
        </p:txBody>
      </p:sp>
    </p:spTree>
    <p:extLst>
      <p:ext uri="{BB962C8B-B14F-4D97-AF65-F5344CB8AC3E}">
        <p14:creationId xmlns:p14="http://schemas.microsoft.com/office/powerpoint/2010/main" val="14919320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368511"/>
            <a:ext cx="5486400" cy="3965259"/>
          </a:xfrm>
        </p:spPr>
        <p:txBody>
          <a:bodyPr/>
          <a:lstStyle/>
          <a:p>
            <a:r>
              <a:rPr lang="en-US" sz="1100" dirty="0"/>
              <a:t>Compassion satisfaction also refers to positive interactions the professional experiences with the organization or with a larger community interested in a similar cause. In addition, trauma research has identified the potential for both the client and clinician to foster resilience and growth post traumatic event which led to the creation of the term vicarious resilience. This term refers to individuals that survive and manage their recovery from a traumatic event and go on to build resilience to other problems and issues. Point out to students the expanded definition of compassion satisfaction (includes the organization and community) and the new term vicarious resilience. Some students may want to have more discussion around how experiencing a trauma or helping a patient who experienced a traumatic event can build resilience.</a:t>
            </a:r>
          </a:p>
          <a:p>
            <a:endParaRPr lang="en-US" sz="1100" dirty="0"/>
          </a:p>
          <a:p>
            <a:r>
              <a:rPr lang="en-US" sz="1100" b="1" dirty="0" smtClean="0"/>
              <a:t>References:</a:t>
            </a:r>
            <a:endParaRPr lang="en-US" sz="1100" dirty="0"/>
          </a:p>
          <a:p>
            <a:pPr marL="230188" indent="-230188"/>
            <a:r>
              <a:rPr lang="en-US" sz="1100" dirty="0"/>
              <a:t>Newell, J.M., </a:t>
            </a:r>
            <a:r>
              <a:rPr lang="en-US" sz="1100" dirty="0" err="1"/>
              <a:t>Gardell</a:t>
            </a:r>
            <a:r>
              <a:rPr lang="en-US" sz="1100" dirty="0"/>
              <a:t>, D.N., &amp; MacNeil, G. (2016). Clinician response to client traumas: A chronological review of constructs and terminology. </a:t>
            </a:r>
            <a:r>
              <a:rPr lang="en-US" sz="1100" i="1" dirty="0"/>
              <a:t>Trauma, Violence, &amp; Abuse, 17</a:t>
            </a:r>
            <a:r>
              <a:rPr lang="en-US" sz="1100" dirty="0"/>
              <a:t>, </a:t>
            </a:r>
            <a:r>
              <a:rPr lang="en-US" sz="1100" dirty="0" smtClean="0"/>
              <a:t>306-313</a:t>
            </a:r>
            <a:r>
              <a:rPr lang="en-US" sz="1100" dirty="0"/>
              <a:t>.</a:t>
            </a:r>
          </a:p>
          <a:p>
            <a:pPr marL="230188" indent="-230188"/>
            <a:endParaRPr lang="en-US" sz="1100" dirty="0" smtClean="0"/>
          </a:p>
          <a:p>
            <a:pPr marL="230188" indent="-230188"/>
            <a:r>
              <a:rPr lang="en-US" sz="1100" dirty="0" err="1" smtClean="0"/>
              <a:t>Stamm</a:t>
            </a:r>
            <a:r>
              <a:rPr lang="en-US" sz="1100" dirty="0"/>
              <a:t>, B.H. (2005). The </a:t>
            </a:r>
            <a:r>
              <a:rPr lang="en-US" sz="1100" dirty="0" err="1"/>
              <a:t>ProQOL</a:t>
            </a:r>
            <a:r>
              <a:rPr lang="en-US" sz="1100" dirty="0"/>
              <a:t> manual. </a:t>
            </a:r>
            <a:r>
              <a:rPr lang="en-US" sz="1100" i="1" dirty="0"/>
              <a:t>The </a:t>
            </a:r>
            <a:r>
              <a:rPr lang="en-US" sz="1100" i="1" dirty="0" smtClean="0"/>
              <a:t>Professional Quality </a:t>
            </a:r>
            <a:r>
              <a:rPr lang="en-US" sz="1100" i="1" dirty="0"/>
              <a:t>of </a:t>
            </a:r>
            <a:r>
              <a:rPr lang="en-US" sz="1100" i="1" dirty="0" smtClean="0"/>
              <a:t>Life Scale</a:t>
            </a:r>
            <a:r>
              <a:rPr lang="en-US" sz="1100" i="1" dirty="0"/>
              <a:t>: Compassion </a:t>
            </a:r>
            <a:r>
              <a:rPr lang="en-US" sz="1100" i="1" dirty="0" smtClean="0"/>
              <a:t>Satisfaction</a:t>
            </a:r>
            <a:r>
              <a:rPr lang="en-US" sz="1100" i="1" dirty="0"/>
              <a:t>, </a:t>
            </a:r>
            <a:r>
              <a:rPr lang="en-US" sz="1100" i="1" dirty="0" smtClean="0"/>
              <a:t>Burnout </a:t>
            </a:r>
            <a:r>
              <a:rPr lang="en-US" sz="1100" i="1" dirty="0"/>
              <a:t>&amp; </a:t>
            </a:r>
            <a:r>
              <a:rPr lang="en-US" sz="1100" i="1" dirty="0" smtClean="0"/>
              <a:t>Compassion Fatigue/Secondary Trauma Scales</a:t>
            </a:r>
            <a:r>
              <a:rPr lang="en-US" sz="1100" dirty="0"/>
              <a:t>. Baltimore, MD: Sidran </a:t>
            </a:r>
            <a:r>
              <a:rPr lang="en-US" sz="1100" dirty="0" smtClean="0"/>
              <a:t>Press.</a:t>
            </a:r>
          </a:p>
          <a:p>
            <a:pPr marL="230188" indent="-230188"/>
            <a:endParaRPr lang="en-US" sz="1100" dirty="0" smtClean="0"/>
          </a:p>
          <a:p>
            <a:pPr marL="0" indent="0"/>
            <a:r>
              <a:rPr lang="en-US" sz="1100" dirty="0" err="1" smtClean="0"/>
              <a:t>Stamm</a:t>
            </a:r>
            <a:r>
              <a:rPr lang="en-US" sz="1100" dirty="0"/>
              <a:t>, B.H. (2012). Helping the Helpers: Compassion Satisfaction and Compassion Fatigue in Self-Care, Management, and Policy. In A.D. Kirkwood &amp; B.H. </a:t>
            </a:r>
            <a:r>
              <a:rPr lang="en-US" sz="1100" dirty="0" err="1"/>
              <a:t>Stamm</a:t>
            </a:r>
            <a:r>
              <a:rPr lang="en-US" sz="1100" dirty="0"/>
              <a:t>, </a:t>
            </a:r>
            <a:r>
              <a:rPr lang="en-US" sz="1100" i="1" dirty="0"/>
              <a:t>Resources for Community Suicide Prevention</a:t>
            </a:r>
            <a:r>
              <a:rPr lang="en-US" sz="1100" dirty="0"/>
              <a:t>. [CD]. Meridian and Pocatello, ID: Idaho State University. </a:t>
            </a:r>
          </a:p>
        </p:txBody>
      </p:sp>
      <p:sp>
        <p:nvSpPr>
          <p:cNvPr id="4" name="Slide Number Placeholder 3"/>
          <p:cNvSpPr>
            <a:spLocks noGrp="1"/>
          </p:cNvSpPr>
          <p:nvPr>
            <p:ph type="sldNum" sz="quarter" idx="10"/>
          </p:nvPr>
        </p:nvSpPr>
        <p:spPr/>
        <p:txBody>
          <a:bodyPr/>
          <a:lstStyle/>
          <a:p>
            <a:fld id="{01357F33-E925-4A97-A6BC-37C23069B335}" type="slidenum">
              <a:rPr lang="en-US" smtClean="0"/>
              <a:t>4</a:t>
            </a:fld>
            <a:endParaRPr lang="en-US"/>
          </a:p>
        </p:txBody>
      </p:sp>
    </p:spTree>
    <p:extLst>
      <p:ext uri="{BB962C8B-B14F-4D97-AF65-F5344CB8AC3E}">
        <p14:creationId xmlns:p14="http://schemas.microsoft.com/office/powerpoint/2010/main" val="187979509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328932"/>
            <a:ext cx="5486400" cy="4356281"/>
          </a:xfrm>
        </p:spPr>
        <p:txBody>
          <a:bodyPr/>
          <a:lstStyle/>
          <a:p>
            <a:r>
              <a:rPr lang="en-US" sz="1100" dirty="0"/>
              <a:t>This slide provides a summary of the main points of compassion satisfaction- review these points with students. Once again, compassion satisfaction comprises the reasons why behavioral health professionals and health care providers enter their profession as doing this work builds feelings of accomplishment and fulfillment.</a:t>
            </a:r>
          </a:p>
          <a:p>
            <a:endParaRPr lang="en-US" sz="1100" dirty="0"/>
          </a:p>
          <a:p>
            <a:r>
              <a:rPr lang="en-US" sz="1100" b="1" dirty="0"/>
              <a:t>References</a:t>
            </a:r>
          </a:p>
          <a:p>
            <a:pPr marL="230188" indent="-230188"/>
            <a:r>
              <a:rPr lang="en-US" sz="1100" dirty="0" err="1"/>
              <a:t>Kinman</a:t>
            </a:r>
            <a:r>
              <a:rPr lang="en-US" sz="1100" dirty="0"/>
              <a:t> G, Grant L. Enhancing </a:t>
            </a:r>
            <a:r>
              <a:rPr lang="en-US" sz="1100" dirty="0" smtClean="0"/>
              <a:t>Accurate Empathy </a:t>
            </a:r>
            <a:r>
              <a:rPr lang="en-US" sz="1100" dirty="0"/>
              <a:t>in the </a:t>
            </a:r>
            <a:r>
              <a:rPr lang="en-US" sz="1100" dirty="0" smtClean="0"/>
              <a:t>Helping Professions</a:t>
            </a:r>
            <a:r>
              <a:rPr lang="en-US" sz="1100" dirty="0"/>
              <a:t>. In: Watt D, </a:t>
            </a:r>
            <a:r>
              <a:rPr lang="en-US" sz="1100" dirty="0" err="1"/>
              <a:t>Panksepp</a:t>
            </a:r>
            <a:r>
              <a:rPr lang="en-US" sz="1100" dirty="0"/>
              <a:t> J, eds. </a:t>
            </a:r>
            <a:r>
              <a:rPr lang="en-US" sz="1100" i="1" dirty="0"/>
              <a:t>The</a:t>
            </a:r>
            <a:r>
              <a:rPr lang="en-US" sz="1100" dirty="0"/>
              <a:t> </a:t>
            </a:r>
            <a:r>
              <a:rPr lang="en-US" sz="1100" i="1" dirty="0"/>
              <a:t>Neurobiology &amp; Psychology of Empathy</a:t>
            </a:r>
            <a:r>
              <a:rPr lang="en-US" sz="1100" dirty="0"/>
              <a:t>. Hauppauge, NY: Nova Science Publishers, Inc., 2016; pp. </a:t>
            </a:r>
            <a:r>
              <a:rPr lang="en-US" sz="1100" dirty="0" smtClean="0"/>
              <a:t>297-319</a:t>
            </a:r>
            <a:r>
              <a:rPr lang="en-US" sz="1100" dirty="0"/>
              <a:t>.</a:t>
            </a:r>
          </a:p>
          <a:p>
            <a:pPr marL="230188" indent="-230188"/>
            <a:endParaRPr lang="en-US" sz="1100" dirty="0" smtClean="0"/>
          </a:p>
          <a:p>
            <a:pPr marL="230188" indent="-230188"/>
            <a:r>
              <a:rPr lang="en-US" sz="1100" dirty="0" err="1" smtClean="0"/>
              <a:t>Figley</a:t>
            </a:r>
            <a:r>
              <a:rPr lang="en-US" sz="1100" dirty="0"/>
              <a:t>, C.R. &amp; </a:t>
            </a:r>
            <a:r>
              <a:rPr lang="en-US" sz="1100" dirty="0" err="1"/>
              <a:t>Ludick</a:t>
            </a:r>
            <a:r>
              <a:rPr lang="en-US" sz="1100" dirty="0"/>
              <a:t> M. (2017). Secondary </a:t>
            </a:r>
            <a:r>
              <a:rPr lang="en-US" sz="1100" dirty="0" smtClean="0"/>
              <a:t>Traumatization </a:t>
            </a:r>
            <a:r>
              <a:rPr lang="en-US" sz="1100" dirty="0"/>
              <a:t>and </a:t>
            </a:r>
            <a:r>
              <a:rPr lang="en-US" sz="1100" dirty="0" smtClean="0"/>
              <a:t>Compassion Fatigue</a:t>
            </a:r>
            <a:r>
              <a:rPr lang="en-US" sz="1100" dirty="0"/>
              <a:t>. In: Gold S, ed. </a:t>
            </a:r>
            <a:r>
              <a:rPr lang="en-US" sz="1100" i="1" dirty="0"/>
              <a:t>Handbook of Trauma</a:t>
            </a:r>
            <a:r>
              <a:rPr lang="en-US" sz="1100" dirty="0"/>
              <a:t> </a:t>
            </a:r>
            <a:r>
              <a:rPr lang="en-US" sz="1100" i="1" dirty="0"/>
              <a:t>Psychology: Foundations in Knowledge</a:t>
            </a:r>
            <a:r>
              <a:rPr lang="en-US" sz="1100" dirty="0"/>
              <a:t>. Washington, DC: APA, pp. </a:t>
            </a:r>
            <a:r>
              <a:rPr lang="en-US" sz="1100" dirty="0" smtClean="0"/>
              <a:t>573-593</a:t>
            </a:r>
            <a:r>
              <a:rPr lang="en-US" sz="1100" dirty="0"/>
              <a:t>.</a:t>
            </a:r>
          </a:p>
          <a:p>
            <a:pPr marL="230188" indent="-230188"/>
            <a:endParaRPr lang="en-US" sz="1100" dirty="0" smtClean="0"/>
          </a:p>
          <a:p>
            <a:pPr marL="230188" indent="-230188"/>
            <a:r>
              <a:rPr lang="en-US" sz="1100" dirty="0" smtClean="0"/>
              <a:t>Gilbert</a:t>
            </a:r>
            <a:r>
              <a:rPr lang="en-US" sz="1100" dirty="0"/>
              <a:t>, P. (2013). </a:t>
            </a:r>
            <a:r>
              <a:rPr lang="en-US" sz="1100" i="1" dirty="0"/>
              <a:t>Mindful Compassion: Using the Power of Mindfulness</a:t>
            </a:r>
            <a:r>
              <a:rPr lang="en-US" sz="1100" dirty="0"/>
              <a:t> </a:t>
            </a:r>
            <a:r>
              <a:rPr lang="en-US" sz="1100" i="1" dirty="0"/>
              <a:t>and Compassion to Transform Our Lives</a:t>
            </a:r>
            <a:r>
              <a:rPr lang="en-US" sz="1100" dirty="0"/>
              <a:t>. London, UK: Hachette.</a:t>
            </a:r>
          </a:p>
          <a:p>
            <a:pPr marL="230188" indent="-230188"/>
            <a:endParaRPr lang="en-US" sz="1100" dirty="0" smtClean="0"/>
          </a:p>
          <a:p>
            <a:pPr marL="230188" indent="-230188"/>
            <a:r>
              <a:rPr lang="en-US" sz="1100" dirty="0" err="1" smtClean="0"/>
              <a:t>Senreich</a:t>
            </a:r>
            <a:r>
              <a:rPr lang="en-US" sz="1100" dirty="0" smtClean="0"/>
              <a:t> </a:t>
            </a:r>
            <a:r>
              <a:rPr lang="en-US" sz="1100" dirty="0"/>
              <a:t>E, </a:t>
            </a:r>
            <a:r>
              <a:rPr lang="en-US" sz="1100" dirty="0" err="1"/>
              <a:t>Straussner</a:t>
            </a:r>
            <a:r>
              <a:rPr lang="en-US" sz="1100" dirty="0"/>
              <a:t> SL, &amp; Steen J. (2018). The work experiences of social workers: factors impacting compassion satisfaction and workplace stress. </a:t>
            </a:r>
            <a:r>
              <a:rPr lang="en-US" sz="1100" i="1" dirty="0"/>
              <a:t>Journal of Scientific Research, 4, </a:t>
            </a:r>
            <a:r>
              <a:rPr lang="en-US" sz="1100" dirty="0" smtClean="0"/>
              <a:t>1-7</a:t>
            </a:r>
            <a:r>
              <a:rPr lang="en-US" sz="1100" dirty="0"/>
              <a:t>.</a:t>
            </a:r>
          </a:p>
          <a:p>
            <a:pPr marL="230188" indent="-230188"/>
            <a:endParaRPr lang="en-US" sz="1100" dirty="0" smtClean="0"/>
          </a:p>
          <a:p>
            <a:pPr marL="230188" indent="-230188"/>
            <a:r>
              <a:rPr lang="en-US" sz="1100" dirty="0" err="1" smtClean="0"/>
              <a:t>Stamm</a:t>
            </a:r>
            <a:r>
              <a:rPr lang="en-US" sz="1100" dirty="0" smtClean="0"/>
              <a:t> </a:t>
            </a:r>
            <a:r>
              <a:rPr lang="en-US" sz="1100" dirty="0"/>
              <a:t>BH. (2005). </a:t>
            </a:r>
            <a:r>
              <a:rPr lang="en-US" sz="1100" i="1" dirty="0"/>
              <a:t>The </a:t>
            </a:r>
            <a:r>
              <a:rPr lang="en-US" sz="1100" i="1" dirty="0" err="1"/>
              <a:t>ProQOL</a:t>
            </a:r>
            <a:r>
              <a:rPr lang="en-US" sz="1100" i="1" dirty="0"/>
              <a:t> Manual: The Professional</a:t>
            </a:r>
            <a:r>
              <a:rPr lang="en-US" sz="1100" dirty="0"/>
              <a:t> </a:t>
            </a:r>
            <a:r>
              <a:rPr lang="en-US" sz="1100" i="1" dirty="0"/>
              <a:t>Quality of Life Scale: Compassion Satisfaction, Burnout &amp;</a:t>
            </a:r>
            <a:r>
              <a:rPr lang="en-US" sz="1100" dirty="0"/>
              <a:t> </a:t>
            </a:r>
            <a:r>
              <a:rPr lang="en-US" sz="1100" i="1" dirty="0"/>
              <a:t>Compassion Fatigue/Secondary Trauma Scales</a:t>
            </a:r>
            <a:r>
              <a:rPr lang="en-US" sz="1100" dirty="0"/>
              <a:t>. Baltimore</a:t>
            </a:r>
            <a:r>
              <a:rPr lang="en-US" sz="1100" dirty="0" smtClean="0"/>
              <a:t>, MD</a:t>
            </a:r>
            <a:r>
              <a:rPr lang="en-US" sz="1100" dirty="0"/>
              <a:t>: Sidran.</a:t>
            </a:r>
          </a:p>
          <a:p>
            <a:pPr marL="230188" indent="-230188"/>
            <a:endParaRPr lang="en-US" sz="1100" dirty="0" smtClean="0"/>
          </a:p>
          <a:p>
            <a:pPr marL="230188" indent="-230188"/>
            <a:r>
              <a:rPr lang="en-US" sz="1100" dirty="0" err="1" smtClean="0"/>
              <a:t>Cosley</a:t>
            </a:r>
            <a:r>
              <a:rPr lang="en-US" sz="1100" dirty="0"/>
              <a:t>, B.J., McCoy, S.K., </a:t>
            </a:r>
            <a:r>
              <a:rPr lang="en-US" sz="1100" dirty="0" err="1"/>
              <a:t>Saslow</a:t>
            </a:r>
            <a:r>
              <a:rPr lang="en-US" sz="1100" dirty="0"/>
              <a:t>, L.R., &amp; </a:t>
            </a:r>
            <a:r>
              <a:rPr lang="en-US" sz="1100" dirty="0" err="1"/>
              <a:t>Epel</a:t>
            </a:r>
            <a:r>
              <a:rPr lang="en-US" sz="1100" dirty="0"/>
              <a:t>, E.S. (2010). Is compassion for others stress buffering? Consequences of compassion and social support for physiological reactivity to stress. </a:t>
            </a:r>
            <a:r>
              <a:rPr lang="en-US" sz="1100" i="1" dirty="0"/>
              <a:t>Journal of Experimental Social Psychology, 46, </a:t>
            </a:r>
            <a:r>
              <a:rPr lang="en-US" sz="1100" dirty="0"/>
              <a:t>816-823.</a:t>
            </a:r>
          </a:p>
          <a:p>
            <a:pPr marL="230188" indent="-230188"/>
            <a:endParaRPr lang="en-US" sz="1100" dirty="0" smtClean="0"/>
          </a:p>
          <a:p>
            <a:pPr marL="230188" indent="-230188"/>
            <a:r>
              <a:rPr lang="en-US" sz="1100" dirty="0" err="1" smtClean="0"/>
              <a:t>Kinman</a:t>
            </a:r>
            <a:r>
              <a:rPr lang="en-US" sz="1100" dirty="0"/>
              <a:t>, G. &amp; Grant, L. (2020). Emotional demands, compassion and mental health in social workers. </a:t>
            </a:r>
            <a:r>
              <a:rPr lang="en-US" sz="1100" i="1" dirty="0"/>
              <a:t>Occupational Medicine</a:t>
            </a:r>
            <a:r>
              <a:rPr lang="en-US" sz="1100" dirty="0"/>
              <a:t>, </a:t>
            </a:r>
            <a:r>
              <a:rPr lang="en-US" sz="1100" dirty="0">
                <a:hlinkClick r:id="rId3"/>
              </a:rPr>
              <a:t>https://</a:t>
            </a:r>
            <a:r>
              <a:rPr lang="en-US" sz="1100" dirty="0" smtClean="0">
                <a:hlinkClick r:id="rId3"/>
              </a:rPr>
              <a:t>doi.org/10.1093/occmed/kqz144</a:t>
            </a:r>
            <a:r>
              <a:rPr lang="en-US" sz="1100" dirty="0" smtClean="0"/>
              <a:t>.</a:t>
            </a:r>
            <a:endParaRPr lang="en-US" sz="1100" dirty="0"/>
          </a:p>
        </p:txBody>
      </p:sp>
      <p:sp>
        <p:nvSpPr>
          <p:cNvPr id="4" name="Slide Number Placeholder 3"/>
          <p:cNvSpPr>
            <a:spLocks noGrp="1"/>
          </p:cNvSpPr>
          <p:nvPr>
            <p:ph type="sldNum" sz="quarter" idx="10"/>
          </p:nvPr>
        </p:nvSpPr>
        <p:spPr/>
        <p:txBody>
          <a:bodyPr/>
          <a:lstStyle/>
          <a:p>
            <a:fld id="{01357F33-E925-4A97-A6BC-37C23069B335}" type="slidenum">
              <a:rPr lang="en-US" smtClean="0"/>
              <a:t>5</a:t>
            </a:fld>
            <a:endParaRPr lang="en-US"/>
          </a:p>
        </p:txBody>
      </p:sp>
    </p:spTree>
    <p:extLst>
      <p:ext uri="{BB962C8B-B14F-4D97-AF65-F5344CB8AC3E}">
        <p14:creationId xmlns:p14="http://schemas.microsoft.com/office/powerpoint/2010/main" val="31857363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100" dirty="0"/>
              <a:t>This is the first slide in the group of slides on wellness, self care, self compassion, and mindfulness. The quote on this slide sets the stage for the following slides focusing on actions that behavioral health professionals can take to prevent and deal with the results and impact of listening to patients’ stories and providing empathy and kindness.</a:t>
            </a:r>
          </a:p>
          <a:p>
            <a:endParaRPr lang="en-US" sz="1100" dirty="0"/>
          </a:p>
          <a:p>
            <a:r>
              <a:rPr lang="en-US" sz="1100" b="1" dirty="0" smtClean="0"/>
              <a:t>References:</a:t>
            </a:r>
            <a:endParaRPr lang="en-US" sz="1100" b="1" dirty="0"/>
          </a:p>
          <a:p>
            <a:pPr marL="230188" indent="-230188"/>
            <a:r>
              <a:rPr lang="en-US" sz="1100" dirty="0"/>
              <a:t>Martin-Cuellar, A., Lardier Jr, D.T.. &amp; Atencio, D.J. (2019). Therapist mindfulness and subjective vitality: The role of psychological wellbeing and compassion satisfaction. </a:t>
            </a:r>
            <a:r>
              <a:rPr lang="en-US" sz="1100" i="1" dirty="0"/>
              <a:t>Journal of Mental Health</a:t>
            </a:r>
            <a:r>
              <a:rPr lang="en-US" sz="1100" dirty="0"/>
              <a:t> DOI: </a:t>
            </a:r>
            <a:r>
              <a:rPr lang="en-US" sz="1100" dirty="0" smtClean="0"/>
              <a:t>10.1080/09638237.2019.1644491.</a:t>
            </a:r>
            <a:endParaRPr lang="en-US" sz="1100" dirty="0"/>
          </a:p>
          <a:p>
            <a:pPr marL="230188" indent="-230188"/>
            <a:endParaRPr lang="en-US" sz="1100" dirty="0" smtClean="0"/>
          </a:p>
          <a:p>
            <a:pPr marL="230188" indent="-230188"/>
            <a:r>
              <a:rPr lang="en-US" sz="1100" dirty="0" smtClean="0"/>
              <a:t>Foreman, </a:t>
            </a:r>
            <a:r>
              <a:rPr lang="en-US" sz="1100" dirty="0"/>
              <a:t>T. (2018). Wellness, exposure to trauma, and vicarious traumatization: A pilot study. </a:t>
            </a:r>
            <a:r>
              <a:rPr lang="en-US" sz="1100" i="1" dirty="0"/>
              <a:t>Journal of Mental Health Counseling</a:t>
            </a:r>
            <a:r>
              <a:rPr lang="en-US" sz="1100" dirty="0"/>
              <a:t>, </a:t>
            </a:r>
            <a:r>
              <a:rPr lang="en-US" sz="1100" i="1" dirty="0"/>
              <a:t>40</a:t>
            </a:r>
            <a:r>
              <a:rPr lang="en-US" sz="1100" dirty="0"/>
              <a:t>(2), </a:t>
            </a:r>
            <a:r>
              <a:rPr lang="en-US" sz="1100" dirty="0" smtClean="0"/>
              <a:t>142-155</a:t>
            </a:r>
            <a:r>
              <a:rPr lang="en-US" sz="1100" dirty="0"/>
              <a:t>. </a:t>
            </a:r>
            <a:r>
              <a:rPr lang="en-US" sz="1100" dirty="0" smtClean="0"/>
              <a:t>doi:10.17744/mehc.40.2.04.</a:t>
            </a:r>
            <a:endParaRPr lang="en-US" sz="1100" dirty="0"/>
          </a:p>
          <a:p>
            <a:pPr marL="230188" indent="-230188"/>
            <a:endParaRPr lang="en-US" sz="1100" dirty="0"/>
          </a:p>
          <a:p>
            <a:pPr marL="230188" indent="-230188"/>
            <a:r>
              <a:rPr lang="en-US" sz="1100" dirty="0"/>
              <a:t>IMAGE CREDIT: Shutterstock (purchased image).</a:t>
            </a:r>
          </a:p>
        </p:txBody>
      </p:sp>
      <p:sp>
        <p:nvSpPr>
          <p:cNvPr id="4" name="Slide Number Placeholder 3"/>
          <p:cNvSpPr>
            <a:spLocks noGrp="1"/>
          </p:cNvSpPr>
          <p:nvPr>
            <p:ph type="sldNum" sz="quarter" idx="10"/>
          </p:nvPr>
        </p:nvSpPr>
        <p:spPr/>
        <p:txBody>
          <a:bodyPr/>
          <a:lstStyle/>
          <a:p>
            <a:fld id="{01357F33-E925-4A97-A6BC-37C23069B335}" type="slidenum">
              <a:rPr lang="en-US" smtClean="0"/>
              <a:t>6</a:t>
            </a:fld>
            <a:endParaRPr lang="en-US"/>
          </a:p>
        </p:txBody>
      </p:sp>
    </p:spTree>
    <p:extLst>
      <p:ext uri="{BB962C8B-B14F-4D97-AF65-F5344CB8AC3E}">
        <p14:creationId xmlns:p14="http://schemas.microsoft.com/office/powerpoint/2010/main" val="12272436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100" dirty="0"/>
              <a:t>Highlight the points on this slide regarding wellness. It is important students understand that the goal of counseling/therapy is wellness for the client and wellness for the clinician as it is difficult to have one without the other.</a:t>
            </a:r>
          </a:p>
          <a:p>
            <a:endParaRPr lang="en-US" sz="1100" dirty="0"/>
          </a:p>
          <a:p>
            <a:r>
              <a:rPr lang="en-US" sz="1100" b="1" dirty="0" smtClean="0"/>
              <a:t>References:</a:t>
            </a:r>
            <a:endParaRPr lang="en-US" sz="1100" dirty="0"/>
          </a:p>
          <a:p>
            <a:pPr marL="230188" indent="-219075"/>
            <a:r>
              <a:rPr lang="es-ES" sz="1100" dirty="0" smtClean="0"/>
              <a:t>Martin-Cuellar</a:t>
            </a:r>
            <a:r>
              <a:rPr lang="es-ES" sz="1100" dirty="0"/>
              <a:t>, A.,</a:t>
            </a:r>
            <a:r>
              <a:rPr lang="en-US" sz="1100" dirty="0"/>
              <a:t> </a:t>
            </a:r>
            <a:r>
              <a:rPr lang="es-ES" sz="1100" dirty="0" err="1"/>
              <a:t>Lardier</a:t>
            </a:r>
            <a:r>
              <a:rPr lang="es-ES" sz="1100" dirty="0"/>
              <a:t>, D. T. Jr. </a:t>
            </a:r>
            <a:r>
              <a:rPr lang="en-US" sz="1100" dirty="0"/>
              <a:t>&amp; </a:t>
            </a:r>
            <a:r>
              <a:rPr lang="es-ES" sz="1100" dirty="0" err="1"/>
              <a:t>Atencio</a:t>
            </a:r>
            <a:r>
              <a:rPr lang="es-ES" sz="1100" dirty="0"/>
              <a:t>, D. J. </a:t>
            </a:r>
            <a:r>
              <a:rPr lang="en-US" sz="1100" dirty="0"/>
              <a:t>(2019): Therapist mindfulness and subjective vitality: </a:t>
            </a:r>
            <a:r>
              <a:rPr lang="en-US" sz="1100" dirty="0" smtClean="0"/>
              <a:t>The </a:t>
            </a:r>
            <a:r>
              <a:rPr lang="en-US" sz="1100" dirty="0"/>
              <a:t>role of psychological wellbeing and compassion satisfaction. </a:t>
            </a:r>
            <a:r>
              <a:rPr lang="en-US" sz="1100" i="1" dirty="0"/>
              <a:t>Journal of Mental Health</a:t>
            </a:r>
            <a:r>
              <a:rPr lang="en-US" sz="1100" dirty="0"/>
              <a:t>, DOI: </a:t>
            </a:r>
            <a:r>
              <a:rPr lang="en-US" sz="1100" dirty="0" smtClean="0"/>
              <a:t>10.1080/09638237.2019.1644491.</a:t>
            </a:r>
            <a:endParaRPr lang="en-US" sz="1100" dirty="0"/>
          </a:p>
          <a:p>
            <a:pPr marL="230188" indent="-219075"/>
            <a:endParaRPr lang="es-ES" sz="1100" dirty="0" smtClean="0"/>
          </a:p>
          <a:p>
            <a:pPr marL="230188" indent="-219075"/>
            <a:r>
              <a:rPr lang="es-ES" sz="1100" dirty="0" smtClean="0"/>
              <a:t>Martin-Cuellar</a:t>
            </a:r>
            <a:r>
              <a:rPr lang="es-ES" sz="1100" dirty="0"/>
              <a:t>, A., </a:t>
            </a:r>
            <a:r>
              <a:rPr lang="es-ES" sz="1100" dirty="0" err="1"/>
              <a:t>Atencio</a:t>
            </a:r>
            <a:r>
              <a:rPr lang="es-ES" sz="1100" dirty="0"/>
              <a:t>, D. J., Kelly, R. J., &amp; </a:t>
            </a:r>
            <a:r>
              <a:rPr lang="es-ES" sz="1100" dirty="0" err="1"/>
              <a:t>Lardier</a:t>
            </a:r>
            <a:r>
              <a:rPr lang="es-ES" sz="1100" dirty="0"/>
              <a:t>, D. T. Jr. </a:t>
            </a:r>
            <a:r>
              <a:rPr lang="en-US" sz="1100" dirty="0"/>
              <a:t>(2018). Mindfulness as a moderator of clinician history of trauma on compassion satisfaction. </a:t>
            </a:r>
            <a:r>
              <a:rPr lang="en-US" sz="1100" i="1" dirty="0"/>
              <a:t>The Family Journal, 26</a:t>
            </a:r>
            <a:r>
              <a:rPr lang="en-US" sz="1100" dirty="0"/>
              <a:t>(3), </a:t>
            </a:r>
            <a:r>
              <a:rPr lang="en-US" sz="1100" dirty="0" smtClean="0"/>
              <a:t>358-368</a:t>
            </a:r>
            <a:r>
              <a:rPr lang="en-US" sz="1100" dirty="0"/>
              <a:t>. </a:t>
            </a:r>
            <a:r>
              <a:rPr lang="en-US" sz="1100" dirty="0" smtClean="0"/>
              <a:t>doi:10.1177/1066480718795123.</a:t>
            </a:r>
            <a:endParaRPr lang="en-US" sz="1100" dirty="0"/>
          </a:p>
          <a:p>
            <a:pPr marL="230188" indent="-219075"/>
            <a:endParaRPr lang="en-US" sz="1100" dirty="0"/>
          </a:p>
          <a:p>
            <a:pPr marL="230188" indent="-219075"/>
            <a:r>
              <a:rPr lang="en-US" sz="1100" dirty="0"/>
              <a:t>IMAGE CREDIT: Shutterstock (purchased image).</a:t>
            </a:r>
          </a:p>
          <a:p>
            <a:pPr marL="230188" indent="-219075"/>
            <a:endParaRPr lang="en-US" dirty="0"/>
          </a:p>
        </p:txBody>
      </p:sp>
      <p:sp>
        <p:nvSpPr>
          <p:cNvPr id="4" name="Slide Number Placeholder 3"/>
          <p:cNvSpPr>
            <a:spLocks noGrp="1"/>
          </p:cNvSpPr>
          <p:nvPr>
            <p:ph type="sldNum" sz="quarter" idx="10"/>
          </p:nvPr>
        </p:nvSpPr>
        <p:spPr/>
        <p:txBody>
          <a:bodyPr/>
          <a:lstStyle/>
          <a:p>
            <a:fld id="{01357F33-E925-4A97-A6BC-37C23069B335}" type="slidenum">
              <a:rPr lang="en-US" smtClean="0"/>
              <a:t>7</a:t>
            </a:fld>
            <a:endParaRPr lang="en-US"/>
          </a:p>
        </p:txBody>
      </p:sp>
    </p:spTree>
    <p:extLst>
      <p:ext uri="{BB962C8B-B14F-4D97-AF65-F5344CB8AC3E}">
        <p14:creationId xmlns:p14="http://schemas.microsoft.com/office/powerpoint/2010/main" val="50158838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792163"/>
            <a:ext cx="5486400" cy="3086100"/>
          </a:xfrm>
        </p:spPr>
      </p:sp>
      <p:sp>
        <p:nvSpPr>
          <p:cNvPr id="3" name="Notes Placeholder 2"/>
          <p:cNvSpPr>
            <a:spLocks noGrp="1"/>
          </p:cNvSpPr>
          <p:nvPr>
            <p:ph type="body" idx="1"/>
          </p:nvPr>
        </p:nvSpPr>
        <p:spPr>
          <a:xfrm>
            <a:off x="685800" y="3981691"/>
            <a:ext cx="5486400" cy="4537275"/>
          </a:xfrm>
        </p:spPr>
        <p:txBody>
          <a:bodyPr/>
          <a:lstStyle/>
          <a:p>
            <a:r>
              <a:rPr lang="en-US" sz="1100" dirty="0"/>
              <a:t>Self-care plans are receiving more attention as a way to help behavioral health professionals manage compassion fatigue. The recent study by Rienks showed that having a clear self-care plan helped social workers manage compassion fatigue. Sharing an example of a  self-care plan might be helpful to students. If a sample self-care plan is unavailable, highlight the active coping strategies in the bullets of this slide. Then ask students to share examples of what their self-care plan would include.</a:t>
            </a:r>
          </a:p>
          <a:p>
            <a:endParaRPr lang="en-US" sz="1100" dirty="0"/>
          </a:p>
          <a:p>
            <a:r>
              <a:rPr lang="en-US" sz="1100" b="1" dirty="0" smtClean="0"/>
              <a:t>References:</a:t>
            </a:r>
            <a:endParaRPr lang="en-US" sz="1100" dirty="0"/>
          </a:p>
          <a:p>
            <a:pPr marL="0" indent="0"/>
            <a:r>
              <a:rPr lang="en-US" sz="1100" dirty="0"/>
              <a:t>Newell, J.M., &amp; MacNeil, G.A. (2010). Professional burnout, vicarious trauma, secondary traumatic stress, and compassion fatigue: A review of theoretical terms, risk factors, and preventive methods for clinicians and researchers. </a:t>
            </a:r>
            <a:r>
              <a:rPr lang="en-US" sz="1100" i="1" dirty="0"/>
              <a:t>Best Practices in Mental Health, 6</a:t>
            </a:r>
            <a:r>
              <a:rPr lang="en-US" sz="1100" dirty="0"/>
              <a:t>(2), </a:t>
            </a:r>
            <a:r>
              <a:rPr lang="en-US" sz="1100" dirty="0" smtClean="0"/>
              <a:t>57-68</a:t>
            </a:r>
            <a:r>
              <a:rPr lang="en-US" sz="1100" dirty="0"/>
              <a:t>.</a:t>
            </a:r>
          </a:p>
          <a:p>
            <a:pPr marL="230188" indent="-230188"/>
            <a:endParaRPr lang="en-US" sz="1100" dirty="0" smtClean="0"/>
          </a:p>
          <a:p>
            <a:pPr marL="230188" indent="-230188"/>
            <a:r>
              <a:rPr lang="en-US" sz="1100" dirty="0" smtClean="0"/>
              <a:t>Rienks</a:t>
            </a:r>
            <a:r>
              <a:rPr lang="en-US" sz="1100" dirty="0"/>
              <a:t>, S.L. (2020). An exploration of child welfare caseworkers’ experience of secondary trauma and strategies for coping. </a:t>
            </a:r>
            <a:r>
              <a:rPr lang="en-US" sz="1100" i="1" dirty="0"/>
              <a:t>Child Abuse &amp; Neglect</a:t>
            </a:r>
            <a:r>
              <a:rPr lang="en-US" sz="1100" dirty="0"/>
              <a:t>, 104355, ISSN 0145-2134. </a:t>
            </a:r>
            <a:r>
              <a:rPr lang="en-US" sz="1100" u="sng" dirty="0">
                <a:hlinkClick r:id="rId3"/>
              </a:rPr>
              <a:t>https://</a:t>
            </a:r>
            <a:r>
              <a:rPr lang="en-US" sz="1100" u="sng" dirty="0" smtClean="0">
                <a:hlinkClick r:id="rId3"/>
              </a:rPr>
              <a:t>doi.org/10.1016/j.chiabu.2020.104355</a:t>
            </a:r>
            <a:r>
              <a:rPr lang="en-US" sz="1100" u="none" dirty="0" smtClean="0"/>
              <a:t>.</a:t>
            </a:r>
            <a:endParaRPr lang="en-US" sz="1100" dirty="0"/>
          </a:p>
          <a:p>
            <a:endParaRPr lang="en-US" sz="1100" dirty="0"/>
          </a:p>
          <a:p>
            <a:r>
              <a:rPr lang="en-US" sz="1100" dirty="0" smtClean="0"/>
              <a:t>IMAGE </a:t>
            </a:r>
            <a:r>
              <a:rPr lang="en-US" sz="1100" dirty="0"/>
              <a:t>CREDIT: Shutterstock (purchased image).</a:t>
            </a:r>
          </a:p>
          <a:p>
            <a:endParaRPr lang="en-US" dirty="0"/>
          </a:p>
        </p:txBody>
      </p:sp>
      <p:sp>
        <p:nvSpPr>
          <p:cNvPr id="4" name="Slide Number Placeholder 3"/>
          <p:cNvSpPr>
            <a:spLocks noGrp="1"/>
          </p:cNvSpPr>
          <p:nvPr>
            <p:ph type="sldNum" sz="quarter" idx="10"/>
          </p:nvPr>
        </p:nvSpPr>
        <p:spPr/>
        <p:txBody>
          <a:bodyPr/>
          <a:lstStyle/>
          <a:p>
            <a:fld id="{01357F33-E925-4A97-A6BC-37C23069B335}" type="slidenum">
              <a:rPr lang="en-US" smtClean="0"/>
              <a:t>8</a:t>
            </a:fld>
            <a:endParaRPr lang="en-US"/>
          </a:p>
        </p:txBody>
      </p:sp>
    </p:spTree>
    <p:extLst>
      <p:ext uri="{BB962C8B-B14F-4D97-AF65-F5344CB8AC3E}">
        <p14:creationId xmlns:p14="http://schemas.microsoft.com/office/powerpoint/2010/main" val="287688183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36609" y="4229100"/>
            <a:ext cx="5581891" cy="4914900"/>
          </a:xfrm>
        </p:spPr>
        <p:txBody>
          <a:bodyPr/>
          <a:lstStyle/>
          <a:p>
            <a:r>
              <a:rPr lang="en-US" sz="1100" dirty="0"/>
              <a:t>Self-compassion is a new term and includes three components. Review these components with students and ensure that students understand that self-compassion is not about being self-centered but that it actually helps to grow empathy and kindness.</a:t>
            </a:r>
          </a:p>
          <a:p>
            <a:endParaRPr lang="en-US" sz="1100" dirty="0"/>
          </a:p>
          <a:p>
            <a:r>
              <a:rPr lang="en-US" sz="1100" b="1" dirty="0" smtClean="0"/>
              <a:t>References:</a:t>
            </a:r>
            <a:endParaRPr lang="en-US" sz="1100" dirty="0"/>
          </a:p>
          <a:p>
            <a:pPr marL="230188" indent="-219075"/>
            <a:r>
              <a:rPr lang="en-US" sz="1100" dirty="0" err="1"/>
              <a:t>Iacono</a:t>
            </a:r>
            <a:r>
              <a:rPr lang="en-US" sz="1100" dirty="0"/>
              <a:t> G.A. (2017). A call for self-compassion in social work education. </a:t>
            </a:r>
            <a:r>
              <a:rPr lang="en-US" sz="1100" i="1" dirty="0"/>
              <a:t>Journal of Teaching Social Work, 37, </a:t>
            </a:r>
            <a:r>
              <a:rPr lang="en-US" sz="1100" dirty="0" smtClean="0"/>
              <a:t>454-476</a:t>
            </a:r>
            <a:r>
              <a:rPr lang="en-US" sz="1100" dirty="0"/>
              <a:t>.</a:t>
            </a:r>
          </a:p>
          <a:p>
            <a:pPr marL="230188" indent="-219075"/>
            <a:endParaRPr lang="en-US" sz="1100" dirty="0" smtClean="0"/>
          </a:p>
          <a:p>
            <a:pPr marL="230188" indent="-219075"/>
            <a:r>
              <a:rPr lang="en-US" sz="1100" dirty="0" err="1" smtClean="0"/>
              <a:t>Longe</a:t>
            </a:r>
            <a:r>
              <a:rPr lang="en-US" sz="1100" dirty="0"/>
              <a:t>, O., </a:t>
            </a:r>
            <a:r>
              <a:rPr lang="en-US" sz="1100" dirty="0" err="1"/>
              <a:t>Maratos</a:t>
            </a:r>
            <a:r>
              <a:rPr lang="en-US" sz="1100" dirty="0"/>
              <a:t>, F. A., Gilbert, P., Evans, G., Volker, F., </a:t>
            </a:r>
            <a:r>
              <a:rPr lang="en-US" sz="1100" dirty="0" err="1"/>
              <a:t>Rockliff</a:t>
            </a:r>
            <a:r>
              <a:rPr lang="en-US" sz="1100" dirty="0"/>
              <a:t>, H., &amp; Rippon, G. (2009). Having a word with yourself: Neural correlates of self-criticism and self-reassurance. </a:t>
            </a:r>
            <a:r>
              <a:rPr lang="en-US" sz="1100" i="1" dirty="0" err="1"/>
              <a:t>NeuroImage</a:t>
            </a:r>
            <a:r>
              <a:rPr lang="en-US" sz="1100" i="1" dirty="0"/>
              <a:t>, 49</a:t>
            </a:r>
            <a:r>
              <a:rPr lang="en-US" sz="1100" dirty="0"/>
              <a:t>, </a:t>
            </a:r>
            <a:r>
              <a:rPr lang="en-US" sz="1100" dirty="0" smtClean="0"/>
              <a:t>1849-1856</a:t>
            </a:r>
            <a:r>
              <a:rPr lang="en-US" sz="1100" dirty="0"/>
              <a:t>. doi:10.1016/</a:t>
            </a:r>
            <a:r>
              <a:rPr lang="en-US" sz="1100" dirty="0" err="1"/>
              <a:t>j.neuroimage</a:t>
            </a:r>
            <a:r>
              <a:rPr lang="en-US" sz="1100" dirty="0"/>
              <a:t>.</a:t>
            </a:r>
          </a:p>
          <a:p>
            <a:pPr marL="230188" indent="-219075"/>
            <a:endParaRPr lang="en-US" sz="1100" dirty="0" smtClean="0"/>
          </a:p>
          <a:p>
            <a:pPr marL="230188" indent="-219075"/>
            <a:r>
              <a:rPr lang="en-US" sz="1100" dirty="0" smtClean="0"/>
              <a:t>Neff</a:t>
            </a:r>
            <a:r>
              <a:rPr lang="en-US" sz="1100" dirty="0"/>
              <a:t>, K.D. (2003a). Self-compassion: An alternative conceptualization of a healthy attitude toward oneself. </a:t>
            </a:r>
            <a:r>
              <a:rPr lang="en-US" sz="1100" i="1" dirty="0"/>
              <a:t>Self and Identity, 2</a:t>
            </a:r>
            <a:r>
              <a:rPr lang="en-US" sz="1100" dirty="0"/>
              <a:t>, </a:t>
            </a:r>
            <a:r>
              <a:rPr lang="en-US" sz="1100" dirty="0" smtClean="0"/>
              <a:t>85-102</a:t>
            </a:r>
            <a:r>
              <a:rPr lang="en-US" sz="1100" dirty="0"/>
              <a:t>. </a:t>
            </a:r>
            <a:r>
              <a:rPr lang="en-US" sz="1100" dirty="0" smtClean="0"/>
              <a:t>doi:10.1080/15298860309032.</a:t>
            </a:r>
            <a:endParaRPr lang="en-US" sz="1100" dirty="0"/>
          </a:p>
          <a:p>
            <a:pPr marL="230188" indent="-219075"/>
            <a:endParaRPr lang="en-US" sz="1100" dirty="0" smtClean="0"/>
          </a:p>
          <a:p>
            <a:pPr marL="230188" indent="-219075"/>
            <a:r>
              <a:rPr lang="en-US" sz="1100" dirty="0" smtClean="0"/>
              <a:t>Neff</a:t>
            </a:r>
            <a:r>
              <a:rPr lang="en-US" sz="1100" dirty="0"/>
              <a:t>, K.D. (2003b). The development and validation of a scale to measure self-compassion. </a:t>
            </a:r>
            <a:r>
              <a:rPr lang="en-US" sz="1100" i="1" dirty="0"/>
              <a:t>Self and Identity, 2</a:t>
            </a:r>
            <a:r>
              <a:rPr lang="en-US" sz="1100" dirty="0"/>
              <a:t>, </a:t>
            </a:r>
            <a:r>
              <a:rPr lang="en-US" sz="1100" dirty="0" smtClean="0"/>
              <a:t>223-250</a:t>
            </a:r>
            <a:r>
              <a:rPr lang="en-US" sz="1100" dirty="0"/>
              <a:t>. </a:t>
            </a:r>
            <a:r>
              <a:rPr lang="en-US" sz="1100" dirty="0" smtClean="0"/>
              <a:t>doi:10.1080/15298860309027.</a:t>
            </a:r>
            <a:endParaRPr lang="en-US" sz="1100" dirty="0"/>
          </a:p>
          <a:p>
            <a:pPr marL="230188" indent="-219075"/>
            <a:endParaRPr lang="en-US" sz="1100" dirty="0" smtClean="0"/>
          </a:p>
          <a:p>
            <a:pPr marL="230188" indent="-219075"/>
            <a:r>
              <a:rPr lang="en-US" sz="1100" dirty="0" smtClean="0"/>
              <a:t>Neff</a:t>
            </a:r>
            <a:r>
              <a:rPr lang="en-US" sz="1100" dirty="0"/>
              <a:t>, K.D., &amp; </a:t>
            </a:r>
            <a:r>
              <a:rPr lang="en-US" sz="1100" dirty="0" err="1"/>
              <a:t>Dahm</a:t>
            </a:r>
            <a:r>
              <a:rPr lang="en-US" sz="1100" dirty="0"/>
              <a:t>, K.A. (2014). </a:t>
            </a:r>
            <a:r>
              <a:rPr lang="en-US" sz="1100" dirty="0" smtClean="0"/>
              <a:t>Self-Compassion</a:t>
            </a:r>
            <a:r>
              <a:rPr lang="en-US" sz="1100" dirty="0"/>
              <a:t>: What </a:t>
            </a:r>
            <a:r>
              <a:rPr lang="en-US" sz="1100" dirty="0" smtClean="0"/>
              <a:t>it is</a:t>
            </a:r>
            <a:r>
              <a:rPr lang="en-US" sz="1100" dirty="0"/>
              <a:t>, </a:t>
            </a:r>
            <a:r>
              <a:rPr lang="en-US" sz="1100" dirty="0" smtClean="0"/>
              <a:t>What </a:t>
            </a:r>
            <a:r>
              <a:rPr lang="en-US" sz="1100" dirty="0"/>
              <a:t>it </a:t>
            </a:r>
            <a:r>
              <a:rPr lang="en-US" sz="1100" dirty="0" smtClean="0"/>
              <a:t>Does</a:t>
            </a:r>
            <a:r>
              <a:rPr lang="en-US" sz="1100" dirty="0"/>
              <a:t>, and </a:t>
            </a:r>
            <a:r>
              <a:rPr lang="en-US" sz="1100" dirty="0" smtClean="0"/>
              <a:t>How </a:t>
            </a:r>
            <a:r>
              <a:rPr lang="en-US" sz="1100" dirty="0"/>
              <a:t>it </a:t>
            </a:r>
            <a:r>
              <a:rPr lang="en-US" sz="1100" dirty="0" smtClean="0"/>
              <a:t>Relates </a:t>
            </a:r>
            <a:r>
              <a:rPr lang="en-US" sz="1100" dirty="0"/>
              <a:t>to </a:t>
            </a:r>
            <a:r>
              <a:rPr lang="en-US" sz="1100" dirty="0" smtClean="0"/>
              <a:t>Mindfulness</a:t>
            </a:r>
            <a:r>
              <a:rPr lang="en-US" sz="1100" dirty="0"/>
              <a:t>. In M. Robinson, B. Meier, &amp; B. </a:t>
            </a:r>
            <a:r>
              <a:rPr lang="en-US" sz="1100" dirty="0" err="1"/>
              <a:t>Ostafin</a:t>
            </a:r>
            <a:r>
              <a:rPr lang="en-US" sz="1100" dirty="0"/>
              <a:t> (Eds.), </a:t>
            </a:r>
            <a:r>
              <a:rPr lang="en-US" sz="1100" i="1" dirty="0"/>
              <a:t>Mindfulness and </a:t>
            </a:r>
            <a:r>
              <a:rPr lang="en-US" sz="1100" i="1" dirty="0" smtClean="0"/>
              <a:t>Self-Regulation </a:t>
            </a:r>
            <a:r>
              <a:rPr lang="en-US" sz="1100" dirty="0"/>
              <a:t>(pp. </a:t>
            </a:r>
            <a:r>
              <a:rPr lang="en-US" sz="1100" dirty="0" smtClean="0"/>
              <a:t>121-140</a:t>
            </a:r>
            <a:r>
              <a:rPr lang="en-US" sz="1100" dirty="0"/>
              <a:t>). New York, NY: </a:t>
            </a:r>
            <a:r>
              <a:rPr lang="en-US" sz="1100" dirty="0" smtClean="0"/>
              <a:t>Springer.</a:t>
            </a:r>
            <a:endParaRPr lang="en-US" sz="1100" dirty="0"/>
          </a:p>
          <a:p>
            <a:endParaRPr lang="en-US" dirty="0"/>
          </a:p>
        </p:txBody>
      </p:sp>
      <p:sp>
        <p:nvSpPr>
          <p:cNvPr id="4" name="Slide Number Placeholder 3"/>
          <p:cNvSpPr>
            <a:spLocks noGrp="1"/>
          </p:cNvSpPr>
          <p:nvPr>
            <p:ph type="sldNum" sz="quarter" idx="10"/>
          </p:nvPr>
        </p:nvSpPr>
        <p:spPr/>
        <p:txBody>
          <a:bodyPr/>
          <a:lstStyle/>
          <a:p>
            <a:fld id="{01357F33-E925-4A97-A6BC-37C23069B335}" type="slidenum">
              <a:rPr lang="en-US" smtClean="0"/>
              <a:t>9</a:t>
            </a:fld>
            <a:endParaRPr lang="en-US"/>
          </a:p>
        </p:txBody>
      </p:sp>
    </p:spTree>
    <p:extLst>
      <p:ext uri="{BB962C8B-B14F-4D97-AF65-F5344CB8AC3E}">
        <p14:creationId xmlns:p14="http://schemas.microsoft.com/office/powerpoint/2010/main" val="23612202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4B2D18D5-6C3B-4202-A3FF-052D1EC050B6}" type="datetimeFigureOut">
              <a:rPr lang="en-US" smtClean="0"/>
              <a:t>3/17/2020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11D8AC-5E6E-4F3A-917F-2B30884E01F5}" type="slidenum">
              <a:rPr lang="en-US" smtClean="0"/>
              <a:t>‹#›</a:t>
            </a:fld>
            <a:endParaRPr lang="en-US"/>
          </a:p>
        </p:txBody>
      </p:sp>
    </p:spTree>
    <p:extLst>
      <p:ext uri="{BB962C8B-B14F-4D97-AF65-F5344CB8AC3E}">
        <p14:creationId xmlns:p14="http://schemas.microsoft.com/office/powerpoint/2010/main" val="37878305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B2D18D5-6C3B-4202-A3FF-052D1EC050B6}" type="datetimeFigureOut">
              <a:rPr lang="en-US" smtClean="0"/>
              <a:t>3/17/2020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11D8AC-5E6E-4F3A-917F-2B30884E01F5}" type="slidenum">
              <a:rPr lang="en-US" smtClean="0"/>
              <a:t>‹#›</a:t>
            </a:fld>
            <a:endParaRPr lang="en-US"/>
          </a:p>
        </p:txBody>
      </p:sp>
    </p:spTree>
    <p:extLst>
      <p:ext uri="{BB962C8B-B14F-4D97-AF65-F5344CB8AC3E}">
        <p14:creationId xmlns:p14="http://schemas.microsoft.com/office/powerpoint/2010/main" val="1378923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B2D18D5-6C3B-4202-A3FF-052D1EC050B6}" type="datetimeFigureOut">
              <a:rPr lang="en-US" smtClean="0"/>
              <a:t>3/17/2020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11D8AC-5E6E-4F3A-917F-2B30884E01F5}" type="slidenum">
              <a:rPr lang="en-US" smtClean="0"/>
              <a:t>‹#›</a:t>
            </a:fld>
            <a:endParaRPr lang="en-US"/>
          </a:p>
        </p:txBody>
      </p:sp>
    </p:spTree>
    <p:extLst>
      <p:ext uri="{BB962C8B-B14F-4D97-AF65-F5344CB8AC3E}">
        <p14:creationId xmlns:p14="http://schemas.microsoft.com/office/powerpoint/2010/main" val="28406609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B2D18D5-6C3B-4202-A3FF-052D1EC050B6}" type="datetimeFigureOut">
              <a:rPr lang="en-US" smtClean="0"/>
              <a:t>3/17/2020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11D8AC-5E6E-4F3A-917F-2B30884E01F5}" type="slidenum">
              <a:rPr lang="en-US" smtClean="0"/>
              <a:t>‹#›</a:t>
            </a:fld>
            <a:endParaRPr lang="en-US"/>
          </a:p>
        </p:txBody>
      </p:sp>
    </p:spTree>
    <p:extLst>
      <p:ext uri="{BB962C8B-B14F-4D97-AF65-F5344CB8AC3E}">
        <p14:creationId xmlns:p14="http://schemas.microsoft.com/office/powerpoint/2010/main" val="9952924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B2D18D5-6C3B-4202-A3FF-052D1EC050B6}" type="datetimeFigureOut">
              <a:rPr lang="en-US" smtClean="0"/>
              <a:t>3/17/2020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11D8AC-5E6E-4F3A-917F-2B30884E01F5}" type="slidenum">
              <a:rPr lang="en-US" smtClean="0"/>
              <a:t>‹#›</a:t>
            </a:fld>
            <a:endParaRPr lang="en-US"/>
          </a:p>
        </p:txBody>
      </p:sp>
    </p:spTree>
    <p:extLst>
      <p:ext uri="{BB962C8B-B14F-4D97-AF65-F5344CB8AC3E}">
        <p14:creationId xmlns:p14="http://schemas.microsoft.com/office/powerpoint/2010/main" val="1483015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B2D18D5-6C3B-4202-A3FF-052D1EC050B6}" type="datetimeFigureOut">
              <a:rPr lang="en-US" smtClean="0"/>
              <a:t>3/17/2020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411D8AC-5E6E-4F3A-917F-2B30884E01F5}" type="slidenum">
              <a:rPr lang="en-US" smtClean="0"/>
              <a:t>‹#›</a:t>
            </a:fld>
            <a:endParaRPr lang="en-US"/>
          </a:p>
        </p:txBody>
      </p:sp>
    </p:spTree>
    <p:extLst>
      <p:ext uri="{BB962C8B-B14F-4D97-AF65-F5344CB8AC3E}">
        <p14:creationId xmlns:p14="http://schemas.microsoft.com/office/powerpoint/2010/main" val="41416985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B2D18D5-6C3B-4202-A3FF-052D1EC050B6}" type="datetimeFigureOut">
              <a:rPr lang="en-US" smtClean="0"/>
              <a:t>3/17/2020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411D8AC-5E6E-4F3A-917F-2B30884E01F5}" type="slidenum">
              <a:rPr lang="en-US" smtClean="0"/>
              <a:t>‹#›</a:t>
            </a:fld>
            <a:endParaRPr lang="en-US"/>
          </a:p>
        </p:txBody>
      </p:sp>
    </p:spTree>
    <p:extLst>
      <p:ext uri="{BB962C8B-B14F-4D97-AF65-F5344CB8AC3E}">
        <p14:creationId xmlns:p14="http://schemas.microsoft.com/office/powerpoint/2010/main" val="30042549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4B2D18D5-6C3B-4202-A3FF-052D1EC050B6}" type="datetimeFigureOut">
              <a:rPr lang="en-US" smtClean="0"/>
              <a:t>3/17/2020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411D8AC-5E6E-4F3A-917F-2B30884E01F5}" type="slidenum">
              <a:rPr lang="en-US" smtClean="0"/>
              <a:t>‹#›</a:t>
            </a:fld>
            <a:endParaRPr lang="en-US"/>
          </a:p>
        </p:txBody>
      </p:sp>
    </p:spTree>
    <p:extLst>
      <p:ext uri="{BB962C8B-B14F-4D97-AF65-F5344CB8AC3E}">
        <p14:creationId xmlns:p14="http://schemas.microsoft.com/office/powerpoint/2010/main" val="20546812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B2D18D5-6C3B-4202-A3FF-052D1EC050B6}" type="datetimeFigureOut">
              <a:rPr lang="en-US" smtClean="0"/>
              <a:t>3/17/2020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411D8AC-5E6E-4F3A-917F-2B30884E01F5}" type="slidenum">
              <a:rPr lang="en-US" smtClean="0"/>
              <a:t>‹#›</a:t>
            </a:fld>
            <a:endParaRPr lang="en-US"/>
          </a:p>
        </p:txBody>
      </p:sp>
    </p:spTree>
    <p:extLst>
      <p:ext uri="{BB962C8B-B14F-4D97-AF65-F5344CB8AC3E}">
        <p14:creationId xmlns:p14="http://schemas.microsoft.com/office/powerpoint/2010/main" val="15195998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B2D18D5-6C3B-4202-A3FF-052D1EC050B6}" type="datetimeFigureOut">
              <a:rPr lang="en-US" smtClean="0"/>
              <a:t>3/17/2020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411D8AC-5E6E-4F3A-917F-2B30884E01F5}" type="slidenum">
              <a:rPr lang="en-US" smtClean="0"/>
              <a:t>‹#›</a:t>
            </a:fld>
            <a:endParaRPr lang="en-US"/>
          </a:p>
        </p:txBody>
      </p:sp>
    </p:spTree>
    <p:extLst>
      <p:ext uri="{BB962C8B-B14F-4D97-AF65-F5344CB8AC3E}">
        <p14:creationId xmlns:p14="http://schemas.microsoft.com/office/powerpoint/2010/main" val="14754928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B2D18D5-6C3B-4202-A3FF-052D1EC050B6}" type="datetimeFigureOut">
              <a:rPr lang="en-US" smtClean="0"/>
              <a:t>3/17/2020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411D8AC-5E6E-4F3A-917F-2B30884E01F5}" type="slidenum">
              <a:rPr lang="en-US" smtClean="0"/>
              <a:t>‹#›</a:t>
            </a:fld>
            <a:endParaRPr lang="en-US"/>
          </a:p>
        </p:txBody>
      </p:sp>
    </p:spTree>
    <p:extLst>
      <p:ext uri="{BB962C8B-B14F-4D97-AF65-F5344CB8AC3E}">
        <p14:creationId xmlns:p14="http://schemas.microsoft.com/office/powerpoint/2010/main" val="7046717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B2D18D5-6C3B-4202-A3FF-052D1EC050B6}" type="datetimeFigureOut">
              <a:rPr lang="en-US" smtClean="0"/>
              <a:t>3/17/2020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411D8AC-5E6E-4F3A-917F-2B30884E01F5}" type="slidenum">
              <a:rPr lang="en-US" smtClean="0"/>
              <a:t>‹#›</a:t>
            </a:fld>
            <a:endParaRPr lang="en-US"/>
          </a:p>
        </p:txBody>
      </p:sp>
    </p:spTree>
    <p:extLst>
      <p:ext uri="{BB962C8B-B14F-4D97-AF65-F5344CB8AC3E}">
        <p14:creationId xmlns:p14="http://schemas.microsoft.com/office/powerpoint/2010/main" val="296078930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togetherthevoice.org/sites/default/files/bbitraining/innovative_strategies_-_mindfulness_document_1.pdf" TargetMode="External"/><Relationship Id="rId2" Type="http://schemas.openxmlformats.org/officeDocument/2006/relationships/notesSlide" Target="../notesSlides/notesSlide11.xml"/><Relationship Id="rId1" Type="http://schemas.openxmlformats.org/officeDocument/2006/relationships/slideLayout" Target="../slideLayouts/slideLayout4.xml"/><Relationship Id="rId4" Type="http://schemas.openxmlformats.org/officeDocument/2006/relationships/image" Target="../media/image7.png"/></Relationships>
</file>

<file path=ppt/slides/_rels/slide1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2.xml"/><Relationship Id="rId1" Type="http://schemas.openxmlformats.org/officeDocument/2006/relationships/slideLayout" Target="../slideLayouts/slideLayout4.xml"/><Relationship Id="rId4" Type="http://schemas.openxmlformats.org/officeDocument/2006/relationships/hyperlink" Target="https://togetherthevoice.org/sites/default/files/bbitraining/innovative_strategies_-_mindfulness_document_1.pdf" TargetMode="External"/></Relationships>
</file>

<file path=ppt/slides/_rels/slide13.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notesSlide" Target="../notesSlides/notesSlide13.xml"/><Relationship Id="rId1" Type="http://schemas.openxmlformats.org/officeDocument/2006/relationships/slideLayout" Target="../slideLayouts/slideLayout4.xml"/><Relationship Id="rId4" Type="http://schemas.openxmlformats.org/officeDocument/2006/relationships/hyperlink" Target="http://www.psattc.org/"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8.xml"/><Relationship Id="rId1" Type="http://schemas.openxmlformats.org/officeDocument/2006/relationships/slideLayout" Target="../slideLayouts/slideLayout4.xml"/><Relationship Id="rId5" Type="http://schemas.microsoft.com/office/2007/relationships/hdphoto" Target="../media/hdphoto2.wdp"/><Relationship Id="rId4" Type="http://schemas.microsoft.com/office/2007/relationships/hdphoto" Target="../media/hdphoto1.wdp"/></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5" name="Picture 14" descr="A heart superimposed over a gas gauge with the needle on empty ">
            <a:extLst>
              <a:ext uri="{FF2B5EF4-FFF2-40B4-BE49-F238E27FC236}">
                <a16:creationId xmlns:a16="http://schemas.microsoft.com/office/drawing/2014/main" id="{E2846253-F90E-4F93-9A34-5873D3FDE04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08913" y="438850"/>
            <a:ext cx="3258921" cy="2743200"/>
          </a:xfrm>
          <a:prstGeom prst="rect">
            <a:avLst/>
          </a:prstGeom>
        </p:spPr>
      </p:pic>
      <p:sp>
        <p:nvSpPr>
          <p:cNvPr id="16" name="Title 15">
            <a:extLst>
              <a:ext uri="{FF2B5EF4-FFF2-40B4-BE49-F238E27FC236}">
                <a16:creationId xmlns:a16="http://schemas.microsoft.com/office/drawing/2014/main" id="{8A380A83-27F2-4C3F-9522-B70F43CC25F1}"/>
              </a:ext>
            </a:extLst>
          </p:cNvPr>
          <p:cNvSpPr>
            <a:spLocks noGrp="1"/>
          </p:cNvSpPr>
          <p:nvPr>
            <p:ph type="ctrTitle"/>
          </p:nvPr>
        </p:nvSpPr>
        <p:spPr>
          <a:xfrm>
            <a:off x="4010297" y="953419"/>
            <a:ext cx="7320643" cy="2228631"/>
          </a:xfrm>
        </p:spPr>
        <p:txBody>
          <a:bodyPr anchor="ctr">
            <a:normAutofit/>
          </a:bodyPr>
          <a:lstStyle/>
          <a:p>
            <a:r>
              <a:rPr lang="en-US" sz="4400" b="1" dirty="0">
                <a:latin typeface="+mn-lt"/>
              </a:rPr>
              <a:t>Part</a:t>
            </a:r>
            <a:r>
              <a:rPr lang="en-US" sz="4400" b="1" dirty="0">
                <a:solidFill>
                  <a:srgbClr val="211F1F"/>
                </a:solidFill>
                <a:latin typeface="+mn-lt"/>
              </a:rPr>
              <a:t> 4. Compassion Satisfaction </a:t>
            </a:r>
            <a:r>
              <a:rPr lang="en-US" sz="4400" b="1">
                <a:solidFill>
                  <a:srgbClr val="211F1F"/>
                </a:solidFill>
                <a:latin typeface="+mn-lt"/>
              </a:rPr>
              <a:t>and Self-Care</a:t>
            </a:r>
            <a:endParaRPr lang="en-US" sz="4400" dirty="0">
              <a:latin typeface="+mn-lt"/>
            </a:endParaRPr>
          </a:p>
        </p:txBody>
      </p:sp>
      <p:sp>
        <p:nvSpPr>
          <p:cNvPr id="3" name="Subtitle 2"/>
          <p:cNvSpPr>
            <a:spLocks noGrp="1"/>
          </p:cNvSpPr>
          <p:nvPr>
            <p:ph type="subTitle" idx="1"/>
          </p:nvPr>
        </p:nvSpPr>
        <p:spPr>
          <a:xfrm>
            <a:off x="0" y="3747681"/>
            <a:ext cx="12192000" cy="1303020"/>
          </a:xfrm>
        </p:spPr>
        <p:txBody>
          <a:bodyPr anchor="ctr">
            <a:normAutofit/>
          </a:bodyPr>
          <a:lstStyle/>
          <a:p>
            <a:pPr>
              <a:lnSpc>
                <a:spcPct val="120000"/>
              </a:lnSpc>
              <a:spcBef>
                <a:spcPts val="0"/>
              </a:spcBef>
            </a:pPr>
            <a:r>
              <a:rPr lang="en-US" sz="3600" b="1" dirty="0"/>
              <a:t>Compassion Fatigue Curriculum Infusion Package (CIP)</a:t>
            </a:r>
          </a:p>
          <a:p>
            <a:pPr>
              <a:lnSpc>
                <a:spcPct val="120000"/>
              </a:lnSpc>
              <a:spcBef>
                <a:spcPts val="0"/>
              </a:spcBef>
            </a:pPr>
            <a:r>
              <a:rPr lang="en-US" sz="2800" dirty="0"/>
              <a:t>Pacific Southwest Addiction Technology Transfer Center, HHS Region 9</a:t>
            </a:r>
          </a:p>
        </p:txBody>
      </p:sp>
      <p:pic>
        <p:nvPicPr>
          <p:cNvPr id="6" name="Picture 5" descr="Pacific Southwest Addiction Technology Transfer Center (PSATTC) logo"/>
          <p:cNvPicPr>
            <a:picLocks noChangeAspect="1"/>
          </p:cNvPicPr>
          <p:nvPr/>
        </p:nvPicPr>
        <p:blipFill>
          <a:blip r:embed="rId4" cstate="print">
            <a:grayscl/>
            <a:extLst>
              <a:ext uri="{28A0092B-C50C-407E-A947-70E740481C1C}">
                <a14:useLocalDpi xmlns:a14="http://schemas.microsoft.com/office/drawing/2010/main" val="0"/>
              </a:ext>
            </a:extLst>
          </a:blip>
          <a:stretch>
            <a:fillRect/>
          </a:stretch>
        </p:blipFill>
        <p:spPr>
          <a:xfrm>
            <a:off x="3527616" y="5616332"/>
            <a:ext cx="5136767" cy="914400"/>
          </a:xfrm>
          <a:prstGeom prst="rect">
            <a:avLst/>
          </a:prstGeom>
        </p:spPr>
      </p:pic>
    </p:spTree>
    <p:extLst>
      <p:ext uri="{BB962C8B-B14F-4D97-AF65-F5344CB8AC3E}">
        <p14:creationId xmlns:p14="http://schemas.microsoft.com/office/powerpoint/2010/main" val="24315448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7782" y="228600"/>
            <a:ext cx="8081818" cy="1295400"/>
          </a:xfrm>
        </p:spPr>
        <p:txBody>
          <a:bodyPr>
            <a:normAutofit/>
          </a:bodyPr>
          <a:lstStyle/>
          <a:p>
            <a:pPr>
              <a:lnSpc>
                <a:spcPct val="100000"/>
              </a:lnSpc>
            </a:pPr>
            <a:r>
              <a:rPr lang="en-US" sz="3600" b="1" dirty="0">
                <a:solidFill>
                  <a:schemeClr val="tx1">
                    <a:lumMod val="75000"/>
                    <a:lumOff val="25000"/>
                  </a:schemeClr>
                </a:solidFill>
                <a:latin typeface="+mn-lt"/>
              </a:rPr>
              <a:t>Mindfulness and Mindfulness Training… </a:t>
            </a:r>
            <a:br>
              <a:rPr lang="en-US" sz="3600" b="1" dirty="0">
                <a:solidFill>
                  <a:schemeClr val="tx1">
                    <a:lumMod val="75000"/>
                    <a:lumOff val="25000"/>
                  </a:schemeClr>
                </a:solidFill>
                <a:latin typeface="+mn-lt"/>
              </a:rPr>
            </a:br>
            <a:r>
              <a:rPr lang="en-US" sz="2400" b="1" dirty="0">
                <a:solidFill>
                  <a:schemeClr val="tx1">
                    <a:lumMod val="75000"/>
                    <a:lumOff val="25000"/>
                  </a:schemeClr>
                </a:solidFill>
                <a:latin typeface="+mn-lt"/>
              </a:rPr>
              <a:t>from and article by Martin-Cuellar et al., 2018, pp 359-360</a:t>
            </a:r>
            <a:endParaRPr lang="en-US" b="1" dirty="0">
              <a:solidFill>
                <a:schemeClr val="tx1">
                  <a:lumMod val="75000"/>
                  <a:lumOff val="25000"/>
                </a:schemeClr>
              </a:solidFill>
              <a:latin typeface="+mn-lt"/>
            </a:endParaRPr>
          </a:p>
        </p:txBody>
      </p:sp>
      <p:sp>
        <p:nvSpPr>
          <p:cNvPr id="3" name="Content Placeholder 2"/>
          <p:cNvSpPr>
            <a:spLocks noGrp="1"/>
          </p:cNvSpPr>
          <p:nvPr>
            <p:ph idx="1"/>
          </p:nvPr>
        </p:nvSpPr>
        <p:spPr>
          <a:xfrm>
            <a:off x="147782" y="1562100"/>
            <a:ext cx="11896436" cy="5219700"/>
          </a:xfrm>
        </p:spPr>
        <p:txBody>
          <a:bodyPr>
            <a:normAutofit/>
          </a:bodyPr>
          <a:lstStyle/>
          <a:p>
            <a:pPr marL="0" indent="0">
              <a:lnSpc>
                <a:spcPct val="100000"/>
              </a:lnSpc>
              <a:spcBef>
                <a:spcPts val="0"/>
              </a:spcBef>
              <a:spcAft>
                <a:spcPts val="1200"/>
              </a:spcAft>
              <a:buNone/>
            </a:pPr>
            <a:r>
              <a:rPr lang="en-US" sz="3200" dirty="0">
                <a:solidFill>
                  <a:srgbClr val="FF0000"/>
                </a:solidFill>
              </a:rPr>
              <a:t>Mindfulness</a:t>
            </a:r>
            <a:r>
              <a:rPr lang="en-US" sz="3200" dirty="0">
                <a:solidFill>
                  <a:srgbClr val="000E2A"/>
                </a:solidFill>
              </a:rPr>
              <a:t>—‘state of being present through attention and awareness without judgment or other common filters’ </a:t>
            </a:r>
            <a:r>
              <a:rPr lang="en-US" sz="1400" b="1" dirty="0">
                <a:solidFill>
                  <a:srgbClr val="000E2A"/>
                </a:solidFill>
              </a:rPr>
              <a:t>(Martin-Cuellar et al., 2018)</a:t>
            </a:r>
          </a:p>
          <a:p>
            <a:pPr marL="0" indent="0">
              <a:lnSpc>
                <a:spcPct val="100000"/>
              </a:lnSpc>
              <a:spcBef>
                <a:spcPts val="0"/>
              </a:spcBef>
              <a:spcAft>
                <a:spcPts val="600"/>
              </a:spcAft>
              <a:buNone/>
            </a:pPr>
            <a:r>
              <a:rPr lang="en-US" sz="3200" dirty="0">
                <a:solidFill>
                  <a:srgbClr val="FF0000"/>
                </a:solidFill>
              </a:rPr>
              <a:t>Mindfulness Training </a:t>
            </a:r>
            <a:r>
              <a:rPr lang="en-US" sz="1400" b="1" dirty="0">
                <a:solidFill>
                  <a:srgbClr val="000E2A"/>
                </a:solidFill>
              </a:rPr>
              <a:t>(page 360)</a:t>
            </a:r>
          </a:p>
          <a:p>
            <a:pPr marL="279400" lvl="1">
              <a:lnSpc>
                <a:spcPct val="100000"/>
              </a:lnSpc>
              <a:spcBef>
                <a:spcPts val="0"/>
              </a:spcBef>
              <a:spcAft>
                <a:spcPts val="600"/>
              </a:spcAft>
              <a:buClr>
                <a:srgbClr val="EB1C24"/>
              </a:buClr>
              <a:buSzPct val="80000"/>
            </a:pPr>
            <a:r>
              <a:rPr lang="en-US" dirty="0">
                <a:solidFill>
                  <a:srgbClr val="000E2A"/>
                </a:solidFill>
              </a:rPr>
              <a:t>‘Reduced clinicians’ experiences of stress, negative affect, rumination, and anxiety’ </a:t>
            </a:r>
            <a:r>
              <a:rPr lang="en-US" sz="1400" b="1" dirty="0">
                <a:solidFill>
                  <a:srgbClr val="000E2A"/>
                </a:solidFill>
              </a:rPr>
              <a:t>(McGarrigle &amp; Walsh, 2011; </a:t>
            </a:r>
            <a:r>
              <a:rPr lang="en-US" sz="1400" b="1" dirty="0" err="1">
                <a:solidFill>
                  <a:srgbClr val="000E2A"/>
                </a:solidFill>
              </a:rPr>
              <a:t>Schomaker</a:t>
            </a:r>
            <a:r>
              <a:rPr lang="en-US" sz="1400" b="1" dirty="0">
                <a:solidFill>
                  <a:srgbClr val="000E2A"/>
                </a:solidFill>
              </a:rPr>
              <a:t> &amp; Ricard, 2015; Shapiro et al., 2007)</a:t>
            </a:r>
            <a:endParaRPr lang="en-US" sz="1800" b="1" dirty="0">
              <a:solidFill>
                <a:srgbClr val="000E2A"/>
              </a:solidFill>
            </a:endParaRPr>
          </a:p>
          <a:p>
            <a:pPr marL="279400" lvl="1">
              <a:lnSpc>
                <a:spcPct val="100000"/>
              </a:lnSpc>
              <a:spcBef>
                <a:spcPts val="0"/>
              </a:spcBef>
              <a:spcAft>
                <a:spcPts val="600"/>
              </a:spcAft>
              <a:buClr>
                <a:srgbClr val="EB1C24"/>
              </a:buClr>
              <a:buSzPct val="80000"/>
            </a:pPr>
            <a:r>
              <a:rPr lang="en-US" dirty="0">
                <a:solidFill>
                  <a:srgbClr val="000E2A"/>
                </a:solidFill>
              </a:rPr>
              <a:t>‘Is linked with a clinician’s ability to know when they need to take time away or engage in “self-care,” which may serve as a buffer to the experience of </a:t>
            </a:r>
            <a:r>
              <a:rPr lang="it-IT" dirty="0" err="1">
                <a:solidFill>
                  <a:srgbClr val="000E2A"/>
                </a:solidFill>
              </a:rPr>
              <a:t>compassion</a:t>
            </a:r>
            <a:r>
              <a:rPr lang="it-IT" dirty="0">
                <a:solidFill>
                  <a:srgbClr val="000E2A"/>
                </a:solidFill>
              </a:rPr>
              <a:t> </a:t>
            </a:r>
            <a:r>
              <a:rPr lang="it-IT" dirty="0" err="1">
                <a:solidFill>
                  <a:srgbClr val="000E2A"/>
                </a:solidFill>
              </a:rPr>
              <a:t>fatigue</a:t>
            </a:r>
            <a:r>
              <a:rPr lang="it-IT" dirty="0">
                <a:solidFill>
                  <a:srgbClr val="000E2A"/>
                </a:solidFill>
              </a:rPr>
              <a:t> </a:t>
            </a:r>
            <a:r>
              <a:rPr lang="en-US" dirty="0">
                <a:solidFill>
                  <a:srgbClr val="000E2A"/>
                </a:solidFill>
              </a:rPr>
              <a:t>and heighten feelings of compassion satisfaction’</a:t>
            </a:r>
            <a:r>
              <a:rPr lang="en-US" sz="1400" b="1" dirty="0">
                <a:solidFill>
                  <a:srgbClr val="000E2A"/>
                </a:solidFill>
              </a:rPr>
              <a:t>(</a:t>
            </a:r>
            <a:r>
              <a:rPr lang="it-IT" sz="1400" b="1" dirty="0" err="1">
                <a:solidFill>
                  <a:srgbClr val="000E2A"/>
                </a:solidFill>
              </a:rPr>
              <a:t>Figley</a:t>
            </a:r>
            <a:r>
              <a:rPr lang="it-IT" sz="1400" b="1" dirty="0">
                <a:solidFill>
                  <a:srgbClr val="000E2A"/>
                </a:solidFill>
              </a:rPr>
              <a:t>, 1995; </a:t>
            </a:r>
            <a:r>
              <a:rPr lang="it-IT" sz="1400" b="1" dirty="0" err="1">
                <a:solidFill>
                  <a:srgbClr val="000E2A"/>
                </a:solidFill>
              </a:rPr>
              <a:t>Thieleman</a:t>
            </a:r>
            <a:r>
              <a:rPr lang="it-IT" sz="1400" b="1" dirty="0">
                <a:solidFill>
                  <a:srgbClr val="000E2A"/>
                </a:solidFill>
              </a:rPr>
              <a:t> &amp; Cacciatore, </a:t>
            </a:r>
            <a:r>
              <a:rPr lang="en-US" sz="1400" b="1" dirty="0">
                <a:solidFill>
                  <a:srgbClr val="000E2A"/>
                </a:solidFill>
              </a:rPr>
              <a:t>2014; Valent, 2002; Thomas &amp; Otis, 2010)</a:t>
            </a:r>
          </a:p>
          <a:p>
            <a:pPr marL="279400" lvl="1">
              <a:lnSpc>
                <a:spcPct val="100000"/>
              </a:lnSpc>
              <a:spcBef>
                <a:spcPts val="0"/>
              </a:spcBef>
              <a:spcAft>
                <a:spcPts val="600"/>
              </a:spcAft>
              <a:buClr>
                <a:srgbClr val="EB1C24"/>
              </a:buClr>
              <a:buSzPct val="80000"/>
            </a:pPr>
            <a:r>
              <a:rPr lang="en-US" dirty="0">
                <a:solidFill>
                  <a:srgbClr val="000E2A"/>
                </a:solidFill>
              </a:rPr>
              <a:t>‘Mindfulness plays a significant role as a protective factor. This corroborates with previous research that suggests that clinicians benefit from a mindful presence, which impacts their work with clients’ </a:t>
            </a:r>
            <a:r>
              <a:rPr lang="en-US" sz="1400" b="1" dirty="0">
                <a:solidFill>
                  <a:srgbClr val="000E2A"/>
                </a:solidFill>
              </a:rPr>
              <a:t>(Christopher &amp; Maris, 2010; </a:t>
            </a:r>
            <a:r>
              <a:rPr lang="en-US" sz="1400" b="1" dirty="0" err="1">
                <a:solidFill>
                  <a:srgbClr val="000E2A"/>
                </a:solidFill>
              </a:rPr>
              <a:t>Greason</a:t>
            </a:r>
            <a:r>
              <a:rPr lang="en-US" sz="1400" b="1" dirty="0">
                <a:solidFill>
                  <a:srgbClr val="000E2A"/>
                </a:solidFill>
              </a:rPr>
              <a:t> &amp; Welfare, 2013)</a:t>
            </a:r>
            <a:endParaRPr lang="en-US" sz="1800" b="1" dirty="0">
              <a:solidFill>
                <a:srgbClr val="000E2A"/>
              </a:solidFill>
            </a:endParaRPr>
          </a:p>
        </p:txBody>
      </p:sp>
    </p:spTree>
    <p:extLst>
      <p:ext uri="{BB962C8B-B14F-4D97-AF65-F5344CB8AC3E}">
        <p14:creationId xmlns:p14="http://schemas.microsoft.com/office/powerpoint/2010/main" val="22953809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27000"/>
            <a:ext cx="12192000" cy="1016000"/>
          </a:xfrm>
        </p:spPr>
        <p:txBody>
          <a:bodyPr>
            <a:normAutofit/>
          </a:bodyPr>
          <a:lstStyle/>
          <a:p>
            <a:pPr algn="ctr">
              <a:lnSpc>
                <a:spcPct val="100000"/>
              </a:lnSpc>
            </a:pPr>
            <a:r>
              <a:rPr lang="en-US" sz="4000" b="1" dirty="0">
                <a:solidFill>
                  <a:schemeClr val="tx1">
                    <a:lumMod val="75000"/>
                    <a:lumOff val="25000"/>
                  </a:schemeClr>
                </a:solidFill>
                <a:latin typeface="+mn-lt"/>
              </a:rPr>
              <a:t>Quick Exercises &amp; Tips for Using Mindfulness at Work</a:t>
            </a:r>
          </a:p>
        </p:txBody>
      </p:sp>
      <p:sp>
        <p:nvSpPr>
          <p:cNvPr id="3" name="Content Placeholder 2"/>
          <p:cNvSpPr>
            <a:spLocks noGrp="1"/>
          </p:cNvSpPr>
          <p:nvPr>
            <p:ph sz="half" idx="1"/>
          </p:nvPr>
        </p:nvSpPr>
        <p:spPr>
          <a:xfrm>
            <a:off x="962723" y="1206500"/>
            <a:ext cx="8790878" cy="5482453"/>
          </a:xfrm>
        </p:spPr>
        <p:txBody>
          <a:bodyPr>
            <a:normAutofit/>
          </a:bodyPr>
          <a:lstStyle/>
          <a:p>
            <a:pPr marL="0" indent="0">
              <a:lnSpc>
                <a:spcPct val="100000"/>
              </a:lnSpc>
              <a:spcBef>
                <a:spcPts val="0"/>
              </a:spcBef>
              <a:spcAft>
                <a:spcPts val="1200"/>
              </a:spcAft>
              <a:buClr>
                <a:srgbClr val="C00000"/>
              </a:buClr>
              <a:buNone/>
            </a:pPr>
            <a:r>
              <a:rPr lang="en-US" sz="3600" dirty="0">
                <a:solidFill>
                  <a:srgbClr val="000E2A"/>
                </a:solidFill>
              </a:rPr>
              <a:t>Mindfulness Exercises</a:t>
            </a:r>
          </a:p>
          <a:p>
            <a:pPr marL="736600" indent="-393700">
              <a:lnSpc>
                <a:spcPct val="100000"/>
              </a:lnSpc>
              <a:spcBef>
                <a:spcPts val="0"/>
              </a:spcBef>
              <a:spcAft>
                <a:spcPts val="1200"/>
              </a:spcAft>
              <a:buClr>
                <a:srgbClr val="EB1C24"/>
              </a:buClr>
              <a:buSzPct val="80000"/>
            </a:pPr>
            <a:r>
              <a:rPr lang="en-US" sz="3600" dirty="0">
                <a:solidFill>
                  <a:srgbClr val="000E2A"/>
                </a:solidFill>
              </a:rPr>
              <a:t>Five Senses</a:t>
            </a:r>
          </a:p>
          <a:p>
            <a:pPr marL="736600" indent="-393700">
              <a:lnSpc>
                <a:spcPct val="100000"/>
              </a:lnSpc>
              <a:spcBef>
                <a:spcPts val="0"/>
              </a:spcBef>
              <a:spcAft>
                <a:spcPts val="1200"/>
              </a:spcAft>
              <a:buClr>
                <a:srgbClr val="EB1C24"/>
              </a:buClr>
              <a:buSzPct val="80000"/>
            </a:pPr>
            <a:r>
              <a:rPr lang="en-US" sz="3600" dirty="0">
                <a:solidFill>
                  <a:srgbClr val="000E2A"/>
                </a:solidFill>
              </a:rPr>
              <a:t>3 Minutes Breathing</a:t>
            </a:r>
          </a:p>
          <a:p>
            <a:pPr marL="736600" indent="-393700">
              <a:lnSpc>
                <a:spcPct val="100000"/>
              </a:lnSpc>
              <a:spcBef>
                <a:spcPts val="0"/>
              </a:spcBef>
              <a:spcAft>
                <a:spcPts val="1200"/>
              </a:spcAft>
              <a:buClr>
                <a:srgbClr val="EB1C24"/>
              </a:buClr>
              <a:buSzPct val="80000"/>
            </a:pPr>
            <a:r>
              <a:rPr lang="en-US" sz="3600" dirty="0">
                <a:solidFill>
                  <a:srgbClr val="000E2A"/>
                </a:solidFill>
              </a:rPr>
              <a:t>Body Scan</a:t>
            </a:r>
          </a:p>
          <a:p>
            <a:pPr marL="736600" indent="-393700">
              <a:lnSpc>
                <a:spcPct val="100000"/>
              </a:lnSpc>
              <a:spcBef>
                <a:spcPts val="0"/>
              </a:spcBef>
              <a:spcAft>
                <a:spcPts val="1200"/>
              </a:spcAft>
              <a:buClr>
                <a:srgbClr val="EB1C24"/>
              </a:buClr>
              <a:buSzPct val="80000"/>
            </a:pPr>
            <a:r>
              <a:rPr lang="en-US" sz="3600" dirty="0">
                <a:solidFill>
                  <a:srgbClr val="000E2A"/>
                </a:solidFill>
              </a:rPr>
              <a:t>Self Compassion Pause</a:t>
            </a:r>
          </a:p>
          <a:p>
            <a:pPr marL="736600" indent="-393700">
              <a:lnSpc>
                <a:spcPct val="100000"/>
              </a:lnSpc>
              <a:spcBef>
                <a:spcPts val="0"/>
              </a:spcBef>
              <a:spcAft>
                <a:spcPts val="1200"/>
              </a:spcAft>
              <a:buClr>
                <a:srgbClr val="EB1C24"/>
              </a:buClr>
              <a:buSzPct val="80000"/>
            </a:pPr>
            <a:r>
              <a:rPr lang="en-US" sz="3600" dirty="0">
                <a:solidFill>
                  <a:srgbClr val="000E2A"/>
                </a:solidFill>
              </a:rPr>
              <a:t>Mindfulness in Meetings</a:t>
            </a:r>
          </a:p>
          <a:p>
            <a:pPr marL="0" indent="0">
              <a:lnSpc>
                <a:spcPct val="100000"/>
              </a:lnSpc>
              <a:spcBef>
                <a:spcPts val="0"/>
              </a:spcBef>
              <a:spcAft>
                <a:spcPts val="1200"/>
              </a:spcAft>
              <a:buClr>
                <a:srgbClr val="EB1C24"/>
              </a:buClr>
              <a:buSzPct val="80000"/>
              <a:buNone/>
            </a:pPr>
            <a:endParaRPr lang="en-US" sz="1400" b="1" dirty="0">
              <a:hlinkClick r:id="rId3"/>
            </a:endParaRPr>
          </a:p>
          <a:p>
            <a:pPr marL="0" indent="0">
              <a:lnSpc>
                <a:spcPct val="100000"/>
              </a:lnSpc>
              <a:spcBef>
                <a:spcPts val="0"/>
              </a:spcBef>
              <a:spcAft>
                <a:spcPts val="1200"/>
              </a:spcAft>
              <a:buClr>
                <a:srgbClr val="EB1C24"/>
              </a:buClr>
              <a:buSzPct val="80000"/>
              <a:buNone/>
            </a:pPr>
            <a:endParaRPr lang="en-US" sz="1400" b="1" dirty="0">
              <a:hlinkClick r:id="rId3"/>
            </a:endParaRPr>
          </a:p>
          <a:p>
            <a:pPr marL="0" indent="0">
              <a:lnSpc>
                <a:spcPct val="100000"/>
              </a:lnSpc>
              <a:spcBef>
                <a:spcPts val="0"/>
              </a:spcBef>
              <a:spcAft>
                <a:spcPts val="1200"/>
              </a:spcAft>
              <a:buClr>
                <a:srgbClr val="EB1C24"/>
              </a:buClr>
              <a:buSzPct val="80000"/>
              <a:buNone/>
            </a:pPr>
            <a:r>
              <a:rPr lang="en-US" sz="1400" b="1" dirty="0" smtClean="0"/>
              <a:t>Pressley Ridge, </a:t>
            </a:r>
            <a:r>
              <a:rPr lang="en-US" sz="1400" b="1" dirty="0" err="1" smtClean="0"/>
              <a:t>n.d.</a:t>
            </a:r>
            <a:endParaRPr lang="en-US" sz="4000" dirty="0">
              <a:solidFill>
                <a:srgbClr val="000E2A"/>
              </a:solidFill>
            </a:endParaRPr>
          </a:p>
        </p:txBody>
      </p:sp>
      <p:pic>
        <p:nvPicPr>
          <p:cNvPr id="9" name="Content Placeholder 8" descr="screenshot of mindfulness manual">
            <a:extLst>
              <a:ext uri="{FF2B5EF4-FFF2-40B4-BE49-F238E27FC236}">
                <a16:creationId xmlns:a16="http://schemas.microsoft.com/office/drawing/2014/main" id="{A15B33D5-E89F-A64A-9FB0-1FD2D595561B}"/>
              </a:ext>
            </a:extLst>
          </p:cNvPr>
          <p:cNvPicPr>
            <a:picLocks noGrp="1" noChangeAspect="1"/>
          </p:cNvPicPr>
          <p:nvPr>
            <p:ph sz="half" idx="2"/>
          </p:nvPr>
        </p:nvPicPr>
        <p:blipFill>
          <a:blip r:embed="rId4">
            <a:extLst>
              <a:ext uri="{28A0092B-C50C-407E-A947-70E740481C1C}">
                <a14:useLocalDpi xmlns:a14="http://schemas.microsoft.com/office/drawing/2010/main" val="0"/>
              </a:ext>
            </a:extLst>
          </a:blip>
          <a:stretch>
            <a:fillRect/>
          </a:stretch>
        </p:blipFill>
        <p:spPr>
          <a:xfrm>
            <a:off x="8344642" y="1473200"/>
            <a:ext cx="2817918" cy="3657600"/>
          </a:xfrm>
          <a:ln w="12700">
            <a:solidFill>
              <a:srgbClr val="254061"/>
            </a:solidFill>
          </a:ln>
        </p:spPr>
      </p:pic>
    </p:spTree>
    <p:extLst>
      <p:ext uri="{BB962C8B-B14F-4D97-AF65-F5344CB8AC3E}">
        <p14:creationId xmlns:p14="http://schemas.microsoft.com/office/powerpoint/2010/main" val="13793698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screenshot of mindfulness manual">
            <a:extLst>
              <a:ext uri="{FF2B5EF4-FFF2-40B4-BE49-F238E27FC236}">
                <a16:creationId xmlns:a16="http://schemas.microsoft.com/office/drawing/2014/main" id="{3180F2CC-8EF1-8043-881A-1FB6B62F60C8}"/>
              </a:ext>
            </a:extLst>
          </p:cNvPr>
          <p:cNvPicPr>
            <a:picLocks noGrp="1" noChangeAspect="1"/>
          </p:cNvPicPr>
          <p:nvPr>
            <p:ph sz="half" idx="2"/>
          </p:nvPr>
        </p:nvPicPr>
        <p:blipFill>
          <a:blip r:embed="rId3" cstate="print">
            <a:extLst>
              <a:ext uri="{28A0092B-C50C-407E-A947-70E740481C1C}">
                <a14:useLocalDpi xmlns:a14="http://schemas.microsoft.com/office/drawing/2010/main" val="0"/>
              </a:ext>
            </a:extLst>
          </a:blip>
          <a:stretch>
            <a:fillRect/>
          </a:stretch>
        </p:blipFill>
        <p:spPr>
          <a:xfrm>
            <a:off x="10240782" y="185934"/>
            <a:ext cx="1377466" cy="1787923"/>
          </a:xfrm>
          <a:ln w="12700">
            <a:solidFill>
              <a:srgbClr val="254061"/>
            </a:solidFill>
          </a:ln>
        </p:spPr>
      </p:pic>
      <p:sp>
        <p:nvSpPr>
          <p:cNvPr id="2" name="Title 1"/>
          <p:cNvSpPr>
            <a:spLocks noGrp="1"/>
          </p:cNvSpPr>
          <p:nvPr>
            <p:ph type="title"/>
          </p:nvPr>
        </p:nvSpPr>
        <p:spPr>
          <a:xfrm>
            <a:off x="252808" y="180577"/>
            <a:ext cx="9374909" cy="863204"/>
          </a:xfrm>
        </p:spPr>
        <p:txBody>
          <a:bodyPr>
            <a:normAutofit/>
          </a:bodyPr>
          <a:lstStyle/>
          <a:p>
            <a:r>
              <a:rPr lang="en-US" sz="3600" b="1" dirty="0">
                <a:solidFill>
                  <a:schemeClr val="tx1">
                    <a:lumMod val="75000"/>
                    <a:lumOff val="25000"/>
                  </a:schemeClr>
                </a:solidFill>
                <a:latin typeface="+mn-lt"/>
              </a:rPr>
              <a:t>Example of a Mindfulness Exercise - </a:t>
            </a:r>
            <a:r>
              <a:rPr lang="en-US" sz="3600" b="1" dirty="0">
                <a:solidFill>
                  <a:srgbClr val="000E2A"/>
                </a:solidFill>
                <a:latin typeface="+mn-lt"/>
              </a:rPr>
              <a:t>Five Senses </a:t>
            </a:r>
            <a:endParaRPr lang="en-US" sz="3600" b="1" dirty="0">
              <a:solidFill>
                <a:schemeClr val="tx1">
                  <a:lumMod val="75000"/>
                  <a:lumOff val="25000"/>
                </a:schemeClr>
              </a:solidFill>
              <a:latin typeface="+mn-lt"/>
            </a:endParaRPr>
          </a:p>
        </p:txBody>
      </p:sp>
      <p:sp>
        <p:nvSpPr>
          <p:cNvPr id="3" name="Content Placeholder 2"/>
          <p:cNvSpPr>
            <a:spLocks noGrp="1"/>
          </p:cNvSpPr>
          <p:nvPr>
            <p:ph sz="half" idx="1"/>
          </p:nvPr>
        </p:nvSpPr>
        <p:spPr>
          <a:xfrm>
            <a:off x="150091" y="1043781"/>
            <a:ext cx="11156951" cy="5814219"/>
          </a:xfrm>
        </p:spPr>
        <p:txBody>
          <a:bodyPr>
            <a:normAutofit/>
          </a:bodyPr>
          <a:lstStyle/>
          <a:p>
            <a:pPr>
              <a:lnSpc>
                <a:spcPct val="100000"/>
              </a:lnSpc>
              <a:spcBef>
                <a:spcPts val="0"/>
              </a:spcBef>
              <a:spcAft>
                <a:spcPts val="600"/>
              </a:spcAft>
              <a:buClr>
                <a:srgbClr val="EB1C24"/>
              </a:buClr>
              <a:buSzPct val="80000"/>
            </a:pPr>
            <a:r>
              <a:rPr lang="en-US" sz="3200" dirty="0">
                <a:solidFill>
                  <a:srgbClr val="000E2A"/>
                </a:solidFill>
              </a:rPr>
              <a:t>Notice five things you can see [</a:t>
            </a:r>
            <a:r>
              <a:rPr lang="en-US" sz="3200" i="1" dirty="0">
                <a:solidFill>
                  <a:srgbClr val="000E2A"/>
                </a:solidFill>
              </a:rPr>
              <a:t>pick something you don’t normally pay attention to</a:t>
            </a:r>
            <a:r>
              <a:rPr lang="en-US" sz="3200" dirty="0">
                <a:solidFill>
                  <a:srgbClr val="000E2A"/>
                </a:solidFill>
              </a:rPr>
              <a:t>] </a:t>
            </a:r>
          </a:p>
          <a:p>
            <a:pPr>
              <a:lnSpc>
                <a:spcPct val="100000"/>
              </a:lnSpc>
              <a:spcBef>
                <a:spcPts val="0"/>
              </a:spcBef>
              <a:spcAft>
                <a:spcPts val="600"/>
              </a:spcAft>
              <a:buClr>
                <a:srgbClr val="EB1C24"/>
              </a:buClr>
              <a:buSzPct val="80000"/>
            </a:pPr>
            <a:r>
              <a:rPr lang="en-US" sz="3200" dirty="0">
                <a:solidFill>
                  <a:srgbClr val="000E2A"/>
                </a:solidFill>
              </a:rPr>
              <a:t>Notice four things you can feel [</a:t>
            </a:r>
            <a:r>
              <a:rPr lang="en-US" sz="3200" i="1" dirty="0">
                <a:solidFill>
                  <a:srgbClr val="000E2A"/>
                </a:solidFill>
              </a:rPr>
              <a:t>examples, clothing texture or surface of the table</a:t>
            </a:r>
            <a:r>
              <a:rPr lang="en-US" sz="3200" dirty="0">
                <a:solidFill>
                  <a:srgbClr val="000E2A"/>
                </a:solidFill>
              </a:rPr>
              <a:t>]</a:t>
            </a:r>
          </a:p>
          <a:p>
            <a:pPr>
              <a:lnSpc>
                <a:spcPct val="100000"/>
              </a:lnSpc>
              <a:spcBef>
                <a:spcPts val="0"/>
              </a:spcBef>
              <a:spcAft>
                <a:spcPts val="600"/>
              </a:spcAft>
              <a:buClr>
                <a:srgbClr val="EB1C24"/>
              </a:buClr>
              <a:buSzPct val="80000"/>
            </a:pPr>
            <a:r>
              <a:rPr lang="en-US" sz="3200" dirty="0">
                <a:solidFill>
                  <a:srgbClr val="000E2A"/>
                </a:solidFill>
              </a:rPr>
              <a:t>Notice three things you can hear [</a:t>
            </a:r>
            <a:r>
              <a:rPr lang="en-US" sz="3200" i="1" dirty="0">
                <a:solidFill>
                  <a:srgbClr val="000E2A"/>
                </a:solidFill>
              </a:rPr>
              <a:t>pay attention to noises in the background, such as birds chirping or an air conditioner running</a:t>
            </a:r>
            <a:r>
              <a:rPr lang="en-US" sz="3200" dirty="0">
                <a:solidFill>
                  <a:srgbClr val="000E2A"/>
                </a:solidFill>
              </a:rPr>
              <a:t>]</a:t>
            </a:r>
          </a:p>
          <a:p>
            <a:pPr>
              <a:lnSpc>
                <a:spcPct val="100000"/>
              </a:lnSpc>
              <a:spcBef>
                <a:spcPts val="0"/>
              </a:spcBef>
              <a:spcAft>
                <a:spcPts val="600"/>
              </a:spcAft>
              <a:buClr>
                <a:srgbClr val="EB1C24"/>
              </a:buClr>
              <a:buSzPct val="80000"/>
            </a:pPr>
            <a:r>
              <a:rPr lang="en-US" sz="3200" dirty="0">
                <a:solidFill>
                  <a:srgbClr val="000E2A"/>
                </a:solidFill>
              </a:rPr>
              <a:t>Notice two things you can smell [</a:t>
            </a:r>
            <a:r>
              <a:rPr lang="en-US" sz="3200" i="1" dirty="0">
                <a:solidFill>
                  <a:srgbClr val="000E2A"/>
                </a:solidFill>
              </a:rPr>
              <a:t>try to notice things you typically filter out, pleasant or unpleasant</a:t>
            </a:r>
            <a:r>
              <a:rPr lang="en-US" sz="3200" dirty="0">
                <a:solidFill>
                  <a:srgbClr val="000E2A"/>
                </a:solidFill>
              </a:rPr>
              <a:t>]</a:t>
            </a:r>
            <a:r>
              <a:rPr lang="en-US" sz="3200" i="1" dirty="0">
                <a:solidFill>
                  <a:srgbClr val="000E2A"/>
                </a:solidFill>
              </a:rPr>
              <a:t> </a:t>
            </a:r>
          </a:p>
          <a:p>
            <a:pPr>
              <a:lnSpc>
                <a:spcPct val="100000"/>
              </a:lnSpc>
              <a:spcBef>
                <a:spcPts val="0"/>
              </a:spcBef>
              <a:buClr>
                <a:srgbClr val="EB1C24"/>
              </a:buClr>
              <a:buSzPct val="80000"/>
            </a:pPr>
            <a:r>
              <a:rPr lang="en-US" sz="3200" dirty="0">
                <a:solidFill>
                  <a:srgbClr val="000E2A"/>
                </a:solidFill>
              </a:rPr>
              <a:t>Notice one thing you can taste [</a:t>
            </a:r>
            <a:r>
              <a:rPr lang="en-US" sz="3200" i="1" dirty="0">
                <a:solidFill>
                  <a:srgbClr val="000E2A"/>
                </a:solidFill>
              </a:rPr>
              <a:t>take a drink, chew gum, or just pay attention to the current taste in your mouth</a:t>
            </a:r>
            <a:r>
              <a:rPr lang="en-US" sz="3200" dirty="0">
                <a:solidFill>
                  <a:srgbClr val="000E2A"/>
                </a:solidFill>
              </a:rPr>
              <a:t>]</a:t>
            </a:r>
          </a:p>
          <a:p>
            <a:pPr marL="0" lvl="1" indent="0" algn="r">
              <a:lnSpc>
                <a:spcPct val="100000"/>
              </a:lnSpc>
              <a:spcBef>
                <a:spcPts val="0"/>
              </a:spcBef>
              <a:buClr>
                <a:srgbClr val="EB1C24"/>
              </a:buClr>
              <a:buSzPct val="80000"/>
              <a:buNone/>
            </a:pPr>
            <a:endParaRPr lang="en-US" sz="1400" b="1" dirty="0">
              <a:hlinkClick r:id="rId4"/>
            </a:endParaRPr>
          </a:p>
          <a:p>
            <a:pPr marL="0" indent="0">
              <a:lnSpc>
                <a:spcPct val="100000"/>
              </a:lnSpc>
              <a:spcBef>
                <a:spcPts val="0"/>
              </a:spcBef>
              <a:spcAft>
                <a:spcPts val="1200"/>
              </a:spcAft>
              <a:buClr>
                <a:srgbClr val="EB1C24"/>
              </a:buClr>
              <a:buSzPct val="80000"/>
              <a:buNone/>
            </a:pPr>
            <a:r>
              <a:rPr lang="en-US" sz="1400" b="1" dirty="0"/>
              <a:t>Pressley Ridge, </a:t>
            </a:r>
            <a:r>
              <a:rPr lang="en-US" sz="1400" b="1" dirty="0" err="1"/>
              <a:t>n.d.</a:t>
            </a:r>
            <a:endParaRPr lang="en-US" sz="4000" dirty="0">
              <a:solidFill>
                <a:srgbClr val="000E2A"/>
              </a:solidFill>
            </a:endParaRPr>
          </a:p>
        </p:txBody>
      </p:sp>
    </p:spTree>
    <p:extLst>
      <p:ext uri="{BB962C8B-B14F-4D97-AF65-F5344CB8AC3E}">
        <p14:creationId xmlns:p14="http://schemas.microsoft.com/office/powerpoint/2010/main" val="4981482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55830"/>
            <a:ext cx="12192000" cy="2204485"/>
          </a:xfrm>
        </p:spPr>
        <p:txBody>
          <a:bodyPr>
            <a:normAutofit/>
          </a:bodyPr>
          <a:lstStyle/>
          <a:p>
            <a:pPr algn="ctr">
              <a:lnSpc>
                <a:spcPct val="100000"/>
              </a:lnSpc>
            </a:pPr>
            <a:r>
              <a:rPr lang="en-US" sz="3600" b="1" dirty="0">
                <a:solidFill>
                  <a:srgbClr val="000E2A"/>
                </a:solidFill>
                <a:latin typeface="+mn-lt"/>
              </a:rPr>
              <a:t>This ends Part 4 of the five-part </a:t>
            </a:r>
            <a:br>
              <a:rPr lang="en-US" sz="3600" b="1" dirty="0">
                <a:solidFill>
                  <a:srgbClr val="000E2A"/>
                </a:solidFill>
                <a:latin typeface="+mn-lt"/>
              </a:rPr>
            </a:br>
            <a:r>
              <a:rPr lang="en-US" sz="3600" b="1" i="1" dirty="0">
                <a:solidFill>
                  <a:srgbClr val="000E2A"/>
                </a:solidFill>
                <a:latin typeface="+mn-lt"/>
              </a:rPr>
              <a:t>Compassion Fatigue </a:t>
            </a:r>
            <a:r>
              <a:rPr lang="en-US" sz="3600" b="1" i="1" dirty="0" smtClean="0">
                <a:solidFill>
                  <a:srgbClr val="000E2A"/>
                </a:solidFill>
                <a:latin typeface="+mn-lt"/>
              </a:rPr>
              <a:t>and the Behavioral </a:t>
            </a:r>
            <a:r>
              <a:rPr lang="en-US" sz="3600" b="1" i="1" dirty="0">
                <a:solidFill>
                  <a:srgbClr val="000E2A"/>
                </a:solidFill>
                <a:latin typeface="+mn-lt"/>
              </a:rPr>
              <a:t>Health Workforce </a:t>
            </a:r>
            <a:r>
              <a:rPr lang="en-US" sz="3600" b="1" dirty="0" smtClean="0">
                <a:solidFill>
                  <a:srgbClr val="000E2A"/>
                </a:solidFill>
                <a:latin typeface="+mn-lt"/>
              </a:rPr>
              <a:t>Curriculum </a:t>
            </a:r>
            <a:r>
              <a:rPr lang="en-US" sz="3600" b="1" dirty="0">
                <a:solidFill>
                  <a:srgbClr val="000E2A"/>
                </a:solidFill>
                <a:latin typeface="+mn-lt"/>
              </a:rPr>
              <a:t>Infusion Package (CIP)</a:t>
            </a:r>
            <a:endParaRPr lang="en-US" sz="3600" b="1" dirty="0"/>
          </a:p>
        </p:txBody>
      </p:sp>
      <p:pic>
        <p:nvPicPr>
          <p:cNvPr id="7" name="Content Placeholder 6" descr="Never stop learning">
            <a:extLst>
              <a:ext uri="{FF2B5EF4-FFF2-40B4-BE49-F238E27FC236}">
                <a16:creationId xmlns:a16="http://schemas.microsoft.com/office/drawing/2014/main" id="{F660EF08-BF92-45CA-BBBD-94D68EAFD891}"/>
              </a:ext>
            </a:extLst>
          </p:cNvPr>
          <p:cNvPicPr>
            <a:picLocks noGrp="1" noChangeAspect="1"/>
          </p:cNvPicPr>
          <p:nvPr>
            <p:ph sz="half" idx="1"/>
          </p:nvPr>
        </p:nvPicPr>
        <p:blipFill>
          <a:blip r:embed="rId3">
            <a:extLst>
              <a:ext uri="{28A0092B-C50C-407E-A947-70E740481C1C}">
                <a14:useLocalDpi xmlns:a14="http://schemas.microsoft.com/office/drawing/2010/main" val="0"/>
              </a:ext>
            </a:extLst>
          </a:blip>
          <a:stretch>
            <a:fillRect/>
          </a:stretch>
        </p:blipFill>
        <p:spPr>
          <a:xfrm>
            <a:off x="446498" y="2351684"/>
            <a:ext cx="3955550" cy="3949575"/>
          </a:xfrm>
        </p:spPr>
      </p:pic>
      <p:sp>
        <p:nvSpPr>
          <p:cNvPr id="3" name="Content Placeholder 2">
            <a:extLst>
              <a:ext uri="{FF2B5EF4-FFF2-40B4-BE49-F238E27FC236}">
                <a16:creationId xmlns:a16="http://schemas.microsoft.com/office/drawing/2014/main" id="{780468B2-8807-4B87-A3A7-B5CB39D71BD0}"/>
              </a:ext>
            </a:extLst>
          </p:cNvPr>
          <p:cNvSpPr>
            <a:spLocks noGrp="1"/>
          </p:cNvSpPr>
          <p:nvPr>
            <p:ph sz="half" idx="2"/>
          </p:nvPr>
        </p:nvSpPr>
        <p:spPr>
          <a:xfrm>
            <a:off x="4452848" y="2952489"/>
            <a:ext cx="7696199" cy="2747963"/>
          </a:xfrm>
        </p:spPr>
        <p:txBody>
          <a:bodyPr>
            <a:normAutofit/>
          </a:bodyPr>
          <a:lstStyle/>
          <a:p>
            <a:pPr marL="0" indent="0" algn="ctr">
              <a:lnSpc>
                <a:spcPct val="100000"/>
              </a:lnSpc>
              <a:spcBef>
                <a:spcPts val="0"/>
              </a:spcBef>
              <a:buNone/>
            </a:pPr>
            <a:r>
              <a:rPr lang="en-US" sz="3600" b="1" dirty="0"/>
              <a:t>Other parts </a:t>
            </a:r>
            <a:r>
              <a:rPr lang="en-US" sz="3600" b="1"/>
              <a:t>of </a:t>
            </a:r>
            <a:r>
              <a:rPr lang="en-US" sz="3600" b="1" smtClean="0"/>
              <a:t>this </a:t>
            </a:r>
            <a:r>
              <a:rPr lang="en-US" sz="3600" b="1" dirty="0"/>
              <a:t>CIP can be found </a:t>
            </a:r>
            <a:r>
              <a:rPr lang="en-US" sz="3600" b="1" dirty="0" smtClean="0"/>
              <a:t>in the </a:t>
            </a:r>
            <a:r>
              <a:rPr lang="en-US" sz="3600" b="1" i="1" dirty="0" smtClean="0"/>
              <a:t>Products &amp; Resources Catalog </a:t>
            </a:r>
            <a:r>
              <a:rPr lang="en-US" sz="3600" b="1" dirty="0" smtClean="0"/>
              <a:t>on the Pacific </a:t>
            </a:r>
            <a:r>
              <a:rPr lang="en-US" sz="3600" b="1" dirty="0"/>
              <a:t>Southwest ATTC </a:t>
            </a:r>
            <a:r>
              <a:rPr lang="en-US" sz="3600" b="1" dirty="0" smtClean="0"/>
              <a:t>website:</a:t>
            </a:r>
            <a:r>
              <a:rPr lang="en-US" sz="3600" dirty="0" smtClean="0"/>
              <a:t>​</a:t>
            </a:r>
            <a:r>
              <a:rPr lang="en-US" sz="3600" dirty="0"/>
              <a:t/>
            </a:r>
            <a:br>
              <a:rPr lang="en-US" sz="3600" dirty="0"/>
            </a:br>
            <a:r>
              <a:rPr lang="en-US" sz="3600" b="1" u="sng" dirty="0">
                <a:hlinkClick r:id="rId4" tooltip="PSATTC Website"/>
              </a:rPr>
              <a:t>http://www.psattc.org</a:t>
            </a:r>
            <a:r>
              <a:rPr lang="en-US" sz="3600" dirty="0"/>
              <a:t>​</a:t>
            </a:r>
            <a:endParaRPr lang="en-US" sz="4400" b="1" dirty="0"/>
          </a:p>
        </p:txBody>
      </p:sp>
    </p:spTree>
    <p:extLst>
      <p:ext uri="{BB962C8B-B14F-4D97-AF65-F5344CB8AC3E}">
        <p14:creationId xmlns:p14="http://schemas.microsoft.com/office/powerpoint/2010/main" val="21929557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Content Placeholder 9" descr="Light bulbs">
            <a:extLst>
              <a:ext uri="{FF2B5EF4-FFF2-40B4-BE49-F238E27FC236}">
                <a16:creationId xmlns:a16="http://schemas.microsoft.com/office/drawing/2014/main" id="{499C5F95-C8B1-4F18-8489-272C2ED09DCF}"/>
              </a:ext>
            </a:extLst>
          </p:cNvPr>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7956746" y="509749"/>
            <a:ext cx="3713871" cy="1463040"/>
          </a:xfrm>
        </p:spPr>
      </p:pic>
      <p:sp>
        <p:nvSpPr>
          <p:cNvPr id="2" name="Title 1"/>
          <p:cNvSpPr>
            <a:spLocks noGrp="1"/>
          </p:cNvSpPr>
          <p:nvPr>
            <p:ph type="title"/>
          </p:nvPr>
        </p:nvSpPr>
        <p:spPr>
          <a:xfrm>
            <a:off x="521383" y="1022194"/>
            <a:ext cx="5657850" cy="1335088"/>
          </a:xfrm>
        </p:spPr>
        <p:txBody>
          <a:bodyPr anchor="b">
            <a:normAutofit/>
          </a:bodyPr>
          <a:lstStyle/>
          <a:p>
            <a:r>
              <a:rPr lang="en-US" sz="4800" b="1" dirty="0">
                <a:solidFill>
                  <a:schemeClr val="tx1">
                    <a:lumMod val="75000"/>
                    <a:lumOff val="25000"/>
                  </a:schemeClr>
                </a:solidFill>
                <a:latin typeface="+mn-lt"/>
              </a:rPr>
              <a:t>Part 4 Outline</a:t>
            </a:r>
          </a:p>
        </p:txBody>
      </p:sp>
      <p:sp>
        <p:nvSpPr>
          <p:cNvPr id="3" name="Content Placeholder 2"/>
          <p:cNvSpPr>
            <a:spLocks noGrp="1"/>
          </p:cNvSpPr>
          <p:nvPr>
            <p:ph sz="half" idx="1"/>
          </p:nvPr>
        </p:nvSpPr>
        <p:spPr>
          <a:xfrm>
            <a:off x="1022466" y="2667774"/>
            <a:ext cx="10820400" cy="4090167"/>
          </a:xfrm>
        </p:spPr>
        <p:txBody>
          <a:bodyPr>
            <a:normAutofit/>
          </a:bodyPr>
          <a:lstStyle/>
          <a:p>
            <a:pPr marL="457200" lvl="0" indent="-457200">
              <a:lnSpc>
                <a:spcPct val="100000"/>
              </a:lnSpc>
              <a:spcBef>
                <a:spcPts val="0"/>
              </a:spcBef>
              <a:spcAft>
                <a:spcPts val="1200"/>
              </a:spcAft>
              <a:buClr>
                <a:srgbClr val="EB1C24"/>
              </a:buClr>
              <a:buSzPct val="80000"/>
            </a:pPr>
            <a:r>
              <a:rPr lang="en-US" sz="3600" b="1" dirty="0"/>
              <a:t>Definition of compassion satisfaction and its relationship to compassion fatigue </a:t>
            </a:r>
          </a:p>
          <a:p>
            <a:pPr marL="457200" lvl="0" indent="-457200">
              <a:lnSpc>
                <a:spcPct val="100000"/>
              </a:lnSpc>
              <a:spcBef>
                <a:spcPts val="0"/>
              </a:spcBef>
              <a:spcAft>
                <a:spcPts val="1200"/>
              </a:spcAft>
              <a:buClr>
                <a:srgbClr val="EB1C24"/>
              </a:buClr>
              <a:buSzPct val="80000"/>
            </a:pPr>
            <a:r>
              <a:rPr lang="en-US" sz="3600" b="1" dirty="0"/>
              <a:t>Self-Care and Self-Care Plans</a:t>
            </a:r>
          </a:p>
          <a:p>
            <a:pPr marL="457200" lvl="0" indent="-457200">
              <a:lnSpc>
                <a:spcPct val="100000"/>
              </a:lnSpc>
              <a:spcBef>
                <a:spcPts val="0"/>
              </a:spcBef>
              <a:spcAft>
                <a:spcPts val="1200"/>
              </a:spcAft>
              <a:buClr>
                <a:srgbClr val="EB1C24"/>
              </a:buClr>
              <a:buSzPct val="80000"/>
            </a:pPr>
            <a:r>
              <a:rPr lang="en-US" sz="3600" b="1" dirty="0"/>
              <a:t>Wellness and Self-Compassion</a:t>
            </a:r>
          </a:p>
          <a:p>
            <a:pPr marL="457200" lvl="0" indent="-457200">
              <a:lnSpc>
                <a:spcPct val="100000"/>
              </a:lnSpc>
              <a:spcBef>
                <a:spcPts val="0"/>
              </a:spcBef>
              <a:spcAft>
                <a:spcPts val="1200"/>
              </a:spcAft>
              <a:buClr>
                <a:srgbClr val="EB1C24"/>
              </a:buClr>
              <a:buSzPct val="80000"/>
            </a:pPr>
            <a:r>
              <a:rPr lang="en-US" sz="3600" b="1" dirty="0"/>
              <a:t>Mindfulness and Mindful Exercises for Organizations</a:t>
            </a:r>
          </a:p>
        </p:txBody>
      </p:sp>
    </p:spTree>
    <p:extLst>
      <p:ext uri="{BB962C8B-B14F-4D97-AF65-F5344CB8AC3E}">
        <p14:creationId xmlns:p14="http://schemas.microsoft.com/office/powerpoint/2010/main" val="2704957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9560" y="137743"/>
            <a:ext cx="6194367" cy="820478"/>
          </a:xfrm>
        </p:spPr>
        <p:txBody>
          <a:bodyPr>
            <a:normAutofit/>
          </a:bodyPr>
          <a:lstStyle/>
          <a:p>
            <a:r>
              <a:rPr lang="en-US" sz="4000" b="1" dirty="0">
                <a:solidFill>
                  <a:srgbClr val="000E2A"/>
                </a:solidFill>
                <a:latin typeface="+mn-lt"/>
              </a:rPr>
              <a:t>Compassion Satisfaction…</a:t>
            </a:r>
          </a:p>
        </p:txBody>
      </p:sp>
      <p:sp>
        <p:nvSpPr>
          <p:cNvPr id="3" name="Content Placeholder 2"/>
          <p:cNvSpPr>
            <a:spLocks noGrp="1"/>
          </p:cNvSpPr>
          <p:nvPr>
            <p:ph sz="half" idx="1"/>
          </p:nvPr>
        </p:nvSpPr>
        <p:spPr>
          <a:xfrm>
            <a:off x="432696" y="958221"/>
            <a:ext cx="11469744" cy="4732895"/>
          </a:xfrm>
        </p:spPr>
        <p:txBody>
          <a:bodyPr>
            <a:normAutofit/>
          </a:bodyPr>
          <a:lstStyle/>
          <a:p>
            <a:pPr marL="341313" indent="-341313">
              <a:lnSpc>
                <a:spcPct val="100000"/>
              </a:lnSpc>
              <a:spcBef>
                <a:spcPts val="0"/>
              </a:spcBef>
              <a:spcAft>
                <a:spcPts val="600"/>
              </a:spcAft>
              <a:buClr>
                <a:srgbClr val="EB1C24"/>
              </a:buClr>
              <a:buSzPct val="80000"/>
            </a:pPr>
            <a:r>
              <a:rPr lang="en-US" sz="3200" dirty="0"/>
              <a:t>A recent shift has occurred to focus on the positive aspects and experiences that occur in trauma and/or behavioral practice RATHER than just focusing on the negative aspects</a:t>
            </a:r>
          </a:p>
          <a:p>
            <a:pPr marL="341313" indent="-341313">
              <a:lnSpc>
                <a:spcPct val="100000"/>
              </a:lnSpc>
              <a:spcBef>
                <a:spcPts val="0"/>
              </a:spcBef>
              <a:spcAft>
                <a:spcPts val="600"/>
              </a:spcAft>
              <a:buClr>
                <a:srgbClr val="EB1C24"/>
              </a:buClr>
              <a:buSzPct val="80000"/>
            </a:pPr>
            <a:r>
              <a:rPr lang="en-US" sz="3200" dirty="0"/>
              <a:t>Compassion Satisfaction is about the pleasure a helper can experience from being able to help others and to make a positive difference in the world.</a:t>
            </a:r>
          </a:p>
          <a:p>
            <a:pPr marL="341313" indent="-341313">
              <a:lnSpc>
                <a:spcPct val="100000"/>
              </a:lnSpc>
              <a:spcBef>
                <a:spcPts val="0"/>
              </a:spcBef>
              <a:spcAft>
                <a:spcPts val="600"/>
              </a:spcAft>
              <a:buClr>
                <a:srgbClr val="EB1C24"/>
              </a:buClr>
              <a:buSzPct val="80000"/>
            </a:pPr>
            <a:r>
              <a:rPr lang="en-US" sz="3200" dirty="0"/>
              <a:t>A review of the literature revealed one common denominator for compassion fatigue- use of empathy and compassion as the driving factor that brought satisfaction</a:t>
            </a:r>
          </a:p>
        </p:txBody>
      </p:sp>
      <p:pic>
        <p:nvPicPr>
          <p:cNvPr id="7" name="Content Placeholder 6" descr="compassion">
            <a:extLst>
              <a:ext uri="{FF2B5EF4-FFF2-40B4-BE49-F238E27FC236}">
                <a16:creationId xmlns:a16="http://schemas.microsoft.com/office/drawing/2014/main" id="{CDA8AED2-44BC-4AF1-A204-1891F07BB644}"/>
              </a:ext>
            </a:extLst>
          </p:cNvPr>
          <p:cNvPicPr>
            <a:picLocks noGrp="1" noChangeAspect="1"/>
          </p:cNvPicPr>
          <p:nvPr>
            <p:ph sz="half" idx="2"/>
          </p:nvPr>
        </p:nvPicPr>
        <p:blipFill rotWithShape="1">
          <a:blip r:embed="rId3">
            <a:extLst>
              <a:ext uri="{28A0092B-C50C-407E-A947-70E740481C1C}">
                <a14:useLocalDpi xmlns:a14="http://schemas.microsoft.com/office/drawing/2010/main" val="0"/>
              </a:ext>
            </a:extLst>
          </a:blip>
          <a:srcRect t="27026" b="26768"/>
          <a:stretch/>
        </p:blipFill>
        <p:spPr>
          <a:xfrm>
            <a:off x="8299330" y="5174475"/>
            <a:ext cx="3364438" cy="1559792"/>
          </a:xfrm>
        </p:spPr>
      </p:pic>
    </p:spTree>
    <p:extLst>
      <p:ext uri="{BB962C8B-B14F-4D97-AF65-F5344CB8AC3E}">
        <p14:creationId xmlns:p14="http://schemas.microsoft.com/office/powerpoint/2010/main" val="3100817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81708" y="125724"/>
            <a:ext cx="11751674" cy="1293644"/>
          </a:xfrm>
        </p:spPr>
        <p:txBody>
          <a:bodyPr>
            <a:noAutofit/>
          </a:bodyPr>
          <a:lstStyle/>
          <a:p>
            <a:r>
              <a:rPr lang="en-US" sz="4000" b="1" dirty="0">
                <a:solidFill>
                  <a:srgbClr val="000E2A"/>
                </a:solidFill>
                <a:latin typeface="+mn-lt"/>
              </a:rPr>
              <a:t>Compassion Satisfaction &amp; Vicarious Resilience</a:t>
            </a:r>
          </a:p>
        </p:txBody>
      </p:sp>
      <p:sp>
        <p:nvSpPr>
          <p:cNvPr id="4" name="Content Placeholder 3"/>
          <p:cNvSpPr>
            <a:spLocks noGrp="1"/>
          </p:cNvSpPr>
          <p:nvPr>
            <p:ph idx="1"/>
          </p:nvPr>
        </p:nvSpPr>
        <p:spPr>
          <a:xfrm>
            <a:off x="438658" y="1419368"/>
            <a:ext cx="11314683" cy="4940490"/>
          </a:xfrm>
        </p:spPr>
        <p:txBody>
          <a:bodyPr>
            <a:normAutofit/>
          </a:bodyPr>
          <a:lstStyle/>
          <a:p>
            <a:pPr marL="341313" indent="-341313">
              <a:lnSpc>
                <a:spcPct val="100000"/>
              </a:lnSpc>
              <a:spcBef>
                <a:spcPts val="0"/>
              </a:spcBef>
              <a:buClr>
                <a:srgbClr val="EB1C24"/>
              </a:buClr>
              <a:buSzPct val="80000"/>
            </a:pPr>
            <a:r>
              <a:rPr lang="en-US" sz="3200" dirty="0"/>
              <a:t>Compassion Satisfaction refers to those aspects of work that are rewarding and fulfilling to the human service professional </a:t>
            </a:r>
          </a:p>
          <a:p>
            <a:pPr marL="0" indent="0" algn="r">
              <a:lnSpc>
                <a:spcPct val="100000"/>
              </a:lnSpc>
              <a:spcBef>
                <a:spcPts val="0"/>
              </a:spcBef>
              <a:spcAft>
                <a:spcPts val="1800"/>
              </a:spcAft>
              <a:buClr>
                <a:srgbClr val="EB1C24"/>
              </a:buClr>
              <a:buSzPct val="80000"/>
              <a:buNone/>
            </a:pPr>
            <a:r>
              <a:rPr lang="en-US" sz="1400" b="1" dirty="0"/>
              <a:t>(Conrad &amp; Keller-Guenther, 2006; </a:t>
            </a:r>
            <a:r>
              <a:rPr lang="en-US" sz="1400" b="1" dirty="0" err="1"/>
              <a:t>Stamm</a:t>
            </a:r>
            <a:r>
              <a:rPr lang="en-US" sz="1400" b="1" dirty="0"/>
              <a:t>, 2005)</a:t>
            </a:r>
          </a:p>
          <a:p>
            <a:pPr marL="341313" indent="-341313">
              <a:lnSpc>
                <a:spcPct val="100000"/>
              </a:lnSpc>
              <a:spcBef>
                <a:spcPts val="0"/>
              </a:spcBef>
              <a:buClr>
                <a:srgbClr val="EB1C24"/>
              </a:buClr>
              <a:buSzPct val="80000"/>
            </a:pPr>
            <a:r>
              <a:rPr lang="en-US" sz="3200" dirty="0"/>
              <a:t>May include positive interactions with clients, colleagues, the human service organization, or the helping community in general </a:t>
            </a:r>
          </a:p>
          <a:p>
            <a:pPr marL="0" indent="0" algn="r">
              <a:lnSpc>
                <a:spcPct val="100000"/>
              </a:lnSpc>
              <a:spcBef>
                <a:spcPts val="0"/>
              </a:spcBef>
              <a:spcAft>
                <a:spcPts val="1800"/>
              </a:spcAft>
              <a:buClr>
                <a:srgbClr val="EB1C24"/>
              </a:buClr>
              <a:buSzPct val="80000"/>
              <a:buNone/>
            </a:pPr>
            <a:r>
              <a:rPr lang="en-US" sz="1400" b="1" dirty="0"/>
              <a:t>(</a:t>
            </a:r>
            <a:r>
              <a:rPr lang="en-US" sz="1400" b="1" dirty="0" err="1"/>
              <a:t>Stamm</a:t>
            </a:r>
            <a:r>
              <a:rPr lang="en-US" sz="1400" b="1" dirty="0"/>
              <a:t>, 2005)</a:t>
            </a:r>
          </a:p>
          <a:p>
            <a:pPr marL="341313" indent="-341313">
              <a:lnSpc>
                <a:spcPct val="100000"/>
              </a:lnSpc>
              <a:spcBef>
                <a:spcPts val="0"/>
              </a:spcBef>
              <a:buClr>
                <a:srgbClr val="EB1C24"/>
              </a:buClr>
              <a:buSzPct val="80000"/>
            </a:pPr>
            <a:r>
              <a:rPr lang="en-US" sz="3200" dirty="0"/>
              <a:t>Trauma recovery has the potential to foster resilience and growth, not only in the client but in the clinician as well; New term is vicarious resilience </a:t>
            </a:r>
            <a:endParaRPr lang="en-US" sz="2000" dirty="0"/>
          </a:p>
          <a:p>
            <a:pPr marL="0" indent="0" algn="r">
              <a:lnSpc>
                <a:spcPct val="100000"/>
              </a:lnSpc>
              <a:spcBef>
                <a:spcPts val="0"/>
              </a:spcBef>
              <a:buClr>
                <a:srgbClr val="EB1C24"/>
              </a:buClr>
              <a:buSzPct val="80000"/>
              <a:buNone/>
            </a:pPr>
            <a:r>
              <a:rPr lang="en-US" sz="1400" b="1" dirty="0"/>
              <a:t>(Hernandez, </a:t>
            </a:r>
            <a:r>
              <a:rPr lang="en-US" sz="1400" b="1" dirty="0" err="1"/>
              <a:t>Gangsei</a:t>
            </a:r>
            <a:r>
              <a:rPr lang="en-US" sz="1400" b="1" dirty="0"/>
              <a:t>,&amp; Engstrom, 2007)</a:t>
            </a:r>
            <a:endParaRPr lang="en-US" sz="3200" dirty="0"/>
          </a:p>
          <a:p>
            <a:pPr marL="0" indent="0">
              <a:lnSpc>
                <a:spcPct val="100000"/>
              </a:lnSpc>
              <a:spcBef>
                <a:spcPts val="0"/>
              </a:spcBef>
              <a:spcAft>
                <a:spcPts val="1200"/>
              </a:spcAft>
              <a:buClr>
                <a:srgbClr val="C00000"/>
              </a:buClr>
              <a:buNone/>
            </a:pPr>
            <a:endParaRPr lang="en-US" sz="3200" dirty="0">
              <a:solidFill>
                <a:srgbClr val="000E2A"/>
              </a:solidFill>
            </a:endParaRPr>
          </a:p>
        </p:txBody>
      </p:sp>
    </p:spTree>
    <p:extLst>
      <p:ext uri="{BB962C8B-B14F-4D97-AF65-F5344CB8AC3E}">
        <p14:creationId xmlns:p14="http://schemas.microsoft.com/office/powerpoint/2010/main" val="20379187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5594" y="161636"/>
            <a:ext cx="10515600" cy="1009934"/>
          </a:xfrm>
        </p:spPr>
        <p:txBody>
          <a:bodyPr>
            <a:normAutofit/>
          </a:bodyPr>
          <a:lstStyle/>
          <a:p>
            <a:r>
              <a:rPr lang="en-US" sz="4000" b="1" dirty="0">
                <a:solidFill>
                  <a:srgbClr val="000E2A"/>
                </a:solidFill>
                <a:latin typeface="+mn-lt"/>
              </a:rPr>
              <a:t>Compassion Satisfaction</a:t>
            </a:r>
          </a:p>
        </p:txBody>
      </p:sp>
      <p:sp>
        <p:nvSpPr>
          <p:cNvPr id="3" name="Content Placeholder 2"/>
          <p:cNvSpPr>
            <a:spLocks noGrp="1"/>
          </p:cNvSpPr>
          <p:nvPr>
            <p:ph idx="1"/>
          </p:nvPr>
        </p:nvSpPr>
        <p:spPr>
          <a:xfrm>
            <a:off x="482155" y="1171570"/>
            <a:ext cx="11700812" cy="5686429"/>
          </a:xfrm>
        </p:spPr>
        <p:txBody>
          <a:bodyPr>
            <a:noAutofit/>
          </a:bodyPr>
          <a:lstStyle/>
          <a:p>
            <a:pPr marL="287338" indent="-287338">
              <a:lnSpc>
                <a:spcPct val="100000"/>
              </a:lnSpc>
              <a:spcBef>
                <a:spcPts val="0"/>
              </a:spcBef>
              <a:spcAft>
                <a:spcPts val="600"/>
              </a:spcAft>
              <a:buClr>
                <a:srgbClr val="EB1C24"/>
              </a:buClr>
              <a:buSzPct val="80000"/>
            </a:pPr>
            <a:r>
              <a:rPr lang="en-US" dirty="0">
                <a:solidFill>
                  <a:srgbClr val="000E2A"/>
                </a:solidFill>
              </a:rPr>
              <a:t>Comes from providing compassionate care which requires </a:t>
            </a:r>
            <a:r>
              <a:rPr lang="en-US" sz="2800" b="1" dirty="0">
                <a:solidFill>
                  <a:srgbClr val="EB1C24"/>
                </a:solidFill>
              </a:rPr>
              <a:t>Kindness, Empathy</a:t>
            </a:r>
            <a:r>
              <a:rPr lang="en-US" b="1" dirty="0">
                <a:solidFill>
                  <a:srgbClr val="EB1C24"/>
                </a:solidFill>
              </a:rPr>
              <a:t>, </a:t>
            </a:r>
            <a:r>
              <a:rPr lang="en-US" dirty="0"/>
              <a:t>and</a:t>
            </a:r>
            <a:r>
              <a:rPr lang="en-US" b="1" dirty="0">
                <a:solidFill>
                  <a:srgbClr val="EB1C24"/>
                </a:solidFill>
              </a:rPr>
              <a:t> </a:t>
            </a:r>
            <a:r>
              <a:rPr lang="en-US" sz="2800" b="1" dirty="0">
                <a:solidFill>
                  <a:srgbClr val="EB1C24"/>
                </a:solidFill>
              </a:rPr>
              <a:t>Sensitivity</a:t>
            </a:r>
            <a:r>
              <a:rPr lang="en-US" dirty="0">
                <a:solidFill>
                  <a:srgbClr val="000E2A"/>
                </a:solidFill>
              </a:rPr>
              <a:t> </a:t>
            </a:r>
          </a:p>
          <a:p>
            <a:pPr marL="341313" indent="-341313">
              <a:lnSpc>
                <a:spcPct val="100000"/>
              </a:lnSpc>
              <a:spcBef>
                <a:spcPts val="0"/>
              </a:spcBef>
              <a:spcAft>
                <a:spcPts val="600"/>
              </a:spcAft>
              <a:buClr>
                <a:srgbClr val="EB1C24"/>
              </a:buClr>
              <a:buSzPct val="80000"/>
            </a:pPr>
            <a:r>
              <a:rPr lang="en-US" dirty="0">
                <a:solidFill>
                  <a:srgbClr val="000E2A"/>
                </a:solidFill>
              </a:rPr>
              <a:t>There is also a moral element, whereby choosing not to show compassion may compound the pain or distress experienced by another person </a:t>
            </a:r>
            <a:r>
              <a:rPr lang="en-US" sz="1400" b="1" dirty="0">
                <a:solidFill>
                  <a:srgbClr val="000E2A"/>
                </a:solidFill>
              </a:rPr>
              <a:t>(Gilbert, 2013)</a:t>
            </a:r>
            <a:endParaRPr lang="en-US" b="1" dirty="0">
              <a:solidFill>
                <a:srgbClr val="000E2A"/>
              </a:solidFill>
            </a:endParaRPr>
          </a:p>
          <a:p>
            <a:pPr marL="341313" indent="-341313">
              <a:lnSpc>
                <a:spcPct val="100000"/>
              </a:lnSpc>
              <a:spcBef>
                <a:spcPts val="0"/>
              </a:spcBef>
              <a:spcAft>
                <a:spcPts val="600"/>
              </a:spcAft>
              <a:buClr>
                <a:srgbClr val="EB1C24"/>
              </a:buClr>
              <a:buSzPct val="80000"/>
            </a:pPr>
            <a:r>
              <a:rPr lang="en-US" dirty="0">
                <a:solidFill>
                  <a:srgbClr val="000E2A"/>
                </a:solidFill>
              </a:rPr>
              <a:t>Research findings suggest that helping professionals can gain considerable satisfaction from connecting with and supporting service users </a:t>
            </a:r>
            <a:r>
              <a:rPr lang="en-US" sz="1400" b="1" dirty="0">
                <a:solidFill>
                  <a:srgbClr val="000E2A"/>
                </a:solidFill>
              </a:rPr>
              <a:t>(</a:t>
            </a:r>
            <a:r>
              <a:rPr lang="en-US" sz="1400" b="1" dirty="0" err="1">
                <a:solidFill>
                  <a:srgbClr val="000E2A"/>
                </a:solidFill>
              </a:rPr>
              <a:t>Senreich</a:t>
            </a:r>
            <a:r>
              <a:rPr lang="en-US" sz="1400" b="1" dirty="0">
                <a:solidFill>
                  <a:srgbClr val="000E2A"/>
                </a:solidFill>
              </a:rPr>
              <a:t> et al., 2018) </a:t>
            </a:r>
            <a:endParaRPr lang="en-US" b="1" dirty="0">
              <a:solidFill>
                <a:srgbClr val="000E2A"/>
              </a:solidFill>
            </a:endParaRPr>
          </a:p>
          <a:p>
            <a:pPr marL="341313" indent="-341313">
              <a:lnSpc>
                <a:spcPct val="100000"/>
              </a:lnSpc>
              <a:spcBef>
                <a:spcPts val="0"/>
              </a:spcBef>
              <a:spcAft>
                <a:spcPts val="600"/>
              </a:spcAft>
              <a:buClr>
                <a:srgbClr val="EB1C24"/>
              </a:buClr>
              <a:buSzPct val="80000"/>
            </a:pPr>
            <a:r>
              <a:rPr lang="en-US" dirty="0">
                <a:solidFill>
                  <a:srgbClr val="000E2A"/>
                </a:solidFill>
              </a:rPr>
              <a:t>‘Compassion satisfaction’ is commonly identified as one of the most rewarding and motivating aspects of helping work that can also enhance feelings of personal accomplishment and fulfilment </a:t>
            </a:r>
            <a:r>
              <a:rPr lang="en-US" sz="1400" b="1" dirty="0">
                <a:solidFill>
                  <a:srgbClr val="000E2A"/>
                </a:solidFill>
              </a:rPr>
              <a:t>(</a:t>
            </a:r>
            <a:r>
              <a:rPr lang="en-US" sz="1400" b="1" dirty="0" err="1">
                <a:solidFill>
                  <a:srgbClr val="000E2A"/>
                </a:solidFill>
              </a:rPr>
              <a:t>Stamm</a:t>
            </a:r>
            <a:r>
              <a:rPr lang="en-US" sz="1400" b="1" dirty="0">
                <a:solidFill>
                  <a:srgbClr val="000E2A"/>
                </a:solidFill>
              </a:rPr>
              <a:t>, 2005; </a:t>
            </a:r>
            <a:r>
              <a:rPr lang="en-US" sz="1400" b="1" dirty="0" err="1">
                <a:solidFill>
                  <a:srgbClr val="000E2A"/>
                </a:solidFill>
              </a:rPr>
              <a:t>Cosley</a:t>
            </a:r>
            <a:r>
              <a:rPr lang="en-US" sz="1400" b="1" dirty="0">
                <a:solidFill>
                  <a:srgbClr val="000E2A"/>
                </a:solidFill>
              </a:rPr>
              <a:t> et al., 2010)</a:t>
            </a:r>
          </a:p>
          <a:p>
            <a:pPr marL="341313" indent="-341313">
              <a:lnSpc>
                <a:spcPct val="100000"/>
              </a:lnSpc>
              <a:spcBef>
                <a:spcPts val="0"/>
              </a:spcBef>
              <a:buClr>
                <a:srgbClr val="EB1C24"/>
              </a:buClr>
              <a:buSzPct val="80000"/>
            </a:pPr>
            <a:r>
              <a:rPr lang="en-US" dirty="0">
                <a:solidFill>
                  <a:srgbClr val="000E2A"/>
                </a:solidFill>
              </a:rPr>
              <a:t>Satisfaction with providing compassionate care can also offer protection against stress and burnout, an acknowledged risk factor for health and social care professionals, and help build emotional resilience </a:t>
            </a:r>
            <a:r>
              <a:rPr lang="en-US" sz="1400" b="1" dirty="0">
                <a:solidFill>
                  <a:srgbClr val="000E2A"/>
                </a:solidFill>
              </a:rPr>
              <a:t>(</a:t>
            </a:r>
            <a:r>
              <a:rPr lang="en-US" sz="1400" b="1" dirty="0" err="1">
                <a:solidFill>
                  <a:srgbClr val="000E2A"/>
                </a:solidFill>
              </a:rPr>
              <a:t>Kinman</a:t>
            </a:r>
            <a:r>
              <a:rPr lang="en-US" sz="1400" b="1" dirty="0">
                <a:solidFill>
                  <a:srgbClr val="000E2A"/>
                </a:solidFill>
              </a:rPr>
              <a:t> &amp; Grant, 2016)</a:t>
            </a:r>
            <a:endParaRPr lang="en-US" b="1" dirty="0">
              <a:solidFill>
                <a:srgbClr val="000E2A"/>
              </a:solidFill>
            </a:endParaRPr>
          </a:p>
        </p:txBody>
      </p:sp>
    </p:spTree>
    <p:extLst>
      <p:ext uri="{BB962C8B-B14F-4D97-AF65-F5344CB8AC3E}">
        <p14:creationId xmlns:p14="http://schemas.microsoft.com/office/powerpoint/2010/main" val="40673997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18280" y="409432"/>
            <a:ext cx="11955439" cy="6448567"/>
          </a:xfrm>
        </p:spPr>
        <p:txBody>
          <a:bodyPr>
            <a:normAutofit/>
          </a:bodyPr>
          <a:lstStyle/>
          <a:p>
            <a:pPr algn="ctr">
              <a:lnSpc>
                <a:spcPct val="100000"/>
              </a:lnSpc>
            </a:pPr>
            <a:r>
              <a:rPr lang="en-US" b="1" dirty="0">
                <a:solidFill>
                  <a:srgbClr val="000E2A"/>
                </a:solidFill>
                <a:latin typeface="+mn-lt"/>
              </a:rPr>
              <a:t>Clinician wellness serves as a protective factor against vicarious trauma for clinicians working with traumatized clients    </a:t>
            </a:r>
            <a:br>
              <a:rPr lang="en-US" b="1" dirty="0">
                <a:solidFill>
                  <a:srgbClr val="000E2A"/>
                </a:solidFill>
                <a:latin typeface="+mn-lt"/>
              </a:rPr>
            </a:br>
            <a:r>
              <a:rPr lang="en-US" b="1" dirty="0">
                <a:solidFill>
                  <a:srgbClr val="000E2A"/>
                </a:solidFill>
                <a:latin typeface="+mn-lt"/>
              </a:rPr>
              <a:t/>
            </a:r>
            <a:br>
              <a:rPr lang="en-US" b="1" dirty="0">
                <a:solidFill>
                  <a:srgbClr val="000E2A"/>
                </a:solidFill>
                <a:latin typeface="+mn-lt"/>
              </a:rPr>
            </a:br>
            <a:r>
              <a:rPr lang="en-US" b="1" dirty="0">
                <a:solidFill>
                  <a:srgbClr val="000E2A"/>
                </a:solidFill>
                <a:latin typeface="+mn-lt"/>
              </a:rPr>
              <a:t/>
            </a:r>
            <a:br>
              <a:rPr lang="en-US" b="1" dirty="0">
                <a:solidFill>
                  <a:srgbClr val="000E2A"/>
                </a:solidFill>
                <a:latin typeface="+mn-lt"/>
              </a:rPr>
            </a:br>
            <a:r>
              <a:rPr lang="en-US" b="1" dirty="0">
                <a:solidFill>
                  <a:srgbClr val="000E2A"/>
                </a:solidFill>
                <a:latin typeface="+mn-lt"/>
              </a:rPr>
              <a:t/>
            </a:r>
            <a:br>
              <a:rPr lang="en-US" b="1" dirty="0">
                <a:solidFill>
                  <a:srgbClr val="000E2A"/>
                </a:solidFill>
                <a:latin typeface="+mn-lt"/>
              </a:rPr>
            </a:br>
            <a:r>
              <a:rPr lang="en-US" b="1" dirty="0">
                <a:solidFill>
                  <a:srgbClr val="000E2A"/>
                </a:solidFill>
                <a:latin typeface="+mn-lt"/>
              </a:rPr>
              <a:t/>
            </a:r>
            <a:br>
              <a:rPr lang="en-US" b="1" dirty="0">
                <a:solidFill>
                  <a:srgbClr val="000E2A"/>
                </a:solidFill>
                <a:latin typeface="+mn-lt"/>
              </a:rPr>
            </a:br>
            <a:r>
              <a:rPr lang="en-US" b="1" dirty="0">
                <a:solidFill>
                  <a:srgbClr val="000E2A"/>
                </a:solidFill>
                <a:latin typeface="+mn-lt"/>
              </a:rPr>
              <a:t/>
            </a:r>
            <a:br>
              <a:rPr lang="en-US" b="1" dirty="0">
                <a:solidFill>
                  <a:srgbClr val="000E2A"/>
                </a:solidFill>
                <a:latin typeface="+mn-lt"/>
              </a:rPr>
            </a:br>
            <a:r>
              <a:rPr lang="en-US" sz="1600" b="1" dirty="0"/>
              <a:t/>
            </a:r>
            <a:br>
              <a:rPr lang="en-US" sz="1600" b="1" dirty="0"/>
            </a:br>
            <a:r>
              <a:rPr lang="en-US" sz="1600" b="1" dirty="0"/>
              <a:t/>
            </a:r>
            <a:br>
              <a:rPr lang="en-US" sz="1600" b="1" dirty="0"/>
            </a:br>
            <a:r>
              <a:rPr lang="en-US" sz="1600" b="1" dirty="0"/>
              <a:t>											    </a:t>
            </a:r>
            <a:r>
              <a:rPr lang="en-US" sz="1400" b="1" dirty="0"/>
              <a:t>Foreman, 2018</a:t>
            </a:r>
            <a:endParaRPr lang="en-US" sz="1400" dirty="0"/>
          </a:p>
        </p:txBody>
      </p:sp>
      <p:pic>
        <p:nvPicPr>
          <p:cNvPr id="6" name="Content Placeholder 5" descr="series of images representing spiritual activities, sleep, nutrition, exercise, and social support">
            <a:extLst>
              <a:ext uri="{FF2B5EF4-FFF2-40B4-BE49-F238E27FC236}">
                <a16:creationId xmlns:a16="http://schemas.microsoft.com/office/drawing/2014/main" id="{2DA0F7A6-6B06-4476-910E-0888B35A62A2}"/>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915601" y="3429000"/>
            <a:ext cx="8360798" cy="2273093"/>
          </a:xfrm>
        </p:spPr>
      </p:pic>
    </p:spTree>
    <p:extLst>
      <p:ext uri="{BB962C8B-B14F-4D97-AF65-F5344CB8AC3E}">
        <p14:creationId xmlns:p14="http://schemas.microsoft.com/office/powerpoint/2010/main" val="1705001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60157" y="414549"/>
            <a:ext cx="2510481" cy="1325563"/>
          </a:xfrm>
        </p:spPr>
        <p:txBody>
          <a:bodyPr/>
          <a:lstStyle/>
          <a:p>
            <a:r>
              <a:rPr lang="en-US" sz="4800" b="1" dirty="0">
                <a:solidFill>
                  <a:schemeClr val="tx1">
                    <a:lumMod val="75000"/>
                    <a:lumOff val="25000"/>
                  </a:schemeClr>
                </a:solidFill>
                <a:latin typeface="+mn-lt"/>
              </a:rPr>
              <a:t>Wellness</a:t>
            </a:r>
            <a:r>
              <a:rPr lang="en-US" dirty="0">
                <a:solidFill>
                  <a:schemeClr val="tx1">
                    <a:lumMod val="75000"/>
                    <a:lumOff val="25000"/>
                  </a:schemeClr>
                </a:solidFill>
                <a:latin typeface="+mn-lt"/>
              </a:rPr>
              <a:t> </a:t>
            </a:r>
          </a:p>
        </p:txBody>
      </p:sp>
      <p:sp>
        <p:nvSpPr>
          <p:cNvPr id="3" name="Content Placeholder 2"/>
          <p:cNvSpPr>
            <a:spLocks noGrp="1"/>
          </p:cNvSpPr>
          <p:nvPr>
            <p:ph sz="half" idx="1"/>
          </p:nvPr>
        </p:nvSpPr>
        <p:spPr>
          <a:xfrm>
            <a:off x="158750" y="2125362"/>
            <a:ext cx="11874500" cy="4732638"/>
          </a:xfrm>
        </p:spPr>
        <p:txBody>
          <a:bodyPr>
            <a:noAutofit/>
          </a:bodyPr>
          <a:lstStyle/>
          <a:p>
            <a:pPr marL="354013" indent="-354013">
              <a:lnSpc>
                <a:spcPct val="100000"/>
              </a:lnSpc>
              <a:spcBef>
                <a:spcPts val="0"/>
              </a:spcBef>
              <a:spcAft>
                <a:spcPts val="1200"/>
              </a:spcAft>
              <a:buClr>
                <a:srgbClr val="EB1C24"/>
              </a:buClr>
              <a:buSzPct val="80000"/>
            </a:pPr>
            <a:r>
              <a:rPr lang="en-US" sz="3200" dirty="0">
                <a:solidFill>
                  <a:srgbClr val="000E2A"/>
                </a:solidFill>
              </a:rPr>
              <a:t>Wellness and wellbeing are the foundation of the therapy profession… pursuit of wellness for the client and pursuit of wellness for the clinician </a:t>
            </a:r>
            <a:r>
              <a:rPr lang="en-US" sz="1400" b="1" dirty="0">
                <a:solidFill>
                  <a:srgbClr val="000E2A"/>
                </a:solidFill>
              </a:rPr>
              <a:t>(Cuellar et al., 2019)</a:t>
            </a:r>
            <a:endParaRPr lang="en-US" sz="2000" b="1" dirty="0">
              <a:solidFill>
                <a:srgbClr val="000E2A"/>
              </a:solidFill>
            </a:endParaRPr>
          </a:p>
          <a:p>
            <a:pPr marL="354013" indent="-354013">
              <a:lnSpc>
                <a:spcPct val="100000"/>
              </a:lnSpc>
              <a:spcBef>
                <a:spcPts val="0"/>
              </a:spcBef>
              <a:spcAft>
                <a:spcPts val="1200"/>
              </a:spcAft>
              <a:buClr>
                <a:srgbClr val="EB1C24"/>
              </a:buClr>
              <a:buSzPct val="80000"/>
            </a:pPr>
            <a:r>
              <a:rPr lang="en-US" sz="3200" dirty="0">
                <a:solidFill>
                  <a:srgbClr val="000E2A"/>
                </a:solidFill>
              </a:rPr>
              <a:t>Pursuing wellness can be difficult for clinicians, especially with the depth of traumatic stories shared with them </a:t>
            </a:r>
            <a:r>
              <a:rPr lang="en-US" sz="1400" b="1" dirty="0">
                <a:solidFill>
                  <a:srgbClr val="000E2A"/>
                </a:solidFill>
              </a:rPr>
              <a:t>(Craig &amp; Sprang, 2010; McKim &amp; Smith-Adcock, 2014)</a:t>
            </a:r>
          </a:p>
          <a:p>
            <a:pPr marL="354013" indent="-354013">
              <a:lnSpc>
                <a:spcPct val="100000"/>
              </a:lnSpc>
              <a:spcBef>
                <a:spcPts val="0"/>
              </a:spcBef>
              <a:spcAft>
                <a:spcPts val="1200"/>
              </a:spcAft>
              <a:buClr>
                <a:srgbClr val="EB1C24"/>
              </a:buClr>
              <a:buSzPct val="80000"/>
            </a:pPr>
            <a:r>
              <a:rPr lang="en-US" sz="3200" dirty="0">
                <a:solidFill>
                  <a:srgbClr val="000E2A"/>
                </a:solidFill>
              </a:rPr>
              <a:t>Clinicians that are consistently exposed to client trauma experiences may be impaired and unable to care for clients, as well as being at an increased risk for vicarious trauma </a:t>
            </a:r>
            <a:r>
              <a:rPr lang="en-US" sz="1400" b="1" dirty="0">
                <a:solidFill>
                  <a:srgbClr val="000E2A"/>
                </a:solidFill>
              </a:rPr>
              <a:t>(Sadler-Gerhardt &amp; Stevenson, 2012)</a:t>
            </a:r>
            <a:endParaRPr lang="en-US" sz="2000" b="1" dirty="0">
              <a:solidFill>
                <a:srgbClr val="000E2A"/>
              </a:solidFill>
            </a:endParaRPr>
          </a:p>
        </p:txBody>
      </p:sp>
      <p:pic>
        <p:nvPicPr>
          <p:cNvPr id="7" name="Content Placeholder 6" descr="series of images representing spiritual activities, sleep, nutrition, exercise, and social support">
            <a:extLst>
              <a:ext uri="{FF2B5EF4-FFF2-40B4-BE49-F238E27FC236}">
                <a16:creationId xmlns:a16="http://schemas.microsoft.com/office/drawing/2014/main" id="{4BCE12BE-FC44-FF47-BD7B-2580C875EE4B}"/>
              </a:ext>
            </a:extLst>
          </p:cNvPr>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5550243" y="373310"/>
            <a:ext cx="5181600" cy="1408043"/>
          </a:xfrm>
        </p:spPr>
      </p:pic>
    </p:spTree>
    <p:extLst>
      <p:ext uri="{BB962C8B-B14F-4D97-AF65-F5344CB8AC3E}">
        <p14:creationId xmlns:p14="http://schemas.microsoft.com/office/powerpoint/2010/main" val="6353165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4493" y="83201"/>
            <a:ext cx="4041821" cy="959663"/>
          </a:xfrm>
        </p:spPr>
        <p:txBody>
          <a:bodyPr>
            <a:normAutofit/>
          </a:bodyPr>
          <a:lstStyle/>
          <a:p>
            <a:r>
              <a:rPr lang="en-US" sz="4000" b="1" dirty="0">
                <a:solidFill>
                  <a:schemeClr val="tx1">
                    <a:lumMod val="75000"/>
                    <a:lumOff val="25000"/>
                  </a:schemeClr>
                </a:solidFill>
                <a:latin typeface="+mn-lt"/>
              </a:rPr>
              <a:t>Self- Care Plans</a:t>
            </a:r>
          </a:p>
        </p:txBody>
      </p:sp>
      <p:sp>
        <p:nvSpPr>
          <p:cNvPr id="3" name="Content Placeholder 2"/>
          <p:cNvSpPr>
            <a:spLocks noGrp="1"/>
          </p:cNvSpPr>
          <p:nvPr>
            <p:ph sz="half" idx="1"/>
          </p:nvPr>
        </p:nvSpPr>
        <p:spPr>
          <a:xfrm>
            <a:off x="214493" y="1042864"/>
            <a:ext cx="10214021" cy="5470107"/>
          </a:xfrm>
        </p:spPr>
        <p:txBody>
          <a:bodyPr>
            <a:normAutofit/>
          </a:bodyPr>
          <a:lstStyle/>
          <a:p>
            <a:pPr marL="290513" indent="-290513">
              <a:lnSpc>
                <a:spcPct val="100000"/>
              </a:lnSpc>
              <a:spcBef>
                <a:spcPts val="0"/>
              </a:spcBef>
              <a:buClr>
                <a:srgbClr val="EB1C24"/>
              </a:buClr>
              <a:buSzPct val="80000"/>
            </a:pPr>
            <a:r>
              <a:rPr lang="en-US" dirty="0"/>
              <a:t>Self-care behaviors that are part of a plan may be more sustainable</a:t>
            </a:r>
          </a:p>
          <a:p>
            <a:pPr marL="290513" indent="-290513">
              <a:lnSpc>
                <a:spcPct val="100000"/>
              </a:lnSpc>
              <a:spcBef>
                <a:spcPts val="0"/>
              </a:spcBef>
              <a:buClr>
                <a:srgbClr val="EB1C24"/>
              </a:buClr>
              <a:buSzPct val="80000"/>
            </a:pPr>
            <a:r>
              <a:rPr lang="en-US" dirty="0"/>
              <a:t>Development of a self-care plan is important and needs to include active coping strategies: </a:t>
            </a:r>
          </a:p>
          <a:p>
            <a:pPr lvl="1" indent="-223838">
              <a:lnSpc>
                <a:spcPct val="100000"/>
              </a:lnSpc>
              <a:spcBef>
                <a:spcPts val="0"/>
              </a:spcBef>
              <a:buClr>
                <a:srgbClr val="EB1C24"/>
              </a:buClr>
              <a:buSzPct val="80000"/>
            </a:pPr>
            <a:r>
              <a:rPr lang="en-US" dirty="0"/>
              <a:t>physical health (exercise, proper nutrition, adequate sleep) </a:t>
            </a:r>
          </a:p>
          <a:p>
            <a:pPr lvl="1">
              <a:lnSpc>
                <a:spcPct val="100000"/>
              </a:lnSpc>
              <a:spcBef>
                <a:spcPts val="0"/>
              </a:spcBef>
              <a:buClr>
                <a:srgbClr val="EB1C24"/>
              </a:buClr>
              <a:buSzPct val="80000"/>
            </a:pPr>
            <a:r>
              <a:rPr lang="en-US" dirty="0"/>
              <a:t>emotional well-being (creative endeavors such as art or cooking, spiritual activities such as meditation or church</a:t>
            </a:r>
          </a:p>
          <a:p>
            <a:pPr lvl="1">
              <a:lnSpc>
                <a:spcPct val="100000"/>
              </a:lnSpc>
              <a:spcBef>
                <a:spcPts val="0"/>
              </a:spcBef>
              <a:buClr>
                <a:srgbClr val="EB1C24"/>
              </a:buClr>
              <a:buSzPct val="80000"/>
            </a:pPr>
            <a:r>
              <a:rPr lang="en-US" dirty="0"/>
              <a:t>seeking the social support of family and friends) </a:t>
            </a:r>
          </a:p>
          <a:p>
            <a:pPr marL="290513" indent="-290513">
              <a:lnSpc>
                <a:spcPct val="100000"/>
              </a:lnSpc>
              <a:spcBef>
                <a:spcPts val="0"/>
              </a:spcBef>
              <a:buClr>
                <a:srgbClr val="EB1C24"/>
              </a:buClr>
              <a:buSzPct val="80000"/>
            </a:pPr>
            <a:r>
              <a:rPr lang="en-US" dirty="0"/>
              <a:t>Are likely to provide the greatest benefit </a:t>
            </a:r>
            <a:r>
              <a:rPr lang="en-US" sz="1600" b="1" dirty="0"/>
              <a:t>(see Newell &amp; MacNeil, 2010)</a:t>
            </a:r>
            <a:endParaRPr lang="en-US" b="1" dirty="0"/>
          </a:p>
          <a:p>
            <a:pPr marL="290513" indent="-290513">
              <a:lnSpc>
                <a:spcPct val="100000"/>
              </a:lnSpc>
              <a:spcBef>
                <a:spcPts val="0"/>
              </a:spcBef>
              <a:buClr>
                <a:srgbClr val="EB1C24"/>
              </a:buClr>
              <a:buSzPct val="80000"/>
            </a:pPr>
            <a:r>
              <a:rPr lang="en-US" dirty="0"/>
              <a:t>3 coping strategies found to have helped social workers manage compassion fatigue: </a:t>
            </a:r>
          </a:p>
          <a:p>
            <a:pPr lvl="1">
              <a:lnSpc>
                <a:spcPct val="100000"/>
              </a:lnSpc>
              <a:spcBef>
                <a:spcPts val="0"/>
              </a:spcBef>
              <a:buClr>
                <a:srgbClr val="EB1C24"/>
              </a:buClr>
              <a:buSzPct val="80000"/>
            </a:pPr>
            <a:r>
              <a:rPr lang="en-US" dirty="0"/>
              <a:t>Have a clear self-care plan</a:t>
            </a:r>
          </a:p>
          <a:p>
            <a:pPr lvl="1">
              <a:lnSpc>
                <a:spcPct val="100000"/>
              </a:lnSpc>
              <a:spcBef>
                <a:spcPts val="0"/>
              </a:spcBef>
              <a:buClr>
                <a:srgbClr val="EB1C24"/>
              </a:buClr>
              <a:buSzPct val="80000"/>
            </a:pPr>
            <a:r>
              <a:rPr lang="en-US" dirty="0"/>
              <a:t>Participate in activities or hobbies that restore energy</a:t>
            </a:r>
          </a:p>
          <a:p>
            <a:pPr lvl="1">
              <a:lnSpc>
                <a:spcPct val="100000"/>
              </a:lnSpc>
              <a:spcBef>
                <a:spcPts val="0"/>
              </a:spcBef>
              <a:buClr>
                <a:srgbClr val="EB1C24"/>
              </a:buClr>
              <a:buSzPct val="80000"/>
            </a:pPr>
            <a:r>
              <a:rPr lang="en-US" dirty="0"/>
              <a:t>Have a work-to-home transition plan that is part of the plan </a:t>
            </a:r>
            <a:r>
              <a:rPr lang="en-US" sz="1600" b="1" dirty="0"/>
              <a:t>(Rienks, 2020)</a:t>
            </a:r>
            <a:endParaRPr lang="en-US" sz="1900" b="1" dirty="0"/>
          </a:p>
        </p:txBody>
      </p:sp>
      <p:pic>
        <p:nvPicPr>
          <p:cNvPr id="8" name="Content Placeholder 7" descr="clip art person with a heart - self-care">
            <a:extLst>
              <a:ext uri="{FF2B5EF4-FFF2-40B4-BE49-F238E27FC236}">
                <a16:creationId xmlns:a16="http://schemas.microsoft.com/office/drawing/2014/main" id="{8832EFB3-E73B-1840-9CAA-718F63B193C3}"/>
              </a:ext>
            </a:extLst>
          </p:cNvPr>
          <p:cNvPicPr>
            <a:picLocks noGrp="1" noChangeAspect="1"/>
          </p:cNvPicPr>
          <p:nvPr>
            <p:ph sz="half" idx="2"/>
          </p:nvPr>
        </p:nvPicPr>
        <p:blipFill rotWithShape="1">
          <a:blip r:embed="rId3">
            <a:extLst>
              <a:ext uri="{BEBA8EAE-BF5A-486C-A8C5-ECC9F3942E4B}">
                <a14:imgProps xmlns:a14="http://schemas.microsoft.com/office/drawing/2010/main">
                  <a14:imgLayer r:embed="rId4">
                    <a14:imgEffect>
                      <a14:brightnessContrast bright="20000" contrast="-40000"/>
                    </a14:imgEffect>
                  </a14:imgLayer>
                </a14:imgProps>
              </a:ext>
              <a:ext uri="{28A0092B-C50C-407E-A947-70E740481C1C}">
                <a14:useLocalDpi xmlns:a14="http://schemas.microsoft.com/office/drawing/2010/main" val="0"/>
              </a:ext>
            </a:extLst>
          </a:blip>
          <a:srcRect l="14710" r="16985"/>
          <a:stretch/>
        </p:blipFill>
        <p:spPr>
          <a:xfrm>
            <a:off x="9840687" y="3086920"/>
            <a:ext cx="2136820" cy="3128365"/>
          </a:xfrm>
        </p:spPr>
      </p:pic>
      <p:pic>
        <p:nvPicPr>
          <p:cNvPr id="9" name="Content Placeholder 7" descr="clip art person with a heart - self-care">
            <a:extLst>
              <a:ext uri="{FF2B5EF4-FFF2-40B4-BE49-F238E27FC236}">
                <a16:creationId xmlns:a16="http://schemas.microsoft.com/office/drawing/2014/main" id="{077757C5-46A2-224F-94F6-E5F240500052}"/>
              </a:ext>
            </a:extLst>
          </p:cNvPr>
          <p:cNvPicPr>
            <a:picLocks noChangeAspect="1"/>
          </p:cNvPicPr>
          <p:nvPr/>
        </p:nvPicPr>
        <p:blipFill rotWithShape="1">
          <a:blip r:embed="rId3">
            <a:extLst>
              <a:ext uri="{BEBA8EAE-BF5A-486C-A8C5-ECC9F3942E4B}">
                <a14:imgProps xmlns:a14="http://schemas.microsoft.com/office/drawing/2010/main">
                  <a14:imgLayer r:embed="rId5">
                    <a14:imgEffect>
                      <a14:brightnessContrast bright="20000" contrast="-40000"/>
                    </a14:imgEffect>
                  </a14:imgLayer>
                </a14:imgProps>
              </a:ext>
              <a:ext uri="{28A0092B-C50C-407E-A947-70E740481C1C}">
                <a14:useLocalDpi xmlns:a14="http://schemas.microsoft.com/office/drawing/2010/main" val="0"/>
              </a:ext>
            </a:extLst>
          </a:blip>
          <a:srcRect l="14710" r="16985"/>
          <a:stretch/>
        </p:blipFill>
        <p:spPr>
          <a:xfrm>
            <a:off x="10763049" y="299454"/>
            <a:ext cx="1214458" cy="1778001"/>
          </a:xfrm>
          <a:prstGeom prst="rect">
            <a:avLst/>
          </a:prstGeom>
        </p:spPr>
      </p:pic>
    </p:spTree>
    <p:extLst>
      <p:ext uri="{BB962C8B-B14F-4D97-AF65-F5344CB8AC3E}">
        <p14:creationId xmlns:p14="http://schemas.microsoft.com/office/powerpoint/2010/main" val="12335152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5863" y="-1813"/>
            <a:ext cx="10515600" cy="916214"/>
          </a:xfrm>
        </p:spPr>
        <p:txBody>
          <a:bodyPr>
            <a:normAutofit/>
          </a:bodyPr>
          <a:lstStyle/>
          <a:p>
            <a:r>
              <a:rPr lang="en-US" sz="4000" b="1" dirty="0"/>
              <a:t>Self-Compassion</a:t>
            </a:r>
          </a:p>
        </p:txBody>
      </p:sp>
      <p:sp>
        <p:nvSpPr>
          <p:cNvPr id="3" name="Content Placeholder 2"/>
          <p:cNvSpPr>
            <a:spLocks noGrp="1"/>
          </p:cNvSpPr>
          <p:nvPr>
            <p:ph idx="1"/>
          </p:nvPr>
        </p:nvSpPr>
        <p:spPr>
          <a:xfrm>
            <a:off x="133838" y="749300"/>
            <a:ext cx="11969262" cy="6108700"/>
          </a:xfrm>
        </p:spPr>
        <p:txBody>
          <a:bodyPr>
            <a:normAutofit/>
          </a:bodyPr>
          <a:lstStyle/>
          <a:p>
            <a:pPr marL="279400" indent="-279400">
              <a:lnSpc>
                <a:spcPct val="110000"/>
              </a:lnSpc>
              <a:spcBef>
                <a:spcPts val="0"/>
              </a:spcBef>
              <a:buClr>
                <a:srgbClr val="EB1C24"/>
              </a:buClr>
              <a:buSzPct val="80000"/>
            </a:pPr>
            <a:r>
              <a:rPr lang="en-US" sz="3100" dirty="0"/>
              <a:t>Research on Self-Compassion has been rapidly growing </a:t>
            </a:r>
            <a:r>
              <a:rPr lang="en-US" sz="1400" b="1" dirty="0"/>
              <a:t>Neff &amp; </a:t>
            </a:r>
            <a:r>
              <a:rPr lang="en-US" sz="1400" b="1" dirty="0" err="1"/>
              <a:t>Dahm</a:t>
            </a:r>
            <a:r>
              <a:rPr lang="en-US" sz="1400" b="1" dirty="0"/>
              <a:t>, 2014) </a:t>
            </a:r>
            <a:endParaRPr lang="en-US" sz="2400" b="1" dirty="0"/>
          </a:p>
          <a:p>
            <a:pPr marL="279400" indent="-279400">
              <a:lnSpc>
                <a:spcPct val="110000"/>
              </a:lnSpc>
              <a:spcBef>
                <a:spcPts val="0"/>
              </a:spcBef>
              <a:buClr>
                <a:srgbClr val="EB1C24"/>
              </a:buClr>
              <a:buSzPct val="80000"/>
            </a:pPr>
            <a:r>
              <a:rPr lang="en-US" sz="3100" dirty="0"/>
              <a:t>Neff proposed that Self-Compassion involves </a:t>
            </a:r>
            <a:r>
              <a:rPr lang="en-US" sz="3100" dirty="0">
                <a:solidFill>
                  <a:srgbClr val="FF0000"/>
                </a:solidFill>
              </a:rPr>
              <a:t>THREE</a:t>
            </a:r>
            <a:r>
              <a:rPr lang="en-US" sz="3100" dirty="0"/>
              <a:t> components:</a:t>
            </a:r>
          </a:p>
          <a:p>
            <a:pPr lvl="1">
              <a:lnSpc>
                <a:spcPct val="110000"/>
              </a:lnSpc>
              <a:spcBef>
                <a:spcPts val="0"/>
              </a:spcBef>
              <a:buClr>
                <a:srgbClr val="EB1C24"/>
              </a:buClr>
              <a:buSzPct val="80000"/>
            </a:pPr>
            <a:r>
              <a:rPr lang="en-US" sz="2600" dirty="0"/>
              <a:t>extending </a:t>
            </a:r>
            <a:r>
              <a:rPr lang="en-US" sz="2600" dirty="0">
                <a:solidFill>
                  <a:srgbClr val="FF0000"/>
                </a:solidFill>
              </a:rPr>
              <a:t>KINDNESS</a:t>
            </a:r>
            <a:r>
              <a:rPr lang="en-US" sz="2600" dirty="0"/>
              <a:t> and understanding to oneself rather than harsh self-judgment </a:t>
            </a:r>
          </a:p>
          <a:p>
            <a:pPr lvl="1">
              <a:lnSpc>
                <a:spcPct val="110000"/>
              </a:lnSpc>
              <a:spcBef>
                <a:spcPts val="0"/>
              </a:spcBef>
              <a:buClr>
                <a:srgbClr val="EB1C24"/>
              </a:buClr>
              <a:buSzPct val="80000"/>
            </a:pPr>
            <a:r>
              <a:rPr lang="en-US" sz="2600" dirty="0"/>
              <a:t>seeing one’s experiences as part of the larger human experience rather than as separating and isolating (</a:t>
            </a:r>
            <a:r>
              <a:rPr lang="en-US" sz="2600" dirty="0">
                <a:solidFill>
                  <a:srgbClr val="FF0000"/>
                </a:solidFill>
              </a:rPr>
              <a:t>SENSE OF COMMON HUMANITY</a:t>
            </a:r>
            <a:r>
              <a:rPr lang="en-US" sz="2600" dirty="0"/>
              <a:t>)</a:t>
            </a:r>
          </a:p>
          <a:p>
            <a:pPr lvl="1">
              <a:lnSpc>
                <a:spcPct val="110000"/>
              </a:lnSpc>
              <a:spcBef>
                <a:spcPts val="0"/>
              </a:spcBef>
              <a:buClr>
                <a:srgbClr val="EB1C24"/>
              </a:buClr>
              <a:buSzPct val="80000"/>
            </a:pPr>
            <a:r>
              <a:rPr lang="en-US" sz="2600" dirty="0"/>
              <a:t>holding one’s painful thoughts and feelings in balanced awareness rather than over-identifying with them (</a:t>
            </a:r>
            <a:r>
              <a:rPr lang="en-US" sz="2600" dirty="0">
                <a:solidFill>
                  <a:srgbClr val="FF0000"/>
                </a:solidFill>
              </a:rPr>
              <a:t>MINDFULNESS</a:t>
            </a:r>
            <a:r>
              <a:rPr lang="en-US" sz="2600" dirty="0"/>
              <a:t>) </a:t>
            </a:r>
            <a:r>
              <a:rPr lang="en-US" sz="1400" b="1" dirty="0"/>
              <a:t>(Neff, 2003b p. 225) </a:t>
            </a:r>
            <a:endParaRPr lang="en-US" sz="2600" b="1" dirty="0"/>
          </a:p>
          <a:p>
            <a:pPr marL="279400" indent="-279400">
              <a:lnSpc>
                <a:spcPct val="110000"/>
              </a:lnSpc>
              <a:spcBef>
                <a:spcPts val="0"/>
              </a:spcBef>
              <a:buClr>
                <a:srgbClr val="EB1C24"/>
              </a:buClr>
              <a:buSzPct val="80000"/>
            </a:pPr>
            <a:r>
              <a:rPr lang="en-US" sz="3100" dirty="0"/>
              <a:t>These components interact to foster compassion focused inward </a:t>
            </a:r>
            <a:r>
              <a:rPr lang="en-US" sz="1400" b="1" dirty="0"/>
              <a:t>(Neff, 2003b)</a:t>
            </a:r>
            <a:endParaRPr lang="en-US" sz="2100" b="1" dirty="0"/>
          </a:p>
          <a:p>
            <a:pPr marL="279400" indent="-279400">
              <a:lnSpc>
                <a:spcPct val="110000"/>
              </a:lnSpc>
              <a:spcBef>
                <a:spcPts val="0"/>
              </a:spcBef>
              <a:buClr>
                <a:srgbClr val="EB1C24"/>
              </a:buClr>
              <a:buSzPct val="80000"/>
            </a:pPr>
            <a:r>
              <a:rPr lang="en-US" sz="3100" dirty="0"/>
              <a:t>Self-Compassion is </a:t>
            </a:r>
            <a:r>
              <a:rPr lang="en-US" sz="3100" u="sng" dirty="0"/>
              <a:t>NOT</a:t>
            </a:r>
            <a:r>
              <a:rPr lang="en-US" sz="3100" dirty="0"/>
              <a:t> self-centeredness, it helps to cultivate feelings of compassion for others </a:t>
            </a:r>
            <a:r>
              <a:rPr lang="en-US" sz="1400" b="1" dirty="0"/>
              <a:t>(Gilbert &amp; Procter, 2006; Neff, 2003a)</a:t>
            </a:r>
            <a:endParaRPr lang="en-US" sz="2100" b="1" dirty="0"/>
          </a:p>
          <a:p>
            <a:pPr marL="279400" indent="-279400">
              <a:lnSpc>
                <a:spcPct val="110000"/>
              </a:lnSpc>
              <a:spcBef>
                <a:spcPts val="0"/>
              </a:spcBef>
              <a:buClr>
                <a:srgbClr val="EB1C24"/>
              </a:buClr>
              <a:buSzPct val="80000"/>
            </a:pPr>
            <a:r>
              <a:rPr lang="en-US" sz="3100" dirty="0"/>
              <a:t>Cultivating Self-Compassion has been shown to stimulate brain activity that evokes empathy and compassion for others </a:t>
            </a:r>
            <a:r>
              <a:rPr lang="en-US" sz="1400" b="1" dirty="0"/>
              <a:t>(</a:t>
            </a:r>
            <a:r>
              <a:rPr lang="en-US" sz="1400" b="1" dirty="0" err="1"/>
              <a:t>Longe</a:t>
            </a:r>
            <a:r>
              <a:rPr lang="en-US" sz="1400" b="1" dirty="0"/>
              <a:t> et al., 2009)</a:t>
            </a:r>
          </a:p>
        </p:txBody>
      </p:sp>
    </p:spTree>
    <p:extLst>
      <p:ext uri="{BB962C8B-B14F-4D97-AF65-F5344CB8AC3E}">
        <p14:creationId xmlns:p14="http://schemas.microsoft.com/office/powerpoint/2010/main" val="248738493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512</TotalTime>
  <Words>4008</Words>
  <Application>Microsoft Office PowerPoint</Application>
  <PresentationFormat>Widescreen</PresentationFormat>
  <Paragraphs>214</Paragraphs>
  <Slides>13</Slides>
  <Notes>13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Calibri</vt:lpstr>
      <vt:lpstr>Calibri Light</vt:lpstr>
      <vt:lpstr>Office Theme</vt:lpstr>
      <vt:lpstr>Part 4. Compassion Satisfaction and Self-Care</vt:lpstr>
      <vt:lpstr>Part 4 Outline</vt:lpstr>
      <vt:lpstr>Compassion Satisfaction…</vt:lpstr>
      <vt:lpstr>Compassion Satisfaction &amp; Vicarious Resilience</vt:lpstr>
      <vt:lpstr>Compassion Satisfaction</vt:lpstr>
      <vt:lpstr>Clinician wellness serves as a protective factor against vicarious trauma for clinicians working with traumatized clients                           Foreman, 2018</vt:lpstr>
      <vt:lpstr>Wellness </vt:lpstr>
      <vt:lpstr>Self- Care Plans</vt:lpstr>
      <vt:lpstr>Self-Compassion</vt:lpstr>
      <vt:lpstr>Mindfulness and Mindfulness Training…  from and article by Martin-Cuellar et al., 2018, pp 359-360</vt:lpstr>
      <vt:lpstr>Quick Exercises &amp; Tips for Using Mindfulness at Work</vt:lpstr>
      <vt:lpstr>Example of a Mindfulness Exercise - Five Senses </vt:lpstr>
      <vt:lpstr>This ends Part 4 of the five-part  Compassion Fatigue and the Behavioral Health Workforce Curriculum Infusion Package (CIP)</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Nancy A Roget</dc:creator>
  <cp:keywords>Compassion Fatigue, Burnout, Self-Care, Behavioral Health Workforce</cp:keywords>
  <cp:lastModifiedBy>Beth A Rutkowski</cp:lastModifiedBy>
  <cp:revision>29</cp:revision>
  <dcterms:created xsi:type="dcterms:W3CDTF">2020-03-10T17:21:47Z</dcterms:created>
  <dcterms:modified xsi:type="dcterms:W3CDTF">2020-03-17T19:11:07Z</dcterms:modified>
  <cp:category>Curriculum Infusion Package</cp:category>
</cp:coreProperties>
</file>