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1" r:id="rId3"/>
    <p:sldId id="312" r:id="rId4"/>
    <p:sldId id="290" r:id="rId5"/>
    <p:sldId id="273" r:id="rId6"/>
    <p:sldId id="298" r:id="rId7"/>
    <p:sldId id="311" r:id="rId8"/>
    <p:sldId id="304" r:id="rId9"/>
    <p:sldId id="306" r:id="rId10"/>
    <p:sldId id="309" r:id="rId11"/>
    <p:sldId id="310" r:id="rId12"/>
    <p:sldId id="29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1C24"/>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05" autoAdjust="0"/>
  </p:normalViewPr>
  <p:slideViewPr>
    <p:cSldViewPr snapToGrid="0">
      <p:cViewPr varScale="1">
        <p:scale>
          <a:sx n="90" d="100"/>
          <a:sy n="90" d="100"/>
        </p:scale>
        <p:origin x="1392"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80" d="100"/>
          <a:sy n="80" d="100"/>
        </p:scale>
        <p:origin x="391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37D9F-A3AD-49F9-ACDB-829073FAD8DE}"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57F33-E925-4A97-A6BC-37C23069B335}" type="slidenum">
              <a:rPr lang="en-US" smtClean="0"/>
              <a:t>‹#›</a:t>
            </a:fld>
            <a:endParaRPr lang="en-US"/>
          </a:p>
        </p:txBody>
      </p:sp>
    </p:spTree>
    <p:extLst>
      <p:ext uri="{BB962C8B-B14F-4D97-AF65-F5344CB8AC3E}">
        <p14:creationId xmlns:p14="http://schemas.microsoft.com/office/powerpoint/2010/main" val="28007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ocialworker.com/feature-articles/ethics-articles/being-conscientious-ethics-of-impairment-and-self-ca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sychink.com/ticlearn/wp-content/uploads/2013/10/Compassion-Resiliency-A-New-Attitud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ocialworker.com/feature-articles/ethics-articles/being-conscientious-ethics-of-impairment-and-self-ca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127" y="4248201"/>
            <a:ext cx="5663045" cy="4824549"/>
          </a:xfrm>
        </p:spPr>
        <p:txBody>
          <a:bodyPr/>
          <a:lstStyle/>
          <a:p>
            <a:pPr lvl="0">
              <a:spcAft>
                <a:spcPts val="600"/>
              </a:spcAft>
            </a:pPr>
            <a:r>
              <a:rPr lang="en-US" sz="1100" dirty="0"/>
              <a:t>This is the </a:t>
            </a:r>
            <a:r>
              <a:rPr lang="en-US" sz="1100" dirty="0" smtClean="0"/>
              <a:t>fifth and</a:t>
            </a:r>
            <a:r>
              <a:rPr lang="en-US" sz="1100" baseline="0" dirty="0" smtClean="0"/>
              <a:t> final </a:t>
            </a:r>
            <a:r>
              <a:rPr lang="en-US" sz="1100" dirty="0" smtClean="0"/>
              <a:t>part in </a:t>
            </a:r>
            <a:r>
              <a:rPr lang="en-US" sz="1100" dirty="0"/>
              <a:t>the 5-part Curriculum Infusion Package (CIP) on </a:t>
            </a:r>
            <a:r>
              <a:rPr lang="en-US" sz="1100" i="1" dirty="0"/>
              <a:t>Compassion Fatigue and </a:t>
            </a:r>
            <a:r>
              <a:rPr lang="en-US" sz="1100" i="1" dirty="0" smtClean="0"/>
              <a:t>the </a:t>
            </a:r>
            <a:r>
              <a:rPr lang="en-US" sz="1100" i="1" dirty="0"/>
              <a:t>Behavioral Health Workforce</a:t>
            </a:r>
            <a:r>
              <a:rPr lang="en-US" sz="1100" dirty="0"/>
              <a:t>, developed in 2020 by the Pacific Southwest Addiction Technology Transfer Center (PSATTC). The main developers included Nancy Roget, MS, Joyce Hartje, </a:t>
            </a:r>
            <a:r>
              <a:rPr lang="en-US" sz="1100" dirty="0" smtClean="0"/>
              <a:t>PhD, </a:t>
            </a:r>
            <a:r>
              <a:rPr lang="en-US" sz="1100" dirty="0"/>
              <a:t>and Terra Hamblin, MA, with additional guidance and editing support provided by </a:t>
            </a:r>
            <a:r>
              <a:rPr lang="en-US" sz="1100" dirty="0" smtClean="0"/>
              <a:t>Beth Rutkowski, MPH, Thomas </a:t>
            </a:r>
            <a:r>
              <a:rPr lang="en-US" sz="1100" dirty="0"/>
              <a:t>E. Freese, </a:t>
            </a:r>
            <a:r>
              <a:rPr lang="en-US" sz="1100" dirty="0" smtClean="0"/>
              <a:t> PhD,</a:t>
            </a:r>
            <a:r>
              <a:rPr lang="en-US" sz="1100" baseline="0" dirty="0" smtClean="0"/>
              <a:t> and Michael Shafer, PhD</a:t>
            </a:r>
            <a:r>
              <a:rPr lang="en-US" sz="1100" dirty="0" smtClean="0"/>
              <a:t>.</a:t>
            </a:r>
          </a:p>
          <a:p>
            <a:pPr lvl="0">
              <a:spcAft>
                <a:spcPts val="600"/>
              </a:spcAft>
            </a:pPr>
            <a:endParaRPr lang="en-US" sz="1100" dirty="0"/>
          </a:p>
          <a:p>
            <a:pPr>
              <a:spcAft>
                <a:spcPts val="600"/>
              </a:spcAft>
            </a:pPr>
            <a:r>
              <a:rPr lang="en-US" sz="1100" dirty="0"/>
              <a:t>The Compassion Fatigue CIP was created to help college and university faculty infuse brief, science-based content into existing substance use disorder-related course syllabi (e.g., foundation of addiction courses, ethics, counseling courses, etc.). Instructors can select the specific content to infuse throughout the duration of the course depending on specific needs of the learners. Each slide contains notes for the instructor to provide guidance as necessary. References are included for each slide and handouts when possible.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dirty="0" smtClean="0"/>
              <a:t>Part </a:t>
            </a:r>
            <a:r>
              <a:rPr lang="en-US" sz="1100" dirty="0"/>
              <a:t>5 focuses on Self-care as an ethical duty in order to manage compassion fatigue. If you require further information on this topic, please do not hesitate to contact the PSATTC (</a:t>
            </a:r>
            <a:r>
              <a:rPr lang="en-US" sz="1100" u="sng" dirty="0">
                <a:hlinkClick r:id="rId3"/>
              </a:rPr>
              <a:t>http://www.psattc.org</a:t>
            </a:r>
            <a:r>
              <a:rPr lang="en-US" sz="1100" dirty="0"/>
              <a:t>). You are free to use these slides and pictures, but please give credit to the PSATTC when using them by referencing PSATTC at the beginning of your presentation. The PSATTC (HHS Region 9) is part of the SAMHSA-funded ATTC network that offers training/technical assistance (TA) services through a partnership with UCLA Integrated Substance Abuse Programs, Arizona State University School of Social Work, and University of Nevada-Reno Center for the Application of Substance Abuse Technologies.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access its website at </a:t>
            </a:r>
            <a:r>
              <a:rPr lang="en-US" sz="1100" u="sng" dirty="0">
                <a:hlinkClick r:id="rId3"/>
              </a:rPr>
              <a:t>http://www.psattc.org</a:t>
            </a:r>
            <a:r>
              <a:rPr lang="en-US" sz="1100" dirty="0"/>
              <a:t>. Additional resources are available to enhance and support the information provided in this brief presentation.</a:t>
            </a:r>
          </a:p>
          <a:p>
            <a:endParaRPr lang="en-US" sz="1100" dirty="0" smtClean="0"/>
          </a:p>
          <a:p>
            <a:r>
              <a:rPr lang="en-US" sz="1100" dirty="0" smtClean="0"/>
              <a:t>IMAGE </a:t>
            </a:r>
            <a:r>
              <a:rPr lang="en-US" sz="1100" dirty="0"/>
              <a:t>CREDIT: Logo created by CASAT using a purchased image from Getty </a:t>
            </a:r>
            <a:r>
              <a:rPr lang="en-US" sz="1100" dirty="0" smtClean="0"/>
              <a:t>Images.</a:t>
            </a:r>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a:t>
            </a:fld>
            <a:endParaRPr lang="en-US"/>
          </a:p>
        </p:txBody>
      </p:sp>
    </p:spTree>
    <p:extLst>
      <p:ext uri="{BB962C8B-B14F-4D97-AF65-F5344CB8AC3E}">
        <p14:creationId xmlns:p14="http://schemas.microsoft.com/office/powerpoint/2010/main" val="394250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Self-reflection questions continue. The goal of these questions is to raise the behavioral health professional’s awareness and to help them determine if they have experienced behavior changes that may be connected to compassion fatigue. This is just one example of a self-reflection question inventory. Discuss with students why they think these questions might help professionals get at issues of compassion fatigue.</a:t>
            </a:r>
          </a:p>
          <a:p>
            <a:endParaRPr lang="en-US" sz="1100" dirty="0"/>
          </a:p>
          <a:p>
            <a:r>
              <a:rPr lang="en-US" sz="1100" b="1" dirty="0" smtClean="0"/>
              <a:t>Reference:</a:t>
            </a:r>
          </a:p>
          <a:p>
            <a:pPr marL="168275" indent="-168275"/>
            <a:r>
              <a:rPr lang="en-US" sz="1100" dirty="0" smtClean="0"/>
              <a:t>Barsky, A. (2015). </a:t>
            </a:r>
            <a:r>
              <a:rPr lang="en-US" sz="1100" i="1" dirty="0" smtClean="0"/>
              <a:t>Being Conscientious: Ethics of Impairment and Self Care</a:t>
            </a:r>
            <a:r>
              <a:rPr lang="en-US" sz="1100" dirty="0" smtClean="0"/>
              <a:t>. Available at: </a:t>
            </a:r>
            <a:r>
              <a:rPr lang="en-US" sz="1100" dirty="0" smtClean="0">
                <a:hlinkClick r:id="rId3"/>
              </a:rPr>
              <a:t>https://www.socialworker.com/feature-articles/ethics-articles/being-conscientious-ethics-of-impairment-and-self-care/</a:t>
            </a:r>
            <a:r>
              <a:rPr lang="en-US" sz="1100" dirty="0" smtClean="0"/>
              <a:t>.</a:t>
            </a:r>
          </a:p>
          <a:p>
            <a:endParaRPr lang="en-US" sz="1100" dirty="0"/>
          </a:p>
          <a:p>
            <a:r>
              <a:rPr lang="en-US" sz="1100" dirty="0"/>
              <a:t>IMAGE 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10</a:t>
            </a:fld>
            <a:endParaRPr lang="en-US"/>
          </a:p>
        </p:txBody>
      </p:sp>
    </p:spTree>
    <p:extLst>
      <p:ext uri="{BB962C8B-B14F-4D97-AF65-F5344CB8AC3E}">
        <p14:creationId xmlns:p14="http://schemas.microsoft.com/office/powerpoint/2010/main" val="243903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dirty="0"/>
              <a:t>This is the next to the last content slide in the slide deck. It is recommended that the instructor make summary comments and then show the last slide, which includes a powerful quote from Viktor Frankl. In addition the instructor could review what should be included in a self-care plan as a reminder to students (more in depth discussion is in Part 4 of this CIP). A self-care plan should include: </a:t>
            </a:r>
          </a:p>
          <a:p>
            <a:pPr marL="288925" indent="-171450">
              <a:spcAft>
                <a:spcPts val="600"/>
              </a:spcAft>
              <a:buFont typeface="Arial" panose="020B0604020202020204" pitchFamily="34" charset="0"/>
              <a:buChar char="•"/>
            </a:pPr>
            <a:r>
              <a:rPr lang="en-US" sz="1100" dirty="0" smtClean="0"/>
              <a:t>Physical </a:t>
            </a:r>
            <a:r>
              <a:rPr lang="en-US" sz="1100" dirty="0"/>
              <a:t>health (exercise, proper nutrition, adequate sleep) </a:t>
            </a:r>
          </a:p>
          <a:p>
            <a:pPr marL="288925" indent="-171450">
              <a:spcAft>
                <a:spcPts val="600"/>
              </a:spcAft>
              <a:buFont typeface="Arial" panose="020B0604020202020204" pitchFamily="34" charset="0"/>
              <a:buChar char="•"/>
            </a:pPr>
            <a:r>
              <a:rPr lang="en-US" sz="1100" dirty="0" smtClean="0"/>
              <a:t>Emotional </a:t>
            </a:r>
            <a:r>
              <a:rPr lang="en-US" sz="1100" dirty="0"/>
              <a:t>well-being creative endeavors such as art or cooking</a:t>
            </a:r>
          </a:p>
          <a:p>
            <a:pPr marL="288925" indent="-171450">
              <a:spcAft>
                <a:spcPts val="600"/>
              </a:spcAft>
              <a:buFont typeface="Arial" panose="020B0604020202020204" pitchFamily="34" charset="0"/>
              <a:buChar char="•"/>
            </a:pPr>
            <a:r>
              <a:rPr lang="en-US" sz="1100" dirty="0" smtClean="0"/>
              <a:t>Spiritual </a:t>
            </a:r>
            <a:r>
              <a:rPr lang="en-US" sz="1100" dirty="0"/>
              <a:t>activities such as meditation or church</a:t>
            </a:r>
          </a:p>
          <a:p>
            <a:pPr marL="288925" indent="-171450">
              <a:buFont typeface="Arial" panose="020B0604020202020204" pitchFamily="34" charset="0"/>
              <a:buChar char="•"/>
            </a:pPr>
            <a:r>
              <a:rPr lang="en-US" sz="1100" dirty="0" smtClean="0"/>
              <a:t>Seeking </a:t>
            </a:r>
            <a:r>
              <a:rPr lang="en-US" sz="1100" dirty="0"/>
              <a:t>the social support of family and friends</a:t>
            </a:r>
          </a:p>
          <a:p>
            <a:endParaRPr lang="en-US" sz="1100" dirty="0"/>
          </a:p>
          <a:p>
            <a:r>
              <a:rPr lang="en-US" sz="1100" dirty="0" smtClean="0"/>
              <a:t>IMAGE </a:t>
            </a:r>
            <a:r>
              <a:rPr lang="en-US" sz="1100" dirty="0"/>
              <a:t>CREDIT: Shutterstock (purchased image).</a:t>
            </a:r>
          </a:p>
          <a:p>
            <a:endParaRPr lang="en-US" dirty="0"/>
          </a:p>
        </p:txBody>
      </p:sp>
      <p:sp>
        <p:nvSpPr>
          <p:cNvPr id="4" name="Slide Number Placeholder 3"/>
          <p:cNvSpPr>
            <a:spLocks noGrp="1"/>
          </p:cNvSpPr>
          <p:nvPr>
            <p:ph type="sldNum" sz="quarter" idx="10"/>
          </p:nvPr>
        </p:nvSpPr>
        <p:spPr/>
        <p:txBody>
          <a:bodyPr/>
          <a:lstStyle/>
          <a:p>
            <a:fld id="{01357F33-E925-4A97-A6BC-37C23069B335}" type="slidenum">
              <a:rPr lang="en-US" smtClean="0"/>
              <a:t>11</a:t>
            </a:fld>
            <a:endParaRPr lang="en-US"/>
          </a:p>
        </p:txBody>
      </p:sp>
    </p:spTree>
    <p:extLst>
      <p:ext uri="{BB962C8B-B14F-4D97-AF65-F5344CB8AC3E}">
        <p14:creationId xmlns:p14="http://schemas.microsoft.com/office/powerpoint/2010/main" val="340195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88279"/>
          </a:xfrm>
        </p:spPr>
        <p:txBody>
          <a:bodyPr/>
          <a:lstStyle/>
          <a:p>
            <a:r>
              <a:rPr lang="en-US" sz="1100" dirty="0"/>
              <a:t>This quote from Viktor Frankl provides an effective summarization for Part 5. Ask students to read the quote and then process their interpretation or meaning of the quote.  Gentry and </a:t>
            </a:r>
            <a:r>
              <a:rPr lang="en-US" sz="1100" dirty="0" err="1"/>
              <a:t>Baranowsky</a:t>
            </a:r>
            <a:r>
              <a:rPr lang="en-US" sz="1100" dirty="0"/>
              <a:t> (2013) used this quote in their training manual, advocating that if we as behavioral health professionals ‘give light’ to patients or help them find their way through difficult times, that we then must manage the ‘burning’ or the impact related to providing empathy and help to individuals with SUDs and mental health concerns. Finally, Gentry and </a:t>
            </a:r>
            <a:r>
              <a:rPr lang="en-US" sz="1100" dirty="0" err="1"/>
              <a:t>Baranowsky</a:t>
            </a:r>
            <a:r>
              <a:rPr lang="en-US" sz="1100" dirty="0"/>
              <a:t> suggested that the refueling of the light should be done regularly through self-care activities. </a:t>
            </a:r>
          </a:p>
          <a:p>
            <a:endParaRPr lang="en-US" sz="1100" dirty="0"/>
          </a:p>
          <a:p>
            <a:r>
              <a:rPr lang="en-US" sz="1100" b="1" dirty="0" smtClean="0"/>
              <a:t>References:</a:t>
            </a:r>
            <a:endParaRPr lang="en-US" sz="1100" b="1" dirty="0"/>
          </a:p>
          <a:p>
            <a:pPr marL="168275" indent="-168275"/>
            <a:r>
              <a:rPr lang="en-US" sz="1100" dirty="0"/>
              <a:t>Frankl, V.E. (2006). </a:t>
            </a:r>
            <a:r>
              <a:rPr lang="en-US" sz="1100" i="1" dirty="0"/>
              <a:t>Man's </a:t>
            </a:r>
            <a:r>
              <a:rPr lang="en-US" sz="1100" i="1" dirty="0" smtClean="0"/>
              <a:t>Search </a:t>
            </a:r>
            <a:r>
              <a:rPr lang="en-US" sz="1100" i="1" dirty="0"/>
              <a:t>for </a:t>
            </a:r>
            <a:r>
              <a:rPr lang="en-US" sz="1100" i="1" dirty="0" smtClean="0"/>
              <a:t>Meaning</a:t>
            </a:r>
            <a:r>
              <a:rPr lang="en-US" sz="1100" dirty="0"/>
              <a:t>. </a:t>
            </a:r>
            <a:r>
              <a:rPr lang="en-US" sz="1100" dirty="0" smtClean="0"/>
              <a:t>Boston, MA: </a:t>
            </a:r>
            <a:r>
              <a:rPr lang="en-US" sz="1100" dirty="0"/>
              <a:t>Beacon Press. </a:t>
            </a:r>
          </a:p>
          <a:p>
            <a:pPr marL="168275" indent="-168275"/>
            <a:endParaRPr lang="en-US" sz="1100" dirty="0" smtClean="0"/>
          </a:p>
          <a:p>
            <a:pPr marL="168275" indent="-168275"/>
            <a:r>
              <a:rPr lang="en-US" sz="1100" dirty="0" smtClean="0"/>
              <a:t>Gentry</a:t>
            </a:r>
            <a:r>
              <a:rPr lang="en-US" sz="1100" dirty="0"/>
              <a:t>, J. (2002). Compassion fatigue: A crucible of transformation. </a:t>
            </a:r>
            <a:r>
              <a:rPr lang="en-US" sz="1100" i="1" dirty="0"/>
              <a:t>Journal of Trauma Practice, 1</a:t>
            </a:r>
            <a:r>
              <a:rPr lang="en-US" sz="1100" dirty="0"/>
              <a:t>(3/4), </a:t>
            </a:r>
            <a:r>
              <a:rPr lang="en-US" sz="1100" dirty="0" smtClean="0"/>
              <a:t>37-61</a:t>
            </a:r>
            <a:r>
              <a:rPr lang="en-US" sz="1100" dirty="0"/>
              <a:t>. http://</a:t>
            </a:r>
            <a:r>
              <a:rPr lang="en-US" sz="1100" dirty="0" smtClean="0"/>
              <a:t>dx.doi.org/10.1300/J189v01n03_03.</a:t>
            </a:r>
            <a:endParaRPr lang="en-US" sz="1100" dirty="0"/>
          </a:p>
          <a:p>
            <a:pPr marL="168275" indent="-168275"/>
            <a:endParaRPr lang="en-US" sz="1100" dirty="0" smtClean="0"/>
          </a:p>
          <a:p>
            <a:pPr marL="168275" indent="-168275"/>
            <a:r>
              <a:rPr lang="en-US" sz="1100" dirty="0" smtClean="0"/>
              <a:t>Gentry</a:t>
            </a:r>
            <a:r>
              <a:rPr lang="en-US" sz="1100" dirty="0"/>
              <a:t>, J.E. &amp; </a:t>
            </a:r>
            <a:r>
              <a:rPr lang="en-US" sz="1100" dirty="0" err="1"/>
              <a:t>Baranowsky</a:t>
            </a:r>
            <a:r>
              <a:rPr lang="en-US" sz="1100" dirty="0"/>
              <a:t>, A.B. (2013). Compassion fatigue </a:t>
            </a:r>
            <a:r>
              <a:rPr lang="en-US" sz="1100" dirty="0" smtClean="0"/>
              <a:t>resiliency: </a:t>
            </a:r>
            <a:r>
              <a:rPr lang="en-US" sz="1100" dirty="0"/>
              <a:t>Programs with legs</a:t>
            </a:r>
            <a:r>
              <a:rPr lang="en-US" sz="1100" dirty="0" smtClean="0"/>
              <a:t>. Available at: </a:t>
            </a:r>
            <a:r>
              <a:rPr lang="en-US" sz="1100" dirty="0" smtClean="0">
                <a:hlinkClick r:id="rId3"/>
              </a:rPr>
              <a:t>http://psychink.com/ticlearn/wp-content/uploads/2013/10/Compassion-Resiliency-A-New-Attitude.pdf</a:t>
            </a:r>
            <a:r>
              <a:rPr lang="en-US" sz="1100" dirty="0" smtClean="0"/>
              <a:t>.</a:t>
            </a:r>
          </a:p>
          <a:p>
            <a:endParaRPr lang="en-US" sz="1100" dirty="0" smtClean="0"/>
          </a:p>
          <a:p>
            <a:r>
              <a:rPr lang="en-US" sz="1100" dirty="0" smtClean="0"/>
              <a:t>IMAGE </a:t>
            </a:r>
            <a:r>
              <a:rPr lang="en-US" sz="1100" dirty="0"/>
              <a:t>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12</a:t>
            </a:fld>
            <a:endParaRPr lang="en-US"/>
          </a:p>
        </p:txBody>
      </p:sp>
    </p:spTree>
    <p:extLst>
      <p:ext uri="{BB962C8B-B14F-4D97-AF65-F5344CB8AC3E}">
        <p14:creationId xmlns:p14="http://schemas.microsoft.com/office/powerpoint/2010/main" val="75056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51267"/>
          </a:xfrm>
        </p:spPr>
        <p:txBody>
          <a:bodyPr/>
          <a:lstStyle/>
          <a:p>
            <a:r>
              <a:rPr lang="en-US" sz="1100" dirty="0"/>
              <a:t>This slide contains links to additional resources for continued learning. Encourage students to explore issues related to being part of the behavioral health workforce in more detail.  </a:t>
            </a:r>
            <a:endParaRPr lang="en-US" sz="1100" dirty="0" smtClean="0"/>
          </a:p>
          <a:p>
            <a:endParaRPr lang="en-US" sz="1100" dirty="0" smtClean="0"/>
          </a:p>
          <a:p>
            <a:r>
              <a:rPr lang="en-US" sz="1100" dirty="0" smtClean="0"/>
              <a:t>Additional </a:t>
            </a:r>
            <a:r>
              <a:rPr lang="en-US" sz="1100" dirty="0"/>
              <a:t>components of the PSATTC’s Compassion Fatigue Curriculum Infusion Package (CIP) include the following</a:t>
            </a:r>
            <a:r>
              <a:rPr lang="en-US" sz="1100" dirty="0" smtClean="0"/>
              <a:t>:</a:t>
            </a:r>
          </a:p>
          <a:p>
            <a:pPr marL="109728"/>
            <a:r>
              <a:rPr lang="en-US" sz="1100" dirty="0" smtClean="0"/>
              <a:t>Part </a:t>
            </a:r>
            <a:r>
              <a:rPr lang="en-US" sz="1100" dirty="0"/>
              <a:t>1: Defining Compassion Fatigue and Its Impact on the Behavioral Health Workforce</a:t>
            </a:r>
          </a:p>
          <a:p>
            <a:pPr marL="109728" lvl="0"/>
            <a:r>
              <a:rPr lang="en-US" sz="1100" dirty="0"/>
              <a:t>Part 2: The Behavioral Health Workforce</a:t>
            </a:r>
          </a:p>
          <a:p>
            <a:pPr marL="109728" marR="0" lvl="0" indent="0" algn="l" defTabSz="914400" rtl="0" eaLnBrk="1" fontAlgn="auto" latinLnBrk="0" hangingPunct="1">
              <a:lnSpc>
                <a:spcPct val="100000"/>
              </a:lnSpc>
              <a:spcBef>
                <a:spcPts val="0"/>
              </a:spcBef>
              <a:spcAft>
                <a:spcPts val="0"/>
              </a:spcAft>
              <a:buClrTx/>
              <a:buSzTx/>
              <a:buFontTx/>
              <a:buNone/>
              <a:tabLst/>
              <a:defRPr/>
            </a:pPr>
            <a:r>
              <a:rPr lang="en-US" sz="1100" dirty="0"/>
              <a:t>Part 3: Burnout and Organization Response</a:t>
            </a:r>
          </a:p>
          <a:p>
            <a:pPr marL="109728" lvl="0"/>
            <a:r>
              <a:rPr lang="en-US" sz="1100" dirty="0"/>
              <a:t>Part 4: Compassion Satisfaction/Wellness and Self Care Plans</a:t>
            </a:r>
          </a:p>
          <a:p>
            <a:pPr marL="109728"/>
            <a:endParaRPr lang="en-US" sz="1100" dirty="0"/>
          </a:p>
          <a:p>
            <a:r>
              <a:rPr lang="en-US" sz="1100" dirty="0"/>
              <a:t>The full Compassion Fatigue CIP is available for viewing and downloading from </a:t>
            </a:r>
            <a:r>
              <a:rPr lang="en-US" sz="1100" u="sng" dirty="0">
                <a:hlinkClick r:id="rId3"/>
              </a:rPr>
              <a:t>http://www.psattc.org</a:t>
            </a:r>
            <a:r>
              <a:rPr lang="en-US" sz="1100" dirty="0"/>
              <a:t>.</a:t>
            </a:r>
          </a:p>
          <a:p>
            <a:endParaRPr lang="en-US" sz="1100" dirty="0"/>
          </a:p>
          <a:p>
            <a:r>
              <a:rPr lang="en-US" sz="1100" i="1" dirty="0"/>
              <a:t>This product was created by the Pacific Southwest Addiction Technology Transfer Center (PSATTC) under a cooperative agreement (5UR1TI080211) from the Substance Abuse and Mental Health Services Administration (SAMHSA). The opinions expressed are the views of the presentation developers and do not reflect the official position of the Department of Health and Human Services (DHHS), SAMHSA or CSAT. No official support or endorsement of DHHS, SAMHSA, or CSAT for the opinions described in this program is intended or should be inferred.</a:t>
            </a:r>
            <a:endParaRPr lang="en-US" sz="1100" dirty="0"/>
          </a:p>
          <a:p>
            <a:pPr>
              <a:spcAft>
                <a:spcPts val="600"/>
              </a:spcAft>
            </a:pPr>
            <a:endParaRPr lang="en-US" sz="1100" i="1" dirty="0"/>
          </a:p>
          <a:p>
            <a:pPr>
              <a:spcAft>
                <a:spcPts val="600"/>
              </a:spcAft>
            </a:pPr>
            <a:r>
              <a:rPr lang="en-US" sz="1100" dirty="0"/>
              <a:t>IMAGE CREDIT: Shutterstock (purchased image</a:t>
            </a:r>
            <a:r>
              <a:rPr lang="en-US" sz="1100" dirty="0" smtClean="0"/>
              <a:t>).</a:t>
            </a:r>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01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Review the outline for Part 5 of the CIP with students and answer questions regarding what will or will not be covered in Part 5 regarding compassion fatigue and the behavioral health workforce.</a:t>
            </a:r>
          </a:p>
          <a:p>
            <a:endParaRPr lang="en-US" sz="1100" dirty="0"/>
          </a:p>
          <a:p>
            <a:r>
              <a:rPr lang="en-US" sz="1100" b="0" i="0" kern="1200" dirty="0">
                <a:solidFill>
                  <a:schemeClr val="tx1"/>
                </a:solidFill>
                <a:effectLst/>
                <a:latin typeface="+mn-lt"/>
                <a:ea typeface="+mn-ea"/>
                <a:cs typeface="+mn-cs"/>
              </a:rPr>
              <a:t>Please inform students (as some may currently be working in behavioral health settings) that if any of the information presented or class discussions causes them to feel ‘triggered’ (e.g., upset, reacting to the material presented with strong emotions, etc.) that they can leave the classroom at any time to take a break with no explanation needed. This is an example of self-care—recognizing stress and taking a break to manage/decrease reactivity.</a:t>
            </a:r>
            <a:endParaRPr lang="en-US" sz="1100" dirty="0"/>
          </a:p>
          <a:p>
            <a:endParaRPr lang="en-US" sz="1100" dirty="0"/>
          </a:p>
          <a:p>
            <a:r>
              <a:rPr lang="en-US" sz="1100" dirty="0"/>
              <a:t>IMAGE CREDIT: Shutterstock (purchased image</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2</a:t>
            </a:fld>
            <a:endParaRPr lang="en-US"/>
          </a:p>
        </p:txBody>
      </p:sp>
    </p:spTree>
    <p:extLst>
      <p:ext uri="{BB962C8B-B14F-4D97-AF65-F5344CB8AC3E}">
        <p14:creationId xmlns:p14="http://schemas.microsoft.com/office/powerpoint/2010/main" val="173783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8162" y="4305301"/>
            <a:ext cx="5781675" cy="3771900"/>
          </a:xfrm>
        </p:spPr>
        <p:txBody>
          <a:bodyPr/>
          <a:lstStyle/>
          <a:p>
            <a:r>
              <a:rPr lang="en-US" sz="1100" dirty="0"/>
              <a:t>Review the terms compassion fatigue and compassion satisfaction as a reminder for the upcoming ethical  discussion with the point being, Do you as a behavioral health professional have an ethical duty to do self-care in order to prevent compassion fatigue?</a:t>
            </a:r>
          </a:p>
          <a:p>
            <a:endParaRPr lang="en-US" sz="1100" dirty="0"/>
          </a:p>
          <a:p>
            <a:r>
              <a:rPr lang="en-US" sz="1100" b="1" dirty="0" smtClean="0"/>
              <a:t>References:</a:t>
            </a:r>
            <a:endParaRPr lang="en-US" sz="1100" dirty="0"/>
          </a:p>
          <a:p>
            <a:pPr marL="171450" indent="-171450"/>
            <a:r>
              <a:rPr lang="en-US" sz="1100" dirty="0"/>
              <a:t>Figley, C.R. (Ed.) (1995). </a:t>
            </a:r>
            <a:r>
              <a:rPr lang="en-US" sz="1100" i="1" dirty="0"/>
              <a:t>Compassion </a:t>
            </a:r>
            <a:r>
              <a:rPr lang="en-US" sz="1100" i="1" dirty="0" smtClean="0"/>
              <a:t>Fatigue</a:t>
            </a:r>
            <a:r>
              <a:rPr lang="en-US" sz="1100" i="1" dirty="0"/>
              <a:t>: Coping with </a:t>
            </a:r>
            <a:r>
              <a:rPr lang="en-US" sz="1100" i="1" dirty="0" smtClean="0"/>
              <a:t>Secondary Traumatic Stress Disorder</a:t>
            </a:r>
            <a:r>
              <a:rPr lang="en-US" sz="1100" dirty="0"/>
              <a:t>. New </a:t>
            </a:r>
            <a:r>
              <a:rPr lang="en-US" sz="1100" dirty="0" smtClean="0"/>
              <a:t>York, NY: Brunner/Mazel.</a:t>
            </a:r>
            <a:endParaRPr lang="en-US" sz="1100" dirty="0"/>
          </a:p>
          <a:p>
            <a:pPr marL="171450" indent="-171450"/>
            <a:endParaRPr lang="en-US" sz="1100" dirty="0" smtClean="0"/>
          </a:p>
          <a:p>
            <a:pPr marL="171450" indent="-171450"/>
            <a:r>
              <a:rPr lang="en-US" sz="1100" dirty="0" err="1" smtClean="0"/>
              <a:t>Figley</a:t>
            </a:r>
            <a:r>
              <a:rPr lang="en-US" sz="1100" dirty="0"/>
              <a:t>, C.R. (1996). Review of the Compassion Fatigue Self-Test. In B.H. </a:t>
            </a:r>
            <a:r>
              <a:rPr lang="en-US" sz="1100" dirty="0" err="1"/>
              <a:t>Stamm</a:t>
            </a:r>
            <a:r>
              <a:rPr lang="en-US" sz="1100" dirty="0"/>
              <a:t> (Ed.), </a:t>
            </a:r>
            <a:r>
              <a:rPr lang="en-US" sz="1100" i="1" dirty="0"/>
              <a:t>Measurement of </a:t>
            </a:r>
            <a:r>
              <a:rPr lang="en-US" sz="1100" i="1" dirty="0" smtClean="0"/>
              <a:t>Stress, Trauma</a:t>
            </a:r>
            <a:r>
              <a:rPr lang="en-US" sz="1100" i="1" dirty="0"/>
              <a:t>, and </a:t>
            </a:r>
            <a:r>
              <a:rPr lang="en-US" sz="1100" i="1" dirty="0" smtClean="0"/>
              <a:t>Adaptation</a:t>
            </a:r>
            <a:r>
              <a:rPr lang="en-US" sz="1100" dirty="0" smtClean="0"/>
              <a:t>. Baltimore, MA: </a:t>
            </a:r>
            <a:r>
              <a:rPr lang="en-US" sz="1100" dirty="0"/>
              <a:t>Sidran Press.</a:t>
            </a:r>
          </a:p>
          <a:p>
            <a:pPr marL="171450" indent="-171450"/>
            <a:endParaRPr lang="en-US" sz="1100" dirty="0" smtClean="0"/>
          </a:p>
          <a:p>
            <a:pPr marL="171450" indent="-171450"/>
            <a:r>
              <a:rPr lang="en-US" sz="1100" dirty="0" err="1" smtClean="0"/>
              <a:t>Figley</a:t>
            </a:r>
            <a:r>
              <a:rPr lang="en-US" sz="1100" dirty="0"/>
              <a:t>, C.R. (Ed.) (2002). Treating compassion fatigue. New York: Brunner/Routledge.</a:t>
            </a:r>
          </a:p>
          <a:p>
            <a:pPr marL="171450" indent="-171450"/>
            <a:endParaRPr lang="en-US" sz="1100" dirty="0" smtClean="0"/>
          </a:p>
          <a:p>
            <a:pPr marL="171450" indent="-171450"/>
            <a:r>
              <a:rPr lang="en-US" sz="1100" dirty="0" smtClean="0"/>
              <a:t>Newell</a:t>
            </a:r>
            <a:r>
              <a:rPr lang="en-US" sz="1100" dirty="0"/>
              <a:t>,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a:t>
            </a:r>
            <a:r>
              <a:rPr lang="en-US" sz="1100" dirty="0" smtClean="0"/>
              <a:t>306-313</a:t>
            </a:r>
            <a:r>
              <a:rPr lang="en-US" sz="1100" dirty="0"/>
              <a:t>.</a:t>
            </a:r>
          </a:p>
          <a:p>
            <a:pPr marL="171450" indent="-171450"/>
            <a:endParaRPr lang="en-US" sz="1100" dirty="0" smtClean="0"/>
          </a:p>
          <a:p>
            <a:pPr marL="171450" indent="-171450"/>
            <a:r>
              <a:rPr lang="en-US" sz="1100" dirty="0" err="1" smtClean="0"/>
              <a:t>Stamm</a:t>
            </a:r>
            <a:r>
              <a:rPr lang="en-US" sz="1100" dirty="0"/>
              <a:t>, B.H. (2010). The </a:t>
            </a:r>
            <a:r>
              <a:rPr lang="en-US" sz="1100" dirty="0" err="1"/>
              <a:t>ProQOL</a:t>
            </a:r>
            <a:r>
              <a:rPr lang="en-US" sz="1100" dirty="0"/>
              <a:t> (Professional Quality of Life Scale: Compassion satisfaction and compassion fatigue. Pocatello, ID: Pro-QOL.org. Retrieved from </a:t>
            </a:r>
            <a:r>
              <a:rPr lang="en-US" sz="1100" dirty="0" smtClean="0"/>
              <a:t>http://www.proqol.org.</a:t>
            </a:r>
            <a:endParaRPr lang="en-US" sz="1100" dirty="0"/>
          </a:p>
          <a:p>
            <a:pPr marL="171450" indent="-171450"/>
            <a:endParaRPr lang="en-US" sz="1100" dirty="0" smtClean="0"/>
          </a:p>
          <a:p>
            <a:pPr marL="171450" indent="-171450"/>
            <a:r>
              <a:rPr lang="en-US" sz="1100" dirty="0" smtClean="0"/>
              <a:t>Turgoose</a:t>
            </a:r>
            <a:r>
              <a:rPr lang="en-US" sz="1100" dirty="0"/>
              <a:t>, D. &amp; Maddox, L. (2017). Predictors of compassion fatigue in mental health professionals: A narrative review. </a:t>
            </a:r>
            <a:r>
              <a:rPr lang="en-US" sz="1100" i="1" dirty="0"/>
              <a:t>Traumatology, 23</a:t>
            </a:r>
            <a:r>
              <a:rPr lang="en-US" sz="1100" dirty="0"/>
              <a:t>(2), 172–185. https://</a:t>
            </a:r>
            <a:r>
              <a:rPr lang="en-US" sz="1100" dirty="0" smtClean="0"/>
              <a:t>doi.org/10.1037/trm0000116.</a:t>
            </a:r>
            <a:endParaRPr lang="en-US" sz="1100" dirty="0"/>
          </a:p>
          <a:p>
            <a:endParaRPr lang="en-US" sz="1100" dirty="0"/>
          </a:p>
          <a:p>
            <a:r>
              <a:rPr lang="en-US" sz="1100" dirty="0"/>
              <a:t>IMAGE 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3</a:t>
            </a:fld>
            <a:endParaRPr lang="en-US"/>
          </a:p>
        </p:txBody>
      </p:sp>
    </p:spTree>
    <p:extLst>
      <p:ext uri="{BB962C8B-B14F-4D97-AF65-F5344CB8AC3E}">
        <p14:creationId xmlns:p14="http://schemas.microsoft.com/office/powerpoint/2010/main" val="31227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Ask students if they have heard of these ethical principles. The intent of this slide is to begin the discussion that behavioral health professionals have an ethical duty to care for themselves in order to prevent and deal with compassion fatigue, burnout, and secondary traumatic stress in an effective manner.</a:t>
            </a:r>
          </a:p>
          <a:p>
            <a:endParaRPr lang="en-US" sz="1100" dirty="0"/>
          </a:p>
          <a:p>
            <a:r>
              <a:rPr lang="en-US" sz="1100" b="1" dirty="0" smtClean="0"/>
              <a:t>References:</a:t>
            </a:r>
            <a:endParaRPr lang="en-US" sz="1100" dirty="0"/>
          </a:p>
          <a:p>
            <a:pPr marL="114300" indent="-114300"/>
            <a:r>
              <a:rPr lang="en-US" sz="1100" dirty="0"/>
              <a:t>Figley, C.R., </a:t>
            </a:r>
            <a:r>
              <a:rPr lang="en-US" sz="1100" dirty="0" err="1"/>
              <a:t>Huggard</a:t>
            </a:r>
            <a:r>
              <a:rPr lang="en-US" sz="1100" dirty="0"/>
              <a:t>, P., &amp; Rees, C. (2013). Introduction. In C.R. Figley, P. </a:t>
            </a:r>
            <a:r>
              <a:rPr lang="en-US" sz="1100" dirty="0" err="1"/>
              <a:t>Huggard</a:t>
            </a:r>
            <a:r>
              <a:rPr lang="en-US" sz="1100" dirty="0"/>
              <a:t>, &amp; C. Rees (Eds.). </a:t>
            </a:r>
            <a:r>
              <a:rPr lang="en-US" sz="1100" i="1" dirty="0"/>
              <a:t>First Do No Self-Harm: Understanding and Promoting Physician Stress Resilience</a:t>
            </a:r>
            <a:r>
              <a:rPr lang="en-US" sz="1100" dirty="0"/>
              <a:t>. New </a:t>
            </a:r>
            <a:r>
              <a:rPr lang="en-US" sz="1100" dirty="0" smtClean="0"/>
              <a:t>York, NY: </a:t>
            </a:r>
            <a:r>
              <a:rPr lang="en-US" sz="1100" dirty="0"/>
              <a:t>Oxford University Press.</a:t>
            </a:r>
          </a:p>
          <a:p>
            <a:pPr marL="114300" indent="-114300"/>
            <a:endParaRPr lang="en-US" sz="1100" dirty="0" smtClean="0"/>
          </a:p>
          <a:p>
            <a:pPr marL="114300" indent="-114300"/>
            <a:r>
              <a:rPr lang="en-US" sz="1100" dirty="0" smtClean="0"/>
              <a:t>Lachman</a:t>
            </a:r>
            <a:r>
              <a:rPr lang="en-US" sz="1100" dirty="0"/>
              <a:t>, V.D. (2016). Compassion fatigue as a threat to ethical practice: Identification, personal and workplace prevention/management strategies. </a:t>
            </a:r>
            <a:r>
              <a:rPr lang="en-US" sz="1100" i="1" dirty="0"/>
              <a:t>MEDSURG Nursing, 25</a:t>
            </a:r>
            <a:r>
              <a:rPr lang="en-US" sz="1100" dirty="0"/>
              <a:t>(4), </a:t>
            </a:r>
            <a:r>
              <a:rPr lang="en-US" sz="1100" dirty="0" smtClean="0"/>
              <a:t>275-278</a:t>
            </a:r>
            <a:r>
              <a:rPr lang="en-US" sz="1100" dirty="0"/>
              <a:t>.</a:t>
            </a:r>
          </a:p>
          <a:p>
            <a:pPr marL="114300" indent="-114300"/>
            <a:endParaRPr lang="en-US" sz="1100" dirty="0"/>
          </a:p>
          <a:p>
            <a:pPr marL="114300" indent="-114300"/>
            <a:r>
              <a:rPr lang="en-US" sz="1100" dirty="0"/>
              <a:t>IMAGE 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4</a:t>
            </a:fld>
            <a:endParaRPr lang="en-US"/>
          </a:p>
        </p:txBody>
      </p:sp>
    </p:spTree>
    <p:extLst>
      <p:ext uri="{BB962C8B-B14F-4D97-AF65-F5344CB8AC3E}">
        <p14:creationId xmlns:p14="http://schemas.microsoft.com/office/powerpoint/2010/main" val="384748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00150"/>
            <a:ext cx="5486400" cy="3086100"/>
          </a:xfrm>
        </p:spPr>
      </p:sp>
      <p:sp>
        <p:nvSpPr>
          <p:cNvPr id="3" name="Notes Placeholder 2"/>
          <p:cNvSpPr>
            <a:spLocks noGrp="1"/>
          </p:cNvSpPr>
          <p:nvPr>
            <p:ph type="body" idx="1"/>
          </p:nvPr>
        </p:nvSpPr>
        <p:spPr>
          <a:xfrm>
            <a:off x="685800" y="4286251"/>
            <a:ext cx="5486400" cy="3971924"/>
          </a:xfrm>
        </p:spPr>
        <p:txBody>
          <a:bodyPr/>
          <a:lstStyle/>
          <a:p>
            <a:r>
              <a:rPr lang="en-US" sz="1100" dirty="0"/>
              <a:t>Recently, especially in light of increases in opiate overdoses, there has been a rise in awareness of compassion fatigue and the need for behavioral health and health care professionals to participate in self care activities. What is less clear is the ethical responsibilities and duties that behavioral health professionals have to ensure their practice fitness and the fitness of colleagues. The next slide provides an example of the Nursing Ethical Code and its requirements for self-care. This slide can be replaced with the ethical code or codes that represent the profession(s) being trained.</a:t>
            </a:r>
          </a:p>
          <a:p>
            <a:endParaRPr lang="en-US" sz="1100" dirty="0"/>
          </a:p>
          <a:p>
            <a:r>
              <a:rPr lang="en-US" sz="1100" b="1" dirty="0" smtClean="0"/>
              <a:t>References:</a:t>
            </a:r>
            <a:endParaRPr lang="en-US" sz="1100" b="1" dirty="0"/>
          </a:p>
          <a:p>
            <a:pPr marL="117475" indent="-117475"/>
            <a:r>
              <a:rPr lang="en-US" sz="1100" dirty="0"/>
              <a:t>Cox, K., &amp; Steiner, S. (2013). Preserving commitment to social work service through the prevention of vicarious trauma. </a:t>
            </a:r>
            <a:r>
              <a:rPr lang="en-US" sz="1100" i="1" dirty="0"/>
              <a:t>Journal of Social Work Values and Ethics, 10</a:t>
            </a:r>
            <a:r>
              <a:rPr lang="en-US" sz="1100" dirty="0"/>
              <a:t>, </a:t>
            </a:r>
            <a:r>
              <a:rPr lang="en-US" sz="1100" dirty="0" smtClean="0"/>
              <a:t>52-60</a:t>
            </a:r>
            <a:r>
              <a:rPr lang="en-US" sz="1100" dirty="0"/>
              <a:t>.</a:t>
            </a:r>
          </a:p>
          <a:p>
            <a:pPr marL="117475" indent="-117475"/>
            <a:endParaRPr lang="en-US" sz="1100" dirty="0" smtClean="0"/>
          </a:p>
          <a:p>
            <a:pPr marL="117475" indent="-117475"/>
            <a:r>
              <a:rPr lang="en-US" sz="1100" dirty="0" smtClean="0"/>
              <a:t>Forster</a:t>
            </a:r>
            <a:r>
              <a:rPr lang="en-US" sz="1100" dirty="0"/>
              <a:t>, D. (2009). Rethinking compassion fatigue as moral stress. </a:t>
            </a:r>
            <a:r>
              <a:rPr lang="en-US" sz="1100" i="1" dirty="0"/>
              <a:t>Journal of Ethics in Mental Health, 4</a:t>
            </a:r>
            <a:r>
              <a:rPr lang="en-US" sz="1100" dirty="0"/>
              <a:t>(1), </a:t>
            </a:r>
            <a:r>
              <a:rPr lang="en-US" sz="1100" dirty="0" smtClean="0"/>
              <a:t>1-4.</a:t>
            </a:r>
          </a:p>
          <a:p>
            <a:pPr marL="117475" indent="-117475"/>
            <a:endParaRPr lang="en-US" sz="1100" dirty="0"/>
          </a:p>
          <a:p>
            <a:pPr marL="117475" indent="-117475"/>
            <a:r>
              <a:rPr lang="en-US" sz="1100" dirty="0" smtClean="0"/>
              <a:t>Newell</a:t>
            </a:r>
            <a:r>
              <a:rPr lang="en-US" sz="1100" dirty="0"/>
              <a:t>, J.M., &amp; </a:t>
            </a:r>
            <a:r>
              <a:rPr lang="en-US" sz="1100" dirty="0" err="1"/>
              <a:t>Gardell</a:t>
            </a:r>
            <a:r>
              <a:rPr lang="en-US" sz="1100" dirty="0"/>
              <a:t>, D.N. (2014). A competency based approach to teaching professional self-care: An ethical consideration for social work educators. </a:t>
            </a:r>
            <a:r>
              <a:rPr lang="en-US" sz="1100" i="1" dirty="0"/>
              <a:t>Journal of Social Work Education, 50</a:t>
            </a:r>
            <a:r>
              <a:rPr lang="en-US" sz="1100" dirty="0"/>
              <a:t>, </a:t>
            </a:r>
            <a:r>
              <a:rPr lang="en-US" sz="1100" dirty="0" smtClean="0"/>
              <a:t>1-13</a:t>
            </a:r>
            <a:r>
              <a:rPr lang="en-US" sz="1100" dirty="0"/>
              <a:t>.</a:t>
            </a:r>
          </a:p>
          <a:p>
            <a:pPr marL="117475" indent="-117475"/>
            <a:endParaRPr lang="en-US" sz="1100" dirty="0" smtClean="0"/>
          </a:p>
          <a:p>
            <a:pPr marL="117475" indent="-117475"/>
            <a:r>
              <a:rPr lang="en-US" sz="1100" dirty="0" smtClean="0"/>
              <a:t>Newell</a:t>
            </a:r>
            <a:r>
              <a:rPr lang="en-US" sz="1100" dirty="0"/>
              <a:t>,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a:t>
            </a:r>
            <a:r>
              <a:rPr lang="en-US" sz="1100" dirty="0" smtClean="0"/>
              <a:t>306-313</a:t>
            </a:r>
            <a:r>
              <a:rPr lang="en-US" sz="1100" dirty="0"/>
              <a:t>. DOI: </a:t>
            </a:r>
            <a:r>
              <a:rPr lang="en-US" sz="1100" dirty="0" smtClean="0"/>
              <a:t>10.1080/10437797.2014.917928.</a:t>
            </a:r>
            <a:endParaRPr lang="en-US" sz="1100" dirty="0"/>
          </a:p>
          <a:p>
            <a:endParaRPr lang="en-US" sz="1100" dirty="0"/>
          </a:p>
          <a:p>
            <a:r>
              <a:rPr lang="en-US" sz="1100" dirty="0" smtClean="0"/>
              <a:t>IMAGE </a:t>
            </a:r>
            <a:r>
              <a:rPr lang="en-US" sz="1100" dirty="0"/>
              <a:t>CREDIT: Shutterstock (purchased image</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5</a:t>
            </a:fld>
            <a:endParaRPr lang="en-US"/>
          </a:p>
        </p:txBody>
      </p:sp>
    </p:spTree>
    <p:extLst>
      <p:ext uri="{BB962C8B-B14F-4D97-AF65-F5344CB8AC3E}">
        <p14:creationId xmlns:p14="http://schemas.microsoft.com/office/powerpoint/2010/main" val="145887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67843"/>
          </a:xfrm>
        </p:spPr>
        <p:txBody>
          <a:bodyPr/>
          <a:lstStyle/>
          <a:p>
            <a:r>
              <a:rPr lang="en-US" sz="1100" dirty="0"/>
              <a:t>Lachman in her article made a strong case that nurses have an ethical obligation to participate in self care. The phrase used ‘Owe the same duties to self as to others’ is important to review with students. The next slide focuses on two terms equal regard and equanimity. The points made by Lachman and Pembroke are important and link self care to ethical responsibilities/duties. As stated in the previous slide the instructor can add a slide that includes information regarding another specific ethical code that encourages/requires self care.</a:t>
            </a:r>
          </a:p>
          <a:p>
            <a:endParaRPr lang="en-US" sz="1100" dirty="0"/>
          </a:p>
          <a:p>
            <a:r>
              <a:rPr lang="en-US" sz="1100" b="1" dirty="0" smtClean="0"/>
              <a:t>References:</a:t>
            </a:r>
            <a:endParaRPr lang="en-US" sz="1100" dirty="0"/>
          </a:p>
          <a:p>
            <a:pPr marL="114300" indent="-114300"/>
            <a:r>
              <a:rPr lang="en-US" sz="1100" dirty="0"/>
              <a:t>American Nurses Association (ANA). (2015). </a:t>
            </a:r>
            <a:r>
              <a:rPr lang="en-US" sz="1100" i="1" dirty="0"/>
              <a:t>Code of ethics for nurses with interpretative statements. </a:t>
            </a:r>
            <a:r>
              <a:rPr lang="en-US" sz="1100" dirty="0"/>
              <a:t>Silver Spring, MD: Author.</a:t>
            </a:r>
          </a:p>
          <a:p>
            <a:pPr marL="114300" indent="-114300"/>
            <a:endParaRPr lang="en-US" sz="1100" dirty="0" smtClean="0"/>
          </a:p>
          <a:p>
            <a:pPr marL="114300" indent="-114300"/>
            <a:r>
              <a:rPr lang="en-US" sz="1100" dirty="0" smtClean="0"/>
              <a:t>Lachman</a:t>
            </a:r>
            <a:r>
              <a:rPr lang="en-US" sz="1100" dirty="0"/>
              <a:t>, V.D. (2016). Compassion fatigue as a threat to ethical practice: Identification, personal and workplace prevention/management strategies. </a:t>
            </a:r>
            <a:r>
              <a:rPr lang="en-US" sz="1100" i="1" dirty="0"/>
              <a:t>MEDSURG Nursing, 25</a:t>
            </a:r>
            <a:r>
              <a:rPr lang="en-US" sz="1100" dirty="0"/>
              <a:t>(4), 275-278.</a:t>
            </a:r>
          </a:p>
          <a:p>
            <a:pPr marL="114300" indent="-114300"/>
            <a:endParaRPr lang="en-US" sz="1100" dirty="0" smtClean="0"/>
          </a:p>
          <a:p>
            <a:pPr marL="114300" indent="-114300"/>
            <a:r>
              <a:rPr lang="en-US" sz="1100" dirty="0" smtClean="0"/>
              <a:t>Pembroke</a:t>
            </a:r>
            <a:r>
              <a:rPr lang="en-US" sz="1100" dirty="0"/>
              <a:t>, N. (2015). Contributions from Christian ethics and Buddhist philosophy to the management of compassion fatigue in nurses. </a:t>
            </a:r>
            <a:r>
              <a:rPr lang="en-US" sz="1100" i="1" dirty="0"/>
              <a:t>Nursing and Health Sciences, 18</a:t>
            </a:r>
            <a:r>
              <a:rPr lang="en-US" sz="1100" dirty="0"/>
              <a:t>(1), 120-124.</a:t>
            </a:r>
          </a:p>
          <a:p>
            <a:pPr marL="114300" indent="-114300"/>
            <a:endParaRPr lang="en-US" sz="1100" dirty="0"/>
          </a:p>
          <a:p>
            <a:pPr marL="114300" indent="-114300"/>
            <a:r>
              <a:rPr lang="en-US" sz="1100" dirty="0"/>
              <a:t>IMAGE 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6</a:t>
            </a:fld>
            <a:endParaRPr lang="en-US"/>
          </a:p>
        </p:txBody>
      </p:sp>
    </p:spTree>
    <p:extLst>
      <p:ext uri="{BB962C8B-B14F-4D97-AF65-F5344CB8AC3E}">
        <p14:creationId xmlns:p14="http://schemas.microsoft.com/office/powerpoint/2010/main" val="99993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pPr>
              <a:spcAft>
                <a:spcPts val="600"/>
              </a:spcAft>
            </a:pPr>
            <a:r>
              <a:rPr lang="en-US" sz="1100" dirty="0"/>
              <a:t>Equal Regard and Equanimity are two terms that are found in religious and spiritual tenets but both are applicable to ethical issues regarding a duty for self-care. Discuss students’ reactions to these terms. </a:t>
            </a:r>
          </a:p>
          <a:p>
            <a:r>
              <a:rPr lang="en-US" sz="1100" dirty="0"/>
              <a:t>A classroom exercise could be conducted at this point in the presentation. Ask students to stand up and then place themselves on a line continuum regarding this statement (agree with the statement and one end and disagree with the statement at the other end)- ‘Ethical codes implicitly require behavioral health professionals to participate in self care activities in order to manage compassion fatigue’.  Then process why students placed themselves on the continuum and their reactions to this statement.</a:t>
            </a:r>
          </a:p>
          <a:p>
            <a:endParaRPr lang="en-US" sz="1100" b="1" dirty="0"/>
          </a:p>
          <a:p>
            <a:r>
              <a:rPr lang="en-US" sz="1100" b="1" dirty="0" smtClean="0"/>
              <a:t>References:</a:t>
            </a:r>
            <a:endParaRPr lang="en-US" sz="1100" b="1" dirty="0"/>
          </a:p>
          <a:p>
            <a:pPr marL="114300" indent="-114300"/>
            <a:r>
              <a:rPr lang="en-US" sz="1100" dirty="0"/>
              <a:t>Lachman, V.D. (2016). Compassion fatigue as a threat to ethical practice: Identification, personal and workplace prevention/management strategies. </a:t>
            </a:r>
            <a:r>
              <a:rPr lang="en-US" sz="1100" i="1" dirty="0"/>
              <a:t>MEDSURG Nursing, 25</a:t>
            </a:r>
            <a:r>
              <a:rPr lang="en-US" sz="1100" dirty="0"/>
              <a:t>(4), 275-278.</a:t>
            </a:r>
          </a:p>
          <a:p>
            <a:pPr marL="114300" indent="-114300"/>
            <a:endParaRPr lang="en-US" sz="1100" dirty="0" smtClean="0"/>
          </a:p>
          <a:p>
            <a:pPr marL="114300" indent="-114300"/>
            <a:r>
              <a:rPr lang="en-US" sz="1100" dirty="0" smtClean="0"/>
              <a:t>Pembroke</a:t>
            </a:r>
            <a:r>
              <a:rPr lang="en-US" sz="1100" dirty="0"/>
              <a:t>, N. (2015). Contributions from Christian ethics and Buddhist philosophy to the management of compassion fatigue in nurses. </a:t>
            </a:r>
            <a:r>
              <a:rPr lang="en-US" sz="1100" i="1" dirty="0"/>
              <a:t>Nursing and Health Sciences, 18</a:t>
            </a:r>
            <a:r>
              <a:rPr lang="en-US" sz="1100" dirty="0"/>
              <a:t>(1), 120-124.</a:t>
            </a:r>
          </a:p>
          <a:p>
            <a:endParaRPr lang="en-US" sz="1100" dirty="0"/>
          </a:p>
          <a:p>
            <a:r>
              <a:rPr lang="en-US" sz="1100" dirty="0"/>
              <a:t>IMAGE 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7</a:t>
            </a:fld>
            <a:endParaRPr lang="en-US"/>
          </a:p>
        </p:txBody>
      </p:sp>
    </p:spTree>
    <p:extLst>
      <p:ext uri="{BB962C8B-B14F-4D97-AF65-F5344CB8AC3E}">
        <p14:creationId xmlns:p14="http://schemas.microsoft.com/office/powerpoint/2010/main" val="58101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t>
            </a:r>
            <a:r>
              <a:rPr lang="en-US" sz="1100" dirty="0" err="1"/>
              <a:t>urford</a:t>
            </a:r>
            <a:r>
              <a:rPr lang="en-US" sz="1100" dirty="0"/>
              <a:t> and colleagues recommended that health care providers make intentional efforts to review their performance to ensure adherence to ethical codes and professionalism. The next three slide provides more guidance on how and what the health care provider should review in their performance (conscientiousness) to help determine if there are issues regarding compassion fatigue. </a:t>
            </a:r>
          </a:p>
          <a:p>
            <a:endParaRPr lang="en-US" sz="1100" dirty="0"/>
          </a:p>
          <a:p>
            <a:r>
              <a:rPr lang="en-US" sz="1100" b="1" dirty="0" smtClean="0"/>
              <a:t>Reference:</a:t>
            </a:r>
            <a:endParaRPr lang="en-US" sz="1100" b="1" dirty="0"/>
          </a:p>
          <a:p>
            <a:pPr marL="114300" indent="-114300"/>
            <a:r>
              <a:rPr lang="en-US" sz="1100" dirty="0"/>
              <a:t>Burford, B., Carter, M., Morrow, G., Rothwell, C., </a:t>
            </a:r>
            <a:r>
              <a:rPr lang="en-US" sz="1100" dirty="0" err="1"/>
              <a:t>Illing</a:t>
            </a:r>
            <a:r>
              <a:rPr lang="en-US" sz="1100" dirty="0"/>
              <a:t>, J., &amp; McLachlan, J. (2011). </a:t>
            </a:r>
            <a:r>
              <a:rPr lang="en-US" sz="1100" i="1" dirty="0"/>
              <a:t>Professionalism and </a:t>
            </a:r>
            <a:r>
              <a:rPr lang="en-US" sz="1100" i="1" dirty="0" smtClean="0"/>
              <a:t>Conscientiousness </a:t>
            </a:r>
            <a:r>
              <a:rPr lang="en-US" sz="1100" i="1" dirty="0"/>
              <a:t>in </a:t>
            </a:r>
            <a:r>
              <a:rPr lang="en-US" sz="1100" i="1" dirty="0" smtClean="0"/>
              <a:t>Healthcare Professionals</a:t>
            </a:r>
            <a:r>
              <a:rPr lang="en-US" sz="1100" dirty="0"/>
              <a:t>. </a:t>
            </a:r>
            <a:r>
              <a:rPr lang="en-US" sz="1100" dirty="0" smtClean="0"/>
              <a:t>Durham, UK: Durham </a:t>
            </a:r>
            <a:r>
              <a:rPr lang="en-US" sz="1100" dirty="0"/>
              <a:t>University School of Medicine and Health</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8</a:t>
            </a:fld>
            <a:endParaRPr lang="en-US"/>
          </a:p>
        </p:txBody>
      </p:sp>
    </p:spTree>
    <p:extLst>
      <p:ext uri="{BB962C8B-B14F-4D97-AF65-F5344CB8AC3E}">
        <p14:creationId xmlns:p14="http://schemas.microsoft.com/office/powerpoint/2010/main" val="377470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2422"/>
            <a:ext cx="5486400" cy="3600450"/>
          </a:xfrm>
        </p:spPr>
        <p:txBody>
          <a:bodyPr/>
          <a:lstStyle/>
          <a:p>
            <a:r>
              <a:rPr lang="en-US" sz="1100" dirty="0"/>
              <a:t>Barsky recommended instead of asking the larger questions about have an impairment, ask questions that have a behavioral focus. Review these questions with students. Ask for their reactions to these questions. Many of these questions reflect some of the signs of compassion fatigue. Finally, the main point is that questions like ‘am I impaired’ or ‘do I have compassion fatigue’ are difficult questions to answer, while having a behavioral checklist similar to the one proposed by Barsky can be more helpful to practitioners. Most ethical codes require practitioners to be aware of impairments that impact their abilities to serve their clients/patients but do not provide checklist. This slide and the next two slides include self-reflection questions.</a:t>
            </a:r>
          </a:p>
          <a:p>
            <a:endParaRPr lang="en-US" sz="1100" dirty="0"/>
          </a:p>
          <a:p>
            <a:r>
              <a:rPr lang="en-US" sz="1100" b="1" dirty="0" smtClean="0"/>
              <a:t>Reference:</a:t>
            </a:r>
            <a:endParaRPr lang="en-US" sz="1100" b="1" dirty="0"/>
          </a:p>
          <a:p>
            <a:pPr marL="168275" indent="-168275"/>
            <a:r>
              <a:rPr lang="en-US" sz="1100" dirty="0"/>
              <a:t>Barsky, A. (2015). </a:t>
            </a:r>
            <a:r>
              <a:rPr lang="en-US" sz="1100" i="1" dirty="0"/>
              <a:t>Being Conscientious: Ethics of Impairment and Self </a:t>
            </a:r>
            <a:r>
              <a:rPr lang="en-US" sz="1100" i="1" dirty="0" smtClean="0"/>
              <a:t>Care</a:t>
            </a:r>
            <a:r>
              <a:rPr lang="en-US" sz="1100" dirty="0" smtClean="0"/>
              <a:t>. Available at: </a:t>
            </a:r>
            <a:r>
              <a:rPr lang="en-US" sz="1100" dirty="0" smtClean="0">
                <a:hlinkClick r:id="rId3"/>
              </a:rPr>
              <a:t>https</a:t>
            </a:r>
            <a:r>
              <a:rPr lang="en-US" sz="1100" dirty="0">
                <a:hlinkClick r:id="rId3"/>
              </a:rPr>
              <a:t>://www.socialworker.com/feature-articles/ethics-articles/being-conscientious-ethics-of-impairment-and-self-care</a:t>
            </a:r>
            <a:r>
              <a:rPr lang="en-US" sz="1100" dirty="0" smtClean="0">
                <a:hlinkClick r:id="rId3"/>
              </a:rPr>
              <a:t>/</a:t>
            </a:r>
            <a:r>
              <a:rPr lang="en-US" sz="1100" dirty="0" smtClean="0"/>
              <a:t>.</a:t>
            </a:r>
            <a:endParaRPr lang="en-US" sz="1100" dirty="0"/>
          </a:p>
          <a:p>
            <a:endParaRPr lang="en-US" sz="1100" dirty="0"/>
          </a:p>
          <a:p>
            <a:r>
              <a:rPr lang="en-US" sz="1100" dirty="0"/>
              <a:t>IMAGE 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9</a:t>
            </a:fld>
            <a:endParaRPr lang="en-US"/>
          </a:p>
        </p:txBody>
      </p:sp>
    </p:spTree>
    <p:extLst>
      <p:ext uri="{BB962C8B-B14F-4D97-AF65-F5344CB8AC3E}">
        <p14:creationId xmlns:p14="http://schemas.microsoft.com/office/powerpoint/2010/main" val="66131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421898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394013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153231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40886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321464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4E0F86-05A4-480F-88ED-851AC2F588BD}"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153720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4E0F86-05A4-480F-88ED-851AC2F588BD}"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00086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4E0F86-05A4-480F-88ED-851AC2F588BD}"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46628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E0F86-05A4-480F-88ED-851AC2F588BD}"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427469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4E0F86-05A4-480F-88ED-851AC2F588BD}"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13873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4E0F86-05A4-480F-88ED-851AC2F588BD}"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08555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E0F86-05A4-480F-88ED-851AC2F588BD}" type="datetimeFigureOut">
              <a:rPr lang="en-US" smtClean="0"/>
              <a:t>3/17/2020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AD5C0-F43F-4436-99AA-2C0D08AEDCB4}" type="slidenum">
              <a:rPr lang="en-US" smtClean="0"/>
              <a:t>‹#›</a:t>
            </a:fld>
            <a:endParaRPr lang="en-US"/>
          </a:p>
        </p:txBody>
      </p:sp>
    </p:spTree>
    <p:extLst>
      <p:ext uri="{BB962C8B-B14F-4D97-AF65-F5344CB8AC3E}">
        <p14:creationId xmlns:p14="http://schemas.microsoft.com/office/powerpoint/2010/main" val="383025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psatt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heart superimposed over a gas gauge with the needle on empty ">
            <a:extLst>
              <a:ext uri="{FF2B5EF4-FFF2-40B4-BE49-F238E27FC236}">
                <a16:creationId xmlns:a16="http://schemas.microsoft.com/office/drawing/2014/main" id="{E2846253-F90E-4F93-9A34-5873D3FDE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13" y="438850"/>
            <a:ext cx="3258921" cy="2743200"/>
          </a:xfrm>
          <a:prstGeom prst="rect">
            <a:avLst/>
          </a:prstGeom>
        </p:spPr>
      </p:pic>
      <p:sp>
        <p:nvSpPr>
          <p:cNvPr id="16" name="Title 15">
            <a:extLst>
              <a:ext uri="{FF2B5EF4-FFF2-40B4-BE49-F238E27FC236}">
                <a16:creationId xmlns:a16="http://schemas.microsoft.com/office/drawing/2014/main" id="{8A380A83-27F2-4C3F-9522-B70F43CC25F1}"/>
              </a:ext>
            </a:extLst>
          </p:cNvPr>
          <p:cNvSpPr>
            <a:spLocks noGrp="1"/>
          </p:cNvSpPr>
          <p:nvPr>
            <p:ph type="ctrTitle"/>
          </p:nvPr>
        </p:nvSpPr>
        <p:spPr>
          <a:xfrm>
            <a:off x="4438922" y="953419"/>
            <a:ext cx="6467203" cy="2228631"/>
          </a:xfrm>
        </p:spPr>
        <p:txBody>
          <a:bodyPr anchor="ctr">
            <a:normAutofit/>
          </a:bodyPr>
          <a:lstStyle/>
          <a:p>
            <a:r>
              <a:rPr lang="en-US" sz="4400" b="1" dirty="0">
                <a:latin typeface="+mn-lt"/>
              </a:rPr>
              <a:t>Part</a:t>
            </a:r>
            <a:r>
              <a:rPr lang="en-US" sz="4400" b="1" dirty="0">
                <a:solidFill>
                  <a:srgbClr val="211F1F"/>
                </a:solidFill>
                <a:latin typeface="+mn-lt"/>
              </a:rPr>
              <a:t> 5. Self-Care and Ethical Issues</a:t>
            </a:r>
            <a:endParaRPr lang="en-US" sz="4400" dirty="0">
              <a:latin typeface="+mn-lt"/>
            </a:endParaRPr>
          </a:p>
        </p:txBody>
      </p:sp>
      <p:sp>
        <p:nvSpPr>
          <p:cNvPr id="3" name="Subtitle 2"/>
          <p:cNvSpPr>
            <a:spLocks noGrp="1"/>
          </p:cNvSpPr>
          <p:nvPr>
            <p:ph type="subTitle" idx="1"/>
          </p:nvPr>
        </p:nvSpPr>
        <p:spPr>
          <a:xfrm>
            <a:off x="0" y="3747681"/>
            <a:ext cx="12192000" cy="1303020"/>
          </a:xfrm>
        </p:spPr>
        <p:txBody>
          <a:bodyPr anchor="ctr">
            <a:normAutofit/>
          </a:bodyPr>
          <a:lstStyle/>
          <a:p>
            <a:pPr>
              <a:lnSpc>
                <a:spcPct val="120000"/>
              </a:lnSpc>
              <a:spcBef>
                <a:spcPts val="0"/>
              </a:spcBef>
            </a:pPr>
            <a:r>
              <a:rPr lang="en-US" sz="3600" b="1" dirty="0"/>
              <a:t>Compassion Fatigue Curriculum Infusion Package (CIP)</a:t>
            </a:r>
          </a:p>
          <a:p>
            <a:pPr>
              <a:lnSpc>
                <a:spcPct val="120000"/>
              </a:lnSpc>
              <a:spcBef>
                <a:spcPts val="0"/>
              </a:spcBef>
            </a:pPr>
            <a:r>
              <a:rPr lang="en-US" sz="2800" dirty="0"/>
              <a:t>Pacific Southwest Addiction Technology Transfer Center, HHS Region 9</a:t>
            </a:r>
          </a:p>
        </p:txBody>
      </p:sp>
      <p:pic>
        <p:nvPicPr>
          <p:cNvPr id="6" name="Picture 5" descr="Pacific Southwest Addiction Technology Transfer Center (PSATTC) logo"/>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527616" y="5616332"/>
            <a:ext cx="5136767" cy="914400"/>
          </a:xfrm>
          <a:prstGeom prst="rect">
            <a:avLst/>
          </a:prstGeom>
        </p:spPr>
      </p:pic>
    </p:spTree>
    <p:extLst>
      <p:ext uri="{BB962C8B-B14F-4D97-AF65-F5344CB8AC3E}">
        <p14:creationId xmlns:p14="http://schemas.microsoft.com/office/powerpoint/2010/main" val="187746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884" y="46964"/>
            <a:ext cx="6192255" cy="833027"/>
          </a:xfrm>
        </p:spPr>
        <p:txBody>
          <a:bodyPr>
            <a:normAutofit/>
          </a:bodyPr>
          <a:lstStyle/>
          <a:p>
            <a:pPr>
              <a:lnSpc>
                <a:spcPct val="100000"/>
              </a:lnSpc>
            </a:pPr>
            <a:r>
              <a:rPr lang="en-US" sz="3600" b="1" dirty="0">
                <a:latin typeface="+mn-lt"/>
              </a:rPr>
              <a:t>Ask Yourself, have I been …</a:t>
            </a:r>
            <a:endParaRPr lang="en-US" sz="3600" dirty="0">
              <a:latin typeface="+mn-lt"/>
            </a:endParaRPr>
          </a:p>
        </p:txBody>
      </p:sp>
      <p:sp>
        <p:nvSpPr>
          <p:cNvPr id="3" name="Content Placeholder 2"/>
          <p:cNvSpPr>
            <a:spLocks noGrp="1"/>
          </p:cNvSpPr>
          <p:nvPr>
            <p:ph sz="half" idx="1"/>
          </p:nvPr>
        </p:nvSpPr>
        <p:spPr>
          <a:xfrm>
            <a:off x="2069431" y="833027"/>
            <a:ext cx="10074442" cy="6024973"/>
          </a:xfrm>
        </p:spPr>
        <p:txBody>
          <a:bodyPr>
            <a:normAutofit/>
          </a:bodyPr>
          <a:lstStyle/>
          <a:p>
            <a:pPr marL="336550" lvl="0" indent="-336550">
              <a:lnSpc>
                <a:spcPct val="100000"/>
              </a:lnSpc>
              <a:spcBef>
                <a:spcPts val="0"/>
              </a:spcBef>
              <a:spcAft>
                <a:spcPts val="1200"/>
              </a:spcAft>
              <a:buClr>
                <a:srgbClr val="EB1C24"/>
              </a:buClr>
              <a:buSzPct val="80000"/>
            </a:pPr>
            <a:r>
              <a:rPr lang="en-US" b="1" dirty="0">
                <a:solidFill>
                  <a:srgbClr val="000E2A"/>
                </a:solidFill>
              </a:rPr>
              <a:t>maintaining a professional appearance, including how I dress and groom myself?</a:t>
            </a:r>
          </a:p>
          <a:p>
            <a:pPr marL="336550" lvl="0" indent="-336550">
              <a:lnSpc>
                <a:spcPct val="100000"/>
              </a:lnSpc>
              <a:spcBef>
                <a:spcPts val="0"/>
              </a:spcBef>
              <a:spcAft>
                <a:spcPts val="1200"/>
              </a:spcAft>
              <a:buClr>
                <a:srgbClr val="EB1C24"/>
              </a:buClr>
              <a:buSzPct val="80000"/>
            </a:pPr>
            <a:r>
              <a:rPr lang="en-US" b="1" dirty="0">
                <a:solidFill>
                  <a:srgbClr val="000E2A"/>
                </a:solidFill>
              </a:rPr>
              <a:t>adhering to the highest principles of ethical practice (including maintaining client confidentiality, demonstrating respect for clients, and avoiding boundary violations)?</a:t>
            </a:r>
          </a:p>
          <a:p>
            <a:pPr marL="336550" lvl="0" indent="-336550">
              <a:lnSpc>
                <a:spcPct val="100000"/>
              </a:lnSpc>
              <a:spcBef>
                <a:spcPts val="0"/>
              </a:spcBef>
              <a:spcAft>
                <a:spcPts val="1200"/>
              </a:spcAft>
              <a:buClr>
                <a:srgbClr val="EB1C24"/>
              </a:buClr>
              <a:buSzPct val="80000"/>
            </a:pPr>
            <a:r>
              <a:rPr lang="en-US" b="1" dirty="0">
                <a:solidFill>
                  <a:srgbClr val="000E2A"/>
                </a:solidFill>
              </a:rPr>
              <a:t>following best practices and evidence-based interventions with clients?</a:t>
            </a:r>
          </a:p>
          <a:p>
            <a:pPr marL="336550" lvl="0" indent="-336550">
              <a:lnSpc>
                <a:spcPct val="100000"/>
              </a:lnSpc>
              <a:spcBef>
                <a:spcPts val="0"/>
              </a:spcBef>
              <a:spcAft>
                <a:spcPts val="1200"/>
              </a:spcAft>
              <a:buClr>
                <a:srgbClr val="EB1C24"/>
              </a:buClr>
              <a:buSzPct val="80000"/>
            </a:pPr>
            <a:r>
              <a:rPr lang="en-US" b="1" dirty="0">
                <a:solidFill>
                  <a:srgbClr val="000E2A"/>
                </a:solidFill>
              </a:rPr>
              <a:t>acting in a way that clients and co-workers can trust me as a reliable social worker?</a:t>
            </a:r>
          </a:p>
          <a:p>
            <a:pPr marL="336550" indent="-336550">
              <a:lnSpc>
                <a:spcPct val="100000"/>
              </a:lnSpc>
              <a:spcBef>
                <a:spcPts val="0"/>
              </a:spcBef>
              <a:spcAft>
                <a:spcPts val="1200"/>
              </a:spcAft>
              <a:buClr>
                <a:srgbClr val="EB1C24"/>
              </a:buClr>
              <a:buSzPct val="80000"/>
            </a:pPr>
            <a:r>
              <a:rPr lang="en-US" b="1" dirty="0">
                <a:solidFill>
                  <a:srgbClr val="000E2A"/>
                </a:solidFill>
              </a:rPr>
              <a:t>taking steps to continuously improve my competence and the effectiveness of my practice?</a:t>
            </a:r>
          </a:p>
          <a:p>
            <a:pPr marL="339725" indent="0" algn="r">
              <a:lnSpc>
                <a:spcPct val="100000"/>
              </a:lnSpc>
              <a:spcBef>
                <a:spcPts val="0"/>
              </a:spcBef>
              <a:spcAft>
                <a:spcPts val="600"/>
              </a:spcAft>
              <a:buClr>
                <a:srgbClr val="EB1C24"/>
              </a:buClr>
              <a:buSzPct val="80000"/>
              <a:buNone/>
            </a:pPr>
            <a:r>
              <a:rPr lang="en-US" sz="1400" b="1" dirty="0"/>
              <a:t>Barsky, 2015</a:t>
            </a:r>
          </a:p>
        </p:txBody>
      </p:sp>
      <p:pic>
        <p:nvPicPr>
          <p:cNvPr id="8" name="Content Placeholder 7" descr="mirror image of silhouette">
            <a:extLst>
              <a:ext uri="{FF2B5EF4-FFF2-40B4-BE49-F238E27FC236}">
                <a16:creationId xmlns:a16="http://schemas.microsoft.com/office/drawing/2014/main" id="{4A549C5E-5F9E-4DE2-9430-FB4CFC36E7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1021" y="879991"/>
            <a:ext cx="1659863" cy="1205377"/>
          </a:xfrm>
        </p:spPr>
      </p:pic>
    </p:spTree>
    <p:extLst>
      <p:ext uri="{BB962C8B-B14F-4D97-AF65-F5344CB8AC3E}">
        <p14:creationId xmlns:p14="http://schemas.microsoft.com/office/powerpoint/2010/main" val="338214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ign that says summary">
            <a:extLst>
              <a:ext uri="{FF2B5EF4-FFF2-40B4-BE49-F238E27FC236}">
                <a16:creationId xmlns:a16="http://schemas.microsoft.com/office/drawing/2014/main" id="{355D6A37-9833-4363-AF5B-E92FBE22FF2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678" t="4698" b="9330"/>
          <a:stretch/>
        </p:blipFill>
        <p:spPr>
          <a:xfrm>
            <a:off x="8021052" y="2951746"/>
            <a:ext cx="3962400" cy="3740903"/>
          </a:xfrm>
        </p:spPr>
      </p:pic>
      <p:sp>
        <p:nvSpPr>
          <p:cNvPr id="2" name="Title 1"/>
          <p:cNvSpPr>
            <a:spLocks noGrp="1"/>
          </p:cNvSpPr>
          <p:nvPr>
            <p:ph type="title"/>
          </p:nvPr>
        </p:nvSpPr>
        <p:spPr>
          <a:xfrm>
            <a:off x="260684" y="80587"/>
            <a:ext cx="10134599" cy="1598112"/>
          </a:xfrm>
        </p:spPr>
        <p:txBody>
          <a:bodyPr>
            <a:normAutofit/>
          </a:bodyPr>
          <a:lstStyle/>
          <a:p>
            <a:pPr>
              <a:lnSpc>
                <a:spcPct val="100000"/>
              </a:lnSpc>
            </a:pPr>
            <a:r>
              <a:rPr lang="en-US" sz="4000" b="1" dirty="0">
                <a:solidFill>
                  <a:srgbClr val="000E2A"/>
                </a:solidFill>
                <a:latin typeface="+mn-lt"/>
              </a:rPr>
              <a:t>Activities that Help Promote Adherence to Ethical Codes &amp; Manage Compassion Fatigue</a:t>
            </a:r>
          </a:p>
        </p:txBody>
      </p:sp>
      <p:sp>
        <p:nvSpPr>
          <p:cNvPr id="3" name="Content Placeholder 2"/>
          <p:cNvSpPr>
            <a:spLocks noGrp="1"/>
          </p:cNvSpPr>
          <p:nvPr>
            <p:ph sz="half" idx="1"/>
          </p:nvPr>
        </p:nvSpPr>
        <p:spPr>
          <a:xfrm>
            <a:off x="661737" y="1678699"/>
            <a:ext cx="8305800" cy="3015163"/>
          </a:xfrm>
        </p:spPr>
        <p:txBody>
          <a:bodyPr>
            <a:noAutofit/>
          </a:bodyPr>
          <a:lstStyle/>
          <a:p>
            <a:pPr marL="336550" indent="-336550">
              <a:lnSpc>
                <a:spcPct val="100000"/>
              </a:lnSpc>
              <a:spcBef>
                <a:spcPts val="0"/>
              </a:spcBef>
              <a:spcAft>
                <a:spcPts val="1200"/>
              </a:spcAft>
              <a:buClr>
                <a:srgbClr val="EB1C24"/>
              </a:buClr>
              <a:buSzPct val="80000"/>
            </a:pPr>
            <a:r>
              <a:rPr lang="en-US" sz="3600" b="1" dirty="0">
                <a:solidFill>
                  <a:srgbClr val="000E2A"/>
                </a:solidFill>
              </a:rPr>
              <a:t>Self Reflection Questions</a:t>
            </a:r>
          </a:p>
          <a:p>
            <a:pPr marL="336550" indent="-336550">
              <a:lnSpc>
                <a:spcPct val="100000"/>
              </a:lnSpc>
              <a:spcBef>
                <a:spcPts val="0"/>
              </a:spcBef>
              <a:spcAft>
                <a:spcPts val="1200"/>
              </a:spcAft>
              <a:buClr>
                <a:srgbClr val="EB1C24"/>
              </a:buClr>
              <a:buSzPct val="80000"/>
            </a:pPr>
            <a:r>
              <a:rPr lang="en-US" sz="3600" b="1" dirty="0">
                <a:solidFill>
                  <a:srgbClr val="000E2A"/>
                </a:solidFill>
              </a:rPr>
              <a:t>Conscientiousness</a:t>
            </a:r>
          </a:p>
          <a:p>
            <a:pPr marL="336550" indent="-336550">
              <a:lnSpc>
                <a:spcPct val="100000"/>
              </a:lnSpc>
              <a:spcBef>
                <a:spcPts val="0"/>
              </a:spcBef>
              <a:spcAft>
                <a:spcPts val="1200"/>
              </a:spcAft>
              <a:buClr>
                <a:srgbClr val="EB1C24"/>
              </a:buClr>
              <a:buSzPct val="80000"/>
            </a:pPr>
            <a:r>
              <a:rPr lang="en-US" sz="3600" b="1" dirty="0">
                <a:solidFill>
                  <a:srgbClr val="000E2A"/>
                </a:solidFill>
              </a:rPr>
              <a:t>Self Care Plans</a:t>
            </a:r>
          </a:p>
          <a:p>
            <a:pPr marL="336550" indent="-336550">
              <a:lnSpc>
                <a:spcPct val="100000"/>
              </a:lnSpc>
              <a:spcBef>
                <a:spcPts val="0"/>
              </a:spcBef>
              <a:spcAft>
                <a:spcPts val="1200"/>
              </a:spcAft>
              <a:buClr>
                <a:srgbClr val="EB1C24"/>
              </a:buClr>
              <a:buSzPct val="80000"/>
            </a:pPr>
            <a:r>
              <a:rPr lang="en-US" sz="3600" b="1" dirty="0">
                <a:solidFill>
                  <a:srgbClr val="000E2A"/>
                </a:solidFill>
              </a:rPr>
              <a:t>Duty to clients/patients and duty to self</a:t>
            </a:r>
          </a:p>
        </p:txBody>
      </p:sp>
    </p:spTree>
    <p:extLst>
      <p:ext uri="{BB962C8B-B14F-4D97-AF65-F5344CB8AC3E}">
        <p14:creationId xmlns:p14="http://schemas.microsoft.com/office/powerpoint/2010/main" val="375019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erson holding a lantern">
            <a:extLst>
              <a:ext uri="{FF2B5EF4-FFF2-40B4-BE49-F238E27FC236}">
                <a16:creationId xmlns:a16="http://schemas.microsoft.com/office/drawing/2014/main" id="{3B3DF654-078E-4380-89FF-BD25596B883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5612"/>
          <a:stretch/>
        </p:blipFill>
        <p:spPr>
          <a:xfrm>
            <a:off x="-1708" y="0"/>
            <a:ext cx="12193708" cy="6858000"/>
          </a:xfrm>
        </p:spPr>
      </p:pic>
      <p:sp>
        <p:nvSpPr>
          <p:cNvPr id="4" name="Title 3"/>
          <p:cNvSpPr>
            <a:spLocks noGrp="1"/>
          </p:cNvSpPr>
          <p:nvPr>
            <p:ph type="title"/>
          </p:nvPr>
        </p:nvSpPr>
        <p:spPr>
          <a:xfrm>
            <a:off x="112296" y="891904"/>
            <a:ext cx="5454316" cy="1963591"/>
          </a:xfrm>
        </p:spPr>
        <p:txBody>
          <a:bodyPr>
            <a:normAutofit/>
          </a:bodyPr>
          <a:lstStyle/>
          <a:p>
            <a:pPr algn="ctr"/>
            <a:r>
              <a:rPr lang="en-US" sz="4000" dirty="0">
                <a:solidFill>
                  <a:schemeClr val="bg1"/>
                </a:solidFill>
                <a:latin typeface="+mn-lt"/>
              </a:rPr>
              <a:t>That which is to give light must endure burning </a:t>
            </a:r>
            <a:r>
              <a:rPr lang="en-US" sz="2000" b="1" dirty="0">
                <a:solidFill>
                  <a:schemeClr val="bg1"/>
                </a:solidFill>
                <a:latin typeface="+mn-lt"/>
              </a:rPr>
              <a:t>			  	                    Viktor Frankl</a:t>
            </a:r>
            <a:endParaRPr lang="en-US" sz="2200" b="1" dirty="0">
              <a:solidFill>
                <a:schemeClr val="bg1"/>
              </a:solidFill>
              <a:latin typeface="+mn-lt"/>
            </a:endParaRPr>
          </a:p>
        </p:txBody>
      </p:sp>
      <p:sp>
        <p:nvSpPr>
          <p:cNvPr id="5" name="Content Placeholder 4">
            <a:extLst>
              <a:ext uri="{FF2B5EF4-FFF2-40B4-BE49-F238E27FC236}">
                <a16:creationId xmlns:a16="http://schemas.microsoft.com/office/drawing/2014/main" id="{94A79D40-B407-437A-B7CA-A38004F5B2E9}"/>
              </a:ext>
            </a:extLst>
          </p:cNvPr>
          <p:cNvSpPr>
            <a:spLocks noGrp="1"/>
          </p:cNvSpPr>
          <p:nvPr>
            <p:ph sz="half" idx="1"/>
          </p:nvPr>
        </p:nvSpPr>
        <p:spPr>
          <a:xfrm>
            <a:off x="112295" y="5213683"/>
            <a:ext cx="7168316" cy="1615458"/>
          </a:xfrm>
        </p:spPr>
        <p:txBody>
          <a:bodyPr>
            <a:normAutofit/>
          </a:bodyPr>
          <a:lstStyle/>
          <a:p>
            <a:pPr marL="0" indent="0">
              <a:lnSpc>
                <a:spcPct val="120000"/>
              </a:lnSpc>
              <a:spcBef>
                <a:spcPts val="0"/>
              </a:spcBef>
              <a:buNone/>
            </a:pPr>
            <a:r>
              <a:rPr lang="en-US" sz="3200" dirty="0">
                <a:solidFill>
                  <a:schemeClr val="bg1"/>
                </a:solidFill>
              </a:rPr>
              <a:t>Refueling of the light should be done regularly through self-care activities.</a:t>
            </a:r>
          </a:p>
          <a:p>
            <a:pPr marL="0" indent="0" algn="r">
              <a:lnSpc>
                <a:spcPct val="120000"/>
              </a:lnSpc>
              <a:spcBef>
                <a:spcPts val="0"/>
              </a:spcBef>
              <a:buNone/>
            </a:pPr>
            <a:r>
              <a:rPr lang="en-US" sz="1400" b="1" dirty="0">
                <a:solidFill>
                  <a:schemeClr val="bg1"/>
                </a:solidFill>
              </a:rPr>
              <a:t>Gentry &amp; </a:t>
            </a:r>
            <a:r>
              <a:rPr lang="en-US" sz="1400" b="1" dirty="0" err="1">
                <a:solidFill>
                  <a:schemeClr val="bg1"/>
                </a:solidFill>
              </a:rPr>
              <a:t>Baranowsky</a:t>
            </a:r>
            <a:r>
              <a:rPr lang="en-US" sz="1400" b="1" dirty="0">
                <a:solidFill>
                  <a:schemeClr val="bg1"/>
                </a:solidFill>
              </a:rPr>
              <a:t>, 2013</a:t>
            </a:r>
          </a:p>
        </p:txBody>
      </p:sp>
    </p:spTree>
    <p:extLst>
      <p:ext uri="{BB962C8B-B14F-4D97-AF65-F5344CB8AC3E}">
        <p14:creationId xmlns:p14="http://schemas.microsoft.com/office/powerpoint/2010/main" val="386054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830"/>
            <a:ext cx="12192000" cy="2204485"/>
          </a:xfrm>
        </p:spPr>
        <p:txBody>
          <a:bodyPr>
            <a:normAutofit/>
          </a:bodyPr>
          <a:lstStyle/>
          <a:p>
            <a:pPr algn="ctr">
              <a:lnSpc>
                <a:spcPct val="100000"/>
              </a:lnSpc>
            </a:pPr>
            <a:r>
              <a:rPr lang="en-US" sz="3600" b="1" dirty="0">
                <a:solidFill>
                  <a:srgbClr val="000E2A"/>
                </a:solidFill>
                <a:latin typeface="+mn-lt"/>
              </a:rPr>
              <a:t>This ends Part 5 of the five-part </a:t>
            </a:r>
            <a:br>
              <a:rPr lang="en-US" sz="3600" b="1" dirty="0">
                <a:solidFill>
                  <a:srgbClr val="000E2A"/>
                </a:solidFill>
                <a:latin typeface="+mn-lt"/>
              </a:rPr>
            </a:br>
            <a:r>
              <a:rPr lang="en-US" sz="3600" b="1" i="1" dirty="0">
                <a:solidFill>
                  <a:srgbClr val="000E2A"/>
                </a:solidFill>
                <a:latin typeface="+mn-lt"/>
              </a:rPr>
              <a:t>Compassion Fatigue </a:t>
            </a:r>
            <a:r>
              <a:rPr lang="en-US" sz="3600" b="1" i="1" dirty="0" smtClean="0">
                <a:solidFill>
                  <a:srgbClr val="000E2A"/>
                </a:solidFill>
                <a:latin typeface="+mn-lt"/>
              </a:rPr>
              <a:t>and the Behavioral </a:t>
            </a:r>
            <a:r>
              <a:rPr lang="en-US" sz="3600" b="1" i="1" dirty="0">
                <a:solidFill>
                  <a:srgbClr val="000E2A"/>
                </a:solidFill>
                <a:latin typeface="+mn-lt"/>
              </a:rPr>
              <a:t>Health Workforce </a:t>
            </a:r>
            <a:r>
              <a:rPr lang="en-US" sz="3600" b="1" dirty="0" smtClean="0">
                <a:solidFill>
                  <a:srgbClr val="000E2A"/>
                </a:solidFill>
                <a:latin typeface="+mn-lt"/>
              </a:rPr>
              <a:t>Curriculum </a:t>
            </a:r>
            <a:r>
              <a:rPr lang="en-US" sz="3600" b="1" dirty="0">
                <a:solidFill>
                  <a:srgbClr val="000E2A"/>
                </a:solidFill>
                <a:latin typeface="+mn-lt"/>
              </a:rPr>
              <a:t>Infusion Package (CIP)</a:t>
            </a:r>
            <a:endParaRPr lang="en-US" sz="3600" b="1" dirty="0"/>
          </a:p>
        </p:txBody>
      </p:sp>
      <p:pic>
        <p:nvPicPr>
          <p:cNvPr id="7" name="Content Placeholder 6" descr="Never stop learning">
            <a:extLst>
              <a:ext uri="{FF2B5EF4-FFF2-40B4-BE49-F238E27FC236}">
                <a16:creationId xmlns:a16="http://schemas.microsoft.com/office/drawing/2014/main" id="{F660EF08-BF92-45CA-BBBD-94D68EAFD89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351682"/>
            <a:ext cx="3955550" cy="3949575"/>
          </a:xfrm>
        </p:spPr>
      </p:pic>
      <p:sp>
        <p:nvSpPr>
          <p:cNvPr id="3" name="Content Placeholder 2">
            <a:extLst>
              <a:ext uri="{FF2B5EF4-FFF2-40B4-BE49-F238E27FC236}">
                <a16:creationId xmlns:a16="http://schemas.microsoft.com/office/drawing/2014/main" id="{780468B2-8807-4B87-A3A7-B5CB39D71BD0}"/>
              </a:ext>
            </a:extLst>
          </p:cNvPr>
          <p:cNvSpPr>
            <a:spLocks noGrp="1"/>
          </p:cNvSpPr>
          <p:nvPr>
            <p:ph sz="half" idx="2"/>
          </p:nvPr>
        </p:nvSpPr>
        <p:spPr>
          <a:xfrm>
            <a:off x="4885314" y="2952490"/>
            <a:ext cx="6916826" cy="2704032"/>
          </a:xfrm>
        </p:spPr>
        <p:txBody>
          <a:bodyPr>
            <a:normAutofit/>
          </a:bodyPr>
          <a:lstStyle/>
          <a:p>
            <a:pPr marL="0" indent="0" algn="ctr">
              <a:lnSpc>
                <a:spcPct val="100000"/>
              </a:lnSpc>
              <a:spcBef>
                <a:spcPts val="0"/>
              </a:spcBef>
              <a:buNone/>
            </a:pPr>
            <a:r>
              <a:rPr lang="en-US" sz="3600" b="1" dirty="0">
                <a:solidFill>
                  <a:srgbClr val="000E2A"/>
                </a:solidFill>
              </a:rPr>
              <a:t>Parts </a:t>
            </a:r>
            <a:r>
              <a:rPr lang="en-US" sz="3600" b="1" dirty="0" smtClean="0">
                <a:solidFill>
                  <a:srgbClr val="000E2A"/>
                </a:solidFill>
              </a:rPr>
              <a:t>1-4 of this CIP can </a:t>
            </a:r>
            <a:r>
              <a:rPr lang="en-US" sz="3600" b="1" dirty="0">
                <a:solidFill>
                  <a:srgbClr val="000E2A"/>
                </a:solidFill>
              </a:rPr>
              <a:t>be found </a:t>
            </a:r>
            <a:r>
              <a:rPr lang="en-US" sz="3600" b="1" dirty="0" smtClean="0">
                <a:solidFill>
                  <a:srgbClr val="000E2A"/>
                </a:solidFill>
              </a:rPr>
              <a:t>in the </a:t>
            </a:r>
            <a:r>
              <a:rPr lang="en-US" sz="3600" b="1" i="1" dirty="0" smtClean="0">
                <a:solidFill>
                  <a:srgbClr val="000E2A"/>
                </a:solidFill>
              </a:rPr>
              <a:t>Products &amp; Resources Catalog </a:t>
            </a:r>
            <a:r>
              <a:rPr lang="en-US" sz="3600" b="1" dirty="0" smtClean="0">
                <a:solidFill>
                  <a:srgbClr val="000E2A"/>
                </a:solidFill>
              </a:rPr>
              <a:t>on </a:t>
            </a:r>
            <a:r>
              <a:rPr lang="en-US" sz="3600" b="1" dirty="0">
                <a:solidFill>
                  <a:srgbClr val="000E2A"/>
                </a:solidFill>
              </a:rPr>
              <a:t>the Pacific Southwest ATTC </a:t>
            </a:r>
            <a:r>
              <a:rPr lang="en-US" sz="3600" b="1" dirty="0" smtClean="0">
                <a:solidFill>
                  <a:srgbClr val="000E2A"/>
                </a:solidFill>
              </a:rPr>
              <a:t>website: </a:t>
            </a:r>
            <a:r>
              <a:rPr lang="en-US" sz="3600" b="1" u="sng" dirty="0" smtClean="0">
                <a:hlinkClick r:id="rId4" tooltip="PSATTC Website"/>
              </a:rPr>
              <a:t>http</a:t>
            </a:r>
            <a:r>
              <a:rPr lang="en-US" sz="3600" b="1" u="sng" dirty="0">
                <a:hlinkClick r:id="rId4" tooltip="PSATTC Website"/>
              </a:rPr>
              <a:t>://www.psattc.org</a:t>
            </a:r>
            <a:endParaRPr lang="en-US" sz="3600" b="1" dirty="0"/>
          </a:p>
        </p:txBody>
      </p:sp>
    </p:spTree>
    <p:extLst>
      <p:ext uri="{BB962C8B-B14F-4D97-AF65-F5344CB8AC3E}">
        <p14:creationId xmlns:p14="http://schemas.microsoft.com/office/powerpoint/2010/main" val="297799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ight bulbs">
            <a:extLst>
              <a:ext uri="{FF2B5EF4-FFF2-40B4-BE49-F238E27FC236}">
                <a16:creationId xmlns:a16="http://schemas.microsoft.com/office/drawing/2014/main" id="{499C5F95-C8B1-4F18-8489-272C2ED09D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56746" y="509749"/>
            <a:ext cx="3713871" cy="1463040"/>
          </a:xfrm>
        </p:spPr>
      </p:pic>
      <p:sp>
        <p:nvSpPr>
          <p:cNvPr id="2" name="Title 1"/>
          <p:cNvSpPr>
            <a:spLocks noGrp="1"/>
          </p:cNvSpPr>
          <p:nvPr>
            <p:ph type="title"/>
          </p:nvPr>
        </p:nvSpPr>
        <p:spPr>
          <a:xfrm>
            <a:off x="521383" y="509749"/>
            <a:ext cx="5657850" cy="1335088"/>
          </a:xfrm>
        </p:spPr>
        <p:txBody>
          <a:bodyPr anchor="b">
            <a:normAutofit/>
          </a:bodyPr>
          <a:lstStyle/>
          <a:p>
            <a:r>
              <a:rPr lang="en-US" sz="4800" b="1" dirty="0">
                <a:solidFill>
                  <a:schemeClr val="tx1">
                    <a:lumMod val="75000"/>
                    <a:lumOff val="25000"/>
                  </a:schemeClr>
                </a:solidFill>
                <a:latin typeface="+mn-lt"/>
              </a:rPr>
              <a:t>Part 5 Outline</a:t>
            </a:r>
          </a:p>
        </p:txBody>
      </p:sp>
      <p:sp>
        <p:nvSpPr>
          <p:cNvPr id="3" name="Content Placeholder 2"/>
          <p:cNvSpPr>
            <a:spLocks noGrp="1"/>
          </p:cNvSpPr>
          <p:nvPr>
            <p:ph sz="half" idx="1"/>
          </p:nvPr>
        </p:nvSpPr>
        <p:spPr>
          <a:xfrm>
            <a:off x="1604211" y="1857384"/>
            <a:ext cx="10347158" cy="5000625"/>
          </a:xfrm>
        </p:spPr>
        <p:txBody>
          <a:bodyPr>
            <a:normAutofit/>
          </a:bodyPr>
          <a:lstStyle/>
          <a:p>
            <a:pPr marL="457200" lvl="0" indent="-457200">
              <a:lnSpc>
                <a:spcPct val="100000"/>
              </a:lnSpc>
              <a:spcBef>
                <a:spcPts val="0"/>
              </a:spcBef>
              <a:spcAft>
                <a:spcPts val="600"/>
              </a:spcAft>
              <a:buClr>
                <a:srgbClr val="EB1C24"/>
              </a:buClr>
              <a:buSzPct val="80000"/>
            </a:pPr>
            <a:r>
              <a:rPr lang="en-US" sz="3600" b="1" dirty="0"/>
              <a:t>Ethical Issues</a:t>
            </a:r>
          </a:p>
          <a:p>
            <a:pPr marL="457200" lvl="0" indent="-457200">
              <a:lnSpc>
                <a:spcPct val="100000"/>
              </a:lnSpc>
              <a:spcBef>
                <a:spcPts val="0"/>
              </a:spcBef>
              <a:spcAft>
                <a:spcPts val="600"/>
              </a:spcAft>
              <a:buClr>
                <a:srgbClr val="EB1C24"/>
              </a:buClr>
              <a:buSzPct val="80000"/>
            </a:pPr>
            <a:r>
              <a:rPr lang="en-US" sz="3600" b="1" dirty="0"/>
              <a:t>Is there an ethical obligation for behavioral health professionals to participate in self-care as a way to prevent compassion fatigue?</a:t>
            </a:r>
          </a:p>
          <a:p>
            <a:pPr marL="457200" lvl="0" indent="-457200">
              <a:lnSpc>
                <a:spcPct val="100000"/>
              </a:lnSpc>
              <a:spcBef>
                <a:spcPts val="0"/>
              </a:spcBef>
              <a:spcAft>
                <a:spcPts val="600"/>
              </a:spcAft>
              <a:buClr>
                <a:srgbClr val="EB1C24"/>
              </a:buClr>
              <a:buSzPct val="80000"/>
            </a:pPr>
            <a:r>
              <a:rPr lang="en-US" sz="3600" b="1" dirty="0"/>
              <a:t>Defining terms – Equal Regard, Equanimity, and Conscientiousness</a:t>
            </a:r>
          </a:p>
          <a:p>
            <a:pPr marL="457200" lvl="0" indent="-457200">
              <a:lnSpc>
                <a:spcPct val="100000"/>
              </a:lnSpc>
              <a:spcBef>
                <a:spcPts val="0"/>
              </a:spcBef>
              <a:spcAft>
                <a:spcPts val="600"/>
              </a:spcAft>
              <a:buClr>
                <a:srgbClr val="EB1C24"/>
              </a:buClr>
              <a:buSzPct val="80000"/>
            </a:pPr>
            <a:r>
              <a:rPr lang="en-US" sz="3600" b="1" dirty="0"/>
              <a:t>Self-Reflection Questions </a:t>
            </a:r>
          </a:p>
          <a:p>
            <a:pPr marL="457200" lvl="0" indent="-457200">
              <a:lnSpc>
                <a:spcPct val="100000"/>
              </a:lnSpc>
              <a:spcBef>
                <a:spcPts val="0"/>
              </a:spcBef>
              <a:buClr>
                <a:srgbClr val="EB1C24"/>
              </a:buClr>
              <a:buSzPct val="80000"/>
            </a:pPr>
            <a:r>
              <a:rPr lang="en-US" sz="3600" b="1" dirty="0"/>
              <a:t>Summary</a:t>
            </a:r>
          </a:p>
        </p:txBody>
      </p:sp>
    </p:spTree>
    <p:extLst>
      <p:ext uri="{BB962C8B-B14F-4D97-AF65-F5344CB8AC3E}">
        <p14:creationId xmlns:p14="http://schemas.microsoft.com/office/powerpoint/2010/main" val="363064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89" y="38514"/>
            <a:ext cx="9431079" cy="1825625"/>
          </a:xfrm>
        </p:spPr>
        <p:txBody>
          <a:bodyPr>
            <a:normAutofit/>
          </a:bodyPr>
          <a:lstStyle/>
          <a:p>
            <a:pPr algn="ctr">
              <a:lnSpc>
                <a:spcPct val="100000"/>
              </a:lnSpc>
            </a:pPr>
            <a:r>
              <a:rPr lang="en-US" sz="3200" b="1" dirty="0">
                <a:solidFill>
                  <a:schemeClr val="tx1">
                    <a:lumMod val="75000"/>
                    <a:lumOff val="25000"/>
                  </a:schemeClr>
                </a:solidFill>
                <a:latin typeface="+mn-lt"/>
              </a:rPr>
              <a:t>When talking about self-care as an ethical issue, let’s review these important terms -</a:t>
            </a:r>
            <a:r>
              <a:rPr lang="en-US" sz="3600" b="1" dirty="0">
                <a:solidFill>
                  <a:schemeClr val="tx1">
                    <a:lumMod val="75000"/>
                    <a:lumOff val="25000"/>
                  </a:schemeClr>
                </a:solidFill>
                <a:latin typeface="+mn-lt"/>
              </a:rPr>
              <a:t/>
            </a:r>
            <a:br>
              <a:rPr lang="en-US" sz="3600" b="1" dirty="0">
                <a:solidFill>
                  <a:schemeClr val="tx1">
                    <a:lumMod val="75000"/>
                    <a:lumOff val="25000"/>
                  </a:schemeClr>
                </a:solidFill>
                <a:latin typeface="+mn-lt"/>
              </a:rPr>
            </a:br>
            <a:r>
              <a:rPr lang="en-US" sz="3600" b="1" dirty="0">
                <a:solidFill>
                  <a:srgbClr val="EB1C24"/>
                </a:solidFill>
                <a:latin typeface="+mn-lt"/>
              </a:rPr>
              <a:t>Compassion Fatigue &amp; Compassion Satisfaction</a:t>
            </a:r>
          </a:p>
        </p:txBody>
      </p:sp>
      <p:sp>
        <p:nvSpPr>
          <p:cNvPr id="3" name="Content Placeholder 2"/>
          <p:cNvSpPr>
            <a:spLocks noGrp="1"/>
          </p:cNvSpPr>
          <p:nvPr>
            <p:ph sz="half" idx="1"/>
          </p:nvPr>
        </p:nvSpPr>
        <p:spPr>
          <a:xfrm>
            <a:off x="322521" y="1864140"/>
            <a:ext cx="11546958" cy="4845004"/>
          </a:xfrm>
        </p:spPr>
        <p:txBody>
          <a:bodyPr>
            <a:normAutofit/>
          </a:bodyPr>
          <a:lstStyle/>
          <a:p>
            <a:pPr marL="233363" indent="-233363">
              <a:lnSpc>
                <a:spcPct val="100000"/>
              </a:lnSpc>
              <a:spcBef>
                <a:spcPts val="0"/>
              </a:spcBef>
              <a:spcAft>
                <a:spcPts val="600"/>
              </a:spcAft>
              <a:buClr>
                <a:srgbClr val="EB1C24"/>
              </a:buClr>
              <a:buSzPct val="80000"/>
            </a:pPr>
            <a:r>
              <a:rPr lang="en-US" sz="3200" b="1" dirty="0">
                <a:solidFill>
                  <a:schemeClr val="tx1">
                    <a:lumMod val="75000"/>
                    <a:lumOff val="25000"/>
                  </a:schemeClr>
                </a:solidFill>
              </a:rPr>
              <a:t>Compassion Fatigue </a:t>
            </a:r>
            <a:r>
              <a:rPr lang="en-US" sz="3200" dirty="0">
                <a:solidFill>
                  <a:schemeClr val="tx1">
                    <a:lumMod val="75000"/>
                    <a:lumOff val="25000"/>
                  </a:schemeClr>
                </a:solidFill>
              </a:rPr>
              <a:t>is the emotional and physical fatigue experienced by professionals due to their chronic use of empathy in helping others in distress. 	    </a:t>
            </a:r>
            <a:r>
              <a:rPr lang="en-US" sz="1400" b="1" dirty="0">
                <a:solidFill>
                  <a:schemeClr val="tx1">
                    <a:lumMod val="75000"/>
                    <a:lumOff val="25000"/>
                  </a:schemeClr>
                </a:solidFill>
              </a:rPr>
              <a:t>(Figley, 1995; Newell et al., 2016; </a:t>
            </a:r>
            <a:r>
              <a:rPr lang="en-US" sz="1400" b="1" dirty="0" err="1">
                <a:solidFill>
                  <a:schemeClr val="tx1">
                    <a:lumMod val="75000"/>
                    <a:lumOff val="25000"/>
                  </a:schemeClr>
                </a:solidFill>
              </a:rPr>
              <a:t>Stamm</a:t>
            </a:r>
            <a:r>
              <a:rPr lang="en-US" sz="1400" b="1" dirty="0">
                <a:solidFill>
                  <a:schemeClr val="tx1">
                    <a:lumMod val="75000"/>
                    <a:lumOff val="25000"/>
                  </a:schemeClr>
                </a:solidFill>
              </a:rPr>
              <a:t>, 2010; Turgoose &amp; Maddox, 2017)</a:t>
            </a:r>
            <a:endParaRPr lang="en-US" sz="2400" b="1" dirty="0">
              <a:solidFill>
                <a:schemeClr val="tx1">
                  <a:lumMod val="75000"/>
                  <a:lumOff val="25000"/>
                </a:schemeClr>
              </a:solidFill>
            </a:endParaRPr>
          </a:p>
          <a:p>
            <a:pPr marL="233363" indent="-233363">
              <a:lnSpc>
                <a:spcPct val="110000"/>
              </a:lnSpc>
              <a:spcBef>
                <a:spcPts val="0"/>
              </a:spcBef>
              <a:buClr>
                <a:srgbClr val="EB1C24"/>
              </a:buClr>
              <a:buSzPct val="80000"/>
            </a:pPr>
            <a:r>
              <a:rPr lang="en-US" sz="3200" b="1" dirty="0">
                <a:solidFill>
                  <a:schemeClr val="tx1">
                    <a:lumMod val="75000"/>
                    <a:lumOff val="25000"/>
                  </a:schemeClr>
                </a:solidFill>
              </a:rPr>
              <a:t>Compassion Satisfaction </a:t>
            </a:r>
            <a:r>
              <a:rPr lang="en-US" sz="3200" dirty="0">
                <a:solidFill>
                  <a:schemeClr val="tx1">
                    <a:lumMod val="75000"/>
                    <a:lumOff val="25000"/>
                  </a:schemeClr>
                </a:solidFill>
              </a:rPr>
              <a:t>refers to those aspects of work that are rewarding and fulfilling to the human service professional. </a:t>
            </a:r>
          </a:p>
          <a:p>
            <a:pPr marL="0" indent="0" algn="r">
              <a:lnSpc>
                <a:spcPct val="100000"/>
              </a:lnSpc>
              <a:spcBef>
                <a:spcPts val="0"/>
              </a:spcBef>
              <a:spcAft>
                <a:spcPts val="1800"/>
              </a:spcAft>
              <a:buClr>
                <a:srgbClr val="EB1C24"/>
              </a:buClr>
              <a:buSzPct val="80000"/>
              <a:buNone/>
            </a:pPr>
            <a:r>
              <a:rPr lang="en-US" sz="1400" b="1" dirty="0">
                <a:solidFill>
                  <a:schemeClr val="tx1">
                    <a:lumMod val="75000"/>
                    <a:lumOff val="25000"/>
                  </a:schemeClr>
                </a:solidFill>
              </a:rPr>
              <a:t>(Conrad &amp; Keller-Guenther, 2006; </a:t>
            </a:r>
            <a:r>
              <a:rPr lang="en-US" sz="1400" b="1" dirty="0" err="1">
                <a:solidFill>
                  <a:schemeClr val="tx1">
                    <a:lumMod val="75000"/>
                    <a:lumOff val="25000"/>
                  </a:schemeClr>
                </a:solidFill>
              </a:rPr>
              <a:t>Stamm</a:t>
            </a:r>
            <a:r>
              <a:rPr lang="en-US" sz="1400" b="1" dirty="0">
                <a:solidFill>
                  <a:schemeClr val="tx1">
                    <a:lumMod val="75000"/>
                    <a:lumOff val="25000"/>
                  </a:schemeClr>
                </a:solidFill>
              </a:rPr>
              <a:t>, 2005)</a:t>
            </a:r>
            <a:endParaRPr lang="en-US" sz="2400" b="1" dirty="0">
              <a:solidFill>
                <a:schemeClr val="tx1">
                  <a:lumMod val="75000"/>
                  <a:lumOff val="25000"/>
                </a:schemeClr>
              </a:solidFill>
            </a:endParaRPr>
          </a:p>
          <a:p>
            <a:pPr marL="0" indent="0" algn="ctr">
              <a:lnSpc>
                <a:spcPct val="100000"/>
              </a:lnSpc>
              <a:spcBef>
                <a:spcPts val="0"/>
              </a:spcBef>
              <a:spcAft>
                <a:spcPts val="600"/>
              </a:spcAft>
              <a:buClr>
                <a:srgbClr val="EB1C24"/>
              </a:buClr>
              <a:buSzPct val="80000"/>
              <a:buNone/>
            </a:pPr>
            <a:r>
              <a:rPr lang="en-US" sz="3200" b="1" dirty="0">
                <a:solidFill>
                  <a:schemeClr val="tx1">
                    <a:lumMod val="75000"/>
                    <a:lumOff val="25000"/>
                  </a:schemeClr>
                </a:solidFill>
              </a:rPr>
              <a:t>Providing </a:t>
            </a:r>
            <a:r>
              <a:rPr lang="en-US" sz="3200" b="1" dirty="0">
                <a:solidFill>
                  <a:srgbClr val="EB1C24"/>
                </a:solidFill>
              </a:rPr>
              <a:t>help</a:t>
            </a:r>
            <a:r>
              <a:rPr lang="en-US" sz="3200" b="1" dirty="0">
                <a:solidFill>
                  <a:schemeClr val="tx1">
                    <a:lumMod val="75000"/>
                    <a:lumOff val="25000"/>
                  </a:schemeClr>
                </a:solidFill>
              </a:rPr>
              <a:t>, </a:t>
            </a:r>
            <a:r>
              <a:rPr lang="en-US" sz="3200" b="1" dirty="0">
                <a:solidFill>
                  <a:srgbClr val="EB1C24"/>
                </a:solidFill>
              </a:rPr>
              <a:t>kindness</a:t>
            </a:r>
            <a:r>
              <a:rPr lang="en-US" sz="3200" b="1" dirty="0">
                <a:solidFill>
                  <a:schemeClr val="tx1">
                    <a:lumMod val="75000"/>
                    <a:lumOff val="25000"/>
                  </a:schemeClr>
                </a:solidFill>
              </a:rPr>
              <a:t>, </a:t>
            </a:r>
            <a:r>
              <a:rPr lang="en-US" sz="3200" b="1" dirty="0">
                <a:solidFill>
                  <a:srgbClr val="EB1C24"/>
                </a:solidFill>
              </a:rPr>
              <a:t>empathy</a:t>
            </a:r>
            <a:r>
              <a:rPr lang="en-US" sz="3200" b="1" dirty="0"/>
              <a:t>,</a:t>
            </a:r>
            <a:r>
              <a:rPr lang="en-US" sz="3200" b="1" dirty="0">
                <a:solidFill>
                  <a:schemeClr val="tx1">
                    <a:lumMod val="75000"/>
                    <a:lumOff val="25000"/>
                  </a:schemeClr>
                </a:solidFill>
              </a:rPr>
              <a:t> and </a:t>
            </a:r>
            <a:r>
              <a:rPr lang="en-US" sz="3200" b="1" dirty="0">
                <a:solidFill>
                  <a:srgbClr val="EB1C24"/>
                </a:solidFill>
              </a:rPr>
              <a:t>support</a:t>
            </a:r>
            <a:r>
              <a:rPr lang="en-US" sz="3200" b="1" dirty="0">
                <a:solidFill>
                  <a:schemeClr val="tx1">
                    <a:lumMod val="75000"/>
                    <a:lumOff val="25000"/>
                  </a:schemeClr>
                </a:solidFill>
              </a:rPr>
              <a:t> can lead to compassion fatigue unless self-care plans, self compassion, and self-awareness activities are put in place.</a:t>
            </a:r>
          </a:p>
        </p:txBody>
      </p:sp>
      <p:pic>
        <p:nvPicPr>
          <p:cNvPr id="7" name="Content Placeholder 6" descr="person laying head down on the desk">
            <a:extLst>
              <a:ext uri="{FF2B5EF4-FFF2-40B4-BE49-F238E27FC236}">
                <a16:creationId xmlns:a16="http://schemas.microsoft.com/office/drawing/2014/main" id="{A5D5BA06-F1D3-4429-BAF3-A7134E393F1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3598" b="12687"/>
          <a:stretch/>
        </p:blipFill>
        <p:spPr>
          <a:xfrm>
            <a:off x="9739422" y="71824"/>
            <a:ext cx="2168389" cy="1681975"/>
          </a:xfrm>
        </p:spPr>
      </p:pic>
    </p:spTree>
    <p:extLst>
      <p:ext uri="{BB962C8B-B14F-4D97-AF65-F5344CB8AC3E}">
        <p14:creationId xmlns:p14="http://schemas.microsoft.com/office/powerpoint/2010/main" val="120033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thics book"/>
          <p:cNvPicPr>
            <a:picLocks noGrp="1" noChangeAspect="1"/>
          </p:cNvPicPr>
          <p:nvPr>
            <p:ph sz="half" idx="1"/>
          </p:nvPr>
        </p:nvPicPr>
        <p:blipFill rotWithShape="1">
          <a:blip r:embed="rId3" cstate="print">
            <a:grayscl/>
            <a:extLst>
              <a:ext uri="{28A0092B-C50C-407E-A947-70E740481C1C}">
                <a14:useLocalDpi xmlns:a14="http://schemas.microsoft.com/office/drawing/2010/main" val="0"/>
              </a:ext>
            </a:extLst>
          </a:blip>
          <a:srcRect t="7802" b="7802"/>
          <a:stretch/>
        </p:blipFill>
        <p:spPr>
          <a:xfrm>
            <a:off x="0" y="0"/>
            <a:ext cx="12188952" cy="6858000"/>
          </a:xfrm>
        </p:spPr>
      </p:pic>
      <p:sp>
        <p:nvSpPr>
          <p:cNvPr id="2" name="Title 1"/>
          <p:cNvSpPr>
            <a:spLocks noGrp="1"/>
          </p:cNvSpPr>
          <p:nvPr>
            <p:ph type="title"/>
          </p:nvPr>
        </p:nvSpPr>
        <p:spPr>
          <a:xfrm>
            <a:off x="1569436" y="563963"/>
            <a:ext cx="9050080" cy="1024563"/>
          </a:xfrm>
        </p:spPr>
        <p:txBody>
          <a:bodyPr>
            <a:normAutofit/>
          </a:bodyPr>
          <a:lstStyle/>
          <a:p>
            <a:r>
              <a:rPr lang="en-US" sz="4000" b="1" dirty="0">
                <a:solidFill>
                  <a:schemeClr val="bg1"/>
                </a:solidFill>
                <a:latin typeface="+mn-lt"/>
              </a:rPr>
              <a:t>Ethics, Compassion Fatigue, and Self Care</a:t>
            </a:r>
          </a:p>
        </p:txBody>
      </p:sp>
      <p:sp>
        <p:nvSpPr>
          <p:cNvPr id="6" name="Content Placeholder 5">
            <a:extLst>
              <a:ext uri="{FF2B5EF4-FFF2-40B4-BE49-F238E27FC236}">
                <a16:creationId xmlns:a16="http://schemas.microsoft.com/office/drawing/2014/main" id="{ADC3BD5A-DA27-4A4F-8DE9-184E1CF98A14}"/>
              </a:ext>
            </a:extLst>
          </p:cNvPr>
          <p:cNvSpPr>
            <a:spLocks noGrp="1"/>
          </p:cNvSpPr>
          <p:nvPr>
            <p:ph sz="half" idx="2"/>
          </p:nvPr>
        </p:nvSpPr>
        <p:spPr>
          <a:xfrm>
            <a:off x="280744" y="4872888"/>
            <a:ext cx="11627464" cy="1772457"/>
          </a:xfrm>
        </p:spPr>
        <p:txBody>
          <a:bodyPr>
            <a:normAutofit/>
          </a:bodyPr>
          <a:lstStyle/>
          <a:p>
            <a:pPr marL="0" indent="0">
              <a:lnSpc>
                <a:spcPct val="100000"/>
              </a:lnSpc>
              <a:spcBef>
                <a:spcPts val="0"/>
              </a:spcBef>
              <a:spcAft>
                <a:spcPts val="600"/>
              </a:spcAft>
              <a:buNone/>
            </a:pPr>
            <a:r>
              <a:rPr lang="en-US" b="1" dirty="0"/>
              <a:t>Ethical principles state: “First, do no harm” and “Do Good”. In order to do no harm and to provide effective services behavioral health professionals should care for themselves to ensure quality, ethical services</a:t>
            </a:r>
            <a:r>
              <a:rPr lang="en-US" sz="3200" b="1" dirty="0"/>
              <a:t>. </a:t>
            </a:r>
            <a:endParaRPr lang="en-US" sz="1400" b="1" dirty="0"/>
          </a:p>
          <a:p>
            <a:pPr marL="0" indent="0" algn="r">
              <a:lnSpc>
                <a:spcPct val="100000"/>
              </a:lnSpc>
              <a:spcBef>
                <a:spcPts val="0"/>
              </a:spcBef>
              <a:buNone/>
            </a:pPr>
            <a:r>
              <a:rPr lang="en-US" sz="1400" b="1" dirty="0" smtClean="0"/>
              <a:t>(</a:t>
            </a:r>
            <a:r>
              <a:rPr lang="en-US" sz="1400" b="1" dirty="0" err="1" smtClean="0"/>
              <a:t>Figley</a:t>
            </a:r>
            <a:r>
              <a:rPr lang="en-US" sz="1400" b="1" dirty="0"/>
              <a:t>, </a:t>
            </a:r>
            <a:r>
              <a:rPr lang="en-US" sz="1400" b="1" dirty="0" err="1"/>
              <a:t>Huggard</a:t>
            </a:r>
            <a:r>
              <a:rPr lang="en-US" sz="1400" b="1" dirty="0"/>
              <a:t>, &amp; Rees, 2013)</a:t>
            </a:r>
          </a:p>
          <a:p>
            <a:pPr marL="0" indent="0">
              <a:buNone/>
            </a:pPr>
            <a:endParaRPr lang="en-US" b="1" dirty="0"/>
          </a:p>
        </p:txBody>
      </p:sp>
    </p:spTree>
    <p:extLst>
      <p:ext uri="{BB962C8B-B14F-4D97-AF65-F5344CB8AC3E}">
        <p14:creationId xmlns:p14="http://schemas.microsoft.com/office/powerpoint/2010/main" val="185341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45"/>
            <a:ext cx="10515600" cy="1325563"/>
          </a:xfrm>
        </p:spPr>
        <p:txBody>
          <a:bodyPr>
            <a:normAutofit/>
          </a:bodyPr>
          <a:lstStyle/>
          <a:p>
            <a:pPr algn="ctr"/>
            <a:r>
              <a:rPr lang="en-US" sz="4000" b="1" dirty="0">
                <a:solidFill>
                  <a:schemeClr val="tx1">
                    <a:lumMod val="75000"/>
                    <a:lumOff val="25000"/>
                  </a:schemeClr>
                </a:solidFill>
                <a:latin typeface="+mn-lt"/>
              </a:rPr>
              <a:t>Ethical Codes and their Relationship to Compassion Fatigue</a:t>
            </a:r>
          </a:p>
        </p:txBody>
      </p:sp>
      <p:sp>
        <p:nvSpPr>
          <p:cNvPr id="3" name="Content Placeholder 2"/>
          <p:cNvSpPr>
            <a:spLocks noGrp="1"/>
          </p:cNvSpPr>
          <p:nvPr>
            <p:ph sz="half" idx="1"/>
          </p:nvPr>
        </p:nvSpPr>
        <p:spPr>
          <a:xfrm>
            <a:off x="108097" y="1406708"/>
            <a:ext cx="12083904" cy="4494362"/>
          </a:xfrm>
        </p:spPr>
        <p:txBody>
          <a:bodyPr>
            <a:normAutofit/>
          </a:bodyPr>
          <a:lstStyle/>
          <a:p>
            <a:pPr marL="287338" indent="-287338">
              <a:lnSpc>
                <a:spcPct val="100000"/>
              </a:lnSpc>
              <a:spcBef>
                <a:spcPts val="0"/>
              </a:spcBef>
              <a:spcAft>
                <a:spcPts val="1000"/>
              </a:spcAft>
              <a:buClr>
                <a:srgbClr val="EB1C24"/>
              </a:buClr>
              <a:buSzPct val="80000"/>
            </a:pPr>
            <a:r>
              <a:rPr lang="en-US" sz="3200" dirty="0">
                <a:solidFill>
                  <a:srgbClr val="000E2A"/>
                </a:solidFill>
              </a:rPr>
              <a:t>Currently, behavioral health professionals and students are more aware of their need </a:t>
            </a:r>
            <a:r>
              <a:rPr lang="en-US" sz="3600" b="1" dirty="0">
                <a:solidFill>
                  <a:srgbClr val="C00000"/>
                </a:solidFill>
              </a:rPr>
              <a:t>(Obligation) </a:t>
            </a:r>
            <a:r>
              <a:rPr lang="en-US" sz="3200" dirty="0">
                <a:solidFill>
                  <a:srgbClr val="000E2A"/>
                </a:solidFill>
              </a:rPr>
              <a:t>to participate in self-care and it’s link to ethical practices.</a:t>
            </a:r>
            <a:r>
              <a:rPr lang="en-US" sz="3600" dirty="0">
                <a:solidFill>
                  <a:srgbClr val="000E2A"/>
                </a:solidFill>
              </a:rPr>
              <a:t> </a:t>
            </a:r>
            <a:r>
              <a:rPr lang="en-US" sz="1400" b="1" dirty="0">
                <a:solidFill>
                  <a:srgbClr val="000E2A"/>
                </a:solidFill>
              </a:rPr>
              <a:t>(Newell &amp; Nelson-</a:t>
            </a:r>
            <a:r>
              <a:rPr lang="en-US" sz="1400" b="1" dirty="0" err="1">
                <a:solidFill>
                  <a:srgbClr val="000E2A"/>
                </a:solidFill>
              </a:rPr>
              <a:t>Gardell</a:t>
            </a:r>
            <a:r>
              <a:rPr lang="en-US" sz="1400" b="1" dirty="0">
                <a:solidFill>
                  <a:srgbClr val="000E2A"/>
                </a:solidFill>
              </a:rPr>
              <a:t>, 2014)</a:t>
            </a:r>
          </a:p>
          <a:p>
            <a:pPr marL="287338" indent="-287338">
              <a:lnSpc>
                <a:spcPct val="100000"/>
              </a:lnSpc>
              <a:spcBef>
                <a:spcPts val="0"/>
              </a:spcBef>
              <a:spcAft>
                <a:spcPts val="1000"/>
              </a:spcAft>
              <a:buClr>
                <a:srgbClr val="EB1C24"/>
              </a:buClr>
              <a:buSzPct val="80000"/>
            </a:pPr>
            <a:r>
              <a:rPr lang="en-US" sz="3200" dirty="0">
                <a:solidFill>
                  <a:srgbClr val="000E2A"/>
                </a:solidFill>
              </a:rPr>
              <a:t>What does your profession’s ethical code say specifically or indirectly about self-care? </a:t>
            </a:r>
            <a:r>
              <a:rPr lang="en-US" sz="1400" b="1" dirty="0">
                <a:solidFill>
                  <a:srgbClr val="000E2A"/>
                </a:solidFill>
              </a:rPr>
              <a:t>(Cox &amp; Steiner, 2013; Newell &amp; Nelson-</a:t>
            </a:r>
            <a:r>
              <a:rPr lang="en-US" sz="1400" b="1" dirty="0" err="1">
                <a:solidFill>
                  <a:srgbClr val="000E2A"/>
                </a:solidFill>
              </a:rPr>
              <a:t>Gardell</a:t>
            </a:r>
            <a:r>
              <a:rPr lang="en-US" sz="1400" b="1" dirty="0">
                <a:solidFill>
                  <a:srgbClr val="000E2A"/>
                </a:solidFill>
              </a:rPr>
              <a:t>, 2014)</a:t>
            </a:r>
          </a:p>
          <a:p>
            <a:pPr marL="287338" indent="-287338">
              <a:lnSpc>
                <a:spcPct val="100000"/>
              </a:lnSpc>
              <a:spcBef>
                <a:spcPts val="0"/>
              </a:spcBef>
              <a:buClr>
                <a:srgbClr val="EB1C24"/>
              </a:buClr>
              <a:buSzPct val="80000"/>
            </a:pPr>
            <a:r>
              <a:rPr lang="en-US" sz="3200" dirty="0">
                <a:solidFill>
                  <a:srgbClr val="000E2A"/>
                </a:solidFill>
              </a:rPr>
              <a:t>Does your profession’s ethical code mandate assisting/reporting colleagues that may be suffering from compassion fatigue or, as Forster called it, moral stress? </a:t>
            </a:r>
            <a:r>
              <a:rPr lang="en-US" sz="1400" b="1" dirty="0">
                <a:solidFill>
                  <a:srgbClr val="000E2A"/>
                </a:solidFill>
              </a:rPr>
              <a:t>(Forster, 2009)</a:t>
            </a:r>
          </a:p>
        </p:txBody>
      </p:sp>
      <p:pic>
        <p:nvPicPr>
          <p:cNvPr id="7" name="Content Placeholder 6" descr="multi-color word Self-Care">
            <a:extLst>
              <a:ext uri="{FF2B5EF4-FFF2-40B4-BE49-F238E27FC236}">
                <a16:creationId xmlns:a16="http://schemas.microsoft.com/office/drawing/2014/main" id="{E199A568-CF66-40BB-BBE3-15A1EBDDA7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0400" y="5304720"/>
            <a:ext cx="5181600" cy="1553280"/>
          </a:xfrm>
        </p:spPr>
      </p:pic>
    </p:spTree>
    <p:extLst>
      <p:ext uri="{BB962C8B-B14F-4D97-AF65-F5344CB8AC3E}">
        <p14:creationId xmlns:p14="http://schemas.microsoft.com/office/powerpoint/2010/main" val="228124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53280"/>
          </a:xfrm>
        </p:spPr>
        <p:txBody>
          <a:bodyPr>
            <a:normAutofit/>
          </a:bodyPr>
          <a:lstStyle/>
          <a:p>
            <a:pPr algn="ctr">
              <a:lnSpc>
                <a:spcPct val="100000"/>
              </a:lnSpc>
            </a:pPr>
            <a:r>
              <a:rPr lang="en-US" sz="4000" b="1" dirty="0">
                <a:solidFill>
                  <a:schemeClr val="tx1">
                    <a:lumMod val="75000"/>
                    <a:lumOff val="25000"/>
                  </a:schemeClr>
                </a:solidFill>
                <a:latin typeface="+mn-lt"/>
              </a:rPr>
              <a:t>Self Care is an Ethical Issue? </a:t>
            </a:r>
            <a:br>
              <a:rPr lang="en-US" sz="4000" b="1" dirty="0">
                <a:solidFill>
                  <a:schemeClr val="tx1">
                    <a:lumMod val="75000"/>
                    <a:lumOff val="25000"/>
                  </a:schemeClr>
                </a:solidFill>
                <a:latin typeface="+mn-lt"/>
              </a:rPr>
            </a:br>
            <a:r>
              <a:rPr lang="en-US" sz="4000" b="1" i="1" dirty="0">
                <a:solidFill>
                  <a:schemeClr val="tx1">
                    <a:lumMod val="75000"/>
                    <a:lumOff val="25000"/>
                  </a:schemeClr>
                </a:solidFill>
                <a:latin typeface="+mn-lt"/>
              </a:rPr>
              <a:t>Owe the same duties to self as to others</a:t>
            </a:r>
            <a:r>
              <a:rPr lang="en-US" sz="4000" b="1" dirty="0">
                <a:solidFill>
                  <a:schemeClr val="tx1">
                    <a:lumMod val="75000"/>
                    <a:lumOff val="25000"/>
                  </a:schemeClr>
                </a:solidFill>
                <a:latin typeface="+mn-lt"/>
              </a:rPr>
              <a:t>…</a:t>
            </a:r>
            <a:endParaRPr lang="en-US" sz="4000" b="1" dirty="0">
              <a:latin typeface="+mn-lt"/>
            </a:endParaRPr>
          </a:p>
        </p:txBody>
      </p:sp>
      <p:sp>
        <p:nvSpPr>
          <p:cNvPr id="3" name="Content Placeholder 2"/>
          <p:cNvSpPr>
            <a:spLocks noGrp="1"/>
          </p:cNvSpPr>
          <p:nvPr>
            <p:ph sz="half" idx="1"/>
          </p:nvPr>
        </p:nvSpPr>
        <p:spPr>
          <a:xfrm>
            <a:off x="343786" y="1680407"/>
            <a:ext cx="11504428" cy="3497185"/>
          </a:xfrm>
        </p:spPr>
        <p:txBody>
          <a:bodyPr>
            <a:normAutofit/>
          </a:bodyPr>
          <a:lstStyle/>
          <a:p>
            <a:pPr marL="0" indent="0" algn="ctr">
              <a:lnSpc>
                <a:spcPct val="100000"/>
              </a:lnSpc>
              <a:spcBef>
                <a:spcPts val="0"/>
              </a:spcBef>
              <a:buClr>
                <a:srgbClr val="C00000"/>
              </a:buClr>
              <a:buNone/>
            </a:pPr>
            <a:r>
              <a:rPr lang="en-US" sz="3600" dirty="0">
                <a:solidFill>
                  <a:srgbClr val="000E2A"/>
                </a:solidFill>
              </a:rPr>
              <a:t>The American Nursing Association (2015) </a:t>
            </a:r>
          </a:p>
          <a:p>
            <a:pPr marL="0" indent="0" algn="ctr">
              <a:lnSpc>
                <a:spcPct val="100000"/>
              </a:lnSpc>
              <a:spcBef>
                <a:spcPts val="0"/>
              </a:spcBef>
              <a:spcAft>
                <a:spcPts val="600"/>
              </a:spcAft>
              <a:buClr>
                <a:srgbClr val="C00000"/>
              </a:buClr>
              <a:buNone/>
            </a:pPr>
            <a:r>
              <a:rPr lang="en-US" sz="3600" i="1" dirty="0">
                <a:solidFill>
                  <a:srgbClr val="000E2A"/>
                </a:solidFill>
              </a:rPr>
              <a:t>Code of Ethics for Nurses says…</a:t>
            </a:r>
          </a:p>
          <a:p>
            <a:pPr marL="0" indent="0" algn="ctr">
              <a:lnSpc>
                <a:spcPct val="100000"/>
              </a:lnSpc>
              <a:spcBef>
                <a:spcPts val="0"/>
              </a:spcBef>
              <a:buClr>
                <a:srgbClr val="C00000"/>
              </a:buClr>
              <a:buNone/>
            </a:pPr>
            <a:r>
              <a:rPr lang="en-US" sz="3200" dirty="0">
                <a:solidFill>
                  <a:srgbClr val="000E2A"/>
                </a:solidFill>
              </a:rPr>
              <a:t>“The nurse owes the same duties to self as to others, including the responsibility to promote health and safety, preserve wholeness of character and integrity, maintain competence, and continue personal and professional growth” </a:t>
            </a:r>
            <a:r>
              <a:rPr lang="en-US" sz="2000" b="1" dirty="0">
                <a:solidFill>
                  <a:srgbClr val="000E2A"/>
                </a:solidFill>
              </a:rPr>
              <a:t>(p. 19)</a:t>
            </a:r>
            <a:endParaRPr lang="en-US" sz="3200" b="1" dirty="0">
              <a:solidFill>
                <a:srgbClr val="000E2A"/>
              </a:solidFill>
            </a:endParaRPr>
          </a:p>
        </p:txBody>
      </p:sp>
      <p:pic>
        <p:nvPicPr>
          <p:cNvPr id="7" name="Content Placeholder 6" descr="multi-color work self-care">
            <a:extLst>
              <a:ext uri="{FF2B5EF4-FFF2-40B4-BE49-F238E27FC236}">
                <a16:creationId xmlns:a16="http://schemas.microsoft.com/office/drawing/2014/main" id="{B483C50F-FEC9-4C11-B8FF-83F14E58A7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0400" y="5304720"/>
            <a:ext cx="5181600" cy="1553280"/>
          </a:xfrm>
        </p:spPr>
      </p:pic>
    </p:spTree>
    <p:extLst>
      <p:ext uri="{BB962C8B-B14F-4D97-AF65-F5344CB8AC3E}">
        <p14:creationId xmlns:p14="http://schemas.microsoft.com/office/powerpoint/2010/main" val="117513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165"/>
            <a:ext cx="10515600" cy="921415"/>
          </a:xfrm>
        </p:spPr>
        <p:txBody>
          <a:bodyPr>
            <a:normAutofit/>
          </a:bodyPr>
          <a:lstStyle/>
          <a:p>
            <a:pPr algn="ctr"/>
            <a:r>
              <a:rPr lang="en-US" sz="4000" b="1" dirty="0">
                <a:solidFill>
                  <a:schemeClr val="tx1">
                    <a:lumMod val="75000"/>
                    <a:lumOff val="25000"/>
                  </a:schemeClr>
                </a:solidFill>
                <a:latin typeface="+mn-lt"/>
              </a:rPr>
              <a:t>Self-Care as an Ethical Issue</a:t>
            </a:r>
          </a:p>
        </p:txBody>
      </p:sp>
      <p:sp>
        <p:nvSpPr>
          <p:cNvPr id="3" name="Content Placeholder 2"/>
          <p:cNvSpPr>
            <a:spLocks noGrp="1"/>
          </p:cNvSpPr>
          <p:nvPr>
            <p:ph sz="half" idx="1"/>
          </p:nvPr>
        </p:nvSpPr>
        <p:spPr>
          <a:xfrm>
            <a:off x="301698" y="889960"/>
            <a:ext cx="11588603" cy="5734124"/>
          </a:xfrm>
        </p:spPr>
        <p:txBody>
          <a:bodyPr>
            <a:normAutofit/>
          </a:bodyPr>
          <a:lstStyle/>
          <a:p>
            <a:pPr marL="0" indent="0">
              <a:lnSpc>
                <a:spcPct val="100000"/>
              </a:lnSpc>
              <a:spcBef>
                <a:spcPts val="0"/>
              </a:spcBef>
              <a:spcAft>
                <a:spcPts val="600"/>
              </a:spcAft>
              <a:buClr>
                <a:srgbClr val="EB1C24"/>
              </a:buClr>
              <a:buSzPct val="80000"/>
              <a:buNone/>
            </a:pPr>
            <a:r>
              <a:rPr lang="en-US" sz="3600" dirty="0">
                <a:solidFill>
                  <a:srgbClr val="000E2A"/>
                </a:solidFill>
              </a:rPr>
              <a:t>Two terms that reinforce self-care as an ethical issue </a:t>
            </a:r>
          </a:p>
          <a:p>
            <a:pPr marL="509588" indent="-274638">
              <a:lnSpc>
                <a:spcPct val="100000"/>
              </a:lnSpc>
              <a:spcBef>
                <a:spcPts val="0"/>
              </a:spcBef>
              <a:spcAft>
                <a:spcPts val="600"/>
              </a:spcAft>
              <a:buClr>
                <a:srgbClr val="EB1C24"/>
              </a:buClr>
              <a:buSzPct val="80000"/>
            </a:pPr>
            <a:r>
              <a:rPr lang="en-US" sz="3600" i="1" dirty="0">
                <a:solidFill>
                  <a:srgbClr val="C00000"/>
                </a:solidFill>
              </a:rPr>
              <a:t>Equal regard</a:t>
            </a:r>
            <a:r>
              <a:rPr lang="en-US" sz="3200" i="1" dirty="0"/>
              <a:t>—</a:t>
            </a:r>
            <a:r>
              <a:rPr lang="en-US" sz="3200" dirty="0"/>
              <a:t>a</a:t>
            </a:r>
            <a:r>
              <a:rPr lang="en-US" sz="3200" b="1" i="1" dirty="0"/>
              <a:t> </a:t>
            </a:r>
            <a:r>
              <a:rPr lang="en-US" sz="3200" dirty="0"/>
              <a:t>‘</a:t>
            </a:r>
            <a:r>
              <a:rPr lang="en-US" sz="3200" dirty="0">
                <a:solidFill>
                  <a:srgbClr val="000E2A"/>
                </a:solidFill>
              </a:rPr>
              <a:t>notion that agape (disinterested universal love) requires people to love others neither more nor less than they love themselves. If the nurse operates from the ethical principle of </a:t>
            </a:r>
            <a:r>
              <a:rPr lang="en-US" sz="3200" i="1" dirty="0">
                <a:solidFill>
                  <a:srgbClr val="000E2A"/>
                </a:solidFill>
              </a:rPr>
              <a:t>self-sacrifice</a:t>
            </a:r>
            <a:r>
              <a:rPr lang="en-US" sz="3200" dirty="0">
                <a:solidFill>
                  <a:srgbClr val="000E2A"/>
                </a:solidFill>
              </a:rPr>
              <a:t>, self-care is much less likely to be a personal priority.’ </a:t>
            </a:r>
            <a:r>
              <a:rPr lang="en-US" dirty="0">
                <a:solidFill>
                  <a:srgbClr val="000E2A"/>
                </a:solidFill>
              </a:rPr>
              <a:t>(p. 276: a Christian term)</a:t>
            </a:r>
          </a:p>
          <a:p>
            <a:pPr marL="509588" indent="-274638">
              <a:lnSpc>
                <a:spcPct val="100000"/>
              </a:lnSpc>
              <a:spcBef>
                <a:spcPts val="0"/>
              </a:spcBef>
              <a:buClr>
                <a:srgbClr val="EB1C24"/>
              </a:buClr>
              <a:buSzPct val="80000"/>
            </a:pPr>
            <a:r>
              <a:rPr lang="en-US" sz="3600" i="1" dirty="0">
                <a:solidFill>
                  <a:srgbClr val="C00000"/>
                </a:solidFill>
              </a:rPr>
              <a:t>Equanimity</a:t>
            </a:r>
            <a:r>
              <a:rPr lang="en-US" sz="3200" i="1" dirty="0"/>
              <a:t>—</a:t>
            </a:r>
            <a:r>
              <a:rPr lang="en-US" sz="3200" dirty="0">
                <a:solidFill>
                  <a:srgbClr val="000E2A"/>
                </a:solidFill>
              </a:rPr>
              <a:t>extending compassion to all sentient beings without being overwhelmed by emotional turmoil.                        </a:t>
            </a:r>
            <a:r>
              <a:rPr lang="en-US" dirty="0">
                <a:solidFill>
                  <a:srgbClr val="000E2A"/>
                </a:solidFill>
              </a:rPr>
              <a:t>(p. 276: a Buddhist term)</a:t>
            </a:r>
          </a:p>
          <a:p>
            <a:pPr marL="0" indent="0">
              <a:lnSpc>
                <a:spcPct val="100000"/>
              </a:lnSpc>
              <a:spcBef>
                <a:spcPts val="0"/>
              </a:spcBef>
              <a:buClr>
                <a:srgbClr val="EB1C24"/>
              </a:buClr>
              <a:buSzPct val="80000"/>
              <a:buNone/>
            </a:pPr>
            <a:endParaRPr lang="en-US" dirty="0">
              <a:solidFill>
                <a:srgbClr val="000E2A"/>
              </a:solidFill>
            </a:endParaRPr>
          </a:p>
          <a:p>
            <a:pPr marL="0" indent="0">
              <a:lnSpc>
                <a:spcPct val="100000"/>
              </a:lnSpc>
              <a:spcBef>
                <a:spcPts val="0"/>
              </a:spcBef>
              <a:buClr>
                <a:srgbClr val="EB1C24"/>
              </a:buClr>
              <a:buSzPct val="80000"/>
              <a:buNone/>
            </a:pPr>
            <a:endParaRPr lang="en-US" sz="1400" b="1" dirty="0">
              <a:solidFill>
                <a:srgbClr val="000E2A"/>
              </a:solidFill>
            </a:endParaRPr>
          </a:p>
          <a:p>
            <a:pPr marL="0" indent="0">
              <a:lnSpc>
                <a:spcPct val="100000"/>
              </a:lnSpc>
              <a:spcBef>
                <a:spcPts val="0"/>
              </a:spcBef>
              <a:buClr>
                <a:srgbClr val="EB1C24"/>
              </a:buClr>
              <a:buSzPct val="80000"/>
              <a:buNone/>
            </a:pPr>
            <a:r>
              <a:rPr lang="en-US" sz="1400" b="1" dirty="0">
                <a:solidFill>
                  <a:srgbClr val="000E2A"/>
                </a:solidFill>
              </a:rPr>
              <a:t>Lachman, 2016; Pembroke, 2016</a:t>
            </a:r>
          </a:p>
          <a:p>
            <a:pPr marL="0" indent="0">
              <a:lnSpc>
                <a:spcPct val="100000"/>
              </a:lnSpc>
              <a:spcBef>
                <a:spcPts val="0"/>
              </a:spcBef>
              <a:buClr>
                <a:srgbClr val="EB1C24"/>
              </a:buClr>
              <a:buSzPct val="80000"/>
              <a:buNone/>
            </a:pPr>
            <a:endParaRPr lang="en-US" dirty="0">
              <a:solidFill>
                <a:srgbClr val="000E2A"/>
              </a:solidFill>
            </a:endParaRPr>
          </a:p>
        </p:txBody>
      </p:sp>
      <p:pic>
        <p:nvPicPr>
          <p:cNvPr id="7" name="Content Placeholder 6" descr="multi-color work self-care">
            <a:extLst>
              <a:ext uri="{FF2B5EF4-FFF2-40B4-BE49-F238E27FC236}">
                <a16:creationId xmlns:a16="http://schemas.microsoft.com/office/drawing/2014/main" id="{1EEB9428-5BA8-4CF6-B80A-A78CEF7731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0400" y="5304720"/>
            <a:ext cx="5181600" cy="1553280"/>
          </a:xfrm>
        </p:spPr>
      </p:pic>
    </p:spTree>
    <p:extLst>
      <p:ext uri="{BB962C8B-B14F-4D97-AF65-F5344CB8AC3E}">
        <p14:creationId xmlns:p14="http://schemas.microsoft.com/office/powerpoint/2010/main" val="7192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323" y="681038"/>
            <a:ext cx="10649393" cy="793824"/>
          </a:xfrm>
        </p:spPr>
        <p:txBody>
          <a:bodyPr>
            <a:normAutofit/>
          </a:bodyPr>
          <a:lstStyle/>
          <a:p>
            <a:pPr>
              <a:lnSpc>
                <a:spcPct val="100000"/>
              </a:lnSpc>
            </a:pPr>
            <a:r>
              <a:rPr lang="en-US" b="1" i="1" dirty="0">
                <a:solidFill>
                  <a:srgbClr val="000E2A"/>
                </a:solidFill>
                <a:latin typeface="+mn-lt"/>
              </a:rPr>
              <a:t>Another concept…</a:t>
            </a:r>
            <a:endParaRPr lang="en-US" sz="3200" dirty="0">
              <a:latin typeface="+mn-lt"/>
            </a:endParaRPr>
          </a:p>
        </p:txBody>
      </p:sp>
      <p:sp>
        <p:nvSpPr>
          <p:cNvPr id="3" name="Content Placeholder 2">
            <a:extLst>
              <a:ext uri="{FF2B5EF4-FFF2-40B4-BE49-F238E27FC236}">
                <a16:creationId xmlns:a16="http://schemas.microsoft.com/office/drawing/2014/main" id="{E35E647D-50AA-4736-B6CA-E8F8B3DE445F}"/>
              </a:ext>
            </a:extLst>
          </p:cNvPr>
          <p:cNvSpPr>
            <a:spLocks noGrp="1"/>
          </p:cNvSpPr>
          <p:nvPr>
            <p:ph idx="1"/>
          </p:nvPr>
        </p:nvSpPr>
        <p:spPr>
          <a:xfrm>
            <a:off x="938323" y="1605516"/>
            <a:ext cx="10315353" cy="5252484"/>
          </a:xfrm>
        </p:spPr>
        <p:txBody>
          <a:bodyPr>
            <a:normAutofit/>
          </a:bodyPr>
          <a:lstStyle/>
          <a:p>
            <a:pPr marL="0" indent="0">
              <a:lnSpc>
                <a:spcPct val="100000"/>
              </a:lnSpc>
              <a:spcBef>
                <a:spcPts val="0"/>
              </a:spcBef>
              <a:spcAft>
                <a:spcPts val="600"/>
              </a:spcAft>
              <a:buNone/>
            </a:pPr>
            <a:r>
              <a:rPr lang="en-US" sz="4000" b="1" i="1" dirty="0">
                <a:solidFill>
                  <a:srgbClr val="EB1C24"/>
                </a:solidFill>
              </a:rPr>
              <a:t>Conscientiousness</a:t>
            </a:r>
            <a:endParaRPr lang="en-US" sz="3600" b="1" i="1" dirty="0">
              <a:solidFill>
                <a:srgbClr val="EB1C24"/>
              </a:solidFill>
            </a:endParaRPr>
          </a:p>
          <a:p>
            <a:pPr marL="627063" indent="-287338">
              <a:lnSpc>
                <a:spcPct val="100000"/>
              </a:lnSpc>
              <a:spcBef>
                <a:spcPts val="0"/>
              </a:spcBef>
              <a:spcAft>
                <a:spcPts val="600"/>
              </a:spcAft>
              <a:buClr>
                <a:srgbClr val="EB1C24"/>
              </a:buClr>
              <a:buSzPct val="80000"/>
            </a:pPr>
            <a:r>
              <a:rPr lang="en-US" sz="3600" b="1" dirty="0"/>
              <a:t>attending to one’s job or duties in a manner that is careful, attentive, thorough, and ethical</a:t>
            </a:r>
          </a:p>
          <a:p>
            <a:pPr marL="627063" indent="-287338">
              <a:lnSpc>
                <a:spcPct val="100000"/>
              </a:lnSpc>
              <a:spcBef>
                <a:spcPts val="0"/>
              </a:spcBef>
              <a:spcAft>
                <a:spcPts val="600"/>
              </a:spcAft>
              <a:buClr>
                <a:srgbClr val="EB1C24"/>
              </a:buClr>
              <a:buSzPct val="80000"/>
            </a:pPr>
            <a:r>
              <a:rPr lang="en-US" sz="3600" b="1" dirty="0"/>
              <a:t>has been found to be one of the best predictors of professionalism in health care practice </a:t>
            </a:r>
            <a:endParaRPr lang="en-US" sz="3200" b="1" dirty="0"/>
          </a:p>
          <a:p>
            <a:pPr marL="339725" indent="0">
              <a:lnSpc>
                <a:spcPct val="110000"/>
              </a:lnSpc>
              <a:spcBef>
                <a:spcPts val="0"/>
              </a:spcBef>
              <a:buClr>
                <a:srgbClr val="EB1C24"/>
              </a:buClr>
              <a:buSzPct val="80000"/>
              <a:buNone/>
            </a:pPr>
            <a:endParaRPr lang="en-US" sz="1400" b="1" dirty="0"/>
          </a:p>
          <a:p>
            <a:pPr marL="339725" indent="0">
              <a:lnSpc>
                <a:spcPct val="100000"/>
              </a:lnSpc>
              <a:spcBef>
                <a:spcPts val="0"/>
              </a:spcBef>
              <a:spcAft>
                <a:spcPts val="600"/>
              </a:spcAft>
              <a:buClr>
                <a:srgbClr val="EB1C24"/>
              </a:buClr>
              <a:buSzPct val="80000"/>
              <a:buNone/>
            </a:pPr>
            <a:endParaRPr lang="en-US" sz="3200" b="1" dirty="0"/>
          </a:p>
          <a:p>
            <a:pPr marL="339725" indent="0">
              <a:lnSpc>
                <a:spcPct val="100000"/>
              </a:lnSpc>
              <a:spcBef>
                <a:spcPts val="0"/>
              </a:spcBef>
              <a:spcAft>
                <a:spcPts val="600"/>
              </a:spcAft>
              <a:buClr>
                <a:srgbClr val="EB1C24"/>
              </a:buClr>
              <a:buSzPct val="80000"/>
              <a:buNone/>
            </a:pPr>
            <a:endParaRPr lang="en-US" sz="1050" dirty="0"/>
          </a:p>
          <a:p>
            <a:pPr marL="339725" indent="0">
              <a:lnSpc>
                <a:spcPct val="100000"/>
              </a:lnSpc>
              <a:spcBef>
                <a:spcPts val="0"/>
              </a:spcBef>
              <a:spcAft>
                <a:spcPts val="600"/>
              </a:spcAft>
              <a:buClr>
                <a:srgbClr val="EB1C24"/>
              </a:buClr>
              <a:buSzPct val="80000"/>
              <a:buNone/>
            </a:pPr>
            <a:endParaRPr lang="en-US" sz="1050" dirty="0"/>
          </a:p>
          <a:p>
            <a:pPr marL="339725" indent="0">
              <a:lnSpc>
                <a:spcPct val="100000"/>
              </a:lnSpc>
              <a:spcBef>
                <a:spcPts val="0"/>
              </a:spcBef>
              <a:spcAft>
                <a:spcPts val="600"/>
              </a:spcAft>
              <a:buClr>
                <a:srgbClr val="EB1C24"/>
              </a:buClr>
              <a:buSzPct val="80000"/>
              <a:buNone/>
            </a:pPr>
            <a:endParaRPr lang="en-US" sz="1050" dirty="0"/>
          </a:p>
          <a:p>
            <a:pPr marL="339725" indent="0">
              <a:lnSpc>
                <a:spcPct val="100000"/>
              </a:lnSpc>
              <a:spcBef>
                <a:spcPts val="0"/>
              </a:spcBef>
              <a:spcAft>
                <a:spcPts val="600"/>
              </a:spcAft>
              <a:buClr>
                <a:srgbClr val="EB1C24"/>
              </a:buClr>
              <a:buSzPct val="80000"/>
              <a:buNone/>
            </a:pPr>
            <a:endParaRPr lang="en-US" sz="1050" dirty="0"/>
          </a:p>
          <a:p>
            <a:pPr marL="339725" indent="0" algn="r">
              <a:lnSpc>
                <a:spcPct val="100000"/>
              </a:lnSpc>
              <a:spcBef>
                <a:spcPts val="0"/>
              </a:spcBef>
              <a:spcAft>
                <a:spcPts val="600"/>
              </a:spcAft>
              <a:buClr>
                <a:srgbClr val="EB1C24"/>
              </a:buClr>
              <a:buSzPct val="80000"/>
              <a:buNone/>
            </a:pPr>
            <a:r>
              <a:rPr lang="en-US" sz="1050" b="1" dirty="0"/>
              <a:t>(Burford, Carter, Morrow, Rothwell, </a:t>
            </a:r>
            <a:r>
              <a:rPr lang="en-US" sz="1050" b="1" dirty="0" err="1"/>
              <a:t>Illing</a:t>
            </a:r>
            <a:r>
              <a:rPr lang="en-US" sz="1050" b="1" dirty="0"/>
              <a:t>, &amp; McLachlan, 2011) </a:t>
            </a:r>
            <a:endParaRPr lang="en-US" b="1" dirty="0"/>
          </a:p>
        </p:txBody>
      </p:sp>
    </p:spTree>
    <p:extLst>
      <p:ext uri="{BB962C8B-B14F-4D97-AF65-F5344CB8AC3E}">
        <p14:creationId xmlns:p14="http://schemas.microsoft.com/office/powerpoint/2010/main" val="34771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41D5DCF-9A73-43F9-BE1A-F3452B3C2D10}"/>
              </a:ext>
            </a:extLst>
          </p:cNvPr>
          <p:cNvSpPr>
            <a:spLocks noGrp="1"/>
          </p:cNvSpPr>
          <p:nvPr>
            <p:ph type="title"/>
          </p:nvPr>
        </p:nvSpPr>
        <p:spPr>
          <a:xfrm>
            <a:off x="3098551" y="575431"/>
            <a:ext cx="3668233" cy="769441"/>
          </a:xfrm>
        </p:spPr>
        <p:txBody>
          <a:bodyPr/>
          <a:lstStyle/>
          <a:p>
            <a:pPr>
              <a:lnSpc>
                <a:spcPct val="100000"/>
              </a:lnSpc>
            </a:pPr>
            <a:r>
              <a:rPr lang="en-US" b="1" dirty="0">
                <a:solidFill>
                  <a:srgbClr val="000E2A"/>
                </a:solidFill>
                <a:latin typeface="+mn-lt"/>
              </a:rPr>
              <a:t>Self-Reflection</a:t>
            </a:r>
            <a:endParaRPr lang="en-US" dirty="0">
              <a:latin typeface="+mn-lt"/>
            </a:endParaRPr>
          </a:p>
        </p:txBody>
      </p:sp>
      <p:sp>
        <p:nvSpPr>
          <p:cNvPr id="3" name="Content Placeholder 2"/>
          <p:cNvSpPr>
            <a:spLocks noGrp="1"/>
          </p:cNvSpPr>
          <p:nvPr>
            <p:ph sz="half" idx="1"/>
          </p:nvPr>
        </p:nvSpPr>
        <p:spPr>
          <a:xfrm>
            <a:off x="420623" y="1941094"/>
            <a:ext cx="11538027" cy="4834610"/>
          </a:xfrm>
        </p:spPr>
        <p:txBody>
          <a:bodyPr>
            <a:normAutofit lnSpcReduction="10000"/>
          </a:bodyPr>
          <a:lstStyle/>
          <a:p>
            <a:pPr marL="0" lvl="0" indent="0">
              <a:lnSpc>
                <a:spcPct val="100000"/>
              </a:lnSpc>
              <a:spcBef>
                <a:spcPts val="0"/>
              </a:spcBef>
              <a:spcAft>
                <a:spcPts val="1200"/>
              </a:spcAft>
              <a:buClr>
                <a:srgbClr val="C00000"/>
              </a:buClr>
              <a:buNone/>
            </a:pPr>
            <a:r>
              <a:rPr lang="en-US" sz="3600" b="1" dirty="0">
                <a:solidFill>
                  <a:schemeClr val="tx1">
                    <a:lumMod val="75000"/>
                    <a:lumOff val="25000"/>
                  </a:schemeClr>
                </a:solidFill>
              </a:rPr>
              <a:t>Instead of asking.. ”Do I have an impairment that is affecting my behavioral health practice?” Ask Yourself the following types of behavior-oriented questions:</a:t>
            </a:r>
            <a:endParaRPr lang="en-US" sz="3600" dirty="0">
              <a:solidFill>
                <a:srgbClr val="000E2A"/>
              </a:solidFill>
            </a:endParaRPr>
          </a:p>
          <a:p>
            <a:pPr marL="574675" lvl="0" indent="-339725">
              <a:lnSpc>
                <a:spcPct val="100000"/>
              </a:lnSpc>
              <a:spcBef>
                <a:spcPts val="0"/>
              </a:spcBef>
              <a:spcAft>
                <a:spcPts val="1200"/>
              </a:spcAft>
              <a:buClr>
                <a:srgbClr val="EB1C24"/>
              </a:buClr>
              <a:buSzPct val="80000"/>
            </a:pPr>
            <a:r>
              <a:rPr lang="en-US" sz="3200" b="1" dirty="0">
                <a:solidFill>
                  <a:srgbClr val="000E2A"/>
                </a:solidFill>
              </a:rPr>
              <a:t>Have I been showing up to work on time (or have I had a pattern of missing appointments or showing up late)?</a:t>
            </a:r>
          </a:p>
          <a:p>
            <a:pPr marL="574675" lvl="0" indent="-339725">
              <a:lnSpc>
                <a:spcPct val="100000"/>
              </a:lnSpc>
              <a:spcBef>
                <a:spcPts val="0"/>
              </a:spcBef>
              <a:spcAft>
                <a:spcPts val="1200"/>
              </a:spcAft>
              <a:buClr>
                <a:srgbClr val="EB1C24"/>
              </a:buClr>
              <a:buSzPct val="80000"/>
            </a:pPr>
            <a:r>
              <a:rPr lang="en-US" sz="3200" b="1" dirty="0">
                <a:solidFill>
                  <a:srgbClr val="000E2A"/>
                </a:solidFill>
              </a:rPr>
              <a:t>Have I been completing all my work tasks?</a:t>
            </a:r>
          </a:p>
          <a:p>
            <a:pPr marL="574675" lvl="0" indent="-339725">
              <a:lnSpc>
                <a:spcPct val="100000"/>
              </a:lnSpc>
              <a:spcBef>
                <a:spcPts val="0"/>
              </a:spcBef>
              <a:buClr>
                <a:srgbClr val="EB1C24"/>
              </a:buClr>
              <a:buSzPct val="80000"/>
            </a:pPr>
            <a:r>
              <a:rPr lang="en-US" sz="3200" b="1" dirty="0">
                <a:solidFill>
                  <a:srgbClr val="000E2A"/>
                </a:solidFill>
              </a:rPr>
              <a:t>Have I been completing my work tasks in a rigid or minimal manner?</a:t>
            </a:r>
          </a:p>
          <a:p>
            <a:pPr marL="339725" indent="0" algn="r">
              <a:lnSpc>
                <a:spcPct val="100000"/>
              </a:lnSpc>
              <a:spcBef>
                <a:spcPts val="0"/>
              </a:spcBef>
              <a:spcAft>
                <a:spcPts val="600"/>
              </a:spcAft>
              <a:buClr>
                <a:srgbClr val="EB1C24"/>
              </a:buClr>
              <a:buSzPct val="80000"/>
              <a:buNone/>
            </a:pPr>
            <a:r>
              <a:rPr lang="en-US" sz="1400" b="1" dirty="0"/>
              <a:t>Barsky, 2015</a:t>
            </a:r>
          </a:p>
        </p:txBody>
      </p:sp>
      <p:pic>
        <p:nvPicPr>
          <p:cNvPr id="9" name="Content Placeholder 8" descr="mirror image of silhouette">
            <a:extLst>
              <a:ext uri="{FF2B5EF4-FFF2-40B4-BE49-F238E27FC236}">
                <a16:creationId xmlns:a16="http://schemas.microsoft.com/office/drawing/2014/main" id="{A8B5DC06-E44B-471F-9312-30D224CAA39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694" y="216440"/>
            <a:ext cx="2048256" cy="1487424"/>
          </a:xfrm>
        </p:spPr>
      </p:pic>
    </p:spTree>
    <p:extLst>
      <p:ext uri="{BB962C8B-B14F-4D97-AF65-F5344CB8AC3E}">
        <p14:creationId xmlns:p14="http://schemas.microsoft.com/office/powerpoint/2010/main" val="2351265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7218</TotalTime>
  <Words>3298</Words>
  <Application>Microsoft Office PowerPoint</Application>
  <PresentationFormat>Widescreen</PresentationFormat>
  <Paragraphs>192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Part 5. Self-Care and Ethical Issues</vt:lpstr>
      <vt:lpstr>Part 5 Outline</vt:lpstr>
      <vt:lpstr>When talking about self-care as an ethical issue, let’s review these important terms - Compassion Fatigue &amp; Compassion Satisfaction</vt:lpstr>
      <vt:lpstr>Ethics, Compassion Fatigue, and Self Care</vt:lpstr>
      <vt:lpstr>Ethical Codes and their Relationship to Compassion Fatigue</vt:lpstr>
      <vt:lpstr>Self Care is an Ethical Issue?  Owe the same duties to self as to others…</vt:lpstr>
      <vt:lpstr>Self-Care as an Ethical Issue</vt:lpstr>
      <vt:lpstr>Another concept…</vt:lpstr>
      <vt:lpstr>Self-Reflection</vt:lpstr>
      <vt:lpstr>Ask Yourself, have I been …</vt:lpstr>
      <vt:lpstr>Activities that Help Promote Adherence to Ethical Codes &amp; Manage Compassion Fatigue</vt:lpstr>
      <vt:lpstr>That which is to give light must endure burning                           Viktor Frankl</vt:lpstr>
      <vt:lpstr>This ends Part 5 of the five-part  Compassion Fatigue and the Behavioral Health Workforce Curriculum Infusion Package (CIP)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keywords>Compassion Fatigue, Burnout, Self-Care, Behavioral Health Workforce</cp:keywords>
  <cp:lastModifiedBy>Beth A Rutkowski</cp:lastModifiedBy>
  <cp:revision>273</cp:revision>
  <dcterms:created xsi:type="dcterms:W3CDTF">2020-02-01T21:14:39Z</dcterms:created>
  <dcterms:modified xsi:type="dcterms:W3CDTF">2020-03-17T19:15:42Z</dcterms:modified>
  <cp:category>Curriculum Infusion Package</cp:category>
</cp:coreProperties>
</file>