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11" r:id="rId1"/>
    <p:sldMasterId id="2147483675" r:id="rId2"/>
    <p:sldMasterId id="2147483716" r:id="rId3"/>
    <p:sldMasterId id="2147483720" r:id="rId4"/>
    <p:sldMasterId id="2147483722" r:id="rId5"/>
  </p:sldMasterIdLst>
  <p:notesMasterIdLst>
    <p:notesMasterId r:id="rId117"/>
  </p:notesMasterIdLst>
  <p:handoutMasterIdLst>
    <p:handoutMasterId r:id="rId118"/>
  </p:handoutMasterIdLst>
  <p:sldIdLst>
    <p:sldId id="427" r:id="rId6"/>
    <p:sldId id="428" r:id="rId7"/>
    <p:sldId id="448" r:id="rId8"/>
    <p:sldId id="430" r:id="rId9"/>
    <p:sldId id="570" r:id="rId10"/>
    <p:sldId id="571" r:id="rId11"/>
    <p:sldId id="572" r:id="rId12"/>
    <p:sldId id="573" r:id="rId13"/>
    <p:sldId id="574" r:id="rId14"/>
    <p:sldId id="443" r:id="rId15"/>
    <p:sldId id="444" r:id="rId16"/>
    <p:sldId id="445" r:id="rId17"/>
    <p:sldId id="471" r:id="rId18"/>
    <p:sldId id="472" r:id="rId19"/>
    <p:sldId id="473" r:id="rId20"/>
    <p:sldId id="474" r:id="rId21"/>
    <p:sldId id="452" r:id="rId22"/>
    <p:sldId id="567" r:id="rId23"/>
    <p:sldId id="451" r:id="rId24"/>
    <p:sldId id="568" r:id="rId25"/>
    <p:sldId id="569" r:id="rId26"/>
    <p:sldId id="453" r:id="rId27"/>
    <p:sldId id="475" r:id="rId28"/>
    <p:sldId id="476" r:id="rId29"/>
    <p:sldId id="477" r:id="rId30"/>
    <p:sldId id="502" r:id="rId31"/>
    <p:sldId id="503" r:id="rId32"/>
    <p:sldId id="510" r:id="rId33"/>
    <p:sldId id="491" r:id="rId34"/>
    <p:sldId id="511" r:id="rId35"/>
    <p:sldId id="512" r:id="rId36"/>
    <p:sldId id="513" r:id="rId37"/>
    <p:sldId id="514" r:id="rId38"/>
    <p:sldId id="515" r:id="rId39"/>
    <p:sldId id="516" r:id="rId40"/>
    <p:sldId id="517" r:id="rId41"/>
    <p:sldId id="489" r:id="rId42"/>
    <p:sldId id="490" r:id="rId43"/>
    <p:sldId id="518" r:id="rId44"/>
    <p:sldId id="493" r:id="rId45"/>
    <p:sldId id="519" r:id="rId46"/>
    <p:sldId id="520" r:id="rId47"/>
    <p:sldId id="521" r:id="rId48"/>
    <p:sldId id="522" r:id="rId49"/>
    <p:sldId id="523" r:id="rId50"/>
    <p:sldId id="524" r:id="rId51"/>
    <p:sldId id="525" r:id="rId52"/>
    <p:sldId id="534" r:id="rId53"/>
    <p:sldId id="535" r:id="rId54"/>
    <p:sldId id="536" r:id="rId55"/>
    <p:sldId id="587" r:id="rId56"/>
    <p:sldId id="588" r:id="rId57"/>
    <p:sldId id="590" r:id="rId58"/>
    <p:sldId id="537" r:id="rId59"/>
    <p:sldId id="527" r:id="rId60"/>
    <p:sldId id="539" r:id="rId61"/>
    <p:sldId id="540" r:id="rId62"/>
    <p:sldId id="541" r:id="rId63"/>
    <p:sldId id="542" r:id="rId64"/>
    <p:sldId id="543" r:id="rId65"/>
    <p:sldId id="526" r:id="rId66"/>
    <p:sldId id="528" r:id="rId67"/>
    <p:sldId id="544" r:id="rId68"/>
    <p:sldId id="529" r:id="rId69"/>
    <p:sldId id="530" r:id="rId70"/>
    <p:sldId id="545" r:id="rId71"/>
    <p:sldId id="531" r:id="rId72"/>
    <p:sldId id="546" r:id="rId73"/>
    <p:sldId id="547" r:id="rId74"/>
    <p:sldId id="548" r:id="rId75"/>
    <p:sldId id="549" r:id="rId76"/>
    <p:sldId id="550" r:id="rId77"/>
    <p:sldId id="551" r:id="rId78"/>
    <p:sldId id="552" r:id="rId79"/>
    <p:sldId id="478" r:id="rId80"/>
    <p:sldId id="553" r:id="rId81"/>
    <p:sldId id="532" r:id="rId82"/>
    <p:sldId id="591" r:id="rId83"/>
    <p:sldId id="592" r:id="rId84"/>
    <p:sldId id="594" r:id="rId85"/>
    <p:sldId id="533" r:id="rId86"/>
    <p:sldId id="554" r:id="rId87"/>
    <p:sldId id="555" r:id="rId88"/>
    <p:sldId id="480" r:id="rId89"/>
    <p:sldId id="556" r:id="rId90"/>
    <p:sldId id="504" r:id="rId91"/>
    <p:sldId id="505" r:id="rId92"/>
    <p:sldId id="506" r:id="rId93"/>
    <p:sldId id="507" r:id="rId94"/>
    <p:sldId id="508" r:id="rId95"/>
    <p:sldId id="509" r:id="rId96"/>
    <p:sldId id="557" r:id="rId97"/>
    <p:sldId id="558" r:id="rId98"/>
    <p:sldId id="565" r:id="rId99"/>
    <p:sldId id="566" r:id="rId100"/>
    <p:sldId id="586" r:id="rId101"/>
    <p:sldId id="575" r:id="rId102"/>
    <p:sldId id="576" r:id="rId103"/>
    <p:sldId id="577" r:id="rId104"/>
    <p:sldId id="578" r:id="rId105"/>
    <p:sldId id="579" r:id="rId106"/>
    <p:sldId id="468" r:id="rId107"/>
    <p:sldId id="580" r:id="rId108"/>
    <p:sldId id="581" r:id="rId109"/>
    <p:sldId id="582" r:id="rId110"/>
    <p:sldId id="583" r:id="rId111"/>
    <p:sldId id="584" r:id="rId112"/>
    <p:sldId id="585" r:id="rId113"/>
    <p:sldId id="455" r:id="rId114"/>
    <p:sldId id="456" r:id="rId115"/>
    <p:sldId id="450" r:id="rId116"/>
  </p:sldIdLst>
  <p:sldSz cx="12188825" cy="6858000"/>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866" b="0" i="0" u="none" strike="noStrike" cap="none" baseline="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552" userDrawn="1">
          <p15:clr>
            <a:srgbClr val="A4A3A4"/>
          </p15:clr>
        </p15:guide>
        <p15:guide id="2" pos="34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B9AB11D-6873-376D-05ED-D75E0B1B1666}" name="Schamber, Christopher" initials="CS" userId="S::CSchamber@mednet.ucla.edu::5fc4f9dc-4acd-4ec8-8635-692d02672808" providerId="AD"/>
  <p188:author id="{B3936249-5878-9C0C-31FE-DC1CA695528B}" name="Rutkowski, Beth" initials="BR" userId="S::BRutkowski@mednet.ucla.edu::28b4d559-5609-4577-a655-1a6c0000dce4" providerId="AD"/>
  <p188:author id="{94E07F60-A3B8-AD29-68D7-C0073F202CE0}" name="Freese, Thomas E." initials="TF" userId="S::TFreese@mednet.ucla.edu::d5c16bb8-e529-4788-8372-f42a74891c12" providerId="AD"/>
  <p188:author id="{AF206385-7F60-6CD2-905D-95E76B65D338}" name="Beth Rutkowski" initials="BR" userId="Beth Rutkowski"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hele Friedman" initials="MF" lastIdx="2" clrIdx="0">
    <p:extLst>
      <p:ext uri="{19B8F6BF-5375-455C-9EA6-DF929625EA0E}">
        <p15:presenceInfo xmlns:p15="http://schemas.microsoft.com/office/powerpoint/2012/main" userId="S::mfriedman506@insite.4cd.edu::881bf119-6d23-42c5-aea2-08784123bd4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96B6"/>
    <a:srgbClr val="DDDCD3"/>
    <a:srgbClr val="F8F6F0"/>
    <a:srgbClr val="FCFAF4"/>
    <a:srgbClr val="F0EDE4"/>
    <a:srgbClr val="E7E5D9"/>
    <a:srgbClr val="C5C4BA"/>
    <a:srgbClr val="A9A89F"/>
    <a:srgbClr val="DAD8CB"/>
    <a:srgbClr val="9393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C2C7DE-0894-4192-9C78-F55A5AE73111}" v="3" dt="2026-05-12T15:40:45.326"/>
  </p1510:revLst>
</p1510:revInfo>
</file>

<file path=ppt/tableStyles.xml><?xml version="1.0" encoding="utf-8"?>
<a:tblStyleLst xmlns:a="http://schemas.openxmlformats.org/drawingml/2006/main" def="{90651C3A-4460-11DB-9652-00E08161165F}">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17" autoAdjust="0"/>
    <p:restoredTop sz="71100" autoAdjust="0"/>
  </p:normalViewPr>
  <p:slideViewPr>
    <p:cSldViewPr snapToGrid="0">
      <p:cViewPr varScale="1">
        <p:scale>
          <a:sx n="85" d="100"/>
          <a:sy n="85" d="100"/>
        </p:scale>
        <p:origin x="1572" y="96"/>
      </p:cViewPr>
      <p:guideLst>
        <p:guide orient="horz" pos="1552"/>
        <p:guide pos="341"/>
      </p:guideLst>
    </p:cSldViewPr>
  </p:slideViewPr>
  <p:outlineViewPr>
    <p:cViewPr>
      <p:scale>
        <a:sx n="33" d="100"/>
        <a:sy n="33" d="100"/>
      </p:scale>
      <p:origin x="0" y="0"/>
    </p:cViewPr>
  </p:outlineViewPr>
  <p:notesTextViewPr>
    <p:cViewPr>
      <p:scale>
        <a:sx n="3" d="2"/>
        <a:sy n="3" d="2"/>
      </p:scale>
      <p:origin x="0" y="0"/>
    </p:cViewPr>
  </p:notesTextViewPr>
  <p:sorterViewPr>
    <p:cViewPr>
      <p:scale>
        <a:sx n="120" d="100"/>
        <a:sy n="120" d="100"/>
      </p:scale>
      <p:origin x="0" y="0"/>
    </p:cViewPr>
  </p:sorterViewPr>
  <p:notesViewPr>
    <p:cSldViewPr snapToGrid="0">
      <p:cViewPr varScale="1">
        <p:scale>
          <a:sx n="81" d="100"/>
          <a:sy n="81" d="100"/>
        </p:scale>
        <p:origin x="3894" y="10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notesMaster" Target="notesMasters/notesMaster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tableStyles" Target="tableStyles.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handoutMaster" Target="handoutMasters/handoutMaster1.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microsoft.com/office/2015/10/relationships/revisionInfo" Target="revisionInfo.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slideMaster" Target="slideMasters/slideMaster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commentAuthors" Target="commentAuthors.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presProps" Target="presProps.xml"/><Relationship Id="rId125" Type="http://schemas.microsoft.com/office/2018/10/relationships/authors" Target="author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viewProps" Target="viewProps.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B3E053-F1B8-4FED-BEDF-07955C6892A4}" type="doc">
      <dgm:prSet loTypeId="urn:microsoft.com/office/officeart/2005/8/layout/hierarchy1" loCatId="hierarchy" qsTypeId="urn:microsoft.com/office/officeart/2005/8/quickstyle/simple4#1" qsCatId="simple" csTypeId="urn:microsoft.com/office/officeart/2005/8/colors/accent3_2#1" csCatId="accent3" phldr="1"/>
      <dgm:spPr/>
      <dgm:t>
        <a:bodyPr/>
        <a:lstStyle/>
        <a:p>
          <a:endParaRPr lang="en-US"/>
        </a:p>
      </dgm:t>
    </dgm:pt>
    <dgm:pt modelId="{601B58C9-2BDE-40FA-A502-DF7A2BDCD025}">
      <dgm:prSet/>
      <dgm:spPr/>
      <dgm:t>
        <a:bodyPr/>
        <a:lstStyle/>
        <a:p>
          <a:r>
            <a:rPr lang="en-US" b="0" i="0" dirty="0"/>
            <a:t>Direct Transmission Through Shared Equipment</a:t>
          </a:r>
          <a:endParaRPr lang="en-US" dirty="0"/>
        </a:p>
      </dgm:t>
      <dgm:extLst>
        <a:ext uri="{E40237B7-FDA0-4F09-8148-C483321AD2D9}">
          <dgm14:cNvPr xmlns:dgm14="http://schemas.microsoft.com/office/drawing/2010/diagram" id="0" name="" descr="Direct Transmission Through Shared Equipment&#10;"/>
        </a:ext>
      </dgm:extLst>
    </dgm:pt>
    <dgm:pt modelId="{87300F52-6798-43B4-AC25-2C39E974983C}" type="parTrans" cxnId="{8F07CB1A-8F59-4631-B04C-54352B132940}">
      <dgm:prSet/>
      <dgm:spPr/>
      <dgm:t>
        <a:bodyPr/>
        <a:lstStyle/>
        <a:p>
          <a:endParaRPr lang="en-US"/>
        </a:p>
      </dgm:t>
    </dgm:pt>
    <dgm:pt modelId="{285BF70F-D7FC-4580-9507-783BF34F2992}" type="sibTrans" cxnId="{8F07CB1A-8F59-4631-B04C-54352B132940}">
      <dgm:prSet/>
      <dgm:spPr/>
      <dgm:t>
        <a:bodyPr/>
        <a:lstStyle/>
        <a:p>
          <a:endParaRPr lang="en-US"/>
        </a:p>
      </dgm:t>
    </dgm:pt>
    <dgm:pt modelId="{690DB0C7-72A7-42A2-9AA8-938439C0C6F0}">
      <dgm:prSet/>
      <dgm:spPr/>
      <dgm:t>
        <a:bodyPr/>
        <a:lstStyle/>
        <a:p>
          <a:r>
            <a:rPr lang="en-US" b="0" i="0" dirty="0"/>
            <a:t>Impaired Judgment and Risky Behavior</a:t>
          </a:r>
          <a:endParaRPr lang="en-US" dirty="0"/>
        </a:p>
      </dgm:t>
      <dgm:extLst>
        <a:ext uri="{E40237B7-FDA0-4F09-8148-C483321AD2D9}">
          <dgm14:cNvPr xmlns:dgm14="http://schemas.microsoft.com/office/drawing/2010/diagram" id="0" name="" descr="Impaired Judgment and Risky Behavior&#10;"/>
        </a:ext>
      </dgm:extLst>
    </dgm:pt>
    <dgm:pt modelId="{666D2689-1A19-422B-909C-A356990E8F35}" type="parTrans" cxnId="{60368398-F0A3-4F59-BF70-E51870022244}">
      <dgm:prSet/>
      <dgm:spPr/>
      <dgm:t>
        <a:bodyPr/>
        <a:lstStyle/>
        <a:p>
          <a:endParaRPr lang="en-US"/>
        </a:p>
      </dgm:t>
    </dgm:pt>
    <dgm:pt modelId="{35C2C370-476C-4036-AB7A-3C52FA9FF748}" type="sibTrans" cxnId="{60368398-F0A3-4F59-BF70-E51870022244}">
      <dgm:prSet/>
      <dgm:spPr/>
      <dgm:t>
        <a:bodyPr/>
        <a:lstStyle/>
        <a:p>
          <a:endParaRPr lang="en-US"/>
        </a:p>
      </dgm:t>
    </dgm:pt>
    <dgm:pt modelId="{4A2F855B-CF28-463F-BC1D-086F34B665FA}">
      <dgm:prSet/>
      <dgm:spPr/>
      <dgm:t>
        <a:bodyPr/>
        <a:lstStyle/>
        <a:p>
          <a:r>
            <a:rPr lang="en-US" b="0" i="0" dirty="0"/>
            <a:t>Biological Vulnerability</a:t>
          </a:r>
          <a:endParaRPr lang="en-US" dirty="0"/>
        </a:p>
      </dgm:t>
      <dgm:extLst>
        <a:ext uri="{E40237B7-FDA0-4F09-8148-C483321AD2D9}">
          <dgm14:cNvPr xmlns:dgm14="http://schemas.microsoft.com/office/drawing/2010/diagram" id="0" name="" descr="Biological Vulnerability&#10;"/>
        </a:ext>
      </dgm:extLst>
    </dgm:pt>
    <dgm:pt modelId="{C08B4805-805D-4C92-A6D8-22D200CF266F}" type="parTrans" cxnId="{7D891AB4-A136-4BF8-8E82-CB64F7CE7425}">
      <dgm:prSet/>
      <dgm:spPr/>
      <dgm:t>
        <a:bodyPr/>
        <a:lstStyle/>
        <a:p>
          <a:endParaRPr lang="en-US"/>
        </a:p>
      </dgm:t>
    </dgm:pt>
    <dgm:pt modelId="{BC20FD98-7405-401D-BD16-72C42514215E}" type="sibTrans" cxnId="{7D891AB4-A136-4BF8-8E82-CB64F7CE7425}">
      <dgm:prSet/>
      <dgm:spPr/>
      <dgm:t>
        <a:bodyPr/>
        <a:lstStyle/>
        <a:p>
          <a:endParaRPr lang="en-US"/>
        </a:p>
      </dgm:t>
    </dgm:pt>
    <dgm:pt modelId="{57AA9192-5977-4FC7-A180-534DBA8AE973}">
      <dgm:prSet/>
      <dgm:spPr/>
      <dgm:t>
        <a:bodyPr/>
        <a:lstStyle/>
        <a:p>
          <a:r>
            <a:rPr lang="en-US" b="0" i="0" dirty="0"/>
            <a:t>Social and Structural Factors</a:t>
          </a:r>
          <a:endParaRPr lang="en-US" dirty="0"/>
        </a:p>
      </dgm:t>
      <dgm:extLst>
        <a:ext uri="{E40237B7-FDA0-4F09-8148-C483321AD2D9}">
          <dgm14:cNvPr xmlns:dgm14="http://schemas.microsoft.com/office/drawing/2010/diagram" id="0" name="" descr="Social and Structural Factors&#10;"/>
        </a:ext>
      </dgm:extLst>
    </dgm:pt>
    <dgm:pt modelId="{464A01CE-8FED-4FC0-9DC7-FD3AEF668CEC}" type="parTrans" cxnId="{F3087E40-0C84-478C-9D02-9693D724C189}">
      <dgm:prSet/>
      <dgm:spPr/>
      <dgm:t>
        <a:bodyPr/>
        <a:lstStyle/>
        <a:p>
          <a:endParaRPr lang="en-US"/>
        </a:p>
      </dgm:t>
    </dgm:pt>
    <dgm:pt modelId="{20B96E44-E1B6-407A-BCB9-E25091AB131C}" type="sibTrans" cxnId="{F3087E40-0C84-478C-9D02-9693D724C189}">
      <dgm:prSet/>
      <dgm:spPr/>
      <dgm:t>
        <a:bodyPr/>
        <a:lstStyle/>
        <a:p>
          <a:endParaRPr lang="en-US"/>
        </a:p>
      </dgm:t>
    </dgm:pt>
    <dgm:pt modelId="{4AD7B326-70AD-4838-AE56-F64178194C94}" type="pres">
      <dgm:prSet presAssocID="{71B3E053-F1B8-4FED-BEDF-07955C6892A4}" presName="hierChild1" presStyleCnt="0">
        <dgm:presLayoutVars>
          <dgm:chPref val="1"/>
          <dgm:dir/>
          <dgm:animOne val="branch"/>
          <dgm:animLvl val="lvl"/>
          <dgm:resizeHandles/>
        </dgm:presLayoutVars>
      </dgm:prSet>
      <dgm:spPr/>
    </dgm:pt>
    <dgm:pt modelId="{22EAD49D-BBC7-42D4-8B8C-84EE4520BD5E}" type="pres">
      <dgm:prSet presAssocID="{601B58C9-2BDE-40FA-A502-DF7A2BDCD025}" presName="hierRoot1" presStyleCnt="0"/>
      <dgm:spPr/>
    </dgm:pt>
    <dgm:pt modelId="{CCA938E6-0869-411C-9963-55A370ACA58B}" type="pres">
      <dgm:prSet presAssocID="{601B58C9-2BDE-40FA-A502-DF7A2BDCD025}" presName="composite" presStyleCnt="0"/>
      <dgm:spPr/>
    </dgm:pt>
    <dgm:pt modelId="{BF244CF7-F385-4962-A985-F93B34669FF2}" type="pres">
      <dgm:prSet presAssocID="{601B58C9-2BDE-40FA-A502-DF7A2BDCD025}" presName="background" presStyleLbl="node0" presStyleIdx="0" presStyleCnt="4"/>
      <dgm:spPr>
        <a:solidFill>
          <a:srgbClr val="0070C0"/>
        </a:solidFill>
      </dgm:spPr>
      <dgm:extLst>
        <a:ext uri="{E40237B7-FDA0-4F09-8148-C483321AD2D9}">
          <dgm14:cNvPr xmlns:dgm14="http://schemas.microsoft.com/office/drawing/2010/diagram" id="0" name="" descr="Blue background"/>
        </a:ext>
      </dgm:extLst>
    </dgm:pt>
    <dgm:pt modelId="{171D0920-FB4A-42F6-B317-9D325FAE0D8E}" type="pres">
      <dgm:prSet presAssocID="{601B58C9-2BDE-40FA-A502-DF7A2BDCD025}" presName="text" presStyleLbl="fgAcc0" presStyleIdx="0" presStyleCnt="4" custLinFactNeighborX="13125" custLinFactNeighborY="12302">
        <dgm:presLayoutVars>
          <dgm:chPref val="3"/>
        </dgm:presLayoutVars>
      </dgm:prSet>
      <dgm:spPr/>
    </dgm:pt>
    <dgm:pt modelId="{2B5EBB57-F3C6-4516-9B25-1D571FA790CE}" type="pres">
      <dgm:prSet presAssocID="{601B58C9-2BDE-40FA-A502-DF7A2BDCD025}" presName="hierChild2" presStyleCnt="0"/>
      <dgm:spPr/>
    </dgm:pt>
    <dgm:pt modelId="{7774B14D-991A-4EF1-A5A7-C5538B1C0E38}" type="pres">
      <dgm:prSet presAssocID="{690DB0C7-72A7-42A2-9AA8-938439C0C6F0}" presName="hierRoot1" presStyleCnt="0"/>
      <dgm:spPr/>
    </dgm:pt>
    <dgm:pt modelId="{9B74277D-BD7E-41F9-B2B8-DAC49D832751}" type="pres">
      <dgm:prSet presAssocID="{690DB0C7-72A7-42A2-9AA8-938439C0C6F0}" presName="composite" presStyleCnt="0"/>
      <dgm:spPr/>
    </dgm:pt>
    <dgm:pt modelId="{4D8F0C2A-DC36-4BF7-A38B-9EE2D0DAC3A4}" type="pres">
      <dgm:prSet presAssocID="{690DB0C7-72A7-42A2-9AA8-938439C0C6F0}" presName="background" presStyleLbl="node0" presStyleIdx="1" presStyleCnt="4"/>
      <dgm:spPr>
        <a:solidFill>
          <a:srgbClr val="0070C0"/>
        </a:solidFill>
      </dgm:spPr>
      <dgm:extLst>
        <a:ext uri="{E40237B7-FDA0-4F09-8148-C483321AD2D9}">
          <dgm14:cNvPr xmlns:dgm14="http://schemas.microsoft.com/office/drawing/2010/diagram" id="0" name="" descr="Blue background"/>
        </a:ext>
      </dgm:extLst>
    </dgm:pt>
    <dgm:pt modelId="{6BCF9578-7626-4ABC-B5A1-284293E286D1}" type="pres">
      <dgm:prSet presAssocID="{690DB0C7-72A7-42A2-9AA8-938439C0C6F0}" presName="text" presStyleLbl="fgAcc0" presStyleIdx="1" presStyleCnt="4" custLinFactNeighborX="10483" custLinFactNeighborY="12302">
        <dgm:presLayoutVars>
          <dgm:chPref val="3"/>
        </dgm:presLayoutVars>
      </dgm:prSet>
      <dgm:spPr/>
    </dgm:pt>
    <dgm:pt modelId="{CCFB1F65-1102-4849-A398-3354E358AFF1}" type="pres">
      <dgm:prSet presAssocID="{690DB0C7-72A7-42A2-9AA8-938439C0C6F0}" presName="hierChild2" presStyleCnt="0"/>
      <dgm:spPr/>
    </dgm:pt>
    <dgm:pt modelId="{AD18091C-7D20-4567-8E0E-CD87EC49096A}" type="pres">
      <dgm:prSet presAssocID="{4A2F855B-CF28-463F-BC1D-086F34B665FA}" presName="hierRoot1" presStyleCnt="0"/>
      <dgm:spPr/>
    </dgm:pt>
    <dgm:pt modelId="{AD3E585F-3392-453C-8628-771F66EDF45B}" type="pres">
      <dgm:prSet presAssocID="{4A2F855B-CF28-463F-BC1D-086F34B665FA}" presName="composite" presStyleCnt="0"/>
      <dgm:spPr/>
    </dgm:pt>
    <dgm:pt modelId="{0A703E10-B51B-4011-BA1B-4B89778940C7}" type="pres">
      <dgm:prSet presAssocID="{4A2F855B-CF28-463F-BC1D-086F34B665FA}" presName="background" presStyleLbl="node0" presStyleIdx="2" presStyleCnt="4"/>
      <dgm:spPr>
        <a:solidFill>
          <a:srgbClr val="0070C0"/>
        </a:solidFill>
      </dgm:spPr>
      <dgm:extLst>
        <a:ext uri="{E40237B7-FDA0-4F09-8148-C483321AD2D9}">
          <dgm14:cNvPr xmlns:dgm14="http://schemas.microsoft.com/office/drawing/2010/diagram" id="0" name="" descr="Blue background"/>
        </a:ext>
      </dgm:extLst>
    </dgm:pt>
    <dgm:pt modelId="{967307E5-1065-4215-9513-FB029916DE1F}" type="pres">
      <dgm:prSet presAssocID="{4A2F855B-CF28-463F-BC1D-086F34B665FA}" presName="text" presStyleLbl="fgAcc0" presStyleIdx="2" presStyleCnt="4" custLinFactNeighborX="4581" custLinFactNeighborY="14831">
        <dgm:presLayoutVars>
          <dgm:chPref val="3"/>
        </dgm:presLayoutVars>
      </dgm:prSet>
      <dgm:spPr/>
    </dgm:pt>
    <dgm:pt modelId="{91EE6117-D531-417C-AF95-DFEBE821E561}" type="pres">
      <dgm:prSet presAssocID="{4A2F855B-CF28-463F-BC1D-086F34B665FA}" presName="hierChild2" presStyleCnt="0"/>
      <dgm:spPr/>
    </dgm:pt>
    <dgm:pt modelId="{A0880313-3687-4B0F-9488-D3099B289F0B}" type="pres">
      <dgm:prSet presAssocID="{57AA9192-5977-4FC7-A180-534DBA8AE973}" presName="hierRoot1" presStyleCnt="0"/>
      <dgm:spPr/>
    </dgm:pt>
    <dgm:pt modelId="{677954B7-A69B-46D1-AC70-C2CE1B31D696}" type="pres">
      <dgm:prSet presAssocID="{57AA9192-5977-4FC7-A180-534DBA8AE973}" presName="composite" presStyleCnt="0"/>
      <dgm:spPr/>
    </dgm:pt>
    <dgm:pt modelId="{6787D666-3007-4CD9-88D4-208528FAF8B7}" type="pres">
      <dgm:prSet presAssocID="{57AA9192-5977-4FC7-A180-534DBA8AE973}" presName="background" presStyleLbl="node0" presStyleIdx="3" presStyleCnt="4"/>
      <dgm:spPr>
        <a:solidFill>
          <a:srgbClr val="0070C0"/>
        </a:solidFill>
      </dgm:spPr>
      <dgm:extLst>
        <a:ext uri="{E40237B7-FDA0-4F09-8148-C483321AD2D9}">
          <dgm14:cNvPr xmlns:dgm14="http://schemas.microsoft.com/office/drawing/2010/diagram" id="0" name="" descr="Blue background"/>
        </a:ext>
      </dgm:extLst>
    </dgm:pt>
    <dgm:pt modelId="{38A65021-1A1B-4D12-B786-5B88E2E53E78}" type="pres">
      <dgm:prSet presAssocID="{57AA9192-5977-4FC7-A180-534DBA8AE973}" presName="text" presStyleLbl="fgAcc0" presStyleIdx="3" presStyleCnt="4" custLinFactNeighborX="2502" custLinFactNeighborY="11038">
        <dgm:presLayoutVars>
          <dgm:chPref val="3"/>
        </dgm:presLayoutVars>
      </dgm:prSet>
      <dgm:spPr/>
    </dgm:pt>
    <dgm:pt modelId="{668894CC-61E7-47DD-BD26-D4C29297F512}" type="pres">
      <dgm:prSet presAssocID="{57AA9192-5977-4FC7-A180-534DBA8AE973}" presName="hierChild2" presStyleCnt="0"/>
      <dgm:spPr/>
    </dgm:pt>
  </dgm:ptLst>
  <dgm:cxnLst>
    <dgm:cxn modelId="{8F07CB1A-8F59-4631-B04C-54352B132940}" srcId="{71B3E053-F1B8-4FED-BEDF-07955C6892A4}" destId="{601B58C9-2BDE-40FA-A502-DF7A2BDCD025}" srcOrd="0" destOrd="0" parTransId="{87300F52-6798-43B4-AC25-2C39E974983C}" sibTransId="{285BF70F-D7FC-4580-9507-783BF34F2992}"/>
    <dgm:cxn modelId="{F3087E40-0C84-478C-9D02-9693D724C189}" srcId="{71B3E053-F1B8-4FED-BEDF-07955C6892A4}" destId="{57AA9192-5977-4FC7-A180-534DBA8AE973}" srcOrd="3" destOrd="0" parTransId="{464A01CE-8FED-4FC0-9DC7-FD3AEF668CEC}" sibTransId="{20B96E44-E1B6-407A-BCB9-E25091AB131C}"/>
    <dgm:cxn modelId="{7AFBC565-37FA-4213-9D55-29BA93173C0A}" type="presOf" srcId="{4A2F855B-CF28-463F-BC1D-086F34B665FA}" destId="{967307E5-1065-4215-9513-FB029916DE1F}" srcOrd="0" destOrd="0" presId="urn:microsoft.com/office/officeart/2005/8/layout/hierarchy1"/>
    <dgm:cxn modelId="{8E54884A-BBF9-4923-8E8A-D93B35F2047E}" type="presOf" srcId="{57AA9192-5977-4FC7-A180-534DBA8AE973}" destId="{38A65021-1A1B-4D12-B786-5B88E2E53E78}" srcOrd="0" destOrd="0" presId="urn:microsoft.com/office/officeart/2005/8/layout/hierarchy1"/>
    <dgm:cxn modelId="{13DD0B7A-4FE0-460D-BC33-D9125C8A4083}" type="presOf" srcId="{690DB0C7-72A7-42A2-9AA8-938439C0C6F0}" destId="{6BCF9578-7626-4ABC-B5A1-284293E286D1}" srcOrd="0" destOrd="0" presId="urn:microsoft.com/office/officeart/2005/8/layout/hierarchy1"/>
    <dgm:cxn modelId="{60368398-F0A3-4F59-BF70-E51870022244}" srcId="{71B3E053-F1B8-4FED-BEDF-07955C6892A4}" destId="{690DB0C7-72A7-42A2-9AA8-938439C0C6F0}" srcOrd="1" destOrd="0" parTransId="{666D2689-1A19-422B-909C-A356990E8F35}" sibTransId="{35C2C370-476C-4036-AB7A-3C52FA9FF748}"/>
    <dgm:cxn modelId="{B355C99D-6E85-4CD7-9C69-AD5270A1F4EF}" type="presOf" srcId="{601B58C9-2BDE-40FA-A502-DF7A2BDCD025}" destId="{171D0920-FB4A-42F6-B317-9D325FAE0D8E}" srcOrd="0" destOrd="0" presId="urn:microsoft.com/office/officeart/2005/8/layout/hierarchy1"/>
    <dgm:cxn modelId="{7D891AB4-A136-4BF8-8E82-CB64F7CE7425}" srcId="{71B3E053-F1B8-4FED-BEDF-07955C6892A4}" destId="{4A2F855B-CF28-463F-BC1D-086F34B665FA}" srcOrd="2" destOrd="0" parTransId="{C08B4805-805D-4C92-A6D8-22D200CF266F}" sibTransId="{BC20FD98-7405-401D-BD16-72C42514215E}"/>
    <dgm:cxn modelId="{B6EBA6F6-9B80-43A1-8397-700A0578ACC4}" type="presOf" srcId="{71B3E053-F1B8-4FED-BEDF-07955C6892A4}" destId="{4AD7B326-70AD-4838-AE56-F64178194C94}" srcOrd="0" destOrd="0" presId="urn:microsoft.com/office/officeart/2005/8/layout/hierarchy1"/>
    <dgm:cxn modelId="{139C4CD9-D9A0-405E-9398-F2BB01C0B713}" type="presParOf" srcId="{4AD7B326-70AD-4838-AE56-F64178194C94}" destId="{22EAD49D-BBC7-42D4-8B8C-84EE4520BD5E}" srcOrd="0" destOrd="0" presId="urn:microsoft.com/office/officeart/2005/8/layout/hierarchy1"/>
    <dgm:cxn modelId="{1D3F6F21-F335-4D3F-A0AE-6A09D0E7E852}" type="presParOf" srcId="{22EAD49D-BBC7-42D4-8B8C-84EE4520BD5E}" destId="{CCA938E6-0869-411C-9963-55A370ACA58B}" srcOrd="0" destOrd="0" presId="urn:microsoft.com/office/officeart/2005/8/layout/hierarchy1"/>
    <dgm:cxn modelId="{A73DE3C4-4F9A-4FD7-AB17-013BE201AB16}" type="presParOf" srcId="{CCA938E6-0869-411C-9963-55A370ACA58B}" destId="{BF244CF7-F385-4962-A985-F93B34669FF2}" srcOrd="0" destOrd="0" presId="urn:microsoft.com/office/officeart/2005/8/layout/hierarchy1"/>
    <dgm:cxn modelId="{F4D9DBE9-1871-436C-A424-B989A58DDA04}" type="presParOf" srcId="{CCA938E6-0869-411C-9963-55A370ACA58B}" destId="{171D0920-FB4A-42F6-B317-9D325FAE0D8E}" srcOrd="1" destOrd="0" presId="urn:microsoft.com/office/officeart/2005/8/layout/hierarchy1"/>
    <dgm:cxn modelId="{EC0BA43C-45F1-443D-B4BF-2B6B841AAAFB}" type="presParOf" srcId="{22EAD49D-BBC7-42D4-8B8C-84EE4520BD5E}" destId="{2B5EBB57-F3C6-4516-9B25-1D571FA790CE}" srcOrd="1" destOrd="0" presId="urn:microsoft.com/office/officeart/2005/8/layout/hierarchy1"/>
    <dgm:cxn modelId="{1DC83A02-152E-47B6-A8ED-5EB3FEA6C03C}" type="presParOf" srcId="{4AD7B326-70AD-4838-AE56-F64178194C94}" destId="{7774B14D-991A-4EF1-A5A7-C5538B1C0E38}" srcOrd="1" destOrd="0" presId="urn:microsoft.com/office/officeart/2005/8/layout/hierarchy1"/>
    <dgm:cxn modelId="{87B601AF-143F-4961-A222-C356E2A7A5E2}" type="presParOf" srcId="{7774B14D-991A-4EF1-A5A7-C5538B1C0E38}" destId="{9B74277D-BD7E-41F9-B2B8-DAC49D832751}" srcOrd="0" destOrd="0" presId="urn:microsoft.com/office/officeart/2005/8/layout/hierarchy1"/>
    <dgm:cxn modelId="{8C571250-1400-43C4-9142-16C3F42D8448}" type="presParOf" srcId="{9B74277D-BD7E-41F9-B2B8-DAC49D832751}" destId="{4D8F0C2A-DC36-4BF7-A38B-9EE2D0DAC3A4}" srcOrd="0" destOrd="0" presId="urn:microsoft.com/office/officeart/2005/8/layout/hierarchy1"/>
    <dgm:cxn modelId="{7869C076-EBEB-4858-931F-2A2D02565EE0}" type="presParOf" srcId="{9B74277D-BD7E-41F9-B2B8-DAC49D832751}" destId="{6BCF9578-7626-4ABC-B5A1-284293E286D1}" srcOrd="1" destOrd="0" presId="urn:microsoft.com/office/officeart/2005/8/layout/hierarchy1"/>
    <dgm:cxn modelId="{9429C1AF-6473-4D74-8C04-41DD6C397EA9}" type="presParOf" srcId="{7774B14D-991A-4EF1-A5A7-C5538B1C0E38}" destId="{CCFB1F65-1102-4849-A398-3354E358AFF1}" srcOrd="1" destOrd="0" presId="urn:microsoft.com/office/officeart/2005/8/layout/hierarchy1"/>
    <dgm:cxn modelId="{C5471DFC-5E6B-48E8-A0FA-5670F7EFDC82}" type="presParOf" srcId="{4AD7B326-70AD-4838-AE56-F64178194C94}" destId="{AD18091C-7D20-4567-8E0E-CD87EC49096A}" srcOrd="2" destOrd="0" presId="urn:microsoft.com/office/officeart/2005/8/layout/hierarchy1"/>
    <dgm:cxn modelId="{4926AA26-B45E-449C-83BC-F7D258951CA1}" type="presParOf" srcId="{AD18091C-7D20-4567-8E0E-CD87EC49096A}" destId="{AD3E585F-3392-453C-8628-771F66EDF45B}" srcOrd="0" destOrd="0" presId="urn:microsoft.com/office/officeart/2005/8/layout/hierarchy1"/>
    <dgm:cxn modelId="{8E1DE489-405A-4005-8BA7-5D26A40BCD38}" type="presParOf" srcId="{AD3E585F-3392-453C-8628-771F66EDF45B}" destId="{0A703E10-B51B-4011-BA1B-4B89778940C7}" srcOrd="0" destOrd="0" presId="urn:microsoft.com/office/officeart/2005/8/layout/hierarchy1"/>
    <dgm:cxn modelId="{D5B4D218-3A92-4C90-844D-22B259FCDA18}" type="presParOf" srcId="{AD3E585F-3392-453C-8628-771F66EDF45B}" destId="{967307E5-1065-4215-9513-FB029916DE1F}" srcOrd="1" destOrd="0" presId="urn:microsoft.com/office/officeart/2005/8/layout/hierarchy1"/>
    <dgm:cxn modelId="{09D10B84-892A-4F34-94BF-0B3534529543}" type="presParOf" srcId="{AD18091C-7D20-4567-8E0E-CD87EC49096A}" destId="{91EE6117-D531-417C-AF95-DFEBE821E561}" srcOrd="1" destOrd="0" presId="urn:microsoft.com/office/officeart/2005/8/layout/hierarchy1"/>
    <dgm:cxn modelId="{63BB6F43-4073-43C0-97BA-DD1FC9557B83}" type="presParOf" srcId="{4AD7B326-70AD-4838-AE56-F64178194C94}" destId="{A0880313-3687-4B0F-9488-D3099B289F0B}" srcOrd="3" destOrd="0" presId="urn:microsoft.com/office/officeart/2005/8/layout/hierarchy1"/>
    <dgm:cxn modelId="{4ABB8FD3-14DE-4227-9DEC-CC272742BF67}" type="presParOf" srcId="{A0880313-3687-4B0F-9488-D3099B289F0B}" destId="{677954B7-A69B-46D1-AC70-C2CE1B31D696}" srcOrd="0" destOrd="0" presId="urn:microsoft.com/office/officeart/2005/8/layout/hierarchy1"/>
    <dgm:cxn modelId="{D8BBC6A8-67EB-40E8-8EF7-E75C20420F65}" type="presParOf" srcId="{677954B7-A69B-46D1-AC70-C2CE1B31D696}" destId="{6787D666-3007-4CD9-88D4-208528FAF8B7}" srcOrd="0" destOrd="0" presId="urn:microsoft.com/office/officeart/2005/8/layout/hierarchy1"/>
    <dgm:cxn modelId="{AD857E91-F2BD-4CAA-95A4-6FD6F6DB0FF2}" type="presParOf" srcId="{677954B7-A69B-46D1-AC70-C2CE1B31D696}" destId="{38A65021-1A1B-4D12-B786-5B88E2E53E78}" srcOrd="1" destOrd="0" presId="urn:microsoft.com/office/officeart/2005/8/layout/hierarchy1"/>
    <dgm:cxn modelId="{3B387EAC-DB1C-4E11-B019-092150C7A453}" type="presParOf" srcId="{A0880313-3687-4B0F-9488-D3099B289F0B}" destId="{668894CC-61E7-47DD-BD26-D4C29297F512}"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244CF7-F385-4962-A985-F93B34669FF2}">
      <dsp:nvSpPr>
        <dsp:cNvPr id="0" name=""/>
        <dsp:cNvSpPr/>
      </dsp:nvSpPr>
      <dsp:spPr>
        <a:xfrm>
          <a:off x="321459" y="1426694"/>
          <a:ext cx="2423354" cy="1538830"/>
        </a:xfrm>
        <a:prstGeom prst="roundRect">
          <a:avLst>
            <a:gd name="adj" fmla="val 10000"/>
          </a:avLst>
        </a:prstGeom>
        <a:solidFill>
          <a:srgbClr val="0070C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171D0920-FB4A-42F6-B317-9D325FAE0D8E}">
      <dsp:nvSpPr>
        <dsp:cNvPr id="0" name=""/>
        <dsp:cNvSpPr/>
      </dsp:nvSpPr>
      <dsp:spPr>
        <a:xfrm>
          <a:off x="590721" y="1682493"/>
          <a:ext cx="2423354" cy="1538830"/>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0" i="0" kern="1200" dirty="0"/>
            <a:t>Direct Transmission Through Shared Equipment</a:t>
          </a:r>
          <a:endParaRPr lang="en-US" sz="2300" kern="1200" dirty="0"/>
        </a:p>
      </dsp:txBody>
      <dsp:txXfrm>
        <a:off x="635792" y="1727564"/>
        <a:ext cx="2333212" cy="1448688"/>
      </dsp:txXfrm>
    </dsp:sp>
    <dsp:sp modelId="{4D8F0C2A-DC36-4BF7-A38B-9EE2D0DAC3A4}">
      <dsp:nvSpPr>
        <dsp:cNvPr id="0" name=""/>
        <dsp:cNvSpPr/>
      </dsp:nvSpPr>
      <dsp:spPr>
        <a:xfrm>
          <a:off x="3219312" y="1426694"/>
          <a:ext cx="2423354" cy="1538830"/>
        </a:xfrm>
        <a:prstGeom prst="roundRect">
          <a:avLst>
            <a:gd name="adj" fmla="val 10000"/>
          </a:avLst>
        </a:prstGeom>
        <a:solidFill>
          <a:srgbClr val="0070C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BCF9578-7626-4ABC-B5A1-284293E286D1}">
      <dsp:nvSpPr>
        <dsp:cNvPr id="0" name=""/>
        <dsp:cNvSpPr/>
      </dsp:nvSpPr>
      <dsp:spPr>
        <a:xfrm>
          <a:off x="3488574" y="1682493"/>
          <a:ext cx="2423354" cy="1538830"/>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0" i="0" kern="1200" dirty="0"/>
            <a:t>Impaired Judgment and Risky Behavior</a:t>
          </a:r>
          <a:endParaRPr lang="en-US" sz="2300" kern="1200" dirty="0"/>
        </a:p>
      </dsp:txBody>
      <dsp:txXfrm>
        <a:off x="3533645" y="1727564"/>
        <a:ext cx="2333212" cy="1448688"/>
      </dsp:txXfrm>
    </dsp:sp>
    <dsp:sp modelId="{0A703E10-B51B-4011-BA1B-4B89778940C7}">
      <dsp:nvSpPr>
        <dsp:cNvPr id="0" name=""/>
        <dsp:cNvSpPr/>
      </dsp:nvSpPr>
      <dsp:spPr>
        <a:xfrm>
          <a:off x="6038164" y="1465611"/>
          <a:ext cx="2423354" cy="1538830"/>
        </a:xfrm>
        <a:prstGeom prst="roundRect">
          <a:avLst>
            <a:gd name="adj" fmla="val 10000"/>
          </a:avLst>
        </a:prstGeom>
        <a:solidFill>
          <a:srgbClr val="0070C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67307E5-1065-4215-9513-FB029916DE1F}">
      <dsp:nvSpPr>
        <dsp:cNvPr id="0" name=""/>
        <dsp:cNvSpPr/>
      </dsp:nvSpPr>
      <dsp:spPr>
        <a:xfrm>
          <a:off x="6307425" y="1721410"/>
          <a:ext cx="2423354" cy="1538830"/>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0" i="0" kern="1200" dirty="0"/>
            <a:t>Biological Vulnerability</a:t>
          </a:r>
          <a:endParaRPr lang="en-US" sz="2300" kern="1200" dirty="0"/>
        </a:p>
      </dsp:txBody>
      <dsp:txXfrm>
        <a:off x="6352496" y="1766481"/>
        <a:ext cx="2333212" cy="1448688"/>
      </dsp:txXfrm>
    </dsp:sp>
    <dsp:sp modelId="{6787D666-3007-4CD9-88D4-208528FAF8B7}">
      <dsp:nvSpPr>
        <dsp:cNvPr id="0" name=""/>
        <dsp:cNvSpPr/>
      </dsp:nvSpPr>
      <dsp:spPr>
        <a:xfrm>
          <a:off x="8892422" y="1407243"/>
          <a:ext cx="2423354" cy="1538830"/>
        </a:xfrm>
        <a:prstGeom prst="roundRect">
          <a:avLst>
            <a:gd name="adj" fmla="val 10000"/>
          </a:avLst>
        </a:prstGeom>
        <a:solidFill>
          <a:srgbClr val="0070C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8A65021-1A1B-4D12-B786-5B88E2E53E78}">
      <dsp:nvSpPr>
        <dsp:cNvPr id="0" name=""/>
        <dsp:cNvSpPr/>
      </dsp:nvSpPr>
      <dsp:spPr>
        <a:xfrm>
          <a:off x="9161684" y="1663042"/>
          <a:ext cx="2423354" cy="1538830"/>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0" i="0" kern="1200" dirty="0"/>
            <a:t>Social and Structural Factors</a:t>
          </a:r>
          <a:endParaRPr lang="en-US" sz="2300" kern="1200" dirty="0"/>
        </a:p>
      </dsp:txBody>
      <dsp:txXfrm>
        <a:off x="9206755" y="1708113"/>
        <a:ext cx="2333212" cy="144868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3CD4BC3-4558-412F-8D5B-8D118CCE74BB}" type="datetimeFigureOut">
              <a:rPr lang="en-US" smtClean="0"/>
              <a:pPr/>
              <a:t>9/21/2026</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503289E-2394-452D-948A-64C5AC31F64F}" type="slidenum">
              <a:rPr lang="en-US" smtClean="0"/>
              <a:pPr/>
              <a:t>‹#›</a:t>
            </a:fld>
            <a:endParaRPr lang="en-US" dirty="0"/>
          </a:p>
        </p:txBody>
      </p:sp>
    </p:spTree>
    <p:extLst>
      <p:ext uri="{BB962C8B-B14F-4D97-AF65-F5344CB8AC3E}">
        <p14:creationId xmlns:p14="http://schemas.microsoft.com/office/powerpoint/2010/main" val="328750774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indent="0" algn="l" rtl="0">
              <a:defRPr sz="1200" b="0" i="0" u="none" strike="noStrike" cap="none" baseline="0"/>
            </a:lvl1pPr>
            <a:lvl2pPr marL="0" marR="0" indent="0" algn="l" rtl="0">
              <a:defRPr sz="1800" b="0" i="0" u="none" strike="noStrike" cap="none" baseline="0"/>
            </a:lvl2pPr>
            <a:lvl3pPr marL="0" marR="0" indent="0" algn="l" rtl="0">
              <a:defRPr sz="1800" b="0" i="0" u="none" strike="noStrike" cap="none" baseline="0"/>
            </a:lvl3pPr>
            <a:lvl4pPr marL="0" marR="0" indent="0" algn="l" rtl="0">
              <a:defRPr sz="1800" b="0" i="0" u="none" strike="noStrike" cap="none" baseline="0"/>
            </a:lvl4pPr>
            <a:lvl5pPr marL="0" marR="0" indent="0" algn="l" rtl="0">
              <a:defRPr sz="1800" b="0" i="0" u="none" strike="noStrike" cap="none" baseline="0"/>
            </a:lvl5pPr>
            <a:lvl6pPr marL="0" marR="0" indent="0" algn="l" rtl="0">
              <a:defRPr sz="1800" b="0" i="0" u="none" strike="noStrike" cap="none" baseline="0"/>
            </a:lvl6pPr>
            <a:lvl7pPr marL="0" marR="0" indent="0" algn="l" rtl="0">
              <a:defRPr sz="1800" b="0" i="0" u="none" strike="noStrike" cap="none" baseline="0"/>
            </a:lvl7pPr>
            <a:lvl8pPr marL="0" marR="0" indent="0" algn="l" rtl="0">
              <a:defRPr sz="1800" b="0" i="0" u="none" strike="noStrike" cap="none" baseline="0"/>
            </a:lvl8pPr>
            <a:lvl9pPr marL="0" marR="0" indent="0" algn="l" rtl="0">
              <a:defRPr sz="1800" b="0" i="0" u="none" strike="noStrike" cap="none" baseline="0"/>
            </a:lvl9pPr>
          </a:lstStyle>
          <a:p>
            <a:endParaRPr dirty="0"/>
          </a:p>
        </p:txBody>
      </p:sp>
      <p:sp>
        <p:nvSpPr>
          <p:cNvPr id="3" name="Shape 3"/>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indent="0" algn="r" rtl="0">
              <a:defRPr sz="1200" b="0" i="0" u="none" strike="noStrike" cap="none" baseline="0"/>
            </a:lvl1pPr>
            <a:lvl2pPr marL="0" marR="0" indent="0" algn="l" rtl="0">
              <a:defRPr sz="1800" b="0" i="0" u="none" strike="noStrike" cap="none" baseline="0"/>
            </a:lvl2pPr>
            <a:lvl3pPr marL="0" marR="0" indent="0" algn="l" rtl="0">
              <a:defRPr sz="1800" b="0" i="0" u="none" strike="noStrike" cap="none" baseline="0"/>
            </a:lvl3pPr>
            <a:lvl4pPr marL="0" marR="0" indent="0" algn="l" rtl="0">
              <a:defRPr sz="1800" b="0" i="0" u="none" strike="noStrike" cap="none" baseline="0"/>
            </a:lvl4pPr>
            <a:lvl5pPr marL="0" marR="0" indent="0" algn="l" rtl="0">
              <a:defRPr sz="1800" b="0" i="0" u="none" strike="noStrike" cap="none" baseline="0"/>
            </a:lvl5pPr>
            <a:lvl6pPr marL="0" marR="0" indent="0" algn="l" rtl="0">
              <a:defRPr sz="1800" b="0" i="0" u="none" strike="noStrike" cap="none" baseline="0"/>
            </a:lvl6pPr>
            <a:lvl7pPr marL="0" marR="0" indent="0" algn="l" rtl="0">
              <a:defRPr sz="1800" b="0" i="0" u="none" strike="noStrike" cap="none" baseline="0"/>
            </a:lvl7pPr>
            <a:lvl8pPr marL="0" marR="0" indent="0" algn="l" rtl="0">
              <a:defRPr sz="1800" b="0" i="0" u="none" strike="noStrike" cap="none" baseline="0"/>
            </a:lvl8pPr>
            <a:lvl9pPr marL="0" marR="0" indent="0" algn="l" rtl="0">
              <a:defRPr sz="1800" b="0" i="0" u="none" strike="noStrike" cap="none" baseline="0"/>
            </a:lvl9pPr>
          </a:lstStyle>
          <a:p>
            <a:endParaRPr dirty="0"/>
          </a:p>
        </p:txBody>
      </p:sp>
      <p:sp>
        <p:nvSpPr>
          <p:cNvPr id="4" name="Shape 4"/>
          <p:cNvSpPr>
            <a:spLocks noGrp="1" noRot="1" noChangeAspect="1"/>
          </p:cNvSpPr>
          <p:nvPr>
            <p:ph type="sldImg" idx="3"/>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5" name="Shape 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lstStyle>
            <a:lvl1pPr marL="0" marR="0" indent="0" algn="l" rtl="0">
              <a:defRPr sz="1800" b="0" i="0" u="none" strike="noStrike" cap="none" baseline="0"/>
            </a:lvl1pPr>
            <a:lvl2pPr marL="0" marR="0" indent="0" algn="l" rtl="0">
              <a:defRPr sz="1800" b="0" i="0" u="none" strike="noStrike" cap="none" baseline="0"/>
            </a:lvl2pPr>
            <a:lvl3pPr marL="0" marR="0" indent="0" algn="l" rtl="0">
              <a:defRPr sz="1800" b="0" i="0" u="none" strike="noStrike" cap="none" baseline="0"/>
            </a:lvl3pPr>
            <a:lvl4pPr marL="0" marR="0" indent="0" algn="l" rtl="0">
              <a:defRPr sz="1800" b="0" i="0" u="none" strike="noStrike" cap="none" baseline="0"/>
            </a:lvl4pPr>
            <a:lvl5pPr marL="0" marR="0" indent="0" algn="l" rtl="0">
              <a:defRPr sz="1800" b="0" i="0" u="none" strike="noStrike" cap="none" baseline="0"/>
            </a:lvl5pPr>
            <a:lvl6pPr marL="0" marR="0" indent="0" algn="l" rtl="0">
              <a:defRPr sz="1800" b="0" i="0" u="none" strike="noStrike" cap="none" baseline="0"/>
            </a:lvl6pPr>
            <a:lvl7pPr marL="0" marR="0" indent="0" algn="l" rtl="0">
              <a:defRPr sz="1800" b="0" i="0" u="none" strike="noStrike" cap="none" baseline="0"/>
            </a:lvl7pPr>
            <a:lvl8pPr marL="0" marR="0" indent="0" algn="l" rtl="0">
              <a:defRPr sz="1800" b="0" i="0" u="none" strike="noStrike" cap="none" baseline="0"/>
            </a:lvl8pPr>
            <a:lvl9pPr marL="0" marR="0" indent="0" algn="l" rtl="0">
              <a:defRPr sz="1800" b="0" i="0" u="none" strike="noStrike" cap="none" baseline="0"/>
            </a:lvl9pPr>
          </a:lstStyle>
          <a:p>
            <a:endParaRPr/>
          </a:p>
        </p:txBody>
      </p:sp>
      <p:sp>
        <p:nvSpPr>
          <p:cNvPr id="6" name="Shape 6"/>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indent="0" algn="l" rtl="0">
              <a:defRPr sz="1200" b="0" i="0" u="none" strike="noStrike" cap="none" baseline="0"/>
            </a:lvl1pPr>
            <a:lvl2pPr marL="0" marR="0" indent="0" algn="l" rtl="0">
              <a:defRPr sz="1800" b="0" i="0" u="none" strike="noStrike" cap="none" baseline="0"/>
            </a:lvl2pPr>
            <a:lvl3pPr marL="0" marR="0" indent="0" algn="l" rtl="0">
              <a:defRPr sz="1800" b="0" i="0" u="none" strike="noStrike" cap="none" baseline="0"/>
            </a:lvl3pPr>
            <a:lvl4pPr marL="0" marR="0" indent="0" algn="l" rtl="0">
              <a:defRPr sz="1800" b="0" i="0" u="none" strike="noStrike" cap="none" baseline="0"/>
            </a:lvl4pPr>
            <a:lvl5pPr marL="0" marR="0" indent="0" algn="l" rtl="0">
              <a:defRPr sz="1800" b="0" i="0" u="none" strike="noStrike" cap="none" baseline="0"/>
            </a:lvl5pPr>
            <a:lvl6pPr marL="0" marR="0" indent="0" algn="l" rtl="0">
              <a:defRPr sz="1800" b="0" i="0" u="none" strike="noStrike" cap="none" baseline="0"/>
            </a:lvl6pPr>
            <a:lvl7pPr marL="0" marR="0" indent="0" algn="l" rtl="0">
              <a:defRPr sz="1800" b="0" i="0" u="none" strike="noStrike" cap="none" baseline="0"/>
            </a:lvl7pPr>
            <a:lvl8pPr marL="0" marR="0" indent="0" algn="l" rtl="0">
              <a:defRPr sz="1800" b="0" i="0" u="none" strike="noStrike" cap="none" baseline="0"/>
            </a:lvl8pPr>
            <a:lvl9pPr marL="0" marR="0" indent="0" algn="l" rtl="0">
              <a:defRPr sz="1800" b="0" i="0" u="none" strike="noStrike" cap="none" baseline="0"/>
            </a:lvl9pPr>
          </a:lstStyle>
          <a:p>
            <a:endParaRPr dirty="0"/>
          </a:p>
        </p:txBody>
      </p:sp>
      <p:sp>
        <p:nvSpPr>
          <p:cNvPr id="7" name="Shape 7"/>
          <p:cNvSpPr txBox="1">
            <a:spLocks noGrp="1"/>
          </p:cNvSpPr>
          <p:nvPr>
            <p:ph type="sldNum" idx="12"/>
          </p:nvPr>
        </p:nvSpPr>
        <p:spPr>
          <a:xfrm>
            <a:off x="3884612" y="8685213"/>
            <a:ext cx="2971799" cy="457200"/>
          </a:xfrm>
          <a:prstGeom prst="rect">
            <a:avLst/>
          </a:prstGeom>
          <a:noFill/>
          <a:ln>
            <a:noFill/>
          </a:ln>
        </p:spPr>
        <p:txBody>
          <a:bodyPr lIns="91425" tIns="91425" rIns="91425" bIns="91425" anchor="b" anchorCtr="0"/>
          <a:lstStyle>
            <a:lvl1pPr marL="0" marR="0" indent="0" algn="r" rtl="0">
              <a:defRPr sz="1200" b="0" i="0" u="none" strike="noStrike" cap="none" baseline="0"/>
            </a:lvl1pPr>
            <a:lvl2pPr marL="0" marR="0" indent="0" algn="l" rtl="0">
              <a:defRPr sz="1800" b="0" i="0" u="none" strike="noStrike" cap="none" baseline="0"/>
            </a:lvl2pPr>
            <a:lvl3pPr marL="0" marR="0" indent="0" algn="l" rtl="0">
              <a:defRPr sz="1800" b="0" i="0" u="none" strike="noStrike" cap="none" baseline="0"/>
            </a:lvl3pPr>
            <a:lvl4pPr marL="0" marR="0" indent="0" algn="l" rtl="0">
              <a:defRPr sz="1800" b="0" i="0" u="none" strike="noStrike" cap="none" baseline="0"/>
            </a:lvl4pPr>
            <a:lvl5pPr marL="0" marR="0" indent="0" algn="l" rtl="0">
              <a:defRPr sz="1800" b="0" i="0" u="none" strike="noStrike" cap="none" baseline="0"/>
            </a:lvl5pPr>
            <a:lvl6pPr marL="0" marR="0" indent="0" algn="l" rtl="0">
              <a:defRPr sz="1800" b="0" i="0" u="none" strike="noStrike" cap="none" baseline="0"/>
            </a:lvl6pPr>
            <a:lvl7pPr marL="0" marR="0" indent="0" algn="l" rtl="0">
              <a:defRPr sz="1800" b="0" i="0" u="none" strike="noStrike" cap="none" baseline="0"/>
            </a:lvl7pPr>
            <a:lvl8pPr marL="0" marR="0" indent="0" algn="l" rtl="0">
              <a:defRPr sz="1800" b="0" i="0" u="none" strike="noStrike" cap="none" baseline="0"/>
            </a:lvl8pPr>
            <a:lvl9pPr marL="0" marR="0" indent="0" algn="l" rtl="0">
              <a:defRPr sz="1800" b="0" i="0" u="none" strike="noStrike" cap="none" baseline="0"/>
            </a:lvl9pPr>
          </a:lstStyle>
          <a:p>
            <a:endParaRPr dirty="0"/>
          </a:p>
        </p:txBody>
      </p:sp>
    </p:spTree>
    <p:extLst>
      <p:ext uri="{BB962C8B-B14F-4D97-AF65-F5344CB8AC3E}">
        <p14:creationId xmlns:p14="http://schemas.microsoft.com/office/powerpoint/2010/main" val="1254938878"/>
      </p:ext>
    </p:extLst>
  </p:cSld>
  <p:clrMap bg1="lt1" tx1="dk1" bg2="dk2" tx2="lt2" accent1="accent1" accent2="accent2" accent3="accent3" accent4="accent4" accent5="accent5" accent6="accent6" hlink="hlink" folHlink="folHlink"/>
  <p:hf hdr="0" dt="0"/>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fhfa.gov/blog/insights/who-lives-in-rural-America"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www.ers.usda.gov/publications/pub-details?pubid=107837"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ruralhealthinfo.org/topics/healthcare-access"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gao.gov/blog/why-health-care-harder-access-rural-america"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cdc.gov/hiv/data-research/facts-stats/index.html"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hiv.gov/hiv-basics/overview/data-and-trends/statistics"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cdph.ca.gov/Programs/CID/DOA/CDPH%20Document%20Library/California-HIV-Surveillance-Report-2023.pdf"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samhsa.gov/data/report/2023-nsduh-annual-national-report"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cdc.gov/hiv/data-research/facts-stats/index.html"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chcf.org/wp-content/uploads/2025/02/SubstanceUseAlmanac2025.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skylab.cdph.ca.gov/ODdash/?tab=Home"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samhsa.gov/data/report/2023-nsduh-annual-national-report"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doi.org/10.1186/s40900-024-00657-0"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cdc.gov/global-hiv-tb/php/our-approach/undetectable-untransmittable.html"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data.unicef.org/topic/hivaids/emtct/"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www.healthvermont.gov/sites/default/files/documents/pdf/ADAP_Hub_and_Spoke_Evaluation_2017_1.pdf" TargetMode="External"/><Relationship Id="rId2" Type="http://schemas.openxmlformats.org/officeDocument/2006/relationships/slide" Target="../slides/slide37.xml"/><Relationship Id="rId1" Type="http://schemas.openxmlformats.org/officeDocument/2006/relationships/notesMaster" Target="../notesMasters/notesMaster1.xml"/><Relationship Id="rId4" Type="http://schemas.openxmlformats.org/officeDocument/2006/relationships/hyperlink" Target="https://blueprintforhealth.vermont.gov/about-blueprint/hub-and-spoke" TargetMode="Externa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doi.org/10.1002/jia2.25538"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www.samhsa.gov/substance-use/treatment/options"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ryanwhite.hrsa.gov/sites/default/files/ryanwhite/resources/hiv-rural-communities-fact-sheet.pdf" TargetMode="External"/><Relationship Id="rId2" Type="http://schemas.openxmlformats.org/officeDocument/2006/relationships/slide" Target="../slides/slide44.xml"/><Relationship Id="rId1" Type="http://schemas.openxmlformats.org/officeDocument/2006/relationships/notesMaster" Target="../notesMasters/notesMaster1.xml"/><Relationship Id="rId4" Type="http://schemas.openxmlformats.org/officeDocument/2006/relationships/hyperlink" Target="https://doi.org/10.1186/s12939-025-02584-2" TargetMode="Externa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www.hivma.org/globalassets/hivma/innovative-service-delivery-whitepaper.pdf" TargetMode="External"/><Relationship Id="rId2" Type="http://schemas.openxmlformats.org/officeDocument/2006/relationships/slide" Target="../slides/slide45.xml"/><Relationship Id="rId1" Type="http://schemas.openxmlformats.org/officeDocument/2006/relationships/notesMaster" Target="../notesMasters/notesMaster1.xml"/><Relationship Id="rId4" Type="http://schemas.openxmlformats.org/officeDocument/2006/relationships/hyperlink" Target="https://doi.org/10.1007/s11904-023-00667-9" TargetMode="Externa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recoverycenterofexcellence.org/learn/developing-rural-community-approach-overcoming-stigma"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s://recoverycenterofexcellence.org/articles/partnering-rural-communities-substance-use-prevention-youth"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3" Type="http://schemas.openxmlformats.org/officeDocument/2006/relationships/hyperlink" Target="https://pmc.ncbi.nlm.nih.gov/articles/PMC10989131/pdf/HEX-27-e14034.pdf" TargetMode="External"/><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3" Type="http://schemas.openxmlformats.org/officeDocument/2006/relationships/hyperlink" Target="https://pttcnetwork.org/wp-content/uploads/2019/11/EngagingtheFaithCommunityinSubstanceUsePreventionRationaleandResources_mmf_0.pdf" TargetMode="External"/><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s://ncsacw.acf.gov/files/early-childhood-factsheet-2.pdf" TargetMode="External"/><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3" Type="http://schemas.openxmlformats.org/officeDocument/2006/relationships/hyperlink" Target="https://www.etsu.edu/cph/addiction-science-center/recovery-eco.php" TargetMode="External"/><Relationship Id="rId2" Type="http://schemas.openxmlformats.org/officeDocument/2006/relationships/slide" Target="../slides/slide79.xml"/><Relationship Id="rId1" Type="http://schemas.openxmlformats.org/officeDocument/2006/relationships/notesMaster" Target="../notesMasters/notesMaster1.xml"/><Relationship Id="rId4" Type="http://schemas.openxmlformats.org/officeDocument/2006/relationships/hyperlink" Target="https://www.arc.gov/investment/appalachian-tennessee-1-1m-awarded-to-build-recovery-ecosystems/" TargetMode="Externa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3" Type="http://schemas.openxmlformats.org/officeDocument/2006/relationships/hyperlink" Target="https://www.usda.gov/sites/default/files/documents/rural-community-action-guide.pdf" TargetMode="External"/><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3" Type="http://schemas.openxmlformats.org/officeDocument/2006/relationships/hyperlink" Target="https://www.voasela.org/services/health-services/" TargetMode="External"/><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3" Type="http://schemas.openxmlformats.org/officeDocument/2006/relationships/hyperlink" Target="https://www.ruralhealthinfo.org/rural-monitor/rural-hiv" TargetMode="External"/><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17">
              <a:defRPr/>
            </a:pPr>
            <a:r>
              <a:rPr lang="en-US" altLang="en-US" sz="1300" b="1" dirty="0"/>
              <a:t>TITLE SLIDE </a:t>
            </a:r>
          </a:p>
          <a:p>
            <a:r>
              <a:rPr lang="en-US" sz="1800" b="0" i="0" u="none" strike="noStrike" kern="1200" cap="none" baseline="0" dirty="0">
                <a:solidFill>
                  <a:schemeClr val="tx1"/>
                </a:solidFill>
                <a:effectLst/>
                <a:latin typeface="+mn-lt"/>
                <a:ea typeface="+mn-ea"/>
                <a:cs typeface="+mn-cs"/>
              </a:rPr>
              <a:t>Addressing human immunodeficiency virus (HIV) and substance use disorders (SUDs) in rural communities requires a multifaceted approach that tackles both healthcare access and social labeling. Rural areas often face shortages of medical providers, limited transportation, and heightened social labeling, all of which can delay diagnosis and treatment. Programs like the Ryan White HIV/AIDS Program have made strides by supporting telemedicine, mobile clinics, and community health workers to bridge these gaps. At the same time, integrating HIV care with substance use treatment—especially in areas hit hard by the opioid crisis—can improve outcomes for both conditions. Education campaigns, local leadership engagement, and locally responsive outreach are also key to reducing F and encouraging people to seek care. Bridging the gap in rural communities means expanding access to integrated care and education to effectively confront the intertwined challenges of HIV and SUDs, reducing social labeling and saving lives. </a:t>
            </a:r>
            <a:r>
              <a:rPr lang="en-US" altLang="en-US" sz="1300" dirty="0"/>
              <a:t>The purpose of this introductory training is to provide HIV clinicians (including, but not limited to physicians, dentists, nurses, and other allied medical staff, therapists and social workers, and counselors, specialists, and case managers) with an overview of addressing HIV and SUDs in rural communities.</a:t>
            </a:r>
            <a:r>
              <a:rPr lang="en-US" sz="1800" dirty="0">
                <a:latin typeface="Calibri" panose="020F0502020204030204" pitchFamily="34" charset="0"/>
                <a:ea typeface="Calibri" panose="020F0502020204030204" pitchFamily="34" charset="0"/>
                <a:cs typeface="Times New Roman" panose="02020603050405020304" pitchFamily="18" charset="0"/>
              </a:rPr>
              <a:t> </a:t>
            </a:r>
            <a:endParaRPr lang="en-US" sz="1300" dirty="0">
              <a:latin typeface="Calibri" panose="020F0502020204030204" pitchFamily="34" charset="0"/>
              <a:ea typeface="Calibri" panose="020F0502020204030204" pitchFamily="34" charset="0"/>
              <a:cs typeface="Times New Roman" panose="02020603050405020304" pitchFamily="18" charset="0"/>
            </a:endParaRPr>
          </a:p>
          <a:p>
            <a:endParaRPr lang="en-US" altLang="en-US" sz="1300" dirty="0">
              <a:latin typeface="Calibri" panose="020F0502020204030204" pitchFamily="34" charset="0"/>
              <a:ea typeface="Calibri" panose="020F0502020204030204" pitchFamily="34" charset="0"/>
              <a:cs typeface="Times New Roman" panose="02020603050405020304" pitchFamily="18" charset="0"/>
            </a:endParaRPr>
          </a:p>
          <a:p>
            <a:r>
              <a:rPr lang="en-US" altLang="en-US" sz="1300" dirty="0"/>
              <a:t>The duration of the training is approximately 120 minutes (2 hours), depending on whether the trainer chooses to present all the slides, or a selection of slides. A series of Test Your Knowledge/What Did You Learn questions have been inserted at the beginning and end of the presentation to assess a change in the audience’s level of knowledge after the information has been presented. An answer key is provided in the Trainer’s notes on </a:t>
            </a:r>
            <a:r>
              <a:rPr lang="en-US" altLang="en-US" sz="1300" b="1" dirty="0"/>
              <a:t>slides 97-101</a:t>
            </a:r>
            <a:r>
              <a:rPr lang="en-US" altLang="en-US" sz="1300" dirty="0"/>
              <a:t>. </a:t>
            </a:r>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1</a:t>
            </a:fld>
            <a:endParaRPr lang="en-US"/>
          </a:p>
        </p:txBody>
      </p:sp>
    </p:spTree>
    <p:extLst>
      <p:ext uri="{BB962C8B-B14F-4D97-AF65-F5344CB8AC3E}">
        <p14:creationId xmlns:p14="http://schemas.microsoft.com/office/powerpoint/2010/main" val="35680447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Trainer Notes</a:t>
            </a:r>
          </a:p>
          <a:p>
            <a:r>
              <a:rPr lang="en-US" dirty="0"/>
              <a:t>The</a:t>
            </a:r>
            <a:r>
              <a:rPr lang="en-US" baseline="0" dirty="0"/>
              <a:t> disclaimer is provided to clarify funding for the project and distinguish the Pacific AIDS Education and Training Center’s role in promoting views and opinions contained in the training. </a:t>
            </a:r>
          </a:p>
          <a:p>
            <a:endParaRPr lang="en-US" baseline="0" dirty="0"/>
          </a:p>
          <a:p>
            <a:pPr defTabSz="465093">
              <a:defRPr/>
            </a:pPr>
            <a:r>
              <a:rPr lang="en-US" dirty="0"/>
              <a:t>This PowerPoint presentation and companion 2-page fact sheet was developed by Humberto Carvalho, MPH (Consultant), and Beth A. Rutkowski, MPH (UCLA Integrated Substance Use and Addiction Programs/Pacific Southwest Addiction Technology Transfer Center (ATTC)), through supplemental funding provided by the Pacific AIDS Education and Training Center. We wish to acknowledge Thomas E. Freese, PhD, and Christopher Schamber, LCSW, from the Pacific Southwest ATTC,</a:t>
            </a:r>
            <a:r>
              <a:rPr lang="en-US" baseline="0" dirty="0"/>
              <a:t> and </a:t>
            </a:r>
            <a:r>
              <a:rPr lang="en-US" dirty="0"/>
              <a:t>Sandra</a:t>
            </a:r>
            <a:r>
              <a:rPr lang="en-US" baseline="0" dirty="0"/>
              <a:t> M. Cuevas</a:t>
            </a:r>
            <a:r>
              <a:rPr lang="en-US" dirty="0"/>
              <a:t> from the PAETC</a:t>
            </a:r>
            <a:r>
              <a:rPr lang="en-US" baseline="0" dirty="0"/>
              <a:t> – Los Angeles Area</a:t>
            </a:r>
            <a:r>
              <a:rPr lang="en-US" dirty="0"/>
              <a:t>.</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058206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INSTRUCTIONS:</a:t>
            </a:r>
          </a:p>
          <a:p>
            <a:r>
              <a:rPr lang="en-US" dirty="0"/>
              <a:t>This Disclosures slide should be customized based upon whether the presenter has disclosures.</a:t>
            </a:r>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510396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of this training is to discuss the intersection of substance use and HIV in rural settings. Addressing human immunodeficiency virus (HIV) and substance use disorders (SUDs) in rural communities requires a multifaceted approach that tackles both healthcare access and social labeling. Rural areas often face shortages of medical providers, limited transportation, and heightened social labeling, all of which can delay diagnosis and treatment. Programs like the Ryan White HIV/AIDS Program (https://ryanwhite.hrsa.gov/ ) have made strides by supporting telemedicine, mobile clinics, and community health workers to bridge these gaps. At the same time, integrating HIV care with substance use treatment—especially in areas hit hard by the opioid crisis—can improve outcomes for both conditions. Education campaigns, local leadership engagement, and locally responsive outreach are also key to reducing social labeling and encouraging people to seek care. Bridging the gap in rural communities means expanding access to integrated care and education to effectively confront the intertwined challenges of HIV and SUDs, reducing social labeling and saving lives.</a:t>
            </a:r>
          </a:p>
          <a:p>
            <a:endParaRPr lang="en-US" dirty="0"/>
          </a:p>
          <a:p>
            <a:r>
              <a:rPr lang="en-US" dirty="0"/>
              <a:t>Briefly review each of the educational objectives with the audience.</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4</a:t>
            </a:fld>
            <a:endParaRPr lang="en-US"/>
          </a:p>
        </p:txBody>
      </p:sp>
    </p:spTree>
    <p:extLst>
      <p:ext uri="{BB962C8B-B14F-4D97-AF65-F5344CB8AC3E}">
        <p14:creationId xmlns:p14="http://schemas.microsoft.com/office/powerpoint/2010/main" val="610001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INSTRUCTIONS:</a:t>
            </a:r>
            <a:endParaRPr lang="en-US" b="1" baseline="0" dirty="0"/>
          </a:p>
          <a:p>
            <a:r>
              <a:rPr lang="en-US" baseline="0" dirty="0"/>
              <a:t>Program the question and responses as a virtual poll. Allow training participants approximately 30 seconds to respond and then close the poll and display the results. Do not provide the correct answer.</a:t>
            </a:r>
            <a:endParaRPr lang="en-US" dirty="0"/>
          </a:p>
          <a:p>
            <a:endParaRPr lang="en-US" baseline="0"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4048925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INSTRUCTIONS:</a:t>
            </a:r>
            <a:endParaRPr lang="en-US" b="1" baseline="0" dirty="0"/>
          </a:p>
          <a:p>
            <a:r>
              <a:rPr lang="en-US" baseline="0" dirty="0"/>
              <a:t>Program the question and responses as a virtual poll. Allow training participants approximately 30 seconds to respond and then close the poll and display the results. Do not provide the correct answer.</a:t>
            </a:r>
          </a:p>
          <a:p>
            <a:endParaRPr lang="en-US" baseline="0" dirty="0"/>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8623198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INSTRUCTIONS:</a:t>
            </a:r>
            <a:endParaRPr lang="en-US" b="1" baseline="0" dirty="0"/>
          </a:p>
          <a:p>
            <a:r>
              <a:rPr lang="en-US" baseline="0" dirty="0"/>
              <a:t>Program the question and responses as a virtual poll. Allow training participants approximately 30 seconds to respond and then close the poll and display the results. Do not provide the correct answer.</a:t>
            </a:r>
            <a:endParaRPr lang="en-US" dirty="0"/>
          </a:p>
          <a:p>
            <a:endParaRPr lang="en-US" baseline="0"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4024637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INSTRUCTIONS:</a:t>
            </a:r>
            <a:endParaRPr lang="en-US" b="1" baseline="0" dirty="0"/>
          </a:p>
          <a:p>
            <a:r>
              <a:rPr lang="en-US" baseline="0" dirty="0"/>
              <a:t>Program the question and responses as a virtual poll. Allow training participants approximately 30 seconds to respond and then close the poll and display the results. Do not provide the correct answer.</a:t>
            </a:r>
            <a:endParaRPr lang="en-US" dirty="0"/>
          </a:p>
          <a:p>
            <a:endParaRPr lang="en-US" baseline="0"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4687157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INSTRUCTIONS:</a:t>
            </a:r>
            <a:endParaRPr lang="en-US" b="1" baseline="0" dirty="0"/>
          </a:p>
          <a:p>
            <a:r>
              <a:rPr lang="en-US" baseline="0" dirty="0"/>
              <a:t>Program the question and responses as a virtual poll. Allow training participants approximately 30 seconds to respond and then close the poll and display the results. Do not provide the correct answer.</a:t>
            </a:r>
            <a:endParaRPr lang="en-US" dirty="0"/>
          </a:p>
          <a:p>
            <a:endParaRPr lang="en-US" baseline="0" dirty="0"/>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7306739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7BD56-9821-EB62-E294-DF1A138AD5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47C281-BA7F-ECBB-BFBF-8DEE86A005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8A30B5-44F7-9010-E46D-E0777B530DCE}"/>
              </a:ext>
            </a:extLst>
          </p:cNvPr>
          <p:cNvSpPr>
            <a:spLocks noGrp="1"/>
          </p:cNvSpPr>
          <p:nvPr>
            <p:ph type="body" idx="1"/>
          </p:nvPr>
        </p:nvSpPr>
        <p:spPr/>
        <p:txBody>
          <a:bodyPr/>
          <a:lstStyle/>
          <a:p>
            <a:r>
              <a:rPr lang="en-US" dirty="0"/>
              <a:t>To effectively address HIV and substance use disorders (SUDs) in rural communities, it's crucial to understand the unique challenges and dynamics of the rural landscape. </a:t>
            </a:r>
          </a:p>
          <a:p>
            <a:endParaRPr lang="en-US" dirty="0"/>
          </a:p>
          <a:p>
            <a:r>
              <a:rPr lang="en-US" b="1" dirty="0"/>
              <a:t>IMAGE CREDIT:</a:t>
            </a:r>
          </a:p>
          <a:p>
            <a:r>
              <a:rPr lang="en-US" dirty="0"/>
              <a:t>Adobe Stock, Purchased Image, 2025.</a:t>
            </a:r>
          </a:p>
          <a:p>
            <a:endParaRPr lang="en-US" dirty="0"/>
          </a:p>
        </p:txBody>
      </p:sp>
      <p:sp>
        <p:nvSpPr>
          <p:cNvPr id="4" name="Slide Number Placeholder 3">
            <a:extLst>
              <a:ext uri="{FF2B5EF4-FFF2-40B4-BE49-F238E27FC236}">
                <a16:creationId xmlns:a16="http://schemas.microsoft.com/office/drawing/2014/main" id="{0D4F4F46-6D71-729E-7FD8-5208BBE440E8}"/>
              </a:ext>
            </a:extLst>
          </p:cNvPr>
          <p:cNvSpPr>
            <a:spLocks noGrp="1"/>
          </p:cNvSpPr>
          <p:nvPr>
            <p:ph type="sldNum" sz="quarter" idx="10"/>
          </p:nvPr>
        </p:nvSpPr>
        <p:spPr/>
        <p:txBody>
          <a:bodyPr/>
          <a:lstStyle/>
          <a:p>
            <a:fld id="{2EAF3D7C-E79C-464D-870B-78CB3C2428AA}" type="slidenum">
              <a:rPr lang="en-US" smtClean="0"/>
              <a:t>10</a:t>
            </a:fld>
            <a:endParaRPr lang="en-US"/>
          </a:p>
        </p:txBody>
      </p:sp>
    </p:spTree>
    <p:extLst>
      <p:ext uri="{BB962C8B-B14F-4D97-AF65-F5344CB8AC3E}">
        <p14:creationId xmlns:p14="http://schemas.microsoft.com/office/powerpoint/2010/main" val="38017438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0" dirty="0"/>
              <a:t>Let us look at the demographics of rural America:</a:t>
            </a:r>
          </a:p>
          <a:p>
            <a:pPr marL="171450" indent="-171450">
              <a:buFont typeface="Arial" panose="020B0604020202020204" pitchFamily="34" charset="0"/>
              <a:buChar char="•"/>
            </a:pPr>
            <a:r>
              <a:rPr lang="en-US" b="0" dirty="0"/>
              <a:t>Population Size: About 81.7 million people—roughly 24.4% of the U.S. population—live in rural areas.</a:t>
            </a:r>
          </a:p>
          <a:p>
            <a:pPr marL="171450" indent="-171450">
              <a:buFont typeface="Arial" panose="020B0604020202020204" pitchFamily="34" charset="0"/>
              <a:buChar char="•"/>
            </a:pPr>
            <a:r>
              <a:rPr lang="en-US" b="0" dirty="0">
                <a:effectLst/>
              </a:rPr>
              <a:t>Age Distribution: Rural areas have more older residents - 19.2% of rural residents are aged 65+, compared to 15.7% in urban areas. There is also a lower labor force participation, where only 44.6% of rural residents are in the prime working age (18–54), versus 49.7% in urban areas.</a:t>
            </a:r>
          </a:p>
          <a:p>
            <a:pPr marL="171450" indent="-171450">
              <a:buFont typeface="Arial" panose="020B0604020202020204" pitchFamily="34" charset="0"/>
              <a:buChar char="•"/>
            </a:pPr>
            <a:r>
              <a:rPr lang="en-US" b="0" dirty="0">
                <a:effectLst/>
              </a:rPr>
              <a:t>Income &amp; Poverty: Rural areas residents have lower median household incomes and a higher percentage of households earning under $50,000. Despite some improvements, housing insecurity and persistent poverty remain widespread.</a:t>
            </a:r>
          </a:p>
          <a:p>
            <a:pPr marL="171450" indent="-171450">
              <a:buFont typeface="Arial" panose="020B0604020202020204" pitchFamily="34" charset="0"/>
              <a:buChar char="•"/>
            </a:pPr>
            <a:r>
              <a:rPr lang="en-US" b="0" dirty="0">
                <a:effectLst/>
              </a:rPr>
              <a:t>Racial &amp; Ethnic Diversity: According to the 2020 census, Rural America is becoming more diverse. Contrary to the dominant narratives that use “rural” as a synonym for “white, 24% of rural residents are people of color, with Latino populations driving much of the growth.  </a:t>
            </a:r>
          </a:p>
          <a:p>
            <a:pPr marL="171450" indent="-171450">
              <a:buFont typeface="Arial" panose="020B0604020202020204" pitchFamily="34" charset="0"/>
              <a:buChar char="•"/>
            </a:pPr>
            <a:endParaRPr lang="en-US" b="0" dirty="0">
              <a:effectLst/>
            </a:endParaRPr>
          </a:p>
          <a:p>
            <a:pPr marL="0" indent="0">
              <a:buFont typeface="Arial" panose="020B0604020202020204" pitchFamily="34" charset="0"/>
              <a:buNone/>
            </a:pPr>
            <a:r>
              <a:rPr lang="en-US" b="1" dirty="0">
                <a:effectLst/>
              </a:rPr>
              <a:t>REFERENCES:</a:t>
            </a:r>
          </a:p>
          <a:p>
            <a:r>
              <a:rPr lang="en-US" sz="1800" b="0" i="0" u="none" strike="noStrike" kern="1200" cap="none" baseline="0" dirty="0">
                <a:solidFill>
                  <a:schemeClr val="tx1"/>
                </a:solidFill>
                <a:effectLst/>
                <a:latin typeface="+mn-lt"/>
                <a:ea typeface="+mn-ea"/>
                <a:cs typeface="+mn-cs"/>
              </a:rPr>
              <a:t>U.S. Federal Housing. (2024). [Webpage] Who Lives in Rural America. Accessed May 3, 2026, from: </a:t>
            </a:r>
            <a:r>
              <a:rPr lang="en-US" sz="1800" b="0" i="0" u="sng" strike="noStrike" kern="1200" cap="none" baseline="0" dirty="0">
                <a:solidFill>
                  <a:schemeClr val="tx1"/>
                </a:solidFill>
                <a:effectLst/>
                <a:latin typeface="+mn-lt"/>
                <a:ea typeface="+mn-ea"/>
                <a:cs typeface="+mn-cs"/>
                <a:hlinkClick r:id="rId3"/>
              </a:rPr>
              <a:t>https://www.fhfa.gov/blog/insights/who-lives-in-rural-America</a:t>
            </a:r>
            <a:r>
              <a:rPr lang="en-US" sz="1800" b="0" i="0" u="none" strike="noStrike" kern="1200" cap="none" baseline="0" dirty="0">
                <a:solidFill>
                  <a:schemeClr val="tx1"/>
                </a:solidFill>
                <a:effectLst/>
                <a:latin typeface="+mn-lt"/>
                <a:ea typeface="+mn-ea"/>
                <a:cs typeface="+mn-cs"/>
              </a:rPr>
              <a:t>.</a:t>
            </a:r>
          </a:p>
          <a:p>
            <a:pPr marL="0" indent="0">
              <a:buFont typeface="Arial" panose="020B0604020202020204" pitchFamily="34" charset="0"/>
              <a:buNone/>
            </a:pPr>
            <a:endParaRPr lang="en-US" b="0" dirty="0"/>
          </a:p>
          <a:p>
            <a:r>
              <a:rPr lang="en-US" sz="1800" b="0" i="0" u="none" strike="noStrike" kern="1200" cap="none" baseline="0" dirty="0">
                <a:solidFill>
                  <a:schemeClr val="tx1"/>
                </a:solidFill>
                <a:effectLst/>
                <a:latin typeface="+mn-lt"/>
                <a:ea typeface="+mn-ea"/>
                <a:cs typeface="+mn-cs"/>
              </a:rPr>
              <a:t>Davis, J. C., Cromartie, J., </a:t>
            </a:r>
            <a:r>
              <a:rPr lang="en-US" sz="1800" b="0" i="0" u="none" strike="noStrike" kern="1200" cap="none" baseline="0" dirty="0" err="1">
                <a:solidFill>
                  <a:schemeClr val="tx1"/>
                </a:solidFill>
                <a:effectLst/>
                <a:latin typeface="+mn-lt"/>
                <a:ea typeface="+mn-ea"/>
                <a:cs typeface="+mn-cs"/>
              </a:rPr>
              <a:t>Farrigan</a:t>
            </a:r>
            <a:r>
              <a:rPr lang="en-US" sz="1800" b="0" i="0" u="none" strike="noStrike" kern="1200" cap="none" baseline="0" dirty="0">
                <a:solidFill>
                  <a:schemeClr val="tx1"/>
                </a:solidFill>
                <a:effectLst/>
                <a:latin typeface="+mn-lt"/>
                <a:ea typeface="+mn-ea"/>
                <a:cs typeface="+mn-cs"/>
              </a:rPr>
              <a:t>, T., </a:t>
            </a:r>
            <a:r>
              <a:rPr lang="en-US" sz="1800" b="0" i="0" u="none" strike="noStrike" kern="1200" cap="none" baseline="0" dirty="0" err="1">
                <a:solidFill>
                  <a:schemeClr val="tx1"/>
                </a:solidFill>
                <a:effectLst/>
                <a:latin typeface="+mn-lt"/>
                <a:ea typeface="+mn-ea"/>
                <a:cs typeface="+mn-cs"/>
              </a:rPr>
              <a:t>Genetin</a:t>
            </a:r>
            <a:r>
              <a:rPr lang="en-US" sz="1800" b="0" i="0" u="none" strike="noStrike" kern="1200" cap="none" baseline="0" dirty="0">
                <a:solidFill>
                  <a:schemeClr val="tx1"/>
                </a:solidFill>
                <a:effectLst/>
                <a:latin typeface="+mn-lt"/>
                <a:ea typeface="+mn-ea"/>
                <a:cs typeface="+mn-cs"/>
              </a:rPr>
              <a:t>, B., Sanders, A., &amp; Winikoff, J. B. (2023). Rural America at a Glance 2023 Edition (Report No. EIB-261). U.S. Department of Agriculture, Economic Research Service. Accessed May 3, 2026, from:  </a:t>
            </a:r>
            <a:r>
              <a:rPr lang="en-US" sz="1800" b="0" i="0" u="sng" strike="noStrike" kern="1200" cap="none" baseline="0" dirty="0">
                <a:solidFill>
                  <a:schemeClr val="tx1"/>
                </a:solidFill>
                <a:effectLst/>
                <a:latin typeface="+mn-lt"/>
                <a:ea typeface="+mn-ea"/>
                <a:cs typeface="+mn-cs"/>
                <a:hlinkClick r:id="rId4"/>
              </a:rPr>
              <a:t>https://www.ers.usda.gov/publications/pub-details?pubid=107837</a:t>
            </a:r>
            <a:r>
              <a:rPr lang="en-US" sz="1800" b="0" i="0" u="none" strike="noStrike" kern="1200" cap="none" baseline="0" dirty="0">
                <a:solidFill>
                  <a:schemeClr val="tx1"/>
                </a:solidFill>
                <a:effectLst/>
                <a:latin typeface="+mn-lt"/>
                <a:ea typeface="+mn-ea"/>
                <a:cs typeface="+mn-cs"/>
              </a:rPr>
              <a:t>.</a:t>
            </a:r>
          </a:p>
          <a:p>
            <a:pPr marL="0" indent="0">
              <a:buFont typeface="Arial" panose="020B0604020202020204" pitchFamily="34" charset="0"/>
              <a:buNone/>
            </a:pPr>
            <a:endParaRPr lang="en-US" b="0" dirty="0"/>
          </a:p>
          <a:p>
            <a:pPr marL="0" indent="0">
              <a:buFont typeface="Arial" panose="020B0604020202020204" pitchFamily="34" charset="0"/>
              <a:buNone/>
            </a:pPr>
            <a:r>
              <a:rPr lang="en-US" b="0" dirty="0"/>
              <a:t>U.S. Census Bureau. (2025). 2020 Census Demographic and Housing Characteristics File (DHC). Accessed May 3, 2026, from: https://www.census.gov/data/tables/2023/dec/2020-census-dhc.html. </a:t>
            </a:r>
          </a:p>
        </p:txBody>
      </p:sp>
      <p:sp>
        <p:nvSpPr>
          <p:cNvPr id="4" name="Slide Number Placeholder 3"/>
          <p:cNvSpPr>
            <a:spLocks noGrp="1"/>
          </p:cNvSpPr>
          <p:nvPr>
            <p:ph type="sldNum" sz="quarter" idx="5"/>
          </p:nvPr>
        </p:nvSpPr>
        <p:spPr/>
        <p:txBody>
          <a:bodyPr/>
          <a:lstStyle/>
          <a:p>
            <a:fld id="{2EAF3D7C-E79C-464D-870B-78CB3C2428AA}" type="slidenum">
              <a:rPr lang="en-US" smtClean="0"/>
              <a:t>11</a:t>
            </a:fld>
            <a:endParaRPr lang="en-US"/>
          </a:p>
        </p:txBody>
      </p:sp>
    </p:spTree>
    <p:extLst>
      <p:ext uri="{BB962C8B-B14F-4D97-AF65-F5344CB8AC3E}">
        <p14:creationId xmlns:p14="http://schemas.microsoft.com/office/powerpoint/2010/main" val="24997459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0" dirty="0"/>
              <a:t>Now, let us look at some barriers to healthcare  access in rural communities:</a:t>
            </a:r>
          </a:p>
          <a:p>
            <a:pPr>
              <a:buNone/>
            </a:pPr>
            <a:endParaRPr lang="en-US" b="0" dirty="0"/>
          </a:p>
          <a:p>
            <a:pPr marL="171450" indent="-171450">
              <a:buFont typeface="Arial" panose="020B0604020202020204" pitchFamily="34" charset="0"/>
              <a:buChar char="•"/>
            </a:pPr>
            <a:r>
              <a:rPr lang="en-US" b="1" dirty="0"/>
              <a:t>Provider Shortages:  </a:t>
            </a:r>
            <a:r>
              <a:rPr lang="en-US" b="0" dirty="0"/>
              <a:t>Over 60% of what is categorized as “Primary Care Health Professional Shortage Areas (HPSAs)” are in rural regions. </a:t>
            </a:r>
            <a:r>
              <a:rPr lang="en-US" b="0" dirty="0">
                <a:effectLst/>
              </a:rPr>
              <a:t>Many rural counties also lack OB/GYNs, mental health providers, and dental care.</a:t>
            </a:r>
          </a:p>
          <a:p>
            <a:pPr marL="171450" indent="-171450">
              <a:buFont typeface="Arial" panose="020B0604020202020204" pitchFamily="34" charset="0"/>
              <a:buChar char="•"/>
            </a:pPr>
            <a:r>
              <a:rPr lang="en-US" b="1" dirty="0">
                <a:effectLst/>
              </a:rPr>
              <a:t>Hospital Closures: </a:t>
            </a:r>
            <a:r>
              <a:rPr lang="en-US" b="0" dirty="0">
                <a:effectLst/>
              </a:rPr>
              <a:t>More than 100 rural hospitals closed between 2013 and 2020, forcing residents to travel 20–40 miles farther for care.</a:t>
            </a:r>
          </a:p>
          <a:p>
            <a:pPr marL="171450" indent="-171450">
              <a:buFont typeface="Arial" panose="020B0604020202020204" pitchFamily="34" charset="0"/>
              <a:buChar char="•"/>
            </a:pPr>
            <a:r>
              <a:rPr lang="en-US" b="1" dirty="0">
                <a:effectLst/>
              </a:rPr>
              <a:t>Insurance Coverage:  </a:t>
            </a:r>
            <a:r>
              <a:rPr lang="en-US" b="0" dirty="0">
                <a:effectLst/>
              </a:rPr>
              <a:t>Rural residents are more likely to be uninsured or underinsured, especially children and working-age adults. Medicaid plays a critical role, covering nearly 1 in 4 non-elderly adults in rural areas.</a:t>
            </a:r>
          </a:p>
          <a:p>
            <a:pPr marL="171450" indent="-171450">
              <a:buFont typeface="Arial" panose="020B0604020202020204" pitchFamily="34" charset="0"/>
              <a:buChar char="•"/>
            </a:pPr>
            <a:r>
              <a:rPr lang="en-US" b="1" dirty="0">
                <a:effectLst/>
              </a:rPr>
              <a:t>Telehealth &amp; Broadband: </a:t>
            </a:r>
            <a:r>
              <a:rPr lang="en-US" b="0" dirty="0">
                <a:effectLst/>
              </a:rPr>
              <a:t>Telemedicine is a promising solution, but 17% of rural residents lack broadband access, limiting its reach.</a:t>
            </a:r>
          </a:p>
          <a:p>
            <a:pPr marL="171450" indent="-171450">
              <a:buFont typeface="Arial" panose="020B0604020202020204" pitchFamily="34" charset="0"/>
              <a:buChar char="•"/>
            </a:pPr>
            <a:r>
              <a:rPr lang="en-US" b="1" dirty="0">
                <a:effectLst/>
              </a:rPr>
              <a:t>Transportation Barriers:</a:t>
            </a:r>
            <a:r>
              <a:rPr lang="en-US" b="0" dirty="0">
                <a:effectLst/>
              </a:rPr>
              <a:t> Long distances and lack of public transit make it difficult to access care, especially for elderly or disabled residents</a:t>
            </a:r>
          </a:p>
          <a:p>
            <a:endParaRPr lang="en-US" dirty="0"/>
          </a:p>
          <a:p>
            <a:r>
              <a:rPr lang="en-US" b="1" dirty="0"/>
              <a:t>REFERENCES:</a:t>
            </a:r>
          </a:p>
          <a:p>
            <a:r>
              <a:rPr lang="en-US" sz="1800" b="0" i="0" u="none" strike="noStrike" kern="1200" cap="none" baseline="0" dirty="0">
                <a:solidFill>
                  <a:schemeClr val="tx1"/>
                </a:solidFill>
                <a:effectLst/>
                <a:latin typeface="+mn-lt"/>
                <a:ea typeface="+mn-ea"/>
                <a:cs typeface="+mn-cs"/>
              </a:rPr>
              <a:t>Rural Health Information Hub (RHI Hub). (2026). [Webpage]. Healthcare Access in Rural Communities. Accessed May 3, 2026, from: </a:t>
            </a:r>
            <a:r>
              <a:rPr lang="en-US" sz="1800" b="0" i="0" u="sng" strike="noStrike" kern="1200" cap="none" baseline="0" dirty="0">
                <a:solidFill>
                  <a:schemeClr val="tx1"/>
                </a:solidFill>
                <a:effectLst/>
                <a:latin typeface="+mn-lt"/>
                <a:ea typeface="+mn-ea"/>
                <a:cs typeface="+mn-cs"/>
                <a:hlinkClick r:id="rId3"/>
              </a:rPr>
              <a:t>https://www.ruralhealthinfo.org/topics/healthcare-access</a:t>
            </a:r>
            <a:r>
              <a:rPr lang="en-US" sz="1800" b="0" i="0" u="none" strike="noStrike" kern="1200" cap="none" baseline="0" dirty="0">
                <a:solidFill>
                  <a:schemeClr val="tx1"/>
                </a:solidFill>
                <a:effectLst/>
                <a:latin typeface="+mn-lt"/>
                <a:ea typeface="+mn-ea"/>
                <a:cs typeface="+mn-cs"/>
              </a:rPr>
              <a:t>.</a:t>
            </a:r>
          </a:p>
          <a:p>
            <a:pPr marL="0" indent="0">
              <a:buFont typeface="Arial" panose="020B0604020202020204" pitchFamily="34" charset="0"/>
              <a:buNone/>
            </a:pPr>
            <a:endParaRPr lang="en-US" dirty="0"/>
          </a:p>
          <a:p>
            <a:r>
              <a:rPr lang="en-US" sz="1800" b="0" i="0" u="none" strike="noStrike" kern="1200" cap="none" baseline="0" dirty="0">
                <a:solidFill>
                  <a:schemeClr val="tx1"/>
                </a:solidFill>
                <a:effectLst/>
                <a:latin typeface="+mn-lt"/>
                <a:ea typeface="+mn-ea"/>
                <a:cs typeface="+mn-cs"/>
              </a:rPr>
              <a:t>U.S. Government Accountability Office (GAO). (2023). [Webpage]. Why Health Care Is Harder to Access in Rural America. Accessed May 3, 2026, from: </a:t>
            </a:r>
            <a:r>
              <a:rPr lang="en-US" sz="1800" b="0" i="0" u="sng" strike="noStrike" kern="1200" cap="none" baseline="0" dirty="0">
                <a:solidFill>
                  <a:schemeClr val="tx1"/>
                </a:solidFill>
                <a:effectLst/>
                <a:latin typeface="+mn-lt"/>
                <a:ea typeface="+mn-ea"/>
                <a:cs typeface="+mn-cs"/>
                <a:hlinkClick r:id="rId4"/>
              </a:rPr>
              <a:t>https://www.gao.gov/blog/why-health-care-harder-access-rural-america</a:t>
            </a:r>
            <a:r>
              <a:rPr lang="en-US" sz="1800" b="0" i="0" u="none" strike="noStrike" kern="1200" cap="none" baseline="0" dirty="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2EAF3D7C-E79C-464D-870B-78CB3C2428AA}" type="slidenum">
              <a:rPr lang="en-US" smtClean="0"/>
              <a:t>12</a:t>
            </a:fld>
            <a:endParaRPr lang="en-US"/>
          </a:p>
        </p:txBody>
      </p:sp>
    </p:spTree>
    <p:extLst>
      <p:ext uri="{BB962C8B-B14F-4D97-AF65-F5344CB8AC3E}">
        <p14:creationId xmlns:p14="http://schemas.microsoft.com/office/powerpoint/2010/main" val="16266123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0" dirty="0"/>
              <a:t>Social labeling refers to the way individuals are categorized—often negatively—based on behaviors, conditions, or identities. In rural communities, this can deeply affect how people with HIV or SUD are perceived and treated. Social labeling is specially compounded for those who are part of specific segments of the population, making disclosure and care-seeking even more difficult. Addressing HIV SUDs in rural communities requires a nuanced understanding of social labeling and local contextual dynamics that shape social labeling, access to care, and community engagement.</a:t>
            </a:r>
          </a:p>
          <a:p>
            <a:pPr>
              <a:buNone/>
            </a:pPr>
            <a:endParaRPr lang="en-US" b="0" dirty="0"/>
          </a:p>
          <a:p>
            <a:pPr>
              <a:buNone/>
            </a:pPr>
            <a:r>
              <a:rPr lang="en-US" b="0" dirty="0"/>
              <a:t>Here are some key considerations:</a:t>
            </a:r>
          </a:p>
          <a:p>
            <a:r>
              <a:rPr lang="en-US" b="1" dirty="0"/>
              <a:t>Key Impact</a:t>
            </a:r>
            <a:r>
              <a:rPr lang="en-US" b="0" dirty="0"/>
              <a:t>s:</a:t>
            </a:r>
          </a:p>
          <a:p>
            <a:pPr marL="171450" indent="-171450">
              <a:buFont typeface="Arial" panose="020B0604020202020204" pitchFamily="34" charset="0"/>
              <a:buChar char="•"/>
            </a:pPr>
            <a:r>
              <a:rPr lang="en-US" dirty="0"/>
              <a:t>Social labeling and Isolation: Individuals may be labeled as “addicts” or “infected,” leading to social exclusion. In many settings, people with HIV or SUDs are often labeled as immoral or irresponsible, especially in tight-knit rural communities where behaviors are more visible and judged harshly. Once someone is labeled, they may internalize that identity, which can hinder recovery and engagement with services.</a:t>
            </a:r>
          </a:p>
          <a:p>
            <a:pPr marL="171450" indent="-171450">
              <a:buFont typeface="Arial" panose="020B0604020202020204" pitchFamily="34" charset="0"/>
              <a:buChar char="•"/>
            </a:pPr>
            <a:r>
              <a:rPr lang="en-US" dirty="0"/>
              <a:t>Fear of disclosure: People often avoid seeking help due to fear of being judged or ostracized.</a:t>
            </a:r>
          </a:p>
          <a:p>
            <a:pPr marL="171450" indent="-171450">
              <a:buFont typeface="Arial" panose="020B0604020202020204" pitchFamily="34" charset="0"/>
              <a:buChar char="•"/>
            </a:pPr>
            <a:r>
              <a:rPr lang="en-US" dirty="0"/>
              <a:t>Internalized shame: Labels can lead to self-labeling, reducing motivation to pursue treatment or prevention.</a:t>
            </a:r>
          </a:p>
          <a:p>
            <a:pPr marL="0" indent="0">
              <a:buFont typeface="Arial" panose="020B0604020202020204" pitchFamily="34" charset="0"/>
              <a:buNone/>
            </a:pPr>
            <a:endParaRPr lang="en-US" b="1" dirty="0"/>
          </a:p>
          <a:p>
            <a:pPr marL="0" indent="0">
              <a:buFont typeface="Arial" panose="020B0604020202020204" pitchFamily="34" charset="0"/>
              <a:buNone/>
            </a:pPr>
            <a:r>
              <a:rPr lang="en-US" b="1" dirty="0"/>
              <a:t>Local Contextual Dynamics to Consider:</a:t>
            </a:r>
          </a:p>
          <a:p>
            <a:pPr marL="171450" indent="-171450">
              <a:buFont typeface="Arial" panose="020B0604020202020204" pitchFamily="34" charset="0"/>
              <a:buChar char="•"/>
            </a:pPr>
            <a:r>
              <a:rPr lang="en-US" b="0" dirty="0"/>
              <a:t>Privacy and confidentiality: Concerns about being “seen” at a clinic or support group can deter engagement. Individuals may also avoid testing or treatment due to fear of being ostracized by family, church, or neighbors.</a:t>
            </a:r>
          </a:p>
          <a:p>
            <a:pPr marL="171450" indent="-171450">
              <a:buFont typeface="Arial" panose="020B0604020202020204" pitchFamily="34" charset="0"/>
              <a:buChar char="•"/>
            </a:pPr>
            <a:r>
              <a:rPr lang="en-US" b="0" dirty="0"/>
              <a:t>Mistrust of outsiders: Programs led by external organizations may be met with skepticism unless local voices are involved.</a:t>
            </a:r>
          </a:p>
          <a:p>
            <a:pPr marL="171450" indent="-171450">
              <a:buFont typeface="Arial" panose="020B0604020202020204" pitchFamily="34" charset="0"/>
              <a:buChar char="•"/>
            </a:pPr>
            <a:r>
              <a:rPr lang="en-US" b="0" dirty="0"/>
              <a:t>Moral judgments: Substance use and sexual health may be viewed through a moral lens, increasing social labeling.</a:t>
            </a:r>
          </a:p>
          <a:p>
            <a:pPr marL="171450" indent="-171450">
              <a:buFont typeface="Arial" panose="020B0604020202020204" pitchFamily="34" charset="0"/>
              <a:buChar char="•"/>
            </a:pPr>
            <a:r>
              <a:rPr lang="en-US" b="0" dirty="0"/>
              <a:t>Faith-based influence: Religious leaders often play a central role in shaping community attitudes and can be powerful allies—or barriers.</a:t>
            </a:r>
          </a:p>
          <a:p>
            <a:pPr>
              <a:buNone/>
            </a:pPr>
            <a:endParaRPr lang="en-US" b="0" dirty="0"/>
          </a:p>
          <a:p>
            <a:pPr>
              <a:buNone/>
            </a:pPr>
            <a:r>
              <a:rPr lang="en-US" b="0" dirty="0"/>
              <a:t>Also, remember that </a:t>
            </a:r>
            <a:r>
              <a:rPr lang="en-US" b="1" i="1" dirty="0"/>
              <a:t>Language Matters</a:t>
            </a:r>
            <a:r>
              <a:rPr lang="en-US" b="0" dirty="0"/>
              <a:t>. Language matters because the words we choose when discussing substance use and HIV can either reinforce social labeling or promote dignity, understanding, and healing. By using person-first, nonjudgmental language, we create space for compassion, reduce barriers to care, and affirm the humanity of those affected.</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13</a:t>
            </a:fld>
            <a:endParaRPr lang="en-US"/>
          </a:p>
        </p:txBody>
      </p:sp>
    </p:spTree>
    <p:extLst>
      <p:ext uri="{BB962C8B-B14F-4D97-AF65-F5344CB8AC3E}">
        <p14:creationId xmlns:p14="http://schemas.microsoft.com/office/powerpoint/2010/main" val="37868184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0" dirty="0"/>
              <a:t>Several additional local contextual aspects of rural life need to be considered such as:</a:t>
            </a:r>
          </a:p>
          <a:p>
            <a:pPr>
              <a:buNone/>
            </a:pPr>
            <a:endParaRPr lang="en-US" b="0" dirty="0"/>
          </a:p>
          <a:p>
            <a:pPr marL="171450" indent="-171450">
              <a:buFont typeface="Arial" panose="020B0604020202020204" pitchFamily="34" charset="0"/>
              <a:buChar char="•"/>
            </a:pPr>
            <a:r>
              <a:rPr lang="en-US" b="1" dirty="0"/>
              <a:t>Religious influence</a:t>
            </a:r>
            <a:r>
              <a:rPr lang="en-US" dirty="0"/>
              <a:t>: In many rural areas, especially in the South, churches play a central role. Faith-based messaging can either perpetuate social labeling (e.g., linking HIV to sin) or be a powerful ally in promoting compassion and testing.</a:t>
            </a:r>
          </a:p>
          <a:p>
            <a:pPr marL="171450" indent="-171450">
              <a:buFont typeface="Arial" panose="020B0604020202020204" pitchFamily="34" charset="0"/>
              <a:buChar char="•"/>
            </a:pPr>
            <a:r>
              <a:rPr lang="en-US" b="1" dirty="0"/>
              <a:t>Traditional beliefs</a:t>
            </a:r>
            <a:r>
              <a:rPr lang="en-US" dirty="0"/>
              <a:t>: Myths about HIV transmission or substance use (e.g., associating HIV only with promiscuity or drug use with moral failure) can block education efforts.</a:t>
            </a:r>
          </a:p>
          <a:p>
            <a:pPr marL="171450" indent="-171450">
              <a:buFont typeface="Arial" panose="020B0604020202020204" pitchFamily="34" charset="0"/>
              <a:buChar char="•"/>
            </a:pPr>
            <a:r>
              <a:rPr lang="en-US" b="1" dirty="0"/>
              <a:t>Community norms</a:t>
            </a:r>
            <a:r>
              <a:rPr lang="en-US" dirty="0"/>
              <a:t>: Rural communities often value privacy and self-reliance, which can discourage individuals from seeking help or discussing sensitive health issues.</a:t>
            </a:r>
          </a:p>
          <a:p>
            <a:pPr marL="171450" indent="-171450">
              <a:buFont typeface="Arial" panose="020B0604020202020204" pitchFamily="34" charset="0"/>
              <a:buChar char="•"/>
            </a:pPr>
            <a:r>
              <a:rPr lang="en-US" b="1" dirty="0"/>
              <a:t>Mistrust</a:t>
            </a:r>
            <a:r>
              <a:rPr lang="en-US" dirty="0"/>
              <a:t>: Historical and systemic challenges in accessing person-centered care may lead to mistrust of healthcare systems.</a:t>
            </a:r>
          </a:p>
          <a:p>
            <a:endParaRPr lang="en-US" dirty="0"/>
          </a:p>
          <a:p>
            <a:r>
              <a:rPr lang="en-US" b="1" dirty="0"/>
              <a:t>IMAGE CREDIT:</a:t>
            </a:r>
          </a:p>
          <a:p>
            <a:r>
              <a:rPr lang="en-US" dirty="0"/>
              <a:t>Adobe Stock, Purchased Image, 2025.</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14</a:t>
            </a:fld>
            <a:endParaRPr lang="en-US"/>
          </a:p>
        </p:txBody>
      </p:sp>
    </p:spTree>
    <p:extLst>
      <p:ext uri="{BB962C8B-B14F-4D97-AF65-F5344CB8AC3E}">
        <p14:creationId xmlns:p14="http://schemas.microsoft.com/office/powerpoint/2010/main" val="11128023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will take  a close look at the status of HIV and SUD in the United States.</a:t>
            </a:r>
          </a:p>
          <a:p>
            <a:endParaRPr lang="en-US" dirty="0"/>
          </a:p>
          <a:p>
            <a:r>
              <a:rPr lang="en-US" b="1" dirty="0"/>
              <a:t>IMAGE CREDIT:</a:t>
            </a:r>
          </a:p>
          <a:p>
            <a:r>
              <a:rPr lang="en-US" dirty="0"/>
              <a:t>Adobe Stock, Purchased Image, 2025.</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15</a:t>
            </a:fld>
            <a:endParaRPr lang="en-US"/>
          </a:p>
        </p:txBody>
      </p:sp>
    </p:spTree>
    <p:extLst>
      <p:ext uri="{BB962C8B-B14F-4D97-AF65-F5344CB8AC3E}">
        <p14:creationId xmlns:p14="http://schemas.microsoft.com/office/powerpoint/2010/main" val="31057679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0" dirty="0"/>
              <a:t>According to CDC, this is the current situation of HIV in the U.S.:</a:t>
            </a:r>
          </a:p>
          <a:p>
            <a:pPr>
              <a:buNone/>
            </a:pPr>
            <a:endParaRPr lang="en-US" b="1" dirty="0"/>
          </a:p>
          <a:p>
            <a:pPr marL="171450" indent="-171450">
              <a:buFont typeface="Arial" panose="020B0604020202020204" pitchFamily="34" charset="0"/>
              <a:buChar char="•"/>
            </a:pPr>
            <a:r>
              <a:rPr lang="en-US" b="0" dirty="0"/>
              <a:t>Prevalence: Approximately 1.2 million people are living with HIV in the U.S., and about 13% are unaware of their status.</a:t>
            </a:r>
          </a:p>
          <a:p>
            <a:pPr marL="171450" indent="-171450">
              <a:buFont typeface="Arial" panose="020B0604020202020204" pitchFamily="34" charset="0"/>
              <a:buChar char="•"/>
            </a:pPr>
            <a:r>
              <a:rPr lang="en-US" b="0" dirty="0"/>
              <a:t>New Infections: In 2022, there were an estimated 31,800 new HIV infections (which represents a 12% decrease compared to 2018, when there were about 36,300 new cases (source HIV.GOV).  Nearly 49% of these cases were reported in the South part of the Country.</a:t>
            </a:r>
          </a:p>
          <a:p>
            <a:pPr marL="171450" indent="-171450">
              <a:buFont typeface="Arial" panose="020B0604020202020204" pitchFamily="34" charset="0"/>
              <a:buChar char="•"/>
            </a:pPr>
            <a:r>
              <a:rPr lang="en-US" b="0" dirty="0"/>
              <a:t>Disparities: In terms of disparities; gay and bisexual men accounted for 67% of new infections; Black/African American individuals made up 38% of new diagnoses, despite being only 12% of the population.; and p</a:t>
            </a:r>
            <a:r>
              <a:rPr lang="en-US" b="0" dirty="0">
                <a:effectLst/>
              </a:rPr>
              <a:t>eople who inject drugs (PWID) represented 7% of new infections.</a:t>
            </a:r>
          </a:p>
          <a:p>
            <a:endParaRPr lang="en-US" dirty="0"/>
          </a:p>
          <a:p>
            <a:r>
              <a:rPr lang="en-US" b="1" dirty="0"/>
              <a:t>REFERENCES:</a:t>
            </a:r>
          </a:p>
          <a:p>
            <a:r>
              <a:rPr lang="en-US" sz="1800" b="0" i="0" u="none" strike="noStrike" kern="1200" cap="none" baseline="0" dirty="0">
                <a:solidFill>
                  <a:schemeClr val="tx1"/>
                </a:solidFill>
                <a:effectLst/>
                <a:latin typeface="+mn-lt"/>
                <a:ea typeface="+mn-ea"/>
                <a:cs typeface="+mn-cs"/>
              </a:rPr>
              <a:t>Centers for Disease Control and Prevention. (2024). [Webpage]. Fast Facts: HIV in the United States. Accessed May 4, 2026, from: </a:t>
            </a:r>
            <a:r>
              <a:rPr lang="en-US" sz="1800" b="0" i="0" u="sng" strike="noStrike" kern="1200" cap="none" baseline="0" dirty="0">
                <a:solidFill>
                  <a:schemeClr val="tx1"/>
                </a:solidFill>
                <a:effectLst/>
                <a:latin typeface="+mn-lt"/>
                <a:ea typeface="+mn-ea"/>
                <a:cs typeface="+mn-cs"/>
                <a:hlinkClick r:id="rId3"/>
              </a:rPr>
              <a:t>https://www.cdc.gov/hiv/data-research/facts-stats/index.html</a:t>
            </a:r>
            <a:r>
              <a:rPr lang="en-US" sz="1800" b="0" i="0" u="none" strike="noStrike" kern="1200" cap="none" baseline="0" dirty="0">
                <a:solidFill>
                  <a:schemeClr val="tx1"/>
                </a:solidFill>
                <a:effectLst/>
                <a:latin typeface="+mn-lt"/>
                <a:ea typeface="+mn-ea"/>
                <a:cs typeface="+mn-cs"/>
              </a:rPr>
              <a:t>.</a:t>
            </a:r>
          </a:p>
          <a:p>
            <a:endParaRPr lang="en-US" sz="1200" dirty="0"/>
          </a:p>
          <a:p>
            <a:r>
              <a:rPr lang="en-US" sz="1800" b="0" i="0" u="none" strike="noStrike" kern="1200" cap="none" baseline="0" dirty="0" err="1">
                <a:solidFill>
                  <a:schemeClr val="tx1"/>
                </a:solidFill>
                <a:effectLst/>
                <a:latin typeface="+mn-lt"/>
                <a:ea typeface="+mn-ea"/>
                <a:cs typeface="+mn-cs"/>
              </a:rPr>
              <a:t>HIV.Gov</a:t>
            </a:r>
            <a:r>
              <a:rPr lang="en-US" sz="1800" b="0" i="0" u="none" strike="noStrike" kern="1200" cap="none" baseline="0" dirty="0">
                <a:solidFill>
                  <a:schemeClr val="tx1"/>
                </a:solidFill>
                <a:effectLst/>
                <a:latin typeface="+mn-lt"/>
                <a:ea typeface="+mn-ea"/>
                <a:cs typeface="+mn-cs"/>
              </a:rPr>
              <a:t>. (2026). [Webpage]. U.S Statistics. Accessed May 4, 2026, from: </a:t>
            </a:r>
            <a:r>
              <a:rPr lang="en-US" sz="1800" b="0" i="0" u="sng" strike="noStrike" kern="1200" cap="none" baseline="0" dirty="0">
                <a:solidFill>
                  <a:schemeClr val="tx1"/>
                </a:solidFill>
                <a:effectLst/>
                <a:latin typeface="+mn-lt"/>
                <a:ea typeface="+mn-ea"/>
                <a:cs typeface="+mn-cs"/>
                <a:hlinkClick r:id="rId4"/>
              </a:rPr>
              <a:t>https://www.hiv.gov/hiv-basics/overview/data-and-trends/statistics</a:t>
            </a:r>
            <a:r>
              <a:rPr lang="en-US" sz="1800" b="0" i="0" u="none" strike="noStrike" kern="1200" cap="none" baseline="0" dirty="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2EAF3D7C-E79C-464D-870B-78CB3C2428AA}" type="slidenum">
              <a:rPr lang="en-US" smtClean="0"/>
              <a:t>16</a:t>
            </a:fld>
            <a:endParaRPr lang="en-US"/>
          </a:p>
        </p:txBody>
      </p:sp>
    </p:spTree>
    <p:extLst>
      <p:ext uri="{BB962C8B-B14F-4D97-AF65-F5344CB8AC3E}">
        <p14:creationId xmlns:p14="http://schemas.microsoft.com/office/powerpoint/2010/main" val="36440086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112" marR="0" lvl="0" indent="0" algn="l" defTabSz="912899" rtl="0" eaLnBrk="1" fontAlgn="auto" latinLnBrk="0" hangingPunct="1">
              <a:lnSpc>
                <a:spcPct val="100000"/>
              </a:lnSpc>
              <a:spcBef>
                <a:spcPct val="20000"/>
              </a:spcBef>
              <a:spcAft>
                <a:spcPts val="0"/>
              </a:spcAft>
              <a:buClr>
                <a:srgbClr val="13284D"/>
              </a:buClr>
              <a:buSzTx/>
              <a:buFont typeface="Wingdings" charset="2"/>
              <a:buNone/>
              <a:tabLst/>
              <a:defRPr/>
            </a:pPr>
            <a:r>
              <a:rPr kumimoji="0" lang="en-US" sz="2400" b="0" i="0" u="none" strike="noStrike" kern="1200" cap="none" spc="0" normalizeH="0" baseline="0" noProof="0" dirty="0">
                <a:ln>
                  <a:noFill/>
                </a:ln>
                <a:solidFill>
                  <a:srgbClr val="222222"/>
                </a:solidFill>
                <a:effectLst/>
                <a:uLnTx/>
                <a:uFillTx/>
                <a:latin typeface="Arial"/>
                <a:ea typeface="+mn-ea"/>
              </a:rPr>
              <a:t>If we look at HIV in rural America, here is the current landscape:</a:t>
            </a:r>
          </a:p>
          <a:p>
            <a:pPr marL="342337" marR="0" lvl="0" indent="-228225" algn="l" defTabSz="912899" rtl="0" eaLnBrk="1" fontAlgn="auto" latinLnBrk="0" hangingPunct="1">
              <a:lnSpc>
                <a:spcPct val="100000"/>
              </a:lnSpc>
              <a:spcBef>
                <a:spcPct val="20000"/>
              </a:spcBef>
              <a:spcAft>
                <a:spcPts val="0"/>
              </a:spcAft>
              <a:buClr>
                <a:srgbClr val="13284D"/>
              </a:buClr>
              <a:buSzTx/>
              <a:buFont typeface="Wingdings" charset="2"/>
              <a:buChar char="§"/>
              <a:tabLst/>
              <a:defRPr/>
            </a:pPr>
            <a:r>
              <a:rPr kumimoji="0" lang="en-US" sz="2400" b="1" i="0" u="none" strike="noStrike" kern="1200" cap="none" spc="0" normalizeH="0" baseline="0" noProof="0" dirty="0">
                <a:ln>
                  <a:noFill/>
                </a:ln>
                <a:solidFill>
                  <a:srgbClr val="222222"/>
                </a:solidFill>
                <a:effectLst/>
                <a:uLnTx/>
                <a:uFillTx/>
                <a:latin typeface="Arial"/>
                <a:ea typeface="+mn-ea"/>
              </a:rPr>
              <a:t>Prevalence:</a:t>
            </a:r>
            <a:r>
              <a:rPr kumimoji="0" lang="en-US" sz="2400" b="0" i="0" u="none" strike="noStrike" kern="1200" cap="none" spc="0" normalizeH="0" baseline="0" noProof="0" dirty="0">
                <a:ln>
                  <a:noFill/>
                </a:ln>
                <a:solidFill>
                  <a:srgbClr val="222222"/>
                </a:solidFill>
                <a:effectLst/>
                <a:uLnTx/>
                <a:uFillTx/>
                <a:latin typeface="Arial"/>
                <a:ea typeface="+mn-ea"/>
              </a:rPr>
              <a:t> Rural counties have lower overall HIV prevalence than urban ones—about 149 per 100,000 compared to 399 per 100,000.</a:t>
            </a:r>
          </a:p>
          <a:p>
            <a:pPr marL="342337" marR="0" lvl="0" indent="-228225" algn="l" defTabSz="912899" rtl="0" eaLnBrk="1" fontAlgn="auto" latinLnBrk="0" hangingPunct="1">
              <a:lnSpc>
                <a:spcPct val="100000"/>
              </a:lnSpc>
              <a:spcBef>
                <a:spcPct val="20000"/>
              </a:spcBef>
              <a:spcAft>
                <a:spcPts val="0"/>
              </a:spcAft>
              <a:buClr>
                <a:srgbClr val="13284D"/>
              </a:buClr>
              <a:buSzTx/>
              <a:buFont typeface="Wingdings" charset="2"/>
              <a:buChar char="§"/>
              <a:tabLst/>
              <a:defRPr/>
            </a:pPr>
            <a:r>
              <a:rPr kumimoji="0" lang="en-US" sz="2400" b="1" i="0" u="none" strike="noStrike" kern="1200" cap="none" spc="0" normalizeH="0" baseline="0" noProof="0" dirty="0">
                <a:ln>
                  <a:noFill/>
                </a:ln>
                <a:solidFill>
                  <a:srgbClr val="222222"/>
                </a:solidFill>
                <a:effectLst/>
                <a:uLnTx/>
                <a:uFillTx/>
                <a:latin typeface="Arial"/>
                <a:ea typeface="+mn-ea"/>
              </a:rPr>
              <a:t>New Diagnoses</a:t>
            </a:r>
            <a:r>
              <a:rPr kumimoji="0" lang="en-US" sz="2400" b="0" i="0" u="none" strike="noStrike" kern="1200" cap="none" spc="0" normalizeH="0" baseline="0" noProof="0" dirty="0">
                <a:ln>
                  <a:noFill/>
                </a:ln>
                <a:solidFill>
                  <a:srgbClr val="222222"/>
                </a:solidFill>
                <a:effectLst/>
                <a:uLnTx/>
                <a:uFillTx/>
                <a:latin typeface="Arial"/>
                <a:ea typeface="+mn-ea"/>
              </a:rPr>
              <a:t>: The dynamics of new and established infections have shifted from a predominantly urban-centered challenge to become a nonurban-centered problem. Some nonurban counties in the Southeastern United States now have a higher HIV prevalence than most large US cities. In the South, 23% of new HIV cases occur in rural and suburban areas. However, the CDC noted a 12% overall decline in new HIV infections from 2018 to 2022, with the South seeing a 16% drop—a hopeful sign, though rural disparities persist. </a:t>
            </a:r>
          </a:p>
          <a:p>
            <a:pPr marL="342337" marR="0" lvl="0" indent="-228225" algn="l" defTabSz="912899" rtl="0" eaLnBrk="1" fontAlgn="auto" latinLnBrk="0" hangingPunct="1">
              <a:lnSpc>
                <a:spcPct val="100000"/>
              </a:lnSpc>
              <a:spcBef>
                <a:spcPct val="20000"/>
              </a:spcBef>
              <a:spcAft>
                <a:spcPts val="0"/>
              </a:spcAft>
              <a:buClr>
                <a:srgbClr val="13284D"/>
              </a:buClr>
              <a:buSzTx/>
              <a:buFont typeface="Wingdings" charset="2"/>
              <a:buChar char="§"/>
              <a:tabLst/>
              <a:defRPr/>
            </a:pPr>
            <a:r>
              <a:rPr kumimoji="0" lang="en-US" sz="2400" b="1" i="0" u="none" strike="noStrike" kern="1200" cap="none" spc="0" normalizeH="0" baseline="0" noProof="0" dirty="0">
                <a:ln>
                  <a:noFill/>
                </a:ln>
                <a:solidFill>
                  <a:srgbClr val="222222"/>
                </a:solidFill>
                <a:effectLst/>
                <a:uLnTx/>
                <a:uFillTx/>
                <a:latin typeface="Arial"/>
                <a:ea typeface="+mn-ea"/>
              </a:rPr>
              <a:t>Disproportionate Impact</a:t>
            </a:r>
            <a:r>
              <a:rPr kumimoji="0" lang="en-US" sz="2400" b="0" i="0" u="none" strike="noStrike" kern="1200" cap="none" spc="0" normalizeH="0" baseline="0" noProof="0" dirty="0">
                <a:ln>
                  <a:noFill/>
                </a:ln>
                <a:solidFill>
                  <a:srgbClr val="222222"/>
                </a:solidFill>
                <a:effectLst/>
                <a:uLnTx/>
                <a:uFillTx/>
                <a:latin typeface="Arial"/>
                <a:ea typeface="+mn-ea"/>
              </a:rPr>
              <a:t>: </a:t>
            </a:r>
            <a:r>
              <a:rPr lang="en-US" sz="2400" dirty="0"/>
              <a:t>Individuals from groups that frequently have difficulty accessing services are more affected in rural areas</a:t>
            </a:r>
            <a:r>
              <a:rPr kumimoji="0" lang="en-US" sz="2400" b="0" i="0" u="none" strike="noStrike" kern="1200" cap="none" spc="0" normalizeH="0" baseline="0" noProof="0" dirty="0">
                <a:ln>
                  <a:noFill/>
                </a:ln>
                <a:solidFill>
                  <a:srgbClr val="222222"/>
                </a:solidFill>
                <a:effectLst/>
                <a:uLnTx/>
                <a:uFillTx/>
                <a:latin typeface="Arial"/>
                <a:ea typeface="+mn-ea"/>
              </a:rPr>
              <a:t>.</a:t>
            </a:r>
          </a:p>
          <a:p>
            <a:pPr marL="342337" marR="0" lvl="0" indent="-228225" algn="l" defTabSz="912899" rtl="0" eaLnBrk="1" fontAlgn="auto" latinLnBrk="0" hangingPunct="1">
              <a:lnSpc>
                <a:spcPct val="100000"/>
              </a:lnSpc>
              <a:spcBef>
                <a:spcPct val="20000"/>
              </a:spcBef>
              <a:spcAft>
                <a:spcPts val="0"/>
              </a:spcAft>
              <a:buClr>
                <a:srgbClr val="13284D"/>
              </a:buClr>
              <a:buSzTx/>
              <a:buFont typeface="Wingdings" charset="2"/>
              <a:buChar char="§"/>
              <a:tabLst/>
              <a:defRPr/>
            </a:pPr>
            <a:r>
              <a:rPr kumimoji="0" lang="en-US" sz="2400" b="1" i="0" u="none" strike="noStrike" kern="1200" cap="none" spc="0" normalizeH="0" baseline="0" noProof="0" dirty="0">
                <a:ln>
                  <a:noFill/>
                </a:ln>
                <a:solidFill>
                  <a:srgbClr val="222222"/>
                </a:solidFill>
                <a:effectLst/>
                <a:uLnTx/>
                <a:uFillTx/>
                <a:latin typeface="Arial"/>
                <a:ea typeface="+mn-ea"/>
              </a:rPr>
              <a:t>Barriers to Care</a:t>
            </a:r>
            <a:r>
              <a:rPr kumimoji="0" lang="en-US" sz="2400" b="0" i="0" u="none" strike="noStrike" kern="1200" cap="none" spc="0" normalizeH="0" baseline="0" noProof="0" dirty="0">
                <a:ln>
                  <a:noFill/>
                </a:ln>
                <a:solidFill>
                  <a:srgbClr val="222222"/>
                </a:solidFill>
                <a:effectLst/>
                <a:uLnTx/>
                <a:uFillTx/>
                <a:latin typeface="Arial"/>
                <a:ea typeface="+mn-ea"/>
              </a:rPr>
              <a:t>: Some of the barriers to care include l</a:t>
            </a:r>
            <a:r>
              <a:rPr kumimoji="0" lang="en-US" sz="2200" b="0" i="0" u="none" strike="noStrike" kern="1200" cap="none" spc="0" normalizeH="0" baseline="0" noProof="0" dirty="0">
                <a:ln>
                  <a:noFill/>
                </a:ln>
                <a:solidFill>
                  <a:srgbClr val="222222"/>
                </a:solidFill>
                <a:effectLst/>
                <a:uLnTx/>
                <a:uFillTx/>
                <a:latin typeface="Arial"/>
                <a:ea typeface="+mn-ea"/>
              </a:rPr>
              <a:t>imited access to HIV testing and treatment services; geographic isolation and transportation challenges; and social labeling around HIV and substance use.</a:t>
            </a:r>
          </a:p>
          <a:p>
            <a:endParaRPr lang="en-US" dirty="0"/>
          </a:p>
          <a:p>
            <a:r>
              <a:rPr lang="en-US" b="1" dirty="0"/>
              <a:t>REFERENCE:</a:t>
            </a:r>
          </a:p>
          <a:p>
            <a:pPr marL="0" indent="0">
              <a:buFont typeface="Arial" panose="020B0604020202020204" pitchFamily="34" charset="0"/>
              <a:buNone/>
            </a:pPr>
            <a:r>
              <a:rPr lang="en-US" dirty="0"/>
              <a:t>Schafer, K. R., Albrecht, H., Dillingham, R., Hogg, R. S., Jaworsky, D., Kasper, K., </a:t>
            </a:r>
            <a:r>
              <a:rPr lang="en-US" dirty="0" err="1"/>
              <a:t>Loutfy</a:t>
            </a:r>
            <a:r>
              <a:rPr lang="en-US" dirty="0"/>
              <a:t>, M., MacKenzie, L. J., McManus, K. A., Oursler, K. A., Rhodes, S. D., Samji, H., Skinner, S., Sun, C. J., Weissman, S., &amp; Ohl, M. E. (2017). The continuum of HIV care in rural communities in the United States and Canada: What is known and future research directions. </a:t>
            </a:r>
            <a:r>
              <a:rPr lang="en-US" i="1" dirty="0"/>
              <a:t>J </a:t>
            </a:r>
            <a:r>
              <a:rPr lang="en-US" i="1" dirty="0" err="1"/>
              <a:t>Acquir</a:t>
            </a:r>
            <a:r>
              <a:rPr lang="en-US" i="1" dirty="0"/>
              <a:t> Immune </a:t>
            </a:r>
            <a:r>
              <a:rPr lang="en-US" i="1" dirty="0" err="1"/>
              <a:t>Defic</a:t>
            </a:r>
            <a:r>
              <a:rPr lang="en-US" i="1" dirty="0"/>
              <a:t> Syndr, 75</a:t>
            </a:r>
            <a:r>
              <a:rPr lang="en-US" dirty="0"/>
              <a:t>(1), 35–44. </a:t>
            </a:r>
            <a:r>
              <a:rPr lang="en-US" dirty="0" err="1"/>
              <a:t>doi</a:t>
            </a:r>
            <a:r>
              <a:rPr lang="en-US" dirty="0"/>
              <a:t>: 10.1097/QAI.0000000000001329. PMID: 28225437; PMCID: PMC6169533. </a:t>
            </a:r>
          </a:p>
        </p:txBody>
      </p:sp>
      <p:sp>
        <p:nvSpPr>
          <p:cNvPr id="4" name="Slide Number Placeholder 3"/>
          <p:cNvSpPr>
            <a:spLocks noGrp="1"/>
          </p:cNvSpPr>
          <p:nvPr>
            <p:ph type="sldNum" sz="quarter" idx="5"/>
          </p:nvPr>
        </p:nvSpPr>
        <p:spPr/>
        <p:txBody>
          <a:bodyPr/>
          <a:lstStyle/>
          <a:p>
            <a:fld id="{2EAF3D7C-E79C-464D-870B-78CB3C2428AA}" type="slidenum">
              <a:rPr lang="en-US" smtClean="0"/>
              <a:t>17</a:t>
            </a:fld>
            <a:endParaRPr lang="en-US"/>
          </a:p>
        </p:txBody>
      </p:sp>
    </p:spTree>
    <p:extLst>
      <p:ext uri="{BB962C8B-B14F-4D97-AF65-F5344CB8AC3E}">
        <p14:creationId xmlns:p14="http://schemas.microsoft.com/office/powerpoint/2010/main" val="42761700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12794-B486-E586-6AD2-204C1AC53A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D63922-4B17-4558-44B1-979032512C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47AD04-AD41-9040-919B-E80AAF1C256B}"/>
              </a:ext>
            </a:extLst>
          </p:cNvPr>
          <p:cNvSpPr>
            <a:spLocks noGrp="1"/>
          </p:cNvSpPr>
          <p:nvPr>
            <p:ph type="body" idx="1"/>
          </p:nvPr>
        </p:nvSpPr>
        <p:spPr/>
        <p:txBody>
          <a:bodyPr/>
          <a:lstStyle/>
          <a:p>
            <a:pPr marL="114112" marR="0" lvl="0" indent="0" algn="l" defTabSz="912899" rtl="0" eaLnBrk="1" fontAlgn="auto" latinLnBrk="0" hangingPunct="1">
              <a:lnSpc>
                <a:spcPct val="100000"/>
              </a:lnSpc>
              <a:spcBef>
                <a:spcPct val="20000"/>
              </a:spcBef>
              <a:spcAft>
                <a:spcPts val="0"/>
              </a:spcAft>
              <a:buClr>
                <a:srgbClr val="13284D"/>
              </a:buClr>
              <a:buSzTx/>
              <a:buFont typeface="Wingdings" charset="2"/>
              <a:buNone/>
              <a:tabLst/>
              <a:defRPr/>
            </a:pPr>
            <a:r>
              <a:rPr lang="en-US" b="0" dirty="0"/>
              <a:t>This slide includes data related to the prevalence of HIV in California.</a:t>
            </a:r>
            <a:r>
              <a:rPr lang="en-US" dirty="0"/>
              <a:t> </a:t>
            </a:r>
            <a:endParaRPr lang="en-US" b="0" dirty="0"/>
          </a:p>
          <a:p>
            <a:pPr marL="114112" marR="0" lvl="0" indent="0" algn="l" defTabSz="912899" rtl="0" eaLnBrk="1" fontAlgn="auto" latinLnBrk="0" hangingPunct="1">
              <a:lnSpc>
                <a:spcPct val="100000"/>
              </a:lnSpc>
              <a:spcBef>
                <a:spcPct val="20000"/>
              </a:spcBef>
              <a:spcAft>
                <a:spcPts val="0"/>
              </a:spcAft>
              <a:buClr>
                <a:srgbClr val="13284D"/>
              </a:buClr>
              <a:buSzTx/>
              <a:buFont typeface="Wingdings" charset="2"/>
              <a:buNone/>
              <a:tabLst/>
              <a:defRPr/>
            </a:pPr>
            <a:endParaRPr lang="en-US" b="0" dirty="0"/>
          </a:p>
          <a:p>
            <a:pPr marL="114112" marR="0" lvl="0" indent="0" algn="l" defTabSz="912899" rtl="0" eaLnBrk="1" fontAlgn="auto" latinLnBrk="0" hangingPunct="1">
              <a:lnSpc>
                <a:spcPct val="100000"/>
              </a:lnSpc>
              <a:spcBef>
                <a:spcPct val="20000"/>
              </a:spcBef>
              <a:spcAft>
                <a:spcPts val="0"/>
              </a:spcAft>
              <a:buClr>
                <a:srgbClr val="13284D"/>
              </a:buClr>
              <a:buSzTx/>
              <a:buFont typeface="Wingdings" charset="2"/>
              <a:buNone/>
              <a:tabLst/>
              <a:defRPr/>
            </a:pPr>
            <a:r>
              <a:rPr lang="en-US" b="1" dirty="0"/>
              <a:t>REFERENCE:</a:t>
            </a:r>
          </a:p>
          <a:p>
            <a:pPr marL="114112" marR="0" lvl="0" indent="0" algn="l" defTabSz="912899" rtl="0" eaLnBrk="1" fontAlgn="auto" latinLnBrk="0" hangingPunct="1">
              <a:lnSpc>
                <a:spcPct val="100000"/>
              </a:lnSpc>
              <a:spcBef>
                <a:spcPct val="20000"/>
              </a:spcBef>
              <a:spcAft>
                <a:spcPts val="0"/>
              </a:spcAft>
              <a:buClr>
                <a:srgbClr val="13284D"/>
              </a:buClr>
              <a:buSzTx/>
              <a:buFont typeface="Wingdings" charset="2"/>
              <a:buNone/>
              <a:tabLst/>
              <a:defRPr/>
            </a:pPr>
            <a:r>
              <a:rPr lang="en-US" sz="1800" b="0" i="0" u="none" strike="noStrike" kern="1200" cap="none" baseline="0" dirty="0">
                <a:solidFill>
                  <a:schemeClr val="tx1"/>
                </a:solidFill>
                <a:effectLst/>
                <a:latin typeface="+mn-lt"/>
                <a:ea typeface="+mn-ea"/>
                <a:cs typeface="+mn-cs"/>
              </a:rPr>
              <a:t>California Department of Public Health, Center for Infectious Diseases, Office of AIDS. (2025). The California HIV Surveillance Report. Sacramento, California: Author. Accessed May 4, 2026, from: </a:t>
            </a:r>
            <a:r>
              <a:rPr lang="en-US" sz="1800" b="0" i="0" u="sng" strike="noStrike" kern="1200" cap="none" baseline="0" dirty="0">
                <a:solidFill>
                  <a:schemeClr val="tx1"/>
                </a:solidFill>
                <a:effectLst/>
                <a:latin typeface="+mn-lt"/>
                <a:ea typeface="+mn-ea"/>
                <a:cs typeface="+mn-cs"/>
                <a:hlinkClick r:id="rId3"/>
              </a:rPr>
              <a:t>https://www.cdph.ca.gov/Programs/CID/DOA/CDPH%20Document%20Library/California-HIV-Surveillance-Report-2023.pdf</a:t>
            </a:r>
            <a:r>
              <a:rPr lang="en-US" sz="1800" b="0" i="0" u="none" strike="noStrike" kern="1200" cap="none" baseline="0" dirty="0">
                <a:solidFill>
                  <a:schemeClr val="tx1"/>
                </a:solidFill>
                <a:effectLst/>
                <a:latin typeface="+mn-lt"/>
                <a:ea typeface="+mn-ea"/>
                <a:cs typeface="+mn-cs"/>
              </a:rPr>
              <a:t>.</a:t>
            </a:r>
          </a:p>
          <a:p>
            <a:pPr marL="114112" marR="0" lvl="0" indent="0" algn="l" defTabSz="912899" rtl="0" eaLnBrk="1" fontAlgn="auto" latinLnBrk="0" hangingPunct="1">
              <a:lnSpc>
                <a:spcPct val="100000"/>
              </a:lnSpc>
              <a:spcBef>
                <a:spcPct val="20000"/>
              </a:spcBef>
              <a:spcAft>
                <a:spcPts val="0"/>
              </a:spcAft>
              <a:buClr>
                <a:srgbClr val="13284D"/>
              </a:buClr>
              <a:buSzTx/>
              <a:buFont typeface="Wingdings" charset="2"/>
              <a:buNone/>
              <a:tabLst/>
              <a:defRPr/>
            </a:pPr>
            <a:endParaRPr lang="en-US" dirty="0"/>
          </a:p>
        </p:txBody>
      </p:sp>
      <p:sp>
        <p:nvSpPr>
          <p:cNvPr id="4" name="Slide Number Placeholder 3">
            <a:extLst>
              <a:ext uri="{FF2B5EF4-FFF2-40B4-BE49-F238E27FC236}">
                <a16:creationId xmlns:a16="http://schemas.microsoft.com/office/drawing/2014/main" id="{782F99C8-5858-AE91-C0AF-CA31348A0A60}"/>
              </a:ext>
            </a:extLst>
          </p:cNvPr>
          <p:cNvSpPr>
            <a:spLocks noGrp="1"/>
          </p:cNvSpPr>
          <p:nvPr>
            <p:ph type="sldNum" sz="quarter" idx="5"/>
          </p:nvPr>
        </p:nvSpPr>
        <p:spPr/>
        <p:txBody>
          <a:bodyPr/>
          <a:lstStyle/>
          <a:p>
            <a:fld id="{2EAF3D7C-E79C-464D-870B-78CB3C2428AA}" type="slidenum">
              <a:rPr lang="en-US" smtClean="0"/>
              <a:t>18</a:t>
            </a:fld>
            <a:endParaRPr lang="en-US"/>
          </a:p>
        </p:txBody>
      </p:sp>
    </p:spTree>
    <p:extLst>
      <p:ext uri="{BB962C8B-B14F-4D97-AF65-F5344CB8AC3E}">
        <p14:creationId xmlns:p14="http://schemas.microsoft.com/office/powerpoint/2010/main" val="30250122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US" b="0" dirty="0"/>
              <a:t>Here’s a snapshot of the current state of substance use disorders (SUDs) in the United States as of 2025, based on the latest national data from CDC and the National Survey of Drug Use and Health (NSDUH) from SAMHSA:</a:t>
            </a:r>
          </a:p>
          <a:p>
            <a:pPr marL="171450" indent="-171450">
              <a:buFont typeface="Arial" panose="020B0604020202020204" pitchFamily="34" charset="0"/>
              <a:buChar char="•"/>
            </a:pPr>
            <a:r>
              <a:rPr lang="en-US" b="0" dirty="0"/>
              <a:t>Among Americans aged 12 years and older, 47.7 million were current illegal drug users (used within the last 30 days) as of 2023.</a:t>
            </a:r>
          </a:p>
          <a:p>
            <a:pPr marL="171450" indent="-171450">
              <a:buFont typeface="Arial" panose="020B0604020202020204" pitchFamily="34" charset="0"/>
              <a:buChar char="•"/>
            </a:pPr>
            <a:r>
              <a:rPr lang="en-US" b="0" dirty="0"/>
              <a:t>70.5 million or 24.9% of people 12 and over have used illegal drugs or misused prescription drugs within the last year.</a:t>
            </a:r>
          </a:p>
          <a:p>
            <a:pPr marL="171450" indent="-171450">
              <a:buFont typeface="Arial" panose="020B0604020202020204" pitchFamily="34" charset="0"/>
              <a:buChar char="•"/>
            </a:pPr>
            <a:r>
              <a:rPr lang="en-US" b="0" dirty="0"/>
              <a:t>38.6% of illegal drug users have a drug disorder.</a:t>
            </a:r>
          </a:p>
          <a:p>
            <a:pPr marL="171450" indent="-171450">
              <a:buFont typeface="Arial" panose="020B0604020202020204" pitchFamily="34" charset="0"/>
              <a:buChar char="•"/>
            </a:pPr>
            <a:r>
              <a:rPr lang="en-US" b="0" dirty="0"/>
              <a:t>21.6% of those with drug disorders have an opioid disorder; this includes prescription pain relievers or “painkillers” and heroin.</a:t>
            </a:r>
          </a:p>
          <a:p>
            <a:pPr marL="171450" indent="-171450">
              <a:buFont typeface="Arial" panose="020B0604020202020204" pitchFamily="34" charset="0"/>
              <a:buChar char="•"/>
            </a:pPr>
            <a:r>
              <a:rPr lang="en-US" b="0" dirty="0"/>
              <a:t>Provisional data from the CDC’s National Center for Health Statistics indicate there were an estimated 80,391 drug overdose deaths in the United States during 2024—a decrease of 26.9% from the 110,037 deaths estimated in 2023.</a:t>
            </a:r>
          </a:p>
          <a:p>
            <a:pPr>
              <a:buFont typeface="Arial" panose="020B0604020202020204" pitchFamily="34" charset="0"/>
              <a:buNone/>
            </a:pPr>
            <a:endParaRPr lang="en-US" b="0" dirty="0">
              <a:effectLst/>
            </a:endParaRPr>
          </a:p>
          <a:p>
            <a:r>
              <a:rPr lang="en-US" b="1" dirty="0"/>
              <a:t>REFERENCES:</a:t>
            </a:r>
          </a:p>
          <a:p>
            <a:r>
              <a:rPr lang="en-US" sz="1800" b="0" i="0" u="none" strike="noStrike" kern="1200" cap="none" baseline="0" dirty="0">
                <a:solidFill>
                  <a:schemeClr val="tx1"/>
                </a:solidFill>
                <a:effectLst/>
                <a:latin typeface="+mn-lt"/>
                <a:ea typeface="+mn-ea"/>
                <a:cs typeface="+mn-cs"/>
              </a:rPr>
              <a:t>Substance Abuse and Mental Health Services Administration. (2024). Key substance use and mental health indicators in the United States: Results from the 2023 National Survey on Drug Use and Health (HHS Publication No. PEP24-07-021, NSDUH Series H-59). Center for Behavioral Health Statistics and Quality, Substance Abuse and Mental Health Services Administration. </a:t>
            </a:r>
            <a:r>
              <a:rPr lang="en-US" sz="1800" b="0" i="0" u="sng" strike="noStrike" kern="1200" cap="none" baseline="0" dirty="0">
                <a:solidFill>
                  <a:schemeClr val="tx1"/>
                </a:solidFill>
                <a:effectLst/>
                <a:latin typeface="+mn-lt"/>
                <a:ea typeface="+mn-ea"/>
                <a:cs typeface="+mn-cs"/>
                <a:hlinkClick r:id="rId3"/>
              </a:rPr>
              <a:t>https://www.samhsa.gov/data/report/2023-nsduh-annual-national-report</a:t>
            </a:r>
            <a:r>
              <a:rPr lang="en-US" sz="1800" b="0" i="0" u="none" strike="noStrike" kern="1200" cap="none" baseline="0" dirty="0">
                <a:solidFill>
                  <a:schemeClr val="tx1"/>
                </a:solidFill>
                <a:effectLst/>
                <a:latin typeface="+mn-lt"/>
                <a:ea typeface="+mn-ea"/>
                <a:cs typeface="+mn-cs"/>
              </a:rPr>
              <a:t>.</a:t>
            </a:r>
          </a:p>
          <a:p>
            <a:pPr marL="0" indent="0">
              <a:buFont typeface="Arial" panose="020B0604020202020204" pitchFamily="34" charset="0"/>
              <a:buNone/>
            </a:pPr>
            <a:endParaRPr lang="en-US" dirty="0"/>
          </a:p>
          <a:p>
            <a:r>
              <a:rPr lang="en-US" sz="1800" b="0" i="0" u="none" strike="noStrike" kern="1200" cap="none" baseline="0" dirty="0">
                <a:solidFill>
                  <a:schemeClr val="tx1"/>
                </a:solidFill>
                <a:effectLst/>
                <a:latin typeface="+mn-lt"/>
                <a:ea typeface="+mn-ea"/>
                <a:cs typeface="+mn-cs"/>
              </a:rPr>
              <a:t>Centers for Disease Control and Prevention. (2024). [Webpage]. Fast Facts: HIV in the United States. Accessed May 4, 2026, from: </a:t>
            </a:r>
            <a:r>
              <a:rPr lang="en-US" sz="1800" b="0" i="0" u="sng" strike="noStrike" kern="1200" cap="none" baseline="0" dirty="0">
                <a:solidFill>
                  <a:schemeClr val="tx1"/>
                </a:solidFill>
                <a:effectLst/>
                <a:latin typeface="+mn-lt"/>
                <a:ea typeface="+mn-ea"/>
                <a:cs typeface="+mn-cs"/>
                <a:hlinkClick r:id="rId4"/>
              </a:rPr>
              <a:t>https://www.cdc.gov/hiv/data-research/facts-stats/index.html</a:t>
            </a:r>
            <a:r>
              <a:rPr lang="en-US" sz="1800" b="0" i="0" u="none" strike="noStrike" kern="1200" cap="none" baseline="0" dirty="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2EAF3D7C-E79C-464D-870B-78CB3C2428AA}" type="slidenum">
              <a:rPr lang="en-US" smtClean="0"/>
              <a:t>19</a:t>
            </a:fld>
            <a:endParaRPr lang="en-US"/>
          </a:p>
        </p:txBody>
      </p:sp>
    </p:spTree>
    <p:extLst>
      <p:ext uri="{BB962C8B-B14F-4D97-AF65-F5344CB8AC3E}">
        <p14:creationId xmlns:p14="http://schemas.microsoft.com/office/powerpoint/2010/main" val="38691042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67A90-6DD2-E33E-5CFF-079AC4DD2C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42FAED-9373-6C44-E2F0-2E8039F326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21A7FB-F2BE-2976-4609-7879ADC79AD4}"/>
              </a:ext>
            </a:extLst>
          </p:cNvPr>
          <p:cNvSpPr>
            <a:spLocks noGrp="1"/>
          </p:cNvSpPr>
          <p:nvPr>
            <p:ph type="body" idx="1"/>
          </p:nvPr>
        </p:nvSpPr>
        <p:spPr/>
        <p:txBody>
          <a:bodyPr/>
          <a:lstStyle/>
          <a:p>
            <a:r>
              <a:rPr lang="en-US" dirty="0"/>
              <a:t>About 5.6 million Californians (age 12+) had a substance use disorder in 2022–2023. This is slightly higher than the U.S. average (~7.8% adult annual prevalence vs. ~9.4% in California for adults).</a:t>
            </a:r>
          </a:p>
          <a:p>
            <a:endParaRPr lang="en-US" dirty="0"/>
          </a:p>
          <a:p>
            <a:r>
              <a:rPr lang="en-US" dirty="0"/>
              <a:t>Among Californians:</a:t>
            </a:r>
          </a:p>
          <a:p>
            <a:pPr marL="285750" indent="-285750">
              <a:buFont typeface="Arial" panose="020B0604020202020204" pitchFamily="34" charset="0"/>
              <a:buChar char="•"/>
            </a:pPr>
            <a:r>
              <a:rPr lang="en-US" b="0" dirty="0"/>
              <a:t>Substance use disorder (all drugs): 17% (≈ 5.6 million people) </a:t>
            </a:r>
          </a:p>
          <a:p>
            <a:pPr marL="285750" indent="-285750">
              <a:buFont typeface="Arial" panose="020B0604020202020204" pitchFamily="34" charset="0"/>
              <a:buChar char="•"/>
            </a:pPr>
            <a:r>
              <a:rPr lang="en-US" b="0" dirty="0"/>
              <a:t>Alcohol use disorder: 10.4% (≈ 3.4 million people) </a:t>
            </a:r>
          </a:p>
          <a:p>
            <a:pPr marL="285750" indent="-285750">
              <a:buFont typeface="Arial" panose="020B0604020202020204" pitchFamily="34" charset="0"/>
              <a:buChar char="•"/>
            </a:pPr>
            <a:r>
              <a:rPr lang="en-US" b="0" dirty="0"/>
              <a:t>Opioid use disorder: ~1.5–1.9% </a:t>
            </a:r>
          </a:p>
          <a:p>
            <a:endParaRPr lang="en-US" b="0" dirty="0"/>
          </a:p>
          <a:p>
            <a:r>
              <a:rPr lang="en-US" b="0" dirty="0"/>
              <a:t>Observation: Alcohol remains the most common substance-related disorder.</a:t>
            </a:r>
          </a:p>
          <a:p>
            <a:pPr>
              <a:buFont typeface="Arial" panose="020B0604020202020204" pitchFamily="34" charset="0"/>
              <a:buNone/>
            </a:pPr>
            <a:endParaRPr lang="en-US" dirty="0"/>
          </a:p>
          <a:p>
            <a:pPr>
              <a:buFont typeface="Arial" panose="020B0604020202020204" pitchFamily="34" charset="0"/>
              <a:buNone/>
            </a:pPr>
            <a:r>
              <a:rPr lang="en-US" b="1" dirty="0"/>
              <a:t>REFERENCE:</a:t>
            </a:r>
          </a:p>
          <a:p>
            <a:r>
              <a:rPr lang="en-US" sz="1800" b="0" i="0" u="none" strike="noStrike" kern="1200" cap="none" baseline="0" dirty="0">
                <a:solidFill>
                  <a:schemeClr val="tx1"/>
                </a:solidFill>
                <a:effectLst/>
                <a:latin typeface="+mn-lt"/>
                <a:ea typeface="+mn-ea"/>
                <a:cs typeface="+mn-cs"/>
              </a:rPr>
              <a:t>California Health Care Foundation. (2025). California Health Care Almanac: Substance Use in California – 2025 Edition. Accessed May 4, 2026, from </a:t>
            </a:r>
            <a:r>
              <a:rPr lang="en-US" sz="1800" b="0" i="0" u="sng" strike="noStrike" kern="1200" cap="none" baseline="0" dirty="0">
                <a:solidFill>
                  <a:schemeClr val="tx1"/>
                </a:solidFill>
                <a:effectLst/>
                <a:latin typeface="+mn-lt"/>
                <a:ea typeface="+mn-ea"/>
                <a:cs typeface="+mn-cs"/>
                <a:hlinkClick r:id="rId3"/>
              </a:rPr>
              <a:t>https://www.chcf.org/wp-content/uploads/2025/02/SubstanceUseAlmanac2025.pdf</a:t>
            </a:r>
            <a:r>
              <a:rPr lang="en-US" sz="1800" b="0" i="0" u="none" strike="noStrike" kern="1200" cap="none" baseline="0" dirty="0">
                <a:solidFill>
                  <a:schemeClr val="tx1"/>
                </a:solidFill>
                <a:effectLst/>
                <a:latin typeface="+mn-lt"/>
                <a:ea typeface="+mn-ea"/>
                <a:cs typeface="+mn-cs"/>
              </a:rPr>
              <a:t>.</a:t>
            </a:r>
          </a:p>
        </p:txBody>
      </p:sp>
      <p:sp>
        <p:nvSpPr>
          <p:cNvPr id="4" name="Slide Number Placeholder 3">
            <a:extLst>
              <a:ext uri="{FF2B5EF4-FFF2-40B4-BE49-F238E27FC236}">
                <a16:creationId xmlns:a16="http://schemas.microsoft.com/office/drawing/2014/main" id="{3276E8D8-3704-01DB-6D06-6FD84E869E3E}"/>
              </a:ext>
            </a:extLst>
          </p:cNvPr>
          <p:cNvSpPr>
            <a:spLocks noGrp="1"/>
          </p:cNvSpPr>
          <p:nvPr>
            <p:ph type="sldNum" sz="quarter" idx="5"/>
          </p:nvPr>
        </p:nvSpPr>
        <p:spPr/>
        <p:txBody>
          <a:bodyPr/>
          <a:lstStyle/>
          <a:p>
            <a:fld id="{2EAF3D7C-E79C-464D-870B-78CB3C2428AA}" type="slidenum">
              <a:rPr lang="en-US" smtClean="0"/>
              <a:t>20</a:t>
            </a:fld>
            <a:endParaRPr lang="en-US"/>
          </a:p>
        </p:txBody>
      </p:sp>
    </p:spTree>
    <p:extLst>
      <p:ext uri="{BB962C8B-B14F-4D97-AF65-F5344CB8AC3E}">
        <p14:creationId xmlns:p14="http://schemas.microsoft.com/office/powerpoint/2010/main" val="21983530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overdose map shows how rural areas in California have been affected by the opioid crisis.</a:t>
            </a:r>
          </a:p>
          <a:p>
            <a:br>
              <a:rPr lang="en-US" b="1" dirty="0"/>
            </a:br>
            <a:r>
              <a:rPr lang="en-US" b="1" dirty="0"/>
              <a:t>REFERENCE:</a:t>
            </a:r>
          </a:p>
          <a:p>
            <a:r>
              <a:rPr lang="en-US" sz="1800" b="0" i="0" u="none" strike="noStrike" kern="1200" cap="none" baseline="0" dirty="0">
                <a:solidFill>
                  <a:schemeClr val="tx1"/>
                </a:solidFill>
                <a:effectLst/>
                <a:latin typeface="+mn-lt"/>
                <a:ea typeface="+mn-ea"/>
                <a:cs typeface="+mn-cs"/>
              </a:rPr>
              <a:t>California Department of Public Health. (2026). [Webpage]. California Overdose Surveillance Dashboard. Accessed May 4, 2026, from: </a:t>
            </a:r>
            <a:r>
              <a:rPr lang="en-US" sz="1800" b="0" i="0" u="sng" strike="noStrike" kern="1200" cap="none" baseline="0" dirty="0">
                <a:solidFill>
                  <a:schemeClr val="tx1"/>
                </a:solidFill>
                <a:effectLst/>
                <a:latin typeface="+mn-lt"/>
                <a:ea typeface="+mn-ea"/>
                <a:cs typeface="+mn-cs"/>
                <a:hlinkClick r:id="rId3"/>
              </a:rPr>
              <a:t>https://skylab.cdph.ca.gov/ODdash/?tab=Home</a:t>
            </a:r>
            <a:r>
              <a:rPr lang="en-US" sz="1800" b="0" i="0" u="none" strike="noStrike" kern="1200" cap="none" baseline="0" dirty="0">
                <a:solidFill>
                  <a:schemeClr val="tx1"/>
                </a:solidFill>
                <a:effectLst/>
                <a:latin typeface="+mn-lt"/>
                <a:ea typeface="+mn-ea"/>
                <a:cs typeface="+mn-cs"/>
              </a:rPr>
              <a:t>.</a:t>
            </a:r>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0151351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about Substance Use in Rural areas? Though often perceived to be a problem of the inner city, substance use and misuse have long been prevalent in rural areas. </a:t>
            </a:r>
          </a:p>
          <a:p>
            <a:pPr marL="171450" indent="-171450">
              <a:buFont typeface="Arial" panose="020B0604020202020204" pitchFamily="34" charset="0"/>
              <a:buChar char="•"/>
            </a:pPr>
            <a:r>
              <a:rPr lang="en-US" dirty="0"/>
              <a:t>Rural adults have higher rates of use for tobacco and methamphetamines, while opioid use has grown in towns of every size. </a:t>
            </a:r>
          </a:p>
          <a:p>
            <a:pPr marL="171450" indent="-171450">
              <a:buFont typeface="Arial" panose="020B0604020202020204" pitchFamily="34" charset="0"/>
              <a:buChar char="•"/>
            </a:pPr>
            <a:r>
              <a:rPr lang="en-US" dirty="0"/>
              <a:t>Rural adolescents and young adults use alcohol at higher rates and are more likely to engage in high-risk behaviors, like binge drinking or driving under the influence, than their urban counterparts.</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b="1" dirty="0"/>
              <a:t>REFERENCE:</a:t>
            </a:r>
          </a:p>
          <a:p>
            <a:r>
              <a:rPr lang="en-US" sz="1800" b="0" i="0" u="none" strike="noStrike" kern="1200" cap="none" baseline="0" dirty="0">
                <a:solidFill>
                  <a:schemeClr val="tx1"/>
                </a:solidFill>
                <a:effectLst/>
                <a:latin typeface="+mn-lt"/>
                <a:ea typeface="+mn-ea"/>
                <a:cs typeface="+mn-cs"/>
              </a:rPr>
              <a:t>Substance Abuse and Mental Health Services Administration. (2024). Key substance use and mental health indicators in the United States: Results from the 2023 National Survey on Drug Use and Health (HHS Publication No. PEP24-07-021, NSDUH Series H-59). Center for Behavioral Health Statistics and Quality, Substance Abuse and Mental Health Services Administration. </a:t>
            </a:r>
            <a:r>
              <a:rPr lang="en-US" sz="1800" b="0" i="0" u="sng" strike="noStrike" kern="1200" cap="none" baseline="0" dirty="0">
                <a:solidFill>
                  <a:schemeClr val="tx1"/>
                </a:solidFill>
                <a:effectLst/>
                <a:latin typeface="+mn-lt"/>
                <a:ea typeface="+mn-ea"/>
                <a:cs typeface="+mn-cs"/>
                <a:hlinkClick r:id="rId3"/>
              </a:rPr>
              <a:t>https://www.samhsa.gov/data/report/2023-nsduh-annual-national-report</a:t>
            </a:r>
            <a:r>
              <a:rPr lang="en-US" sz="1800" b="0" i="0" u="none" strike="noStrike" kern="1200" cap="none" baseline="0" dirty="0">
                <a:solidFill>
                  <a:schemeClr val="tx1"/>
                </a:solidFill>
                <a:effectLst/>
                <a:latin typeface="+mn-lt"/>
                <a:ea typeface="+mn-ea"/>
                <a:cs typeface="+mn-cs"/>
              </a:rPr>
              <a:t>.</a:t>
            </a:r>
          </a:p>
          <a:p>
            <a:pPr marL="171450" indent="-171450">
              <a:buFont typeface="Arial" panose="020B0604020202020204" pitchFamily="34" charset="0"/>
              <a:buChar char="•"/>
            </a:pPr>
            <a:endParaRPr lang="en-US" dirty="0"/>
          </a:p>
          <a:p>
            <a:r>
              <a:rPr lang="en-US" b="1" dirty="0"/>
              <a:t>IMAGE CREDIT:</a:t>
            </a:r>
          </a:p>
          <a:p>
            <a:r>
              <a:rPr lang="en-US" dirty="0"/>
              <a:t>Adobe Stock, Purchased Image, 2025.</a:t>
            </a:r>
          </a:p>
        </p:txBody>
      </p:sp>
      <p:sp>
        <p:nvSpPr>
          <p:cNvPr id="4" name="Slide Number Placeholder 3"/>
          <p:cNvSpPr>
            <a:spLocks noGrp="1"/>
          </p:cNvSpPr>
          <p:nvPr>
            <p:ph type="sldNum" sz="quarter" idx="5"/>
          </p:nvPr>
        </p:nvSpPr>
        <p:spPr/>
        <p:txBody>
          <a:bodyPr/>
          <a:lstStyle/>
          <a:p>
            <a:fld id="{2EAF3D7C-E79C-464D-870B-78CB3C2428AA}" type="slidenum">
              <a:rPr lang="en-US" smtClean="0"/>
              <a:t>22</a:t>
            </a:fld>
            <a:endParaRPr lang="en-US"/>
          </a:p>
        </p:txBody>
      </p:sp>
    </p:spTree>
    <p:extLst>
      <p:ext uri="{BB962C8B-B14F-4D97-AF65-F5344CB8AC3E}">
        <p14:creationId xmlns:p14="http://schemas.microsoft.com/office/powerpoint/2010/main" val="20934054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Injection drug use is one of the most direct pathways for HIV transmission, and it’s not just about the needle itself. Here's how substance use disorders (SUDs), especially involving injection drugs, elevate the risk:</a:t>
            </a:r>
          </a:p>
          <a:p>
            <a:pPr marL="171450" indent="-171450">
              <a:buFont typeface="Arial" panose="020B0604020202020204" pitchFamily="34" charset="0"/>
              <a:buChar char="•"/>
            </a:pPr>
            <a:r>
              <a:rPr lang="en-US" b="1" dirty="0"/>
              <a:t>Direct Transmission Through Shared Equipment</a:t>
            </a:r>
            <a:r>
              <a:rPr lang="en-US" b="0" dirty="0"/>
              <a:t>: Needles and syringes can carry blood containing HIV. Sharing them allows the virus to pass directly into another person’s bloodstream. </a:t>
            </a:r>
            <a:r>
              <a:rPr lang="en-US" b="0" dirty="0">
                <a:effectLst/>
              </a:rPr>
              <a:t>Even cookers, cotton filters, and rinse water used in drug preparation can be contaminated with HIV-positive blood.</a:t>
            </a:r>
          </a:p>
          <a:p>
            <a:pPr marL="171450" indent="-171450">
              <a:buFont typeface="Arial" panose="020B0604020202020204" pitchFamily="34" charset="0"/>
              <a:buChar char="•"/>
            </a:pPr>
            <a:r>
              <a:rPr lang="en-US" b="1" dirty="0"/>
              <a:t>Impaired Judgment and Risky Behavior: </a:t>
            </a:r>
            <a:r>
              <a:rPr lang="en-US" b="0" dirty="0"/>
              <a:t>Drugs like opioids, methamphetamine, and cocaine alter decision-making, leading to risky sexual behaviors such as condomless sex or multiple partners. </a:t>
            </a:r>
            <a:r>
              <a:rPr lang="en-US" b="0" dirty="0">
                <a:effectLst/>
              </a:rPr>
              <a:t>Some individuals may exchange sex for drugs, increasing exposure to HIV.</a:t>
            </a:r>
          </a:p>
          <a:p>
            <a:pPr marL="171450" indent="-171450">
              <a:buFont typeface="Arial" panose="020B0604020202020204" pitchFamily="34" charset="0"/>
              <a:buChar char="•"/>
            </a:pPr>
            <a:r>
              <a:rPr lang="en-US" b="1" dirty="0"/>
              <a:t>Biological Vulnerability: </a:t>
            </a:r>
            <a:r>
              <a:rPr lang="en-US" b="0" dirty="0"/>
              <a:t>Substance use can weaken the immune system, making it easier for HIV to establish infection. </a:t>
            </a:r>
            <a:r>
              <a:rPr lang="en-US" b="0" dirty="0">
                <a:effectLst/>
              </a:rPr>
              <a:t>It may also interfere with HIV medications, reducing their effectiveness and increasing viral load in those already infected.</a:t>
            </a:r>
          </a:p>
          <a:p>
            <a:pPr marL="171450" indent="-171450">
              <a:buFont typeface="Arial" panose="020B0604020202020204" pitchFamily="34" charset="0"/>
              <a:buChar char="•"/>
            </a:pPr>
            <a:r>
              <a:rPr lang="en-US" b="1" dirty="0"/>
              <a:t>Social and Structural Factors: </a:t>
            </a:r>
            <a:r>
              <a:rPr lang="en-US" b="0" dirty="0"/>
              <a:t>People who inject drugs often face social labeling, unstable housing, and limited access to healthcare, which can delay HIV testing and treatment. </a:t>
            </a:r>
            <a:r>
              <a:rPr lang="en-US" b="0" dirty="0">
                <a:effectLst/>
              </a:rPr>
              <a:t>Lack of access to overdose prevention programs and pre-exposure prophylaxis (PrEP) further compounds the risk.</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23</a:t>
            </a:fld>
            <a:endParaRPr lang="en-US"/>
          </a:p>
        </p:txBody>
      </p:sp>
    </p:spTree>
    <p:extLst>
      <p:ext uri="{BB962C8B-B14F-4D97-AF65-F5344CB8AC3E}">
        <p14:creationId xmlns:p14="http://schemas.microsoft.com/office/powerpoint/2010/main" val="23036196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0" dirty="0"/>
              <a:t>What are the main Challenges of SUD and HIV Prevention and Treatment services in Rural Areas:</a:t>
            </a:r>
          </a:p>
          <a:p>
            <a:pPr>
              <a:buNone/>
            </a:pPr>
            <a:r>
              <a:rPr lang="en-US" b="1" dirty="0"/>
              <a:t>1. Lack of awareness and education about HIV and SUDs</a:t>
            </a:r>
            <a:r>
              <a:rPr lang="en-US" b="0" dirty="0"/>
              <a:t>: misinformation is still a serious issue especially in isolated rural communities.</a:t>
            </a:r>
          </a:p>
          <a:p>
            <a:pPr>
              <a:buNone/>
            </a:pPr>
            <a:r>
              <a:rPr lang="en-US" b="1" dirty="0"/>
              <a:t>2. Limited access to health care</a:t>
            </a:r>
            <a:r>
              <a:rPr lang="en-US" b="0" dirty="0"/>
              <a:t>: Rural areas tend to have fewer clinics and providers trained in HIV care and substance use treatment. Public transportation is usually nonexistent, and patients often must travel long distances, make accessing services difficult.</a:t>
            </a:r>
          </a:p>
          <a:p>
            <a:pPr>
              <a:buFont typeface="Arial" panose="020B0604020202020204" pitchFamily="34" charset="0"/>
              <a:buNone/>
            </a:pPr>
            <a:r>
              <a:rPr lang="en-US" b="1" dirty="0"/>
              <a:t>3. Financial constraints</a:t>
            </a:r>
            <a:r>
              <a:rPr lang="en-US" b="0" dirty="0"/>
              <a:t>: Rural areas have h</a:t>
            </a:r>
            <a:r>
              <a:rPr lang="en-US" dirty="0"/>
              <a:t>igher rates of poverty and uninsured individuals. Operating HIV and SUD programs in sparsely populated areas is more expensive, limiting availability. </a:t>
            </a:r>
            <a:endParaRPr lang="en-US" b="0" dirty="0"/>
          </a:p>
          <a:p>
            <a:pPr>
              <a:buNone/>
            </a:pPr>
            <a:r>
              <a:rPr lang="en-US" b="1" dirty="0"/>
              <a:t>4. Social Labeling and social isolation: </a:t>
            </a:r>
            <a:r>
              <a:rPr lang="en-US" b="0" dirty="0"/>
              <a:t>Strong social labeling around HIV and substance use discourages individuals from seeking help. Fear of being recognized in small communities can lead individuals to social isolation and delaying access to services.</a:t>
            </a:r>
          </a:p>
          <a:p>
            <a:pPr>
              <a:buNone/>
            </a:pPr>
            <a:r>
              <a:rPr lang="en-US" b="1" dirty="0"/>
              <a:t>5. Substance use trends</a:t>
            </a:r>
            <a:r>
              <a:rPr lang="en-US" b="0" dirty="0"/>
              <a:t>: As we mentioned before, rural areas have higher rates of tobacco, methamphetamine, and opioid use. Increased injection drug use contributes to rising HIV transmission rates. Also, youth in rural areas tend to engage more in binge drinking and risky behaviors than urban counterparts.</a:t>
            </a:r>
          </a:p>
          <a:p>
            <a:pPr>
              <a:buNone/>
            </a:pPr>
            <a:r>
              <a:rPr lang="en-US" b="1" dirty="0"/>
              <a:t>6. Mental health and co-occurring disorders: </a:t>
            </a:r>
            <a:r>
              <a:rPr lang="en-US" dirty="0"/>
              <a:t>Rural residents often lack access to mental health services; exacerbating substance use and HIV risk. Depression and trauma are common among individuals with HIV and substance use disorders, yet treatment options are scarce.</a:t>
            </a:r>
          </a:p>
          <a:p>
            <a:pPr>
              <a:buNone/>
            </a:pPr>
            <a:endParaRPr lang="en-US" b="1" dirty="0"/>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24</a:t>
            </a:fld>
            <a:endParaRPr lang="en-US"/>
          </a:p>
        </p:txBody>
      </p:sp>
    </p:spTree>
    <p:extLst>
      <p:ext uri="{BB962C8B-B14F-4D97-AF65-F5344CB8AC3E}">
        <p14:creationId xmlns:p14="http://schemas.microsoft.com/office/powerpoint/2010/main" val="42884875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0" dirty="0"/>
              <a:t>Supporting HIV and substance use disorder (SUD) prevention and treatment in rural areas requires creative and community-driven solutions. Here are some promising strategies that have shown success across the U.S.:</a:t>
            </a:r>
          </a:p>
          <a:p>
            <a:pPr marL="171450" indent="-171450">
              <a:buFont typeface="Arial" panose="020B0604020202020204" pitchFamily="34" charset="0"/>
              <a:buChar char="•"/>
            </a:pPr>
            <a:r>
              <a:rPr lang="en-US" b="1" dirty="0"/>
              <a:t>Telemedicine for HIV care and behavioral health support: </a:t>
            </a:r>
            <a:r>
              <a:rPr lang="en-US" b="0" dirty="0"/>
              <a:t>Virtual appointments help overcome geographic isolation and provider shortages. </a:t>
            </a:r>
          </a:p>
          <a:p>
            <a:pPr marL="171450" indent="-171450">
              <a:buFont typeface="Arial" panose="020B0604020202020204" pitchFamily="34" charset="0"/>
              <a:buChar char="•"/>
            </a:pPr>
            <a:r>
              <a:rPr lang="en-US" b="1" dirty="0"/>
              <a:t>Rapid antiretroviral therapy (ART) initiation: </a:t>
            </a:r>
            <a:r>
              <a:rPr lang="en-US" b="0" dirty="0"/>
              <a:t>Starting ART immediately significantly reduces the time to achieve an undetectable viral load, often by several months compared to delayed treatment</a:t>
            </a:r>
          </a:p>
          <a:p>
            <a:pPr marL="171450" indent="-171450">
              <a:buFont typeface="Arial" panose="020B0604020202020204" pitchFamily="34" charset="0"/>
              <a:buChar char="•"/>
            </a:pPr>
            <a:r>
              <a:rPr lang="en-US" b="1" dirty="0"/>
              <a:t>Use of community health workers and peer navigators to build trust: </a:t>
            </a:r>
            <a:r>
              <a:rPr lang="en-US" dirty="0"/>
              <a:t>Community Health Workers and Peer Navigators are often the </a:t>
            </a:r>
            <a:r>
              <a:rPr lang="en-US" b="0" dirty="0"/>
              <a:t>unsung heroes </a:t>
            </a:r>
            <a:r>
              <a:rPr lang="en-US" dirty="0"/>
              <a:t>of public health, especially in underserved or rural communities. Their ability to build trust is not just a soft skill; it’s a strategic advantage that transforms health outcomes.</a:t>
            </a:r>
            <a:endParaRPr lang="en-US" b="1" dirty="0"/>
          </a:p>
          <a:p>
            <a:pPr marL="171450" indent="-171450">
              <a:buFont typeface="Arial" panose="020B0604020202020204" pitchFamily="34" charset="0"/>
              <a:buChar char="•"/>
            </a:pPr>
            <a:r>
              <a:rPr lang="en-US" b="1" dirty="0"/>
              <a:t>Education Campaigns: </a:t>
            </a:r>
            <a:r>
              <a:rPr lang="en-US" b="0" dirty="0"/>
              <a:t>Education campaigns play a transformative role in reducing HIV-related social labeling and encouraging testing—especially in communities where misinformation, fear, or negative attitudes persist</a:t>
            </a:r>
          </a:p>
          <a:p>
            <a:pPr marL="171450" indent="-171450">
              <a:buFont typeface="Arial" panose="020B0604020202020204" pitchFamily="34" charset="0"/>
              <a:buChar char="•"/>
            </a:pPr>
            <a:r>
              <a:rPr lang="en-US" b="1" dirty="0"/>
              <a:t>Mobile clinics and outreach programs</a:t>
            </a:r>
            <a:r>
              <a:rPr lang="en-US" dirty="0"/>
              <a:t>: They bring services directly to people who might otherwise fall through the cracks.</a:t>
            </a:r>
          </a:p>
          <a:p>
            <a:pPr marL="171450" indent="-171450">
              <a:buFont typeface="Arial" panose="020B0604020202020204" pitchFamily="34" charset="0"/>
              <a:buChar char="•"/>
            </a:pPr>
            <a:r>
              <a:rPr lang="en-US" b="1" dirty="0"/>
              <a:t>Integration of HIV and substance use services in primary care settings</a:t>
            </a:r>
            <a:r>
              <a:rPr lang="en-US" dirty="0"/>
              <a:t>: It creates a one-stop shop for patients, reducing social labeling, improving access, and streamlining care.</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25</a:t>
            </a:fld>
            <a:endParaRPr lang="en-US"/>
          </a:p>
        </p:txBody>
      </p:sp>
    </p:spTree>
    <p:extLst>
      <p:ext uri="{BB962C8B-B14F-4D97-AF65-F5344CB8AC3E}">
        <p14:creationId xmlns:p14="http://schemas.microsoft.com/office/powerpoint/2010/main" val="35125536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0" dirty="0"/>
              <a:t>Rural community engagement strategies are essential for effective HIV and substance use disorder (SUD) prevention and treatment, not just as a nice-to-have, but as a cornerstone of sustainable public health. Rural community engagement isn’t just a strategy, it is a moral imperative and a smart investment. Here's why community engagement matters:</a:t>
            </a:r>
          </a:p>
          <a:p>
            <a:pPr marL="171450" indent="-171450">
              <a:buFont typeface="Arial" panose="020B0604020202020204" pitchFamily="34" charset="0"/>
              <a:buChar char="•"/>
            </a:pPr>
            <a:r>
              <a:rPr lang="en-US" b="1" dirty="0"/>
              <a:t>Local wisdom drives better solutions</a:t>
            </a:r>
            <a:r>
              <a:rPr lang="en-US" b="0" dirty="0"/>
              <a:t>: Rural communities have unique social dynamics, norms, and resource limitations. Engaging locals ensures interventions are relevant, respectful, and realistic.</a:t>
            </a:r>
          </a:p>
          <a:p>
            <a:pPr marL="171450" indent="-171450">
              <a:buFont typeface="Arial" panose="020B0604020202020204" pitchFamily="34" charset="0"/>
              <a:buChar char="•"/>
            </a:pPr>
            <a:r>
              <a:rPr lang="en-US" b="1" dirty="0"/>
              <a:t>Building trust and reducing social labeling: </a:t>
            </a:r>
            <a:r>
              <a:rPr lang="en-US" b="0" dirty="0"/>
              <a:t>Engagement fosters relationships and credibility, especially in areas where healthcare systems may be viewed with skepticism. When people see their voices reflected in programs, they're more likely to participate in testing, treatment, and prevention efforts.</a:t>
            </a:r>
            <a:endParaRPr lang="en-US" b="1" dirty="0"/>
          </a:p>
          <a:p>
            <a:pPr marL="171450" indent="-171450">
              <a:buFont typeface="Arial" panose="020B0604020202020204" pitchFamily="34" charset="0"/>
              <a:buChar char="•"/>
            </a:pPr>
            <a:r>
              <a:rPr lang="en-US" b="1" dirty="0"/>
              <a:t>Co-designing sustainable programs: </a:t>
            </a:r>
            <a:r>
              <a:rPr lang="en-US" b="0" dirty="0"/>
              <a:t>Strategies like human-centered design empower residents to co-create solutions, which leads to higher retention and better outcomes. Programs built with the community are more likely to last beyond initial funding cycles.</a:t>
            </a:r>
          </a:p>
          <a:p>
            <a:pPr marL="171450" indent="-171450">
              <a:buFont typeface="Arial" panose="020B0604020202020204" pitchFamily="34" charset="0"/>
              <a:buChar char="•"/>
            </a:pPr>
            <a:r>
              <a:rPr lang="en-US" b="1" dirty="0"/>
              <a:t>Amplifying voices:  </a:t>
            </a:r>
            <a:r>
              <a:rPr lang="en-US" sz="1800" b="0" i="0" u="none" strike="noStrike" kern="1200" cap="none" baseline="0" dirty="0">
                <a:solidFill>
                  <a:schemeClr val="tx1"/>
                </a:solidFill>
                <a:effectLst/>
                <a:latin typeface="+mn-lt"/>
                <a:ea typeface="+mn-ea"/>
                <a:cs typeface="+mn-cs"/>
              </a:rPr>
              <a:t>Rural populations often have specific needs that are frequently overlooked. Engagement ensures these voices are heard, respected, and centered in policy and practice.</a:t>
            </a:r>
          </a:p>
          <a:p>
            <a:pPr marL="171450" indent="-171450">
              <a:buFont typeface="Arial" panose="020B0604020202020204" pitchFamily="34" charset="0"/>
              <a:buChar char="•"/>
            </a:pPr>
            <a:r>
              <a:rPr lang="en-US" b="1" dirty="0"/>
              <a:t>Enhancing data and research impact: </a:t>
            </a:r>
            <a:r>
              <a:rPr lang="en-US" b="0" dirty="0"/>
              <a:t>Community-informed research helps fill gaps in data and improves interpretation of findings, making studies more actionable and inclusive. It also boosts participant retention and trust in research teams, which is critical for longitudinal studies.</a:t>
            </a:r>
          </a:p>
          <a:p>
            <a:pPr marL="171450" indent="-171450">
              <a:buFont typeface="Arial" panose="020B0604020202020204" pitchFamily="34" charset="0"/>
              <a:buChar char="•"/>
            </a:pPr>
            <a:r>
              <a:rPr lang="en-US" b="1" dirty="0"/>
              <a:t>Empowering local leadership</a:t>
            </a:r>
            <a:r>
              <a:rPr lang="en-US" b="0" dirty="0"/>
              <a:t>: Engagement builds local capacity. Therefore, training residents to become peer educators, navigators, and advocates will help to create a ripple effect: health literacy rises, social labeling falls, and communities become agents of their own change.</a:t>
            </a:r>
          </a:p>
          <a:p>
            <a:pPr marL="171450" indent="-171450">
              <a:buFont typeface="Arial" panose="020B0604020202020204" pitchFamily="34" charset="0"/>
              <a:buChar char="•"/>
            </a:pPr>
            <a:endParaRPr lang="en-US" b="0" dirty="0"/>
          </a:p>
          <a:p>
            <a:pPr marL="0" indent="0">
              <a:buFont typeface="Arial" panose="020B0604020202020204" pitchFamily="34" charset="0"/>
              <a:buNone/>
            </a:pPr>
            <a:r>
              <a:rPr lang="en-US" b="1" dirty="0"/>
              <a:t>REFERENCE:</a:t>
            </a:r>
          </a:p>
          <a:p>
            <a:r>
              <a:rPr lang="en-US" sz="1800" b="0" i="0" u="none" strike="noStrike" kern="1200" cap="none" baseline="0" dirty="0">
                <a:solidFill>
                  <a:schemeClr val="tx1"/>
                </a:solidFill>
                <a:effectLst/>
                <a:latin typeface="+mn-lt"/>
                <a:ea typeface="+mn-ea"/>
                <a:cs typeface="+mn-cs"/>
              </a:rPr>
              <a:t>Wiehe, S. E., Nelson, T. L., Hawryluk, B., Andres, U.-M., </a:t>
            </a:r>
            <a:r>
              <a:rPr lang="en-US" sz="1800" b="0" i="0" u="none" strike="noStrike" kern="1200" cap="none" baseline="0" dirty="0" err="1">
                <a:solidFill>
                  <a:schemeClr val="tx1"/>
                </a:solidFill>
                <a:effectLst/>
                <a:latin typeface="+mn-lt"/>
                <a:ea typeface="+mn-ea"/>
                <a:cs typeface="+mn-cs"/>
              </a:rPr>
              <a:t>Aalsma</a:t>
            </a:r>
            <a:r>
              <a:rPr lang="en-US" sz="1800" b="0" i="0" u="none" strike="noStrike" kern="1200" cap="none" baseline="0" dirty="0">
                <a:solidFill>
                  <a:schemeClr val="tx1"/>
                </a:solidFill>
                <a:effectLst/>
                <a:latin typeface="+mn-lt"/>
                <a:ea typeface="+mn-ea"/>
                <a:cs typeface="+mn-cs"/>
              </a:rPr>
              <a:t>, M. C., Rosenman, M. B., Butler, M. S., Harris, M., Moore, K., Scott, C. D., Gharbi, S., Parks, L., Lynch, D., Silverman, R. D., &amp; Fortenberry, J. D. (2024). Unlocking success: Community engagement for enhanced HIV care outcomes. </a:t>
            </a:r>
            <a:r>
              <a:rPr lang="en-US" sz="1800" b="0" i="1" u="none" strike="noStrike" kern="1200" cap="none" baseline="0" dirty="0">
                <a:solidFill>
                  <a:schemeClr val="tx1"/>
                </a:solidFill>
                <a:effectLst/>
                <a:latin typeface="+mn-lt"/>
                <a:ea typeface="+mn-ea"/>
                <a:cs typeface="+mn-cs"/>
              </a:rPr>
              <a:t>Res </a:t>
            </a:r>
            <a:r>
              <a:rPr lang="en-US" sz="1800" b="0" i="1" u="none" strike="noStrike" kern="1200" cap="none" baseline="0" dirty="0" err="1">
                <a:solidFill>
                  <a:schemeClr val="tx1"/>
                </a:solidFill>
                <a:effectLst/>
                <a:latin typeface="+mn-lt"/>
                <a:ea typeface="+mn-ea"/>
                <a:cs typeface="+mn-cs"/>
              </a:rPr>
              <a:t>Involv</a:t>
            </a:r>
            <a:r>
              <a:rPr lang="en-US" sz="1800" b="0" i="1" u="none" strike="noStrike" kern="1200" cap="none" baseline="0" dirty="0">
                <a:solidFill>
                  <a:schemeClr val="tx1"/>
                </a:solidFill>
                <a:effectLst/>
                <a:latin typeface="+mn-lt"/>
                <a:ea typeface="+mn-ea"/>
                <a:cs typeface="+mn-cs"/>
              </a:rPr>
              <a:t> </a:t>
            </a:r>
            <a:r>
              <a:rPr lang="en-US" sz="1800" b="0" i="1" u="none" strike="noStrike" kern="1200" cap="none" baseline="0" dirty="0" err="1">
                <a:solidFill>
                  <a:schemeClr val="tx1"/>
                </a:solidFill>
                <a:effectLst/>
                <a:latin typeface="+mn-lt"/>
                <a:ea typeface="+mn-ea"/>
                <a:cs typeface="+mn-cs"/>
              </a:rPr>
              <a:t>Engagem</a:t>
            </a:r>
            <a:r>
              <a:rPr lang="en-US" sz="1800" b="0" i="1" u="none" strike="noStrike" kern="1200" cap="none" baseline="0" dirty="0">
                <a:solidFill>
                  <a:schemeClr val="tx1"/>
                </a:solidFill>
                <a:effectLst/>
                <a:latin typeface="+mn-lt"/>
                <a:ea typeface="+mn-ea"/>
                <a:cs typeface="+mn-cs"/>
              </a:rPr>
              <a:t> 10, </a:t>
            </a:r>
            <a:r>
              <a:rPr lang="en-US" sz="1800" b="0" i="0" u="none" strike="noStrike" kern="1200" cap="none" baseline="0" dirty="0">
                <a:solidFill>
                  <a:schemeClr val="tx1"/>
                </a:solidFill>
                <a:effectLst/>
                <a:latin typeface="+mn-lt"/>
                <a:ea typeface="+mn-ea"/>
                <a:cs typeface="+mn-cs"/>
              </a:rPr>
              <a:t>127. </a:t>
            </a:r>
            <a:r>
              <a:rPr lang="en-US" sz="1800" b="0" i="0" u="sng" strike="noStrike" kern="1200" cap="none" baseline="0" dirty="0">
                <a:solidFill>
                  <a:schemeClr val="tx1"/>
                </a:solidFill>
                <a:effectLst/>
                <a:latin typeface="+mn-lt"/>
                <a:ea typeface="+mn-ea"/>
                <a:cs typeface="+mn-cs"/>
                <a:hlinkClick r:id="rId3"/>
              </a:rPr>
              <a:t>https://doi.org/10.1186/s40900-024-00657-0</a:t>
            </a:r>
            <a:endParaRPr lang="en-US" sz="1800" b="0" i="0" u="none" strike="noStrike" kern="1200" cap="none" baseline="0" dirty="0">
              <a:solidFill>
                <a:schemeClr val="tx1"/>
              </a:solidFill>
              <a:effectLst/>
              <a:latin typeface="+mn-lt"/>
              <a:ea typeface="+mn-ea"/>
              <a:cs typeface="+mn-cs"/>
            </a:endParaRPr>
          </a:p>
          <a:p>
            <a:pPr>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26</a:t>
            </a:fld>
            <a:endParaRPr lang="en-US"/>
          </a:p>
        </p:txBody>
      </p:sp>
    </p:spTree>
    <p:extLst>
      <p:ext uri="{BB962C8B-B14F-4D97-AF65-F5344CB8AC3E}">
        <p14:creationId xmlns:p14="http://schemas.microsoft.com/office/powerpoint/2010/main" val="10885256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Effective strategies for preventing HIV and substance use disorder (SUD) in rural communities center on expanding access to care, reducing social labeling through education, and leveraging local partnerships to deliver integrated, services responsive to local communities. We will now look at some of these preventive strategies.</a:t>
            </a:r>
          </a:p>
          <a:p>
            <a:endParaRPr lang="en-US" dirty="0"/>
          </a:p>
          <a:p>
            <a:r>
              <a:rPr lang="en-US" b="1" dirty="0"/>
              <a:t>IMAGE CREDIT:</a:t>
            </a:r>
          </a:p>
          <a:p>
            <a:r>
              <a:rPr lang="en-US" dirty="0"/>
              <a:t>Adobe Stock, Purchased Image, 2025.</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27</a:t>
            </a:fld>
            <a:endParaRPr lang="en-US"/>
          </a:p>
        </p:txBody>
      </p:sp>
    </p:spTree>
    <p:extLst>
      <p:ext uri="{BB962C8B-B14F-4D97-AF65-F5344CB8AC3E}">
        <p14:creationId xmlns:p14="http://schemas.microsoft.com/office/powerpoint/2010/main" val="24102499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Screening is the first step in the “Diagnose, Treat, Prevent, Respond” strategy. Early HIV detection saves lives, reduces transmission, and strengthens community health systems. The implementation of screening for HIV and substance use disorders (SUD) in rural areas is critically important due to a unique set of challenges and risk factors that make early detection and intervention both more difficult and more essential. Why screening and brief intervention practice are important?</a:t>
            </a:r>
          </a:p>
          <a:p>
            <a:pPr marL="171450" indent="-171450">
              <a:buFont typeface="Arial" panose="020B0604020202020204" pitchFamily="34" charset="0"/>
              <a:buChar char="•"/>
            </a:pPr>
            <a:r>
              <a:rPr lang="en-US" dirty="0"/>
              <a:t>It normalizes testing and reduces social labeling.</a:t>
            </a:r>
          </a:p>
          <a:p>
            <a:pPr marL="171450" indent="-171450">
              <a:buFont typeface="Arial" panose="020B0604020202020204" pitchFamily="34" charset="0"/>
              <a:buChar char="•"/>
            </a:pPr>
            <a:r>
              <a:rPr lang="en-US" dirty="0"/>
              <a:t>It encourages early detection and linkage to care.</a:t>
            </a:r>
          </a:p>
          <a:p>
            <a:pPr marL="0" indent="0">
              <a:buFont typeface="Arial" panose="020B0604020202020204" pitchFamily="34" charset="0"/>
              <a:buNone/>
            </a:pPr>
            <a:endParaRPr lang="en-US" dirty="0"/>
          </a:p>
          <a:p>
            <a:r>
              <a:rPr lang="en-US" dirty="0"/>
              <a:t>Here are some strategic practices that can be adopted in Rural setting:</a:t>
            </a:r>
          </a:p>
          <a:p>
            <a:endParaRPr lang="en-US" dirty="0"/>
          </a:p>
          <a:p>
            <a:pPr marL="171450" indent="-171450">
              <a:buFont typeface="Arial" panose="020B0604020202020204" pitchFamily="34" charset="0"/>
              <a:buChar char="•"/>
            </a:pPr>
            <a:r>
              <a:rPr lang="en-US" dirty="0"/>
              <a:t>Integration of HIV and SUD screening in primary care routine check ups.</a:t>
            </a:r>
          </a:p>
          <a:p>
            <a:pPr marL="171450" indent="-171450">
              <a:buFont typeface="Arial" panose="020B0604020202020204" pitchFamily="34" charset="0"/>
              <a:buChar char="•"/>
            </a:pPr>
            <a:r>
              <a:rPr lang="en-US" dirty="0"/>
              <a:t>Integration of SUD screening in school settings.</a:t>
            </a:r>
          </a:p>
          <a:p>
            <a:pPr marL="171450" indent="-171450">
              <a:buFont typeface="Arial" panose="020B0604020202020204" pitchFamily="34" charset="0"/>
              <a:buChar char="•"/>
            </a:pPr>
            <a:r>
              <a:rPr lang="en-US" dirty="0"/>
              <a:t>Offer rapid HIV testing, counseling, and basic medical services at community events.</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28</a:t>
            </a:fld>
            <a:endParaRPr lang="en-US"/>
          </a:p>
        </p:txBody>
      </p:sp>
    </p:spTree>
    <p:extLst>
      <p:ext uri="{BB962C8B-B14F-4D97-AF65-F5344CB8AC3E}">
        <p14:creationId xmlns:p14="http://schemas.microsoft.com/office/powerpoint/2010/main" val="3755742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Combating social labeling and fostering community trust in rural areas requires education that is responsive to local needs, peer-led support networks, and inclusive outreach to dismantle social labeling and empower individuals to seek HIV and substance use disorder prevention services. Some important strategies include:</a:t>
            </a:r>
          </a:p>
          <a:p>
            <a:endParaRPr lang="en-US" dirty="0"/>
          </a:p>
          <a:p>
            <a:pPr marL="342337" marR="0" lvl="0" indent="-228225" algn="l" defTabSz="912899" rtl="0" eaLnBrk="1" fontAlgn="auto" latinLnBrk="0" hangingPunct="1">
              <a:lnSpc>
                <a:spcPct val="100000"/>
              </a:lnSpc>
              <a:spcBef>
                <a:spcPct val="20000"/>
              </a:spcBef>
              <a:spcAft>
                <a:spcPts val="0"/>
              </a:spcAft>
              <a:buClr>
                <a:srgbClr val="13284D"/>
              </a:buClr>
              <a:buSzTx/>
              <a:buFont typeface="Wingdings" charset="2"/>
              <a:buChar char="§"/>
              <a:tabLst/>
              <a:defRPr/>
            </a:pPr>
            <a:r>
              <a:rPr kumimoji="0" lang="en-US" sz="2400" b="1" i="0" u="none" strike="noStrike" kern="1200" cap="none" spc="0" normalizeH="0" baseline="0" noProof="0" dirty="0">
                <a:ln>
                  <a:noFill/>
                </a:ln>
                <a:solidFill>
                  <a:srgbClr val="222222"/>
                </a:solidFill>
                <a:effectLst/>
                <a:uLnTx/>
                <a:uFillTx/>
                <a:latin typeface="Arial"/>
                <a:ea typeface="+mn-ea"/>
              </a:rPr>
              <a:t>Support Community Health Workers</a:t>
            </a:r>
            <a:r>
              <a:rPr kumimoji="0" lang="en-US" sz="2400" b="0" i="0" u="none" strike="noStrike" kern="1200" cap="none" spc="0" normalizeH="0" baseline="0" noProof="0" dirty="0">
                <a:ln>
                  <a:noFill/>
                </a:ln>
                <a:solidFill>
                  <a:srgbClr val="222222"/>
                </a:solidFill>
                <a:effectLst/>
                <a:uLnTx/>
                <a:uFillTx/>
                <a:latin typeface="Arial"/>
                <a:ea typeface="+mn-ea"/>
              </a:rPr>
              <a:t>: Train local advocates to provide education and support in ways that are responsive to the needs of local communities.</a:t>
            </a:r>
          </a:p>
          <a:p>
            <a:pPr marL="342337" marR="0" lvl="0" indent="-228225" algn="l" defTabSz="912899" rtl="0" eaLnBrk="1" fontAlgn="auto" latinLnBrk="0" hangingPunct="1">
              <a:lnSpc>
                <a:spcPct val="100000"/>
              </a:lnSpc>
              <a:spcBef>
                <a:spcPct val="20000"/>
              </a:spcBef>
              <a:spcAft>
                <a:spcPts val="0"/>
              </a:spcAft>
              <a:buClr>
                <a:srgbClr val="13284D"/>
              </a:buClr>
              <a:buSzTx/>
              <a:buFont typeface="Wingdings" charset="2"/>
              <a:buChar char="§"/>
              <a:tabLst/>
              <a:defRPr/>
            </a:pPr>
            <a:r>
              <a:rPr kumimoji="0" lang="en-US" sz="2400" b="1" i="0" u="none" strike="noStrike" kern="1200" cap="none" spc="0" normalizeH="0" baseline="0" noProof="0" dirty="0">
                <a:ln>
                  <a:noFill/>
                </a:ln>
                <a:solidFill>
                  <a:srgbClr val="222222"/>
                </a:solidFill>
                <a:effectLst/>
                <a:uLnTx/>
                <a:uFillTx/>
                <a:latin typeface="Arial"/>
                <a:ea typeface="+mn-ea"/>
              </a:rPr>
              <a:t>Provide Peer Educator Programs</a:t>
            </a:r>
            <a:r>
              <a:rPr kumimoji="0" lang="en-US" sz="2400" b="0" i="0" u="none" strike="noStrike" kern="1200" cap="none" spc="0" normalizeH="0" baseline="0" noProof="0" dirty="0">
                <a:ln>
                  <a:noFill/>
                </a:ln>
                <a:solidFill>
                  <a:srgbClr val="222222"/>
                </a:solidFill>
                <a:effectLst/>
                <a:uLnTx/>
                <a:uFillTx/>
                <a:latin typeface="Arial"/>
                <a:ea typeface="+mn-ea"/>
              </a:rPr>
              <a:t>: Empower individuals with lived experience to guide others through care.</a:t>
            </a:r>
          </a:p>
          <a:p>
            <a:pPr marL="342337" marR="0" lvl="0" indent="-228225" algn="l" defTabSz="912899" rtl="0" eaLnBrk="1" fontAlgn="auto" latinLnBrk="0" hangingPunct="1">
              <a:lnSpc>
                <a:spcPct val="100000"/>
              </a:lnSpc>
              <a:spcBef>
                <a:spcPct val="20000"/>
              </a:spcBef>
              <a:spcAft>
                <a:spcPts val="0"/>
              </a:spcAft>
              <a:buClr>
                <a:srgbClr val="13284D"/>
              </a:buClr>
              <a:buSzTx/>
              <a:buFont typeface="Wingdings" charset="2"/>
              <a:buChar char="§"/>
              <a:tabLst/>
              <a:defRPr/>
            </a:pPr>
            <a:r>
              <a:rPr kumimoji="0" lang="en-US" sz="2400" b="1" i="0" u="none" strike="noStrike" kern="1200" cap="none" spc="0" normalizeH="0" baseline="0" noProof="0" dirty="0">
                <a:ln>
                  <a:noFill/>
                </a:ln>
                <a:solidFill>
                  <a:srgbClr val="222222"/>
                </a:solidFill>
                <a:effectLst/>
                <a:uLnTx/>
                <a:uFillTx/>
                <a:latin typeface="Arial"/>
                <a:ea typeface="+mn-ea"/>
              </a:rPr>
              <a:t>Engage Local Leaders</a:t>
            </a:r>
            <a:r>
              <a:rPr kumimoji="0" lang="en-US" sz="2400" b="0" i="0" u="none" strike="noStrike" kern="1200" cap="none" spc="0" normalizeH="0" baseline="0" noProof="0" dirty="0">
                <a:ln>
                  <a:noFill/>
                </a:ln>
                <a:solidFill>
                  <a:srgbClr val="222222"/>
                </a:solidFill>
                <a:effectLst/>
                <a:uLnTx/>
                <a:uFillTx/>
                <a:latin typeface="Arial"/>
                <a:ea typeface="+mn-ea"/>
              </a:rPr>
              <a:t>: Involve clergy, educators, and influencers to shift attitudes and reduce negative attitudes and perceptions.</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29</a:t>
            </a:fld>
            <a:endParaRPr lang="en-US"/>
          </a:p>
        </p:txBody>
      </p:sp>
    </p:spTree>
    <p:extLst>
      <p:ext uri="{BB962C8B-B14F-4D97-AF65-F5344CB8AC3E}">
        <p14:creationId xmlns:p14="http://schemas.microsoft.com/office/powerpoint/2010/main" val="7301501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Biomedical prevention of HIV in rural areas offers powerful protection against transmission, especially when paired with telemedicine, mobile outreach, and community health workers to overcome barriers. Some important strategies involve the following:</a:t>
            </a:r>
          </a:p>
          <a:p>
            <a:endParaRPr lang="en-US" dirty="0"/>
          </a:p>
          <a:p>
            <a:pPr marL="171450" indent="-171450">
              <a:buFont typeface="Arial" panose="020B0604020202020204" pitchFamily="34" charset="0"/>
              <a:buChar char="•"/>
            </a:pPr>
            <a:r>
              <a:rPr lang="en-US" dirty="0"/>
              <a:t>Pre-Exposure Prophylaxis (PrEP): A daily pill that reduces the risk of HIV by up to 99% when taken consistently.</a:t>
            </a:r>
          </a:p>
          <a:p>
            <a:pPr marL="171450" indent="-171450">
              <a:buFont typeface="Arial" panose="020B0604020202020204" pitchFamily="34" charset="0"/>
              <a:buChar char="•"/>
            </a:pPr>
            <a:r>
              <a:rPr lang="en-US" dirty="0"/>
              <a:t>Post-Exposure Prophylaxis (PEP): Emergency medication taken within 72 hours of potential exposure to prevent infection.</a:t>
            </a:r>
          </a:p>
          <a:p>
            <a:pPr marL="171450" indent="-171450">
              <a:buFont typeface="Arial" panose="020B0604020202020204" pitchFamily="34" charset="0"/>
              <a:buChar char="•"/>
            </a:pPr>
            <a:r>
              <a:rPr lang="en-US" dirty="0"/>
              <a:t>Rapid ART Initiation: Start antiretroviral therapy quickly after diagnosis to improve outcomes.</a:t>
            </a:r>
          </a:p>
          <a:p>
            <a:pPr marL="171450" indent="-171450">
              <a:buFont typeface="Arial" panose="020B0604020202020204" pitchFamily="34" charset="0"/>
              <a:buChar char="•"/>
            </a:pPr>
            <a:r>
              <a:rPr lang="en-US" dirty="0"/>
              <a:t>Antiretroviral Therapy (ART): For people living with HIV, consistent treatment can suppress the virus to undetectable levels — meaning it can’t be transmitted sexually. There is a concept called U=U : Undetectable = </a:t>
            </a:r>
            <a:r>
              <a:rPr lang="en-US" dirty="0" err="1"/>
              <a:t>Untransmittable</a:t>
            </a:r>
            <a:r>
              <a:rPr lang="en-US" dirty="0"/>
              <a:t>. This is a groundbreaking public health message backed by decades of scientific research and endorsed by major health organizations like the CDC, UNAIDS, and the National Institute of Allergy and Infectious Diseases (NIAID).</a:t>
            </a:r>
          </a:p>
          <a:p>
            <a:endParaRPr lang="en-US" dirty="0"/>
          </a:p>
          <a:p>
            <a:r>
              <a:rPr lang="en-US" dirty="0"/>
              <a:t>Biomedical HIV prevention in rural areas is critically important because these communities often face higher rates of new infections, limited access to healthcare, and persistent social labeling that discourages people from seeking help.</a:t>
            </a:r>
          </a:p>
          <a:p>
            <a:endParaRPr lang="en-US" dirty="0"/>
          </a:p>
          <a:p>
            <a:r>
              <a:rPr lang="en-US" b="1" dirty="0"/>
              <a:t>REFERENCE:</a:t>
            </a:r>
          </a:p>
          <a:p>
            <a:r>
              <a:rPr lang="en-US" sz="1800" b="0" i="0" u="none" strike="noStrike" kern="1200" cap="none" baseline="0" dirty="0">
                <a:solidFill>
                  <a:schemeClr val="tx1"/>
                </a:solidFill>
                <a:effectLst/>
                <a:latin typeface="+mn-lt"/>
                <a:ea typeface="+mn-ea"/>
                <a:cs typeface="+mn-cs"/>
              </a:rPr>
              <a:t>Centers for Disease Control and Prevention. (2024). [Webpage]. Undetectable = </a:t>
            </a:r>
            <a:r>
              <a:rPr lang="en-US" sz="1800" b="0" i="0" u="none" strike="noStrike" kern="1200" cap="none" baseline="0" dirty="0" err="1">
                <a:solidFill>
                  <a:schemeClr val="tx1"/>
                </a:solidFill>
                <a:effectLst/>
                <a:latin typeface="+mn-lt"/>
                <a:ea typeface="+mn-ea"/>
                <a:cs typeface="+mn-cs"/>
              </a:rPr>
              <a:t>Untransmittable</a:t>
            </a:r>
            <a:r>
              <a:rPr lang="en-US" sz="1800" b="0" i="0" u="none" strike="noStrike" kern="1200" cap="none" baseline="0" dirty="0">
                <a:solidFill>
                  <a:schemeClr val="tx1"/>
                </a:solidFill>
                <a:effectLst/>
                <a:latin typeface="+mn-lt"/>
                <a:ea typeface="+mn-ea"/>
                <a:cs typeface="+mn-cs"/>
              </a:rPr>
              <a:t>. Accessed May 4, 2026, from: </a:t>
            </a:r>
            <a:r>
              <a:rPr lang="en-US" sz="1800" b="0" i="0" u="sng" strike="noStrike" kern="1200" cap="none" baseline="0" dirty="0">
                <a:solidFill>
                  <a:schemeClr val="tx1"/>
                </a:solidFill>
                <a:effectLst/>
                <a:latin typeface="+mn-lt"/>
                <a:ea typeface="+mn-ea"/>
                <a:cs typeface="+mn-cs"/>
                <a:hlinkClick r:id="rId3"/>
              </a:rPr>
              <a:t>https://www.cdc.gov/global-hiv-tb/php/our-approach/undetectable-untransmittable.html</a:t>
            </a:r>
            <a:r>
              <a:rPr lang="en-US" sz="1800" b="0" i="0" u="none" strike="noStrike" kern="1200" cap="none" baseline="0" dirty="0">
                <a:solidFill>
                  <a:schemeClr val="tx1"/>
                </a:solidFill>
                <a:effectLst/>
                <a:latin typeface="+mn-lt"/>
                <a:ea typeface="+mn-ea"/>
                <a:cs typeface="+mn-cs"/>
              </a:rPr>
              <a:t>.</a:t>
            </a:r>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30</a:t>
            </a:fld>
            <a:endParaRPr lang="en-US"/>
          </a:p>
        </p:txBody>
      </p:sp>
    </p:spTree>
    <p:extLst>
      <p:ext uri="{BB962C8B-B14F-4D97-AF65-F5344CB8AC3E}">
        <p14:creationId xmlns:p14="http://schemas.microsoft.com/office/powerpoint/2010/main" val="6723497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Behavioral and sexual health strategies are essential complements to biomedical HIV prevention, especially in rural areas where social labeling, limited access to care, and misinformation can undermine public health efforts. Here's how they make a difference:</a:t>
            </a:r>
          </a:p>
          <a:p>
            <a:endParaRPr lang="en-US" dirty="0"/>
          </a:p>
          <a:p>
            <a:pPr marL="342337" marR="0" lvl="0" indent="-228225" algn="l" defTabSz="912899" rtl="0" eaLnBrk="1" fontAlgn="auto" latinLnBrk="0" hangingPunct="1">
              <a:lnSpc>
                <a:spcPct val="100000"/>
              </a:lnSpc>
              <a:spcBef>
                <a:spcPct val="20000"/>
              </a:spcBef>
              <a:spcAft>
                <a:spcPts val="0"/>
              </a:spcAft>
              <a:buClr>
                <a:srgbClr val="13284D"/>
              </a:buClr>
              <a:buSzTx/>
              <a:buFont typeface="Wingdings" charset="2"/>
              <a:buNone/>
              <a:tabLst/>
              <a:defRPr/>
            </a:pPr>
            <a:r>
              <a:rPr kumimoji="0" lang="en-US" sz="2200" b="1" i="0" u="none" strike="noStrike" kern="1200" cap="none" spc="0" normalizeH="0" baseline="0" noProof="0" dirty="0">
                <a:ln>
                  <a:noFill/>
                </a:ln>
                <a:solidFill>
                  <a:srgbClr val="222222"/>
                </a:solidFill>
                <a:effectLst/>
                <a:uLnTx/>
                <a:uFillTx/>
                <a:latin typeface="Arial"/>
                <a:ea typeface="+mn-ea"/>
              </a:rPr>
              <a:t>Behavioral Strategies</a:t>
            </a:r>
          </a:p>
          <a:p>
            <a:pPr marL="342337" marR="0" lvl="0" indent="-228225" algn="l" defTabSz="912899" rtl="0" eaLnBrk="1" fontAlgn="auto" latinLnBrk="0" hangingPunct="1">
              <a:lnSpc>
                <a:spcPct val="100000"/>
              </a:lnSpc>
              <a:spcBef>
                <a:spcPct val="20000"/>
              </a:spcBef>
              <a:spcAft>
                <a:spcPts val="0"/>
              </a:spcAft>
              <a:buClr>
                <a:srgbClr val="13284D"/>
              </a:buClr>
              <a:buSzTx/>
              <a:buFont typeface="Arial" panose="020B0604020202020204" pitchFamily="34" charset="0"/>
              <a:buChar char="•"/>
              <a:tabLst/>
              <a:defRPr/>
            </a:pPr>
            <a:r>
              <a:rPr kumimoji="0" lang="en-US" sz="2200" b="1" i="0" u="none" strike="noStrike" kern="1200" cap="none" spc="0" normalizeH="0" baseline="0" noProof="0" dirty="0">
                <a:ln>
                  <a:noFill/>
                </a:ln>
                <a:solidFill>
                  <a:srgbClr val="222222"/>
                </a:solidFill>
                <a:effectLst/>
                <a:uLnTx/>
                <a:uFillTx/>
                <a:latin typeface="Arial"/>
                <a:ea typeface="+mn-ea"/>
              </a:rPr>
              <a:t>Risk-reduction counseling</a:t>
            </a:r>
            <a:r>
              <a:rPr kumimoji="0" lang="en-US" sz="2200" b="0" i="0" u="none" strike="noStrike" kern="1200" cap="none" spc="0" normalizeH="0" baseline="0" noProof="0" dirty="0">
                <a:ln>
                  <a:noFill/>
                </a:ln>
                <a:solidFill>
                  <a:srgbClr val="222222"/>
                </a:solidFill>
                <a:effectLst/>
                <a:uLnTx/>
                <a:uFillTx/>
                <a:latin typeface="Arial"/>
                <a:ea typeface="+mn-ea"/>
              </a:rPr>
              <a:t>: Helps individuals understand and modify behaviors that increase HIV risk, such as unprotected sex or substance use.</a:t>
            </a:r>
          </a:p>
          <a:p>
            <a:pPr marL="342337" marR="0" lvl="0" indent="-228225" algn="l" defTabSz="912899" rtl="0" eaLnBrk="1" fontAlgn="auto" latinLnBrk="0" hangingPunct="1">
              <a:lnSpc>
                <a:spcPct val="100000"/>
              </a:lnSpc>
              <a:spcBef>
                <a:spcPct val="20000"/>
              </a:spcBef>
              <a:spcAft>
                <a:spcPts val="0"/>
              </a:spcAft>
              <a:buClr>
                <a:srgbClr val="13284D"/>
              </a:buClr>
              <a:buSzTx/>
              <a:buFont typeface="Arial" panose="020B0604020202020204" pitchFamily="34" charset="0"/>
              <a:buChar char="•"/>
              <a:tabLst/>
              <a:defRPr/>
            </a:pPr>
            <a:r>
              <a:rPr kumimoji="0" lang="en-US" sz="2200" b="1" i="0" u="none" strike="noStrike" kern="1200" cap="none" spc="0" normalizeH="0" baseline="0" noProof="0" dirty="0">
                <a:ln>
                  <a:noFill/>
                </a:ln>
                <a:solidFill>
                  <a:srgbClr val="222222"/>
                </a:solidFill>
                <a:effectLst/>
                <a:uLnTx/>
                <a:uFillTx/>
                <a:latin typeface="Arial"/>
                <a:ea typeface="+mn-ea"/>
              </a:rPr>
              <a:t>Motivational interviewing</a:t>
            </a:r>
            <a:r>
              <a:rPr kumimoji="0" lang="en-US" sz="2200" b="0" i="0" u="none" strike="noStrike" kern="1200" cap="none" spc="0" normalizeH="0" baseline="0" noProof="0" dirty="0">
                <a:ln>
                  <a:noFill/>
                </a:ln>
                <a:solidFill>
                  <a:srgbClr val="222222"/>
                </a:solidFill>
                <a:effectLst/>
                <a:uLnTx/>
                <a:uFillTx/>
                <a:latin typeface="Arial"/>
                <a:ea typeface="+mn-ea"/>
              </a:rPr>
              <a:t>: Builds trust and encourages people to make healthier choices without judgment.</a:t>
            </a:r>
          </a:p>
          <a:p>
            <a:pPr marL="342337" marR="0" lvl="0" indent="-228225" algn="l" defTabSz="912899" rtl="0" eaLnBrk="1" fontAlgn="auto" latinLnBrk="0" hangingPunct="1">
              <a:lnSpc>
                <a:spcPct val="100000"/>
              </a:lnSpc>
              <a:spcBef>
                <a:spcPct val="20000"/>
              </a:spcBef>
              <a:spcAft>
                <a:spcPts val="0"/>
              </a:spcAft>
              <a:buClr>
                <a:srgbClr val="13284D"/>
              </a:buClr>
              <a:buSzTx/>
              <a:buFont typeface="Arial" panose="020B0604020202020204" pitchFamily="34" charset="0"/>
              <a:buChar char="•"/>
              <a:tabLst/>
              <a:defRPr/>
            </a:pPr>
            <a:r>
              <a:rPr kumimoji="0" lang="en-US" sz="2200" b="1" i="0" u="none" strike="noStrike" kern="1200" cap="none" spc="0" normalizeH="0" baseline="0" noProof="0" dirty="0">
                <a:ln>
                  <a:noFill/>
                </a:ln>
                <a:solidFill>
                  <a:srgbClr val="222222"/>
                </a:solidFill>
                <a:effectLst/>
                <a:uLnTx/>
                <a:uFillTx/>
                <a:latin typeface="Arial"/>
                <a:ea typeface="+mn-ea"/>
              </a:rPr>
              <a:t>Peer-led interventions</a:t>
            </a:r>
            <a:r>
              <a:rPr kumimoji="0" lang="en-US" sz="2200" b="0" i="0" u="none" strike="noStrike" kern="1200" cap="none" spc="0" normalizeH="0" baseline="0" noProof="0" dirty="0">
                <a:ln>
                  <a:noFill/>
                </a:ln>
                <a:solidFill>
                  <a:srgbClr val="222222"/>
                </a:solidFill>
                <a:effectLst/>
                <a:uLnTx/>
                <a:uFillTx/>
                <a:latin typeface="Arial"/>
                <a:ea typeface="+mn-ea"/>
              </a:rPr>
              <a:t>: Empower community members to educate and support each other, which is especially effective in tight-knit rural settings.</a:t>
            </a:r>
          </a:p>
          <a:p>
            <a:pPr marL="342337" marR="0" lvl="0" indent="-228225" algn="l" defTabSz="912899" rtl="0" eaLnBrk="1" fontAlgn="auto" latinLnBrk="0" hangingPunct="1">
              <a:lnSpc>
                <a:spcPct val="100000"/>
              </a:lnSpc>
              <a:spcBef>
                <a:spcPct val="20000"/>
              </a:spcBef>
              <a:spcAft>
                <a:spcPts val="0"/>
              </a:spcAft>
              <a:buClr>
                <a:srgbClr val="13284D"/>
              </a:buClr>
              <a:buSzTx/>
              <a:buFont typeface="Wingdings" charset="2"/>
              <a:buNone/>
              <a:tabLst/>
              <a:defRPr/>
            </a:pPr>
            <a:endParaRPr kumimoji="0" lang="en-US" sz="2200" b="1" i="0" u="none" strike="noStrike" kern="1200" cap="none" spc="0" normalizeH="0" baseline="0" noProof="0" dirty="0">
              <a:ln>
                <a:noFill/>
              </a:ln>
              <a:solidFill>
                <a:srgbClr val="222222"/>
              </a:solidFill>
              <a:effectLst/>
              <a:uLnTx/>
              <a:uFillTx/>
              <a:latin typeface="Arial"/>
              <a:ea typeface="+mn-ea"/>
            </a:endParaRPr>
          </a:p>
          <a:p>
            <a:pPr marL="342337" marR="0" lvl="0" indent="-228225" algn="l" defTabSz="912899" rtl="0" eaLnBrk="1" fontAlgn="auto" latinLnBrk="0" hangingPunct="1">
              <a:lnSpc>
                <a:spcPct val="100000"/>
              </a:lnSpc>
              <a:spcBef>
                <a:spcPct val="20000"/>
              </a:spcBef>
              <a:spcAft>
                <a:spcPts val="0"/>
              </a:spcAft>
              <a:buClr>
                <a:srgbClr val="13284D"/>
              </a:buClr>
              <a:buSzTx/>
              <a:buFont typeface="Wingdings" charset="2"/>
              <a:buNone/>
              <a:tabLst/>
              <a:defRPr/>
            </a:pPr>
            <a:r>
              <a:rPr kumimoji="0" lang="en-US" sz="2200" b="1" i="0" u="none" strike="noStrike" kern="1200" cap="none" spc="0" normalizeH="0" baseline="0" noProof="0" dirty="0">
                <a:ln>
                  <a:noFill/>
                </a:ln>
                <a:solidFill>
                  <a:srgbClr val="222222"/>
                </a:solidFill>
                <a:effectLst/>
                <a:uLnTx/>
                <a:uFillTx/>
                <a:latin typeface="Arial"/>
                <a:ea typeface="+mn-ea"/>
              </a:rPr>
              <a:t>Sexual Health Strategies</a:t>
            </a:r>
          </a:p>
          <a:p>
            <a:pPr marL="342337" marR="0" lvl="0" indent="-228225" algn="l" defTabSz="912899" rtl="0" eaLnBrk="1" fontAlgn="auto" latinLnBrk="0" hangingPunct="1">
              <a:lnSpc>
                <a:spcPct val="100000"/>
              </a:lnSpc>
              <a:spcBef>
                <a:spcPct val="20000"/>
              </a:spcBef>
              <a:spcAft>
                <a:spcPts val="0"/>
              </a:spcAft>
              <a:buClr>
                <a:srgbClr val="13284D"/>
              </a:buClr>
              <a:buSzTx/>
              <a:buFont typeface="Arial" panose="020B0604020202020204" pitchFamily="34" charset="0"/>
              <a:buChar char="•"/>
              <a:tabLst/>
              <a:defRPr/>
            </a:pPr>
            <a:r>
              <a:rPr kumimoji="0" lang="en-US" sz="2200" b="1" i="0" u="none" strike="noStrike" kern="1200" cap="none" spc="0" normalizeH="0" baseline="0" noProof="0" dirty="0">
                <a:ln>
                  <a:noFill/>
                </a:ln>
                <a:solidFill>
                  <a:srgbClr val="222222"/>
                </a:solidFill>
                <a:effectLst/>
                <a:uLnTx/>
                <a:uFillTx/>
                <a:latin typeface="Arial"/>
                <a:ea typeface="+mn-ea"/>
              </a:rPr>
              <a:t>Comprehensive sex education</a:t>
            </a:r>
            <a:r>
              <a:rPr kumimoji="0" lang="en-US" sz="2200" b="0" i="0" u="none" strike="noStrike" kern="1200" cap="none" spc="0" normalizeH="0" baseline="0" noProof="0" dirty="0">
                <a:ln>
                  <a:noFill/>
                </a:ln>
                <a:solidFill>
                  <a:srgbClr val="222222"/>
                </a:solidFill>
                <a:effectLst/>
                <a:uLnTx/>
                <a:uFillTx/>
                <a:latin typeface="Arial"/>
                <a:ea typeface="+mn-ea"/>
              </a:rPr>
              <a:t>: Promotes safe practices, consent, and awareness of HIV/STI transmission.</a:t>
            </a:r>
          </a:p>
          <a:p>
            <a:pPr marL="342337" marR="0" lvl="0" indent="-228225" algn="l" defTabSz="912899" rtl="0" eaLnBrk="1" fontAlgn="auto" latinLnBrk="0" hangingPunct="1">
              <a:lnSpc>
                <a:spcPct val="100000"/>
              </a:lnSpc>
              <a:spcBef>
                <a:spcPct val="20000"/>
              </a:spcBef>
              <a:spcAft>
                <a:spcPts val="0"/>
              </a:spcAft>
              <a:buClr>
                <a:srgbClr val="13284D"/>
              </a:buClr>
              <a:buSzTx/>
              <a:buFont typeface="Arial" panose="020B0604020202020204" pitchFamily="34" charset="0"/>
              <a:buChar char="•"/>
              <a:tabLst/>
              <a:defRPr/>
            </a:pPr>
            <a:r>
              <a:rPr kumimoji="0" lang="en-US" sz="2200" b="1" i="0" u="none" strike="noStrike" kern="1200" cap="none" spc="0" normalizeH="0" baseline="0" noProof="0" dirty="0">
                <a:ln>
                  <a:noFill/>
                </a:ln>
                <a:solidFill>
                  <a:srgbClr val="222222"/>
                </a:solidFill>
                <a:effectLst/>
                <a:uLnTx/>
                <a:uFillTx/>
                <a:latin typeface="Arial"/>
                <a:ea typeface="+mn-ea"/>
              </a:rPr>
              <a:t>Condom distribution and promotion</a:t>
            </a:r>
            <a:r>
              <a:rPr kumimoji="0" lang="en-US" sz="2200" b="0" i="0" u="none" strike="noStrike" kern="1200" cap="none" spc="0" normalizeH="0" baseline="0" noProof="0" dirty="0">
                <a:ln>
                  <a:noFill/>
                </a:ln>
                <a:solidFill>
                  <a:srgbClr val="222222"/>
                </a:solidFill>
                <a:effectLst/>
                <a:uLnTx/>
                <a:uFillTx/>
                <a:latin typeface="Arial"/>
                <a:ea typeface="+mn-ea"/>
              </a:rPr>
              <a:t>: Ensures access to protection and normalizes its use.</a:t>
            </a:r>
          </a:p>
          <a:p>
            <a:pPr marL="342337" marR="0" lvl="0" indent="-228225" algn="l" defTabSz="912899" rtl="0" eaLnBrk="1" fontAlgn="auto" latinLnBrk="0" hangingPunct="1">
              <a:lnSpc>
                <a:spcPct val="100000"/>
              </a:lnSpc>
              <a:spcBef>
                <a:spcPct val="20000"/>
              </a:spcBef>
              <a:spcAft>
                <a:spcPts val="0"/>
              </a:spcAft>
              <a:buClr>
                <a:srgbClr val="13284D"/>
              </a:buClr>
              <a:buSzTx/>
              <a:buFont typeface="Arial" panose="020B0604020202020204" pitchFamily="34" charset="0"/>
              <a:buChar char="•"/>
              <a:tabLst/>
              <a:defRPr/>
            </a:pPr>
            <a:r>
              <a:rPr kumimoji="0" lang="en-US" sz="2200" b="1" i="0" u="none" strike="noStrike" kern="1200" cap="none" spc="0" normalizeH="0" baseline="0" noProof="0" dirty="0">
                <a:ln>
                  <a:noFill/>
                </a:ln>
                <a:solidFill>
                  <a:srgbClr val="222222"/>
                </a:solidFill>
                <a:effectLst/>
                <a:uLnTx/>
                <a:uFillTx/>
                <a:latin typeface="Arial"/>
                <a:ea typeface="+mn-ea"/>
              </a:rPr>
              <a:t>Partner services and testing</a:t>
            </a:r>
            <a:r>
              <a:rPr kumimoji="0" lang="en-US" sz="2200" b="0" i="0" u="none" strike="noStrike" kern="1200" cap="none" spc="0" normalizeH="0" baseline="0" noProof="0" dirty="0">
                <a:ln>
                  <a:noFill/>
                </a:ln>
                <a:solidFill>
                  <a:srgbClr val="222222"/>
                </a:solidFill>
                <a:effectLst/>
                <a:uLnTx/>
                <a:uFillTx/>
                <a:latin typeface="Arial"/>
                <a:ea typeface="+mn-ea"/>
              </a:rPr>
              <a:t>: Encourages couples and sexual networks to get tested and treated together, reducing transmission chains.</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31</a:t>
            </a:fld>
            <a:endParaRPr lang="en-US"/>
          </a:p>
        </p:txBody>
      </p:sp>
    </p:spTree>
    <p:extLst>
      <p:ext uri="{BB962C8B-B14F-4D97-AF65-F5344CB8AC3E}">
        <p14:creationId xmlns:p14="http://schemas.microsoft.com/office/powerpoint/2010/main" val="41032914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Preventive measures for people who inject drugs are vital for reducing HIV and SUD risks. Here are some strategies:</a:t>
            </a:r>
          </a:p>
          <a:p>
            <a:pPr marL="342337" marR="0" lvl="0" indent="-228225" algn="l" defTabSz="912899" rtl="0" eaLnBrk="1" fontAlgn="auto" latinLnBrk="0" hangingPunct="1">
              <a:lnSpc>
                <a:spcPct val="100000"/>
              </a:lnSpc>
              <a:spcBef>
                <a:spcPct val="20000"/>
              </a:spcBef>
              <a:spcAft>
                <a:spcPts val="0"/>
              </a:spcAft>
              <a:buClr>
                <a:srgbClr val="13284D"/>
              </a:buClr>
              <a:buSzTx/>
              <a:buFont typeface="Wingdings" charset="2"/>
              <a:buChar char="§"/>
              <a:tabLst/>
              <a:defRPr/>
            </a:pPr>
            <a:r>
              <a:rPr kumimoji="0" lang="en-US" sz="2400" b="1" i="0" u="none" strike="noStrike" kern="1200" cap="none" spc="0" normalizeH="0" baseline="0" noProof="0" dirty="0">
                <a:ln>
                  <a:noFill/>
                </a:ln>
                <a:solidFill>
                  <a:srgbClr val="222222"/>
                </a:solidFill>
                <a:effectLst/>
                <a:uLnTx/>
                <a:uFillTx/>
                <a:latin typeface="Arial"/>
                <a:ea typeface="+mn-ea"/>
              </a:rPr>
              <a:t>Naloxone Distribution</a:t>
            </a:r>
            <a:r>
              <a:rPr kumimoji="0" lang="en-US" sz="2400" b="0" i="0" u="none" strike="noStrike" kern="1200" cap="none" spc="0" normalizeH="0" baseline="0" noProof="0" dirty="0">
                <a:ln>
                  <a:noFill/>
                </a:ln>
                <a:solidFill>
                  <a:srgbClr val="222222"/>
                </a:solidFill>
                <a:effectLst/>
                <a:uLnTx/>
                <a:uFillTx/>
                <a:latin typeface="Arial"/>
                <a:ea typeface="+mn-ea"/>
              </a:rPr>
              <a:t>: Ensures access to life-saving overdose reversal medication.</a:t>
            </a:r>
          </a:p>
          <a:p>
            <a:pPr marL="342337" marR="0" lvl="0" indent="-228225" algn="l" defTabSz="912899" rtl="0" eaLnBrk="1" fontAlgn="auto" latinLnBrk="0" hangingPunct="1">
              <a:lnSpc>
                <a:spcPct val="100000"/>
              </a:lnSpc>
              <a:spcBef>
                <a:spcPct val="20000"/>
              </a:spcBef>
              <a:spcAft>
                <a:spcPts val="0"/>
              </a:spcAft>
              <a:buClr>
                <a:srgbClr val="13284D"/>
              </a:buClr>
              <a:buSzTx/>
              <a:buFont typeface="Wingdings" charset="2"/>
              <a:buChar char="§"/>
              <a:tabLst/>
              <a:defRPr/>
            </a:pPr>
            <a:r>
              <a:rPr kumimoji="0" lang="en-US" sz="2400" b="1" i="0" u="none" strike="noStrike" kern="1200" cap="none" spc="0" normalizeH="0" baseline="0" noProof="0" dirty="0">
                <a:ln>
                  <a:noFill/>
                </a:ln>
                <a:solidFill>
                  <a:srgbClr val="222222"/>
                </a:solidFill>
                <a:effectLst/>
                <a:uLnTx/>
                <a:uFillTx/>
                <a:latin typeface="Arial"/>
                <a:ea typeface="+mn-ea"/>
              </a:rPr>
              <a:t>Medications for Addiction Treatment (MAT)</a:t>
            </a:r>
            <a:r>
              <a:rPr kumimoji="0" lang="en-US" sz="2400" b="0" i="0" u="none" strike="noStrike" kern="1200" cap="none" spc="0" normalizeH="0" baseline="0" noProof="0" dirty="0">
                <a:ln>
                  <a:noFill/>
                </a:ln>
                <a:solidFill>
                  <a:srgbClr val="222222"/>
                </a:solidFill>
                <a:effectLst/>
                <a:uLnTx/>
                <a:uFillTx/>
                <a:latin typeface="Arial"/>
                <a:ea typeface="+mn-ea"/>
              </a:rPr>
              <a:t>: Combines medications like methadone or buprenorphine with counseling to treat opioid use disorder and reduce risky injection behaviors</a:t>
            </a:r>
          </a:p>
          <a:p>
            <a:endParaRPr lang="en-US" dirty="0"/>
          </a:p>
          <a:p>
            <a:r>
              <a:rPr lang="en-US" dirty="0"/>
              <a:t>These interventions are most effective when delivered with compassion, sensitivity, and a commitment to meeting people where they are.</a:t>
            </a:r>
          </a:p>
        </p:txBody>
      </p:sp>
      <p:sp>
        <p:nvSpPr>
          <p:cNvPr id="4" name="Slide Number Placeholder 3"/>
          <p:cNvSpPr>
            <a:spLocks noGrp="1"/>
          </p:cNvSpPr>
          <p:nvPr>
            <p:ph type="sldNum" sz="quarter" idx="5"/>
          </p:nvPr>
        </p:nvSpPr>
        <p:spPr/>
        <p:txBody>
          <a:bodyPr/>
          <a:lstStyle/>
          <a:p>
            <a:fld id="{2EAF3D7C-E79C-464D-870B-78CB3C2428AA}" type="slidenum">
              <a:rPr lang="en-US" smtClean="0"/>
              <a:t>32</a:t>
            </a:fld>
            <a:endParaRPr lang="en-US"/>
          </a:p>
        </p:txBody>
      </p:sp>
    </p:spTree>
    <p:extLst>
      <p:ext uri="{BB962C8B-B14F-4D97-AF65-F5344CB8AC3E}">
        <p14:creationId xmlns:p14="http://schemas.microsoft.com/office/powerpoint/2010/main" val="21534074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Preventing mother-to-child transmission (PMTCT) of HIV is one of the most powerful public health strategies to protect future generations. Some PMTCT strategies include: </a:t>
            </a:r>
          </a:p>
          <a:p>
            <a:endParaRPr lang="en-US" dirty="0"/>
          </a:p>
          <a:p>
            <a:pPr marL="342337" marR="0" lvl="0" indent="-228225" algn="l" defTabSz="912899" rtl="0" eaLnBrk="1" fontAlgn="auto" latinLnBrk="0" hangingPunct="1">
              <a:lnSpc>
                <a:spcPct val="100000"/>
              </a:lnSpc>
              <a:spcBef>
                <a:spcPct val="20000"/>
              </a:spcBef>
              <a:spcAft>
                <a:spcPts val="0"/>
              </a:spcAft>
              <a:buClr>
                <a:srgbClr val="13284D"/>
              </a:buClr>
              <a:buSzTx/>
              <a:buFont typeface="Wingdings" charset="2"/>
              <a:buChar char="§"/>
              <a:tabLst/>
              <a:defRPr/>
            </a:pPr>
            <a:r>
              <a:rPr kumimoji="0" lang="en-US" sz="2400" b="1" i="0" u="none" strike="noStrike" kern="1200" cap="none" spc="0" normalizeH="0" baseline="0" noProof="0" dirty="0">
                <a:ln>
                  <a:noFill/>
                </a:ln>
                <a:solidFill>
                  <a:srgbClr val="222222"/>
                </a:solidFill>
                <a:effectLst/>
                <a:uLnTx/>
                <a:uFillTx/>
                <a:latin typeface="Arial"/>
                <a:ea typeface="+mn-ea"/>
              </a:rPr>
              <a:t>Early HIV Testing</a:t>
            </a:r>
            <a:r>
              <a:rPr kumimoji="0" lang="en-US" sz="2400" b="0" i="0" u="none" strike="noStrike" kern="1200" cap="none" spc="0" normalizeH="0" baseline="0" noProof="0" dirty="0">
                <a:ln>
                  <a:noFill/>
                </a:ln>
                <a:solidFill>
                  <a:srgbClr val="222222"/>
                </a:solidFill>
                <a:effectLst/>
                <a:uLnTx/>
                <a:uFillTx/>
                <a:latin typeface="Arial"/>
                <a:ea typeface="+mn-ea"/>
              </a:rPr>
              <a:t>: Ensuring pregnant women know their HIV status through routine antenatal screening.</a:t>
            </a:r>
          </a:p>
          <a:p>
            <a:pPr marL="342337" marR="0" lvl="0" indent="-228225" algn="l" defTabSz="912899" rtl="0" eaLnBrk="1" fontAlgn="auto" latinLnBrk="0" hangingPunct="1">
              <a:lnSpc>
                <a:spcPct val="100000"/>
              </a:lnSpc>
              <a:spcBef>
                <a:spcPct val="20000"/>
              </a:spcBef>
              <a:spcAft>
                <a:spcPts val="0"/>
              </a:spcAft>
              <a:buClr>
                <a:srgbClr val="13284D"/>
              </a:buClr>
              <a:buSzTx/>
              <a:buFont typeface="Wingdings" charset="2"/>
              <a:buChar char="§"/>
              <a:tabLst/>
              <a:defRPr/>
            </a:pPr>
            <a:r>
              <a:rPr kumimoji="0" lang="en-US" sz="2400" b="1" i="0" u="none" strike="noStrike" kern="1200" cap="none" spc="0" normalizeH="0" baseline="0" noProof="0" dirty="0">
                <a:ln>
                  <a:noFill/>
                </a:ln>
                <a:solidFill>
                  <a:srgbClr val="222222"/>
                </a:solidFill>
                <a:effectLst/>
                <a:uLnTx/>
                <a:uFillTx/>
                <a:latin typeface="Arial"/>
                <a:ea typeface="+mn-ea"/>
              </a:rPr>
              <a:t>Antiretroviral Therapy (ART)</a:t>
            </a:r>
            <a:r>
              <a:rPr kumimoji="0" lang="en-US" sz="2400" b="0" i="0" u="none" strike="noStrike" kern="1200" cap="none" spc="0" normalizeH="0" baseline="0" noProof="0" dirty="0">
                <a:ln>
                  <a:noFill/>
                </a:ln>
                <a:solidFill>
                  <a:srgbClr val="222222"/>
                </a:solidFill>
                <a:effectLst/>
                <a:uLnTx/>
                <a:uFillTx/>
                <a:latin typeface="Arial"/>
                <a:ea typeface="+mn-ea"/>
              </a:rPr>
              <a:t>: Lifelong treatment for HIV-positive mothers significantly reduces the risk of transmission during pregnancy, childbirth, and breastfeeding.</a:t>
            </a:r>
          </a:p>
          <a:p>
            <a:pPr marL="342337" marR="0" lvl="0" indent="-228225" algn="l" defTabSz="912899" rtl="0" eaLnBrk="1" fontAlgn="auto" latinLnBrk="0" hangingPunct="1">
              <a:lnSpc>
                <a:spcPct val="100000"/>
              </a:lnSpc>
              <a:spcBef>
                <a:spcPct val="20000"/>
              </a:spcBef>
              <a:spcAft>
                <a:spcPts val="0"/>
              </a:spcAft>
              <a:buClr>
                <a:srgbClr val="13284D"/>
              </a:buClr>
              <a:buSzTx/>
              <a:buFont typeface="Wingdings" charset="2"/>
              <a:buChar char="§"/>
              <a:tabLst/>
              <a:defRPr/>
            </a:pPr>
            <a:r>
              <a:rPr kumimoji="0" lang="en-US" sz="2400" b="1" i="0" u="none" strike="noStrike" kern="1200" cap="none" spc="0" normalizeH="0" baseline="0" noProof="0" dirty="0">
                <a:ln>
                  <a:noFill/>
                </a:ln>
                <a:solidFill>
                  <a:srgbClr val="222222"/>
                </a:solidFill>
                <a:effectLst/>
                <a:uLnTx/>
                <a:uFillTx/>
                <a:latin typeface="Arial"/>
                <a:ea typeface="+mn-ea"/>
              </a:rPr>
              <a:t>Safe Delivery Practices</a:t>
            </a:r>
            <a:r>
              <a:rPr kumimoji="0" lang="en-US" sz="2400" b="0" i="0" u="none" strike="noStrike" kern="1200" cap="none" spc="0" normalizeH="0" baseline="0" noProof="0" dirty="0">
                <a:ln>
                  <a:noFill/>
                </a:ln>
                <a:solidFill>
                  <a:srgbClr val="222222"/>
                </a:solidFill>
                <a:effectLst/>
                <a:uLnTx/>
                <a:uFillTx/>
                <a:latin typeface="Arial"/>
                <a:ea typeface="+mn-ea"/>
              </a:rPr>
              <a:t>: Medical guidance on labor and delivery methods that minimize transmission risk.</a:t>
            </a:r>
          </a:p>
          <a:p>
            <a:pPr marL="342337" marR="0" lvl="0" indent="-228225" algn="l" defTabSz="912899" rtl="0" eaLnBrk="1" fontAlgn="auto" latinLnBrk="0" hangingPunct="1">
              <a:lnSpc>
                <a:spcPct val="100000"/>
              </a:lnSpc>
              <a:spcBef>
                <a:spcPct val="20000"/>
              </a:spcBef>
              <a:spcAft>
                <a:spcPts val="0"/>
              </a:spcAft>
              <a:buClr>
                <a:srgbClr val="13284D"/>
              </a:buClr>
              <a:buSzTx/>
              <a:buFont typeface="Wingdings" charset="2"/>
              <a:buChar char="§"/>
              <a:tabLst/>
              <a:defRPr/>
            </a:pPr>
            <a:r>
              <a:rPr kumimoji="0" lang="en-US" sz="2400" b="1" i="0" u="none" strike="noStrike" kern="1200" cap="none" spc="0" normalizeH="0" baseline="0" noProof="0" dirty="0">
                <a:ln>
                  <a:noFill/>
                </a:ln>
                <a:solidFill>
                  <a:srgbClr val="222222"/>
                </a:solidFill>
                <a:effectLst/>
                <a:uLnTx/>
                <a:uFillTx/>
                <a:latin typeface="Arial"/>
                <a:ea typeface="+mn-ea"/>
              </a:rPr>
              <a:t>Infant Prophylaxis</a:t>
            </a:r>
            <a:r>
              <a:rPr kumimoji="0" lang="en-US" sz="2400" b="0" i="0" u="none" strike="noStrike" kern="1200" cap="none" spc="0" normalizeH="0" baseline="0" noProof="0" dirty="0">
                <a:ln>
                  <a:noFill/>
                </a:ln>
                <a:solidFill>
                  <a:srgbClr val="222222"/>
                </a:solidFill>
                <a:effectLst/>
                <a:uLnTx/>
                <a:uFillTx/>
                <a:latin typeface="Arial"/>
                <a:ea typeface="+mn-ea"/>
              </a:rPr>
              <a:t>: Providing antiretroviral medication to newborns for a short period after birth.</a:t>
            </a:r>
          </a:p>
          <a:p>
            <a:pPr marL="342337" marR="0" lvl="0" indent="-228225" algn="l" defTabSz="912899" rtl="0" eaLnBrk="1" fontAlgn="auto" latinLnBrk="0" hangingPunct="1">
              <a:lnSpc>
                <a:spcPct val="100000"/>
              </a:lnSpc>
              <a:spcBef>
                <a:spcPct val="20000"/>
              </a:spcBef>
              <a:spcAft>
                <a:spcPts val="0"/>
              </a:spcAft>
              <a:buClr>
                <a:srgbClr val="13284D"/>
              </a:buClr>
              <a:buSzTx/>
              <a:buFont typeface="Wingdings" charset="2"/>
              <a:buChar char="§"/>
              <a:tabLst/>
              <a:defRPr/>
            </a:pPr>
            <a:r>
              <a:rPr kumimoji="0" lang="en-US" sz="2400" b="1" i="0" u="none" strike="noStrike" kern="1200" cap="none" spc="0" normalizeH="0" baseline="0" noProof="0" dirty="0">
                <a:ln>
                  <a:noFill/>
                </a:ln>
                <a:solidFill>
                  <a:srgbClr val="222222"/>
                </a:solidFill>
                <a:effectLst/>
                <a:uLnTx/>
                <a:uFillTx/>
                <a:latin typeface="Arial"/>
                <a:ea typeface="+mn-ea"/>
              </a:rPr>
              <a:t>Safe Infant Feeding</a:t>
            </a:r>
            <a:r>
              <a:rPr kumimoji="0" lang="en-US" sz="2400" b="0" i="0" u="none" strike="noStrike" kern="1200" cap="none" spc="0" normalizeH="0" baseline="0" noProof="0" dirty="0">
                <a:ln>
                  <a:noFill/>
                </a:ln>
                <a:solidFill>
                  <a:srgbClr val="222222"/>
                </a:solidFill>
                <a:effectLst/>
                <a:uLnTx/>
                <a:uFillTx/>
                <a:latin typeface="Arial"/>
                <a:ea typeface="+mn-ea"/>
              </a:rPr>
              <a:t>: Counseling on breastfeeding vs. formula feeding based on the mother's viral load and access to clean water.</a:t>
            </a:r>
          </a:p>
          <a:p>
            <a:endParaRPr lang="en-US" dirty="0"/>
          </a:p>
          <a:p>
            <a:r>
              <a:rPr lang="en-US" b="1" dirty="0"/>
              <a:t>REFERENCE:</a:t>
            </a:r>
          </a:p>
          <a:p>
            <a:r>
              <a:rPr lang="en-US" sz="1800" b="0" i="0" u="none" strike="noStrike" kern="1200" cap="none" baseline="0" dirty="0">
                <a:solidFill>
                  <a:schemeClr val="tx1"/>
                </a:solidFill>
                <a:effectLst/>
                <a:latin typeface="+mn-lt"/>
                <a:ea typeface="+mn-ea"/>
                <a:cs typeface="+mn-cs"/>
              </a:rPr>
              <a:t>UNICEF. (2025). [Webpage]. HIV: Elimination of mother-to-child transmission. Accessed May 4, 2026, from: </a:t>
            </a:r>
            <a:r>
              <a:rPr lang="en-US" sz="1800" b="0" i="0" u="sng" strike="noStrike" kern="1200" cap="none" baseline="0" dirty="0">
                <a:solidFill>
                  <a:schemeClr val="tx1"/>
                </a:solidFill>
                <a:effectLst/>
                <a:latin typeface="+mn-lt"/>
                <a:ea typeface="+mn-ea"/>
                <a:cs typeface="+mn-cs"/>
                <a:hlinkClick r:id="rId3"/>
              </a:rPr>
              <a:t>https://data.unicef.org/topic/hivaids/emtct/</a:t>
            </a:r>
            <a:r>
              <a:rPr lang="en-US" sz="1800" b="0" i="0" u="none" strike="noStrike" kern="1200" cap="none" baseline="0" dirty="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2EAF3D7C-E79C-464D-870B-78CB3C2428AA}" type="slidenum">
              <a:rPr lang="en-US" smtClean="0"/>
              <a:t>33</a:t>
            </a:fld>
            <a:endParaRPr lang="en-US"/>
          </a:p>
        </p:txBody>
      </p:sp>
    </p:spTree>
    <p:extLst>
      <p:ext uri="{BB962C8B-B14F-4D97-AF65-F5344CB8AC3E}">
        <p14:creationId xmlns:p14="http://schemas.microsoft.com/office/powerpoint/2010/main" val="28895308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Education is the cornerstone of prevention. In rural areas, where misinformation and social labeling often run deep, targeted educational efforts can transform community attitudes and behaviors.</a:t>
            </a:r>
          </a:p>
          <a:p>
            <a:r>
              <a:rPr lang="en-US" dirty="0"/>
              <a:t>Here are some strategies:</a:t>
            </a:r>
          </a:p>
          <a:p>
            <a:pPr marL="342337" marR="0" lvl="0" indent="-228225" algn="l" defTabSz="912899" rtl="0" eaLnBrk="1" fontAlgn="auto" latinLnBrk="0" hangingPunct="1">
              <a:lnSpc>
                <a:spcPct val="100000"/>
              </a:lnSpc>
              <a:spcBef>
                <a:spcPct val="20000"/>
              </a:spcBef>
              <a:spcAft>
                <a:spcPts val="0"/>
              </a:spcAft>
              <a:buClr>
                <a:srgbClr val="13284D"/>
              </a:buClr>
              <a:buSzTx/>
              <a:buFont typeface="Wingdings" charset="2"/>
              <a:buChar char="§"/>
              <a:tabLst/>
              <a:defRPr/>
            </a:pPr>
            <a:r>
              <a:rPr kumimoji="0" lang="en-US" sz="2400" b="1" i="0" u="none" strike="noStrike" kern="1200" cap="none" spc="0" normalizeH="0" baseline="0" noProof="0" dirty="0">
                <a:ln>
                  <a:noFill/>
                </a:ln>
                <a:solidFill>
                  <a:srgbClr val="222222"/>
                </a:solidFill>
                <a:effectLst/>
                <a:uLnTx/>
                <a:uFillTx/>
                <a:latin typeface="Arial"/>
                <a:ea typeface="+mn-ea"/>
              </a:rPr>
              <a:t>School &amp; Youth Programs: </a:t>
            </a:r>
            <a:r>
              <a:rPr kumimoji="0" lang="en-US" sz="2400" b="0" i="0" u="none" strike="noStrike" kern="1200" cap="none" spc="0" normalizeH="0" baseline="0" noProof="0" dirty="0">
                <a:ln>
                  <a:noFill/>
                </a:ln>
                <a:solidFill>
                  <a:srgbClr val="222222"/>
                </a:solidFill>
                <a:effectLst/>
                <a:uLnTx/>
                <a:uFillTx/>
                <a:latin typeface="Arial"/>
                <a:ea typeface="+mn-ea"/>
              </a:rPr>
              <a:t>Integrate prevention education into curricula to reach younger populations. School-based prevention programs like </a:t>
            </a:r>
            <a:r>
              <a:rPr kumimoji="0" lang="en-US" sz="2400" b="0" i="0" u="none" strike="noStrike" kern="1200" cap="none" spc="0" normalizeH="0" baseline="0" noProof="0" dirty="0" err="1">
                <a:ln>
                  <a:noFill/>
                </a:ln>
                <a:solidFill>
                  <a:srgbClr val="222222"/>
                </a:solidFill>
                <a:effectLst/>
                <a:uLnTx/>
                <a:uFillTx/>
                <a:latin typeface="Arial"/>
                <a:ea typeface="+mn-ea"/>
              </a:rPr>
              <a:t>keepin</a:t>
            </a:r>
            <a:r>
              <a:rPr kumimoji="0" lang="en-US" sz="2400" b="0" i="0" u="none" strike="noStrike" kern="1200" cap="none" spc="0" normalizeH="0" baseline="0" noProof="0" dirty="0">
                <a:ln>
                  <a:noFill/>
                </a:ln>
                <a:solidFill>
                  <a:srgbClr val="222222"/>
                </a:solidFill>
                <a:effectLst/>
                <a:uLnTx/>
                <a:uFillTx/>
                <a:latin typeface="Arial"/>
                <a:ea typeface="+mn-ea"/>
              </a:rPr>
              <a:t>’ it REAL and PROSPER teach youth decision-making, resistance skills, and emotional regulation.</a:t>
            </a:r>
          </a:p>
          <a:p>
            <a:pPr marL="342337" marR="0" lvl="0" indent="-228225" algn="l" defTabSz="912899" rtl="0" eaLnBrk="1" fontAlgn="auto" latinLnBrk="0" hangingPunct="1">
              <a:lnSpc>
                <a:spcPct val="100000"/>
              </a:lnSpc>
              <a:spcBef>
                <a:spcPct val="20000"/>
              </a:spcBef>
              <a:spcAft>
                <a:spcPts val="0"/>
              </a:spcAft>
              <a:buClr>
                <a:srgbClr val="13284D"/>
              </a:buClr>
              <a:buSzTx/>
              <a:buFont typeface="Wingdings" charset="2"/>
              <a:buChar char="§"/>
              <a:tabLst/>
              <a:defRPr/>
            </a:pPr>
            <a:r>
              <a:rPr kumimoji="0" lang="en-US" sz="2400" b="1" i="0" u="none" strike="noStrike" kern="1200" cap="none" spc="0" normalizeH="0" baseline="0" noProof="0" dirty="0">
                <a:ln>
                  <a:noFill/>
                </a:ln>
                <a:solidFill>
                  <a:srgbClr val="222222"/>
                </a:solidFill>
                <a:effectLst/>
                <a:uLnTx/>
                <a:uFillTx/>
                <a:latin typeface="Arial"/>
                <a:ea typeface="+mn-ea"/>
              </a:rPr>
              <a:t>Person-centered care</a:t>
            </a:r>
            <a:r>
              <a:rPr kumimoji="0" lang="en-US" sz="2400" b="0" i="0" u="none" strike="noStrike" kern="1200" cap="none" spc="0" normalizeH="0" baseline="0" noProof="0" dirty="0">
                <a:ln>
                  <a:noFill/>
                </a:ln>
                <a:solidFill>
                  <a:srgbClr val="222222"/>
                </a:solidFill>
                <a:effectLst/>
                <a:uLnTx/>
                <a:uFillTx/>
                <a:latin typeface="Arial"/>
                <a:ea typeface="+mn-ea"/>
              </a:rPr>
              <a:t> in schools and youth services helps address underlying causes of substance use, especially adverse childhood experiences (ACEs).</a:t>
            </a:r>
          </a:p>
          <a:p>
            <a:pPr marL="342337" marR="0" lvl="0" indent="-228225" algn="l" defTabSz="912899" rtl="0" eaLnBrk="1" fontAlgn="auto" latinLnBrk="0" hangingPunct="1">
              <a:lnSpc>
                <a:spcPct val="100000"/>
              </a:lnSpc>
              <a:spcBef>
                <a:spcPct val="20000"/>
              </a:spcBef>
              <a:spcAft>
                <a:spcPts val="0"/>
              </a:spcAft>
              <a:buClr>
                <a:srgbClr val="13284D"/>
              </a:buClr>
              <a:buSzTx/>
              <a:buFont typeface="Wingdings" charset="2"/>
              <a:buChar char="§"/>
              <a:tabLst/>
              <a:defRPr/>
            </a:pPr>
            <a:r>
              <a:rPr kumimoji="0" lang="en-US" sz="2400" b="1" i="0" u="none" strike="noStrike" kern="1200" cap="none" spc="0" normalizeH="0" baseline="0" noProof="0" dirty="0">
                <a:ln>
                  <a:noFill/>
                </a:ln>
                <a:solidFill>
                  <a:srgbClr val="222222"/>
                </a:solidFill>
                <a:effectLst/>
                <a:uLnTx/>
                <a:uFillTx/>
                <a:latin typeface="Arial"/>
                <a:ea typeface="+mn-ea"/>
              </a:rPr>
              <a:t>Parent engagement initiatives </a:t>
            </a:r>
            <a:r>
              <a:rPr kumimoji="0" lang="en-US" sz="2400" b="0" i="0" u="none" strike="noStrike" kern="1200" cap="none" spc="0" normalizeH="0" baseline="0" noProof="0" dirty="0">
                <a:ln>
                  <a:noFill/>
                </a:ln>
                <a:solidFill>
                  <a:srgbClr val="222222"/>
                </a:solidFill>
                <a:effectLst/>
                <a:uLnTx/>
                <a:uFillTx/>
                <a:latin typeface="Arial"/>
                <a:ea typeface="+mn-ea"/>
              </a:rPr>
              <a:t>such as Let’s Talk booklets and community forums foster open communication about substance use and HIV.</a:t>
            </a:r>
          </a:p>
          <a:p>
            <a:pPr marL="342337" marR="0" lvl="0" indent="-228225" algn="l" defTabSz="912899" rtl="0" eaLnBrk="1" fontAlgn="auto" latinLnBrk="0" hangingPunct="1">
              <a:lnSpc>
                <a:spcPct val="100000"/>
              </a:lnSpc>
              <a:spcBef>
                <a:spcPct val="20000"/>
              </a:spcBef>
              <a:spcAft>
                <a:spcPts val="0"/>
              </a:spcAft>
              <a:buClr>
                <a:srgbClr val="13284D"/>
              </a:buClr>
              <a:buSzTx/>
              <a:buFont typeface="Wingdings" charset="2"/>
              <a:buChar char="§"/>
              <a:tabLst/>
              <a:defRPr/>
            </a:pPr>
            <a:r>
              <a:rPr kumimoji="0" lang="en-US" sz="2400" b="1" i="0" u="none" strike="noStrike" kern="1200" cap="none" spc="0" normalizeH="0" baseline="0" noProof="0" dirty="0">
                <a:ln>
                  <a:noFill/>
                </a:ln>
                <a:solidFill>
                  <a:srgbClr val="222222"/>
                </a:solidFill>
                <a:effectLst/>
                <a:uLnTx/>
                <a:uFillTx/>
                <a:latin typeface="Arial"/>
                <a:ea typeface="+mn-ea"/>
              </a:rPr>
              <a:t>Tailored Outreach Campaigns: </a:t>
            </a:r>
            <a:r>
              <a:rPr kumimoji="0" lang="en-US" sz="2400" b="0" i="0" u="none" strike="noStrike" kern="1200" cap="none" spc="0" normalizeH="0" baseline="0" noProof="0" dirty="0">
                <a:ln>
                  <a:noFill/>
                </a:ln>
                <a:solidFill>
                  <a:srgbClr val="222222"/>
                </a:solidFill>
                <a:effectLst/>
                <a:uLnTx/>
                <a:uFillTx/>
                <a:latin typeface="Arial"/>
                <a:ea typeface="+mn-ea"/>
              </a:rPr>
              <a:t>Use radio, social media, and town halls to share accurate HIV/SUD information.</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34</a:t>
            </a:fld>
            <a:endParaRPr lang="en-US"/>
          </a:p>
        </p:txBody>
      </p:sp>
    </p:spTree>
    <p:extLst>
      <p:ext uri="{BB962C8B-B14F-4D97-AF65-F5344CB8AC3E}">
        <p14:creationId xmlns:p14="http://schemas.microsoft.com/office/powerpoint/2010/main" val="16509506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Community-led prevention strategies are powerful tools for addressing HIV and substance use disorders (SUD) in rural communities, where trust, access, and local relevance are key. Community-led strategies place residents, leaders, and organizations at the center of prevention efforts. These approaches are especially effective in rural areas, where outside interventions often face resistance due to mistrust or disconnect.</a:t>
            </a:r>
          </a:p>
          <a:p>
            <a:endParaRPr lang="en-US" dirty="0"/>
          </a:p>
          <a:p>
            <a:r>
              <a:rPr lang="en-US" b="1" dirty="0"/>
              <a:t>1. Peer Education and Support Networks: </a:t>
            </a:r>
            <a:r>
              <a:rPr lang="en-US" dirty="0"/>
              <a:t>Trained community members share accurate information about HIV and SUD. Also, peer mentors provide emotional support and model healthy behaviors.</a:t>
            </a:r>
          </a:p>
          <a:p>
            <a:r>
              <a:rPr lang="en-US" b="1" dirty="0"/>
              <a:t>2. Faith-Based and Tribal Initiatives: </a:t>
            </a:r>
            <a:r>
              <a:rPr lang="en-US" dirty="0"/>
              <a:t>Churches, mosques, and tribal councils lead prevention efforts grounded in spiritual traditions. These groups often have deep influence and credibility in rural settings.</a:t>
            </a:r>
          </a:p>
          <a:p>
            <a:r>
              <a:rPr lang="en-US" b="1" dirty="0"/>
              <a:t>3. Community Health Workers (CHWs): </a:t>
            </a:r>
            <a:r>
              <a:rPr lang="en-US" dirty="0"/>
              <a:t>CHWs conduct outreach, screenings, and referrals. They bridge gaps between healthcare systems and underserved populations.</a:t>
            </a:r>
          </a:p>
          <a:p>
            <a:r>
              <a:rPr lang="en-US" b="1" dirty="0"/>
              <a:t>4. Local Media and Storytelling: </a:t>
            </a:r>
            <a:r>
              <a:rPr lang="en-US" dirty="0"/>
              <a:t>Radio programs, local newspapers, and community theater raise awareness and reduce social labeling. Personal stories from community members help humanize HIV and addiction.</a:t>
            </a:r>
          </a:p>
          <a:p>
            <a:r>
              <a:rPr lang="en-US" b="1" dirty="0"/>
              <a:t>5. Youth-Led Campaigns: </a:t>
            </a:r>
            <a:r>
              <a:rPr lang="en-US" dirty="0"/>
              <a:t>Young people lead school and social media initiatives to educate peers. These campaigns often focus on prevention, mental health, and resilience.</a:t>
            </a:r>
          </a:p>
          <a:p>
            <a:endParaRPr lang="en-US" dirty="0"/>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35</a:t>
            </a:fld>
            <a:endParaRPr lang="en-US"/>
          </a:p>
        </p:txBody>
      </p:sp>
    </p:spTree>
    <p:extLst>
      <p:ext uri="{BB962C8B-B14F-4D97-AF65-F5344CB8AC3E}">
        <p14:creationId xmlns:p14="http://schemas.microsoft.com/office/powerpoint/2010/main" val="39986035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Workforce development is a critical and often underappreciated strategy for preventing HIV and substance use disorders (SUD) in rural communities. It’s not just about hiring more people. It’s about building a skilled, sustainable workforce that can meet the unique needs of rural populations. Workforce development refers to efforts that recruit, train, support, and retain professionals and paraprofessionals who deliver effective prevention, care, and support services. In rural areas, where healthcare access is limited and social labeling is high, a strong local workforce can be transformative. Here are some key strategies to support workforce development:</a:t>
            </a:r>
          </a:p>
          <a:p>
            <a:pPr marL="171450" indent="-171450">
              <a:buFont typeface="Arial" panose="020B0604020202020204" pitchFamily="34" charset="0"/>
              <a:buChar char="•"/>
            </a:pPr>
            <a:r>
              <a:rPr lang="en-US" b="0" dirty="0"/>
              <a:t>Training rural providers in HIV and SUD prevention, including Medications for Addiction Treatment (MAT), person-centered care, and locally responsive practices</a:t>
            </a:r>
          </a:p>
          <a:p>
            <a:pPr marL="171450" indent="-171450">
              <a:buFont typeface="Arial" panose="020B0604020202020204" pitchFamily="34" charset="0"/>
              <a:buChar char="•"/>
            </a:pPr>
            <a:r>
              <a:rPr lang="en-US" b="0" dirty="0"/>
              <a:t>Expanding roles for community health workers (CHWs), peer navigators, and lay educators who can reach underserved populations</a:t>
            </a:r>
          </a:p>
          <a:p>
            <a:pPr marL="171450" indent="-171450">
              <a:buFont typeface="Arial" panose="020B0604020202020204" pitchFamily="34" charset="0"/>
              <a:buChar char="•"/>
            </a:pPr>
            <a:r>
              <a:rPr lang="en-US" b="0" dirty="0"/>
              <a:t>Integrating HIV and SUD services into primary care to maximize limited resources</a:t>
            </a:r>
          </a:p>
          <a:p>
            <a:pPr marL="171450" indent="-171450">
              <a:buFont typeface="Arial" panose="020B0604020202020204" pitchFamily="34" charset="0"/>
              <a:buChar char="•"/>
            </a:pPr>
            <a:r>
              <a:rPr lang="en-US" b="0" dirty="0"/>
              <a:t>Using telehealth and mobile units to extend workforce reach across geographic barriers</a:t>
            </a:r>
          </a:p>
          <a:p>
            <a:pPr marL="171450" indent="-171450">
              <a:buFont typeface="Arial" panose="020B0604020202020204" pitchFamily="34" charset="0"/>
              <a:buChar char="•"/>
            </a:pPr>
            <a:r>
              <a:rPr lang="en-US" b="0" dirty="0"/>
              <a:t>Implementation of strategies to boost recruitment and retention of healthcare providers in rural areas</a:t>
            </a:r>
          </a:p>
          <a:p>
            <a:pPr marL="171450" indent="-171450">
              <a:buFont typeface="Arial" panose="020B0604020202020204" pitchFamily="34" charset="0"/>
              <a:buChar char="•"/>
            </a:pPr>
            <a:r>
              <a:rPr lang="en-US" b="0" dirty="0"/>
              <a:t>Addressing provider burnout and retention, especially in high-stress rural settings</a:t>
            </a:r>
          </a:p>
          <a:p>
            <a:pPr marL="171450" indent="-171450">
              <a:buFont typeface="Arial" panose="020B0604020202020204" pitchFamily="34" charset="0"/>
              <a:buChar char="•"/>
            </a:pPr>
            <a:r>
              <a:rPr lang="en-US" b="0" dirty="0"/>
              <a:t>Provide anti-social labeling mandatory training for health care staff.</a:t>
            </a:r>
          </a:p>
          <a:p>
            <a:pPr marL="171450" indent="-171450">
              <a:buFont typeface="Arial" panose="020B0604020202020204" pitchFamily="34" charset="0"/>
              <a:buChar char="•"/>
            </a:pPr>
            <a:endParaRPr lang="en-US" b="0" dirty="0"/>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36</a:t>
            </a:fld>
            <a:endParaRPr lang="en-US"/>
          </a:p>
        </p:txBody>
      </p:sp>
    </p:spTree>
    <p:extLst>
      <p:ext uri="{BB962C8B-B14F-4D97-AF65-F5344CB8AC3E}">
        <p14:creationId xmlns:p14="http://schemas.microsoft.com/office/powerpoint/2010/main" val="21810988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0" dirty="0"/>
              <a:t>Infrastructure and access to care are foundational strategies for preventing HIV and substance use disorders (SUD) in rural communities. Without strong systems and reachable services, even the best prevention programs can fall short. In rural communities, prevention isn’t just about education or outreach—it’s about ensuring that people can actually reach and receive the care they need. This means investing in physical, digital, and human infrastructure to close gaps in service delivery. Some key infrastructure strategies include:</a:t>
            </a:r>
          </a:p>
          <a:p>
            <a:pPr>
              <a:buNone/>
            </a:pPr>
            <a:endParaRPr lang="en-US" b="0" dirty="0"/>
          </a:p>
          <a:p>
            <a:pPr marL="171450" indent="-171450">
              <a:buFont typeface="Arial" panose="020B0604020202020204" pitchFamily="34" charset="0"/>
              <a:buChar char="•"/>
            </a:pPr>
            <a:r>
              <a:rPr lang="en-US" b="0" dirty="0"/>
              <a:t>Expanding rural clinics and health centers to offer HIV testing, SUD screening, and integrated care</a:t>
            </a:r>
          </a:p>
          <a:p>
            <a:pPr marL="171450" indent="-171450">
              <a:buFont typeface="Arial" panose="020B0604020202020204" pitchFamily="34" charset="0"/>
              <a:buChar char="•"/>
            </a:pPr>
            <a:r>
              <a:rPr lang="en-US" b="0" dirty="0"/>
              <a:t>Investing in telehealth platforms to overcome geographic isolation and provider shortages</a:t>
            </a:r>
          </a:p>
          <a:p>
            <a:pPr marL="171450" indent="-171450">
              <a:buFont typeface="Arial" panose="020B0604020202020204" pitchFamily="34" charset="0"/>
              <a:buChar char="•"/>
            </a:pPr>
            <a:r>
              <a:rPr lang="en-US" b="0" dirty="0"/>
              <a:t>Developing mobile health units that bring services directly to remote populations</a:t>
            </a:r>
          </a:p>
          <a:p>
            <a:pPr marL="171450" indent="-171450">
              <a:buFont typeface="Arial" panose="020B0604020202020204" pitchFamily="34" charset="0"/>
              <a:buChar char="•"/>
            </a:pPr>
            <a:r>
              <a:rPr lang="en-US" b="0" dirty="0"/>
              <a:t>Improving transportation networks or offering ride services for patients to access care</a:t>
            </a:r>
          </a:p>
          <a:p>
            <a:pPr marL="171450" indent="-171450">
              <a:buFont typeface="Arial" panose="020B0604020202020204" pitchFamily="34" charset="0"/>
              <a:buChar char="•"/>
            </a:pPr>
            <a:r>
              <a:rPr lang="en-US" b="0" dirty="0"/>
              <a:t>Upgrading data systems for better tracking, referrals, and coordination across providers</a:t>
            </a:r>
          </a:p>
          <a:p>
            <a:pPr marL="171450" indent="-171450">
              <a:buFont typeface="Arial" panose="020B0604020202020204" pitchFamily="34" charset="0"/>
              <a:buChar char="•"/>
            </a:pPr>
            <a:r>
              <a:rPr lang="en-US" b="0" dirty="0"/>
              <a:t>Hub-and-spoke models (like Vermont’s) connect rural clinics with centralized treatment hubs to improve care coordination.</a:t>
            </a:r>
          </a:p>
          <a:p>
            <a:pPr marL="0" indent="0">
              <a:buFont typeface="Arial" panose="020B0604020202020204" pitchFamily="34" charset="0"/>
              <a:buNone/>
            </a:pPr>
            <a:endParaRPr lang="en-US" b="0" dirty="0"/>
          </a:p>
          <a:p>
            <a:r>
              <a:rPr lang="en-US" b="1" dirty="0"/>
              <a:t>REFERENCES:</a:t>
            </a:r>
          </a:p>
          <a:p>
            <a:r>
              <a:rPr lang="en-US" sz="1800" b="0" i="0" u="none" strike="noStrike" kern="1200" cap="none" baseline="0" dirty="0">
                <a:solidFill>
                  <a:schemeClr val="tx1"/>
                </a:solidFill>
                <a:effectLst/>
                <a:latin typeface="+mn-lt"/>
                <a:ea typeface="+mn-ea"/>
                <a:cs typeface="+mn-cs"/>
              </a:rPr>
              <a:t>Rawson, R. (2017). Vermont Hub-and-Spoke Model of Care for Opioid Use Disorders: An Evaluation. Burlington, VT: Vermont Center on Behavior and Health. Accessed May 4, 2026, from: </a:t>
            </a:r>
            <a:r>
              <a:rPr lang="en-US" sz="1800" b="0" i="0" u="sng" strike="noStrike" kern="1200" cap="none" baseline="0" dirty="0">
                <a:solidFill>
                  <a:schemeClr val="tx1"/>
                </a:solidFill>
                <a:effectLst/>
                <a:latin typeface="+mn-lt"/>
                <a:ea typeface="+mn-ea"/>
                <a:cs typeface="+mn-cs"/>
                <a:hlinkClick r:id="rId3"/>
              </a:rPr>
              <a:t>https://www.healthvermont.gov/sites/default/files/documents/pdf/ADAP_Hub_and_Spoke_Evaluation_2017_1.pdf</a:t>
            </a:r>
            <a:r>
              <a:rPr lang="en-US" sz="1800" b="0" i="0" u="none" strike="noStrike" kern="1200" cap="none" baseline="0" dirty="0">
                <a:solidFill>
                  <a:schemeClr val="tx1"/>
                </a:solidFill>
                <a:effectLst/>
                <a:latin typeface="+mn-lt"/>
                <a:ea typeface="+mn-ea"/>
                <a:cs typeface="+mn-cs"/>
              </a:rPr>
              <a:t>.</a:t>
            </a:r>
          </a:p>
          <a:p>
            <a:pPr marL="0" indent="0">
              <a:buFont typeface="Arial" panose="020B0604020202020204" pitchFamily="34" charset="0"/>
              <a:buNone/>
            </a:pPr>
            <a:endParaRPr lang="en-US" dirty="0"/>
          </a:p>
          <a:p>
            <a:r>
              <a:rPr lang="en-US" sz="1800" b="0" i="0" u="none" strike="noStrike" kern="1200" cap="none" baseline="0" dirty="0">
                <a:solidFill>
                  <a:schemeClr val="tx1"/>
                </a:solidFill>
                <a:effectLst/>
                <a:latin typeface="+mn-lt"/>
                <a:ea typeface="+mn-ea"/>
                <a:cs typeface="+mn-cs"/>
              </a:rPr>
              <a:t>State of Vermont Blueprint for Health. (2026). [Webpage]. Hub &amp; Spoke. Accessed May 4, 2026, from: </a:t>
            </a:r>
            <a:r>
              <a:rPr lang="en-US" sz="1800" b="0" i="0" u="sng" strike="noStrike" kern="1200" cap="none" baseline="0" dirty="0">
                <a:solidFill>
                  <a:schemeClr val="tx1"/>
                </a:solidFill>
                <a:effectLst/>
                <a:latin typeface="+mn-lt"/>
                <a:ea typeface="+mn-ea"/>
                <a:cs typeface="+mn-cs"/>
                <a:hlinkClick r:id="rId4"/>
              </a:rPr>
              <a:t>https://blueprintforhealth.vermont.gov/about-blueprint/hub-and-spoke</a:t>
            </a:r>
            <a:r>
              <a:rPr lang="en-US" sz="1800" b="0" i="0" u="none" strike="noStrike" kern="1200" cap="none" baseline="0" dirty="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2EAF3D7C-E79C-464D-870B-78CB3C2428AA}" type="slidenum">
              <a:rPr lang="en-US" smtClean="0"/>
              <a:t>37</a:t>
            </a:fld>
            <a:endParaRPr lang="en-US"/>
          </a:p>
        </p:txBody>
      </p:sp>
    </p:spTree>
    <p:extLst>
      <p:ext uri="{BB962C8B-B14F-4D97-AF65-F5344CB8AC3E}">
        <p14:creationId xmlns:p14="http://schemas.microsoft.com/office/powerpoint/2010/main" val="22965243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Addressing geographic barriers is a vital strategy for preventing HIV and substance use disorders (SUD) in rural communities, where isolation and limited infrastructure can severely restrict access to care. In rural areas, long distances, poor transportation, and sparse healthcare facilities often mean that individuals can't easily access HIV testing, SUD treatment, or preventive services. Tackling these geographic challenges is essential to ensure equitable care and early intervention. Some strategies to overcome geographic barriers include:</a:t>
            </a:r>
          </a:p>
          <a:p>
            <a:pPr marL="171450" indent="-171450">
              <a:buFont typeface="Arial" panose="020B0604020202020204" pitchFamily="34" charset="0"/>
              <a:buChar char="•"/>
            </a:pPr>
            <a:r>
              <a:rPr lang="en-US" b="1" dirty="0"/>
              <a:t>Mobile Health Units: </a:t>
            </a:r>
            <a:r>
              <a:rPr lang="en-US" b="0" dirty="0"/>
              <a:t>Bring HIV testing, counseling, and SUD services directly to remote communities. It offer regular outreach and follow-up care on-site and it is proven to increase testing rates and reduce social labeling.</a:t>
            </a:r>
          </a:p>
          <a:p>
            <a:pPr marL="171450" indent="-171450">
              <a:buFont typeface="Arial" panose="020B0604020202020204" pitchFamily="34" charset="0"/>
              <a:buChar char="•"/>
            </a:pPr>
            <a:r>
              <a:rPr lang="en-US" b="1" dirty="0"/>
              <a:t>Telemedicine and Digital Health: </a:t>
            </a:r>
            <a:r>
              <a:rPr lang="en-US" b="0" dirty="0"/>
              <a:t>Enable virtual consultations with HIV/SUD specialist, reduce travel burden and improve continuity of care. Supported by programs like the Ryan White HIV/AIDS Program, which funds telehealth expansion in rural areas.</a:t>
            </a:r>
          </a:p>
          <a:p>
            <a:pPr marL="171450" indent="-171450">
              <a:buFont typeface="Arial" panose="020B0604020202020204" pitchFamily="34" charset="0"/>
              <a:buChar char="•"/>
            </a:pPr>
            <a:r>
              <a:rPr lang="en-US" b="1" dirty="0"/>
              <a:t>Community-Based Service Hubs: </a:t>
            </a:r>
            <a:r>
              <a:rPr lang="en-US" b="0" dirty="0"/>
              <a:t>Integrate HIV, SUD, mental health, and primary care in one local facility and use community health workers to extend reach and build trust.</a:t>
            </a:r>
          </a:p>
          <a:p>
            <a:pPr marL="171450" indent="-171450">
              <a:buFont typeface="Arial" panose="020B0604020202020204" pitchFamily="34" charset="0"/>
              <a:buChar char="•"/>
            </a:pPr>
            <a:r>
              <a:rPr lang="en-US" b="1" dirty="0"/>
              <a:t>Transportation Assistance Programs: </a:t>
            </a:r>
            <a:r>
              <a:rPr lang="en-US" b="0" dirty="0"/>
              <a:t>Provide vouchers, ride services, or shuttle systems for medical appointments. It is especially critical for older adults and low-income residents.</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38</a:t>
            </a:fld>
            <a:endParaRPr lang="en-US"/>
          </a:p>
        </p:txBody>
      </p:sp>
    </p:spTree>
    <p:extLst>
      <p:ext uri="{BB962C8B-B14F-4D97-AF65-F5344CB8AC3E}">
        <p14:creationId xmlns:p14="http://schemas.microsoft.com/office/powerpoint/2010/main" val="41355216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Adopting data-driven leadership is a transformative strategy for preventing HIV and substance use disorders (SUD) in rural communities. It empowers decision-makers to move beyond assumptions and act on real-time insights, tailoring interventions to local needs with precision and accountability. In rural settings, where resources are limited and challenges are complex, data-driven leadership helps ensure that every dollar, policy, and program is strategically targeted. It’s about using data not just to track problems, but to solve them. Some important components of a data-driven leadership includes:</a:t>
            </a:r>
          </a:p>
          <a:p>
            <a:pPr marL="171450" indent="-171450">
              <a:buFont typeface="Arial" panose="020B0604020202020204" pitchFamily="34" charset="0"/>
              <a:buChar char="•"/>
            </a:pPr>
            <a:r>
              <a:rPr lang="en-US" b="0" dirty="0"/>
              <a:t>Collecting localized data on HIV and SUD prevalence, risk factors, and service gaps.</a:t>
            </a:r>
          </a:p>
          <a:p>
            <a:pPr marL="171450" indent="-171450">
              <a:buFont typeface="Arial" panose="020B0604020202020204" pitchFamily="34" charset="0"/>
              <a:buChar char="•"/>
            </a:pPr>
            <a:r>
              <a:rPr lang="en-US" b="0" dirty="0"/>
              <a:t>Analyzing trends to identify high-risk populations and emerging threats.</a:t>
            </a:r>
          </a:p>
          <a:p>
            <a:pPr marL="171450" indent="-171450">
              <a:buFont typeface="Arial" panose="020B0604020202020204" pitchFamily="34" charset="0"/>
              <a:buChar char="•"/>
            </a:pPr>
            <a:r>
              <a:rPr lang="en-US" b="0" dirty="0"/>
              <a:t>Using predictive modeling to anticipate outbreaks or spikes in substance use.</a:t>
            </a:r>
          </a:p>
          <a:p>
            <a:pPr marL="171450" indent="-171450">
              <a:buFont typeface="Arial" panose="020B0604020202020204" pitchFamily="34" charset="0"/>
              <a:buChar char="•"/>
            </a:pPr>
            <a:r>
              <a:rPr lang="en-US" b="0" dirty="0"/>
              <a:t>Evaluating program effectiveness to refine strategies and scale what works.</a:t>
            </a:r>
          </a:p>
          <a:p>
            <a:pPr marL="171450" indent="-171450">
              <a:buFont typeface="Arial" panose="020B0604020202020204" pitchFamily="34" charset="0"/>
              <a:buChar char="•"/>
            </a:pPr>
            <a:r>
              <a:rPr lang="en-US" b="0" dirty="0"/>
              <a:t>Sharing data across sectors—healthcare, criminal justice, education—for a holistic response.</a:t>
            </a:r>
          </a:p>
          <a:p>
            <a:endParaRPr lang="en-US" dirty="0"/>
          </a:p>
          <a:p>
            <a:r>
              <a:rPr lang="en-US" dirty="0"/>
              <a:t>According to the Journal of the International AIDS Society, data-driven HIV prevention strategies like the “HIV prevention cascade” help leaders monitor progress and optimize interventions based on measurable outcomes. Adopting data-driven leadership isn’t just a technical upgrade—it’s a significant shift. It means valuing transparency, accountability, and continuous learning. In rural communities, where every resource counts, it’s one of the most powerful tools we have to prevent HIV and SUD.</a:t>
            </a:r>
          </a:p>
          <a:p>
            <a:endParaRPr lang="en-US" dirty="0"/>
          </a:p>
          <a:p>
            <a:r>
              <a:rPr lang="en-US" b="1" dirty="0"/>
              <a:t>REFERENCE:</a:t>
            </a:r>
          </a:p>
          <a:p>
            <a:r>
              <a:rPr lang="en-US" sz="1800" b="0" i="0" u="none" strike="noStrike" kern="1200" cap="none" baseline="0" dirty="0">
                <a:solidFill>
                  <a:schemeClr val="tx1"/>
                </a:solidFill>
                <a:effectLst/>
                <a:latin typeface="+mn-lt"/>
                <a:ea typeface="+mn-ea"/>
                <a:cs typeface="+mn-cs"/>
              </a:rPr>
              <a:t>Hargreaves, J. R., Auerbach, J. D., Hensen, B., &amp; Gregson, S. (2020).  Data-driven HIV prevention: The HIV prevention cascade and beyond. </a:t>
            </a:r>
            <a:r>
              <a:rPr lang="en-US" sz="1800" b="0" i="1" u="none" strike="noStrike" kern="1200" cap="none" baseline="0" dirty="0">
                <a:solidFill>
                  <a:schemeClr val="tx1"/>
                </a:solidFill>
                <a:effectLst/>
                <a:latin typeface="+mn-lt"/>
                <a:ea typeface="+mn-ea"/>
                <a:cs typeface="+mn-cs"/>
              </a:rPr>
              <a:t>Journal of the International AIDS Society, 23</a:t>
            </a:r>
            <a:r>
              <a:rPr lang="en-US" sz="1800" b="0" i="0" u="none" strike="noStrike" kern="1200" cap="none" baseline="0" dirty="0">
                <a:solidFill>
                  <a:schemeClr val="tx1"/>
                </a:solidFill>
                <a:effectLst/>
                <a:latin typeface="+mn-lt"/>
                <a:ea typeface="+mn-ea"/>
                <a:cs typeface="+mn-cs"/>
              </a:rPr>
              <a:t>(S3), e25538. </a:t>
            </a:r>
            <a:r>
              <a:rPr lang="en-US" sz="1800" b="0" i="0" u="sng" strike="noStrike" kern="1200" cap="none" baseline="0" dirty="0">
                <a:solidFill>
                  <a:schemeClr val="tx1"/>
                </a:solidFill>
                <a:effectLst/>
                <a:latin typeface="+mn-lt"/>
                <a:ea typeface="+mn-ea"/>
                <a:cs typeface="+mn-cs"/>
                <a:hlinkClick r:id="rId3"/>
              </a:rPr>
              <a:t>https://doi.org/10.1002/jia2.25538</a:t>
            </a:r>
            <a:endParaRPr lang="en-US" sz="1800" b="0" i="0" u="none" strike="noStrike" kern="1200" cap="none" baseline="0" dirty="0">
              <a:solidFill>
                <a:schemeClr val="tx1"/>
              </a:solidFill>
              <a:effectLst/>
              <a:latin typeface="+mn-lt"/>
              <a:ea typeface="+mn-ea"/>
              <a:cs typeface="+mn-cs"/>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39</a:t>
            </a:fld>
            <a:endParaRPr lang="en-US"/>
          </a:p>
        </p:txBody>
      </p:sp>
    </p:spTree>
    <p:extLst>
      <p:ext uri="{BB962C8B-B14F-4D97-AF65-F5344CB8AC3E}">
        <p14:creationId xmlns:p14="http://schemas.microsoft.com/office/powerpoint/2010/main" val="31858287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Policy and funding support are the engine behind sustainable, scalable strategies to prevent HIV and substance use disorders (SUD) in rural communities. Without strong policies and consistent funding, even the most innovative programs can’t reach the people who need them most. In rural areas, where healthcare systems are often under-resourced and geographically isolated, policy and funding play a critical role in expanding access, reducing disparities, and building long-term capacity. Some key policy strategies include:</a:t>
            </a:r>
          </a:p>
          <a:p>
            <a:pPr marL="171450" indent="-171450">
              <a:buFont typeface="Arial" panose="020B0604020202020204" pitchFamily="34" charset="0"/>
              <a:buChar char="•"/>
            </a:pPr>
            <a:r>
              <a:rPr lang="en-US" b="0" dirty="0"/>
              <a:t>Medicaid expansion to cover HIV/SUD services for low-income rural residents</a:t>
            </a:r>
          </a:p>
          <a:p>
            <a:pPr marL="171450" indent="-171450">
              <a:buFont typeface="Arial" panose="020B0604020202020204" pitchFamily="34" charset="0"/>
              <a:buChar char="•"/>
            </a:pPr>
            <a:r>
              <a:rPr lang="en-US" b="0" dirty="0"/>
              <a:t>Integration mandates that encourage combining HIV, SUD, and mental health services</a:t>
            </a:r>
          </a:p>
          <a:p>
            <a:pPr marL="171450" indent="-171450">
              <a:buFont typeface="Arial" panose="020B0604020202020204" pitchFamily="34" charset="0"/>
              <a:buChar char="•"/>
            </a:pPr>
            <a:r>
              <a:rPr lang="en-US" b="0" dirty="0"/>
              <a:t>Workforce incentives like loan repayment programs for rural providers</a:t>
            </a:r>
          </a:p>
          <a:p>
            <a:pPr marL="171450" indent="-171450">
              <a:buFont typeface="Arial" panose="020B0604020202020204" pitchFamily="34" charset="0"/>
              <a:buChar char="•"/>
            </a:pPr>
            <a:r>
              <a:rPr lang="en-US" b="0" dirty="0"/>
              <a:t>Telehealth reimbursement policies to support remote care delivery</a:t>
            </a:r>
          </a:p>
          <a:p>
            <a:pPr marL="171450" indent="-171450">
              <a:buFont typeface="Arial" panose="020B0604020202020204" pitchFamily="34" charset="0"/>
              <a:buChar char="•"/>
            </a:pPr>
            <a:r>
              <a:rPr lang="en-US" b="0" dirty="0"/>
              <a:t>Anti—social labeling legislation to protect individuals seeking HIV/SUD treatment</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The Ryan White HIV/AIDS Program is a great example of federal policy driving rural HIV care, offering funding for telemedicine, transportation, and rapid antiretroviral therapy.</a:t>
            </a:r>
          </a:p>
        </p:txBody>
      </p:sp>
      <p:sp>
        <p:nvSpPr>
          <p:cNvPr id="4" name="Slide Number Placeholder 3"/>
          <p:cNvSpPr>
            <a:spLocks noGrp="1"/>
          </p:cNvSpPr>
          <p:nvPr>
            <p:ph type="sldNum" sz="quarter" idx="5"/>
          </p:nvPr>
        </p:nvSpPr>
        <p:spPr/>
        <p:txBody>
          <a:bodyPr/>
          <a:lstStyle/>
          <a:p>
            <a:fld id="{2EAF3D7C-E79C-464D-870B-78CB3C2428AA}" type="slidenum">
              <a:rPr lang="en-US" smtClean="0"/>
              <a:t>40</a:t>
            </a:fld>
            <a:endParaRPr lang="en-US"/>
          </a:p>
        </p:txBody>
      </p:sp>
    </p:spTree>
    <p:extLst>
      <p:ext uri="{BB962C8B-B14F-4D97-AF65-F5344CB8AC3E}">
        <p14:creationId xmlns:p14="http://schemas.microsoft.com/office/powerpoint/2010/main" val="39843738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Treating HIV and substance use disorders (SUD) in rural communities isn’t just a public health priority—it’s a matter of survival and long-term resilience. These strategies are essential because rural populations face unique challenges that make prevention and treatment more complex and urgent.</a:t>
            </a:r>
          </a:p>
          <a:p>
            <a:endParaRPr lang="en-US" dirty="0"/>
          </a:p>
          <a:p>
            <a:r>
              <a:rPr lang="en-US" b="1" dirty="0"/>
              <a:t>IMAGE CREDIT:</a:t>
            </a:r>
          </a:p>
          <a:p>
            <a:r>
              <a:rPr lang="en-US" dirty="0"/>
              <a:t>Adobe Stock, Purchased Image, 2026.</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41</a:t>
            </a:fld>
            <a:endParaRPr lang="en-US"/>
          </a:p>
        </p:txBody>
      </p:sp>
    </p:spTree>
    <p:extLst>
      <p:ext uri="{BB962C8B-B14F-4D97-AF65-F5344CB8AC3E}">
        <p14:creationId xmlns:p14="http://schemas.microsoft.com/office/powerpoint/2010/main" val="35044297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Rapid Antiretroviral Therapy (ART) Initiation is a game-changing strategy for treating HIV in rural communities, especially when paired with efforts to address substance use disorders (SUD). It’s about acting fast—starting HIV treatment immediately after diagnosis—to improve health outcomes and reduce transmission risks. Rapid ART means beginning HIV treatment on the same day or within days of diagnosis. This approach has been shown to:</a:t>
            </a:r>
          </a:p>
          <a:p>
            <a:pPr marL="171450" indent="-171450">
              <a:buFont typeface="Arial" panose="020B0604020202020204" pitchFamily="34" charset="0"/>
              <a:buChar char="•"/>
            </a:pPr>
            <a:r>
              <a:rPr lang="en-US" dirty="0"/>
              <a:t>Improve viral suppression rates</a:t>
            </a:r>
          </a:p>
          <a:p>
            <a:pPr marL="171450" indent="-171450">
              <a:buFont typeface="Arial" panose="020B0604020202020204" pitchFamily="34" charset="0"/>
              <a:buChar char="•"/>
            </a:pPr>
            <a:r>
              <a:rPr lang="en-US" dirty="0"/>
              <a:t>Boost retention in care</a:t>
            </a:r>
          </a:p>
          <a:p>
            <a:pPr marL="171450" indent="-171450">
              <a:buFont typeface="Arial" panose="020B0604020202020204" pitchFamily="34" charset="0"/>
              <a:buChar char="•"/>
            </a:pPr>
            <a:r>
              <a:rPr lang="en-US" dirty="0"/>
              <a:t>Reduce onward transmission</a:t>
            </a:r>
          </a:p>
          <a:p>
            <a:pPr marL="171450" indent="-171450">
              <a:buFont typeface="Arial" panose="020B0604020202020204" pitchFamily="34" charset="0"/>
              <a:buChar char="•"/>
            </a:pPr>
            <a:r>
              <a:rPr lang="en-US" dirty="0"/>
              <a:t>Enhance patient engagement, especially among populations with unique service needs</a:t>
            </a:r>
          </a:p>
          <a:p>
            <a:endParaRPr lang="en-US" dirty="0"/>
          </a:p>
          <a:p>
            <a:r>
              <a:rPr lang="en-US" dirty="0"/>
              <a:t>In rural settings, where access to care is limited and social labeling is high, rapid ART can be a lifeline. </a:t>
            </a:r>
          </a:p>
        </p:txBody>
      </p:sp>
      <p:sp>
        <p:nvSpPr>
          <p:cNvPr id="4" name="Slide Number Placeholder 3"/>
          <p:cNvSpPr>
            <a:spLocks noGrp="1"/>
          </p:cNvSpPr>
          <p:nvPr>
            <p:ph type="sldNum" sz="quarter" idx="5"/>
          </p:nvPr>
        </p:nvSpPr>
        <p:spPr/>
        <p:txBody>
          <a:bodyPr/>
          <a:lstStyle/>
          <a:p>
            <a:fld id="{2EAF3D7C-E79C-464D-870B-78CB3C2428AA}" type="slidenum">
              <a:rPr lang="en-US" smtClean="0"/>
              <a:t>42</a:t>
            </a:fld>
            <a:endParaRPr lang="en-US"/>
          </a:p>
        </p:txBody>
      </p:sp>
    </p:spTree>
    <p:extLst>
      <p:ext uri="{BB962C8B-B14F-4D97-AF65-F5344CB8AC3E}">
        <p14:creationId xmlns:p14="http://schemas.microsoft.com/office/powerpoint/2010/main" val="9215680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Medication for Addiction Treatment (MAT) is one of the most effective and evidence-based strategies for treating substance use disorders (SUD) in rural communities, and it plays a critical role in improving outcomes for individuals living with or at risk for HIV. MAT combines FDA-approved medications (like buprenorphine, methadone, or naltrexone) with behavioral therapies and counseling to treat opioid and other substance use disorders. It’s not just about managing withdrawal, it’s about restoring health, stability, and dignity.</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MAT can be delivered through rural clinics, mobile units, or telehealth. Strategies to expand MAT in rural settings include:</a:t>
            </a:r>
          </a:p>
          <a:p>
            <a:pPr marL="171450" indent="-171450">
              <a:buFont typeface="Arial" panose="020B0604020202020204" pitchFamily="34" charset="0"/>
              <a:buChar char="•"/>
            </a:pPr>
            <a:r>
              <a:rPr lang="en-US" b="1" dirty="0"/>
              <a:t>Telemedicine-Based MAT: </a:t>
            </a:r>
            <a:r>
              <a:rPr lang="en-US" b="0" dirty="0"/>
              <a:t>Enables remote prescribing and counseling and reduces geographic barriers and provider shortages.</a:t>
            </a:r>
          </a:p>
          <a:p>
            <a:pPr marL="171450" indent="-171450">
              <a:buFont typeface="Arial" panose="020B0604020202020204" pitchFamily="34" charset="0"/>
              <a:buChar char="•"/>
            </a:pPr>
            <a:r>
              <a:rPr lang="en-US" b="1" dirty="0"/>
              <a:t>Training Rural Providers:</a:t>
            </a:r>
            <a:r>
              <a:rPr lang="en-US" b="0" dirty="0"/>
              <a:t> Equips primary care clinicians to prescribe buprenorphine and addresses gaps in provider education and social labeling around MAT.</a:t>
            </a:r>
          </a:p>
          <a:p>
            <a:pPr marL="171450" indent="-171450">
              <a:buFont typeface="Arial" panose="020B0604020202020204" pitchFamily="34" charset="0"/>
              <a:buChar char="•"/>
            </a:pPr>
            <a:r>
              <a:rPr lang="en-US" b="1" dirty="0"/>
              <a:t>Integrated HIV/SUD Care Models: </a:t>
            </a:r>
            <a:r>
              <a:rPr lang="en-US" b="0" dirty="0"/>
              <a:t>Combines MAT with HIV testing, treatment, and prevention (e.g., PrEP) and improves coordination and outcomes for patients with co-occurring conditions.</a:t>
            </a:r>
          </a:p>
          <a:p>
            <a:pPr marL="171450" indent="-171450">
              <a:buFont typeface="Arial" panose="020B0604020202020204" pitchFamily="34" charset="0"/>
              <a:buChar char="•"/>
            </a:pPr>
            <a:r>
              <a:rPr lang="en-US" b="1" dirty="0"/>
              <a:t>Policy and Funding Support:</a:t>
            </a:r>
            <a:r>
              <a:rPr lang="en-US" b="0" dirty="0"/>
              <a:t> Medicaid programs and federal grants help expand MAT access. The Medicaid Innovation Accelerator Program offers technical assistance to improve MAT delivery systems.</a:t>
            </a:r>
          </a:p>
          <a:p>
            <a:pPr marL="0" indent="0">
              <a:buFont typeface="Arial" panose="020B0604020202020204" pitchFamily="34" charset="0"/>
              <a:buNone/>
            </a:pPr>
            <a:endParaRPr lang="en-US" dirty="0"/>
          </a:p>
          <a:p>
            <a:pPr marL="0" indent="0">
              <a:buFont typeface="Arial" panose="020B0604020202020204" pitchFamily="34" charset="0"/>
              <a:buNone/>
            </a:pPr>
            <a:r>
              <a:rPr lang="en-US" b="1" dirty="0"/>
              <a:t>REFERENCE:</a:t>
            </a:r>
          </a:p>
          <a:p>
            <a:r>
              <a:rPr lang="en-US" sz="1800" b="0" i="0" u="none" strike="noStrike" kern="1200" cap="none" baseline="0" dirty="0">
                <a:solidFill>
                  <a:schemeClr val="tx1"/>
                </a:solidFill>
                <a:effectLst/>
                <a:latin typeface="+mn-lt"/>
                <a:ea typeface="+mn-ea"/>
                <a:cs typeface="+mn-cs"/>
              </a:rPr>
              <a:t>Substance Abuse and Mental Health Services Administration. (2025). [Webpage]. Substance Use Disorder Treatment Options. Accessed May 4, 2026, from: </a:t>
            </a:r>
            <a:r>
              <a:rPr lang="en-US" sz="1800" b="0" i="0" u="sng" strike="noStrike" kern="1200" cap="none" baseline="0" dirty="0">
                <a:solidFill>
                  <a:schemeClr val="tx1"/>
                </a:solidFill>
                <a:effectLst/>
                <a:latin typeface="+mn-lt"/>
                <a:ea typeface="+mn-ea"/>
                <a:cs typeface="+mn-cs"/>
                <a:hlinkClick r:id="rId3"/>
              </a:rPr>
              <a:t>https://www.samhsa.gov/substance-use/treatment/options</a:t>
            </a:r>
            <a:r>
              <a:rPr lang="en-US" sz="1800" b="0" i="0" u="none" strike="noStrike" kern="1200" cap="none" baseline="0" dirty="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2EAF3D7C-E79C-464D-870B-78CB3C2428AA}" type="slidenum">
              <a:rPr lang="en-US" smtClean="0"/>
              <a:t>43</a:t>
            </a:fld>
            <a:endParaRPr lang="en-US"/>
          </a:p>
        </p:txBody>
      </p:sp>
    </p:spTree>
    <p:extLst>
      <p:ext uri="{BB962C8B-B14F-4D97-AF65-F5344CB8AC3E}">
        <p14:creationId xmlns:p14="http://schemas.microsoft.com/office/powerpoint/2010/main" val="20194068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Telemedicine and virtual care have emerged as powerful strategies for addressing HIV and substance use disorders (SUD) in rural communities, where access to specialized healthcare is often limited. Telemedicine bridges these gaps by bringing care directly to patients, no matter where they live. Key telemedicine strategies involve:</a:t>
            </a:r>
          </a:p>
          <a:p>
            <a:pPr marL="171450" indent="-171450">
              <a:buFont typeface="Arial" panose="020B0604020202020204" pitchFamily="34" charset="0"/>
              <a:buChar char="•"/>
            </a:pPr>
            <a:r>
              <a:rPr lang="en-US" b="1" dirty="0"/>
              <a:t>Virtual Consultations: </a:t>
            </a:r>
            <a:r>
              <a:rPr lang="en-US" dirty="0"/>
              <a:t>Remote visits with infectious disease specialists, addiction counselors, and mental health providers. It reduces travel burden and increases confidentiality.</a:t>
            </a:r>
          </a:p>
          <a:p>
            <a:pPr marL="171450" indent="-171450">
              <a:buFont typeface="Arial" panose="020B0604020202020204" pitchFamily="34" charset="0"/>
              <a:buChar char="•"/>
            </a:pPr>
            <a:r>
              <a:rPr lang="en-US" b="1" dirty="0"/>
              <a:t>Telehealth Monitoring: </a:t>
            </a:r>
            <a:r>
              <a:rPr lang="en-US" dirty="0"/>
              <a:t>Regular follow-ups for HIV viral load and medication adherence and remote monitoring of substance use recovery progress.</a:t>
            </a:r>
          </a:p>
          <a:p>
            <a:pPr marL="171450" indent="-171450">
              <a:buFont typeface="Arial" panose="020B0604020202020204" pitchFamily="34" charset="0"/>
              <a:buChar char="•"/>
            </a:pPr>
            <a:r>
              <a:rPr lang="en-US" b="1" dirty="0"/>
              <a:t>Digital Health Education: </a:t>
            </a:r>
            <a:r>
              <a:rPr lang="en-US" dirty="0"/>
              <a:t>Online modules and support groups for HIV prevention and PrEP education. It empowers patients with knowledge and reduce social labeling</a:t>
            </a:r>
          </a:p>
          <a:p>
            <a:pPr marL="171450" indent="-171450">
              <a:buFont typeface="Arial" panose="020B0604020202020204" pitchFamily="34" charset="0"/>
              <a:buChar char="•"/>
            </a:pPr>
            <a:r>
              <a:rPr lang="en-US" b="1" dirty="0" err="1"/>
              <a:t>Telecounseling</a:t>
            </a:r>
            <a:r>
              <a:rPr lang="en-US" b="1" dirty="0"/>
              <a:t> and </a:t>
            </a:r>
            <a:r>
              <a:rPr lang="en-US" b="1" dirty="0" err="1"/>
              <a:t>Telemental</a:t>
            </a:r>
            <a:r>
              <a:rPr lang="en-US" b="1" dirty="0"/>
              <a:t> Health: </a:t>
            </a:r>
            <a:r>
              <a:rPr lang="en-US" dirty="0"/>
              <a:t>Behavioral therapy and peer support for SUD and HIV-related mental health issues. accessible via phone or video, even in low-bandwidth areas.</a:t>
            </a:r>
          </a:p>
          <a:p>
            <a:pPr marL="171450" indent="-171450">
              <a:buFont typeface="Arial" panose="020B0604020202020204" pitchFamily="34" charset="0"/>
              <a:buChar char="•"/>
            </a:pPr>
            <a:r>
              <a:rPr lang="en-US" b="1" dirty="0"/>
              <a:t>Rapid ART &amp; MAT Initiation: </a:t>
            </a:r>
            <a:r>
              <a:rPr lang="en-US" dirty="0"/>
              <a:t>Programs like HRSA’s Ryan White HIV/AIDS Program support rapid antiretroviral therapy (ART) and medication-assisted treatment (MAT) for opioid use disorder via telehealth.</a:t>
            </a:r>
          </a:p>
          <a:p>
            <a:endParaRPr lang="en-US" dirty="0"/>
          </a:p>
          <a:p>
            <a:r>
              <a:rPr lang="en-US" dirty="0"/>
              <a:t>Telemedicine isn’t just a workaround, it’s a lifeline. By reimagining how care is delivered, rural communities can overcome systemic barriers and offer compassionate, effective treatment for HIV and SUD.</a:t>
            </a:r>
            <a:endParaRPr lang="en-US" sz="1200" dirty="0"/>
          </a:p>
          <a:p>
            <a:endParaRPr lang="en-US" sz="1200" dirty="0"/>
          </a:p>
          <a:p>
            <a:r>
              <a:rPr lang="en-US" sz="1200" b="1" dirty="0"/>
              <a:t>REFERENCES:</a:t>
            </a:r>
          </a:p>
          <a:p>
            <a:pPr marL="0" indent="0">
              <a:buFont typeface="Arial" panose="020B0604020202020204" pitchFamily="34" charset="0"/>
              <a:buNone/>
            </a:pPr>
            <a:r>
              <a:rPr lang="en-US" sz="1200" dirty="0"/>
              <a:t>Health Resources and Services Administration, Ryan White HIV/AIDS Program. (2020). HIV Care and Treatment in Rural Communities, HRSA’s Ryan White HIV/AIDS Program. Accessed May 4, 2026, from: </a:t>
            </a:r>
            <a:r>
              <a:rPr lang="en-US" sz="1200" dirty="0">
                <a:hlinkClick r:id="rId3"/>
              </a:rPr>
              <a:t>https://ryanwhite.hrsa.gov/sites/default/files/ryanwhite/resources/hiv-rural-communities-fact-sheet.pdf</a:t>
            </a:r>
            <a:r>
              <a:rPr lang="en-US" sz="1200" dirty="0"/>
              <a:t>. </a:t>
            </a:r>
          </a:p>
          <a:p>
            <a:pPr marL="0" indent="0">
              <a:buFont typeface="Arial" panose="020B0604020202020204" pitchFamily="34" charset="0"/>
              <a:buNone/>
            </a:pPr>
            <a:endParaRPr lang="en-US" sz="1200" dirty="0"/>
          </a:p>
          <a:p>
            <a:pPr marL="0" indent="0">
              <a:buFont typeface="Arial" panose="020B0604020202020204" pitchFamily="34" charset="0"/>
              <a:buNone/>
            </a:pPr>
            <a:r>
              <a:rPr lang="en-US" sz="1200" dirty="0" err="1"/>
              <a:t>Ezenwaji</a:t>
            </a:r>
            <a:r>
              <a:rPr lang="en-US" sz="1200" dirty="0"/>
              <a:t>, C. O., Alum, E. U. &amp; Ugwu, O. P. C. (2025). Bridging the gap: Telemedicine as a solution for HIV care inequities in rural and vulnerable communities. </a:t>
            </a:r>
            <a:r>
              <a:rPr lang="en-US" sz="1200" i="1" dirty="0"/>
              <a:t>Int J Equity Health 24</a:t>
            </a:r>
            <a:r>
              <a:rPr lang="en-US" sz="1200" dirty="0"/>
              <a:t>, 205. </a:t>
            </a:r>
            <a:r>
              <a:rPr lang="en-US" sz="1200" dirty="0">
                <a:hlinkClick r:id="rId4"/>
              </a:rPr>
              <a:t>https://doi.org/10.1186/s12939-025-02584-2</a:t>
            </a:r>
            <a:r>
              <a:rPr lang="en-US" sz="1200" dirty="0"/>
              <a:t> </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44</a:t>
            </a:fld>
            <a:endParaRPr lang="en-US"/>
          </a:p>
        </p:txBody>
      </p:sp>
    </p:spTree>
    <p:extLst>
      <p:ext uri="{BB962C8B-B14F-4D97-AF65-F5344CB8AC3E}">
        <p14:creationId xmlns:p14="http://schemas.microsoft.com/office/powerpoint/2010/main" val="2480453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Integrated care models are  very effective for treating HIV and substance use disorders (SUD) in rural communities. These models bring together physical health, behavioral health, and social services under one roof, or through coordinated networks, to provide holistic, patient-centered care</a:t>
            </a:r>
            <a:r>
              <a:rPr lang="en-US" b="0" dirty="0"/>
              <a:t>. Some implementation strategies include:</a:t>
            </a:r>
          </a:p>
          <a:p>
            <a:pPr marL="171450" indent="-171450">
              <a:buFont typeface="Arial" panose="020B0604020202020204" pitchFamily="34" charset="0"/>
              <a:buChar char="•"/>
            </a:pPr>
            <a:r>
              <a:rPr lang="en-US" b="1" dirty="0"/>
              <a:t>Co-located Services: </a:t>
            </a:r>
            <a:r>
              <a:rPr lang="en-US" b="0" dirty="0"/>
              <a:t>Where clinics </a:t>
            </a:r>
            <a:r>
              <a:rPr lang="en-US" dirty="0"/>
              <a:t>offer HIV care, SUD treatment, and mental health services in one location. It helps to reduces travel and increases engagement.</a:t>
            </a:r>
          </a:p>
          <a:p>
            <a:pPr marL="171450" indent="-171450">
              <a:buFont typeface="Arial" panose="020B0604020202020204" pitchFamily="34" charset="0"/>
              <a:buChar char="•"/>
            </a:pPr>
            <a:r>
              <a:rPr lang="en-US" b="1" dirty="0"/>
              <a:t>Mobile Health Units: </a:t>
            </a:r>
            <a:r>
              <a:rPr lang="en-US" dirty="0"/>
              <a:t>Bring integrated care directly to underserved areas, which is ideal for reaching people who are unhoused or have lack of transportation services.</a:t>
            </a:r>
          </a:p>
          <a:p>
            <a:pPr marL="171450" indent="-171450">
              <a:buFont typeface="Arial" panose="020B0604020202020204" pitchFamily="34" charset="0"/>
              <a:buChar char="•"/>
            </a:pPr>
            <a:r>
              <a:rPr lang="en-US" b="1" dirty="0"/>
              <a:t>Community Health Centers: A good example is </a:t>
            </a:r>
            <a:r>
              <a:rPr lang="en-US" dirty="0"/>
              <a:t>Federally Qualified Health Centers (FQHCs), which often serve as hubs for integrated care. </a:t>
            </a:r>
          </a:p>
          <a:p>
            <a:pPr marL="171450" indent="-171450">
              <a:buFont typeface="Arial" panose="020B0604020202020204" pitchFamily="34" charset="0"/>
              <a:buChar char="•"/>
            </a:pPr>
            <a:r>
              <a:rPr lang="en-US" b="1" dirty="0"/>
              <a:t>Street Medicine &amp; Differentiated Service Delivery: </a:t>
            </a:r>
            <a:r>
              <a:rPr lang="en-US" dirty="0"/>
              <a:t>Providers meet patients where they are, literally. This module uses  tailored care for those not well-served by traditional clinics.</a:t>
            </a:r>
          </a:p>
          <a:p>
            <a:pPr marL="171450" indent="-171450">
              <a:buFont typeface="Arial" panose="020B0604020202020204" pitchFamily="34" charset="0"/>
              <a:buChar char="•"/>
            </a:pPr>
            <a:r>
              <a:rPr lang="en-US" b="1" dirty="0"/>
              <a:t>Telehealth Integration: </a:t>
            </a:r>
            <a:r>
              <a:rPr lang="en-US" dirty="0"/>
              <a:t>Combines virtual care with in-person services. Well know for expanding reach and supporting ongoing monitoring.</a:t>
            </a:r>
          </a:p>
          <a:p>
            <a:endParaRPr lang="en-US" dirty="0"/>
          </a:p>
          <a:p>
            <a:r>
              <a:rPr lang="en-US" dirty="0"/>
              <a:t>By weaving together services, these models offer dignity, efficiency, and better health outcomes.</a:t>
            </a:r>
          </a:p>
          <a:p>
            <a:endParaRPr lang="en-US" sz="1200" dirty="0"/>
          </a:p>
          <a:p>
            <a:r>
              <a:rPr lang="en-US" sz="1200" b="1" dirty="0"/>
              <a:t>REFERENCES:</a:t>
            </a:r>
          </a:p>
          <a:p>
            <a:pPr marL="0" indent="0">
              <a:buFont typeface="Arial" panose="020B0604020202020204" pitchFamily="34" charset="0"/>
              <a:buNone/>
            </a:pPr>
            <a:r>
              <a:rPr lang="en-US" sz="1200" dirty="0"/>
              <a:t>Killelea, A., Armstrong, W., Barocas, J., </a:t>
            </a:r>
            <a:r>
              <a:rPr lang="en-US" sz="1200" dirty="0" err="1"/>
              <a:t>Bergoholz</a:t>
            </a:r>
            <a:r>
              <a:rPr lang="en-US" sz="1200" dirty="0"/>
              <a:t>, D., </a:t>
            </a:r>
            <a:r>
              <a:rPr lang="en-US" sz="1200" dirty="0" err="1"/>
              <a:t>Coribin</a:t>
            </a:r>
            <a:r>
              <a:rPr lang="en-US" sz="1200" dirty="0"/>
              <a:t>-Gutierrez, E., Dombrowski, J., Evans, T., Feinberg, F., Gipson, J., Haddad, M., Hanson, H., McManus, K., Oxner, A., Patel, R., Person, A., Tookes, H., &amp; Weddle, A. (2023). </a:t>
            </a:r>
            <a:r>
              <a:rPr lang="en-US" sz="1200" i="1" dirty="0"/>
              <a:t>A Systems Level Approach to Innovative HIV Care and Treatment Models in the United States:  Street Medicine and Differentiated Service Delivery</a:t>
            </a:r>
            <a:r>
              <a:rPr lang="en-US" sz="1200" dirty="0"/>
              <a:t>. Arlington, VA: HIV Medicine Association. Accessed May 4, 2026, from: </a:t>
            </a:r>
            <a:r>
              <a:rPr lang="en-US" sz="1200" dirty="0">
                <a:hlinkClick r:id="rId3"/>
              </a:rPr>
              <a:t>https://www.hivma.org/globalassets/hivma/innovative-service-delivery-whitepaper.pdf</a:t>
            </a:r>
            <a:r>
              <a:rPr lang="en-US" sz="1200" dirty="0"/>
              <a:t>. </a:t>
            </a:r>
          </a:p>
          <a:p>
            <a:pPr marL="0" indent="0">
              <a:buFont typeface="Arial" panose="020B0604020202020204" pitchFamily="34" charset="0"/>
              <a:buNone/>
            </a:pPr>
            <a:endParaRPr lang="en-US" sz="1200" dirty="0"/>
          </a:p>
          <a:p>
            <a:pPr marL="0" indent="0">
              <a:buFont typeface="Arial" panose="020B0604020202020204" pitchFamily="34" charset="0"/>
              <a:buNone/>
            </a:pPr>
            <a:r>
              <a:rPr lang="en-US" sz="1200" dirty="0"/>
              <a:t>Hill, K., Kuo, I., </a:t>
            </a:r>
            <a:r>
              <a:rPr lang="en-US" sz="1200" dirty="0" err="1"/>
              <a:t>Shenoi</a:t>
            </a:r>
            <a:r>
              <a:rPr lang="en-US" sz="1200" dirty="0"/>
              <a:t>, S. V., Desruisseaux, M. S., &amp; Springer, S. A. (2023). Integrated care models: HIV and substance use. </a:t>
            </a:r>
            <a:r>
              <a:rPr lang="en-US" sz="1200" i="1" dirty="0"/>
              <a:t>Curr HIV/AIDS Rep 20</a:t>
            </a:r>
            <a:r>
              <a:rPr lang="en-US" sz="1200" dirty="0"/>
              <a:t>, 286–295. </a:t>
            </a:r>
            <a:r>
              <a:rPr lang="en-US" sz="1200" dirty="0">
                <a:hlinkClick r:id="rId4"/>
              </a:rPr>
              <a:t>https://doi.org/10.1007/s11904-023-00667-9</a:t>
            </a:r>
            <a:r>
              <a:rPr lang="en-US" sz="1200" dirty="0"/>
              <a:t>. </a:t>
            </a:r>
          </a:p>
          <a:p>
            <a:endParaRPr lang="en-US" dirty="0"/>
          </a:p>
          <a:p>
            <a:endParaRPr lang="en-US" dirty="0"/>
          </a:p>
          <a:p>
            <a:endParaRPr lang="en-US" dirty="0"/>
          </a:p>
          <a:p>
            <a:endParaRPr lang="en-US" dirty="0"/>
          </a:p>
          <a:p>
            <a:r>
              <a:rPr lang="en-US" dirty="0"/>
              <a:t>https://aidsetc.org/resource/continuum-hiv-care-rural-and-underserved-communities-strategies-addressing-treatment</a:t>
            </a:r>
          </a:p>
        </p:txBody>
      </p:sp>
      <p:sp>
        <p:nvSpPr>
          <p:cNvPr id="4" name="Slide Number Placeholder 3"/>
          <p:cNvSpPr>
            <a:spLocks noGrp="1"/>
          </p:cNvSpPr>
          <p:nvPr>
            <p:ph type="sldNum" sz="quarter" idx="5"/>
          </p:nvPr>
        </p:nvSpPr>
        <p:spPr/>
        <p:txBody>
          <a:bodyPr/>
          <a:lstStyle/>
          <a:p>
            <a:fld id="{2EAF3D7C-E79C-464D-870B-78CB3C2428AA}" type="slidenum">
              <a:rPr lang="en-US" smtClean="0"/>
              <a:t>45</a:t>
            </a:fld>
            <a:endParaRPr lang="en-US"/>
          </a:p>
        </p:txBody>
      </p:sp>
    </p:spTree>
    <p:extLst>
      <p:ext uri="{BB962C8B-B14F-4D97-AF65-F5344CB8AC3E}">
        <p14:creationId xmlns:p14="http://schemas.microsoft.com/office/powerpoint/2010/main" val="41667348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Community Health Workers (CHWs) and Peer Navigators are heroes in the fight against HIV and substance use disorders (SUD), especially in rural communities where healthcare access is fragmented and social labeling runs deep. Their lived experience, community connection, and grassroots approach make them uniquely effective in bridging gaps that traditional healthcare systems often miss. CHWs and Peer Navigators help overcome these challenges by acting as trusted guides, educators, and advocates within their own communities. </a:t>
            </a:r>
          </a:p>
          <a:p>
            <a:endParaRPr lang="en-US" dirty="0"/>
          </a:p>
          <a:p>
            <a:r>
              <a:rPr lang="en-US" dirty="0"/>
              <a:t>They play an important role in:</a:t>
            </a:r>
          </a:p>
          <a:p>
            <a:pPr marL="285750" indent="-285750">
              <a:buFont typeface="Arial" panose="020B0604020202020204" pitchFamily="34" charset="0"/>
              <a:buChar char="•"/>
            </a:pPr>
            <a:r>
              <a:rPr lang="en-US" b="1" dirty="0"/>
              <a:t>Linkage to Care: </a:t>
            </a:r>
            <a:r>
              <a:rPr lang="en-US" dirty="0"/>
              <a:t>Helping individuals connect with HIV testing, treatment, and SUD services, as well as navigating insurance, transportation, and appointment scheduling.</a:t>
            </a:r>
          </a:p>
          <a:p>
            <a:pPr marL="285750" indent="-285750">
              <a:buFont typeface="Arial" panose="020B0604020202020204" pitchFamily="34" charset="0"/>
              <a:buChar char="•"/>
            </a:pPr>
            <a:r>
              <a:rPr lang="en-US" b="1" dirty="0"/>
              <a:t>Retention and Adherence Support: By p</a:t>
            </a:r>
            <a:r>
              <a:rPr lang="en-US" dirty="0"/>
              <a:t>roviding reminders, encouragement, and problem-solving for medication adherence as well as emotional support.</a:t>
            </a:r>
          </a:p>
          <a:p>
            <a:pPr marL="285750" indent="-285750">
              <a:buFont typeface="Arial" panose="020B0604020202020204" pitchFamily="34" charset="0"/>
              <a:buChar char="•"/>
            </a:pPr>
            <a:r>
              <a:rPr lang="en-US" b="1" dirty="0"/>
              <a:t>Health Education and prevention: </a:t>
            </a:r>
            <a:r>
              <a:rPr lang="en-US" dirty="0"/>
              <a:t>Educate on HIV prevention (e.g., PrEP), overdose prevention (e.g., naloxone), and safer practices.</a:t>
            </a:r>
          </a:p>
          <a:p>
            <a:pPr marL="285750" indent="-285750">
              <a:buFont typeface="Arial" panose="020B0604020202020204" pitchFamily="34" charset="0"/>
              <a:buChar char="•"/>
            </a:pPr>
            <a:r>
              <a:rPr lang="en-US" b="1" dirty="0"/>
              <a:t>Social labeling Reduction and Advocacy: </a:t>
            </a:r>
            <a:r>
              <a:rPr lang="en-US" dirty="0"/>
              <a:t>Normalizing conversations around HIV and addiction and advocating for patient-centered care and patient rights.</a:t>
            </a:r>
          </a:p>
          <a:p>
            <a:pPr marL="285750" indent="-285750">
              <a:buFont typeface="Arial" panose="020B0604020202020204" pitchFamily="34" charset="0"/>
              <a:buChar char="•"/>
            </a:pPr>
            <a:r>
              <a:rPr lang="en-US" b="1" dirty="0"/>
              <a:t>Community Outreach and Engagement: </a:t>
            </a:r>
            <a:r>
              <a:rPr lang="en-US" dirty="0"/>
              <a:t>Conducting outreach in homes, shelters, and community centers, as well as building relationships with hard-to-reach populations.</a:t>
            </a:r>
          </a:p>
          <a:p>
            <a:endParaRPr lang="en-US" dirty="0"/>
          </a:p>
          <a:p>
            <a:r>
              <a:rPr lang="en-US" dirty="0"/>
              <a:t>CHW and Peer navigator presence in rural communities transforms care from distant and clinical to personal and empowering. When paired with integrated care models and telehealth, they form a powerful triad for tackling HIV and SUD.</a:t>
            </a:r>
          </a:p>
          <a:p>
            <a:endParaRPr lang="en-US" dirty="0"/>
          </a:p>
          <a:p>
            <a:r>
              <a:rPr lang="en-US" b="1" dirty="0"/>
              <a:t>REFERENCE:</a:t>
            </a:r>
          </a:p>
          <a:p>
            <a:pPr marL="0" indent="0">
              <a:buFont typeface="Arial" panose="020B0604020202020204" pitchFamily="34" charset="0"/>
              <a:buNone/>
            </a:pPr>
            <a:r>
              <a:rPr lang="en-US" dirty="0"/>
              <a:t>Mistry, S. K., Harris, E., &amp; Harris, M. (2021). Community health workers as healthcare navigators in primary care chronic disease management: A systematic review. </a:t>
            </a:r>
            <a:r>
              <a:rPr lang="en-US" i="1" dirty="0"/>
              <a:t>J Gen Intern Med, 36</a:t>
            </a:r>
            <a:r>
              <a:rPr lang="en-US" dirty="0"/>
              <a:t>(9), 2755–2771. </a:t>
            </a:r>
            <a:r>
              <a:rPr lang="en-US" dirty="0" err="1"/>
              <a:t>doi</a:t>
            </a:r>
            <a:r>
              <a:rPr lang="en-US" dirty="0"/>
              <a:t>: 10.1007/s11606-021-06667-y. </a:t>
            </a:r>
            <a:r>
              <a:rPr lang="en-US" dirty="0" err="1"/>
              <a:t>Epub</a:t>
            </a:r>
            <a:r>
              <a:rPr lang="en-US" dirty="0"/>
              <a:t> 2021 Mar 5. PMID: 33674916; PMCID: PMC8390732.</a:t>
            </a:r>
          </a:p>
        </p:txBody>
      </p:sp>
      <p:sp>
        <p:nvSpPr>
          <p:cNvPr id="4" name="Slide Number Placeholder 3"/>
          <p:cNvSpPr>
            <a:spLocks noGrp="1"/>
          </p:cNvSpPr>
          <p:nvPr>
            <p:ph type="sldNum" sz="quarter" idx="5"/>
          </p:nvPr>
        </p:nvSpPr>
        <p:spPr/>
        <p:txBody>
          <a:bodyPr/>
          <a:lstStyle/>
          <a:p>
            <a:fld id="{2EAF3D7C-E79C-464D-870B-78CB3C2428AA}" type="slidenum">
              <a:rPr lang="en-US" smtClean="0"/>
              <a:t>46</a:t>
            </a:fld>
            <a:endParaRPr lang="en-US"/>
          </a:p>
        </p:txBody>
      </p:sp>
    </p:spTree>
    <p:extLst>
      <p:ext uri="{BB962C8B-B14F-4D97-AF65-F5344CB8AC3E}">
        <p14:creationId xmlns:p14="http://schemas.microsoft.com/office/powerpoint/2010/main" val="10822546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Mobile clinics are transformative strategies for treating HIV and substance use disorders (SUD) in rural communities. They bring care directly to people who might otherwise be left behind due to geographic isolation, social labeling, or lack of transportation. </a:t>
            </a:r>
          </a:p>
          <a:p>
            <a:endParaRPr kumimoji="0" lang="en-US" sz="2400" b="1" i="0" u="none" strike="noStrike" kern="1200" cap="none" spc="0" normalizeH="0" baseline="0" noProof="0" dirty="0">
              <a:ln>
                <a:noFill/>
              </a:ln>
              <a:solidFill>
                <a:srgbClr val="222222"/>
              </a:solidFill>
              <a:effectLst/>
              <a:uLnTx/>
              <a:uFillTx/>
              <a:latin typeface="Arial"/>
              <a:ea typeface="+mn-ea"/>
            </a:endParaRPr>
          </a:p>
          <a:p>
            <a:r>
              <a:rPr kumimoji="0" lang="en-US" sz="2400" b="0" i="0" u="none" strike="noStrike" kern="1200" cap="none" spc="0" normalizeH="0" baseline="0" noProof="0" dirty="0">
                <a:ln>
                  <a:noFill/>
                </a:ln>
                <a:solidFill>
                  <a:srgbClr val="222222"/>
                </a:solidFill>
                <a:effectLst/>
                <a:uLnTx/>
                <a:uFillTx/>
                <a:latin typeface="Arial"/>
                <a:ea typeface="+mn-ea"/>
              </a:rPr>
              <a:t>Mobile clinics are fully equipped medical units that travel to underserved areas, offering services such as:</a:t>
            </a:r>
          </a:p>
          <a:p>
            <a:pPr marL="342337" marR="0" lvl="0" indent="-228225" algn="l" defTabSz="912899" rtl="0" eaLnBrk="1" fontAlgn="auto" latinLnBrk="0" hangingPunct="1">
              <a:lnSpc>
                <a:spcPct val="100000"/>
              </a:lnSpc>
              <a:spcBef>
                <a:spcPct val="20000"/>
              </a:spcBef>
              <a:spcAft>
                <a:spcPts val="0"/>
              </a:spcAft>
              <a:buClr>
                <a:srgbClr val="13284D"/>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22222"/>
                </a:solidFill>
                <a:effectLst/>
                <a:uLnTx/>
                <a:uFillTx/>
                <a:latin typeface="Arial"/>
                <a:ea typeface="+mn-ea"/>
              </a:rPr>
              <a:t>HIV testing and treatment (including ART and </a:t>
            </a:r>
            <a:r>
              <a:rPr kumimoji="0" lang="en-US" sz="2400" b="0" i="0" u="none" strike="noStrike" kern="1200" cap="none" spc="0" normalizeH="0" baseline="0" noProof="0" dirty="0" err="1">
                <a:ln>
                  <a:noFill/>
                </a:ln>
                <a:solidFill>
                  <a:srgbClr val="222222"/>
                </a:solidFill>
                <a:effectLst/>
                <a:uLnTx/>
                <a:uFillTx/>
                <a:latin typeface="Arial"/>
                <a:ea typeface="+mn-ea"/>
              </a:rPr>
              <a:t>PrEP</a:t>
            </a:r>
            <a:r>
              <a:rPr kumimoji="0" lang="en-US" sz="2400" b="0" i="0" u="none" strike="noStrike" kern="1200" cap="none" spc="0" normalizeH="0" baseline="0" noProof="0" dirty="0">
                <a:ln>
                  <a:noFill/>
                </a:ln>
                <a:solidFill>
                  <a:srgbClr val="222222"/>
                </a:solidFill>
                <a:effectLst/>
                <a:uLnTx/>
                <a:uFillTx/>
                <a:latin typeface="Arial"/>
                <a:ea typeface="+mn-ea"/>
              </a:rPr>
              <a:t>)</a:t>
            </a:r>
          </a:p>
          <a:p>
            <a:pPr marL="342337" marR="0" lvl="0" indent="-228225" algn="l" defTabSz="912899" rtl="0" eaLnBrk="1" fontAlgn="auto" latinLnBrk="0" hangingPunct="1">
              <a:lnSpc>
                <a:spcPct val="100000"/>
              </a:lnSpc>
              <a:spcBef>
                <a:spcPct val="20000"/>
              </a:spcBef>
              <a:spcAft>
                <a:spcPts val="0"/>
              </a:spcAft>
              <a:buClr>
                <a:srgbClr val="13284D"/>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22222"/>
                </a:solidFill>
                <a:effectLst/>
                <a:uLnTx/>
                <a:uFillTx/>
                <a:latin typeface="Arial"/>
                <a:ea typeface="+mn-ea"/>
              </a:rPr>
              <a:t>SUD care, including medication-assisted treatment (MAT) with buprenorphine and overdose reversal with naloxone</a:t>
            </a:r>
          </a:p>
          <a:p>
            <a:pPr marL="342337" marR="0" lvl="0" indent="-228225" algn="l" defTabSz="912899" rtl="0" eaLnBrk="1" fontAlgn="auto" latinLnBrk="0" hangingPunct="1">
              <a:lnSpc>
                <a:spcPct val="100000"/>
              </a:lnSpc>
              <a:spcBef>
                <a:spcPct val="20000"/>
              </a:spcBef>
              <a:spcAft>
                <a:spcPts val="0"/>
              </a:spcAft>
              <a:buClr>
                <a:srgbClr val="13284D"/>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22222"/>
                </a:solidFill>
                <a:effectLst/>
                <a:uLnTx/>
                <a:uFillTx/>
                <a:latin typeface="Arial"/>
                <a:ea typeface="+mn-ea"/>
              </a:rPr>
              <a:t>Overdose prevention services, STI testing, and hepatitis screening</a:t>
            </a:r>
          </a:p>
          <a:p>
            <a:pPr marL="342337" marR="0" lvl="0" indent="-228225" algn="l" defTabSz="912899" rtl="0" eaLnBrk="1" fontAlgn="auto" latinLnBrk="0" hangingPunct="1">
              <a:lnSpc>
                <a:spcPct val="100000"/>
              </a:lnSpc>
              <a:spcBef>
                <a:spcPct val="20000"/>
              </a:spcBef>
              <a:spcAft>
                <a:spcPts val="0"/>
              </a:spcAft>
              <a:buClr>
                <a:srgbClr val="13284D"/>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22222"/>
                </a:solidFill>
                <a:effectLst/>
                <a:uLnTx/>
                <a:uFillTx/>
                <a:latin typeface="Arial"/>
                <a:ea typeface="+mn-ea"/>
              </a:rPr>
              <a:t>Primary care and mental health support</a:t>
            </a:r>
          </a:p>
          <a:p>
            <a:pPr marL="342337" marR="0" lvl="0" indent="-228225" algn="l" defTabSz="912899" rtl="0" eaLnBrk="1" fontAlgn="auto" latinLnBrk="0" hangingPunct="1">
              <a:lnSpc>
                <a:spcPct val="100000"/>
              </a:lnSpc>
              <a:spcBef>
                <a:spcPct val="20000"/>
              </a:spcBef>
              <a:spcAft>
                <a:spcPts val="0"/>
              </a:spcAft>
              <a:buClr>
                <a:srgbClr val="13284D"/>
              </a:buClr>
              <a:buSzTx/>
              <a:buFont typeface="Arial" panose="020B0604020202020204" pitchFamily="34" charset="0"/>
              <a:buChar char="•"/>
              <a:tabLst/>
              <a:defRPr/>
            </a:pPr>
            <a:endParaRPr kumimoji="0" lang="en-US" sz="2400" b="0" i="0" u="none" strike="noStrike" kern="1200" cap="none" spc="0" normalizeH="0" baseline="0" noProof="0" dirty="0">
              <a:ln>
                <a:noFill/>
              </a:ln>
              <a:solidFill>
                <a:srgbClr val="222222"/>
              </a:solidFill>
              <a:effectLst/>
              <a:uLnTx/>
              <a:uFillTx/>
              <a:latin typeface="Arial"/>
              <a:ea typeface="+mn-ea"/>
            </a:endParaRP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47</a:t>
            </a:fld>
            <a:endParaRPr lang="en-US"/>
          </a:p>
        </p:txBody>
      </p:sp>
    </p:spTree>
    <p:extLst>
      <p:ext uri="{BB962C8B-B14F-4D97-AF65-F5344CB8AC3E}">
        <p14:creationId xmlns:p14="http://schemas.microsoft.com/office/powerpoint/2010/main" val="25239646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Outreach Programs, like mobile clinics, is also a transformative strategies for treating HIV and substance use disorders (SUD) in rural communities. Outreach programs complement mobile clinics by building trust and engagement. They are important for:</a:t>
            </a:r>
          </a:p>
          <a:p>
            <a:pPr marL="342337" marR="0" lvl="0" indent="-228225" algn="l" defTabSz="912899" rtl="0" eaLnBrk="1" fontAlgn="auto" latinLnBrk="0" hangingPunct="1">
              <a:lnSpc>
                <a:spcPct val="100000"/>
              </a:lnSpc>
              <a:spcBef>
                <a:spcPct val="20000"/>
              </a:spcBef>
              <a:spcAft>
                <a:spcPts val="0"/>
              </a:spcAft>
              <a:buClr>
                <a:srgbClr val="13284D"/>
              </a:buClr>
              <a:buSzTx/>
              <a:buFont typeface="Wingdings" charset="2"/>
              <a:buChar char="§"/>
              <a:tabLst/>
              <a:defRPr/>
            </a:pPr>
            <a:r>
              <a:rPr kumimoji="0" lang="en-US" sz="2400" b="0" i="0" u="none" strike="noStrike" kern="1200" cap="none" spc="0" normalizeH="0" baseline="0" noProof="0" dirty="0">
                <a:ln>
                  <a:noFill/>
                </a:ln>
                <a:solidFill>
                  <a:srgbClr val="222222"/>
                </a:solidFill>
                <a:effectLst/>
                <a:uLnTx/>
                <a:uFillTx/>
                <a:latin typeface="Arial"/>
                <a:ea typeface="+mn-ea"/>
              </a:rPr>
              <a:t>Engaging hard-to-reach populations through street outreach, home visits, and community events.</a:t>
            </a:r>
          </a:p>
          <a:p>
            <a:pPr marL="342337" marR="0" lvl="0" indent="-228225" algn="l" defTabSz="912899" rtl="0" eaLnBrk="1" fontAlgn="auto" latinLnBrk="0" hangingPunct="1">
              <a:lnSpc>
                <a:spcPct val="100000"/>
              </a:lnSpc>
              <a:spcBef>
                <a:spcPct val="20000"/>
              </a:spcBef>
              <a:spcAft>
                <a:spcPts val="0"/>
              </a:spcAft>
              <a:buClr>
                <a:srgbClr val="13284D"/>
              </a:buClr>
              <a:buSzTx/>
              <a:buFont typeface="Wingdings" charset="2"/>
              <a:buChar char="§"/>
              <a:tabLst/>
              <a:defRPr/>
            </a:pPr>
            <a:r>
              <a:rPr kumimoji="0" lang="en-US" sz="2400" b="0" i="0" u="none" strike="noStrike" kern="1200" cap="none" spc="0" normalizeH="0" baseline="0" noProof="0" dirty="0">
                <a:ln>
                  <a:noFill/>
                </a:ln>
                <a:solidFill>
                  <a:srgbClr val="222222"/>
                </a:solidFill>
                <a:effectLst/>
                <a:uLnTx/>
                <a:uFillTx/>
                <a:latin typeface="Arial"/>
                <a:ea typeface="+mn-ea"/>
              </a:rPr>
              <a:t>Providing education on HIV prevention and recovery.</a:t>
            </a:r>
          </a:p>
          <a:p>
            <a:pPr marL="342337" marR="0" lvl="0" indent="-228225" algn="l" defTabSz="912899" rtl="0" eaLnBrk="1" fontAlgn="auto" latinLnBrk="0" hangingPunct="1">
              <a:lnSpc>
                <a:spcPct val="100000"/>
              </a:lnSpc>
              <a:spcBef>
                <a:spcPct val="20000"/>
              </a:spcBef>
              <a:spcAft>
                <a:spcPts val="0"/>
              </a:spcAft>
              <a:buClr>
                <a:srgbClr val="13284D"/>
              </a:buClr>
              <a:buSzTx/>
              <a:buFont typeface="Wingdings" charset="2"/>
              <a:buChar char="§"/>
              <a:tabLst/>
              <a:defRPr/>
            </a:pPr>
            <a:r>
              <a:rPr kumimoji="0" lang="en-US" sz="2400" b="0" i="0" u="none" strike="noStrike" kern="1200" cap="none" spc="0" normalizeH="0" baseline="0" noProof="0" dirty="0">
                <a:ln>
                  <a:noFill/>
                </a:ln>
                <a:solidFill>
                  <a:srgbClr val="222222"/>
                </a:solidFill>
                <a:effectLst/>
                <a:uLnTx/>
                <a:uFillTx/>
                <a:latin typeface="Arial"/>
                <a:ea typeface="+mn-ea"/>
              </a:rPr>
              <a:t>Distributing supplies like condoms and naloxone.</a:t>
            </a:r>
          </a:p>
          <a:p>
            <a:pPr marL="342337" marR="0" lvl="0" indent="-228225" algn="l" defTabSz="912899" rtl="0" eaLnBrk="1" fontAlgn="auto" latinLnBrk="0" hangingPunct="1">
              <a:lnSpc>
                <a:spcPct val="100000"/>
              </a:lnSpc>
              <a:spcBef>
                <a:spcPct val="20000"/>
              </a:spcBef>
              <a:spcAft>
                <a:spcPts val="0"/>
              </a:spcAft>
              <a:buClr>
                <a:srgbClr val="13284D"/>
              </a:buClr>
              <a:buSzTx/>
              <a:buFont typeface="Wingdings" charset="2"/>
              <a:buChar char="§"/>
              <a:tabLst/>
              <a:defRPr/>
            </a:pPr>
            <a:r>
              <a:rPr kumimoji="0" lang="en-US" sz="2400" b="0" i="0" u="none" strike="noStrike" kern="1200" cap="none" spc="0" normalizeH="0" baseline="0" noProof="0" dirty="0">
                <a:ln>
                  <a:noFill/>
                </a:ln>
                <a:solidFill>
                  <a:srgbClr val="222222"/>
                </a:solidFill>
                <a:effectLst/>
                <a:uLnTx/>
                <a:uFillTx/>
                <a:latin typeface="Arial"/>
                <a:ea typeface="+mn-ea"/>
              </a:rPr>
              <a:t>Connecting individuals to care through referrals and transportation assistance.</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48</a:t>
            </a:fld>
            <a:endParaRPr lang="en-US"/>
          </a:p>
        </p:txBody>
      </p:sp>
    </p:spTree>
    <p:extLst>
      <p:ext uri="{BB962C8B-B14F-4D97-AF65-F5344CB8AC3E}">
        <p14:creationId xmlns:p14="http://schemas.microsoft.com/office/powerpoint/2010/main" val="4165127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Social labeling surrounding HIV and SUD is a major barrier to treatment, especially in rural communities where anonymity is limited and healthcare resources are scarce. These campaigns aim to promote empathy and understanding around HIV and addiction by:</a:t>
            </a:r>
          </a:p>
          <a:p>
            <a:pPr marL="171450" indent="-171450">
              <a:buFont typeface="Arial" panose="020B0604020202020204" pitchFamily="34" charset="0"/>
              <a:buChar char="•"/>
            </a:pPr>
            <a:r>
              <a:rPr lang="en-US" dirty="0"/>
              <a:t>Normalizing conversations around HIV and SUD.</a:t>
            </a:r>
          </a:p>
          <a:p>
            <a:pPr marL="171450" indent="-171450">
              <a:buFont typeface="Arial" panose="020B0604020202020204" pitchFamily="34" charset="0"/>
              <a:buChar char="•"/>
            </a:pPr>
            <a:r>
              <a:rPr lang="en-US" dirty="0"/>
              <a:t>Promoting understanding that both are treatable medical conditions.</a:t>
            </a:r>
          </a:p>
          <a:p>
            <a:pPr marL="171450" indent="-171450">
              <a:buFont typeface="Arial" panose="020B0604020202020204" pitchFamily="34" charset="0"/>
              <a:buChar char="•"/>
            </a:pPr>
            <a:r>
              <a:rPr lang="en-US" dirty="0"/>
              <a:t>Encouraging individuals to seek care without fear of judgment.</a:t>
            </a:r>
          </a:p>
          <a:p>
            <a:endParaRPr lang="en-US" dirty="0"/>
          </a:p>
          <a:p>
            <a:r>
              <a:rPr lang="en-US" dirty="0"/>
              <a:t>What are some core components of Education Campaigns? (Next Slide)</a:t>
            </a:r>
          </a:p>
          <a:p>
            <a:endParaRPr lang="en-US" dirty="0"/>
          </a:p>
          <a:p>
            <a:pPr marL="0" marR="0" lvl="0" indent="0" algn="l" defTabSz="456449" rtl="0" eaLnBrk="1" fontAlgn="auto" latinLnBrk="0" hangingPunct="1">
              <a:lnSpc>
                <a:spcPct val="100000"/>
              </a:lnSpc>
              <a:spcBef>
                <a:spcPts val="0"/>
              </a:spcBef>
              <a:spcAft>
                <a:spcPts val="0"/>
              </a:spcAft>
              <a:buClrTx/>
              <a:buSzTx/>
              <a:buFontTx/>
              <a:buNone/>
              <a:tabLst/>
              <a:defRPr/>
            </a:pPr>
            <a:r>
              <a:rPr lang="en-US" sz="1200" b="1" dirty="0"/>
              <a:t>REFERENCE:</a:t>
            </a:r>
          </a:p>
          <a:p>
            <a:r>
              <a:rPr lang="en-US" sz="1800" b="0" i="0" u="none" strike="noStrike" kern="1200" cap="none" baseline="0" dirty="0">
                <a:solidFill>
                  <a:schemeClr val="tx1"/>
                </a:solidFill>
                <a:effectLst/>
                <a:latin typeface="+mn-lt"/>
                <a:ea typeface="+mn-ea"/>
                <a:cs typeface="+mn-cs"/>
              </a:rPr>
              <a:t>UR Medicine, Recovery Center of Excellence. (2026). Developing a Rural Community Approach to Overcoming social labeling. Accessed May 4, 2026, from: </a:t>
            </a:r>
            <a:r>
              <a:rPr lang="en-US" sz="1800" b="0" i="0" u="sng" strike="noStrike" kern="1200" cap="none" baseline="0" dirty="0">
                <a:solidFill>
                  <a:schemeClr val="tx1"/>
                </a:solidFill>
                <a:effectLst/>
                <a:latin typeface="+mn-lt"/>
                <a:ea typeface="+mn-ea"/>
                <a:cs typeface="+mn-cs"/>
                <a:hlinkClick r:id="rId3"/>
              </a:rPr>
              <a:t>https://recoverycenterofexcellence.org/learn/developing-rural-community-approach-overcoming-</a:t>
            </a:r>
            <a:r>
              <a:rPr lang="en-US" sz="1800" b="0" i="0" u="none" strike="noStrike" kern="1200" cap="none" baseline="0" dirty="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2EAF3D7C-E79C-464D-870B-78CB3C2428AA}" type="slidenum">
              <a:rPr lang="en-US" smtClean="0"/>
              <a:t>49</a:t>
            </a:fld>
            <a:endParaRPr lang="en-US"/>
          </a:p>
        </p:txBody>
      </p:sp>
    </p:spTree>
    <p:extLst>
      <p:ext uri="{BB962C8B-B14F-4D97-AF65-F5344CB8AC3E}">
        <p14:creationId xmlns:p14="http://schemas.microsoft.com/office/powerpoint/2010/main" val="31635883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Here are the core components of education campaigns:</a:t>
            </a:r>
          </a:p>
          <a:p>
            <a:pPr marL="171450" indent="-171450">
              <a:buFont typeface="Arial" panose="020B0604020202020204" pitchFamily="34" charset="0"/>
              <a:buChar char="•"/>
            </a:pPr>
            <a:r>
              <a:rPr lang="en-US" b="1" dirty="0"/>
              <a:t>Community education: </a:t>
            </a:r>
            <a:r>
              <a:rPr lang="en-US" b="0" dirty="0"/>
              <a:t>Public awareness initiatives that explain the science behind HIV and SUD, emphasizing that they are chronic but manageable conditions.</a:t>
            </a:r>
          </a:p>
          <a:p>
            <a:pPr marL="171450" indent="-171450">
              <a:buFont typeface="Arial" panose="020B0604020202020204" pitchFamily="34" charset="0"/>
              <a:buChar char="•"/>
            </a:pPr>
            <a:r>
              <a:rPr lang="en-US" b="1" dirty="0"/>
              <a:t>Contact-based interventions: </a:t>
            </a:r>
            <a:r>
              <a:rPr lang="en-US" b="0" dirty="0"/>
              <a:t>Programs that bring community members into contact with individuals in recovery or living with HIV to humanize their experiences and reduce negative attitudes and perceptions.</a:t>
            </a:r>
          </a:p>
          <a:p>
            <a:pPr marL="171450" indent="-171450">
              <a:buFont typeface="Arial" panose="020B0604020202020204" pitchFamily="34" charset="0"/>
              <a:buChar char="•"/>
            </a:pPr>
            <a:r>
              <a:rPr lang="en-US" b="1" dirty="0"/>
              <a:t>Healthcare provider training: </a:t>
            </a:r>
            <a:r>
              <a:rPr lang="en-US" b="0" dirty="0"/>
              <a:t>Workshops and continuing education for clinicians to reduce bias and improve patient interactions, especially around medications for addiction treatment (MAT) and HIV care.</a:t>
            </a:r>
          </a:p>
          <a:p>
            <a:pPr marL="171450" indent="-171450">
              <a:buFont typeface="Arial" panose="020B0604020202020204" pitchFamily="34" charset="0"/>
              <a:buChar char="•"/>
            </a:pPr>
            <a:r>
              <a:rPr lang="en-US" b="1" dirty="0"/>
              <a:t>Faith-based and local partnerships: </a:t>
            </a:r>
            <a:r>
              <a:rPr lang="en-US" b="0" dirty="0"/>
              <a:t>Churches and community organizations play a key role in supporting affected individuals and reshaping local attitudes.</a:t>
            </a:r>
          </a:p>
          <a:p>
            <a:pPr marL="171450" indent="-171450">
              <a:buFont typeface="Arial" panose="020B0604020202020204" pitchFamily="34" charset="0"/>
              <a:buChar char="•"/>
            </a:pPr>
            <a:r>
              <a:rPr lang="en-US" b="1" dirty="0"/>
              <a:t>Media and marketing campaigns: </a:t>
            </a:r>
            <a:r>
              <a:rPr lang="en-US" b="0" dirty="0"/>
              <a:t>Focused messaging through radio, social media, and local newspapers to challenge stereotypes and promote recovery success stories.</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50</a:t>
            </a:fld>
            <a:endParaRPr lang="en-US"/>
          </a:p>
        </p:txBody>
      </p:sp>
    </p:spTree>
    <p:extLst>
      <p:ext uri="{BB962C8B-B14F-4D97-AF65-F5344CB8AC3E}">
        <p14:creationId xmlns:p14="http://schemas.microsoft.com/office/powerpoint/2010/main" val="27261606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9968C-BB47-C444-78B5-0175EBEC63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B16899-1933-72B6-4D71-702960D70D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BD97A5-50F9-D6DD-BB81-25DD4A3B199E}"/>
              </a:ext>
            </a:extLst>
          </p:cNvPr>
          <p:cNvSpPr>
            <a:spLocks noGrp="1"/>
          </p:cNvSpPr>
          <p:nvPr>
            <p:ph type="body" idx="1"/>
          </p:nvPr>
        </p:nvSpPr>
        <p:spPr/>
        <p:txBody>
          <a:bodyPr/>
          <a:lstStyle/>
          <a:p>
            <a:r>
              <a:rPr lang="en-US" dirty="0"/>
              <a:t>In just a moment, we’re going to break into groups to plan out how we might address the needs of real-world implementation programs using the strategies we just talked about. Afterwards, we’ll come back together to exchange ideas, and then we’ll see what the program itself actually implemented to build up a recovery ecosystem that fosters support and healing for individuals living with HIV and substance use disorders in rural communities.</a:t>
            </a:r>
          </a:p>
          <a:p>
            <a:endParaRPr lang="en-US" dirty="0"/>
          </a:p>
          <a:p>
            <a:r>
              <a:rPr lang="en-US" b="1" dirty="0"/>
              <a:t>IMAGE CREDIT:</a:t>
            </a:r>
          </a:p>
          <a:p>
            <a:r>
              <a:rPr lang="en-US" dirty="0"/>
              <a:t>Adobe Stock, Purchased Image, 2025.</a:t>
            </a:r>
          </a:p>
          <a:p>
            <a:endParaRPr lang="en-US" dirty="0"/>
          </a:p>
        </p:txBody>
      </p:sp>
      <p:sp>
        <p:nvSpPr>
          <p:cNvPr id="4" name="Slide Number Placeholder 3">
            <a:extLst>
              <a:ext uri="{FF2B5EF4-FFF2-40B4-BE49-F238E27FC236}">
                <a16:creationId xmlns:a16="http://schemas.microsoft.com/office/drawing/2014/main" id="{7D21F89E-2439-3F49-E93A-CBF436D6A174}"/>
              </a:ext>
            </a:extLst>
          </p:cNvPr>
          <p:cNvSpPr>
            <a:spLocks noGrp="1"/>
          </p:cNvSpPr>
          <p:nvPr>
            <p:ph type="sldNum" sz="quarter" idx="5"/>
          </p:nvPr>
        </p:nvSpPr>
        <p:spPr/>
        <p:txBody>
          <a:bodyPr/>
          <a:lstStyle/>
          <a:p>
            <a:fld id="{2EAF3D7C-E79C-464D-870B-78CB3C2428AA}" type="slidenum">
              <a:rPr lang="en-US" smtClean="0"/>
              <a:t>51</a:t>
            </a:fld>
            <a:endParaRPr lang="en-US"/>
          </a:p>
        </p:txBody>
      </p:sp>
    </p:spTree>
    <p:extLst>
      <p:ext uri="{BB962C8B-B14F-4D97-AF65-F5344CB8AC3E}">
        <p14:creationId xmlns:p14="http://schemas.microsoft.com/office/powerpoint/2010/main" val="29122123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2DB60-071F-EB09-BB94-D60278BD7E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6894FF-11C3-A5EE-6741-056B17C81E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5EE991-71CF-A7B6-9B5E-E6FD6528E29B}"/>
              </a:ext>
            </a:extLst>
          </p:cNvPr>
          <p:cNvSpPr>
            <a:spLocks noGrp="1"/>
          </p:cNvSpPr>
          <p:nvPr>
            <p:ph type="body" idx="1"/>
          </p:nvPr>
        </p:nvSpPr>
        <p:spPr/>
        <p:txBody>
          <a:bodyPr/>
          <a:lstStyle/>
          <a:p>
            <a:r>
              <a:rPr lang="en-US" dirty="0"/>
              <a:t>The first case study is the “Growing Resilience Project”, in Western New York State. The communities are in Allegany, Cattaraugus, and Steuben counties and the lead organization implementing the program, is the RCORP-Rural Center of Excellence on SUD Prevention at University of Rochester.</a:t>
            </a:r>
          </a:p>
          <a:p>
            <a:endParaRPr lang="en-US" dirty="0"/>
          </a:p>
          <a:p>
            <a:r>
              <a:rPr lang="en-US" dirty="0"/>
              <a:t>The project </a:t>
            </a:r>
            <a:r>
              <a:rPr lang="en-US" b="1" i="1" dirty="0"/>
              <a:t>Goals</a:t>
            </a:r>
            <a:r>
              <a:rPr lang="en-US" dirty="0"/>
              <a:t> are to:</a:t>
            </a:r>
          </a:p>
          <a:p>
            <a:pPr marL="171450" indent="-171450">
              <a:buFont typeface="Arial" panose="020B0604020202020204" pitchFamily="34" charset="0"/>
              <a:buChar char="•"/>
            </a:pPr>
            <a:r>
              <a:rPr lang="en-US" dirty="0"/>
              <a:t>Prevent youth substance use through person-centered approaches</a:t>
            </a:r>
          </a:p>
          <a:p>
            <a:pPr marL="171450" indent="-171450">
              <a:buFont typeface="Arial" panose="020B0604020202020204" pitchFamily="34" charset="0"/>
              <a:buChar char="•"/>
            </a:pPr>
            <a:r>
              <a:rPr lang="en-US" dirty="0"/>
              <a:t>Strengthen community capacity for early intervention</a:t>
            </a:r>
          </a:p>
          <a:p>
            <a:pPr marL="171450" indent="-171450">
              <a:buFont typeface="Arial" panose="020B0604020202020204" pitchFamily="34" charset="0"/>
              <a:buChar char="•"/>
            </a:pPr>
            <a:r>
              <a:rPr lang="en-US" dirty="0"/>
              <a:t>Promote child and family well-being to reduce long-term risk of HIV and SUD</a:t>
            </a:r>
          </a:p>
          <a:p>
            <a:endParaRPr lang="en-US" dirty="0"/>
          </a:p>
          <a:p>
            <a:r>
              <a:rPr lang="en-US" dirty="0"/>
              <a:t>I will leave this slide up now as you break into groups. You will have roughly 7 minutes to discuss with your group what strategies you would implement to meet this project’s goals.</a:t>
            </a:r>
          </a:p>
          <a:p>
            <a:endParaRPr lang="en-US" dirty="0"/>
          </a:p>
          <a:p>
            <a:r>
              <a:rPr lang="en-US" dirty="0"/>
              <a:t>[after breakout groups end, bring attendees back together and facilitate brief exchange of ideas]</a:t>
            </a:r>
          </a:p>
          <a:p>
            <a:endParaRPr lang="en-US" dirty="0"/>
          </a:p>
          <a:p>
            <a:r>
              <a:rPr lang="en-US" dirty="0"/>
              <a:t>Now let’s see what the University of Rochester and RCORP chose to do, and how it worked out.</a:t>
            </a:r>
          </a:p>
          <a:p>
            <a:endParaRPr lang="en-US" dirty="0"/>
          </a:p>
          <a:p>
            <a:endParaRPr lang="en-US" dirty="0"/>
          </a:p>
          <a:p>
            <a:r>
              <a:rPr lang="en-US" b="1" dirty="0"/>
              <a:t>REFERENCE: </a:t>
            </a:r>
          </a:p>
          <a:p>
            <a:r>
              <a:rPr lang="en-US" sz="1800" b="0" i="0" u="none" strike="noStrike" kern="1200" cap="none" baseline="0" dirty="0">
                <a:solidFill>
                  <a:schemeClr val="tx1"/>
                </a:solidFill>
                <a:effectLst/>
                <a:latin typeface="+mn-lt"/>
                <a:ea typeface="+mn-ea"/>
                <a:cs typeface="+mn-cs"/>
              </a:rPr>
              <a:t>UR Medicine, Recovery Center of Excellence. (2025). [Webpage]. Partnering with Rural Communities on Substance Use Prevention for Youth. Accessed May 4, 2026, from: </a:t>
            </a:r>
            <a:r>
              <a:rPr lang="en-US" sz="1800" b="0" i="0" u="sng" strike="noStrike" kern="1200" cap="none" baseline="0" dirty="0">
                <a:solidFill>
                  <a:schemeClr val="tx1"/>
                </a:solidFill>
                <a:effectLst/>
                <a:latin typeface="+mn-lt"/>
                <a:ea typeface="+mn-ea"/>
                <a:cs typeface="+mn-cs"/>
                <a:hlinkClick r:id="rId3"/>
              </a:rPr>
              <a:t>https://recoverycenterofexcellence.org/articles/partnering-rural-communities-substance-use-prevention-youth</a:t>
            </a:r>
            <a:r>
              <a:rPr lang="en-US" sz="1800" b="0" i="0" u="none" strike="noStrike" kern="1200" cap="none" baseline="0" dirty="0">
                <a:solidFill>
                  <a:schemeClr val="tx1"/>
                </a:solidFill>
                <a:effectLst/>
                <a:latin typeface="+mn-lt"/>
                <a:ea typeface="+mn-ea"/>
                <a:cs typeface="+mn-cs"/>
              </a:rPr>
              <a:t>.</a:t>
            </a:r>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9D3AD63F-F4C2-2C04-81EA-83B1547BDA54}"/>
              </a:ext>
            </a:extLst>
          </p:cNvPr>
          <p:cNvSpPr>
            <a:spLocks noGrp="1"/>
          </p:cNvSpPr>
          <p:nvPr>
            <p:ph type="sldNum" sz="quarter" idx="5"/>
          </p:nvPr>
        </p:nvSpPr>
        <p:spPr/>
        <p:txBody>
          <a:bodyPr/>
          <a:lstStyle/>
          <a:p>
            <a:fld id="{2EAF3D7C-E79C-464D-870B-78CB3C2428AA}" type="slidenum">
              <a:rPr lang="en-US" smtClean="0"/>
              <a:t>52</a:t>
            </a:fld>
            <a:endParaRPr lang="en-US"/>
          </a:p>
        </p:txBody>
      </p:sp>
    </p:spTree>
    <p:extLst>
      <p:ext uri="{BB962C8B-B14F-4D97-AF65-F5344CB8AC3E}">
        <p14:creationId xmlns:p14="http://schemas.microsoft.com/office/powerpoint/2010/main" val="35073759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4E6A6-E5CE-8622-04DB-87BA348A5F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8936FF-C2E6-E03D-7443-37DB70D701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A428D0-7547-9487-45ED-2A631B7727E6}"/>
              </a:ext>
            </a:extLst>
          </p:cNvPr>
          <p:cNvSpPr>
            <a:spLocks noGrp="1"/>
          </p:cNvSpPr>
          <p:nvPr>
            <p:ph type="body" idx="1"/>
          </p:nvPr>
        </p:nvSpPr>
        <p:spPr/>
        <p:txBody>
          <a:bodyPr/>
          <a:lstStyle/>
          <a:p>
            <a:r>
              <a:rPr lang="en-US" dirty="0"/>
              <a:t>Here are the </a:t>
            </a:r>
            <a:r>
              <a:rPr lang="en-US" b="1" i="1" dirty="0"/>
              <a:t>Key Measures </a:t>
            </a:r>
            <a:r>
              <a:rPr lang="en-US" dirty="0"/>
              <a:t>implemented:</a:t>
            </a:r>
          </a:p>
          <a:p>
            <a:pPr marL="171450" indent="-171450">
              <a:buFont typeface="Arial" panose="020B0604020202020204" pitchFamily="34" charset="0"/>
              <a:buChar char="•"/>
            </a:pPr>
            <a:r>
              <a:rPr lang="en-US" b="1" dirty="0"/>
              <a:t>Community Engagement</a:t>
            </a:r>
            <a:r>
              <a:rPr lang="en-US" dirty="0"/>
              <a:t>: Local leaders, schools, and health providers collaborated to identify trauma-related risk factors and tailor interventions.</a:t>
            </a:r>
          </a:p>
          <a:p>
            <a:pPr marL="171450" indent="-171450">
              <a:buFont typeface="Arial" panose="020B0604020202020204" pitchFamily="34" charset="0"/>
              <a:buChar char="•"/>
            </a:pPr>
            <a:r>
              <a:rPr lang="en-US" b="1" dirty="0"/>
              <a:t>Person-Centered Training</a:t>
            </a:r>
            <a:r>
              <a:rPr lang="en-US" dirty="0"/>
              <a:t>: Educators and service providers were trained to recognize and respond to signs of trauma that may lead to substance use or risky behaviors.</a:t>
            </a:r>
          </a:p>
          <a:p>
            <a:pPr marL="171450" indent="-171450">
              <a:buFont typeface="Arial" panose="020B0604020202020204" pitchFamily="34" charset="0"/>
              <a:buChar char="•"/>
            </a:pPr>
            <a:r>
              <a:rPr lang="en-US" b="1" dirty="0"/>
              <a:t>Youth-Focused Prevention</a:t>
            </a:r>
            <a:r>
              <a:rPr lang="en-US" dirty="0"/>
              <a:t>: Programs were designed to build resilience in children and teens, including peer support groups and family counseling.</a:t>
            </a:r>
          </a:p>
          <a:p>
            <a:pPr marL="171450" indent="-171450">
              <a:buFont typeface="Arial" panose="020B0604020202020204" pitchFamily="34" charset="0"/>
              <a:buChar char="•"/>
            </a:pPr>
            <a:r>
              <a:rPr lang="en-US" b="1" dirty="0"/>
              <a:t>Integrated Health Services</a:t>
            </a:r>
            <a:r>
              <a:rPr lang="en-US" dirty="0"/>
              <a:t>: Efforts included screening for HIV and SUD risk, linking youth to care, and promoting rapid antiretroviral therapy (ART) for HIV-positive individuals</a:t>
            </a:r>
          </a:p>
          <a:p>
            <a:pPr marL="171450" indent="-171450">
              <a:buFont typeface="Arial" panose="020B0604020202020204" pitchFamily="34" charset="0"/>
              <a:buChar char="•"/>
            </a:pPr>
            <a:r>
              <a:rPr lang="en-US" b="1" dirty="0"/>
              <a:t>Transportation and Telehealth</a:t>
            </a:r>
            <a:r>
              <a:rPr lang="en-US" dirty="0"/>
              <a:t>: To overcome rural access barriers, mobile health units and telemedicine were used to deliver care and counseling.</a:t>
            </a:r>
          </a:p>
          <a:p>
            <a:endParaRPr lang="en-US" dirty="0"/>
          </a:p>
          <a:p>
            <a:r>
              <a:rPr lang="en-US" dirty="0"/>
              <a:t>The </a:t>
            </a:r>
            <a:r>
              <a:rPr lang="en-US" b="1" i="1" dirty="0"/>
              <a:t>Outcomes</a:t>
            </a:r>
            <a:r>
              <a:rPr lang="en-US" dirty="0"/>
              <a:t> were the following:</a:t>
            </a:r>
          </a:p>
          <a:p>
            <a:pPr marL="171450" indent="-171450">
              <a:buFont typeface="Arial" panose="020B0604020202020204" pitchFamily="34" charset="0"/>
              <a:buChar char="•"/>
            </a:pPr>
            <a:r>
              <a:rPr lang="en-US" dirty="0"/>
              <a:t>Increased awareness of trauma’s role in substance use and HIV risk.</a:t>
            </a:r>
          </a:p>
          <a:p>
            <a:pPr marL="171450" indent="-171450">
              <a:buFont typeface="Arial" panose="020B0604020202020204" pitchFamily="34" charset="0"/>
              <a:buChar char="•"/>
            </a:pPr>
            <a:r>
              <a:rPr lang="en-US" dirty="0"/>
              <a:t>Improved access to early intervention services.</a:t>
            </a:r>
          </a:p>
          <a:p>
            <a:pPr marL="171450" indent="-171450">
              <a:buFont typeface="Arial" panose="020B0604020202020204" pitchFamily="34" charset="0"/>
              <a:buChar char="•"/>
            </a:pPr>
            <a:r>
              <a:rPr lang="en-US" dirty="0"/>
              <a:t>Strengthened local infrastructure for prevention and recovery.</a:t>
            </a:r>
          </a:p>
          <a:p>
            <a:endParaRPr lang="en-US" dirty="0"/>
          </a:p>
        </p:txBody>
      </p:sp>
      <p:sp>
        <p:nvSpPr>
          <p:cNvPr id="4" name="Slide Number Placeholder 3">
            <a:extLst>
              <a:ext uri="{FF2B5EF4-FFF2-40B4-BE49-F238E27FC236}">
                <a16:creationId xmlns:a16="http://schemas.microsoft.com/office/drawing/2014/main" id="{2C59C443-1943-FD11-219E-386E29D89C52}"/>
              </a:ext>
            </a:extLst>
          </p:cNvPr>
          <p:cNvSpPr>
            <a:spLocks noGrp="1"/>
          </p:cNvSpPr>
          <p:nvPr>
            <p:ph type="sldNum" sz="quarter" idx="5"/>
          </p:nvPr>
        </p:nvSpPr>
        <p:spPr/>
        <p:txBody>
          <a:bodyPr/>
          <a:lstStyle/>
          <a:p>
            <a:fld id="{2EAF3D7C-E79C-464D-870B-78CB3C2428AA}" type="slidenum">
              <a:rPr lang="en-US" smtClean="0"/>
              <a:t>53</a:t>
            </a:fld>
            <a:endParaRPr lang="en-US"/>
          </a:p>
        </p:txBody>
      </p:sp>
    </p:spTree>
    <p:extLst>
      <p:ext uri="{BB962C8B-B14F-4D97-AF65-F5344CB8AC3E}">
        <p14:creationId xmlns:p14="http://schemas.microsoft.com/office/powerpoint/2010/main" val="263427315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36A45-ACCF-41B1-1D84-D029B98359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63F205-EF3C-0D3C-7056-81EFD1DF47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0FE3A2-8A40-4719-7283-8C574B499667}"/>
              </a:ext>
            </a:extLst>
          </p:cNvPr>
          <p:cNvSpPr>
            <a:spLocks noGrp="1"/>
          </p:cNvSpPr>
          <p:nvPr>
            <p:ph type="body" idx="1"/>
          </p:nvPr>
        </p:nvSpPr>
        <p:spPr/>
        <p:txBody>
          <a:bodyPr/>
          <a:lstStyle/>
          <a:p>
            <a:r>
              <a:rPr lang="en-US" dirty="0"/>
              <a:t>To effectively treat HIV and substance use disorders (SUD) in rural areas, leaders and providers must adopt strategies that address geographic isolation, limited healthcare infrastructure, and social labeling. The next section of the presentation features impactful approaches.</a:t>
            </a:r>
          </a:p>
          <a:p>
            <a:endParaRPr lang="en-US" dirty="0"/>
          </a:p>
          <a:p>
            <a:r>
              <a:rPr lang="en-US" b="1" dirty="0"/>
              <a:t>IMAGE CREDIT:</a:t>
            </a:r>
          </a:p>
          <a:p>
            <a:r>
              <a:rPr lang="en-US" dirty="0"/>
              <a:t>Adobe Stock, Purchased Image, 2025.</a:t>
            </a:r>
          </a:p>
          <a:p>
            <a:endParaRPr lang="en-US" dirty="0"/>
          </a:p>
        </p:txBody>
      </p:sp>
      <p:sp>
        <p:nvSpPr>
          <p:cNvPr id="4" name="Slide Number Placeholder 3">
            <a:extLst>
              <a:ext uri="{FF2B5EF4-FFF2-40B4-BE49-F238E27FC236}">
                <a16:creationId xmlns:a16="http://schemas.microsoft.com/office/drawing/2014/main" id="{86BA3912-E5DB-B6EB-E342-E7C57D059233}"/>
              </a:ext>
            </a:extLst>
          </p:cNvPr>
          <p:cNvSpPr>
            <a:spLocks noGrp="1"/>
          </p:cNvSpPr>
          <p:nvPr>
            <p:ph type="sldNum" sz="quarter" idx="5"/>
          </p:nvPr>
        </p:nvSpPr>
        <p:spPr/>
        <p:txBody>
          <a:bodyPr/>
          <a:lstStyle/>
          <a:p>
            <a:fld id="{2EAF3D7C-E79C-464D-870B-78CB3C2428AA}" type="slidenum">
              <a:rPr lang="en-US" smtClean="0"/>
              <a:t>54</a:t>
            </a:fld>
            <a:endParaRPr lang="en-US"/>
          </a:p>
        </p:txBody>
      </p:sp>
    </p:spTree>
    <p:extLst>
      <p:ext uri="{BB962C8B-B14F-4D97-AF65-F5344CB8AC3E}">
        <p14:creationId xmlns:p14="http://schemas.microsoft.com/office/powerpoint/2010/main" val="375581596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Community Health Workers (CHWs) are trained, trusted members of the community who serve as liaisons between individuals and healthcare systems. They often share linguistic or lived experiences with the populations they serve, making them uniquely effective in promoting recovery and wellness. Their familiarity, and grassroots approach make them uniquely effective in promoting recovery.</a:t>
            </a:r>
          </a:p>
          <a:p>
            <a:endParaRPr lang="en-US" b="0" dirty="0"/>
          </a:p>
          <a:p>
            <a:pPr>
              <a:buNone/>
            </a:pPr>
            <a:r>
              <a:rPr lang="en-US" b="0" dirty="0"/>
              <a:t>Why CHWs are essential in Rural recovery:</a:t>
            </a:r>
          </a:p>
          <a:p>
            <a:pPr>
              <a:buFont typeface="Arial" panose="020B0604020202020204" pitchFamily="34" charset="0"/>
              <a:buChar char="•"/>
            </a:pPr>
            <a:r>
              <a:rPr lang="en-US" b="1" dirty="0"/>
              <a:t>Bridge to care: </a:t>
            </a:r>
            <a:r>
              <a:rPr lang="en-US" b="0" dirty="0"/>
              <a:t>CHWs help individuals navigate complex healthcare systems, connecting them to HIV treatment, substance use services, mental health support, and social resources like housing and transportation. This can be done in an active (when the CHW brings the patient to care) or passive process (when the CHW refers the patient to care), depending on the resources available.</a:t>
            </a:r>
          </a:p>
          <a:p>
            <a:pPr>
              <a:buFont typeface="Arial" panose="020B0604020202020204" pitchFamily="34" charset="0"/>
              <a:buChar char="•"/>
            </a:pPr>
            <a:r>
              <a:rPr lang="en-US" b="1" dirty="0"/>
              <a:t>Support: </a:t>
            </a:r>
            <a:r>
              <a:rPr lang="en-US" b="0" dirty="0"/>
              <a:t>Because CHWs often come from the same communities they serve, they understand local values, beliefs, and barriers. This allows them to deliver care that feels respectful, relevant, and trustworthy.</a:t>
            </a:r>
          </a:p>
          <a:p>
            <a:pPr>
              <a:buFont typeface="Arial" panose="020B0604020202020204" pitchFamily="34" charset="0"/>
              <a:buChar char="•"/>
            </a:pPr>
            <a:r>
              <a:rPr lang="en-US" b="1" dirty="0"/>
              <a:t>Early intervention and prevention: </a:t>
            </a:r>
            <a:r>
              <a:rPr lang="en-US" b="0" dirty="0"/>
              <a:t>CHWs identify at-risk individuals and intervene before crises escalate. They promote prevention strategies, HIV testing, and education about substance use and recovery options.</a:t>
            </a:r>
          </a:p>
          <a:p>
            <a:pPr>
              <a:buFont typeface="Arial" panose="020B0604020202020204" pitchFamily="34" charset="0"/>
              <a:buChar char="•"/>
            </a:pPr>
            <a:r>
              <a:rPr lang="en-US" b="1" dirty="0"/>
              <a:t>Social labeling reduction: </a:t>
            </a:r>
            <a:r>
              <a:rPr lang="en-US" b="0" dirty="0"/>
              <a:t>By fostering open conversations and modeling compassion, CHWs help reduce social labeling around HIV and addiction—especially critical in small communities where fear and judgment can prevent people from seeking help.</a:t>
            </a:r>
          </a:p>
          <a:p>
            <a:pPr>
              <a:buFont typeface="Arial" panose="020B0604020202020204" pitchFamily="34" charset="0"/>
              <a:buChar char="•"/>
            </a:pPr>
            <a:r>
              <a:rPr lang="en-US" b="1" dirty="0"/>
              <a:t>Continuity and follow-up: </a:t>
            </a:r>
            <a:r>
              <a:rPr lang="en-US" b="0" dirty="0"/>
              <a:t>CHWs maintain regular contact with clients, ensuring they stay engaged in care, adhere to treatment, and feel supported throughout their recovery journey.</a:t>
            </a:r>
          </a:p>
          <a:p>
            <a:pPr>
              <a:buFont typeface="Arial" panose="020B0604020202020204" pitchFamily="34" charset="0"/>
              <a:buChar char="•"/>
            </a:pPr>
            <a:endParaRPr lang="en-US" b="0" dirty="0"/>
          </a:p>
          <a:p>
            <a:pPr>
              <a:buFont typeface="Arial" panose="020B0604020202020204" pitchFamily="34" charset="0"/>
              <a:buNone/>
            </a:pPr>
            <a:r>
              <a:rPr lang="en-US" b="0" dirty="0"/>
              <a:t>Community Health Workers are not just service providers. They are lifelines, advocates, and catalysts for recovery. Their presence transforms rural healthcare from distant and impersonal to local, compassionate, and effective.</a:t>
            </a:r>
          </a:p>
          <a:p>
            <a:pPr>
              <a:buFont typeface="Arial" panose="020B0604020202020204" pitchFamily="34" charset="0"/>
              <a:buNone/>
            </a:pPr>
            <a:endParaRPr lang="en-US" b="0" dirty="0"/>
          </a:p>
          <a:p>
            <a:r>
              <a:rPr lang="en-US" b="1" dirty="0"/>
              <a:t>REFERENCE:</a:t>
            </a:r>
          </a:p>
          <a:p>
            <a:pPr marL="0" indent="0">
              <a:buFont typeface="Arial" panose="020B0604020202020204" pitchFamily="34" charset="0"/>
              <a:buNone/>
            </a:pPr>
            <a:r>
              <a:rPr lang="en-US" dirty="0"/>
              <a:t>Logan, R. I., &amp; Castañeda, H. (2020). Addressing health disparities in the rural United States: Advocacy as caregiving among community health workers and </a:t>
            </a:r>
            <a:r>
              <a:rPr lang="en-US" dirty="0" err="1"/>
              <a:t>promotores</a:t>
            </a:r>
            <a:r>
              <a:rPr lang="en-US" dirty="0"/>
              <a:t> de </a:t>
            </a:r>
            <a:r>
              <a:rPr lang="en-US" dirty="0" err="1"/>
              <a:t>salud</a:t>
            </a:r>
            <a:r>
              <a:rPr lang="en-US" dirty="0"/>
              <a:t>. </a:t>
            </a:r>
            <a:r>
              <a:rPr lang="en-US" i="1" dirty="0"/>
              <a:t>Int J Environ Res Public Health, 10, 17</a:t>
            </a:r>
            <a:r>
              <a:rPr lang="en-US" dirty="0"/>
              <a:t>(24), 9223. </a:t>
            </a:r>
            <a:r>
              <a:rPr lang="en-US" dirty="0" err="1"/>
              <a:t>doi</a:t>
            </a:r>
            <a:r>
              <a:rPr lang="en-US" dirty="0"/>
              <a:t>: 10.3390/ijerph17249223. PMID: 33321718; PMCID: PMC7764816.</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55</a:t>
            </a:fld>
            <a:endParaRPr lang="en-US"/>
          </a:p>
        </p:txBody>
      </p:sp>
    </p:spTree>
    <p:extLst>
      <p:ext uri="{BB962C8B-B14F-4D97-AF65-F5344CB8AC3E}">
        <p14:creationId xmlns:p14="http://schemas.microsoft.com/office/powerpoint/2010/main" val="192816622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6449" rtl="0" eaLnBrk="1" fontAlgn="auto" latinLnBrk="0" hangingPunct="1">
              <a:lnSpc>
                <a:spcPct val="100000"/>
              </a:lnSpc>
              <a:spcBef>
                <a:spcPts val="0"/>
              </a:spcBef>
              <a:spcAft>
                <a:spcPts val="0"/>
              </a:spcAft>
              <a:buClrTx/>
              <a:buSzTx/>
              <a:buFontTx/>
              <a:buNone/>
              <a:tabLst/>
              <a:defRPr/>
            </a:pPr>
            <a:r>
              <a:rPr lang="en-US" dirty="0"/>
              <a:t>Peer support involves individuals with lived experience of HIV or SUD offering guidance, empathy, and encouragement to others navigating similar challenges. These peer supporters are not just helpers—they are role models, advocates, and trusted companions on the path to recovery. They are crucial in rural settings because:</a:t>
            </a:r>
          </a:p>
          <a:p>
            <a:pPr marL="0" marR="0" lvl="0" indent="0" algn="l" defTabSz="456449" rtl="0" eaLnBrk="1" fontAlgn="auto" latinLnBrk="0" hangingPunct="1">
              <a:lnSpc>
                <a:spcPct val="100000"/>
              </a:lnSpc>
              <a:spcBef>
                <a:spcPts val="0"/>
              </a:spcBef>
              <a:spcAft>
                <a:spcPts val="0"/>
              </a:spcAft>
              <a:buClrTx/>
              <a:buSzTx/>
              <a:buFontTx/>
              <a:buNone/>
              <a:tabLst/>
              <a:defRPr/>
            </a:pPr>
            <a:endParaRPr lang="en-US" dirty="0"/>
          </a:p>
          <a:p>
            <a:pPr marL="171450" indent="-171450">
              <a:buFont typeface="Arial" panose="020B0604020202020204" pitchFamily="34" charset="0"/>
              <a:buChar char="•"/>
            </a:pPr>
            <a:r>
              <a:rPr lang="en-US" b="1" dirty="0"/>
              <a:t>Builds trust and connection:</a:t>
            </a:r>
            <a:r>
              <a:rPr lang="en-US" dirty="0"/>
              <a:t> in small, tight-knit communities, social labeling and fear of judgment can prevent people from seeking help. peer supporters break down these barriers by offering nonjudgmental, relatable support from someone who’s “been there.”</a:t>
            </a:r>
          </a:p>
          <a:p>
            <a:pPr marL="171450" indent="-171450">
              <a:buFont typeface="Arial" panose="020B0604020202020204" pitchFamily="34" charset="0"/>
              <a:buChar char="•"/>
            </a:pPr>
            <a:r>
              <a:rPr lang="en-US" b="1" dirty="0"/>
              <a:t>Fills gaps in professional care:</a:t>
            </a:r>
            <a:r>
              <a:rPr lang="en-US" dirty="0"/>
              <a:t> rural areas often lack specialized providers. peer support helps bridge the gap by offering emotional and practical assistance between clinical visits, especially for those facing transportation or financial challenges.</a:t>
            </a:r>
          </a:p>
          <a:p>
            <a:pPr marL="171450" indent="-171450">
              <a:buFont typeface="Arial" panose="020B0604020202020204" pitchFamily="34" charset="0"/>
              <a:buChar char="•"/>
            </a:pPr>
            <a:r>
              <a:rPr lang="en-US" b="1" dirty="0"/>
              <a:t>Promotes engagement and retention:</a:t>
            </a:r>
            <a:r>
              <a:rPr lang="en-US" dirty="0"/>
              <a:t> people are more likely to stay in treatment when they feel understood and supported. peer support increases motivation, reduces dropout rates, and fosters long-term recovery.</a:t>
            </a:r>
          </a:p>
          <a:p>
            <a:pPr marL="171450" indent="-171450">
              <a:buFont typeface="Arial" panose="020B0604020202020204" pitchFamily="34" charset="0"/>
              <a:buChar char="•"/>
            </a:pPr>
            <a:r>
              <a:rPr lang="en-US" b="1" dirty="0"/>
              <a:t>Combats isolation:</a:t>
            </a:r>
            <a:r>
              <a:rPr lang="en-US" dirty="0"/>
              <a:t> rural life can be isolating, especially for those dealing with HIV or addiction. peer support creates a sense of community, belonging, and hope—essential ingredients for healing.</a:t>
            </a:r>
          </a:p>
          <a:p>
            <a:pPr marL="171450" indent="-171450">
              <a:buFont typeface="Arial" panose="020B0604020202020204" pitchFamily="34" charset="0"/>
              <a:buChar char="•"/>
            </a:pPr>
            <a:r>
              <a:rPr lang="en-US" b="1" dirty="0"/>
              <a:t>Empowers recovery and resilience:</a:t>
            </a:r>
            <a:r>
              <a:rPr lang="en-US" dirty="0"/>
              <a:t> seeing someone thrive after facing similar struggles inspires confidence and self-efficacy. peer supporters help others set goals, celebrate progress, and navigate setbacks.</a:t>
            </a:r>
          </a:p>
          <a:p>
            <a:pPr marL="0" marR="0" lvl="0" indent="0" algn="l" defTabSz="456449"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6449" rtl="0" eaLnBrk="1" fontAlgn="auto" latinLnBrk="0" hangingPunct="1">
              <a:lnSpc>
                <a:spcPct val="100000"/>
              </a:lnSpc>
              <a:spcBef>
                <a:spcPts val="0"/>
              </a:spcBef>
              <a:spcAft>
                <a:spcPts val="0"/>
              </a:spcAft>
              <a:buClrTx/>
              <a:buSzTx/>
              <a:buFontTx/>
              <a:buNone/>
              <a:tabLst/>
              <a:defRPr/>
            </a:pPr>
            <a:r>
              <a:rPr lang="en-US" b="1" dirty="0"/>
              <a:t>REFERENCE:</a:t>
            </a:r>
          </a:p>
          <a:p>
            <a:pPr marL="0" marR="0" lvl="0" indent="0" algn="l" defTabSz="456449"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err="1"/>
              <a:t>Areán</a:t>
            </a:r>
            <a:r>
              <a:rPr lang="en-US" dirty="0"/>
              <a:t>, P. A., O’Connor, S., &amp; Sherrill, J. (2025). The promise and perils of using peers and other paraprofessionals as mental health service professionals. </a:t>
            </a:r>
            <a:r>
              <a:rPr lang="en-US" i="1" dirty="0"/>
              <a:t>JAMA Psychiatry, 82</a:t>
            </a:r>
            <a:r>
              <a:rPr lang="en-US" dirty="0"/>
              <a:t>(2):107–108. doi:10.1001/jamapsychiatry.2024.4276</a:t>
            </a:r>
          </a:p>
          <a:p>
            <a:pPr marL="0" marR="0" lvl="0" indent="0" algn="l" defTabSz="456449"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r>
              <a:rPr lang="en-US" b="1" dirty="0"/>
              <a:t>IMAGE CREDIT:</a:t>
            </a:r>
          </a:p>
          <a:p>
            <a:r>
              <a:rPr lang="en-US" dirty="0"/>
              <a:t>Adobe Stock, Purchased Image, 2025.</a:t>
            </a:r>
          </a:p>
          <a:p>
            <a:pPr marL="0" marR="0" lvl="0" indent="0" algn="l" defTabSz="456449"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456449"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56</a:t>
            </a:fld>
            <a:endParaRPr lang="en-US"/>
          </a:p>
        </p:txBody>
      </p:sp>
    </p:spTree>
    <p:extLst>
      <p:ext uri="{BB962C8B-B14F-4D97-AF65-F5344CB8AC3E}">
        <p14:creationId xmlns:p14="http://schemas.microsoft.com/office/powerpoint/2010/main" val="103020534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exactly  peer support works:</a:t>
            </a:r>
          </a:p>
          <a:p>
            <a:pPr marL="171450" indent="-171450">
              <a:buFont typeface="Arial" panose="020B0604020202020204" pitchFamily="34" charset="0"/>
              <a:buChar char="•"/>
            </a:pPr>
            <a:r>
              <a:rPr lang="en-US" b="1" dirty="0"/>
              <a:t>One-on-One Mentoring: </a:t>
            </a:r>
            <a:r>
              <a:rPr lang="en-US" b="0" dirty="0"/>
              <a:t>Personalized guidance through treatment, medication adherence, and coping strategies.</a:t>
            </a:r>
          </a:p>
          <a:p>
            <a:pPr marL="171450" indent="-171450">
              <a:buFont typeface="Arial" panose="020B0604020202020204" pitchFamily="34" charset="0"/>
              <a:buChar char="•"/>
            </a:pPr>
            <a:r>
              <a:rPr lang="en-US" b="1" dirty="0"/>
              <a:t>Group Facilitation: </a:t>
            </a:r>
            <a:r>
              <a:rPr lang="en-US" b="0" dirty="0"/>
              <a:t>Safe spaces for sharing experiences, building relationships, and learning together.</a:t>
            </a:r>
          </a:p>
          <a:p>
            <a:pPr marL="171450" indent="-171450">
              <a:buFont typeface="Arial" panose="020B0604020202020204" pitchFamily="34" charset="0"/>
              <a:buChar char="•"/>
            </a:pPr>
            <a:r>
              <a:rPr lang="en-US" b="1" dirty="0"/>
              <a:t>Advocacy and Navigation: </a:t>
            </a:r>
            <a:r>
              <a:rPr lang="en-US" b="0" dirty="0"/>
              <a:t>Help accessing services, understanding rights, and overcoming systemic barriers.</a:t>
            </a:r>
          </a:p>
          <a:p>
            <a:endParaRPr lang="en-US" dirty="0"/>
          </a:p>
          <a:p>
            <a:r>
              <a:rPr lang="en-US" dirty="0"/>
              <a:t>When peer support is embedded in rural recovery programs, it transforms communities from the inside out. It fosters compassion, reduces social labeling, and builds a network of care that is sustainable, locally grounded, and deeply personal.</a:t>
            </a:r>
          </a:p>
        </p:txBody>
      </p:sp>
      <p:sp>
        <p:nvSpPr>
          <p:cNvPr id="4" name="Slide Number Placeholder 3"/>
          <p:cNvSpPr>
            <a:spLocks noGrp="1"/>
          </p:cNvSpPr>
          <p:nvPr>
            <p:ph type="sldNum" sz="quarter" idx="5"/>
          </p:nvPr>
        </p:nvSpPr>
        <p:spPr/>
        <p:txBody>
          <a:bodyPr/>
          <a:lstStyle/>
          <a:p>
            <a:fld id="{2EAF3D7C-E79C-464D-870B-78CB3C2428AA}" type="slidenum">
              <a:rPr lang="en-US" smtClean="0"/>
              <a:t>57</a:t>
            </a:fld>
            <a:endParaRPr lang="en-US"/>
          </a:p>
        </p:txBody>
      </p:sp>
    </p:spTree>
    <p:extLst>
      <p:ext uri="{BB962C8B-B14F-4D97-AF65-F5344CB8AC3E}">
        <p14:creationId xmlns:p14="http://schemas.microsoft.com/office/powerpoint/2010/main" val="638908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peers used in health Integration Models?</a:t>
            </a:r>
          </a:p>
          <a:p>
            <a:pPr marL="171450" indent="-171450">
              <a:buFont typeface="Arial" panose="020B0604020202020204" pitchFamily="34" charset="0"/>
              <a:buChar char="•"/>
            </a:pPr>
            <a:r>
              <a:rPr lang="en-US" b="1" dirty="0"/>
              <a:t>Embedded in primary care teams: </a:t>
            </a:r>
            <a:r>
              <a:rPr lang="en-US" dirty="0"/>
              <a:t>Peers work alongside doctors, nurses, and behavioral health providers to offer support, education, and navigation.</a:t>
            </a:r>
          </a:p>
          <a:p>
            <a:pPr marL="171450" indent="-171450">
              <a:buFont typeface="Arial" panose="020B0604020202020204" pitchFamily="34" charset="0"/>
              <a:buChar char="•"/>
            </a:pPr>
            <a:r>
              <a:rPr lang="en-US" b="1" dirty="0"/>
              <a:t>Recovery coaching and case management: </a:t>
            </a:r>
            <a:r>
              <a:rPr lang="en-US" dirty="0"/>
              <a:t>Programs like Simply Hope in Idaho use peer-led walking groups, sound therapy, and sober activities to support recovery.</a:t>
            </a:r>
          </a:p>
          <a:p>
            <a:pPr marL="171450" indent="-171450">
              <a:buFont typeface="Arial" panose="020B0604020202020204" pitchFamily="34" charset="0"/>
              <a:buChar char="•"/>
            </a:pPr>
            <a:r>
              <a:rPr lang="en-US" b="1" dirty="0"/>
              <a:t>Telehealth and digital platforms: </a:t>
            </a:r>
            <a:r>
              <a:rPr lang="en-US" dirty="0"/>
              <a:t>Peers can deliver services remotely, which is vital in areas with limited transportation or broadband.</a:t>
            </a:r>
          </a:p>
          <a:p>
            <a:endParaRPr lang="en-US" dirty="0"/>
          </a:p>
          <a:p>
            <a:r>
              <a:rPr lang="en-US" b="1" dirty="0"/>
              <a:t>REFERENCE:</a:t>
            </a:r>
          </a:p>
          <a:p>
            <a:r>
              <a:rPr lang="en-US" sz="1800" b="0" i="0" u="none" strike="noStrike" kern="1200" cap="none" baseline="0" dirty="0">
                <a:solidFill>
                  <a:schemeClr val="tx1"/>
                </a:solidFill>
                <a:effectLst/>
                <a:latin typeface="+mn-lt"/>
                <a:ea typeface="+mn-ea"/>
                <a:cs typeface="+mn-cs"/>
              </a:rPr>
              <a:t>Panaite, A. C., Desroches, O. A., Warren, É., Rouly, G., Castonguay, G., &amp; Boivin, A. (2024). Engaging with peers to integrate community care: Knowledge synthesis and conceptual map. Health Expect, 27(2):e14034. </a:t>
            </a:r>
            <a:r>
              <a:rPr lang="en-US" sz="1800" b="0" i="0" u="none" strike="noStrike" kern="1200" cap="none" baseline="0" dirty="0" err="1">
                <a:solidFill>
                  <a:schemeClr val="tx1"/>
                </a:solidFill>
                <a:effectLst/>
                <a:latin typeface="+mn-lt"/>
                <a:ea typeface="+mn-ea"/>
                <a:cs typeface="+mn-cs"/>
              </a:rPr>
              <a:t>doi</a:t>
            </a:r>
            <a:r>
              <a:rPr lang="en-US" sz="1800" b="0" i="0" u="none" strike="noStrike" kern="1200" cap="none" baseline="0" dirty="0">
                <a:solidFill>
                  <a:schemeClr val="tx1"/>
                </a:solidFill>
                <a:effectLst/>
                <a:latin typeface="+mn-lt"/>
                <a:ea typeface="+mn-ea"/>
                <a:cs typeface="+mn-cs"/>
              </a:rPr>
              <a:t>: 10.1111/hex.14034. PMID: 38567865; PMCID: PMC10989131. - </a:t>
            </a:r>
            <a:r>
              <a:rPr lang="en-US" sz="1800" b="0" i="0" u="sng" strike="noStrike" kern="1200" cap="none" baseline="0" dirty="0">
                <a:solidFill>
                  <a:schemeClr val="tx1"/>
                </a:solidFill>
                <a:effectLst/>
                <a:latin typeface="+mn-lt"/>
                <a:ea typeface="+mn-ea"/>
                <a:cs typeface="+mn-cs"/>
                <a:hlinkClick r:id="rId3"/>
              </a:rPr>
              <a:t>https://pmc.ncbi.nlm.nih.gov/articles/PMC10989131/pdf/HEX-27-e14034.pdf</a:t>
            </a:r>
            <a:r>
              <a:rPr lang="en-US" sz="1800" b="0" i="0" u="none" strike="noStrike" kern="1200" cap="none" baseline="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58</a:t>
            </a:fld>
            <a:endParaRPr lang="en-US"/>
          </a:p>
        </p:txBody>
      </p:sp>
    </p:spTree>
    <p:extLst>
      <p:ext uri="{BB962C8B-B14F-4D97-AF65-F5344CB8AC3E}">
        <p14:creationId xmlns:p14="http://schemas.microsoft.com/office/powerpoint/2010/main" val="190668124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Peer support networks are powerful tools for recovery, especially in rural communities, but they are not without challenges. Here are key issues to consider when implementing or sustaining peer support programs:</a:t>
            </a:r>
          </a:p>
          <a:p>
            <a:pPr marL="171450" indent="-171450">
              <a:buFont typeface="Arial" panose="020B0604020202020204" pitchFamily="34" charset="0"/>
              <a:buChar char="•"/>
            </a:pPr>
            <a:r>
              <a:rPr lang="en-US" b="1" dirty="0"/>
              <a:t>Limited Funding and Resources: </a:t>
            </a:r>
            <a:r>
              <a:rPr lang="en-US" dirty="0"/>
              <a:t>Many peer support programs rely on grants or short-term funding. Lack of stable financial support can lead to high turnover, limited training, and inconsistent services.</a:t>
            </a:r>
          </a:p>
          <a:p>
            <a:pPr marL="171450" indent="-171450">
              <a:buFont typeface="Arial" panose="020B0604020202020204" pitchFamily="34" charset="0"/>
              <a:buChar char="•"/>
            </a:pPr>
            <a:r>
              <a:rPr lang="en-US" b="1" dirty="0"/>
              <a:t>Training and Supervision: </a:t>
            </a:r>
            <a:r>
              <a:rPr lang="en-US" dirty="0"/>
              <a:t>Peer supporters need ongoing training in person-centered care, boundaries, confidentiality, and crisis response. Without proper supervision, peers may feel overwhelmed or unsure how to handle complex situations.</a:t>
            </a:r>
          </a:p>
          <a:p>
            <a:pPr marL="171450" indent="-171450">
              <a:buFont typeface="Arial" panose="020B0604020202020204" pitchFamily="34" charset="0"/>
              <a:buChar char="•"/>
            </a:pPr>
            <a:r>
              <a:rPr lang="en-US" b="1" dirty="0"/>
              <a:t>Burnout and Emotional Strain: </a:t>
            </a:r>
            <a:r>
              <a:rPr lang="en-US" b="0" dirty="0"/>
              <a:t>S</a:t>
            </a:r>
            <a:r>
              <a:rPr lang="en-US" dirty="0"/>
              <a:t>upporting others while managing one’s own recovery can be emotionally draining. Rural areas may lack mental health resources to support peer workers themselves.</a:t>
            </a:r>
          </a:p>
          <a:p>
            <a:pPr marL="171450" indent="-171450">
              <a:buFont typeface="Arial" panose="020B0604020202020204" pitchFamily="34" charset="0"/>
              <a:buChar char="•"/>
            </a:pPr>
            <a:r>
              <a:rPr lang="en-US" b="1" dirty="0"/>
              <a:t>Social Labeling and Community Resistance: </a:t>
            </a:r>
            <a:r>
              <a:rPr lang="en-US" dirty="0"/>
              <a:t>In small towns, social labeling around HIV and SUD can extend to peer supporters. Community members may question the credibility or professionalism of peers, especially if they have criminal or substance use histories.</a:t>
            </a:r>
          </a:p>
          <a:p>
            <a:pPr marL="171450" indent="-171450">
              <a:buFont typeface="Arial" panose="020B0604020202020204" pitchFamily="34" charset="0"/>
              <a:buChar char="•"/>
            </a:pPr>
            <a:r>
              <a:rPr lang="en-US" b="1" dirty="0"/>
              <a:t>Integration with Healthcare Systems:</a:t>
            </a:r>
            <a:r>
              <a:rPr lang="en-US" dirty="0"/>
              <a:t> Peer support is sometimes undervalued or siloed from clinical care. Lack of coordination with providers can limit effectiveness and create confusion for clients.</a:t>
            </a:r>
          </a:p>
          <a:p>
            <a:pPr marL="171450" indent="-171450">
              <a:buFont typeface="Arial" panose="020B0604020202020204" pitchFamily="34" charset="0"/>
              <a:buChar char="•"/>
            </a:pPr>
            <a:r>
              <a:rPr lang="en-US" b="1" dirty="0"/>
              <a:t>Recruitment and Retention: </a:t>
            </a:r>
            <a:r>
              <a:rPr lang="en-US" dirty="0"/>
              <a:t>Finding qualified peers who are stable in their recovery and willing to work in rural areas can be challenging. Retaining them long-term requires meaningful compensation, support, and career development.</a:t>
            </a:r>
          </a:p>
          <a:p>
            <a:pPr marL="171450" indent="-171450">
              <a:buFont typeface="Arial" panose="020B0604020202020204" pitchFamily="34" charset="0"/>
              <a:buChar char="•"/>
            </a:pPr>
            <a:r>
              <a:rPr lang="en-US" b="1" dirty="0"/>
              <a:t>Policy and Reimbursement: </a:t>
            </a:r>
            <a:r>
              <a:rPr lang="en-US" dirty="0"/>
              <a:t>Medicaid and Medicare policies must evolve to support peer services as reimbursable care.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59</a:t>
            </a:fld>
            <a:endParaRPr lang="en-US"/>
          </a:p>
        </p:txBody>
      </p:sp>
    </p:spTree>
    <p:extLst>
      <p:ext uri="{BB962C8B-B14F-4D97-AF65-F5344CB8AC3E}">
        <p14:creationId xmlns:p14="http://schemas.microsoft.com/office/powerpoint/2010/main" val="176442477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to address challenges in peer support systems in rural areas?</a:t>
            </a:r>
          </a:p>
          <a:p>
            <a:pPr marL="171450" indent="-171450">
              <a:buFont typeface="Arial" panose="020B0604020202020204" pitchFamily="34" charset="0"/>
              <a:buChar char="•"/>
            </a:pPr>
            <a:r>
              <a:rPr lang="en-US" dirty="0"/>
              <a:t>Invest in sustainable funding and formalize peer roles within healthcare systems.</a:t>
            </a:r>
          </a:p>
          <a:p>
            <a:pPr marL="171450" indent="-171450">
              <a:buFont typeface="Arial" panose="020B0604020202020204" pitchFamily="34" charset="0"/>
              <a:buChar char="•"/>
            </a:pPr>
            <a:r>
              <a:rPr lang="en-US" dirty="0"/>
              <a:t>Provide robust training, supervision, and mental health support for peer workers.</a:t>
            </a:r>
          </a:p>
          <a:p>
            <a:pPr marL="171450" indent="-171450">
              <a:buFont typeface="Arial" panose="020B0604020202020204" pitchFamily="34" charset="0"/>
              <a:buChar char="•"/>
            </a:pPr>
            <a:r>
              <a:rPr lang="en-US" dirty="0"/>
              <a:t>Educate communities to reduce social labeling and promote the value of lived experience.</a:t>
            </a:r>
          </a:p>
          <a:p>
            <a:pPr marL="171450" indent="-171450">
              <a:buFont typeface="Arial" panose="020B0604020202020204" pitchFamily="34" charset="0"/>
              <a:buChar char="•"/>
            </a:pPr>
            <a:r>
              <a:rPr lang="en-US" dirty="0"/>
              <a:t>Establish clear protocols for confidentiality and professional boundaries.</a:t>
            </a:r>
          </a:p>
        </p:txBody>
      </p:sp>
      <p:sp>
        <p:nvSpPr>
          <p:cNvPr id="4" name="Slide Number Placeholder 3"/>
          <p:cNvSpPr>
            <a:spLocks noGrp="1"/>
          </p:cNvSpPr>
          <p:nvPr>
            <p:ph type="sldNum" sz="quarter" idx="5"/>
          </p:nvPr>
        </p:nvSpPr>
        <p:spPr/>
        <p:txBody>
          <a:bodyPr/>
          <a:lstStyle/>
          <a:p>
            <a:fld id="{2EAF3D7C-E79C-464D-870B-78CB3C2428AA}" type="slidenum">
              <a:rPr lang="en-US" smtClean="0"/>
              <a:t>60</a:t>
            </a:fld>
            <a:endParaRPr lang="en-US"/>
          </a:p>
        </p:txBody>
      </p:sp>
    </p:spTree>
    <p:extLst>
      <p:ext uri="{BB962C8B-B14F-4D97-AF65-F5344CB8AC3E}">
        <p14:creationId xmlns:p14="http://schemas.microsoft.com/office/powerpoint/2010/main" val="192557113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Virtual care uses digital technologies like video calls, phone consultations, mobile Apps,  and secure messaging to deliver healthcare and recovery services remotely. For rural communities, it’s not just a convenience, it’s a lifeline. Virtual recovery support involves healthcare providers and individuals with lived experience of HIV or SUD offering guidance, empathy, and encouragement through digital platforms. It brings the healing power connection to people who may be isolated by geography, social labeling, or places that lack local resources.</a:t>
            </a:r>
          </a:p>
          <a:p>
            <a:endParaRPr lang="en-US" dirty="0"/>
          </a:p>
          <a:p>
            <a:r>
              <a:rPr lang="en-US" dirty="0"/>
              <a:t>Why virtual care is important:</a:t>
            </a:r>
          </a:p>
          <a:p>
            <a:pPr marL="171450" indent="-171450">
              <a:buFont typeface="Arial" panose="020B0604020202020204" pitchFamily="34" charset="0"/>
              <a:buChar char="•"/>
            </a:pPr>
            <a:r>
              <a:rPr lang="en-US" b="1" dirty="0"/>
              <a:t>Accessible Anytime, Anywhere: </a:t>
            </a:r>
            <a:r>
              <a:rPr lang="en-US" b="0" dirty="0"/>
              <a:t>People in remote areas can connect with peers without needing to travel. This is especially helpful for those with mobility issues, transportation barriers, or limited clinic access.</a:t>
            </a:r>
          </a:p>
          <a:p>
            <a:pPr marL="171450" indent="-171450">
              <a:buFont typeface="Arial" panose="020B0604020202020204" pitchFamily="34" charset="0"/>
              <a:buChar char="•"/>
            </a:pPr>
            <a:r>
              <a:rPr lang="en-US" b="1" dirty="0"/>
              <a:t>Reduces Isolation: </a:t>
            </a:r>
            <a:r>
              <a:rPr lang="en-US" b="0" dirty="0"/>
              <a:t>Virtual platforms create safe spaces for individuals to share their experiences, ask questions, and receive support—helping to combat loneliness and shame.</a:t>
            </a:r>
          </a:p>
          <a:p>
            <a:pPr marL="171450" indent="-171450">
              <a:buFont typeface="Arial" panose="020B0604020202020204" pitchFamily="34" charset="0"/>
              <a:buChar char="•"/>
            </a:pPr>
            <a:r>
              <a:rPr lang="en-US" b="1" dirty="0"/>
              <a:t>Promotes Engagement and Retention: </a:t>
            </a:r>
            <a:r>
              <a:rPr lang="en-US" b="0" dirty="0"/>
              <a:t>Regular check-ins and group sessions via phone or video help individuals stay motivated and committed to their recovery journey.</a:t>
            </a:r>
          </a:p>
          <a:p>
            <a:pPr marL="171450" indent="-171450">
              <a:buFont typeface="Arial" panose="020B0604020202020204" pitchFamily="34" charset="0"/>
              <a:buChar char="•"/>
            </a:pPr>
            <a:r>
              <a:rPr lang="en-US" b="1" dirty="0"/>
              <a:t>Supports Mental Health: </a:t>
            </a:r>
            <a:r>
              <a:rPr lang="en-US" b="0" dirty="0"/>
              <a:t>Peer support often includes emotional validation, coping strategies, and encouragement, which are crucial for managing co-occurring mental health challenges.</a:t>
            </a:r>
          </a:p>
          <a:p>
            <a:pPr marL="171450" indent="-171450">
              <a:buFont typeface="Arial" panose="020B0604020202020204" pitchFamily="34" charset="0"/>
              <a:buChar char="•"/>
            </a:pPr>
            <a:r>
              <a:rPr lang="en-US" b="1" dirty="0"/>
              <a:t>Flexible and Scalable: </a:t>
            </a:r>
            <a:r>
              <a:rPr lang="en-US" b="0" dirty="0"/>
              <a:t>Virtual models can serve more </a:t>
            </a:r>
            <a:r>
              <a:rPr lang="en-US" dirty="0"/>
              <a:t>people with fewer resources, making them ideal for underfunded rural programs.</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61</a:t>
            </a:fld>
            <a:endParaRPr lang="en-US"/>
          </a:p>
        </p:txBody>
      </p:sp>
    </p:spTree>
    <p:extLst>
      <p:ext uri="{BB962C8B-B14F-4D97-AF65-F5344CB8AC3E}">
        <p14:creationId xmlns:p14="http://schemas.microsoft.com/office/powerpoint/2010/main" val="361758650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Community-based prevention and education involves engaging residents, organizations, and leaders to raise awareness, reduce risk, and promote healthy behaviors related to HIV and SUD. It’s about meeting people where they are, physically, mentally, and emotionally, to create lasting change. Community-based prevention and education is important because:</a:t>
            </a:r>
          </a:p>
          <a:p>
            <a:pPr marL="171450" indent="-171450">
              <a:buFont typeface="Arial" panose="020B0604020202020204" pitchFamily="34" charset="0"/>
              <a:buChar char="•"/>
            </a:pPr>
            <a:r>
              <a:rPr lang="en-US" b="0" dirty="0"/>
              <a:t>Reduces social labeling and misinformation: In small communities, myths and judgment around HIV and addiction can discourage people from seeking help. Education campaigns challenge stereotypes and promote understanding, making recovery more accessible.</a:t>
            </a:r>
          </a:p>
          <a:p>
            <a:pPr marL="171450" indent="-171450">
              <a:buFont typeface="Arial" panose="020B0604020202020204" pitchFamily="34" charset="0"/>
              <a:buChar char="•"/>
            </a:pPr>
            <a:r>
              <a:rPr lang="en-US" b="0" dirty="0"/>
              <a:t>Promotes early intervention: By teaching people to recognize signs of substance use and HIV risk, communities can intervene before problems escalate. Prevention is more effective—and less costly—than crisis response.</a:t>
            </a:r>
          </a:p>
          <a:p>
            <a:pPr marL="171450" indent="-171450">
              <a:buFont typeface="Arial" panose="020B0604020202020204" pitchFamily="34" charset="0"/>
              <a:buChar char="•"/>
            </a:pPr>
            <a:r>
              <a:rPr lang="en-US" b="0" dirty="0"/>
              <a:t>Empowers local leadership: When education efforts are led by trusted community members—teachers, pastors, youth leaders—they resonate more deeply and foster a sense of shared responsibility.</a:t>
            </a:r>
          </a:p>
          <a:p>
            <a:pPr marL="171450" indent="-171450">
              <a:buFont typeface="Arial" panose="020B0604020202020204" pitchFamily="34" charset="0"/>
              <a:buChar char="•"/>
            </a:pPr>
            <a:r>
              <a:rPr lang="en-US" b="0" dirty="0"/>
              <a:t>Strengthens social support networks: Prevention programs often include peer groups, family education, and community events that build connection and reduce isolation—key factors in long-term recovery.</a:t>
            </a:r>
          </a:p>
          <a:p>
            <a:pPr marL="171450" indent="-171450">
              <a:buFont typeface="Arial" panose="020B0604020202020204" pitchFamily="34" charset="0"/>
              <a:buChar char="•"/>
            </a:pPr>
            <a:r>
              <a:rPr lang="en-US" b="0" dirty="0"/>
              <a:t>Tailors messaging to local customs: Community-based </a:t>
            </a:r>
            <a:r>
              <a:rPr lang="en-US" dirty="0"/>
              <a:t>strategies reflect local values, language, and traditions, making them more relatable and impactful than generic public health campaigns.</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62</a:t>
            </a:fld>
            <a:endParaRPr lang="en-US"/>
          </a:p>
        </p:txBody>
      </p:sp>
    </p:spTree>
    <p:extLst>
      <p:ext uri="{BB962C8B-B14F-4D97-AF65-F5344CB8AC3E}">
        <p14:creationId xmlns:p14="http://schemas.microsoft.com/office/powerpoint/2010/main" val="205355670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common approaches for community-based prevention and education:</a:t>
            </a:r>
          </a:p>
          <a:p>
            <a:pPr marL="171450" indent="-171450">
              <a:buFont typeface="Arial" panose="020B0604020202020204" pitchFamily="34" charset="0"/>
              <a:buChar char="•"/>
            </a:pPr>
            <a:r>
              <a:rPr lang="en-US" b="1" dirty="0"/>
              <a:t>School-Based Education:</a:t>
            </a:r>
            <a:r>
              <a:rPr lang="en-US" dirty="0"/>
              <a:t> Teaching youth about substance use, HIV prevention, and healthy coping skills.</a:t>
            </a:r>
          </a:p>
          <a:p>
            <a:pPr marL="171450" indent="-171450">
              <a:buFont typeface="Arial" panose="020B0604020202020204" pitchFamily="34" charset="0"/>
              <a:buChar char="•"/>
            </a:pPr>
            <a:r>
              <a:rPr lang="en-US" b="1" dirty="0"/>
              <a:t>Faith and Civic Engagement: </a:t>
            </a:r>
            <a:r>
              <a:rPr lang="en-US" dirty="0"/>
              <a:t>Partnering with churches, tribal councils, and local nonprofits to spread awareness and offer support.</a:t>
            </a:r>
          </a:p>
          <a:p>
            <a:pPr marL="171450" marR="0" lvl="0" indent="-171450" algn="l" defTabSz="45644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Workshops and Trainings: </a:t>
            </a:r>
            <a:r>
              <a:rPr lang="en-US" dirty="0"/>
              <a:t>Equipping community members with tools to recognize risk factors, respond to crises, and support recovery.</a:t>
            </a:r>
          </a:p>
          <a:p>
            <a:pPr marL="171450" indent="-171450">
              <a:buFont typeface="Arial" panose="020B0604020202020204" pitchFamily="34" charset="0"/>
              <a:buChar char="•"/>
            </a:pPr>
            <a:r>
              <a:rPr lang="en-US" b="1" dirty="0"/>
              <a:t>Public Awareness Campaigns: </a:t>
            </a:r>
            <a:r>
              <a:rPr lang="en-US" dirty="0"/>
              <a:t>Using local media, posters, and events to promote prevention, testing, and treatment options.</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Public health campaigns addressing SUD and HIV play a vital role in raising awareness, reducing social labeling, and disseminating critical information. However, campaigns alone are not sufficient to drive lasting change. Information must be paired with action. To truly fortify the concepts shared, communities must engage in sustained activities such as peer education, prevention programs, counseling services, and accessible testing and treatment initiatives. Without these reinforcing efforts, messages risk fading into the background, leaving individuals informed but unsupported. Real impact comes when education is embedded within a framework of tangible, ongoing support.</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63</a:t>
            </a:fld>
            <a:endParaRPr lang="en-US"/>
          </a:p>
        </p:txBody>
      </p:sp>
    </p:spTree>
    <p:extLst>
      <p:ext uri="{BB962C8B-B14F-4D97-AF65-F5344CB8AC3E}">
        <p14:creationId xmlns:p14="http://schemas.microsoft.com/office/powerpoint/2010/main" val="74715643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Transportation and housing support play a critical role in the recovery journey for individuals living with HIV and substance use disorder (SUD), especially in rural communities where systemic barriers are more pronounced. </a:t>
            </a:r>
          </a:p>
          <a:p>
            <a:endParaRPr lang="en-US" dirty="0"/>
          </a:p>
          <a:p>
            <a:r>
              <a:rPr lang="en-US" dirty="0"/>
              <a:t>In rural areas, clinics and specialists are often far away. Without reliable </a:t>
            </a:r>
            <a:r>
              <a:rPr lang="en-US" b="1" dirty="0"/>
              <a:t>transportation</a:t>
            </a:r>
            <a:r>
              <a:rPr lang="en-US" dirty="0"/>
              <a:t>, individuals may miss appointments for HIV care, medications for addiction treatment (MAT), or counseling. Also, timely access to urgent care or crisis intervention can be life-saving, especially for those experiencing overdose or HIV-related complications. Reliable transportation services is also very important to access social services, peer support groups, prevention programs, and pharmacies.</a:t>
            </a:r>
          </a:p>
          <a:p>
            <a:endParaRPr lang="en-US" dirty="0"/>
          </a:p>
          <a:p>
            <a:r>
              <a:rPr lang="en-US" b="1" dirty="0"/>
              <a:t>Housing</a:t>
            </a:r>
            <a:r>
              <a:rPr lang="en-US" dirty="0"/>
              <a:t> is one of the most critical foundations for successful recovery from HIV and SUD, especially in rural communities. Without stable housing, individuals face enormous barriers to accessing care, maintaining treatment, and rebuilding their lives. It also supports mental health and reduces exposure to trauma, as well as enhances dignity, autonomy, and long-term recovery success. Housing isn’t just a roof; it is a recovery tool. It transforms survival into stability and opens the door to healing, health, and hope.</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64</a:t>
            </a:fld>
            <a:endParaRPr lang="en-US"/>
          </a:p>
        </p:txBody>
      </p:sp>
    </p:spTree>
    <p:extLst>
      <p:ext uri="{BB962C8B-B14F-4D97-AF65-F5344CB8AC3E}">
        <p14:creationId xmlns:p14="http://schemas.microsoft.com/office/powerpoint/2010/main" val="18888785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Faith-based programs play a vital and often underutilized role in supporting recovery from HIV and substance use disorder (SUD) in rural communities. Their influence extends beyond spiritual guidance;  they offer emotional support, community connection, and practical resources that can significantly enhance recovery outcomes.</a:t>
            </a:r>
          </a:p>
          <a:p>
            <a:endParaRPr lang="en-US" dirty="0"/>
          </a:p>
          <a:p>
            <a:r>
              <a:rPr lang="en-US" dirty="0"/>
              <a:t>Here is how faith-based programs support recovery:</a:t>
            </a:r>
          </a:p>
          <a:p>
            <a:pPr marL="171450" marR="0" lvl="0" indent="-171450">
              <a:lnSpc>
                <a:spcPct val="115000"/>
              </a:lnSpc>
              <a:spcAft>
                <a:spcPts val="800"/>
              </a:spcAft>
              <a:buFont typeface="Arial" panose="020B0604020202020204" pitchFamily="34" charset="0"/>
              <a:buChar char="•"/>
              <a:tabLst>
                <a:tab pos="457200" algn="l"/>
              </a:tabLst>
            </a:pPr>
            <a:r>
              <a:rPr lang="en-US" sz="12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Trusted community anchors</a:t>
            </a:r>
            <a:r>
              <a:rPr lang="en-US" sz="1200"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Faith institutions are often deeply embedded in rural communities, making them trusted sources of support and information. Their longstanding presence allows them to reach individuals who may be skeptical of formal healthcare systems or government programs.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171450" marR="0" lvl="0" indent="-171450">
              <a:lnSpc>
                <a:spcPct val="115000"/>
              </a:lnSpc>
              <a:spcAft>
                <a:spcPts val="800"/>
              </a:spcAft>
              <a:buFont typeface="Arial" panose="020B0604020202020204" pitchFamily="34" charset="0"/>
              <a:buChar char="•"/>
              <a:tabLst>
                <a:tab pos="457200" algn="l"/>
              </a:tabLst>
            </a:pPr>
            <a:r>
              <a:rPr lang="en-US" sz="12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Reducing social labeling through compassion</a:t>
            </a:r>
            <a:r>
              <a:rPr lang="en-US" sz="1200"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Faith leaders can reshape community attitudes by promoting messages of acceptance, forgiveness, and healing. By openly addressing HIV and addiction as health conditions, not moral failings, faith-based programs help reduce shame and encourage people to seek help.</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171450" marR="0" lvl="0" indent="-171450">
              <a:lnSpc>
                <a:spcPct val="115000"/>
              </a:lnSpc>
              <a:spcAft>
                <a:spcPts val="800"/>
              </a:spcAft>
              <a:buFont typeface="Arial" panose="020B0604020202020204" pitchFamily="34" charset="0"/>
              <a:buChar char="•"/>
              <a:tabLst>
                <a:tab pos="457200" algn="l"/>
              </a:tabLst>
            </a:pPr>
            <a:r>
              <a:rPr lang="en-US" sz="12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Providing emotional and spiritual support</a:t>
            </a:r>
            <a:r>
              <a:rPr lang="en-US" sz="1200"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Recovery is not just physical, it</a:t>
            </a:r>
            <a:r>
              <a:rPr lang="en-US" sz="12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r>
              <a:rPr lang="en-US" sz="1200"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s emotional and spiritual. Faith-based programs offer counseling, prayer groups, and mentorship that help individuals find meaning, hope, and resilience. Spiritual practices can foster inner strength and a sense of purpose, which are powerful motivators in recovery.</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171450" marR="0" lvl="0" indent="-171450">
              <a:lnSpc>
                <a:spcPct val="115000"/>
              </a:lnSpc>
              <a:spcAft>
                <a:spcPts val="800"/>
              </a:spcAft>
              <a:buFont typeface="Arial" panose="020B0604020202020204" pitchFamily="34" charset="0"/>
              <a:buChar char="•"/>
              <a:tabLst>
                <a:tab pos="457200" algn="l"/>
              </a:tabLst>
            </a:pPr>
            <a:r>
              <a:rPr lang="en-US" sz="12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Offering practical resources</a:t>
            </a:r>
            <a:r>
              <a:rPr lang="en-US" sz="1200"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Many faith-based organizations provide food, clothing, transportation, and even housing support, which are critical services for individuals in early recovery. Churches and religious nonprofits may host support groups, recovery meetings, or mobile health clinics.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171450" marR="0" lvl="0" indent="-171450">
              <a:lnSpc>
                <a:spcPct val="115000"/>
              </a:lnSpc>
              <a:spcAft>
                <a:spcPts val="800"/>
              </a:spcAft>
              <a:buFont typeface="Arial" panose="020B0604020202020204" pitchFamily="34" charset="0"/>
              <a:buChar char="•"/>
              <a:tabLst>
                <a:tab pos="457200" algn="l"/>
              </a:tabLst>
            </a:pPr>
            <a:r>
              <a:rPr lang="en-US" sz="12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Creating safe, inclusive spaces</a:t>
            </a:r>
            <a:r>
              <a:rPr lang="en-US" sz="1200"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Faith communities can serve as safe havens for people living with HIV or recovering from substance use, especially when other parts of the community are judgmental or isolating. Inclusive congregations foster belonging and reduce the social isolation that often influences relapses.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171450" marR="0" lvl="0" indent="-171450">
              <a:lnSpc>
                <a:spcPct val="115000"/>
              </a:lnSpc>
              <a:spcAft>
                <a:spcPts val="800"/>
              </a:spcAft>
              <a:buFont typeface="Arial" panose="020B0604020202020204" pitchFamily="34" charset="0"/>
              <a:buChar char="•"/>
              <a:tabLst>
                <a:tab pos="457200" algn="l"/>
              </a:tabLst>
            </a:pPr>
            <a:r>
              <a:rPr lang="en-US" sz="12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Advocacy and outreach</a:t>
            </a:r>
            <a:r>
              <a:rPr lang="en-US" sz="1200"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Faith leaders can be powerful advocates for policy change, funding, and community education. Their voices can help mobilize support for prevention strategies, HIV testing, and treatment access.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Font typeface="Arial" panose="020B0604020202020204" pitchFamily="34" charset="0"/>
              <a:buNone/>
            </a:pPr>
            <a:endParaRPr lang="en-US" dirty="0"/>
          </a:p>
          <a:p>
            <a:pPr marL="0" indent="0">
              <a:buFont typeface="Arial" panose="020B0604020202020204" pitchFamily="34" charset="0"/>
              <a:buNone/>
            </a:pPr>
            <a:r>
              <a:rPr lang="en-US" dirty="0"/>
              <a:t>Faith-based programs are more than spiritual institutions; they are recovery allies. When integrated thoughtfully into public health strategies, they can transform rural communities into places of healing, dignity, and hope.</a:t>
            </a:r>
          </a:p>
          <a:p>
            <a:pPr marL="0" indent="0">
              <a:buFont typeface="Arial" panose="020B0604020202020204" pitchFamily="34" charset="0"/>
              <a:buNone/>
            </a:pPr>
            <a:endParaRPr lang="en-US" dirty="0"/>
          </a:p>
          <a:p>
            <a:pPr marL="0" indent="0">
              <a:buFont typeface="Arial" panose="020B0604020202020204" pitchFamily="34" charset="0"/>
              <a:buNone/>
            </a:pPr>
            <a:r>
              <a:rPr lang="en-US" b="1" dirty="0"/>
              <a:t>REFERENCE:</a:t>
            </a:r>
          </a:p>
          <a:p>
            <a:r>
              <a:rPr lang="en-US" sz="1800" b="0" i="0" u="none" strike="noStrike" kern="1200" cap="none" baseline="0" dirty="0">
                <a:solidFill>
                  <a:schemeClr val="tx1"/>
                </a:solidFill>
                <a:effectLst/>
                <a:latin typeface="+mn-lt"/>
                <a:ea typeface="+mn-ea"/>
                <a:cs typeface="+mn-cs"/>
              </a:rPr>
              <a:t>Great Lakes Prevention Technology Transfer Center. (2019). Engaging the Faith Community in Substance Use Prevention: The Rationale for Partnering and Resources to Support Your Efforts. Madison, Wisconsin: University of Wisconsin-Madison. Accessed May 4, 2026, from: </a:t>
            </a:r>
            <a:r>
              <a:rPr lang="en-US" sz="1800" b="0" i="0" u="sng" strike="noStrike" kern="1200" cap="none" baseline="0" dirty="0">
                <a:solidFill>
                  <a:schemeClr val="tx1"/>
                </a:solidFill>
                <a:effectLst/>
                <a:latin typeface="+mn-lt"/>
                <a:ea typeface="+mn-ea"/>
                <a:cs typeface="+mn-cs"/>
                <a:hlinkClick r:id="rId3"/>
              </a:rPr>
              <a:t>https://pttcnetwork.org/wp-content/uploads/2019/11/EngagingtheFaithCommunityinSubstanceUsePreventionRationaleandResources_mmf_0.pdf</a:t>
            </a:r>
            <a:r>
              <a:rPr lang="en-US" sz="1800" b="0" i="0" u="none" strike="noStrike" kern="1200" cap="none" baseline="0" dirty="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2EAF3D7C-E79C-464D-870B-78CB3C2428AA}" type="slidenum">
              <a:rPr lang="en-US" smtClean="0"/>
              <a:t>65</a:t>
            </a:fld>
            <a:endParaRPr lang="en-US"/>
          </a:p>
        </p:txBody>
      </p:sp>
    </p:spTree>
    <p:extLst>
      <p:ext uri="{BB962C8B-B14F-4D97-AF65-F5344CB8AC3E}">
        <p14:creationId xmlns:p14="http://schemas.microsoft.com/office/powerpoint/2010/main" val="73205040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Family-centered programs are a cornerstone of effective recovery strategies for HIV and SUD, especially in rural areas where social networks are tight-knit and healthcare resources may be limited. These programs recognize that healing doesn’t happen in isolation; it happens within families and communities.</a:t>
            </a:r>
          </a:p>
          <a:p>
            <a:endParaRPr lang="en-US" dirty="0"/>
          </a:p>
          <a:p>
            <a:r>
              <a:rPr lang="en-US" dirty="0"/>
              <a:t>Here is how family-centered programs support recovery:</a:t>
            </a: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Strengthening support systems: </a:t>
            </a:r>
            <a:r>
              <a:rPr lang="en-US" sz="1200" kern="1200" dirty="0">
                <a:solidFill>
                  <a:schemeClr val="tx1"/>
                </a:solidFill>
                <a:effectLst/>
                <a:latin typeface="+mn-lt"/>
                <a:ea typeface="+mn-ea"/>
                <a:cs typeface="+mn-cs"/>
              </a:rPr>
              <a:t>Families are often the primary source of emotional, financial, and logistical support in rural communities. Family-centered programs help educate and empower loved ones to become active participants in the recovery process.</a:t>
            </a: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Reducing social labelling and shame: </a:t>
            </a:r>
            <a:r>
              <a:rPr lang="en-US" sz="1200" kern="1200" dirty="0">
                <a:solidFill>
                  <a:schemeClr val="tx1"/>
                </a:solidFill>
                <a:effectLst/>
                <a:latin typeface="+mn-lt"/>
                <a:ea typeface="+mn-ea"/>
                <a:cs typeface="+mn-cs"/>
              </a:rPr>
              <a:t>HIV and addiction carry heavy social labeling, which can fracture family relationships. These programs promote open dialogue, compassion, and understanding, helping families move from judgment to support.</a:t>
            </a: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Improving treatment engagement: </a:t>
            </a:r>
            <a:r>
              <a:rPr lang="en-US" sz="1200" kern="1200" dirty="0">
                <a:solidFill>
                  <a:schemeClr val="tx1"/>
                </a:solidFill>
                <a:effectLst/>
                <a:latin typeface="+mn-lt"/>
                <a:ea typeface="+mn-ea"/>
                <a:cs typeface="+mn-cs"/>
              </a:rPr>
              <a:t>When families are involved, individuals are more likely to stay in treatment, adhere to medication, and attend appointments. Family support can be a powerful motivator for sustained recovery.</a:t>
            </a: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Providing practical assistance: </a:t>
            </a:r>
            <a:r>
              <a:rPr lang="en-US" sz="1200" kern="1200" dirty="0">
                <a:solidFill>
                  <a:schemeClr val="tx1"/>
                </a:solidFill>
                <a:effectLst/>
                <a:latin typeface="+mn-lt"/>
                <a:ea typeface="+mn-ea"/>
                <a:cs typeface="+mn-cs"/>
              </a:rPr>
              <a:t>Families often help with transportation, housing, childcare, and daily routines, which are all critical for maintaining stability during recovery. Programs may offer training or resources to help families manage these responsibilities effectively.</a:t>
            </a: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Addressing co-occurring issues: </a:t>
            </a:r>
            <a:r>
              <a:rPr lang="en-US" sz="1200" kern="1200" dirty="0">
                <a:solidFill>
                  <a:schemeClr val="tx1"/>
                </a:solidFill>
                <a:effectLst/>
                <a:latin typeface="+mn-lt"/>
                <a:ea typeface="+mn-ea"/>
                <a:cs typeface="+mn-cs"/>
              </a:rPr>
              <a:t>Family-centered care can identify and address shared challenges like trauma, poverty, or mental health issues that affect the entire household. This holistic approach improves outcomes for both the individual and their family members.</a:t>
            </a:r>
          </a:p>
          <a:p>
            <a:endParaRPr lang="en-US" dirty="0"/>
          </a:p>
          <a:p>
            <a:r>
              <a:rPr lang="en-US" dirty="0"/>
              <a:t>Family-centered programs don’t just treat individuals; they heal families. In rural communities, where every relationship counts, they are essential for building resilience, restoring trust, and sustaining long-term recovery.</a:t>
            </a:r>
          </a:p>
          <a:p>
            <a:endParaRPr lang="en-US" dirty="0"/>
          </a:p>
          <a:p>
            <a:r>
              <a:rPr lang="en-US" b="1" dirty="0"/>
              <a:t>REFERENCE:</a:t>
            </a:r>
          </a:p>
          <a:p>
            <a:r>
              <a:rPr lang="en-US" sz="1800" b="0" i="0" u="none" strike="noStrike" kern="1200" cap="none" baseline="0" dirty="0">
                <a:solidFill>
                  <a:schemeClr val="tx1"/>
                </a:solidFill>
                <a:effectLst/>
                <a:latin typeface="+mn-lt"/>
                <a:ea typeface="+mn-ea"/>
                <a:cs typeface="+mn-cs"/>
              </a:rPr>
              <a:t>National Center on Substance Abuse and Child Welfare. (2025). Fact Sheet 2: Family-Centered Approaches in Early Childhood for Substance Use Disorder (SUD) Treatment Programs. Lake Forest, California: Children and Family Futures. Accessed May 4, 2026, from </a:t>
            </a:r>
            <a:r>
              <a:rPr lang="en-US" sz="1800" b="0" i="0" u="sng" strike="noStrike" kern="1200" cap="none" baseline="0" dirty="0">
                <a:solidFill>
                  <a:schemeClr val="tx1"/>
                </a:solidFill>
                <a:effectLst/>
                <a:latin typeface="+mn-lt"/>
                <a:ea typeface="+mn-ea"/>
                <a:cs typeface="+mn-cs"/>
                <a:hlinkClick r:id="rId3"/>
              </a:rPr>
              <a:t>https://ncsacw.acf.gov/files/early-childhood-factsheet-2.pdf</a:t>
            </a:r>
            <a:r>
              <a:rPr lang="en-US" sz="1800" b="0" i="0" u="none" strike="noStrike" kern="1200" cap="none" baseline="0" dirty="0">
                <a:solidFill>
                  <a:schemeClr val="tx1"/>
                </a:solidFill>
                <a:effectLst/>
                <a:latin typeface="+mn-lt"/>
                <a:ea typeface="+mn-ea"/>
                <a:cs typeface="+mn-cs"/>
              </a:rPr>
              <a:t>.</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66</a:t>
            </a:fld>
            <a:endParaRPr lang="en-US"/>
          </a:p>
        </p:txBody>
      </p:sp>
    </p:spTree>
    <p:extLst>
      <p:ext uri="{BB962C8B-B14F-4D97-AF65-F5344CB8AC3E}">
        <p14:creationId xmlns:p14="http://schemas.microsoft.com/office/powerpoint/2010/main" val="230832335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section of the presentation focuses on building and strengthening rural recovery ecosystems.</a:t>
            </a:r>
          </a:p>
          <a:p>
            <a:endParaRPr lang="en-US" dirty="0"/>
          </a:p>
          <a:p>
            <a:r>
              <a:rPr lang="en-US" b="1" dirty="0"/>
              <a:t>IMAGE CREDIT:</a:t>
            </a:r>
          </a:p>
          <a:p>
            <a:r>
              <a:rPr lang="en-US" dirty="0"/>
              <a:t>Adobe Stock, Purchased Image, 2026.</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67</a:t>
            </a:fld>
            <a:endParaRPr lang="en-US"/>
          </a:p>
        </p:txBody>
      </p:sp>
    </p:spTree>
    <p:extLst>
      <p:ext uri="{BB962C8B-B14F-4D97-AF65-F5344CB8AC3E}">
        <p14:creationId xmlns:p14="http://schemas.microsoft.com/office/powerpoint/2010/main" val="345309586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Building or strengthening rural recovery ecosystems is essential for effectively addressing HIV and substance use disorder (SUD) in underserved communities. These ecosystems are not just about healthcare. They’ are about creating a coordinated, community-driven network of support that fosters healing, resilience, and long-term recovery.</a:t>
            </a:r>
          </a:p>
          <a:p>
            <a:endParaRPr lang="en-US" dirty="0"/>
          </a:p>
          <a:p>
            <a:r>
              <a:rPr lang="en-US" dirty="0"/>
              <a:t>Building rural recovery ecosystems refers to creating coordinated, community-based networks in rural areas that support individuals recovering from substance use disorders (SUD) and accessing preventive and treatment services for HIV. These ecosystems integrate healthcare, employment, housing, transportation, and peer support services to help people in recovery rebuild their lives sustainably.</a:t>
            </a:r>
          </a:p>
          <a:p>
            <a:endParaRPr lang="en-US" dirty="0"/>
          </a:p>
          <a:p>
            <a:r>
              <a:rPr lang="en-US" dirty="0"/>
              <a:t>A rural recovery ecosystem isn’t just a collection of services. It is a community-wide commitment to healing. When built intentionally, it transforms isolated efforts into a unified force for change, giving individuals the tools and support they need to thrive.</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68</a:t>
            </a:fld>
            <a:endParaRPr lang="en-US"/>
          </a:p>
        </p:txBody>
      </p:sp>
    </p:spTree>
    <p:extLst>
      <p:ext uri="{BB962C8B-B14F-4D97-AF65-F5344CB8AC3E}">
        <p14:creationId xmlns:p14="http://schemas.microsoft.com/office/powerpoint/2010/main" val="220547668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importance of strengthening rural recovery ecosystems?</a:t>
            </a:r>
          </a:p>
          <a:p>
            <a:endParaRPr lang="en-US" dirty="0"/>
          </a:p>
          <a:p>
            <a:pPr marL="171450" marR="0" lvl="0" indent="-171450">
              <a:lnSpc>
                <a:spcPct val="115000"/>
              </a:lnSpc>
              <a:buFont typeface="Arial" panose="020B0604020202020204" pitchFamily="34" charset="0"/>
              <a:buChar char="•"/>
              <a:tabLst>
                <a:tab pos="457200" algn="l"/>
              </a:tabLst>
            </a:pPr>
            <a:r>
              <a:rPr lang="en-US" sz="12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Promotes integrated and holistic care: </a:t>
            </a:r>
            <a:r>
              <a:rPr lang="en-US" sz="1200"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 strong recovery ecosystem connects medical care, behavioral health, housing, transportation, peer support, and social services. This integration ensures that individuals receive comprehensive support</a:t>
            </a:r>
            <a:r>
              <a:rPr lang="en-US" sz="12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r>
              <a:rPr lang="en-US" sz="1200"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not just treatment for symptoms but help with the underlying social and economic factors that affect recovery.</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171450" marR="0" lvl="0" indent="-171450">
              <a:lnSpc>
                <a:spcPct val="115000"/>
              </a:lnSpc>
              <a:buFont typeface="Arial" panose="020B0604020202020204" pitchFamily="34" charset="0"/>
              <a:buChar char="•"/>
              <a:tabLst>
                <a:tab pos="457200" algn="l"/>
              </a:tabLst>
            </a:pPr>
            <a:r>
              <a:rPr lang="en-US" sz="12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Improvement of access and navigation: </a:t>
            </a:r>
            <a:r>
              <a:rPr lang="en-US" sz="1200"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Rural areas often lack centralized services. A well-built ecosystem helps individuals navigate fragmented systems, reducing confusion and dropout rates. It also brings services closer to home through mobile clinics, telemedicine, and community-based outreach.</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171450" marR="0" lvl="0" indent="-171450">
              <a:lnSpc>
                <a:spcPct val="115000"/>
              </a:lnSpc>
              <a:buFont typeface="Arial" panose="020B0604020202020204" pitchFamily="34" charset="0"/>
              <a:buChar char="•"/>
              <a:tabLst>
                <a:tab pos="457200" algn="l"/>
              </a:tabLst>
            </a:pPr>
            <a:r>
              <a:rPr lang="en-US" sz="12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Promotes community engagement and ownership: </a:t>
            </a:r>
            <a:r>
              <a:rPr lang="en-US" sz="1200"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Recovery ecosystems thrive when local leaders, faith groups, schools, and families are involved. This grassroots approach builds trust, reduces social labeling, and ensures that solutions reflect the community</a:t>
            </a:r>
            <a:r>
              <a:rPr lang="en-US" sz="12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r>
              <a:rPr lang="en-US" sz="1200"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s values and needs.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171450" marR="0" lvl="0" indent="-171450">
              <a:lnSpc>
                <a:spcPct val="115000"/>
              </a:lnSpc>
              <a:buFont typeface="Arial" panose="020B0604020202020204" pitchFamily="34" charset="0"/>
              <a:buChar char="•"/>
              <a:tabLst>
                <a:tab pos="457200" algn="l"/>
              </a:tabLst>
            </a:pPr>
            <a:r>
              <a:rPr lang="en-US" sz="12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Creates supportive infrastructure: </a:t>
            </a:r>
            <a:r>
              <a:rPr lang="en-US" sz="1200"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Housing, transportation, and employment services are critical pillars of recovery. Strengthening these supports within the ecosystem helps individuals maintain stability and avoid relapses.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171450" marR="0" lvl="0" indent="-171450">
              <a:lnSpc>
                <a:spcPct val="115000"/>
              </a:lnSpc>
              <a:buFont typeface="Arial" panose="020B0604020202020204" pitchFamily="34" charset="0"/>
              <a:buChar char="•"/>
              <a:tabLst>
                <a:tab pos="457200" algn="l"/>
              </a:tabLst>
            </a:pPr>
            <a:r>
              <a:rPr lang="en-US" sz="12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Promotes education and prevention: Ecosystems </a:t>
            </a:r>
            <a:r>
              <a:rPr lang="en-US" sz="1200"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promote ongoing education about HIV, addiction, prevention, and mental health. They empower communities to prevent new cases and intervene early when risks arise.</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171450" marR="0" lvl="0" indent="-171450">
              <a:lnSpc>
                <a:spcPct val="115000"/>
              </a:lnSpc>
              <a:spcAft>
                <a:spcPts val="800"/>
              </a:spcAft>
              <a:buFont typeface="Arial" panose="020B0604020202020204" pitchFamily="34" charset="0"/>
              <a:buChar char="•"/>
              <a:tabLst>
                <a:tab pos="457200" algn="l"/>
              </a:tabLst>
            </a:pPr>
            <a:r>
              <a:rPr lang="en-US" sz="1200" b="1"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Builds sustainability and resilience: </a:t>
            </a:r>
            <a:r>
              <a:rPr lang="en-US" sz="1200" kern="12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 strong ecosystem is built to last. It adapts to changing needs, secures funding, and trains local providers to ensure continuity of care. It also fosters resilience by creating networks of support that extend beyond formal treatment.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69</a:t>
            </a:fld>
            <a:endParaRPr lang="en-US"/>
          </a:p>
        </p:txBody>
      </p:sp>
    </p:spTree>
    <p:extLst>
      <p:ext uri="{BB962C8B-B14F-4D97-AF65-F5344CB8AC3E}">
        <p14:creationId xmlns:p14="http://schemas.microsoft.com/office/powerpoint/2010/main" val="356601886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Recovery ecosystems include several components. Let's focus on this model that represents the Recovery Ecosystem supported by five main pillars:</a:t>
            </a:r>
          </a:p>
          <a:p>
            <a:r>
              <a:rPr lang="en-US" dirty="0"/>
              <a:t>1 – Collaborative Partnerships</a:t>
            </a:r>
          </a:p>
          <a:p>
            <a:r>
              <a:rPr lang="en-US" dirty="0"/>
              <a:t>2 – Workforce Development</a:t>
            </a:r>
          </a:p>
          <a:p>
            <a:r>
              <a:rPr lang="en-US" dirty="0"/>
              <a:t>3 – Peer Support Services</a:t>
            </a:r>
          </a:p>
          <a:p>
            <a:r>
              <a:rPr lang="en-US" dirty="0"/>
              <a:t>4 – Access to Healthcare</a:t>
            </a:r>
          </a:p>
          <a:p>
            <a:r>
              <a:rPr lang="en-US" dirty="0"/>
              <a:t>5 – Friendly Environments.</a:t>
            </a:r>
          </a:p>
        </p:txBody>
      </p:sp>
      <p:sp>
        <p:nvSpPr>
          <p:cNvPr id="4" name="Slide Number Placeholder 3"/>
          <p:cNvSpPr>
            <a:spLocks noGrp="1"/>
          </p:cNvSpPr>
          <p:nvPr>
            <p:ph type="sldNum" sz="quarter" idx="5"/>
          </p:nvPr>
        </p:nvSpPr>
        <p:spPr/>
        <p:txBody>
          <a:bodyPr/>
          <a:lstStyle/>
          <a:p>
            <a:fld id="{2EAF3D7C-E79C-464D-870B-78CB3C2428AA}" type="slidenum">
              <a:rPr lang="en-US" smtClean="0"/>
              <a:t>70</a:t>
            </a:fld>
            <a:endParaRPr lang="en-US"/>
          </a:p>
        </p:txBody>
      </p:sp>
    </p:spTree>
    <p:extLst>
      <p:ext uri="{BB962C8B-B14F-4D97-AF65-F5344CB8AC3E}">
        <p14:creationId xmlns:p14="http://schemas.microsoft.com/office/powerpoint/2010/main" val="372238624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Collaborative Partnerships </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bring together individuals, organizations, or communities to achieve shared goals by leveraging collective strengths. These partnerships must be built on trust, mutual respect, and aligned interests, often involving multiple local community experts such as businesses, nonprofits, government agencies, and local communities. Partnerships can drive innovation, amplify resources, and create sustainable solutions, whether in business, social initiatives, disaster, or recovery efforts. Strong partnerships can only thrive on transparency and adaptability, ensuring all members contribute meaningfully while benefiting from the collective efforts.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Who are the key participants in Collaborative Partnerships?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Local health departments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Behavioral health providers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Law enforcement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Employers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Faith-based organizations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Schools and community colleges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Why it is important? Rural communities often have limited resources. Partnerships and collaboration helps to align efforts, reduce duplication, and make better use of funding and services.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A good example is a rural county forms a Recovery Task Force combining local hospital staff, clergy, and local employers to identify community needs and share resources.</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71</a:t>
            </a:fld>
            <a:endParaRPr lang="en-US"/>
          </a:p>
        </p:txBody>
      </p:sp>
    </p:spTree>
    <p:extLst>
      <p:ext uri="{BB962C8B-B14F-4D97-AF65-F5344CB8AC3E}">
        <p14:creationId xmlns:p14="http://schemas.microsoft.com/office/powerpoint/2010/main" val="395923867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The second component of Recovery Ecosystems is </a:t>
            </a: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Workforce Development</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  Workforce development for recovery ecosystems focuses on equipping individuals and communities with the skills and resources needed to support individuals in recover to find and keep meaningful employment. Services may include  Job readiness training, vocational rehabilitation, apprenticeship programs, soft skills coaching, and recovery-friendly hiring policies.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Why is it important to find employment for individuals in recovery? Employment promotes self-sufficiency, structure, and purpose, which are key pillars of long-term recovery.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A good example: A local manufacturing plant partners with a recovery center to offer second-chance jobs and onsite job coaching.</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72</a:t>
            </a:fld>
            <a:endParaRPr lang="en-US"/>
          </a:p>
        </p:txBody>
      </p:sp>
    </p:spTree>
    <p:extLst>
      <p:ext uri="{BB962C8B-B14F-4D97-AF65-F5344CB8AC3E}">
        <p14:creationId xmlns:p14="http://schemas.microsoft.com/office/powerpoint/2010/main" val="237053494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The third component of Recovery Ecosystems is </a:t>
            </a:r>
            <a:r>
              <a:rPr lang="en-US" b="1" dirty="0"/>
              <a:t>Peer Support Services</a:t>
            </a:r>
            <a:r>
              <a:rPr lang="en-US" dirty="0"/>
              <a:t>. Peer support services play a crucial role in recovery ecosystems by providing individuals with lived experience the opportunity to help others navigate challenges such as substance use recovery, mental health struggles, or economic hardships. These services foster connection, resilience, and empowerment by offering guidance, encouragement, and practical assistance. Peers offer hope, build trust, and serve as relatable role models. Their involvement increases engagement in treatment and recovery services.</a:t>
            </a:r>
          </a:p>
          <a:p>
            <a:endParaRPr lang="en-US" dirty="0"/>
          </a:p>
          <a:p>
            <a:r>
              <a:rPr lang="en-US" dirty="0"/>
              <a:t>Key elements:</a:t>
            </a:r>
          </a:p>
          <a:p>
            <a:pPr marL="171450" indent="-171450">
              <a:buFont typeface="Arial" panose="020B0604020202020204" pitchFamily="34" charset="0"/>
              <a:buChar char="•"/>
            </a:pPr>
            <a:r>
              <a:rPr lang="en-US" dirty="0"/>
              <a:t>Mutual aid and mentorship: where trained peers share their experiences and provide emotional and informational support.</a:t>
            </a:r>
          </a:p>
          <a:p>
            <a:pPr marL="171450" indent="-171450">
              <a:buFont typeface="Arial" panose="020B0604020202020204" pitchFamily="34" charset="0"/>
              <a:buChar char="•"/>
            </a:pPr>
            <a:r>
              <a:rPr lang="en-US" dirty="0"/>
              <a:t>Community-based recovery programs: such as support groups, recovery coaching, and crisis intervention.</a:t>
            </a:r>
          </a:p>
          <a:p>
            <a:pPr marL="171450" indent="-171450">
              <a:buFont typeface="Arial" panose="020B0604020202020204" pitchFamily="34" charset="0"/>
              <a:buChar char="•"/>
            </a:pPr>
            <a:r>
              <a:rPr lang="en-US" dirty="0"/>
              <a:t>Employment and education assistance, helping individuals reintegrate into the workforce or pursue educational opportunities.</a:t>
            </a:r>
          </a:p>
          <a:p>
            <a:pPr marL="171450" indent="-171450">
              <a:buFont typeface="Arial" panose="020B0604020202020204" pitchFamily="34" charset="0"/>
              <a:buChar char="•"/>
            </a:pPr>
            <a:r>
              <a:rPr lang="en-US" dirty="0"/>
              <a:t>Holistic wellness support, including mental health advocacy, housing stability programs, and social services referrals.</a:t>
            </a:r>
          </a:p>
          <a:p>
            <a:endParaRPr lang="en-US" dirty="0"/>
          </a:p>
          <a:p>
            <a:r>
              <a:rPr lang="en-US" dirty="0"/>
              <a:t>Some Important roles in peer support services include:</a:t>
            </a:r>
          </a:p>
          <a:p>
            <a:pPr marL="171450" indent="-171450">
              <a:buFont typeface="Arial" panose="020B0604020202020204" pitchFamily="34" charset="0"/>
              <a:buChar char="•"/>
            </a:pPr>
            <a:r>
              <a:rPr lang="en-US" dirty="0"/>
              <a:t>Peer recovery coaches</a:t>
            </a:r>
          </a:p>
          <a:p>
            <a:pPr marL="171450" indent="-171450">
              <a:buFont typeface="Arial" panose="020B0604020202020204" pitchFamily="34" charset="0"/>
              <a:buChar char="•"/>
            </a:pPr>
            <a:r>
              <a:rPr lang="en-US" dirty="0"/>
              <a:t>Navigators who help connect people to treatment, housing, and jobs</a:t>
            </a:r>
          </a:p>
          <a:p>
            <a:pPr marL="171450" indent="-171450">
              <a:buFont typeface="Arial" panose="020B0604020202020204" pitchFamily="34" charset="0"/>
              <a:buChar char="•"/>
            </a:pPr>
            <a:r>
              <a:rPr lang="en-US" dirty="0"/>
              <a:t>Mentors who offer emotional and motivational support</a:t>
            </a:r>
          </a:p>
          <a:p>
            <a:endParaRPr lang="en-US" dirty="0"/>
          </a:p>
          <a:p>
            <a:r>
              <a:rPr lang="en-US" dirty="0"/>
              <a:t>As we discussed earlier, peer support services enhance traditional recovery frameworks by creating trust-based relationships that encourage sustained healing and personal growth. They are an essential component of resilient communities, strengthening networks that help individuals overcome setbacks and build a foundation for long-term success.</a:t>
            </a:r>
          </a:p>
          <a:p>
            <a:endParaRPr lang="en-US" dirty="0"/>
          </a:p>
          <a:p>
            <a:r>
              <a:rPr lang="en-US" dirty="0"/>
              <a:t>A good example: A rural health clinic embeds a certified peer recovery specialist who meets with patients and follows up regularly by phone or in person.</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73</a:t>
            </a:fld>
            <a:endParaRPr lang="en-US"/>
          </a:p>
        </p:txBody>
      </p:sp>
    </p:spTree>
    <p:extLst>
      <p:ext uri="{BB962C8B-B14F-4D97-AF65-F5344CB8AC3E}">
        <p14:creationId xmlns:p14="http://schemas.microsoft.com/office/powerpoint/2010/main" val="162568451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The fourth component of Recovery Ecosystems </a:t>
            </a: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is </a:t>
            </a:r>
            <a:r>
              <a:rPr lang="en-US" b="1" dirty="0"/>
              <a:t>Access to Care</a:t>
            </a:r>
            <a:r>
              <a:rPr lang="en-US" dirty="0"/>
              <a:t>. This is essential for ensuring long-term stability and resilience. Rural areas often face unique barriers to healthcare, mental health services, and social support, making recovery efforts more complex. Key challenges include geographic isolation, limited healthcare infrastructure, shortages of providers, and transportation difficulties. </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Strengthening access to care in rural recovery ecosystems ensures that communities can thrive, with individuals receiving timely and appropriate services. </a:t>
            </a:r>
          </a:p>
          <a:p>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Some strategies to improve access to care in rural ecosystems include: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Telehealth and mobile clinics, which expand access to medical and behavioral health services for remote communities.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Community-based care models, leveraging local organizations and peer support networks to fill gaps in healthcare.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Investment in rural health workforce development, ensuring training and recruitment of healthcare professionals in underserved areas.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Integration of services, such as housing assistance, employment support, and substance use recovery programs, to create holistic care networks. A special shout out for Integrating SUD and mental health services into primary care is a actually a critical step in improving access, reducing social labeling, and enhancing overall health outcomes for individuals struggling with substance use.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Partnerships with local governments and nonprofit organizations to provide funding and policy support for healthcare accessibility.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Why Access to Care is important? Geographic isolation and lack of providers are major barriers in rural areas. Creative solutions help bridge the gap.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A good example: A mobile clinic travels weekly to remote areas, providing MAT, counseling, and health screenings.</a:t>
            </a:r>
          </a:p>
          <a:p>
            <a:endParaRPr lang="en-US" dirty="0"/>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74</a:t>
            </a:fld>
            <a:endParaRPr lang="en-US"/>
          </a:p>
        </p:txBody>
      </p:sp>
    </p:spTree>
    <p:extLst>
      <p:ext uri="{BB962C8B-B14F-4D97-AF65-F5344CB8AC3E}">
        <p14:creationId xmlns:p14="http://schemas.microsoft.com/office/powerpoint/2010/main" val="312018374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fifth and last component </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of Recovery Ecosystems is </a:t>
            </a:r>
            <a:r>
              <a:rPr lang="en-US" b="1" dirty="0"/>
              <a:t>Recovery-Friendly Environments</a:t>
            </a:r>
            <a:r>
              <a:rPr lang="en-US" dirty="0"/>
              <a:t>. Friendly environments in rural community recovery ecosystems are crucial for fostering support, stability, and long-term success for individuals and communities facing challenges such as substance use recovery, economic setbacks, or disaster recovery. These environments must be a safe space for the members , inclusive (which are spaces designed to be welcoming, accessible, and accommodating for all individuals, regardless of their backgrounds, identities, or abilities) , and resource-rich spaces that encourage healing and resilience.</a:t>
            </a:r>
          </a:p>
          <a:p>
            <a:r>
              <a:rPr lang="en-US" dirty="0"/>
              <a:t>Why it matters: Recovery is easier in a community that accepts and supports people in recovery rather than marginalizing them.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Here are the key elements of Recovery-Friendly Environments: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Community Support Networks </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 Rural recovery thrives on strong social connections, including peer support groups, mentorship programs, and community-led initiatives that offer encouragement and guidance.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Accessible Healthcare and Behavioral Health Services </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 Integrated primary care and mental health services, including telehealth, mobile clinics, and local treatment centers, ensure residents receive necessary support without long travel distances.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Employment and Workforce Development </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 Recovery-friendly communities prioritize job training, fair hiring practices, and workplace wellness programs that accommodate individuals in recovery, helping them achieve economic independence.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Housing and Stability Resources </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 Safe, affordable housing options, transitional living programs, and supportive housing models create stable foundations for individuals to rebuild their lives.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Education and Awareness Initiatives </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 Community-wide anti-social labeling campaigns, recovery education, and advocacy efforts help normalize recovery and promote acceptance.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Holistic Wellness Programs </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 Incorporating mental health, physical wellness, recreational activities, and spiritual support contributes to a more balanced recovery process.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Collaborative Efforts </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 Local governments, businesses, faith-based organizations, and nonprofits work together to create policy-driven and grassroots solutions that sustain recovery ecosystems.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Initiatives include: (1) public education campaigns; (2) recovery-friendly workplace certification; (3) sober living housing options; and (4) safe community spaces for support meetings.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By building strong recovery-friendly environments, rural communities can empower individuals, reduce social labeling, and create lasting pathways to health, employment, and economic resilience.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A good example includes a rural town hosts a monthly community dinner at a local church, inviting people with HIV and  in recovery to speak and share resources.</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75</a:t>
            </a:fld>
            <a:endParaRPr lang="en-US"/>
          </a:p>
        </p:txBody>
      </p:sp>
    </p:spTree>
    <p:extLst>
      <p:ext uri="{BB962C8B-B14F-4D97-AF65-F5344CB8AC3E}">
        <p14:creationId xmlns:p14="http://schemas.microsoft.com/office/powerpoint/2010/main" val="411933747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strong recovery ecosystem doesn’t just treat illness. It builds a foundation for health, dignity, and resilience.</a:t>
            </a:r>
          </a:p>
          <a:p>
            <a:endParaRPr lang="en-US" dirty="0"/>
          </a:p>
          <a:p>
            <a:r>
              <a:rPr lang="en-US" dirty="0"/>
              <a:t>Some additional elements of a rural recovery ecosystem for HIV and SUD in rural areas involve:</a:t>
            </a:r>
          </a:p>
          <a:p>
            <a:pPr marL="171450" indent="-171450">
              <a:buFont typeface="Arial" panose="020B0604020202020204" pitchFamily="34" charset="0"/>
              <a:buChar char="•"/>
            </a:pPr>
            <a:r>
              <a:rPr lang="en-US" dirty="0"/>
              <a:t>Housing and Transportation Support: Stable housing options (e.g., recovery residences, transitional housing) and transportation assistance ensure access to treatment, support groups, and services.</a:t>
            </a:r>
          </a:p>
          <a:p>
            <a:pPr marL="171450" indent="-171450">
              <a:buFont typeface="Arial" panose="020B0604020202020204" pitchFamily="34" charset="0"/>
              <a:buChar char="•"/>
            </a:pPr>
            <a:r>
              <a:rPr lang="en-US" dirty="0"/>
              <a:t>Family-Centered and Faith-Based Programs: Engage families in recovery through counseling, education, and support. Partner with faith institutions to reduce social labeling and offer spiritual and practical support.</a:t>
            </a:r>
          </a:p>
          <a:p>
            <a:pPr marL="171450" indent="-171450">
              <a:buFont typeface="Arial" panose="020B0604020202020204" pitchFamily="34" charset="0"/>
              <a:buChar char="•"/>
            </a:pPr>
            <a:r>
              <a:rPr lang="en-US" dirty="0"/>
              <a:t>Social labeling reduction and education campaigns: Community-based efforts to normalize HIV and addiction as treatable conditions. Public education to dispel myths and promote compassion and understanding.</a:t>
            </a:r>
          </a:p>
          <a:p>
            <a:pPr marL="171450" indent="-171450">
              <a:buFont typeface="Arial" panose="020B0604020202020204" pitchFamily="34" charset="0"/>
              <a:buChar char="•"/>
            </a:pPr>
            <a:r>
              <a:rPr lang="en-US" dirty="0"/>
              <a:t>Policy and funding Infrastructure:  Implementation of local and state policies that support recovery-friendly practices and sustainable funding for community-based organizations and health systems.</a:t>
            </a:r>
          </a:p>
          <a:p>
            <a:pPr marL="171450" indent="-171450">
              <a:buFont typeface="Arial" panose="020B0604020202020204" pitchFamily="34" charset="0"/>
              <a:buChar char="•"/>
            </a:pPr>
            <a:r>
              <a:rPr lang="en-US" dirty="0"/>
              <a:t>Data and evaluation systems: development of tools to track outcomes, identify gaps, and improve service delivery. Use community feedback mechanisms to ensure programs remain responsive and effective.</a:t>
            </a:r>
          </a:p>
          <a:p>
            <a:pPr marL="0" indent="0">
              <a:buFont typeface="Arial" panose="020B0604020202020204" pitchFamily="34" charset="0"/>
              <a:buNone/>
            </a:pPr>
            <a:endParaRPr lang="en-US" dirty="0"/>
          </a:p>
          <a:p>
            <a:pPr marL="0" indent="0">
              <a:buFont typeface="Arial" panose="020B0604020202020204" pitchFamily="34" charset="0"/>
              <a:buNone/>
            </a:pPr>
            <a:r>
              <a:rPr lang="en-US" b="1" dirty="0"/>
              <a:t>REFERENCE:</a:t>
            </a:r>
          </a:p>
          <a:p>
            <a:pPr marL="0" indent="0">
              <a:buFont typeface="Arial" panose="020B0604020202020204" pitchFamily="34" charset="0"/>
              <a:buNone/>
            </a:pPr>
            <a:r>
              <a:rPr lang="en-US" dirty="0"/>
              <a:t>Mumba, M. N., &amp; Mugoya, G. T. (2022). Recovery ecosystems: A whole health approach to substance use prevention and treatment. </a:t>
            </a:r>
            <a:r>
              <a:rPr lang="en-US" i="1" dirty="0"/>
              <a:t>J </a:t>
            </a:r>
            <a:r>
              <a:rPr lang="en-US" i="1" dirty="0" err="1"/>
              <a:t>Psychosoc</a:t>
            </a:r>
            <a:r>
              <a:rPr lang="en-US" i="1" dirty="0"/>
              <a:t> Nurs Ment Health Serv, 60</a:t>
            </a:r>
            <a:r>
              <a:rPr lang="en-US" dirty="0"/>
              <a:t>(9), 10–14. </a:t>
            </a:r>
            <a:r>
              <a:rPr lang="en-US" dirty="0" err="1"/>
              <a:t>doi</a:t>
            </a:r>
            <a:r>
              <a:rPr lang="en-US" dirty="0"/>
              <a:t>: 10.3928/02793695-20220809-05. PMID: 36044744.</a:t>
            </a:r>
          </a:p>
        </p:txBody>
      </p:sp>
      <p:sp>
        <p:nvSpPr>
          <p:cNvPr id="4" name="Slide Number Placeholder 3"/>
          <p:cNvSpPr>
            <a:spLocks noGrp="1"/>
          </p:cNvSpPr>
          <p:nvPr>
            <p:ph type="sldNum" sz="quarter" idx="5"/>
          </p:nvPr>
        </p:nvSpPr>
        <p:spPr/>
        <p:txBody>
          <a:bodyPr/>
          <a:lstStyle/>
          <a:p>
            <a:fld id="{2EAF3D7C-E79C-464D-870B-78CB3C2428AA}" type="slidenum">
              <a:rPr lang="en-US" smtClean="0"/>
              <a:t>76</a:t>
            </a:fld>
            <a:endParaRPr lang="en-US"/>
          </a:p>
        </p:txBody>
      </p:sp>
    </p:spTree>
    <p:extLst>
      <p:ext uri="{BB962C8B-B14F-4D97-AF65-F5344CB8AC3E}">
        <p14:creationId xmlns:p14="http://schemas.microsoft.com/office/powerpoint/2010/main" val="315298477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some strategies to implement recovery solutions in rural communities?</a:t>
            </a:r>
          </a:p>
          <a:p>
            <a:pPr marL="457012" marR="0" lvl="0" indent="-342900" algn="l" defTabSz="912899" rtl="0" eaLnBrk="1" fontAlgn="auto" latinLnBrk="0" hangingPunct="1">
              <a:lnSpc>
                <a:spcPct val="100000"/>
              </a:lnSpc>
              <a:spcBef>
                <a:spcPct val="20000"/>
              </a:spcBef>
              <a:spcAft>
                <a:spcPts val="0"/>
              </a:spcAft>
              <a:buClr>
                <a:srgbClr val="13284D"/>
              </a:buClr>
              <a:buSzTx/>
              <a:buFont typeface="Arial" panose="020B0604020202020204" pitchFamily="34" charset="0"/>
              <a:buChar char="•"/>
              <a:tabLst/>
              <a:defRPr/>
            </a:pPr>
            <a:r>
              <a:rPr kumimoji="0" lang="en-US" sz="2400" b="1" i="0" u="none" strike="noStrike" kern="1200" cap="none" spc="0" normalizeH="0" baseline="0" noProof="0" dirty="0">
                <a:ln>
                  <a:noFill/>
                </a:ln>
                <a:solidFill>
                  <a:srgbClr val="222222"/>
                </a:solidFill>
                <a:effectLst/>
                <a:uLnTx/>
                <a:uFillTx/>
                <a:latin typeface="Arial"/>
                <a:ea typeface="+mn-ea"/>
              </a:rPr>
              <a:t>Conduct comprehensive needs assessments: </a:t>
            </a:r>
            <a:r>
              <a:rPr kumimoji="0" lang="en-US" sz="2400" b="0" i="0" u="none" strike="noStrike" kern="1200" cap="none" spc="0" normalizeH="0" baseline="0" noProof="0" dirty="0">
                <a:ln>
                  <a:noFill/>
                </a:ln>
                <a:solidFill>
                  <a:srgbClr val="222222"/>
                </a:solidFill>
                <a:effectLst/>
                <a:uLnTx/>
                <a:uFillTx/>
                <a:latin typeface="Arial"/>
                <a:ea typeface="+mn-ea"/>
              </a:rPr>
              <a:t>Begin by evaluating the community’s current landscape—its strengths, resources, and gaps. A thorough assessment helps identify priority areas and ensures that recovery efforts are grounded in real, local needs.</a:t>
            </a:r>
          </a:p>
          <a:p>
            <a:pPr marL="457012" marR="0" lvl="0" indent="-342900" algn="l" defTabSz="912899" rtl="0" eaLnBrk="1" fontAlgn="auto" latinLnBrk="0" hangingPunct="1">
              <a:lnSpc>
                <a:spcPct val="100000"/>
              </a:lnSpc>
              <a:spcBef>
                <a:spcPct val="20000"/>
              </a:spcBef>
              <a:spcAft>
                <a:spcPts val="0"/>
              </a:spcAft>
              <a:buClr>
                <a:srgbClr val="13284D"/>
              </a:buClr>
              <a:buSzTx/>
              <a:buFont typeface="Arial" panose="020B0604020202020204" pitchFamily="34" charset="0"/>
              <a:buChar char="•"/>
              <a:tabLst/>
              <a:defRPr/>
            </a:pPr>
            <a:r>
              <a:rPr kumimoji="0" lang="en-US" sz="2400" b="1" i="0" u="none" strike="noStrike" kern="1200" cap="none" spc="0" normalizeH="0" baseline="0" noProof="0" dirty="0">
                <a:ln>
                  <a:noFill/>
                </a:ln>
                <a:solidFill>
                  <a:srgbClr val="222222"/>
                </a:solidFill>
                <a:effectLst/>
                <a:uLnTx/>
                <a:uFillTx/>
                <a:latin typeface="Arial"/>
                <a:ea typeface="+mn-ea"/>
              </a:rPr>
              <a:t>Develop tailored programs:  </a:t>
            </a:r>
            <a:r>
              <a:rPr kumimoji="0" lang="en-US" sz="2400" b="0" i="0" u="none" strike="noStrike" kern="1200" cap="none" spc="0" normalizeH="0" baseline="0" noProof="0" dirty="0">
                <a:ln>
                  <a:noFill/>
                </a:ln>
                <a:solidFill>
                  <a:srgbClr val="222222"/>
                </a:solidFill>
                <a:effectLst/>
                <a:uLnTx/>
                <a:uFillTx/>
                <a:latin typeface="Arial"/>
                <a:ea typeface="+mn-ea"/>
              </a:rPr>
              <a:t>Avoid one-size-fits-all solutions. What works in one community may not work in another. Programs should be customized to reflect the unique social, and economic context of each rural area.</a:t>
            </a:r>
          </a:p>
          <a:p>
            <a:pPr marL="457012" marR="0" lvl="0" indent="-342900" algn="l" defTabSz="912899" rtl="0" eaLnBrk="1" fontAlgn="auto" latinLnBrk="0" hangingPunct="1">
              <a:lnSpc>
                <a:spcPct val="100000"/>
              </a:lnSpc>
              <a:spcBef>
                <a:spcPct val="20000"/>
              </a:spcBef>
              <a:spcAft>
                <a:spcPts val="0"/>
              </a:spcAft>
              <a:buClr>
                <a:srgbClr val="13284D"/>
              </a:buClr>
              <a:buSzTx/>
              <a:buFont typeface="Arial" panose="020B0604020202020204" pitchFamily="34" charset="0"/>
              <a:buChar char="•"/>
              <a:tabLst/>
              <a:defRPr/>
            </a:pPr>
            <a:r>
              <a:rPr kumimoji="0" lang="en-US" sz="2400" b="1" i="0" u="none" strike="noStrike" kern="1200" cap="none" spc="0" normalizeH="0" baseline="0" noProof="0" dirty="0">
                <a:ln>
                  <a:noFill/>
                </a:ln>
                <a:solidFill>
                  <a:srgbClr val="222222"/>
                </a:solidFill>
                <a:effectLst/>
                <a:uLnTx/>
                <a:uFillTx/>
                <a:latin typeface="Arial"/>
                <a:ea typeface="+mn-ea"/>
              </a:rPr>
              <a:t>Strengthen public-private partnerships (PPPs): </a:t>
            </a:r>
            <a:r>
              <a:rPr kumimoji="0" lang="en-US" sz="2400" b="0" i="0" u="none" strike="noStrike" kern="1200" cap="none" spc="0" normalizeH="0" baseline="0" noProof="0" dirty="0">
                <a:ln>
                  <a:noFill/>
                </a:ln>
                <a:solidFill>
                  <a:srgbClr val="222222"/>
                </a:solidFill>
                <a:effectLst/>
                <a:uLnTx/>
                <a:uFillTx/>
                <a:latin typeface="Arial"/>
                <a:ea typeface="+mn-ea"/>
              </a:rPr>
              <a:t>Collaborating with both public agencies and private organizations allows communities to leverage funding, technology, and expertise. PPPs can accelerate innovation and expand access to critical services.</a:t>
            </a:r>
          </a:p>
          <a:p>
            <a:pPr marL="457012" marR="0" lvl="0" indent="-342900" algn="l" defTabSz="912899" rtl="0" eaLnBrk="1" fontAlgn="auto" latinLnBrk="0" hangingPunct="1">
              <a:lnSpc>
                <a:spcPct val="100000"/>
              </a:lnSpc>
              <a:spcBef>
                <a:spcPct val="20000"/>
              </a:spcBef>
              <a:spcAft>
                <a:spcPts val="0"/>
              </a:spcAft>
              <a:buClr>
                <a:srgbClr val="13284D"/>
              </a:buClr>
              <a:buSzTx/>
              <a:buFont typeface="Arial" panose="020B0604020202020204" pitchFamily="34" charset="0"/>
              <a:buChar char="•"/>
              <a:tabLst/>
              <a:defRPr/>
            </a:pPr>
            <a:r>
              <a:rPr kumimoji="0" lang="en-US" sz="2400" b="1" i="0" u="none" strike="noStrike" kern="1200" cap="none" spc="0" normalizeH="0" baseline="0" noProof="0" dirty="0">
                <a:ln>
                  <a:noFill/>
                </a:ln>
                <a:solidFill>
                  <a:srgbClr val="222222"/>
                </a:solidFill>
                <a:effectLst/>
                <a:uLnTx/>
                <a:uFillTx/>
                <a:latin typeface="Arial"/>
                <a:ea typeface="+mn-ea"/>
              </a:rPr>
              <a:t>Expand infrastructure and digital access: </a:t>
            </a:r>
            <a:r>
              <a:rPr kumimoji="0" lang="en-US" sz="2400" b="0" i="0" u="none" strike="noStrike" kern="1200" cap="none" spc="0" normalizeH="0" baseline="0" noProof="0" dirty="0">
                <a:ln>
                  <a:noFill/>
                </a:ln>
                <a:solidFill>
                  <a:srgbClr val="222222"/>
                </a:solidFill>
                <a:effectLst/>
                <a:uLnTx/>
                <a:uFillTx/>
                <a:latin typeface="Arial"/>
                <a:ea typeface="+mn-ea"/>
              </a:rPr>
              <a:t>Invest in broadband and digital tools to support telemedicine, virtual peer support, and remote workforce development. Improved connectivity strengthens both recovery programs and local economies.</a:t>
            </a:r>
          </a:p>
          <a:p>
            <a:pPr marL="457012" marR="0" lvl="0" indent="-342900" algn="l" defTabSz="912899" rtl="0" eaLnBrk="1" fontAlgn="auto" latinLnBrk="0" hangingPunct="1">
              <a:lnSpc>
                <a:spcPct val="100000"/>
              </a:lnSpc>
              <a:spcBef>
                <a:spcPct val="20000"/>
              </a:spcBef>
              <a:spcAft>
                <a:spcPts val="0"/>
              </a:spcAft>
              <a:buClr>
                <a:srgbClr val="13284D"/>
              </a:buClr>
              <a:buSzTx/>
              <a:buFont typeface="Arial" panose="020B0604020202020204" pitchFamily="34" charset="0"/>
              <a:buChar char="•"/>
              <a:tabLst/>
              <a:defRPr/>
            </a:pPr>
            <a:r>
              <a:rPr kumimoji="0" lang="en-US" sz="2400" b="1" i="0" u="none" strike="noStrike" kern="1200" cap="none" spc="0" normalizeH="0" baseline="0" noProof="0" dirty="0">
                <a:ln>
                  <a:noFill/>
                </a:ln>
                <a:solidFill>
                  <a:srgbClr val="222222"/>
                </a:solidFill>
                <a:effectLst/>
                <a:uLnTx/>
                <a:uFillTx/>
                <a:latin typeface="Arial"/>
                <a:ea typeface="+mn-ea"/>
              </a:rPr>
              <a:t>Empower local leadership and workforce development: </a:t>
            </a:r>
            <a:r>
              <a:rPr kumimoji="0" lang="en-US" sz="2400" b="0" i="0" u="none" strike="noStrike" kern="1200" cap="none" spc="0" normalizeH="0" baseline="0" noProof="0" dirty="0">
                <a:ln>
                  <a:noFill/>
                </a:ln>
                <a:solidFill>
                  <a:srgbClr val="222222"/>
                </a:solidFill>
                <a:effectLst/>
                <a:uLnTx/>
                <a:uFillTx/>
                <a:latin typeface="Arial"/>
                <a:ea typeface="+mn-ea"/>
              </a:rPr>
              <a:t>Support the growth of local leaders who understand the community’s challenges and assets. Building a skilled, recovery-informed workforce ensures sustainability and fosters community ownership.</a:t>
            </a:r>
          </a:p>
          <a:p>
            <a:pPr marL="457012" marR="0" lvl="0" indent="-342900" algn="l" defTabSz="912899" rtl="0" eaLnBrk="1" fontAlgn="auto" latinLnBrk="0" hangingPunct="1">
              <a:lnSpc>
                <a:spcPct val="100000"/>
              </a:lnSpc>
              <a:spcBef>
                <a:spcPct val="20000"/>
              </a:spcBef>
              <a:spcAft>
                <a:spcPts val="0"/>
              </a:spcAft>
              <a:buClr>
                <a:srgbClr val="13284D"/>
              </a:buClr>
              <a:buSzTx/>
              <a:buFont typeface="Arial" panose="020B0604020202020204" pitchFamily="34" charset="0"/>
              <a:buChar char="•"/>
              <a:tabLst/>
              <a:defRPr/>
            </a:pPr>
            <a:r>
              <a:rPr kumimoji="0" lang="en-US" sz="2400" b="1" i="0" u="none" strike="noStrike" kern="1200" cap="none" spc="0" normalizeH="0" baseline="0" noProof="0" dirty="0">
                <a:ln>
                  <a:noFill/>
                </a:ln>
                <a:solidFill>
                  <a:srgbClr val="222222"/>
                </a:solidFill>
                <a:effectLst/>
                <a:uLnTx/>
                <a:uFillTx/>
                <a:latin typeface="Arial"/>
                <a:ea typeface="+mn-ea"/>
              </a:rPr>
              <a:t>Promote sustainable economic development: </a:t>
            </a:r>
            <a:r>
              <a:rPr kumimoji="0" lang="en-US" sz="2400" b="0" i="0" u="none" strike="noStrike" kern="1200" cap="none" spc="0" normalizeH="0" baseline="0" noProof="0" dirty="0">
                <a:ln>
                  <a:noFill/>
                </a:ln>
                <a:solidFill>
                  <a:srgbClr val="222222"/>
                </a:solidFill>
                <a:effectLst/>
                <a:uLnTx/>
                <a:uFillTx/>
                <a:latin typeface="Arial"/>
                <a:ea typeface="+mn-ea"/>
              </a:rPr>
              <a:t>Recovery thrives when individuals have access to stable employment and financial independence. Economic development benefits not only those in recovery but the entire community.</a:t>
            </a:r>
          </a:p>
          <a:p>
            <a:pPr marL="457012" marR="0" lvl="0" indent="-342900" algn="l" defTabSz="912899" rtl="0" eaLnBrk="1" fontAlgn="auto" latinLnBrk="0" hangingPunct="1">
              <a:lnSpc>
                <a:spcPct val="100000"/>
              </a:lnSpc>
              <a:spcBef>
                <a:spcPct val="20000"/>
              </a:spcBef>
              <a:spcAft>
                <a:spcPts val="0"/>
              </a:spcAft>
              <a:buClr>
                <a:srgbClr val="13284D"/>
              </a:buClr>
              <a:buSzTx/>
              <a:buFont typeface="Arial" panose="020B0604020202020204" pitchFamily="34" charset="0"/>
              <a:buChar char="•"/>
              <a:tabLst/>
              <a:defRPr/>
            </a:pPr>
            <a:r>
              <a:rPr kumimoji="0" lang="en-US" sz="2400" b="1" i="0" u="none" strike="noStrike" kern="1200" cap="none" spc="0" normalizeH="0" baseline="0" noProof="0" dirty="0">
                <a:ln>
                  <a:noFill/>
                </a:ln>
                <a:solidFill>
                  <a:srgbClr val="222222"/>
                </a:solidFill>
                <a:effectLst/>
                <a:uLnTx/>
                <a:uFillTx/>
                <a:latin typeface="Arial"/>
                <a:ea typeface="+mn-ea"/>
              </a:rPr>
              <a:t>Monitor progress and adapt strategies: </a:t>
            </a:r>
            <a:r>
              <a:rPr kumimoji="0" lang="en-US" sz="2400" b="0" i="0" u="none" strike="noStrike" kern="1200" cap="none" spc="0" normalizeH="0" baseline="0" noProof="0" dirty="0">
                <a:ln>
                  <a:noFill/>
                </a:ln>
                <a:solidFill>
                  <a:srgbClr val="222222"/>
                </a:solidFill>
                <a:effectLst/>
                <a:uLnTx/>
                <a:uFillTx/>
                <a:latin typeface="Arial"/>
                <a:ea typeface="+mn-ea"/>
              </a:rPr>
              <a:t>Regularly evaluate program outcomes and community feedback. Use data to refine approaches, address emerging challenges, and ensure continuous improvement.</a:t>
            </a:r>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77</a:t>
            </a:fld>
            <a:endParaRPr lang="en-US"/>
          </a:p>
        </p:txBody>
      </p:sp>
    </p:spTree>
    <p:extLst>
      <p:ext uri="{BB962C8B-B14F-4D97-AF65-F5344CB8AC3E}">
        <p14:creationId xmlns:p14="http://schemas.microsoft.com/office/powerpoint/2010/main" val="361105772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71C38-2DE8-7313-0C03-2507655489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7CDC56-3A32-371F-4537-8FAB2052D8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80496F-8C2C-D68A-085B-6A00D908513A}"/>
              </a:ext>
            </a:extLst>
          </p:cNvPr>
          <p:cNvSpPr>
            <a:spLocks noGrp="1"/>
          </p:cNvSpPr>
          <p:nvPr>
            <p:ph type="body" idx="1"/>
          </p:nvPr>
        </p:nvSpPr>
        <p:spPr/>
        <p:txBody>
          <a:bodyPr/>
          <a:lstStyle/>
          <a:p>
            <a:r>
              <a:rPr lang="en-US" dirty="0"/>
              <a:t>Now we’re going to break into groups one more time to practice implementing strategies using another real-world example.</a:t>
            </a:r>
          </a:p>
          <a:p>
            <a:endParaRPr lang="en-US" dirty="0"/>
          </a:p>
          <a:p>
            <a:r>
              <a:rPr lang="en-US" b="1" dirty="0"/>
              <a:t>IMAGE CREDIT:</a:t>
            </a:r>
          </a:p>
          <a:p>
            <a:r>
              <a:rPr lang="en-US" dirty="0"/>
              <a:t>Adobe Stock, Purchased Image, 2025.</a:t>
            </a:r>
          </a:p>
          <a:p>
            <a:endParaRPr lang="en-US" dirty="0"/>
          </a:p>
        </p:txBody>
      </p:sp>
      <p:sp>
        <p:nvSpPr>
          <p:cNvPr id="4" name="Slide Number Placeholder 3">
            <a:extLst>
              <a:ext uri="{FF2B5EF4-FFF2-40B4-BE49-F238E27FC236}">
                <a16:creationId xmlns:a16="http://schemas.microsoft.com/office/drawing/2014/main" id="{9F23B6C8-C037-9460-82ED-AC19624D52FB}"/>
              </a:ext>
            </a:extLst>
          </p:cNvPr>
          <p:cNvSpPr>
            <a:spLocks noGrp="1"/>
          </p:cNvSpPr>
          <p:nvPr>
            <p:ph type="sldNum" sz="quarter" idx="5"/>
          </p:nvPr>
        </p:nvSpPr>
        <p:spPr/>
        <p:txBody>
          <a:bodyPr/>
          <a:lstStyle/>
          <a:p>
            <a:fld id="{2EAF3D7C-E79C-464D-870B-78CB3C2428AA}" type="slidenum">
              <a:rPr lang="en-US" smtClean="0"/>
              <a:t>78</a:t>
            </a:fld>
            <a:endParaRPr lang="en-US"/>
          </a:p>
        </p:txBody>
      </p:sp>
    </p:spTree>
    <p:extLst>
      <p:ext uri="{BB962C8B-B14F-4D97-AF65-F5344CB8AC3E}">
        <p14:creationId xmlns:p14="http://schemas.microsoft.com/office/powerpoint/2010/main" val="238406465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692B0-8580-BCA4-556D-78F49CB1BD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172267-B372-1514-9EE2-CA3274AD54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4170F4-E752-73F2-209B-5656991B01F6}"/>
              </a:ext>
            </a:extLst>
          </p:cNvPr>
          <p:cNvSpPr>
            <a:spLocks noGrp="1"/>
          </p:cNvSpPr>
          <p:nvPr>
            <p:ph type="body" idx="1"/>
          </p:nvPr>
        </p:nvSpPr>
        <p:spPr/>
        <p:txBody>
          <a:bodyPr/>
          <a:lstStyle/>
          <a:p>
            <a:r>
              <a:rPr lang="en-US" dirty="0"/>
              <a:t>The second case study is the Lincoln County Recovery Ecosystem – Tennessee. The community is in Lincoln County, Tennessee  and the lead organization implementing the program, is the Lincoln County Health System in partnership with the Appalachian Regional Commission (ARC).</a:t>
            </a:r>
          </a:p>
          <a:p>
            <a:endParaRPr lang="en-US" dirty="0"/>
          </a:p>
          <a:p>
            <a:r>
              <a:rPr lang="en-US" dirty="0"/>
              <a:t>The </a:t>
            </a:r>
            <a:r>
              <a:rPr lang="en-US" b="1" i="1" dirty="0"/>
              <a:t>Objectives</a:t>
            </a:r>
            <a:r>
              <a:rPr lang="en-US" dirty="0"/>
              <a:t> of the project was to:</a:t>
            </a:r>
          </a:p>
          <a:p>
            <a:pPr marL="171450" indent="-171450">
              <a:buFont typeface="Arial" panose="020B0604020202020204" pitchFamily="34" charset="0"/>
              <a:buChar char="•"/>
            </a:pPr>
            <a:r>
              <a:rPr lang="en-US" sz="1800" dirty="0"/>
              <a:t>Build a “recovery ecosystem” to support individuals transitioning from treatment to long-term recovery.</a:t>
            </a:r>
          </a:p>
          <a:p>
            <a:pPr marL="171450" indent="-171450">
              <a:buFont typeface="Arial" panose="020B0604020202020204" pitchFamily="34" charset="0"/>
              <a:buChar char="•"/>
            </a:pPr>
            <a:r>
              <a:rPr lang="en-US" sz="1800" dirty="0"/>
              <a:t>Reduce HIV transmission linked to injection drug use.</a:t>
            </a:r>
          </a:p>
          <a:p>
            <a:pPr marL="171450" indent="-171450">
              <a:buFont typeface="Arial" panose="020B0604020202020204" pitchFamily="34" charset="0"/>
              <a:buChar char="•"/>
            </a:pPr>
            <a:r>
              <a:rPr lang="en-US" sz="1800" dirty="0"/>
              <a:t>Strengthen workforce reintegration for people in recovery.</a:t>
            </a:r>
          </a:p>
          <a:p>
            <a:pPr marL="171450" indent="-171450">
              <a:buFont typeface="Arial" panose="020B0604020202020204" pitchFamily="34" charset="0"/>
              <a:buChar char="•"/>
            </a:pPr>
            <a:endParaRPr lang="en-US" sz="1800" dirty="0"/>
          </a:p>
          <a:p>
            <a:pPr marL="0" indent="0">
              <a:buFont typeface="Arial" panose="020B0604020202020204" pitchFamily="34" charset="0"/>
              <a:buNone/>
            </a:pPr>
            <a:r>
              <a:rPr lang="en-US" sz="1800" dirty="0"/>
              <a:t>We will now break into the same groups as before. Please take about 7 minutes to discuss what strategies you would implement to help meet this project’s goals. I will leave the slide up.</a:t>
            </a:r>
          </a:p>
          <a:p>
            <a:pPr marL="0" indent="0">
              <a:buFont typeface="Arial" panose="020B0604020202020204" pitchFamily="34" charset="0"/>
              <a:buNone/>
            </a:pPr>
            <a:endParaRPr lang="en-US" sz="1800" dirty="0"/>
          </a:p>
          <a:p>
            <a:r>
              <a:rPr lang="en-US" dirty="0"/>
              <a:t>[after breakout groups end, bring attendees back together and facilitate brief exchange of ideas]</a:t>
            </a:r>
          </a:p>
          <a:p>
            <a:endParaRPr lang="en-US" dirty="0"/>
          </a:p>
          <a:p>
            <a:r>
              <a:rPr lang="en-US" dirty="0"/>
              <a:t>Now let’s see what the Lincoln County Health System and ARC decided to do.</a:t>
            </a:r>
          </a:p>
          <a:p>
            <a:endParaRPr lang="en-US" dirty="0"/>
          </a:p>
          <a:p>
            <a:r>
              <a:rPr lang="en-US" b="1" dirty="0"/>
              <a:t>REFERENCES:</a:t>
            </a:r>
          </a:p>
          <a:p>
            <a:r>
              <a:rPr lang="en-US" sz="1800" b="0" i="0" u="none" strike="noStrike" kern="1200" cap="none" baseline="0" dirty="0">
                <a:solidFill>
                  <a:schemeClr val="tx1"/>
                </a:solidFill>
                <a:effectLst/>
                <a:latin typeface="+mn-lt"/>
                <a:ea typeface="+mn-ea"/>
                <a:cs typeface="+mn-cs"/>
              </a:rPr>
              <a:t>East Tennessee State University. (2024). [Webpage]. Aligning the Recovery Ecosystem in the Appalachian Highlands. Accessed May 4, 2026, from: </a:t>
            </a:r>
            <a:r>
              <a:rPr lang="en-US" sz="1800" b="0" i="0" u="sng" strike="noStrike" kern="1200" cap="none" baseline="0" dirty="0">
                <a:solidFill>
                  <a:schemeClr val="tx1"/>
                </a:solidFill>
                <a:effectLst/>
                <a:latin typeface="+mn-lt"/>
                <a:ea typeface="+mn-ea"/>
                <a:cs typeface="+mn-cs"/>
                <a:hlinkClick r:id="rId3"/>
              </a:rPr>
              <a:t>https://www.etsu.edu/cph/addiction-science-center/recovery-eco.php</a:t>
            </a:r>
            <a:r>
              <a:rPr lang="en-US" sz="1800" b="0" i="0" u="none" strike="noStrike" kern="1200" cap="none" baseline="0" dirty="0">
                <a:solidFill>
                  <a:schemeClr val="tx1"/>
                </a:solidFill>
                <a:effectLst/>
                <a:latin typeface="+mn-lt"/>
                <a:ea typeface="+mn-ea"/>
                <a:cs typeface="+mn-cs"/>
              </a:rPr>
              <a:t>.</a:t>
            </a:r>
          </a:p>
          <a:p>
            <a:pPr marL="0" indent="0">
              <a:buFont typeface="Arial" panose="020B0604020202020204" pitchFamily="34" charset="0"/>
              <a:buNone/>
            </a:pPr>
            <a:r>
              <a:rPr lang="en-US" dirty="0"/>
              <a:t> </a:t>
            </a:r>
          </a:p>
          <a:p>
            <a:r>
              <a:rPr lang="en-US" sz="1800" b="0" i="0" u="none" strike="noStrike" kern="1200" cap="none" baseline="0" dirty="0">
                <a:solidFill>
                  <a:schemeClr val="tx1"/>
                </a:solidFill>
                <a:effectLst/>
                <a:latin typeface="+mn-lt"/>
                <a:ea typeface="+mn-ea"/>
                <a:cs typeface="+mn-cs"/>
              </a:rPr>
              <a:t>Appalachian Regional Commission. (n.d.) [Webpage]. Investments Supporting Partnerships in Recovery Ecosystems (INSPIRE). Accessed May 4, 2026, from: </a:t>
            </a:r>
            <a:r>
              <a:rPr lang="en-US" sz="1800" b="0" i="0" u="sng" strike="noStrike" kern="1200" cap="none" baseline="0" dirty="0">
                <a:solidFill>
                  <a:schemeClr val="tx1"/>
                </a:solidFill>
                <a:effectLst/>
                <a:latin typeface="+mn-lt"/>
                <a:ea typeface="+mn-ea"/>
                <a:cs typeface="+mn-cs"/>
                <a:hlinkClick r:id="rId4"/>
              </a:rPr>
              <a:t>https://www.arc.gov/investment/appalachian-tennessee-1-1m-awarded-to-build-recovery-ecosystems/</a:t>
            </a:r>
            <a:r>
              <a:rPr lang="en-US" sz="1800" b="0" i="0" u="none" strike="noStrike" kern="1200" cap="none" baseline="0" dirty="0">
                <a:solidFill>
                  <a:schemeClr val="tx1"/>
                </a:solidFill>
                <a:effectLst/>
                <a:latin typeface="+mn-lt"/>
                <a:ea typeface="+mn-ea"/>
                <a:cs typeface="+mn-cs"/>
              </a:rPr>
              <a:t>.</a:t>
            </a:r>
          </a:p>
          <a:p>
            <a:endParaRPr lang="en-US" dirty="0"/>
          </a:p>
        </p:txBody>
      </p:sp>
      <p:sp>
        <p:nvSpPr>
          <p:cNvPr id="4" name="Slide Number Placeholder 3">
            <a:extLst>
              <a:ext uri="{FF2B5EF4-FFF2-40B4-BE49-F238E27FC236}">
                <a16:creationId xmlns:a16="http://schemas.microsoft.com/office/drawing/2014/main" id="{7AE5608D-5443-34FD-4AF9-E8A768023DFA}"/>
              </a:ext>
            </a:extLst>
          </p:cNvPr>
          <p:cNvSpPr>
            <a:spLocks noGrp="1"/>
          </p:cNvSpPr>
          <p:nvPr>
            <p:ph type="sldNum" sz="quarter" idx="5"/>
          </p:nvPr>
        </p:nvSpPr>
        <p:spPr/>
        <p:txBody>
          <a:bodyPr/>
          <a:lstStyle/>
          <a:p>
            <a:fld id="{2EAF3D7C-E79C-464D-870B-78CB3C2428AA}" type="slidenum">
              <a:rPr lang="en-US" smtClean="0"/>
              <a:t>79</a:t>
            </a:fld>
            <a:endParaRPr lang="en-US"/>
          </a:p>
        </p:txBody>
      </p:sp>
    </p:spTree>
    <p:extLst>
      <p:ext uri="{BB962C8B-B14F-4D97-AF65-F5344CB8AC3E}">
        <p14:creationId xmlns:p14="http://schemas.microsoft.com/office/powerpoint/2010/main" val="74871432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25F6F-89A3-9E65-E021-368D34AD9E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04F6A8-8381-3A45-4314-8E0B3C70A1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DDBC13-28B5-5F84-11E3-63B46330B2DB}"/>
              </a:ext>
            </a:extLst>
          </p:cNvPr>
          <p:cNvSpPr>
            <a:spLocks noGrp="1"/>
          </p:cNvSpPr>
          <p:nvPr>
            <p:ph type="body" idx="1"/>
          </p:nvPr>
        </p:nvSpPr>
        <p:spPr/>
        <p:txBody>
          <a:bodyPr/>
          <a:lstStyle/>
          <a:p>
            <a:r>
              <a:rPr lang="en-US" dirty="0"/>
              <a:t>The </a:t>
            </a:r>
            <a:r>
              <a:rPr lang="en-US" b="1" i="1" dirty="0"/>
              <a:t>Measures Implemented </a:t>
            </a:r>
            <a:r>
              <a:rPr lang="en-US" dirty="0"/>
              <a:t>were as follows:</a:t>
            </a:r>
          </a:p>
          <a:p>
            <a:endParaRPr lang="en-US" dirty="0"/>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1" i="0" u="none" strike="noStrike" kern="1200" cap="none" spc="0" normalizeH="0" baseline="0" noProof="0" dirty="0">
                <a:ln>
                  <a:noFill/>
                </a:ln>
                <a:solidFill>
                  <a:prstClr val="black"/>
                </a:solidFill>
                <a:effectLst/>
                <a:uLnTx/>
                <a:uFillTx/>
                <a:latin typeface="Aptos" panose="02110004020202020204"/>
                <a:ea typeface="+mn-ea"/>
                <a:cs typeface="+mn-cs"/>
              </a:rPr>
              <a:t>Peer Recovery Support:</a:t>
            </a:r>
            <a:r>
              <a:rPr kumimoji="0" lang="en-US" sz="2600" b="0" i="0" u="none" strike="noStrike" kern="1200" cap="none" spc="0" normalizeH="0" baseline="0" noProof="0" dirty="0">
                <a:ln>
                  <a:noFill/>
                </a:ln>
                <a:solidFill>
                  <a:prstClr val="black"/>
                </a:solidFill>
                <a:effectLst/>
                <a:uLnTx/>
                <a:uFillTx/>
                <a:latin typeface="Aptos" panose="02110004020202020204"/>
                <a:ea typeface="+mn-ea"/>
                <a:cs typeface="+mn-cs"/>
              </a:rPr>
              <a:t> Trained peer recovery specialists provided mentorship, navigation, and emotional support to individuals post-treatment.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1" i="0" u="none" strike="noStrike" kern="1200" cap="none" spc="0" normalizeH="0" baseline="0" noProof="0" dirty="0">
                <a:ln>
                  <a:noFill/>
                </a:ln>
                <a:solidFill>
                  <a:prstClr val="black"/>
                </a:solidFill>
                <a:effectLst/>
                <a:uLnTx/>
                <a:uFillTx/>
                <a:latin typeface="Aptos" panose="02110004020202020204"/>
                <a:ea typeface="+mn-ea"/>
                <a:cs typeface="+mn-cs"/>
              </a:rPr>
              <a:t>HIV and Hepatitis C Screening:</a:t>
            </a:r>
            <a:r>
              <a:rPr kumimoji="0" lang="en-US" sz="2600" b="0" i="0" u="none" strike="noStrike" kern="1200" cap="none" spc="0" normalizeH="0" baseline="0" noProof="0" dirty="0">
                <a:ln>
                  <a:noFill/>
                </a:ln>
                <a:solidFill>
                  <a:prstClr val="black"/>
                </a:solidFill>
                <a:effectLst/>
                <a:uLnTx/>
                <a:uFillTx/>
                <a:latin typeface="Aptos" panose="02110004020202020204"/>
                <a:ea typeface="+mn-ea"/>
                <a:cs typeface="+mn-cs"/>
              </a:rPr>
              <a:t> Integrated testing into primary care and behavioral health visits, with rapid linkage to care.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1" i="0" u="none" strike="noStrike" kern="1200" cap="none" spc="0" normalizeH="0" baseline="0" noProof="0" dirty="0">
                <a:ln>
                  <a:noFill/>
                </a:ln>
                <a:solidFill>
                  <a:prstClr val="black"/>
                </a:solidFill>
                <a:effectLst/>
                <a:uLnTx/>
                <a:uFillTx/>
                <a:latin typeface="Aptos" panose="02110004020202020204"/>
                <a:ea typeface="+mn-ea"/>
                <a:cs typeface="+mn-cs"/>
              </a:rPr>
              <a:t>Workforce Development:</a:t>
            </a:r>
            <a:r>
              <a:rPr kumimoji="0" lang="en-US" sz="2600" b="0" i="0" u="none" strike="noStrike" kern="1200" cap="none" spc="0" normalizeH="0" baseline="0" noProof="0" dirty="0">
                <a:ln>
                  <a:noFill/>
                </a:ln>
                <a:solidFill>
                  <a:prstClr val="black"/>
                </a:solidFill>
                <a:effectLst/>
                <a:uLnTx/>
                <a:uFillTx/>
                <a:latin typeface="Aptos" panose="02110004020202020204"/>
                <a:ea typeface="+mn-ea"/>
                <a:cs typeface="+mn-cs"/>
              </a:rPr>
              <a:t> Collaborated with local employers and technical schools to create job training programs tailored for people in recovery.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1" i="0" u="none" strike="noStrike" kern="1200" cap="none" spc="0" normalizeH="0" baseline="0" noProof="0" dirty="0">
                <a:ln>
                  <a:noFill/>
                </a:ln>
                <a:solidFill>
                  <a:prstClr val="black"/>
                </a:solidFill>
                <a:effectLst/>
                <a:uLnTx/>
                <a:uFillTx/>
                <a:latin typeface="Aptos" panose="02110004020202020204"/>
                <a:ea typeface="+mn-ea"/>
                <a:cs typeface="+mn-cs"/>
              </a:rPr>
              <a:t>Community Education:</a:t>
            </a:r>
            <a:r>
              <a:rPr kumimoji="0" lang="en-US" sz="2600" b="0" i="0" u="none" strike="noStrike" kern="1200" cap="none" spc="0" normalizeH="0" baseline="0" noProof="0" dirty="0">
                <a:ln>
                  <a:noFill/>
                </a:ln>
                <a:solidFill>
                  <a:prstClr val="black"/>
                </a:solidFill>
                <a:effectLst/>
                <a:uLnTx/>
                <a:uFillTx/>
                <a:latin typeface="Aptos" panose="02110004020202020204"/>
                <a:ea typeface="+mn-ea"/>
                <a:cs typeface="+mn-cs"/>
              </a:rPr>
              <a:t> Hosted town halls and school-based programs to reduce social labeling and raise awareness about HIV and SUD.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1" i="0" u="none" strike="noStrike" kern="1200" cap="none" spc="0" normalizeH="0" baseline="0" noProof="0" dirty="0">
                <a:ln>
                  <a:noFill/>
                </a:ln>
                <a:solidFill>
                  <a:prstClr val="black"/>
                </a:solidFill>
                <a:effectLst/>
                <a:uLnTx/>
                <a:uFillTx/>
                <a:latin typeface="Aptos" panose="02110004020202020204"/>
                <a:ea typeface="+mn-ea"/>
                <a:cs typeface="+mn-cs"/>
              </a:rPr>
              <a:t>Transportation and Housing Support:</a:t>
            </a:r>
            <a:r>
              <a:rPr kumimoji="0" lang="en-US" sz="2600" b="0" i="0" u="none" strike="noStrike" kern="1200" cap="none" spc="0" normalizeH="0" baseline="0" noProof="0" dirty="0">
                <a:ln>
                  <a:noFill/>
                </a:ln>
                <a:solidFill>
                  <a:prstClr val="black"/>
                </a:solidFill>
                <a:effectLst/>
                <a:uLnTx/>
                <a:uFillTx/>
                <a:latin typeface="Aptos" panose="02110004020202020204"/>
                <a:ea typeface="+mn-ea"/>
                <a:cs typeface="+mn-cs"/>
              </a:rPr>
              <a:t> Addressed rural barriers by offering ride-share vouchers and transitional housing for individuals exiting treatment.</a:t>
            </a:r>
          </a:p>
          <a:p>
            <a:endParaRPr lang="en-US" dirty="0"/>
          </a:p>
          <a:p>
            <a:r>
              <a:rPr lang="en-US" dirty="0"/>
              <a:t>The </a:t>
            </a:r>
            <a:r>
              <a:rPr lang="en-US" b="1" i="1" dirty="0"/>
              <a:t>Outcomes</a:t>
            </a:r>
            <a:r>
              <a:rPr lang="en-US" dirty="0"/>
              <a:t> were as follows:</a:t>
            </a:r>
          </a:p>
          <a:p>
            <a:pPr marL="457200" marR="0" lvl="0" indent="-457200" algn="l" defTabSz="456449"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222222"/>
                </a:solidFill>
                <a:effectLst/>
                <a:uLnTx/>
                <a:uFillTx/>
                <a:latin typeface="Arial"/>
                <a:ea typeface="+mn-ea"/>
                <a:cs typeface="+mn-cs"/>
              </a:rPr>
              <a:t>Increased retention in recovery programs</a:t>
            </a:r>
          </a:p>
          <a:p>
            <a:pPr marL="457200" marR="0" lvl="0" indent="-457200" algn="l" defTabSz="456449"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222222"/>
                </a:solidFill>
                <a:effectLst/>
                <a:uLnTx/>
                <a:uFillTx/>
                <a:latin typeface="Arial"/>
                <a:ea typeface="+mn-ea"/>
                <a:cs typeface="+mn-cs"/>
              </a:rPr>
              <a:t>Improved access to HIV care and reduced social labeling</a:t>
            </a:r>
          </a:p>
          <a:p>
            <a:pPr marL="457200" marR="0" lvl="0" indent="-457200" algn="l" defTabSz="456449"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222222"/>
                </a:solidFill>
                <a:effectLst/>
                <a:uLnTx/>
                <a:uFillTx/>
                <a:latin typeface="Arial"/>
                <a:ea typeface="+mn-ea"/>
                <a:cs typeface="+mn-cs"/>
              </a:rPr>
              <a:t>Enhanced employment rates among individuals in recovery</a:t>
            </a:r>
          </a:p>
          <a:p>
            <a:pPr marL="457200" marR="0" lvl="0" indent="-457200" algn="l" defTabSz="456449"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222222"/>
                </a:solidFill>
                <a:effectLst/>
                <a:uLnTx/>
                <a:uFillTx/>
                <a:latin typeface="Arial"/>
                <a:ea typeface="+mn-ea"/>
                <a:cs typeface="+mn-cs"/>
              </a:rPr>
              <a:t>Strengthened community collaboration across health, education, and business sectors</a:t>
            </a:r>
          </a:p>
          <a:p>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This model is especially notable for its holistic approach—linking health, recovery, and economic reintegration.</a:t>
            </a:r>
          </a:p>
          <a:p>
            <a:endParaRPr lang="en-US" dirty="0"/>
          </a:p>
        </p:txBody>
      </p:sp>
      <p:sp>
        <p:nvSpPr>
          <p:cNvPr id="4" name="Slide Number Placeholder 3">
            <a:extLst>
              <a:ext uri="{FF2B5EF4-FFF2-40B4-BE49-F238E27FC236}">
                <a16:creationId xmlns:a16="http://schemas.microsoft.com/office/drawing/2014/main" id="{613C77C8-0537-001A-949C-454E33D01CB7}"/>
              </a:ext>
            </a:extLst>
          </p:cNvPr>
          <p:cNvSpPr>
            <a:spLocks noGrp="1"/>
          </p:cNvSpPr>
          <p:nvPr>
            <p:ph type="sldNum" sz="quarter" idx="5"/>
          </p:nvPr>
        </p:nvSpPr>
        <p:spPr/>
        <p:txBody>
          <a:bodyPr/>
          <a:lstStyle/>
          <a:p>
            <a:fld id="{2EAF3D7C-E79C-464D-870B-78CB3C2428AA}" type="slidenum">
              <a:rPr lang="en-US" smtClean="0"/>
              <a:t>80</a:t>
            </a:fld>
            <a:endParaRPr lang="en-US"/>
          </a:p>
        </p:txBody>
      </p:sp>
    </p:spTree>
    <p:extLst>
      <p:ext uri="{BB962C8B-B14F-4D97-AF65-F5344CB8AC3E}">
        <p14:creationId xmlns:p14="http://schemas.microsoft.com/office/powerpoint/2010/main" val="272670599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Developing a Community Action Plan for HIV and Substance Use Disorder (SUD) in rural areas is essential to address unique challenges like limited healthcare access, social labeling, and resource gaps, ultimately saving lives and strengthening communities.</a:t>
            </a:r>
          </a:p>
          <a:p>
            <a:endParaRPr lang="en-US" dirty="0"/>
          </a:p>
          <a:p>
            <a:r>
              <a:rPr lang="en-US" b="1" dirty="0"/>
              <a:t>IMAGE CREDIT:</a:t>
            </a:r>
          </a:p>
          <a:p>
            <a:r>
              <a:rPr lang="en-US" dirty="0"/>
              <a:t>Adobe Stock, Purchased Image, 2025.</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81</a:t>
            </a:fld>
            <a:endParaRPr lang="en-US"/>
          </a:p>
        </p:txBody>
      </p:sp>
    </p:spTree>
    <p:extLst>
      <p:ext uri="{BB962C8B-B14F-4D97-AF65-F5344CB8AC3E}">
        <p14:creationId xmlns:p14="http://schemas.microsoft.com/office/powerpoint/2010/main" val="148112976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0" dirty="0"/>
              <a:t>What is the impact of having a community action guide in place? </a:t>
            </a:r>
          </a:p>
          <a:p>
            <a:pPr marL="171450" indent="-171450">
              <a:buFont typeface="Arial" panose="020B0604020202020204" pitchFamily="34" charset="0"/>
              <a:buChar char="•"/>
            </a:pPr>
            <a:r>
              <a:rPr lang="en-US" b="1" dirty="0"/>
              <a:t>Coordinate local resources</a:t>
            </a:r>
            <a:r>
              <a:rPr lang="en-US" dirty="0"/>
              <a:t>: It brings together health departments, clinics, schools, faith groups, and law enforcement to create a unified response.</a:t>
            </a:r>
          </a:p>
          <a:p>
            <a:pPr marL="171450" indent="-171450">
              <a:buFont typeface="Arial" panose="020B0604020202020204" pitchFamily="34" charset="0"/>
              <a:buChar char="•"/>
            </a:pPr>
            <a:r>
              <a:rPr lang="en-US" b="1" dirty="0"/>
              <a:t>Tailor solutions to local needs</a:t>
            </a:r>
            <a:r>
              <a:rPr lang="en-US" dirty="0"/>
              <a:t>: Plans can address specific issues like opioid misuse, methamphetamine use, or rising HIV rates among certain populations.</a:t>
            </a:r>
          </a:p>
          <a:p>
            <a:pPr marL="171450" indent="-171450">
              <a:buFont typeface="Arial" panose="020B0604020202020204" pitchFamily="34" charset="0"/>
              <a:buChar char="•"/>
            </a:pPr>
            <a:r>
              <a:rPr lang="en-US" b="1" dirty="0"/>
              <a:t>Improve prevention and education</a:t>
            </a:r>
            <a:r>
              <a:rPr lang="en-US" dirty="0"/>
              <a:t>: Community-driven outreach can raise awareness, reduce social labeling, and promote safe practices.</a:t>
            </a:r>
          </a:p>
          <a:p>
            <a:pPr marL="171450" indent="-171450">
              <a:buFont typeface="Arial" panose="020B0604020202020204" pitchFamily="34" charset="0"/>
              <a:buChar char="•"/>
            </a:pPr>
            <a:r>
              <a:rPr lang="en-US" b="1" dirty="0"/>
              <a:t>Secure funding and support</a:t>
            </a:r>
            <a:r>
              <a:rPr lang="en-US" dirty="0"/>
              <a:t>: A formal plan helps attract state and federal grants, including those from HRSA and SAMHSA</a:t>
            </a:r>
          </a:p>
          <a:p>
            <a:endParaRPr lang="en-US" dirty="0"/>
          </a:p>
          <a:p>
            <a:pPr marL="0" marR="0" lvl="0" indent="0" algn="l" defTabSz="456449" rtl="0" eaLnBrk="1" fontAlgn="auto" latinLnBrk="0" hangingPunct="1">
              <a:lnSpc>
                <a:spcPct val="100000"/>
              </a:lnSpc>
              <a:spcBef>
                <a:spcPts val="0"/>
              </a:spcBef>
              <a:spcAft>
                <a:spcPts val="0"/>
              </a:spcAft>
              <a:buClrTx/>
              <a:buSzTx/>
              <a:buFontTx/>
              <a:buNone/>
              <a:tabLst/>
              <a:defRPr/>
            </a:pPr>
            <a:r>
              <a:rPr lang="en-US" sz="1200" b="1" dirty="0"/>
              <a:t>REFERENCE:</a:t>
            </a:r>
          </a:p>
          <a:p>
            <a:pPr marL="0" marR="0" lvl="0" indent="0" algn="l" defTabSz="456449"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U.S. Department of Agriculture. (2020). </a:t>
            </a:r>
            <a:r>
              <a:rPr lang="en-US" sz="1200" i="1" dirty="0"/>
              <a:t>Rural Community Action Guide: Building Stronger Healthy, Drug-Free Rural Communities</a:t>
            </a:r>
            <a:r>
              <a:rPr lang="en-US" sz="1200" dirty="0"/>
              <a:t>. Washington, DC: Author. Accessed May 4, 2026, from: </a:t>
            </a:r>
            <a:r>
              <a:rPr lang="en-US" sz="1200" dirty="0">
                <a:hlinkClick r:id="rId3"/>
              </a:rPr>
              <a:t>https://www.usda.gov/sites/default/files/documents/rural-community-action-guide.pdf</a:t>
            </a:r>
            <a:r>
              <a:rPr lang="en-US" sz="1200" dirty="0"/>
              <a:t>. </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82</a:t>
            </a:fld>
            <a:endParaRPr lang="en-US"/>
          </a:p>
        </p:txBody>
      </p:sp>
    </p:spTree>
    <p:extLst>
      <p:ext uri="{BB962C8B-B14F-4D97-AF65-F5344CB8AC3E}">
        <p14:creationId xmlns:p14="http://schemas.microsoft.com/office/powerpoint/2010/main" val="42795852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Creating and sustaining a Community Action Plan for HIV and SUD response in rural areas can lead to transformative long-term impacts, both for individuals and the broader community.</a:t>
            </a:r>
          </a:p>
          <a:p>
            <a:endParaRPr lang="en-US" dirty="0"/>
          </a:p>
          <a:p>
            <a:pPr>
              <a:buNone/>
            </a:pPr>
            <a:r>
              <a:rPr lang="en-US" sz="3600" b="1" dirty="0"/>
              <a:t>Health and Wellbeing</a:t>
            </a:r>
          </a:p>
          <a:p>
            <a:pPr>
              <a:buFont typeface="Arial" panose="020B0604020202020204" pitchFamily="34" charset="0"/>
              <a:buChar char="•"/>
            </a:pPr>
            <a:r>
              <a:rPr lang="en-US" sz="3600" b="1" dirty="0"/>
              <a:t>Reduced transmission rates</a:t>
            </a:r>
            <a:r>
              <a:rPr lang="en-US" sz="3600" dirty="0"/>
              <a:t>: Coordinated prevention strategies (e.g., overdose prevention, PrEP access) lower new HIV infections.</a:t>
            </a:r>
          </a:p>
          <a:p>
            <a:pPr>
              <a:buFont typeface="Arial" panose="020B0604020202020204" pitchFamily="34" charset="0"/>
              <a:buChar char="•"/>
            </a:pPr>
            <a:r>
              <a:rPr lang="en-US" sz="3600" b="1" dirty="0"/>
              <a:t>Improved treatment outcomes</a:t>
            </a:r>
            <a:r>
              <a:rPr lang="en-US" sz="3600" dirty="0"/>
              <a:t>: Early diagnosis and consistent care lead to better viral suppression and recovery from SUD.</a:t>
            </a:r>
          </a:p>
          <a:p>
            <a:pPr>
              <a:buFont typeface="Arial" panose="020B0604020202020204" pitchFamily="34" charset="0"/>
              <a:buChar char="•"/>
            </a:pPr>
            <a:r>
              <a:rPr lang="en-US" sz="3600" b="1" dirty="0"/>
              <a:t>Lower overdose deaths</a:t>
            </a:r>
            <a:r>
              <a:rPr lang="en-US" sz="3600" dirty="0"/>
              <a:t>: Community-based prevention and naloxone distribution save lives.</a:t>
            </a:r>
          </a:p>
          <a:p>
            <a:pPr>
              <a:buNone/>
            </a:pPr>
            <a:endParaRPr lang="en-US" sz="3600" b="1" dirty="0"/>
          </a:p>
          <a:p>
            <a:pPr>
              <a:buNone/>
            </a:pPr>
            <a:r>
              <a:rPr lang="en-US" sz="3600" b="1" dirty="0"/>
              <a:t>Strengthened Healthcare Infrastructure</a:t>
            </a:r>
          </a:p>
          <a:p>
            <a:pPr>
              <a:buFont typeface="Arial" panose="020B0604020202020204" pitchFamily="34" charset="0"/>
              <a:buChar char="•"/>
            </a:pPr>
            <a:r>
              <a:rPr lang="en-US" sz="3600" b="1" dirty="0"/>
              <a:t>Expanded local services</a:t>
            </a:r>
            <a:r>
              <a:rPr lang="en-US" sz="3600" dirty="0"/>
              <a:t>: Plans often lead to new clinics, mobile units, or telehealth programs tailored to rural needs.</a:t>
            </a:r>
          </a:p>
          <a:p>
            <a:pPr>
              <a:buFont typeface="Arial" panose="020B0604020202020204" pitchFamily="34" charset="0"/>
              <a:buChar char="•"/>
            </a:pPr>
            <a:r>
              <a:rPr lang="en-US" sz="3600" b="1" dirty="0"/>
              <a:t>Better provider training</a:t>
            </a:r>
            <a:r>
              <a:rPr lang="en-US" sz="3600" dirty="0"/>
              <a:t>: Ongoing education improves care quality and reduces social labeling among healthcare workers.</a:t>
            </a:r>
          </a:p>
          <a:p>
            <a:pPr>
              <a:buFont typeface="Arial" panose="020B0604020202020204" pitchFamily="34" charset="0"/>
              <a:buChar char="•"/>
            </a:pPr>
            <a:r>
              <a:rPr lang="en-US" sz="3600" b="1" dirty="0"/>
              <a:t>Integrated care models</a:t>
            </a:r>
            <a:r>
              <a:rPr lang="en-US" sz="3600" dirty="0"/>
              <a:t>: HIV and SUD services become part of a broader, more holistic health system.</a:t>
            </a:r>
          </a:p>
          <a:p>
            <a:pPr>
              <a:buNone/>
            </a:pPr>
            <a:endParaRPr lang="en-US" sz="3600" b="1" dirty="0"/>
          </a:p>
          <a:p>
            <a:pPr>
              <a:buNone/>
            </a:pPr>
            <a:r>
              <a:rPr lang="en-US" sz="3600" b="1" dirty="0"/>
              <a:t>Community Empowerment</a:t>
            </a:r>
          </a:p>
          <a:p>
            <a:pPr>
              <a:buFont typeface="Arial" panose="020B0604020202020204" pitchFamily="34" charset="0"/>
              <a:buChar char="•"/>
            </a:pPr>
            <a:r>
              <a:rPr lang="en-US" sz="3600" b="1" dirty="0"/>
              <a:t>Increased trust and engagement</a:t>
            </a:r>
            <a:r>
              <a:rPr lang="en-US" sz="3600" dirty="0"/>
              <a:t>: Residents feel heard and involved, which boosts participation in prevention and treatment.</a:t>
            </a:r>
          </a:p>
          <a:p>
            <a:pPr>
              <a:buFont typeface="Arial" panose="020B0604020202020204" pitchFamily="34" charset="0"/>
              <a:buChar char="•"/>
            </a:pPr>
            <a:r>
              <a:rPr lang="en-US" sz="3600" b="1" dirty="0"/>
              <a:t>Reduced social labeling</a:t>
            </a:r>
            <a:r>
              <a:rPr lang="en-US" sz="3600" dirty="0"/>
              <a:t>: Public education and peer support normalize seeking help and reduce shame.</a:t>
            </a:r>
          </a:p>
          <a:p>
            <a:pPr>
              <a:buFont typeface="Arial" panose="020B0604020202020204" pitchFamily="34" charset="0"/>
              <a:buChar char="•"/>
            </a:pPr>
            <a:r>
              <a:rPr lang="en-US" sz="3600" b="1" dirty="0"/>
              <a:t>Youth and family support</a:t>
            </a:r>
            <a:r>
              <a:rPr lang="en-US" sz="3600" dirty="0"/>
              <a:t>: Programs often include education and outreach that strengthen protective factors for future generations.</a:t>
            </a:r>
          </a:p>
          <a:p>
            <a:pPr>
              <a:buNone/>
            </a:pPr>
            <a:endParaRPr lang="en-US" sz="3600" b="1" dirty="0"/>
          </a:p>
          <a:p>
            <a:pPr>
              <a:buNone/>
            </a:pPr>
            <a:r>
              <a:rPr lang="en-US" sz="3600" b="1" dirty="0"/>
              <a:t>Economic and Social Benefits</a:t>
            </a:r>
          </a:p>
          <a:p>
            <a:pPr>
              <a:buFont typeface="Arial" panose="020B0604020202020204" pitchFamily="34" charset="0"/>
              <a:buChar char="•"/>
            </a:pPr>
            <a:r>
              <a:rPr lang="en-US" sz="3600" b="1" dirty="0"/>
              <a:t>Lower healthcare costs</a:t>
            </a:r>
            <a:r>
              <a:rPr lang="en-US" sz="3600" dirty="0"/>
              <a:t>: Preventing disease and reducing emergency care needs saves public and private dollars.</a:t>
            </a:r>
          </a:p>
          <a:p>
            <a:pPr>
              <a:buFont typeface="Arial" panose="020B0604020202020204" pitchFamily="34" charset="0"/>
              <a:buChar char="•"/>
            </a:pPr>
            <a:r>
              <a:rPr lang="en-US" sz="3600" b="1" dirty="0"/>
              <a:t>Workforce stability</a:t>
            </a:r>
            <a:r>
              <a:rPr lang="en-US" sz="3600" dirty="0"/>
              <a:t>: Healthier individuals can return to work, reducing unemployment and dependency.</a:t>
            </a:r>
          </a:p>
          <a:p>
            <a:pPr>
              <a:buFont typeface="Arial" panose="020B0604020202020204" pitchFamily="34" charset="0"/>
              <a:buChar char="•"/>
            </a:pPr>
            <a:r>
              <a:rPr lang="en-US" sz="3600" b="1" dirty="0"/>
              <a:t>Safer communities</a:t>
            </a:r>
            <a:r>
              <a:rPr lang="en-US" sz="3600" dirty="0"/>
              <a:t>: Reduced drug-related crime and improved public safety foster a more stable environment.</a:t>
            </a:r>
          </a:p>
          <a:p>
            <a:pPr>
              <a:buNone/>
            </a:pPr>
            <a:endParaRPr lang="en-US" sz="3600" b="1" dirty="0"/>
          </a:p>
          <a:p>
            <a:pPr>
              <a:buNone/>
            </a:pPr>
            <a:r>
              <a:rPr lang="en-US" sz="3600" b="1" dirty="0"/>
              <a:t>Policy and Sustainability</a:t>
            </a:r>
          </a:p>
          <a:p>
            <a:pPr>
              <a:buFont typeface="Arial" panose="020B0604020202020204" pitchFamily="34" charset="0"/>
              <a:buChar char="•"/>
            </a:pPr>
            <a:r>
              <a:rPr lang="en-US" sz="3600" b="1" dirty="0"/>
              <a:t>Data-driven decisions</a:t>
            </a:r>
            <a:r>
              <a:rPr lang="en-US" sz="3600" dirty="0"/>
              <a:t>: Community plans often include monitoring and evaluation, helping leaders adapt and improve.</a:t>
            </a:r>
          </a:p>
          <a:p>
            <a:pPr>
              <a:buFont typeface="Arial" panose="020B0604020202020204" pitchFamily="34" charset="0"/>
              <a:buChar char="•"/>
            </a:pPr>
            <a:r>
              <a:rPr lang="en-US" sz="3600" b="1" dirty="0"/>
              <a:t>Attracting funding</a:t>
            </a:r>
            <a:r>
              <a:rPr lang="en-US" sz="3600" dirty="0"/>
              <a:t>: A formal plan makes it easier to secure grants from federal agencies like HRSA, CDC, or SAMHSA.</a:t>
            </a:r>
          </a:p>
          <a:p>
            <a:pPr>
              <a:buFont typeface="Arial" panose="020B0604020202020204" pitchFamily="34" charset="0"/>
              <a:buChar char="•"/>
            </a:pPr>
            <a:r>
              <a:rPr lang="en-US" sz="3600" b="1" dirty="0"/>
              <a:t>Model for replication</a:t>
            </a:r>
            <a:r>
              <a:rPr lang="en-US" sz="3600" dirty="0"/>
              <a:t>: Successful rural plans can inspire and guide other communities facing similar challenges.</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83</a:t>
            </a:fld>
            <a:endParaRPr lang="en-US"/>
          </a:p>
        </p:txBody>
      </p:sp>
    </p:spTree>
    <p:extLst>
      <p:ext uri="{BB962C8B-B14F-4D97-AF65-F5344CB8AC3E}">
        <p14:creationId xmlns:p14="http://schemas.microsoft.com/office/powerpoint/2010/main" val="74501977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meaningful goal for a Community Action Plan addressing HIV and Substance Use Disorder (SUD) in rural areas should be clear, actionable, and deeply rooted in the community’s unique needs and strengths. Here are some key elements of a strong goal:</a:t>
            </a:r>
          </a:p>
          <a:p>
            <a:endParaRPr lang="en-US" dirty="0"/>
          </a:p>
          <a:p>
            <a:pPr marL="342337" marR="0" lvl="0" indent="-228225" algn="l" defTabSz="912899" rtl="0" eaLnBrk="1" fontAlgn="auto" latinLnBrk="0" hangingPunct="1">
              <a:lnSpc>
                <a:spcPct val="100000"/>
              </a:lnSpc>
              <a:spcBef>
                <a:spcPct val="20000"/>
              </a:spcBef>
              <a:spcAft>
                <a:spcPts val="0"/>
              </a:spcAft>
              <a:buClr>
                <a:srgbClr val="13284D"/>
              </a:buClr>
              <a:buSzTx/>
              <a:buFont typeface="Wingdings" charset="2"/>
              <a:buChar char="§"/>
              <a:tabLst/>
              <a:defRPr/>
            </a:pPr>
            <a:r>
              <a:rPr kumimoji="0" lang="en-US" sz="2400" b="0" i="0" u="none" strike="noStrike" kern="1200" cap="none" spc="0" normalizeH="0" baseline="0" noProof="0" dirty="0">
                <a:ln>
                  <a:noFill/>
                </a:ln>
                <a:solidFill>
                  <a:srgbClr val="222222"/>
                </a:solidFill>
                <a:effectLst/>
                <a:uLnTx/>
                <a:uFillTx/>
                <a:latin typeface="Arial"/>
                <a:ea typeface="+mn-ea"/>
              </a:rPr>
              <a:t>Specific: Focuses on HIV and SUD together, recognizing their intersection.</a:t>
            </a:r>
          </a:p>
          <a:p>
            <a:pPr marL="342337" marR="0" lvl="0" indent="-228225" algn="l" defTabSz="912899" rtl="0" eaLnBrk="1" fontAlgn="auto" latinLnBrk="0" hangingPunct="1">
              <a:lnSpc>
                <a:spcPct val="100000"/>
              </a:lnSpc>
              <a:spcBef>
                <a:spcPct val="20000"/>
              </a:spcBef>
              <a:spcAft>
                <a:spcPts val="0"/>
              </a:spcAft>
              <a:buClr>
                <a:srgbClr val="13284D"/>
              </a:buClr>
              <a:buSzTx/>
              <a:buFont typeface="Wingdings" charset="2"/>
              <a:buChar char="§"/>
              <a:tabLst/>
              <a:defRPr/>
            </a:pPr>
            <a:r>
              <a:rPr kumimoji="0" lang="en-US" sz="2400" b="0" i="0" u="none" strike="noStrike" kern="1200" cap="none" spc="0" normalizeH="0" baseline="0" noProof="0" dirty="0">
                <a:ln>
                  <a:noFill/>
                </a:ln>
                <a:solidFill>
                  <a:srgbClr val="222222"/>
                </a:solidFill>
                <a:effectLst/>
                <a:uLnTx/>
                <a:uFillTx/>
                <a:latin typeface="Arial"/>
                <a:ea typeface="+mn-ea"/>
              </a:rPr>
              <a:t>Measurable: Focuses on reducing incidence and improving outcomes.</a:t>
            </a:r>
          </a:p>
          <a:p>
            <a:pPr marL="342337" marR="0" lvl="0" indent="-228225" algn="l" defTabSz="912899" rtl="0" eaLnBrk="1" fontAlgn="auto" latinLnBrk="0" hangingPunct="1">
              <a:lnSpc>
                <a:spcPct val="100000"/>
              </a:lnSpc>
              <a:spcBef>
                <a:spcPct val="20000"/>
              </a:spcBef>
              <a:spcAft>
                <a:spcPts val="0"/>
              </a:spcAft>
              <a:buClr>
                <a:srgbClr val="13284D"/>
              </a:buClr>
              <a:buSzTx/>
              <a:buFont typeface="Wingdings" charset="2"/>
              <a:buChar char="§"/>
              <a:tabLst/>
              <a:defRPr/>
            </a:pPr>
            <a:r>
              <a:rPr kumimoji="0" lang="en-US" sz="2400" b="0" i="0" u="none" strike="noStrike" kern="1200" cap="none" spc="0" normalizeH="0" baseline="0" noProof="0" dirty="0">
                <a:ln>
                  <a:noFill/>
                </a:ln>
                <a:solidFill>
                  <a:srgbClr val="222222"/>
                </a:solidFill>
                <a:effectLst/>
                <a:uLnTx/>
                <a:uFillTx/>
                <a:latin typeface="Arial"/>
                <a:ea typeface="+mn-ea"/>
              </a:rPr>
              <a:t>Community-centered: Emphasizes collaboration and local engagement.</a:t>
            </a:r>
          </a:p>
          <a:p>
            <a:pPr marL="342337" marR="0" lvl="0" indent="-228225" algn="l" defTabSz="912899" rtl="0" eaLnBrk="1" fontAlgn="auto" latinLnBrk="0" hangingPunct="1">
              <a:lnSpc>
                <a:spcPct val="100000"/>
              </a:lnSpc>
              <a:spcBef>
                <a:spcPct val="20000"/>
              </a:spcBef>
              <a:spcAft>
                <a:spcPts val="0"/>
              </a:spcAft>
              <a:buClr>
                <a:srgbClr val="13284D"/>
              </a:buClr>
              <a:buSzTx/>
              <a:buFont typeface="Wingdings" charset="2"/>
              <a:buChar char="§"/>
              <a:tabLst/>
              <a:defRPr/>
            </a:pPr>
            <a:r>
              <a:rPr kumimoji="0" lang="en-US" sz="2400" b="0" i="0" u="none" strike="noStrike" kern="1200" cap="none" spc="0" normalizeH="0" baseline="0" noProof="0" dirty="0">
                <a:ln>
                  <a:noFill/>
                </a:ln>
                <a:solidFill>
                  <a:srgbClr val="222222"/>
                </a:solidFill>
                <a:effectLst/>
                <a:uLnTx/>
                <a:uFillTx/>
                <a:latin typeface="Arial"/>
                <a:ea typeface="+mn-ea"/>
              </a:rPr>
              <a:t>Sustainable: Aims for long-term change through education and infrastructure.</a:t>
            </a:r>
          </a:p>
          <a:p>
            <a:endParaRPr lang="en-US" dirty="0"/>
          </a:p>
          <a:p>
            <a:r>
              <a:rPr lang="en-US" dirty="0"/>
              <a:t>Here is an example of a possible goal for a community: “</a:t>
            </a:r>
            <a:r>
              <a:rPr lang="en-US" i="1" dirty="0"/>
              <a:t>To reduce the incidence of HIV and substance use disorders (SUD) in the community by improving access to prevention, treatment, and recovery services through locally responsive, community-driven strategies</a:t>
            </a:r>
            <a:r>
              <a:rPr lang="en-US" dirty="0"/>
              <a:t>.”</a:t>
            </a:r>
          </a:p>
          <a:p>
            <a:endParaRPr lang="en-US" dirty="0"/>
          </a:p>
          <a:p>
            <a:r>
              <a:rPr lang="en-US" dirty="0"/>
              <a:t>Next, we will look at a step-by-step process of creating a community action plan.</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84</a:t>
            </a:fld>
            <a:endParaRPr lang="en-US"/>
          </a:p>
        </p:txBody>
      </p:sp>
    </p:spTree>
    <p:extLst>
      <p:ext uri="{BB962C8B-B14F-4D97-AF65-F5344CB8AC3E}">
        <p14:creationId xmlns:p14="http://schemas.microsoft.com/office/powerpoint/2010/main" val="139350654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1 of developing a Community Action Plan for HIV and SUD Response in Rural Areas is community engagement. </a:t>
            </a:r>
          </a:p>
        </p:txBody>
      </p:sp>
      <p:sp>
        <p:nvSpPr>
          <p:cNvPr id="4" name="Slide Number Placeholder 3"/>
          <p:cNvSpPr>
            <a:spLocks noGrp="1"/>
          </p:cNvSpPr>
          <p:nvPr>
            <p:ph type="sldNum" sz="quarter" idx="5"/>
          </p:nvPr>
        </p:nvSpPr>
        <p:spPr/>
        <p:txBody>
          <a:bodyPr/>
          <a:lstStyle/>
          <a:p>
            <a:fld id="{2EAF3D7C-E79C-464D-870B-78CB3C2428AA}" type="slidenum">
              <a:rPr lang="en-US" smtClean="0"/>
              <a:t>85</a:t>
            </a:fld>
            <a:endParaRPr lang="en-US"/>
          </a:p>
        </p:txBody>
      </p:sp>
    </p:spTree>
    <p:extLst>
      <p:ext uri="{BB962C8B-B14F-4D97-AF65-F5344CB8AC3E}">
        <p14:creationId xmlns:p14="http://schemas.microsoft.com/office/powerpoint/2010/main" val="402544505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Step 2 of developing a Community Action Plan for HIV and SUD Response in Rural Areas is Local Community Expert engagement. </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86</a:t>
            </a:fld>
            <a:endParaRPr lang="en-US"/>
          </a:p>
        </p:txBody>
      </p:sp>
    </p:spTree>
    <p:extLst>
      <p:ext uri="{BB962C8B-B14F-4D97-AF65-F5344CB8AC3E}">
        <p14:creationId xmlns:p14="http://schemas.microsoft.com/office/powerpoint/2010/main" val="121752655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3 of developing a Community Action Plan for HIV and SUD Response in Rural Areas is implementation of prevention strategies. </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87</a:t>
            </a:fld>
            <a:endParaRPr lang="en-US"/>
          </a:p>
        </p:txBody>
      </p:sp>
    </p:spTree>
    <p:extLst>
      <p:ext uri="{BB962C8B-B14F-4D97-AF65-F5344CB8AC3E}">
        <p14:creationId xmlns:p14="http://schemas.microsoft.com/office/powerpoint/2010/main" val="7746044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4 of developing a Community Action Plan for HIV and SUD Response in Rural Areas is implementation of treatment access.</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88</a:t>
            </a:fld>
            <a:endParaRPr lang="en-US"/>
          </a:p>
        </p:txBody>
      </p:sp>
    </p:spTree>
    <p:extLst>
      <p:ext uri="{BB962C8B-B14F-4D97-AF65-F5344CB8AC3E}">
        <p14:creationId xmlns:p14="http://schemas.microsoft.com/office/powerpoint/2010/main" val="342755722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5 of developing a Community Action Plan for HIV and SUD Response in Rural Areas is implementation of recovery support. </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89</a:t>
            </a:fld>
            <a:endParaRPr lang="en-US"/>
          </a:p>
        </p:txBody>
      </p:sp>
    </p:spTree>
    <p:extLst>
      <p:ext uri="{BB962C8B-B14F-4D97-AF65-F5344CB8AC3E}">
        <p14:creationId xmlns:p14="http://schemas.microsoft.com/office/powerpoint/2010/main" val="186691392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6 of developing a Community Action Plan for HIV and SUD Response in Rural Areas is monitoring and evaluation. </a:t>
            </a:r>
          </a:p>
          <a:p>
            <a:endParaRPr lang="en-US" dirty="0"/>
          </a:p>
        </p:txBody>
      </p:sp>
      <p:sp>
        <p:nvSpPr>
          <p:cNvPr id="4" name="Slide Number Placeholder 3"/>
          <p:cNvSpPr>
            <a:spLocks noGrp="1"/>
          </p:cNvSpPr>
          <p:nvPr>
            <p:ph type="sldNum" sz="quarter" idx="5"/>
          </p:nvPr>
        </p:nvSpPr>
        <p:spPr/>
        <p:txBody>
          <a:bodyPr/>
          <a:lstStyle/>
          <a:p>
            <a:fld id="{2EAF3D7C-E79C-464D-870B-78CB3C2428AA}" type="slidenum">
              <a:rPr lang="en-US" smtClean="0"/>
              <a:t>90</a:t>
            </a:fld>
            <a:endParaRPr lang="en-US"/>
          </a:p>
        </p:txBody>
      </p:sp>
    </p:spTree>
    <p:extLst>
      <p:ext uri="{BB962C8B-B14F-4D97-AF65-F5344CB8AC3E}">
        <p14:creationId xmlns:p14="http://schemas.microsoft.com/office/powerpoint/2010/main" val="395820675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practical timeline overview for implementing a Community Action Plan for HIV and SUD Response in Rural Areas. This phased approach ensures thoughtful planning, community engagement, and sustainable impact. Timeliness can vary. It is important to be committed to the implementation of each step and be open to adaptations and solutions in the case you meet roadblocks along the way.</a:t>
            </a:r>
          </a:p>
        </p:txBody>
      </p:sp>
      <p:sp>
        <p:nvSpPr>
          <p:cNvPr id="4" name="Slide Number Placeholder 3"/>
          <p:cNvSpPr>
            <a:spLocks noGrp="1"/>
          </p:cNvSpPr>
          <p:nvPr>
            <p:ph type="sldNum" sz="quarter" idx="5"/>
          </p:nvPr>
        </p:nvSpPr>
        <p:spPr/>
        <p:txBody>
          <a:bodyPr/>
          <a:lstStyle/>
          <a:p>
            <a:fld id="{2EAF3D7C-E79C-464D-870B-78CB3C2428AA}" type="slidenum">
              <a:rPr lang="en-US" smtClean="0"/>
              <a:t>91</a:t>
            </a:fld>
            <a:endParaRPr lang="en-US"/>
          </a:p>
        </p:txBody>
      </p:sp>
    </p:spTree>
    <p:extLst>
      <p:ext uri="{BB962C8B-B14F-4D97-AF65-F5344CB8AC3E}">
        <p14:creationId xmlns:p14="http://schemas.microsoft.com/office/powerpoint/2010/main" val="70007845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conclusion, developing a Community Action Plan for HIV and SUD Response in Rural Areas is not just a strategic necessity, it is essential. These plans empower communities to confront social labeling, close gaps in care, and build resilient systems that save lives. By working together, healthcare providers, local leaders, educators, and residents can create tailored solutions that reflect the unique strengths and needs of rural populations. The long-term impact is profound: healthier individuals, stronger families, and communities that thrive with dignity and hope.</a:t>
            </a:r>
          </a:p>
        </p:txBody>
      </p:sp>
      <p:sp>
        <p:nvSpPr>
          <p:cNvPr id="4" name="Slide Number Placeholder 3"/>
          <p:cNvSpPr>
            <a:spLocks noGrp="1"/>
          </p:cNvSpPr>
          <p:nvPr>
            <p:ph type="sldNum" sz="quarter" idx="5"/>
          </p:nvPr>
        </p:nvSpPr>
        <p:spPr/>
        <p:txBody>
          <a:bodyPr/>
          <a:lstStyle/>
          <a:p>
            <a:fld id="{2EAF3D7C-E79C-464D-870B-78CB3C2428AA}" type="slidenum">
              <a:rPr lang="en-US" smtClean="0"/>
              <a:t>92</a:t>
            </a:fld>
            <a:endParaRPr lang="en-US"/>
          </a:p>
        </p:txBody>
      </p:sp>
    </p:spTree>
    <p:extLst>
      <p:ext uri="{BB962C8B-B14F-4D97-AF65-F5344CB8AC3E}">
        <p14:creationId xmlns:p14="http://schemas.microsoft.com/office/powerpoint/2010/main" val="103125092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584CD-706D-EEF2-BDC3-100C41B472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174EB6-80F6-9133-AC56-6832576F28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C0F2A9-5ACB-3CA2-B438-D13C7DDB16B2}"/>
              </a:ext>
            </a:extLst>
          </p:cNvPr>
          <p:cNvSpPr>
            <a:spLocks noGrp="1"/>
          </p:cNvSpPr>
          <p:nvPr>
            <p:ph type="body" idx="1"/>
          </p:nvPr>
        </p:nvSpPr>
        <p:spPr/>
        <p:txBody>
          <a:bodyPr/>
          <a:lstStyle/>
          <a:p>
            <a:r>
              <a:rPr lang="en-US" dirty="0"/>
              <a:t>Here is one more case study that demonstrate the strategies discussed, highlighting real-world implementation programs that underscore the critical role each step plays in building a recovery ecosystem that fosters support and healing for individuals living with HIV and substance use disorders in rural communities.</a:t>
            </a:r>
          </a:p>
          <a:p>
            <a:endParaRPr lang="en-US" dirty="0"/>
          </a:p>
          <a:p>
            <a:r>
              <a:rPr lang="en-US" b="1" dirty="0"/>
              <a:t>IMAGE CREDIT:</a:t>
            </a:r>
          </a:p>
          <a:p>
            <a:r>
              <a:rPr lang="en-US" dirty="0"/>
              <a:t>Adobe Stock, Purchased Image, 2025.</a:t>
            </a:r>
          </a:p>
          <a:p>
            <a:endParaRPr lang="en-US" dirty="0"/>
          </a:p>
        </p:txBody>
      </p:sp>
      <p:sp>
        <p:nvSpPr>
          <p:cNvPr id="4" name="Slide Number Placeholder 3">
            <a:extLst>
              <a:ext uri="{FF2B5EF4-FFF2-40B4-BE49-F238E27FC236}">
                <a16:creationId xmlns:a16="http://schemas.microsoft.com/office/drawing/2014/main" id="{170DF185-AFB6-2D51-D99B-3D3B3433C03D}"/>
              </a:ext>
            </a:extLst>
          </p:cNvPr>
          <p:cNvSpPr>
            <a:spLocks noGrp="1"/>
          </p:cNvSpPr>
          <p:nvPr>
            <p:ph type="sldNum" sz="quarter" idx="5"/>
          </p:nvPr>
        </p:nvSpPr>
        <p:spPr/>
        <p:txBody>
          <a:bodyPr/>
          <a:lstStyle/>
          <a:p>
            <a:fld id="{2EAF3D7C-E79C-464D-870B-78CB3C2428AA}" type="slidenum">
              <a:rPr lang="en-US" smtClean="0"/>
              <a:t>93</a:t>
            </a:fld>
            <a:endParaRPr lang="en-US"/>
          </a:p>
        </p:txBody>
      </p:sp>
    </p:spTree>
    <p:extLst>
      <p:ext uri="{BB962C8B-B14F-4D97-AF65-F5344CB8AC3E}">
        <p14:creationId xmlns:p14="http://schemas.microsoft.com/office/powerpoint/2010/main" val="305157394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case study is the Volunteers of America Southeast Louisiana (VOASELA) – Rural HIV and SUD Support. This case study  took place in  </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Rural parishes in Southeast Louisiana. The organization in charge was Volunteers of America Southeast Louisiana (VOASELA).</a:t>
            </a:r>
          </a:p>
          <a:p>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a:p>
            <a:r>
              <a:rPr kumimoji="0" lang="en-US" sz="1200" b="1" i="0" u="none" strike="noStrike" kern="1200" cap="none" spc="0" normalizeH="0" baseline="0" noProof="0" dirty="0">
                <a:ln>
                  <a:noFill/>
                </a:ln>
                <a:solidFill>
                  <a:prstClr val="black"/>
                </a:solidFill>
                <a:effectLst/>
                <a:uLnTx/>
                <a:uFillTx/>
                <a:latin typeface="Aptos" panose="02110004020202020204"/>
                <a:ea typeface="+mn-ea"/>
                <a:cs typeface="+mn-cs"/>
              </a:rPr>
              <a:t>REFERENCE:</a:t>
            </a:r>
          </a:p>
          <a:p>
            <a:r>
              <a:rPr lang="en-US" sz="1800" b="0" i="0" u="none" strike="noStrike" kern="1200" cap="none" baseline="0" dirty="0">
                <a:solidFill>
                  <a:schemeClr val="tx1"/>
                </a:solidFill>
                <a:effectLst/>
                <a:latin typeface="+mn-lt"/>
                <a:ea typeface="+mn-ea"/>
                <a:cs typeface="+mn-cs"/>
              </a:rPr>
              <a:t>Volunteers of America Southeast Louisiana. (n.d.) [Webpage]. Providing Innovative Behavioral Health Services. Accessed May 4, 2026, from: </a:t>
            </a:r>
            <a:r>
              <a:rPr lang="en-US" sz="1800" b="0" i="0" u="sng" strike="noStrike" kern="1200" cap="none" baseline="0" dirty="0">
                <a:solidFill>
                  <a:schemeClr val="tx1"/>
                </a:solidFill>
                <a:effectLst/>
                <a:latin typeface="+mn-lt"/>
                <a:ea typeface="+mn-ea"/>
                <a:cs typeface="+mn-cs"/>
                <a:hlinkClick r:id="rId3"/>
              </a:rPr>
              <a:t>https://www.voasela.org/services/health-services/</a:t>
            </a:r>
            <a:r>
              <a:rPr lang="en-US" sz="1800" b="0" i="0" u="none" strike="noStrike" kern="1200" cap="none" baseline="0" dirty="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2EAF3D7C-E79C-464D-870B-78CB3C2428AA}" type="slidenum">
              <a:rPr lang="en-US" smtClean="0"/>
              <a:t>94</a:t>
            </a:fld>
            <a:endParaRPr lang="en-US"/>
          </a:p>
        </p:txBody>
      </p:sp>
    </p:spTree>
    <p:extLst>
      <p:ext uri="{BB962C8B-B14F-4D97-AF65-F5344CB8AC3E}">
        <p14:creationId xmlns:p14="http://schemas.microsoft.com/office/powerpoint/2010/main" val="100667196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were the </a:t>
            </a:r>
            <a:r>
              <a:rPr lang="en-US" b="1" i="1" dirty="0"/>
              <a:t>Measures Implemented</a:t>
            </a:r>
            <a:r>
              <a:rPr lang="en-US" dirty="0"/>
              <a:t>:</a:t>
            </a:r>
          </a:p>
          <a:p>
            <a:pPr marL="171450" indent="-171450">
              <a:buFont typeface="Arial" panose="020B0604020202020204" pitchFamily="34" charset="0"/>
              <a:buChar char="•"/>
            </a:pPr>
            <a:r>
              <a:rPr lang="en-US" b="1" dirty="0"/>
              <a:t>Virtual Support Groups:</a:t>
            </a:r>
            <a:r>
              <a:rPr lang="en-US" dirty="0"/>
              <a:t> VOASELA transitioned from in-person gatherings to Zoom-based support groups, which increased participation among rural residents who previously avoided public meetings due to social labeling or transportation barriers.</a:t>
            </a:r>
          </a:p>
          <a:p>
            <a:pPr marL="171450" indent="-171450">
              <a:buFont typeface="Arial" panose="020B0604020202020204" pitchFamily="34" charset="0"/>
              <a:buChar char="•"/>
            </a:pPr>
            <a:r>
              <a:rPr lang="en-US" b="1" dirty="0">
                <a:effectLst/>
              </a:rPr>
              <a:t>Community Outreach and Education:</a:t>
            </a:r>
            <a:r>
              <a:rPr lang="en-US" dirty="0">
                <a:effectLst/>
              </a:rPr>
              <a:t> Staff conducted outreach in rural areas to educate residents about HIV prevention, testing, and treatment options. They also addressed co-occurring substance use issues through prevention messaging.</a:t>
            </a:r>
          </a:p>
          <a:p>
            <a:pPr marL="171450" indent="-171450">
              <a:buFont typeface="Arial" panose="020B0604020202020204" pitchFamily="34" charset="0"/>
              <a:buChar char="•"/>
            </a:pPr>
            <a:r>
              <a:rPr lang="en-US" b="1" dirty="0"/>
              <a:t>Integrated Services:</a:t>
            </a:r>
            <a:r>
              <a:rPr lang="en-US" dirty="0"/>
              <a:t> HIV care was combined with behavioral health and substance use services, allowing individuals to receive comprehensive support in one setting.</a:t>
            </a:r>
          </a:p>
          <a:p>
            <a:pPr marL="171450" indent="-171450">
              <a:buFont typeface="Arial" panose="020B0604020202020204" pitchFamily="34" charset="0"/>
              <a:buChar char="•"/>
            </a:pPr>
            <a:r>
              <a:rPr lang="en-US" b="1" dirty="0"/>
              <a:t>Peer Navigation:</a:t>
            </a:r>
            <a:r>
              <a:rPr lang="en-US" dirty="0"/>
              <a:t> Trained peer navigators helped clients access HIV testing, treatment, and recovery resources, while also offering emotional support and guidance.</a:t>
            </a:r>
          </a:p>
          <a:p>
            <a:pPr marL="171450" indent="-171450">
              <a:buFont typeface="Arial" panose="020B0604020202020204" pitchFamily="34" charset="0"/>
              <a:buChar char="•"/>
            </a:pPr>
            <a:r>
              <a:rPr lang="en-US" b="1" dirty="0"/>
              <a:t>Social labeling Reduction Campaigns:</a:t>
            </a:r>
            <a:r>
              <a:rPr lang="en-US" dirty="0"/>
              <a:t> VOASELA worked to normalize conversations around HIV and SUD through local media, faith-based partnerships, and community events.</a:t>
            </a:r>
          </a:p>
          <a:p>
            <a:endParaRPr lang="en-US" dirty="0"/>
          </a:p>
          <a:p>
            <a:r>
              <a:rPr lang="en-US" dirty="0"/>
              <a:t>And the </a:t>
            </a:r>
            <a:r>
              <a:rPr lang="en-US" b="1" i="1" dirty="0"/>
              <a:t>Outcomes</a:t>
            </a:r>
            <a:r>
              <a:rPr lang="en-US" dirty="0"/>
              <a:t> were: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Increased engagement in HIV care among rural residents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Improved access to SUD treatment and prevention services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Enhanced community trust and reduced social labeling around HIV and substance use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800" b="0" dirty="0"/>
              <a:t>This case highlights how small rural communities can leverage virtual tools, peer support, and integrated care models </a:t>
            </a:r>
            <a:r>
              <a:rPr lang="en-US" sz="2800" dirty="0"/>
              <a:t>to overcome barriers and improve health outcomes. You can read more about this initiative at the Rural Health Information Hub.</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sz="2800"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800" b="1" dirty="0"/>
              <a:t>REFERENCE: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800" dirty="0"/>
              <a:t>Rural Health Information Hub (RHI Hub). (2023). [Webpage]. A Safe Place': Rural HIV Patients and Providers Fight social labeling, Isolation Through Connection. Accessed May 4, 2026, from: </a:t>
            </a:r>
            <a:r>
              <a:rPr lang="en-US" sz="2800" dirty="0">
                <a:hlinkClick r:id="rId3"/>
              </a:rPr>
              <a:t>https://www.ruralhealthinfo.org/rural-monitor/rural-hiv</a:t>
            </a:r>
            <a:r>
              <a:rPr lang="en-US" sz="2800" dirty="0"/>
              <a:t>.</a:t>
            </a:r>
          </a:p>
        </p:txBody>
      </p:sp>
      <p:sp>
        <p:nvSpPr>
          <p:cNvPr id="4" name="Slide Number Placeholder 3"/>
          <p:cNvSpPr>
            <a:spLocks noGrp="1"/>
          </p:cNvSpPr>
          <p:nvPr>
            <p:ph type="sldNum" sz="quarter" idx="5"/>
          </p:nvPr>
        </p:nvSpPr>
        <p:spPr/>
        <p:txBody>
          <a:bodyPr/>
          <a:lstStyle/>
          <a:p>
            <a:fld id="{2EAF3D7C-E79C-464D-870B-78CB3C2428AA}" type="slidenum">
              <a:rPr lang="en-US" smtClean="0"/>
              <a:t>95</a:t>
            </a:fld>
            <a:endParaRPr lang="en-US"/>
          </a:p>
        </p:txBody>
      </p:sp>
    </p:spTree>
    <p:extLst>
      <p:ext uri="{BB962C8B-B14F-4D97-AF65-F5344CB8AC3E}">
        <p14:creationId xmlns:p14="http://schemas.microsoft.com/office/powerpoint/2010/main" val="35041559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37671659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7893">
              <a:defRPr/>
            </a:pPr>
            <a:r>
              <a:rPr lang="en-US" b="1" dirty="0">
                <a:solidFill>
                  <a:prstClr val="black"/>
                </a:solidFill>
              </a:rPr>
              <a:t>INSTRUCTIONS: </a:t>
            </a:r>
          </a:p>
          <a:p>
            <a:pPr marL="0" marR="0" lvl="0" indent="0" algn="l" defTabSz="937893" rtl="0" eaLnBrk="1" fontAlgn="auto" latinLnBrk="0" hangingPunct="1">
              <a:lnSpc>
                <a:spcPct val="100000"/>
              </a:lnSpc>
              <a:spcBef>
                <a:spcPts val="0"/>
              </a:spcBef>
              <a:spcAft>
                <a:spcPts val="0"/>
              </a:spcAft>
              <a:buClrTx/>
              <a:buSzTx/>
              <a:buFontTx/>
              <a:buNone/>
              <a:tabLst/>
              <a:defRPr/>
            </a:pPr>
            <a:r>
              <a:rPr lang="en-US" baseline="0" dirty="0"/>
              <a:t>Program the question and responses as a virtual poll. Allow training participants approximately 30 seconds to respond and then close the poll and display the results. Provide the correct answer.</a:t>
            </a:r>
          </a:p>
          <a:p>
            <a:endParaRPr lang="en-US" dirty="0"/>
          </a:p>
          <a:p>
            <a:r>
              <a:rPr lang="en-US" dirty="0"/>
              <a:t>Answer key: Correct</a:t>
            </a:r>
            <a:r>
              <a:rPr lang="en-US" baseline="0" dirty="0"/>
              <a:t> Response is </a:t>
            </a:r>
            <a:r>
              <a:rPr lang="en-US" b="1" baseline="0" dirty="0"/>
              <a:t>D</a:t>
            </a:r>
            <a:endParaRPr lang="en-US" b="1"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89522994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7893">
              <a:defRPr/>
            </a:pPr>
            <a:r>
              <a:rPr lang="en-US" b="1" dirty="0">
                <a:solidFill>
                  <a:prstClr val="black"/>
                </a:solidFill>
              </a:rPr>
              <a:t>INSTRUCTIONS: </a:t>
            </a:r>
          </a:p>
          <a:p>
            <a:pPr marL="0" marR="0" lvl="0" indent="0" algn="l" defTabSz="937893" rtl="0" eaLnBrk="1" fontAlgn="auto" latinLnBrk="0" hangingPunct="1">
              <a:lnSpc>
                <a:spcPct val="100000"/>
              </a:lnSpc>
              <a:spcBef>
                <a:spcPts val="0"/>
              </a:spcBef>
              <a:spcAft>
                <a:spcPts val="0"/>
              </a:spcAft>
              <a:buClrTx/>
              <a:buSzTx/>
              <a:buFontTx/>
              <a:buNone/>
              <a:tabLst/>
              <a:defRPr/>
            </a:pPr>
            <a:r>
              <a:rPr lang="en-US" baseline="0" dirty="0"/>
              <a:t>Program the question and responses as a virtual poll. Allow training participants approximately 30 seconds to respond and then close the poll and display the results. Provide the correct answer.</a:t>
            </a:r>
          </a:p>
          <a:p>
            <a:endParaRPr lang="en-US" dirty="0"/>
          </a:p>
          <a:p>
            <a:r>
              <a:rPr lang="en-US" dirty="0"/>
              <a:t>Answer key: Correct</a:t>
            </a:r>
            <a:r>
              <a:rPr lang="en-US" baseline="0" dirty="0"/>
              <a:t> Response is </a:t>
            </a:r>
            <a:r>
              <a:rPr lang="en-US" b="1" baseline="0" dirty="0"/>
              <a:t>B</a:t>
            </a:r>
            <a:endParaRPr lang="en-US" b="1" dirty="0"/>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84635979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7893">
              <a:defRPr/>
            </a:pPr>
            <a:r>
              <a:rPr lang="en-US" b="1" dirty="0">
                <a:solidFill>
                  <a:prstClr val="black"/>
                </a:solidFill>
              </a:rPr>
              <a:t>INSTRUCTIONS: </a:t>
            </a:r>
          </a:p>
          <a:p>
            <a:pPr marL="0" marR="0" lvl="0" indent="0" algn="l" defTabSz="937893" rtl="0" eaLnBrk="1" fontAlgn="auto" latinLnBrk="0" hangingPunct="1">
              <a:lnSpc>
                <a:spcPct val="100000"/>
              </a:lnSpc>
              <a:spcBef>
                <a:spcPts val="0"/>
              </a:spcBef>
              <a:spcAft>
                <a:spcPts val="0"/>
              </a:spcAft>
              <a:buClrTx/>
              <a:buSzTx/>
              <a:buFontTx/>
              <a:buNone/>
              <a:tabLst/>
              <a:defRPr/>
            </a:pPr>
            <a:r>
              <a:rPr lang="en-US" baseline="0" dirty="0"/>
              <a:t>Program the question and responses as a virtual poll. Allow training participants approximately 30 seconds to respond and then close the poll and display the results. Provide the correct answer.</a:t>
            </a:r>
          </a:p>
          <a:p>
            <a:endParaRPr lang="en-US" dirty="0"/>
          </a:p>
          <a:p>
            <a:r>
              <a:rPr lang="en-US" dirty="0"/>
              <a:t>Answer key: Correct</a:t>
            </a:r>
            <a:r>
              <a:rPr lang="en-US" baseline="0" dirty="0"/>
              <a:t> Response is </a:t>
            </a:r>
            <a:r>
              <a:rPr lang="en-US" b="1" baseline="0" dirty="0"/>
              <a:t>E</a:t>
            </a:r>
            <a:endParaRPr lang="en-US" b="1" dirty="0"/>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38582540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7893">
              <a:defRPr/>
            </a:pPr>
            <a:r>
              <a:rPr lang="en-US" b="1" dirty="0">
                <a:solidFill>
                  <a:prstClr val="black"/>
                </a:solidFill>
              </a:rPr>
              <a:t>INSTRUCTIONS: </a:t>
            </a:r>
          </a:p>
          <a:p>
            <a:pPr marL="0" marR="0" lvl="0" indent="0" algn="l" defTabSz="937893" rtl="0" eaLnBrk="1" fontAlgn="auto" latinLnBrk="0" hangingPunct="1">
              <a:lnSpc>
                <a:spcPct val="100000"/>
              </a:lnSpc>
              <a:spcBef>
                <a:spcPts val="0"/>
              </a:spcBef>
              <a:spcAft>
                <a:spcPts val="0"/>
              </a:spcAft>
              <a:buClrTx/>
              <a:buSzTx/>
              <a:buFontTx/>
              <a:buNone/>
              <a:tabLst/>
              <a:defRPr/>
            </a:pPr>
            <a:r>
              <a:rPr lang="en-US" baseline="0" dirty="0"/>
              <a:t>Program the question and responses as a virtual poll. Allow training participants approximately 30 seconds to respond and then close the poll and display the results. Provide the correct answer.</a:t>
            </a:r>
          </a:p>
          <a:p>
            <a:endParaRPr lang="en-US" dirty="0"/>
          </a:p>
          <a:p>
            <a:r>
              <a:rPr lang="en-US" dirty="0"/>
              <a:t>Answer key: Correct</a:t>
            </a:r>
            <a:r>
              <a:rPr lang="en-US" baseline="0" dirty="0"/>
              <a:t> Response is </a:t>
            </a:r>
            <a:r>
              <a:rPr lang="en-US" b="1" baseline="0" dirty="0"/>
              <a:t>A</a:t>
            </a:r>
            <a:endParaRPr lang="en-US" b="1" dirty="0"/>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05947574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7893">
              <a:defRPr/>
            </a:pPr>
            <a:r>
              <a:rPr lang="en-US" b="1" dirty="0">
                <a:solidFill>
                  <a:prstClr val="black"/>
                </a:solidFill>
              </a:rPr>
              <a:t>INSTRUCTIONS: </a:t>
            </a:r>
          </a:p>
          <a:p>
            <a:pPr marL="0" marR="0" lvl="0" indent="0" algn="l" defTabSz="937893" rtl="0" eaLnBrk="1" fontAlgn="auto" latinLnBrk="0" hangingPunct="1">
              <a:lnSpc>
                <a:spcPct val="100000"/>
              </a:lnSpc>
              <a:spcBef>
                <a:spcPts val="0"/>
              </a:spcBef>
              <a:spcAft>
                <a:spcPts val="0"/>
              </a:spcAft>
              <a:buClrTx/>
              <a:buSzTx/>
              <a:buFontTx/>
              <a:buNone/>
              <a:tabLst/>
              <a:defRPr/>
            </a:pPr>
            <a:r>
              <a:rPr lang="en-US" baseline="0" dirty="0"/>
              <a:t>Program the question and responses as a virtual poll. Allow training participants approximately 30 seconds to respond and then close the poll and display the results. Provide the correct answer.</a:t>
            </a:r>
          </a:p>
          <a:p>
            <a:endParaRPr lang="en-US" dirty="0"/>
          </a:p>
          <a:p>
            <a:r>
              <a:rPr lang="en-US" dirty="0"/>
              <a:t>Answer key: Correct</a:t>
            </a:r>
            <a:r>
              <a:rPr lang="en-US" baseline="0" dirty="0"/>
              <a:t> Response is </a:t>
            </a:r>
            <a:r>
              <a:rPr lang="en-US" b="1" baseline="0" dirty="0"/>
              <a:t>D</a:t>
            </a:r>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97479243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References – Page 1</a:t>
            </a:r>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60516782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References – Page 2</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63841390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References – Page 3</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43101019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References – Page 4</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37955688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References – Page 5</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40409722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References – Page 6</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05572981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References – Page 7</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330314817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This slide provides details on the AETC Program’s Resource Materials.</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191122745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This slide provides details on the AETC Program Clinician Consultations and National Curriculum.</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39565114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FINAL SLIDE </a:t>
            </a:r>
          </a:p>
          <a:p>
            <a:r>
              <a:rPr lang="en-US" dirty="0"/>
              <a:t>This concludes the presentation. Thank the participants for their time and address any last-minute questions about the content. Encourage participants to reach out to the Pacific Southwest ATTC or Pacific AETC – Los Angeles Area, should they have questions or concerns following the training. Personalize the final slide with the trainer’s phone number, email address, and organization’s website.</a:t>
            </a:r>
          </a:p>
          <a:p>
            <a:endParaRPr lang="en-US" dirty="0"/>
          </a:p>
          <a:p>
            <a:r>
              <a:rPr lang="en-US" dirty="0"/>
              <a:t>Prepared in 2026 by: Pacific Southwest Addiction Technology Transfer Center</a:t>
            </a:r>
          </a:p>
          <a:p>
            <a:r>
              <a:rPr lang="en-US" dirty="0"/>
              <a:t>10911 Weyburn Ave. Ste 200</a:t>
            </a:r>
          </a:p>
          <a:p>
            <a:r>
              <a:rPr lang="en-US" dirty="0"/>
              <a:t>Los Angeles, CA 90024-2886</a:t>
            </a:r>
          </a:p>
          <a:p>
            <a:r>
              <a:rPr lang="en-US" dirty="0"/>
              <a:t>T: (310) 388-7647</a:t>
            </a:r>
          </a:p>
          <a:p>
            <a:r>
              <a:rPr lang="en-US" dirty="0"/>
              <a:t>F: (310) 312-0538</a:t>
            </a:r>
          </a:p>
          <a:p>
            <a:r>
              <a:rPr lang="en-US" dirty="0"/>
              <a:t>pacificsouthwestca@attcnetwork.org </a:t>
            </a:r>
          </a:p>
          <a:p>
            <a:endParaRPr lang="en-US" dirty="0"/>
          </a:p>
          <a:p>
            <a:r>
              <a:rPr lang="en-US" dirty="0"/>
              <a:t>At the time of this writing, Thomas E. Freese, Ph.D. served as the Principal Investigator and Director of the HHS Region 9, Pacific Southwest Addiction Technology Transfer Center, based at the UCLA Integrated Substance Use and Addiction Programs and Beth A. Rutkowski, MPH served as Co-Director of the HHS Region 9, Pacific Southwest Addiction Technology Transfer Center. Twyla Adams, MHS, served as the ATTC Government Project Officer. Christopher D. Carroll, MSc, served as the Principal Deputy Assistant Secretary for the Substance Abuse and Mental Health Services Administration. The opinions expressed herein are the views of the authors and do not reflect the official position of the Pacific Southwest ATTC/SAMHSA. No official support or endorsement of the Pacific Southwest ATTC/SAMHSA for the opinions described in this document is intended or should be inferred. </a:t>
            </a:r>
          </a:p>
          <a:p>
            <a:endParaRPr lang="en-US" dirty="0"/>
          </a:p>
        </p:txBody>
      </p:sp>
      <p:sp>
        <p:nvSpPr>
          <p:cNvPr id="4" name="Footer Placeholder 3"/>
          <p:cNvSpPr>
            <a:spLocks noGrp="1"/>
          </p:cNvSpPr>
          <p:nvPr>
            <p:ph type="ftr" idx="11"/>
          </p:nvPr>
        </p:nvSpPr>
        <p:spPr/>
        <p:txBody>
          <a:bodyPr/>
          <a:lstStyle/>
          <a:p>
            <a:endParaRPr lang="en-US" dirty="0"/>
          </a:p>
        </p:txBody>
      </p:sp>
      <p:sp>
        <p:nvSpPr>
          <p:cNvPr id="5" name="Slide Number Placeholder 4"/>
          <p:cNvSpPr>
            <a:spLocks noGrp="1"/>
          </p:cNvSpPr>
          <p:nvPr>
            <p:ph type="sldNum" idx="12"/>
          </p:nvPr>
        </p:nvSpPr>
        <p:spPr/>
        <p:txBody>
          <a:bodyPr/>
          <a:lstStyle/>
          <a:p>
            <a:endParaRPr lang="en-US" dirty="0"/>
          </a:p>
        </p:txBody>
      </p:sp>
    </p:spTree>
    <p:extLst>
      <p:ext uri="{BB962C8B-B14F-4D97-AF65-F5344CB8AC3E}">
        <p14:creationId xmlns:p14="http://schemas.microsoft.com/office/powerpoint/2010/main" val="29780881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bg>
      <p:bgPr>
        <a:gradFill>
          <a:gsLst>
            <a:gs pos="17000">
              <a:schemeClr val="tx2">
                <a:lumMod val="75000"/>
              </a:schemeClr>
            </a:gs>
            <a:gs pos="100000">
              <a:schemeClr val="accent4"/>
            </a:gs>
          </a:gsLst>
          <a:lin ang="0" scaled="0"/>
        </a:gradFill>
        <a:effectLst/>
      </p:bgPr>
    </p:bg>
    <p:spTree>
      <p:nvGrpSpPr>
        <p:cNvPr id="1" name=""/>
        <p:cNvGrpSpPr/>
        <p:nvPr/>
      </p:nvGrpSpPr>
      <p:grpSpPr>
        <a:xfrm>
          <a:off x="0" y="0"/>
          <a:ext cx="0" cy="0"/>
          <a:chOff x="0" y="0"/>
          <a:chExt cx="0" cy="0"/>
        </a:xfrm>
      </p:grpSpPr>
      <p:sp>
        <p:nvSpPr>
          <p:cNvPr id="6" name="Title"/>
          <p:cNvSpPr>
            <a:spLocks noGrp="1"/>
          </p:cNvSpPr>
          <p:nvPr>
            <p:ph type="ctrTitle"/>
          </p:nvPr>
        </p:nvSpPr>
        <p:spPr>
          <a:xfrm>
            <a:off x="1772021" y="2177078"/>
            <a:ext cx="8644782" cy="838200"/>
          </a:xfrm>
          <a:prstGeom prst="rect">
            <a:avLst/>
          </a:prstGeom>
        </p:spPr>
        <p:txBody>
          <a:bodyPr anchor="b">
            <a:noAutofit/>
          </a:bodyPr>
          <a:lstStyle>
            <a:lvl1pPr algn="l">
              <a:defRPr sz="4200" b="0" i="0">
                <a:solidFill>
                  <a:schemeClr val="bg1"/>
                </a:solidFill>
                <a:latin typeface="Arial" panose="020B0604020202020204" pitchFamily="34" charset="0"/>
                <a:cs typeface="Arial" pitchFamily="34" charset="0"/>
              </a:defRPr>
            </a:lvl1pPr>
          </a:lstStyle>
          <a:p>
            <a:r>
              <a:rPr lang="en-US"/>
              <a:t>Click to edit Master title style</a:t>
            </a:r>
            <a:endParaRPr lang="en-US" dirty="0"/>
          </a:p>
        </p:txBody>
      </p:sp>
      <p:sp>
        <p:nvSpPr>
          <p:cNvPr id="4" name="Subtitle or Presenter"/>
          <p:cNvSpPr>
            <a:spLocks noGrp="1"/>
          </p:cNvSpPr>
          <p:nvPr>
            <p:ph type="body" sz="quarter" idx="10" hasCustomPrompt="1"/>
          </p:nvPr>
        </p:nvSpPr>
        <p:spPr>
          <a:xfrm>
            <a:off x="1772021" y="3575105"/>
            <a:ext cx="6955204" cy="495641"/>
          </a:xfrm>
          <a:prstGeom prst="rect">
            <a:avLst/>
          </a:prstGeom>
        </p:spPr>
        <p:txBody>
          <a:bodyPr anchor="ctr"/>
          <a:lstStyle>
            <a:lvl1pPr marL="0" indent="0">
              <a:buNone/>
              <a:defRPr sz="2399" b="0" i="0">
                <a:solidFill>
                  <a:schemeClr val="bg2"/>
                </a:solidFill>
                <a:latin typeface="Arial" panose="020B0604020202020204" pitchFamily="34" charset="0"/>
              </a:defRPr>
            </a:lvl1pPr>
          </a:lstStyle>
          <a:p>
            <a:pPr lvl="0"/>
            <a:r>
              <a:rPr lang="en-US" dirty="0"/>
              <a:t>Subtitle or Presenter Name</a:t>
            </a:r>
          </a:p>
        </p:txBody>
      </p:sp>
      <p:sp>
        <p:nvSpPr>
          <p:cNvPr id="10" name="Date">
            <a:extLst>
              <a:ext uri="{FF2B5EF4-FFF2-40B4-BE49-F238E27FC236}">
                <a16:creationId xmlns:a16="http://schemas.microsoft.com/office/drawing/2014/main" id="{CD1522D8-D85B-114D-BA65-311E6510E54B}"/>
              </a:ext>
            </a:extLst>
          </p:cNvPr>
          <p:cNvSpPr>
            <a:spLocks noGrp="1"/>
          </p:cNvSpPr>
          <p:nvPr>
            <p:ph type="body" sz="quarter" idx="11" hasCustomPrompt="1"/>
          </p:nvPr>
        </p:nvSpPr>
        <p:spPr>
          <a:xfrm>
            <a:off x="1772021" y="4247222"/>
            <a:ext cx="6955204" cy="495641"/>
          </a:xfrm>
          <a:prstGeom prst="rect">
            <a:avLst/>
          </a:prstGeom>
        </p:spPr>
        <p:txBody>
          <a:bodyPr anchor="ctr"/>
          <a:lstStyle>
            <a:lvl1pPr marL="0" indent="0">
              <a:buNone/>
              <a:defRPr sz="2399" b="0" i="0">
                <a:solidFill>
                  <a:srgbClr val="8096B6"/>
                </a:solidFill>
                <a:latin typeface="Arial" panose="020B0604020202020204" pitchFamily="34" charset="0"/>
              </a:defRPr>
            </a:lvl1pPr>
          </a:lstStyle>
          <a:p>
            <a:pPr lvl="0"/>
            <a:r>
              <a:rPr lang="en-US" dirty="0"/>
              <a:t>Date</a:t>
            </a:r>
          </a:p>
        </p:txBody>
      </p:sp>
      <p:sp>
        <p:nvSpPr>
          <p:cNvPr id="8" name="Red rule">
            <a:extLst>
              <a:ext uri="{FF2B5EF4-FFF2-40B4-BE49-F238E27FC236}">
                <a16:creationId xmlns:a16="http://schemas.microsoft.com/office/drawing/2014/main" id="{E58C2001-4BAA-F641-9C90-15743A761429}"/>
              </a:ext>
            </a:extLst>
          </p:cNvPr>
          <p:cNvSpPr/>
          <p:nvPr userDrawn="1"/>
        </p:nvSpPr>
        <p:spPr>
          <a:xfrm>
            <a:off x="1302238" y="3266047"/>
            <a:ext cx="8532178" cy="60943"/>
          </a:xfrm>
          <a:prstGeom prst="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121888" tIns="60944" rIns="121888" bIns="60944" numCol="1" spcCol="0" rtlCol="0" fromWordArt="0" anchor="ctr" anchorCtr="0" forceAA="0" compatLnSpc="1">
            <a:prstTxWarp prst="textNoShape">
              <a:avLst/>
            </a:prstTxWarp>
            <a:noAutofit/>
          </a:bodyPr>
          <a:lstStyle/>
          <a:p>
            <a:pPr algn="l"/>
            <a:endParaRPr lang="en-US" sz="2487" dirty="0"/>
          </a:p>
        </p:txBody>
      </p:sp>
      <p:pic>
        <p:nvPicPr>
          <p:cNvPr id="12" name="Logo">
            <a:extLst>
              <a:ext uri="{FF2B5EF4-FFF2-40B4-BE49-F238E27FC236}">
                <a16:creationId xmlns:a16="http://schemas.microsoft.com/office/drawing/2014/main" id="{DB5E6135-B7B2-A14E-B9DE-D3DD2E24D445}"/>
              </a:ext>
            </a:extLst>
          </p:cNvPr>
          <p:cNvPicPr>
            <a:picLocks noChangeAspect="1"/>
          </p:cNvPicPr>
          <p:nvPr userDrawn="1"/>
        </p:nvPicPr>
        <p:blipFill>
          <a:blip r:embed="rId2"/>
          <a:srcRect/>
          <a:stretch/>
        </p:blipFill>
        <p:spPr>
          <a:xfrm>
            <a:off x="721334" y="650974"/>
            <a:ext cx="2840019" cy="958967"/>
          </a:xfrm>
          <a:prstGeom prst="rect">
            <a:avLst/>
          </a:prstGeom>
        </p:spPr>
      </p:pic>
      <p:sp>
        <p:nvSpPr>
          <p:cNvPr id="3" name="Picture Placeholder 2">
            <a:extLst>
              <a:ext uri="{FF2B5EF4-FFF2-40B4-BE49-F238E27FC236}">
                <a16:creationId xmlns:a16="http://schemas.microsoft.com/office/drawing/2014/main" id="{D7947D4D-8572-FEC2-A38B-692F39158EE2}"/>
              </a:ext>
            </a:extLst>
          </p:cNvPr>
          <p:cNvSpPr>
            <a:spLocks noGrp="1"/>
          </p:cNvSpPr>
          <p:nvPr>
            <p:ph type="pic" sz="quarter" idx="12" hasCustomPrompt="1"/>
          </p:nvPr>
        </p:nvSpPr>
        <p:spPr>
          <a:xfrm>
            <a:off x="9455150" y="5427101"/>
            <a:ext cx="1878013" cy="1006475"/>
          </a:xfrm>
          <a:prstGeom prst="rect">
            <a:avLst/>
          </a:prstGeom>
          <a:ln>
            <a:noFill/>
          </a:ln>
        </p:spPr>
        <p:txBody>
          <a:bodyPr/>
          <a:lstStyle>
            <a:lvl1pPr marL="0" indent="0">
              <a:buNone/>
              <a:defRPr sz="1400">
                <a:solidFill>
                  <a:schemeClr val="bg1"/>
                </a:solidFill>
                <a:latin typeface="Arial" panose="020B0604020202020204" pitchFamily="34" charset="0"/>
                <a:cs typeface="Arial" panose="020B0604020202020204" pitchFamily="34" charset="0"/>
              </a:defRPr>
            </a:lvl1pPr>
          </a:lstStyle>
          <a:p>
            <a:r>
              <a:rPr lang="en-US" dirty="0"/>
              <a:t>Click to add secondary logo</a:t>
            </a:r>
          </a:p>
        </p:txBody>
      </p:sp>
    </p:spTree>
    <p:extLst>
      <p:ext uri="{BB962C8B-B14F-4D97-AF65-F5344CB8AC3E}">
        <p14:creationId xmlns:p14="http://schemas.microsoft.com/office/powerpoint/2010/main" val="328184155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9" name="Freeform 2">
            <a:extLst>
              <a:ext uri="{FF2B5EF4-FFF2-40B4-BE49-F238E27FC236}">
                <a16:creationId xmlns:a16="http://schemas.microsoft.com/office/drawing/2014/main" id="{E1C134B5-F445-17EA-4DB5-3E28045A681F}"/>
              </a:ext>
            </a:extLst>
          </p:cNvPr>
          <p:cNvSpPr/>
          <p:nvPr userDrawn="1"/>
        </p:nvSpPr>
        <p:spPr>
          <a:xfrm>
            <a:off x="0" y="5818058"/>
            <a:ext cx="1808451" cy="1066800"/>
          </a:xfrm>
          <a:custGeom>
            <a:avLst/>
            <a:gdLst/>
            <a:ahLst/>
            <a:cxnLst/>
            <a:rect l="l" t="t" r="r" b="b"/>
            <a:pathLst>
              <a:path w="1518336" h="1854456">
                <a:moveTo>
                  <a:pt x="0" y="0"/>
                </a:moveTo>
                <a:lnTo>
                  <a:pt x="1518336" y="0"/>
                </a:lnTo>
                <a:lnTo>
                  <a:pt x="1518336" y="1854456"/>
                </a:lnTo>
                <a:lnTo>
                  <a:pt x="0" y="185445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865"/>
          </a:p>
        </p:txBody>
      </p:sp>
      <p:sp>
        <p:nvSpPr>
          <p:cNvPr id="5" name="Freeform 2">
            <a:extLst>
              <a:ext uri="{FF2B5EF4-FFF2-40B4-BE49-F238E27FC236}">
                <a16:creationId xmlns:a16="http://schemas.microsoft.com/office/drawing/2014/main" id="{72CD1294-AA88-D2B2-D3C1-5E5E5FF4D11F}"/>
              </a:ext>
            </a:extLst>
          </p:cNvPr>
          <p:cNvSpPr/>
          <p:nvPr userDrawn="1"/>
        </p:nvSpPr>
        <p:spPr>
          <a:xfrm>
            <a:off x="8197648" y="1"/>
            <a:ext cx="4073982" cy="2820435"/>
          </a:xfrm>
          <a:custGeom>
            <a:avLst/>
            <a:gdLst/>
            <a:ahLst/>
            <a:cxnLst/>
            <a:rect l="l" t="t" r="r" b="b"/>
            <a:pathLst>
              <a:path w="14744190" h="9955603">
                <a:moveTo>
                  <a:pt x="0" y="0"/>
                </a:moveTo>
                <a:lnTo>
                  <a:pt x="14744190" y="0"/>
                </a:lnTo>
                <a:lnTo>
                  <a:pt x="14744190" y="9955604"/>
                </a:lnTo>
                <a:lnTo>
                  <a:pt x="0" y="9955604"/>
                </a:lnTo>
                <a:lnTo>
                  <a:pt x="0" y="0"/>
                </a:lnTo>
                <a:close/>
              </a:path>
            </a:pathLst>
          </a:custGeom>
          <a:blipFill>
            <a:blip r:embed="rId3"/>
            <a:stretch>
              <a:fillRect/>
            </a:stretch>
          </a:blipFill>
        </p:spPr>
        <p:txBody>
          <a:bodyPr/>
          <a:lstStyle/>
          <a:p>
            <a:endParaRPr lang="en-US" sz="1865"/>
          </a:p>
        </p:txBody>
      </p:sp>
      <p:sp>
        <p:nvSpPr>
          <p:cNvPr id="2" name="Title 1"/>
          <p:cNvSpPr>
            <a:spLocks noGrp="1"/>
          </p:cNvSpPr>
          <p:nvPr>
            <p:ph type="ctrTitle"/>
          </p:nvPr>
        </p:nvSpPr>
        <p:spPr>
          <a:xfrm>
            <a:off x="295989" y="2678011"/>
            <a:ext cx="8666772" cy="2474409"/>
          </a:xfrm>
        </p:spPr>
        <p:txBody>
          <a:bodyPr anchor="t"/>
          <a:lstStyle>
            <a:lvl1pPr>
              <a:defRPr sz="5398">
                <a:ln>
                  <a:noFill/>
                </a:ln>
                <a:solidFill>
                  <a:schemeClr val="tx2"/>
                </a:solidFill>
              </a:defRPr>
            </a:lvl1pPr>
          </a:lstStyle>
          <a:p>
            <a:r>
              <a:rPr lang="en-US" dirty="0"/>
              <a:t>Click to edit Master title style</a:t>
            </a:r>
          </a:p>
        </p:txBody>
      </p:sp>
      <p:sp>
        <p:nvSpPr>
          <p:cNvPr id="3" name="Subtitle 2"/>
          <p:cNvSpPr>
            <a:spLocks noGrp="1"/>
          </p:cNvSpPr>
          <p:nvPr>
            <p:ph type="subTitle" idx="1"/>
          </p:nvPr>
        </p:nvSpPr>
        <p:spPr>
          <a:xfrm>
            <a:off x="324695" y="5284658"/>
            <a:ext cx="9806467" cy="1066800"/>
          </a:xfrm>
        </p:spPr>
        <p:txBody>
          <a:bodyPr anchor="t">
            <a:normAutofit/>
          </a:bodyPr>
          <a:lstStyle>
            <a:lvl1pPr marL="0" indent="0" algn="l">
              <a:buNone/>
              <a:defRPr sz="2799">
                <a:solidFill>
                  <a:srgbClr val="222222"/>
                </a:solidFill>
              </a:defRPr>
            </a:lvl1pPr>
            <a:lvl2pPr marL="456312" indent="0" algn="ctr">
              <a:buNone/>
              <a:defRPr>
                <a:solidFill>
                  <a:schemeClr val="tx1">
                    <a:tint val="75000"/>
                  </a:schemeClr>
                </a:solidFill>
              </a:defRPr>
            </a:lvl2pPr>
            <a:lvl3pPr marL="912625" indent="0" algn="ctr">
              <a:buNone/>
              <a:defRPr>
                <a:solidFill>
                  <a:schemeClr val="tx1">
                    <a:tint val="75000"/>
                  </a:schemeClr>
                </a:solidFill>
              </a:defRPr>
            </a:lvl3pPr>
            <a:lvl4pPr marL="1368938" indent="0" algn="ctr">
              <a:buNone/>
              <a:defRPr>
                <a:solidFill>
                  <a:schemeClr val="tx1">
                    <a:tint val="75000"/>
                  </a:schemeClr>
                </a:solidFill>
              </a:defRPr>
            </a:lvl4pPr>
            <a:lvl5pPr marL="1825250" indent="0" algn="ctr">
              <a:buNone/>
              <a:defRPr>
                <a:solidFill>
                  <a:schemeClr val="tx1">
                    <a:tint val="75000"/>
                  </a:schemeClr>
                </a:solidFill>
              </a:defRPr>
            </a:lvl5pPr>
            <a:lvl6pPr marL="2281563" indent="0" algn="ctr">
              <a:buNone/>
              <a:defRPr>
                <a:solidFill>
                  <a:schemeClr val="tx1">
                    <a:tint val="75000"/>
                  </a:schemeClr>
                </a:solidFill>
              </a:defRPr>
            </a:lvl6pPr>
            <a:lvl7pPr marL="2737875" indent="0" algn="ctr">
              <a:buNone/>
              <a:defRPr>
                <a:solidFill>
                  <a:schemeClr val="tx1">
                    <a:tint val="75000"/>
                  </a:schemeClr>
                </a:solidFill>
              </a:defRPr>
            </a:lvl7pPr>
            <a:lvl8pPr marL="3194188" indent="0" algn="ctr">
              <a:buNone/>
              <a:defRPr>
                <a:solidFill>
                  <a:schemeClr val="tx1">
                    <a:tint val="75000"/>
                  </a:schemeClr>
                </a:solidFill>
              </a:defRPr>
            </a:lvl8pPr>
            <a:lvl9pPr marL="3650502" indent="0" algn="ctr">
              <a:buNone/>
              <a:defRPr>
                <a:solidFill>
                  <a:schemeClr val="tx1">
                    <a:tint val="75000"/>
                  </a:schemeClr>
                </a:solidFill>
              </a:defRPr>
            </a:lvl9pPr>
          </a:lstStyle>
          <a:p>
            <a:r>
              <a:rPr lang="en-US"/>
              <a:t>Click to edit Master subtitle style</a:t>
            </a:r>
            <a:endParaRPr lang="en-US" dirty="0"/>
          </a:p>
        </p:txBody>
      </p:sp>
      <p:pic>
        <p:nvPicPr>
          <p:cNvPr id="17" name="Picture 16" descr="A red and blue text on a black background&#10;&#10;Description automatically generated">
            <a:extLst>
              <a:ext uri="{FF2B5EF4-FFF2-40B4-BE49-F238E27FC236}">
                <a16:creationId xmlns:a16="http://schemas.microsoft.com/office/drawing/2014/main" id="{B591E236-CEE6-65E4-152B-E90FBADEA7DC}"/>
              </a:ext>
            </a:extLst>
          </p:cNvPr>
          <p:cNvPicPr>
            <a:picLocks noChangeAspect="1"/>
          </p:cNvPicPr>
          <p:nvPr userDrawn="1"/>
        </p:nvPicPr>
        <p:blipFill>
          <a:blip r:embed="rId4"/>
          <a:stretch>
            <a:fillRect/>
          </a:stretch>
        </p:blipFill>
        <p:spPr>
          <a:xfrm>
            <a:off x="794923" y="253853"/>
            <a:ext cx="5078677" cy="2222500"/>
          </a:xfrm>
          <a:prstGeom prst="rect">
            <a:avLst/>
          </a:prstGeom>
        </p:spPr>
      </p:pic>
      <p:sp>
        <p:nvSpPr>
          <p:cNvPr id="4" name="Freeform 4">
            <a:extLst>
              <a:ext uri="{FF2B5EF4-FFF2-40B4-BE49-F238E27FC236}">
                <a16:creationId xmlns:a16="http://schemas.microsoft.com/office/drawing/2014/main" id="{34706C3B-9438-79B4-DDF0-764E195E68AF}"/>
              </a:ext>
            </a:extLst>
          </p:cNvPr>
          <p:cNvSpPr/>
          <p:nvPr userDrawn="1"/>
        </p:nvSpPr>
        <p:spPr>
          <a:xfrm flipV="1">
            <a:off x="0" y="1"/>
            <a:ext cx="1589847" cy="2274695"/>
          </a:xfrm>
          <a:custGeom>
            <a:avLst/>
            <a:gdLst/>
            <a:ahLst/>
            <a:cxnLst/>
            <a:rect l="l" t="t" r="r" b="b"/>
            <a:pathLst>
              <a:path w="2801321" h="3421460">
                <a:moveTo>
                  <a:pt x="0" y="3421460"/>
                </a:moveTo>
                <a:lnTo>
                  <a:pt x="2801321" y="3421460"/>
                </a:lnTo>
                <a:lnTo>
                  <a:pt x="2801321" y="0"/>
                </a:lnTo>
                <a:lnTo>
                  <a:pt x="0" y="0"/>
                </a:lnTo>
                <a:lnTo>
                  <a:pt x="0" y="342146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865"/>
          </a:p>
        </p:txBody>
      </p:sp>
    </p:spTree>
    <p:extLst>
      <p:ext uri="{BB962C8B-B14F-4D97-AF65-F5344CB8AC3E}">
        <p14:creationId xmlns:p14="http://schemas.microsoft.com/office/powerpoint/2010/main" val="3802915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13" name="Freeform 2">
            <a:extLst>
              <a:ext uri="{FF2B5EF4-FFF2-40B4-BE49-F238E27FC236}">
                <a16:creationId xmlns:a16="http://schemas.microsoft.com/office/drawing/2014/main" id="{C6823D17-F675-4B2B-5468-FEA3E3274FEC}"/>
              </a:ext>
            </a:extLst>
          </p:cNvPr>
          <p:cNvSpPr/>
          <p:nvPr userDrawn="1"/>
        </p:nvSpPr>
        <p:spPr>
          <a:xfrm flipH="1">
            <a:off x="-1" y="1"/>
            <a:ext cx="8923015" cy="1075464"/>
          </a:xfrm>
          <a:custGeom>
            <a:avLst/>
            <a:gdLst/>
            <a:ahLst/>
            <a:cxnLst/>
            <a:rect l="l" t="t" r="r" b="b"/>
            <a:pathLst>
              <a:path w="12579858" h="3831615">
                <a:moveTo>
                  <a:pt x="12579858" y="0"/>
                </a:moveTo>
                <a:lnTo>
                  <a:pt x="0" y="0"/>
                </a:lnTo>
                <a:lnTo>
                  <a:pt x="0" y="3831615"/>
                </a:lnTo>
                <a:lnTo>
                  <a:pt x="12579858" y="3831615"/>
                </a:lnTo>
                <a:lnTo>
                  <a:pt x="12579858"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865"/>
          </a:p>
        </p:txBody>
      </p:sp>
      <p:sp>
        <p:nvSpPr>
          <p:cNvPr id="2" name="Title 1"/>
          <p:cNvSpPr>
            <a:spLocks noGrp="1"/>
          </p:cNvSpPr>
          <p:nvPr>
            <p:ph type="title"/>
          </p:nvPr>
        </p:nvSpPr>
        <p:spPr>
          <a:xfrm>
            <a:off x="609446" y="675166"/>
            <a:ext cx="11084538" cy="863457"/>
          </a:xfrm>
        </p:spPr>
        <p:txBody>
          <a:bodyPr/>
          <a:lstStyle>
            <a:lvl1pPr>
              <a:defRPr baseline="0">
                <a:solidFill>
                  <a:schemeClr val="tx2"/>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01858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chemeClr val="tx2"/>
                </a:solidFill>
              </a:defRPr>
            </a:lvl1pPr>
          </a:lstStyle>
          <a:p>
            <a:r>
              <a:rPr lang="en-US" dirty="0"/>
              <a:t>Click to edit Master title style</a:t>
            </a:r>
          </a:p>
        </p:txBody>
      </p:sp>
      <p:sp>
        <p:nvSpPr>
          <p:cNvPr id="3" name="Content Placeholder 2"/>
          <p:cNvSpPr>
            <a:spLocks noGrp="1"/>
          </p:cNvSpPr>
          <p:nvPr>
            <p:ph sz="half" idx="1"/>
          </p:nvPr>
        </p:nvSpPr>
        <p:spPr>
          <a:xfrm>
            <a:off x="609441" y="1536192"/>
            <a:ext cx="4875530" cy="4431308"/>
          </a:xfrm>
        </p:spPr>
        <p:txBody>
          <a:bodyPr/>
          <a:lstStyle>
            <a:lvl1pPr>
              <a:defRPr sz="2799"/>
            </a:lvl1pPr>
            <a:lvl2pPr>
              <a:defRPr sz="2399"/>
            </a:lvl2pPr>
            <a:lvl3pPr>
              <a:defRPr sz="1999"/>
            </a:lvl3pPr>
            <a:lvl4pPr>
              <a:defRPr sz="1799"/>
            </a:lvl4pPr>
            <a:lvl5pPr>
              <a:defRPr sz="1799"/>
            </a:lvl5pPr>
            <a:lvl6pPr>
              <a:defRPr sz="1799"/>
            </a:lvl6pPr>
            <a:lvl7pPr>
              <a:defRPr sz="1799"/>
            </a:lvl7pPr>
            <a:lvl8pPr>
              <a:defRPr sz="1799"/>
            </a:lvl8pPr>
            <a:lvl9pPr>
              <a:defRPr sz="17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91269" y="1536192"/>
            <a:ext cx="5383397" cy="4431308"/>
          </a:xfrm>
        </p:spPr>
        <p:txBody>
          <a:bodyPr/>
          <a:lstStyle>
            <a:lvl1pPr>
              <a:defRPr sz="2799"/>
            </a:lvl1pPr>
            <a:lvl2pPr>
              <a:defRPr sz="2399"/>
            </a:lvl2pPr>
            <a:lvl3pPr>
              <a:defRPr sz="1999"/>
            </a:lvl3pPr>
            <a:lvl4pPr>
              <a:defRPr sz="1799"/>
            </a:lvl4pPr>
            <a:lvl5pPr>
              <a:defRPr sz="1799"/>
            </a:lvl5pPr>
            <a:lvl6pPr>
              <a:defRPr sz="1799"/>
            </a:lvl6pPr>
            <a:lvl7pPr>
              <a:defRPr sz="1799"/>
            </a:lvl7pPr>
            <a:lvl8pPr>
              <a:defRPr sz="1799"/>
            </a:lvl8pPr>
            <a:lvl9pPr>
              <a:defRPr sz="17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reeform 4">
            <a:extLst>
              <a:ext uri="{FF2B5EF4-FFF2-40B4-BE49-F238E27FC236}">
                <a16:creationId xmlns:a16="http://schemas.microsoft.com/office/drawing/2014/main" id="{FA937801-B966-486E-B317-EC351BE9A77E}"/>
              </a:ext>
            </a:extLst>
          </p:cNvPr>
          <p:cNvSpPr/>
          <p:nvPr userDrawn="1"/>
        </p:nvSpPr>
        <p:spPr>
          <a:xfrm flipH="1" flipV="1">
            <a:off x="11204488" y="0"/>
            <a:ext cx="984337" cy="2623930"/>
          </a:xfrm>
          <a:custGeom>
            <a:avLst/>
            <a:gdLst/>
            <a:ahLst/>
            <a:cxnLst/>
            <a:rect l="l" t="t" r="r" b="b"/>
            <a:pathLst>
              <a:path w="2801321" h="3421460">
                <a:moveTo>
                  <a:pt x="2801321" y="3421460"/>
                </a:moveTo>
                <a:lnTo>
                  <a:pt x="0" y="3421460"/>
                </a:lnTo>
                <a:lnTo>
                  <a:pt x="0" y="0"/>
                </a:lnTo>
                <a:lnTo>
                  <a:pt x="2801321" y="0"/>
                </a:lnTo>
                <a:lnTo>
                  <a:pt x="2801321" y="342146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865"/>
          </a:p>
        </p:txBody>
      </p:sp>
    </p:spTree>
    <p:extLst>
      <p:ext uri="{BB962C8B-B14F-4D97-AF65-F5344CB8AC3E}">
        <p14:creationId xmlns:p14="http://schemas.microsoft.com/office/powerpoint/2010/main" val="3203090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8" y="3187174"/>
            <a:ext cx="10210256" cy="1168401"/>
          </a:xfrm>
        </p:spPr>
        <p:txBody>
          <a:bodyPr anchor="t"/>
          <a:lstStyle>
            <a:lvl1pPr algn="l">
              <a:defRPr sz="3599" b="0" cap="all" baseline="0">
                <a:solidFill>
                  <a:schemeClr val="tx2"/>
                </a:solidFill>
              </a:defRPr>
            </a:lvl1pPr>
          </a:lstStyle>
          <a:p>
            <a:r>
              <a:rPr lang="en-US" dirty="0"/>
              <a:t>Click to edit Master title style</a:t>
            </a:r>
          </a:p>
        </p:txBody>
      </p:sp>
      <p:sp>
        <p:nvSpPr>
          <p:cNvPr id="3" name="Text Placeholder 2"/>
          <p:cNvSpPr>
            <a:spLocks noGrp="1"/>
          </p:cNvSpPr>
          <p:nvPr>
            <p:ph type="body" idx="1"/>
          </p:nvPr>
        </p:nvSpPr>
        <p:spPr>
          <a:xfrm>
            <a:off x="962839" y="1553633"/>
            <a:ext cx="8178786" cy="1633538"/>
          </a:xfrm>
        </p:spPr>
        <p:txBody>
          <a:bodyPr anchor="b"/>
          <a:lstStyle>
            <a:lvl1pPr marL="0" indent="0">
              <a:buNone/>
              <a:defRPr sz="1999">
                <a:solidFill>
                  <a:srgbClr val="222222"/>
                </a:solidFill>
              </a:defRPr>
            </a:lvl1pPr>
            <a:lvl2pPr marL="456312" indent="0">
              <a:buNone/>
              <a:defRPr sz="1799">
                <a:solidFill>
                  <a:schemeClr val="tx1">
                    <a:tint val="75000"/>
                  </a:schemeClr>
                </a:solidFill>
              </a:defRPr>
            </a:lvl2pPr>
            <a:lvl3pPr marL="912625" indent="0">
              <a:buNone/>
              <a:defRPr sz="1600">
                <a:solidFill>
                  <a:schemeClr val="tx1">
                    <a:tint val="75000"/>
                  </a:schemeClr>
                </a:solidFill>
              </a:defRPr>
            </a:lvl3pPr>
            <a:lvl4pPr marL="1368938" indent="0">
              <a:buNone/>
              <a:defRPr sz="1400">
                <a:solidFill>
                  <a:schemeClr val="tx1">
                    <a:tint val="75000"/>
                  </a:schemeClr>
                </a:solidFill>
              </a:defRPr>
            </a:lvl4pPr>
            <a:lvl5pPr marL="1825250" indent="0">
              <a:buNone/>
              <a:defRPr sz="1400">
                <a:solidFill>
                  <a:schemeClr val="tx1">
                    <a:tint val="75000"/>
                  </a:schemeClr>
                </a:solidFill>
              </a:defRPr>
            </a:lvl5pPr>
            <a:lvl6pPr marL="2281563" indent="0">
              <a:buNone/>
              <a:defRPr sz="1400">
                <a:solidFill>
                  <a:schemeClr val="tx1">
                    <a:tint val="75000"/>
                  </a:schemeClr>
                </a:solidFill>
              </a:defRPr>
            </a:lvl6pPr>
            <a:lvl7pPr marL="2737875" indent="0">
              <a:buNone/>
              <a:defRPr sz="1400">
                <a:solidFill>
                  <a:schemeClr val="tx1">
                    <a:tint val="75000"/>
                  </a:schemeClr>
                </a:solidFill>
              </a:defRPr>
            </a:lvl7pPr>
            <a:lvl8pPr marL="3194188" indent="0">
              <a:buNone/>
              <a:defRPr sz="1400">
                <a:solidFill>
                  <a:schemeClr val="tx1">
                    <a:tint val="75000"/>
                  </a:schemeClr>
                </a:solidFill>
              </a:defRPr>
            </a:lvl8pPr>
            <a:lvl9pPr marL="3650502" indent="0">
              <a:buNone/>
              <a:defRPr sz="1400">
                <a:solidFill>
                  <a:schemeClr val="tx1">
                    <a:tint val="75000"/>
                  </a:schemeClr>
                </a:solidFill>
              </a:defRPr>
            </a:lvl9pPr>
          </a:lstStyle>
          <a:p>
            <a:pPr lvl="0"/>
            <a:r>
              <a:rPr lang="en-US"/>
              <a:t>Click to edit Master text styles</a:t>
            </a:r>
          </a:p>
        </p:txBody>
      </p:sp>
      <p:sp>
        <p:nvSpPr>
          <p:cNvPr id="9" name="Freeform 2">
            <a:extLst>
              <a:ext uri="{FF2B5EF4-FFF2-40B4-BE49-F238E27FC236}">
                <a16:creationId xmlns:a16="http://schemas.microsoft.com/office/drawing/2014/main" id="{C93D68C8-115F-C460-0B8B-6C37E02836D7}"/>
              </a:ext>
            </a:extLst>
          </p:cNvPr>
          <p:cNvSpPr/>
          <p:nvPr userDrawn="1"/>
        </p:nvSpPr>
        <p:spPr>
          <a:xfrm flipH="1">
            <a:off x="-1" y="1"/>
            <a:ext cx="6094412" cy="1808922"/>
          </a:xfrm>
          <a:custGeom>
            <a:avLst/>
            <a:gdLst/>
            <a:ahLst/>
            <a:cxnLst/>
            <a:rect l="l" t="t" r="r" b="b"/>
            <a:pathLst>
              <a:path w="12579858" h="3831615">
                <a:moveTo>
                  <a:pt x="12579858" y="0"/>
                </a:moveTo>
                <a:lnTo>
                  <a:pt x="0" y="0"/>
                </a:lnTo>
                <a:lnTo>
                  <a:pt x="0" y="3831615"/>
                </a:lnTo>
                <a:lnTo>
                  <a:pt x="12579858" y="3831615"/>
                </a:lnTo>
                <a:lnTo>
                  <a:pt x="12579858"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865"/>
          </a:p>
        </p:txBody>
      </p:sp>
      <p:sp>
        <p:nvSpPr>
          <p:cNvPr id="10" name="Freeform 2">
            <a:extLst>
              <a:ext uri="{FF2B5EF4-FFF2-40B4-BE49-F238E27FC236}">
                <a16:creationId xmlns:a16="http://schemas.microsoft.com/office/drawing/2014/main" id="{24ABB1FF-D05C-BD93-FDD8-E799D13BC2F9}"/>
              </a:ext>
            </a:extLst>
          </p:cNvPr>
          <p:cNvSpPr/>
          <p:nvPr userDrawn="1"/>
        </p:nvSpPr>
        <p:spPr>
          <a:xfrm>
            <a:off x="6094411" y="1"/>
            <a:ext cx="6094414" cy="1808922"/>
          </a:xfrm>
          <a:custGeom>
            <a:avLst/>
            <a:gdLst/>
            <a:ahLst/>
            <a:cxnLst/>
            <a:rect l="l" t="t" r="r" b="b"/>
            <a:pathLst>
              <a:path w="12579858" h="3831615">
                <a:moveTo>
                  <a:pt x="0" y="0"/>
                </a:moveTo>
                <a:lnTo>
                  <a:pt x="12579858" y="0"/>
                </a:lnTo>
                <a:lnTo>
                  <a:pt x="12579858" y="3831615"/>
                </a:lnTo>
                <a:lnTo>
                  <a:pt x="0" y="383161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865"/>
          </a:p>
        </p:txBody>
      </p:sp>
    </p:spTree>
    <p:extLst>
      <p:ext uri="{BB962C8B-B14F-4D97-AF65-F5344CB8AC3E}">
        <p14:creationId xmlns:p14="http://schemas.microsoft.com/office/powerpoint/2010/main" val="499810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ragraph and Bullets">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F03EF72A-8772-7F43-9512-C4B063F665DB}"/>
              </a:ext>
            </a:extLst>
          </p:cNvPr>
          <p:cNvSpPr>
            <a:spLocks noGrp="1"/>
          </p:cNvSpPr>
          <p:nvPr>
            <p:ph type="title"/>
          </p:nvPr>
        </p:nvSpPr>
        <p:spPr>
          <a:xfrm>
            <a:off x="623297" y="1202373"/>
            <a:ext cx="10512425" cy="648915"/>
          </a:xfrm>
          <a:prstGeom prst="rect">
            <a:avLst/>
          </a:prstGeom>
        </p:spPr>
        <p:txBody>
          <a:bodyPr vert="horz" lIns="91440" tIns="45720" rIns="91440" bIns="45720" rtlCol="0" anchor="t">
            <a:normAutofit/>
          </a:bodyPr>
          <a:lstStyle>
            <a:lvl1pPr>
              <a:defRPr sz="3200"/>
            </a:lvl1pPr>
          </a:lstStyle>
          <a:p>
            <a:r>
              <a:rPr lang="en-US" dirty="0"/>
              <a:t>Click to edit Master title style</a:t>
            </a:r>
          </a:p>
        </p:txBody>
      </p:sp>
      <p:sp>
        <p:nvSpPr>
          <p:cNvPr id="10" name="Text content area">
            <a:extLst>
              <a:ext uri="{FF2B5EF4-FFF2-40B4-BE49-F238E27FC236}">
                <a16:creationId xmlns:a16="http://schemas.microsoft.com/office/drawing/2014/main" id="{52F0C1DF-6492-8445-A2F1-D57652FA6084}"/>
              </a:ext>
            </a:extLst>
          </p:cNvPr>
          <p:cNvSpPr>
            <a:spLocks noGrp="1"/>
          </p:cNvSpPr>
          <p:nvPr>
            <p:ph type="body" sz="quarter" idx="11"/>
          </p:nvPr>
        </p:nvSpPr>
        <p:spPr>
          <a:xfrm>
            <a:off x="623888" y="2141308"/>
            <a:ext cx="10511833" cy="3713802"/>
          </a:xfrm>
          <a:prstGeom prst="rect">
            <a:avLst/>
          </a:prstGeom>
        </p:spPr>
        <p:txBody>
          <a:bodyPr/>
          <a:lstStyle>
            <a:lvl1pPr marL="342900" indent="-342900">
              <a:spcBef>
                <a:spcPts val="0"/>
              </a:spcBef>
              <a:spcAft>
                <a:spcPts val="1200"/>
              </a:spcAft>
              <a:buClr>
                <a:schemeClr val="accent6"/>
              </a:buClr>
              <a:buFont typeface="Wingdings" panose="05000000000000000000" pitchFamily="2" charset="2"/>
              <a:buChar char="§"/>
              <a:defRPr sz="2400">
                <a:solidFill>
                  <a:schemeClr val="tx1"/>
                </a:solidFill>
                <a:latin typeface="+mn-lt"/>
              </a:defRPr>
            </a:lvl1pPr>
            <a:lvl2pPr marL="685800" indent="-347472">
              <a:spcBef>
                <a:spcPts val="0"/>
              </a:spcBef>
              <a:spcAft>
                <a:spcPts val="600"/>
              </a:spcAft>
              <a:defRPr sz="2400">
                <a:latin typeface="+mn-lt"/>
              </a:defRPr>
            </a:lvl2pPr>
            <a:lvl3pPr marL="1024128" indent="-347472">
              <a:spcBef>
                <a:spcPts val="0"/>
              </a:spcBef>
              <a:spcAft>
                <a:spcPts val="600"/>
              </a:spcAft>
              <a:buFont typeface="Arial" panose="020B0604020202020204" pitchFamily="34" charset="0"/>
              <a:buChar char="•"/>
              <a:defRPr sz="2400">
                <a:latin typeface="+mn-lt"/>
              </a:defRPr>
            </a:lvl3pPr>
            <a:lvl4pPr marL="1481328" indent="-347472">
              <a:spcBef>
                <a:spcPts val="0"/>
              </a:spcBef>
              <a:spcAft>
                <a:spcPts val="600"/>
              </a:spcAft>
              <a:buClr>
                <a:schemeClr val="accent6"/>
              </a:buClr>
              <a:buFont typeface="System Font Regular"/>
              <a:buChar char="–"/>
              <a:defRPr sz="2400">
                <a:latin typeface="+mn-lt"/>
              </a:defRPr>
            </a:lvl4pPr>
            <a:lvl5pPr marL="1828800" indent="-347472">
              <a:spcBef>
                <a:spcPts val="0"/>
              </a:spcBef>
              <a:spcAft>
                <a:spcPts val="600"/>
              </a:spcAft>
              <a:buClr>
                <a:schemeClr val="accent6"/>
              </a:buClr>
              <a:buSzPct val="100000"/>
              <a:buFont typeface="System Font Regular"/>
              <a:buChar char="–"/>
              <a:defRPr sz="24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F03EF72A-8772-7F43-9512-C4B063F665DB}"/>
              </a:ext>
            </a:extLst>
          </p:cNvPr>
          <p:cNvSpPr>
            <a:spLocks noGrp="1"/>
          </p:cNvSpPr>
          <p:nvPr>
            <p:ph type="title"/>
          </p:nvPr>
        </p:nvSpPr>
        <p:spPr>
          <a:xfrm>
            <a:off x="623297" y="1162569"/>
            <a:ext cx="10512425" cy="648915"/>
          </a:xfrm>
          <a:prstGeom prst="rect">
            <a:avLst/>
          </a:prstGeom>
        </p:spPr>
        <p:txBody>
          <a:bodyPr vert="horz" lIns="91440" tIns="45720" rIns="91440" bIns="45720" rtlCol="0" anchor="t">
            <a:normAutofit/>
          </a:bodyPr>
          <a:lstStyle>
            <a:lvl1pPr>
              <a:defRPr sz="3200"/>
            </a:lvl1pPr>
          </a:lstStyle>
          <a:p>
            <a:r>
              <a:rPr lang="en-US" dirty="0"/>
              <a:t>Click to edit Master title style</a:t>
            </a:r>
          </a:p>
        </p:txBody>
      </p:sp>
      <p:sp>
        <p:nvSpPr>
          <p:cNvPr id="10" name="Column 1">
            <a:extLst>
              <a:ext uri="{FF2B5EF4-FFF2-40B4-BE49-F238E27FC236}">
                <a16:creationId xmlns:a16="http://schemas.microsoft.com/office/drawing/2014/main" id="{52F0C1DF-6492-8445-A2F1-D57652FA6084}"/>
              </a:ext>
            </a:extLst>
          </p:cNvPr>
          <p:cNvSpPr>
            <a:spLocks noGrp="1"/>
          </p:cNvSpPr>
          <p:nvPr>
            <p:ph type="body" sz="quarter" idx="11" hasCustomPrompt="1"/>
          </p:nvPr>
        </p:nvSpPr>
        <p:spPr>
          <a:xfrm>
            <a:off x="623888" y="2049029"/>
            <a:ext cx="5171439" cy="3776584"/>
          </a:xfrm>
          <a:prstGeom prst="rect">
            <a:avLst/>
          </a:prstGeom>
        </p:spPr>
        <p:txBody>
          <a:bodyPr/>
          <a:lstStyle>
            <a:lvl1pPr marL="342900" indent="-342900">
              <a:spcBef>
                <a:spcPts val="0"/>
              </a:spcBef>
              <a:spcAft>
                <a:spcPts val="800"/>
              </a:spcAft>
              <a:buClr>
                <a:schemeClr val="accent6"/>
              </a:buClr>
              <a:buFont typeface="Wingdings" panose="05000000000000000000" pitchFamily="2" charset="2"/>
              <a:buChar char="§"/>
              <a:defRPr sz="2200">
                <a:solidFill>
                  <a:schemeClr val="tx1"/>
                </a:solidFill>
                <a:latin typeface="+mn-lt"/>
              </a:defRPr>
            </a:lvl1pPr>
            <a:lvl2pPr marL="514350" indent="-346075">
              <a:spcBef>
                <a:spcPts val="0"/>
              </a:spcBef>
              <a:spcAft>
                <a:spcPts val="800"/>
              </a:spcAft>
              <a:buFont typeface="Arial" panose="020B0604020202020204" pitchFamily="34" charset="0"/>
              <a:buChar char="•"/>
              <a:defRPr sz="2200">
                <a:latin typeface="+mn-lt"/>
              </a:defRPr>
            </a:lvl2pPr>
            <a:lvl3pPr marL="685800" indent="-285750">
              <a:spcBef>
                <a:spcPts val="0"/>
              </a:spcBef>
              <a:spcAft>
                <a:spcPts val="800"/>
              </a:spcAft>
              <a:buFont typeface="Arial" panose="020B0604020202020204" pitchFamily="34" charset="0"/>
              <a:buChar char="̶"/>
              <a:defRPr sz="2200">
                <a:latin typeface="+mn-lt"/>
              </a:defRPr>
            </a:lvl3pPr>
            <a:lvl4pPr marL="914400" indent="-342900">
              <a:spcBef>
                <a:spcPts val="0"/>
              </a:spcBef>
              <a:spcAft>
                <a:spcPts val="800"/>
              </a:spcAft>
              <a:buClr>
                <a:schemeClr val="accent6"/>
              </a:buClr>
              <a:buFont typeface="Arial" panose="020B0604020202020204" pitchFamily="34" charset="0"/>
              <a:buChar char="­"/>
              <a:defRPr sz="2200">
                <a:latin typeface="+mn-lt"/>
              </a:defRPr>
            </a:lvl4pPr>
            <a:lvl5pPr marL="1028700" indent="-342900">
              <a:spcBef>
                <a:spcPts val="0"/>
              </a:spcBef>
              <a:spcAft>
                <a:spcPts val="800"/>
              </a:spcAft>
              <a:buClr>
                <a:schemeClr val="accent6"/>
              </a:buClr>
              <a:buSzPct val="100000"/>
              <a:buFont typeface="System Font Regular"/>
              <a:buChar char="–"/>
              <a:defRPr sz="2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Column 2">
            <a:extLst>
              <a:ext uri="{FF2B5EF4-FFF2-40B4-BE49-F238E27FC236}">
                <a16:creationId xmlns:a16="http://schemas.microsoft.com/office/drawing/2014/main" id="{52F0C1DF-6492-8445-A2F1-D57652FA6084}"/>
              </a:ext>
            </a:extLst>
          </p:cNvPr>
          <p:cNvSpPr>
            <a:spLocks noGrp="1"/>
          </p:cNvSpPr>
          <p:nvPr>
            <p:ph type="body" sz="quarter" idx="12" hasCustomPrompt="1"/>
          </p:nvPr>
        </p:nvSpPr>
        <p:spPr>
          <a:xfrm>
            <a:off x="6015038" y="2049028"/>
            <a:ext cx="5171439" cy="3776585"/>
          </a:xfrm>
          <a:prstGeom prst="rect">
            <a:avLst/>
          </a:prstGeom>
        </p:spPr>
        <p:txBody>
          <a:bodyPr/>
          <a:lstStyle>
            <a:lvl1pPr marL="342900" indent="-342900">
              <a:spcBef>
                <a:spcPts val="0"/>
              </a:spcBef>
              <a:spcAft>
                <a:spcPts val="800"/>
              </a:spcAft>
              <a:buClr>
                <a:schemeClr val="accent6"/>
              </a:buClr>
              <a:buFont typeface="Wingdings" panose="05000000000000000000" pitchFamily="2" charset="2"/>
              <a:buChar char="§"/>
              <a:defRPr sz="2200">
                <a:solidFill>
                  <a:schemeClr val="tx1"/>
                </a:solidFill>
                <a:latin typeface="+mn-lt"/>
              </a:defRPr>
            </a:lvl1pPr>
            <a:lvl2pPr marL="514350" indent="-346075">
              <a:spcBef>
                <a:spcPts val="0"/>
              </a:spcBef>
              <a:spcAft>
                <a:spcPts val="800"/>
              </a:spcAft>
              <a:buFont typeface="Arial" panose="020B0604020202020204" pitchFamily="34" charset="0"/>
              <a:buChar char="•"/>
              <a:defRPr sz="2200">
                <a:latin typeface="+mn-lt"/>
              </a:defRPr>
            </a:lvl2pPr>
            <a:lvl3pPr marL="685800" indent="-285750">
              <a:spcBef>
                <a:spcPts val="0"/>
              </a:spcBef>
              <a:spcAft>
                <a:spcPts val="800"/>
              </a:spcAft>
              <a:buFont typeface="Arial" panose="020B0604020202020204" pitchFamily="34" charset="0"/>
              <a:buChar char="̶"/>
              <a:defRPr sz="2200">
                <a:latin typeface="+mn-lt"/>
              </a:defRPr>
            </a:lvl3pPr>
            <a:lvl4pPr marL="914400" indent="-342900">
              <a:spcBef>
                <a:spcPts val="0"/>
              </a:spcBef>
              <a:spcAft>
                <a:spcPts val="800"/>
              </a:spcAft>
              <a:buClr>
                <a:schemeClr val="accent6"/>
              </a:buClr>
              <a:buFont typeface="Arial" panose="020B0604020202020204" pitchFamily="34" charset="0"/>
              <a:buChar char="­"/>
              <a:defRPr sz="2200">
                <a:latin typeface="+mn-lt"/>
              </a:defRPr>
            </a:lvl4pPr>
            <a:lvl5pPr marL="1028700" indent="-342900">
              <a:spcBef>
                <a:spcPts val="0"/>
              </a:spcBef>
              <a:spcAft>
                <a:spcPts val="800"/>
              </a:spcAft>
              <a:buClr>
                <a:schemeClr val="accent6"/>
              </a:buClr>
              <a:buSzPct val="100000"/>
              <a:buFont typeface="System Font Regular"/>
              <a:buChar char="–"/>
              <a:defRPr sz="2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833506996"/>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column">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F03EF72A-8772-7F43-9512-C4B063F665DB}"/>
              </a:ext>
            </a:extLst>
          </p:cNvPr>
          <p:cNvSpPr>
            <a:spLocks noGrp="1"/>
          </p:cNvSpPr>
          <p:nvPr>
            <p:ph type="title"/>
          </p:nvPr>
        </p:nvSpPr>
        <p:spPr>
          <a:xfrm>
            <a:off x="623297" y="1137402"/>
            <a:ext cx="10512425" cy="648915"/>
          </a:xfrm>
          <a:prstGeom prst="rect">
            <a:avLst/>
          </a:prstGeom>
        </p:spPr>
        <p:txBody>
          <a:bodyPr vert="horz" lIns="91440" tIns="45720" rIns="91440" bIns="45720" rtlCol="0" anchor="t">
            <a:normAutofit/>
          </a:bodyPr>
          <a:lstStyle>
            <a:lvl1pPr>
              <a:defRPr sz="3200"/>
            </a:lvl1pPr>
          </a:lstStyle>
          <a:p>
            <a:r>
              <a:rPr lang="en-US" dirty="0"/>
              <a:t>Click to edit Master title style</a:t>
            </a:r>
          </a:p>
        </p:txBody>
      </p:sp>
      <p:sp>
        <p:nvSpPr>
          <p:cNvPr id="13" name="Column 1 Text">
            <a:extLst>
              <a:ext uri="{FF2B5EF4-FFF2-40B4-BE49-F238E27FC236}">
                <a16:creationId xmlns:a16="http://schemas.microsoft.com/office/drawing/2014/main" id="{52F0C1DF-6492-8445-A2F1-D57652FA6084}"/>
              </a:ext>
            </a:extLst>
          </p:cNvPr>
          <p:cNvSpPr>
            <a:spLocks noGrp="1"/>
          </p:cNvSpPr>
          <p:nvPr>
            <p:ph type="body" sz="quarter" idx="14" hasCustomPrompt="1"/>
          </p:nvPr>
        </p:nvSpPr>
        <p:spPr>
          <a:xfrm>
            <a:off x="623297" y="2085597"/>
            <a:ext cx="3443756" cy="3635001"/>
          </a:xfrm>
          <a:prstGeom prst="rect">
            <a:avLst/>
          </a:prstGeom>
        </p:spPr>
        <p:txBody>
          <a:bodyPr/>
          <a:lstStyle>
            <a:lvl1pPr marL="0" indent="0">
              <a:spcBef>
                <a:spcPts val="0"/>
              </a:spcBef>
              <a:spcAft>
                <a:spcPts val="1200"/>
              </a:spcAft>
              <a:buClr>
                <a:schemeClr val="accent6"/>
              </a:buClr>
              <a:buFontTx/>
              <a:buNone/>
              <a:defRPr sz="2200">
                <a:solidFill>
                  <a:schemeClr val="tx1"/>
                </a:solidFill>
                <a:latin typeface="+mn-lt"/>
              </a:defRPr>
            </a:lvl1pPr>
            <a:lvl2pPr marL="284163" indent="-284163">
              <a:spcBef>
                <a:spcPts val="0"/>
              </a:spcBef>
              <a:spcAft>
                <a:spcPts val="600"/>
              </a:spcAft>
              <a:defRPr sz="2200">
                <a:latin typeface="+mn-lt"/>
              </a:defRPr>
            </a:lvl2pPr>
            <a:lvl3pPr marL="458788" indent="-223838">
              <a:spcBef>
                <a:spcPts val="0"/>
              </a:spcBef>
              <a:spcAft>
                <a:spcPts val="600"/>
              </a:spcAft>
              <a:buFont typeface="Arial" panose="020B0604020202020204" pitchFamily="34" charset="0"/>
              <a:buChar char="•"/>
              <a:defRPr sz="2200">
                <a:latin typeface="+mn-lt"/>
              </a:defRPr>
            </a:lvl3pPr>
            <a:lvl4pPr marL="684213" indent="-225425">
              <a:spcBef>
                <a:spcPts val="0"/>
              </a:spcBef>
              <a:spcAft>
                <a:spcPts val="600"/>
              </a:spcAft>
              <a:buClr>
                <a:schemeClr val="accent6"/>
              </a:buClr>
              <a:buFont typeface="System Font Regular"/>
              <a:buChar char="–"/>
              <a:tabLst/>
              <a:defRPr sz="2200">
                <a:latin typeface="+mn-lt"/>
              </a:defRPr>
            </a:lvl4pPr>
            <a:lvl5pPr marL="1373188" indent="-230188">
              <a:spcBef>
                <a:spcPts val="0"/>
              </a:spcBef>
              <a:spcAft>
                <a:spcPts val="600"/>
              </a:spcAft>
              <a:buClr>
                <a:schemeClr val="accent6"/>
              </a:buClr>
              <a:buSzPct val="100000"/>
              <a:buFont typeface="System Font Regular"/>
              <a:buChar char="–"/>
              <a:defRPr sz="2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Column 2 Text">
            <a:extLst>
              <a:ext uri="{FF2B5EF4-FFF2-40B4-BE49-F238E27FC236}">
                <a16:creationId xmlns:a16="http://schemas.microsoft.com/office/drawing/2014/main" id="{52F0C1DF-6492-8445-A2F1-D57652FA6084}"/>
              </a:ext>
            </a:extLst>
          </p:cNvPr>
          <p:cNvSpPr>
            <a:spLocks noGrp="1"/>
          </p:cNvSpPr>
          <p:nvPr>
            <p:ph type="body" sz="quarter" idx="13" hasCustomPrompt="1"/>
          </p:nvPr>
        </p:nvSpPr>
        <p:spPr>
          <a:xfrm>
            <a:off x="4237751" y="2085597"/>
            <a:ext cx="3443756" cy="3635001"/>
          </a:xfrm>
          <a:prstGeom prst="rect">
            <a:avLst/>
          </a:prstGeom>
        </p:spPr>
        <p:txBody>
          <a:bodyPr/>
          <a:lstStyle>
            <a:lvl1pPr marL="0" indent="0">
              <a:spcBef>
                <a:spcPts val="0"/>
              </a:spcBef>
              <a:spcAft>
                <a:spcPts val="1200"/>
              </a:spcAft>
              <a:buClr>
                <a:schemeClr val="accent6"/>
              </a:buClr>
              <a:buFontTx/>
              <a:buNone/>
              <a:defRPr sz="2200">
                <a:solidFill>
                  <a:schemeClr val="tx1"/>
                </a:solidFill>
                <a:latin typeface="+mn-lt"/>
              </a:defRPr>
            </a:lvl1pPr>
            <a:lvl2pPr marL="284163" indent="-284163">
              <a:spcBef>
                <a:spcPts val="0"/>
              </a:spcBef>
              <a:spcAft>
                <a:spcPts val="600"/>
              </a:spcAft>
              <a:defRPr sz="2200">
                <a:latin typeface="+mn-lt"/>
              </a:defRPr>
            </a:lvl2pPr>
            <a:lvl3pPr marL="458788" indent="-223838">
              <a:spcBef>
                <a:spcPts val="0"/>
              </a:spcBef>
              <a:spcAft>
                <a:spcPts val="600"/>
              </a:spcAft>
              <a:buFont typeface="Arial" panose="020B0604020202020204" pitchFamily="34" charset="0"/>
              <a:buChar char="•"/>
              <a:defRPr sz="2200">
                <a:latin typeface="+mn-lt"/>
              </a:defRPr>
            </a:lvl3pPr>
            <a:lvl4pPr marL="684213" indent="-225425">
              <a:spcBef>
                <a:spcPts val="0"/>
              </a:spcBef>
              <a:spcAft>
                <a:spcPts val="600"/>
              </a:spcAft>
              <a:buClr>
                <a:schemeClr val="accent6"/>
              </a:buClr>
              <a:buFont typeface="System Font Regular"/>
              <a:buChar char="–"/>
              <a:tabLst/>
              <a:defRPr sz="2200">
                <a:latin typeface="+mn-lt"/>
              </a:defRPr>
            </a:lvl4pPr>
            <a:lvl5pPr marL="1373188" indent="-230188">
              <a:spcBef>
                <a:spcPts val="0"/>
              </a:spcBef>
              <a:spcAft>
                <a:spcPts val="600"/>
              </a:spcAft>
              <a:buClr>
                <a:schemeClr val="accent6"/>
              </a:buClr>
              <a:buSzPct val="100000"/>
              <a:buFont typeface="System Font Regular"/>
              <a:buChar char="–"/>
              <a:defRPr sz="2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Column 3 Text">
            <a:extLst>
              <a:ext uri="{FF2B5EF4-FFF2-40B4-BE49-F238E27FC236}">
                <a16:creationId xmlns:a16="http://schemas.microsoft.com/office/drawing/2014/main" id="{52F0C1DF-6492-8445-A2F1-D57652FA6084}"/>
              </a:ext>
            </a:extLst>
          </p:cNvPr>
          <p:cNvSpPr>
            <a:spLocks noGrp="1"/>
          </p:cNvSpPr>
          <p:nvPr>
            <p:ph type="body" sz="quarter" idx="12" hasCustomPrompt="1"/>
          </p:nvPr>
        </p:nvSpPr>
        <p:spPr>
          <a:xfrm>
            <a:off x="7852205" y="2078951"/>
            <a:ext cx="3443756" cy="3641647"/>
          </a:xfrm>
          <a:prstGeom prst="rect">
            <a:avLst/>
          </a:prstGeom>
        </p:spPr>
        <p:txBody>
          <a:bodyPr/>
          <a:lstStyle>
            <a:lvl1pPr marL="0" indent="0">
              <a:spcBef>
                <a:spcPts val="0"/>
              </a:spcBef>
              <a:spcAft>
                <a:spcPts val="1200"/>
              </a:spcAft>
              <a:buClr>
                <a:schemeClr val="accent6"/>
              </a:buClr>
              <a:buFontTx/>
              <a:buNone/>
              <a:defRPr sz="2200">
                <a:solidFill>
                  <a:schemeClr val="tx1"/>
                </a:solidFill>
                <a:latin typeface="+mn-lt"/>
              </a:defRPr>
            </a:lvl1pPr>
            <a:lvl2pPr marL="284163" indent="-284163">
              <a:spcBef>
                <a:spcPts val="0"/>
              </a:spcBef>
              <a:spcAft>
                <a:spcPts val="600"/>
              </a:spcAft>
              <a:defRPr sz="2200">
                <a:latin typeface="+mn-lt"/>
              </a:defRPr>
            </a:lvl2pPr>
            <a:lvl3pPr marL="458788" indent="-223838">
              <a:spcBef>
                <a:spcPts val="0"/>
              </a:spcBef>
              <a:spcAft>
                <a:spcPts val="600"/>
              </a:spcAft>
              <a:buFont typeface="Arial" panose="020B0604020202020204" pitchFamily="34" charset="0"/>
              <a:buChar char="•"/>
              <a:defRPr sz="2200">
                <a:latin typeface="+mn-lt"/>
              </a:defRPr>
            </a:lvl3pPr>
            <a:lvl4pPr marL="684213" indent="-225425">
              <a:spcBef>
                <a:spcPts val="0"/>
              </a:spcBef>
              <a:spcAft>
                <a:spcPts val="600"/>
              </a:spcAft>
              <a:buClr>
                <a:schemeClr val="accent6"/>
              </a:buClr>
              <a:buFont typeface="System Font Regular"/>
              <a:buChar char="–"/>
              <a:tabLst/>
              <a:defRPr sz="2200">
                <a:latin typeface="+mn-lt"/>
              </a:defRPr>
            </a:lvl4pPr>
            <a:lvl5pPr marL="1373188" indent="-230188">
              <a:spcBef>
                <a:spcPts val="0"/>
              </a:spcBef>
              <a:spcAft>
                <a:spcPts val="600"/>
              </a:spcAft>
              <a:buClr>
                <a:schemeClr val="accent6"/>
              </a:buClr>
              <a:buSzPct val="100000"/>
              <a:buFont typeface="System Font Regular"/>
              <a:buChar char="–"/>
              <a:defRPr sz="2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401759276"/>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 column">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F03EF72A-8772-7F43-9512-C4B063F665DB}"/>
              </a:ext>
            </a:extLst>
          </p:cNvPr>
          <p:cNvSpPr>
            <a:spLocks noGrp="1"/>
          </p:cNvSpPr>
          <p:nvPr>
            <p:ph type="title"/>
          </p:nvPr>
        </p:nvSpPr>
        <p:spPr>
          <a:xfrm>
            <a:off x="623297" y="1170958"/>
            <a:ext cx="10512425" cy="648915"/>
          </a:xfrm>
          <a:prstGeom prst="rect">
            <a:avLst/>
          </a:prstGeom>
        </p:spPr>
        <p:txBody>
          <a:bodyPr vert="horz" lIns="91440" tIns="45720" rIns="91440" bIns="45720" rtlCol="0" anchor="t">
            <a:normAutofit/>
          </a:bodyPr>
          <a:lstStyle>
            <a:lvl1pPr>
              <a:defRPr sz="3200"/>
            </a:lvl1pPr>
          </a:lstStyle>
          <a:p>
            <a:r>
              <a:rPr lang="en-US" dirty="0"/>
              <a:t>Click to edit Master title style</a:t>
            </a:r>
          </a:p>
        </p:txBody>
      </p:sp>
      <p:sp>
        <p:nvSpPr>
          <p:cNvPr id="8" name="Text Column 1">
            <a:extLst>
              <a:ext uri="{FF2B5EF4-FFF2-40B4-BE49-F238E27FC236}">
                <a16:creationId xmlns:a16="http://schemas.microsoft.com/office/drawing/2014/main" id="{52F0C1DF-6492-8445-A2F1-D57652FA6084}"/>
              </a:ext>
            </a:extLst>
          </p:cNvPr>
          <p:cNvSpPr>
            <a:spLocks noGrp="1"/>
          </p:cNvSpPr>
          <p:nvPr>
            <p:ph type="body" sz="quarter" idx="12" hasCustomPrompt="1"/>
          </p:nvPr>
        </p:nvSpPr>
        <p:spPr>
          <a:xfrm>
            <a:off x="623297" y="2052043"/>
            <a:ext cx="2743200" cy="3634999"/>
          </a:xfrm>
          <a:prstGeom prst="rect">
            <a:avLst/>
          </a:prstGeom>
        </p:spPr>
        <p:txBody>
          <a:bodyPr/>
          <a:lstStyle>
            <a:lvl1pPr marL="0" indent="0">
              <a:spcBef>
                <a:spcPts val="0"/>
              </a:spcBef>
              <a:spcAft>
                <a:spcPts val="1200"/>
              </a:spcAft>
              <a:buClr>
                <a:schemeClr val="accent6"/>
              </a:buClr>
              <a:buFontTx/>
              <a:buNone/>
              <a:defRPr sz="2000">
                <a:solidFill>
                  <a:schemeClr val="tx1"/>
                </a:solidFill>
                <a:latin typeface="+mn-lt"/>
              </a:defRPr>
            </a:lvl1pPr>
            <a:lvl2pPr marL="344488" indent="-230188">
              <a:spcBef>
                <a:spcPts val="0"/>
              </a:spcBef>
              <a:spcAft>
                <a:spcPts val="600"/>
              </a:spcAft>
              <a:defRPr sz="2000">
                <a:latin typeface="+mn-lt"/>
              </a:defRPr>
            </a:lvl2pPr>
            <a:lvl3pPr marL="458788" indent="-228600">
              <a:spcBef>
                <a:spcPts val="0"/>
              </a:spcBef>
              <a:spcAft>
                <a:spcPts val="600"/>
              </a:spcAft>
              <a:buFont typeface="Arial" panose="020B0604020202020204" pitchFamily="34" charset="0"/>
              <a:buChar char="•"/>
              <a:defRPr sz="2000">
                <a:latin typeface="+mn-lt"/>
              </a:defRPr>
            </a:lvl3pPr>
            <a:lvl4pPr marL="569913" indent="-230188">
              <a:spcBef>
                <a:spcPts val="0"/>
              </a:spcBef>
              <a:spcAft>
                <a:spcPts val="600"/>
              </a:spcAft>
              <a:buClr>
                <a:schemeClr val="accent6"/>
              </a:buClr>
              <a:buFont typeface="System Font Regular"/>
              <a:buChar char="–"/>
              <a:tabLst/>
              <a:defRPr sz="2000">
                <a:latin typeface="+mn-lt"/>
              </a:defRPr>
            </a:lvl4pPr>
            <a:lvl5pPr marL="684213" indent="-225425">
              <a:spcBef>
                <a:spcPts val="0"/>
              </a:spcBef>
              <a:spcAft>
                <a:spcPts val="600"/>
              </a:spcAft>
              <a:buClr>
                <a:schemeClr val="accent6"/>
              </a:buClr>
              <a:buSzPct val="100000"/>
              <a:buFont typeface="System Font Regular"/>
              <a:buChar char="–"/>
              <a:defRPr sz="20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Text Column 2">
            <a:extLst>
              <a:ext uri="{FF2B5EF4-FFF2-40B4-BE49-F238E27FC236}">
                <a16:creationId xmlns:a16="http://schemas.microsoft.com/office/drawing/2014/main" id="{52F0C1DF-6492-8445-A2F1-D57652FA6084}"/>
              </a:ext>
            </a:extLst>
          </p:cNvPr>
          <p:cNvSpPr>
            <a:spLocks noGrp="1"/>
          </p:cNvSpPr>
          <p:nvPr>
            <p:ph type="body" sz="quarter" idx="13" hasCustomPrompt="1"/>
          </p:nvPr>
        </p:nvSpPr>
        <p:spPr>
          <a:xfrm>
            <a:off x="3426979" y="2052041"/>
            <a:ext cx="2743200" cy="3635001"/>
          </a:xfrm>
          <a:prstGeom prst="rect">
            <a:avLst/>
          </a:prstGeom>
        </p:spPr>
        <p:txBody>
          <a:bodyPr/>
          <a:lstStyle>
            <a:lvl1pPr marL="0" indent="0">
              <a:spcBef>
                <a:spcPts val="0"/>
              </a:spcBef>
              <a:spcAft>
                <a:spcPts val="1200"/>
              </a:spcAft>
              <a:buClr>
                <a:schemeClr val="accent6"/>
              </a:buClr>
              <a:buFontTx/>
              <a:buNone/>
              <a:defRPr sz="2000">
                <a:solidFill>
                  <a:schemeClr val="tx1"/>
                </a:solidFill>
                <a:latin typeface="+mn-lt"/>
              </a:defRPr>
            </a:lvl1pPr>
            <a:lvl2pPr marL="344488" indent="-230188">
              <a:spcBef>
                <a:spcPts val="0"/>
              </a:spcBef>
              <a:spcAft>
                <a:spcPts val="600"/>
              </a:spcAft>
              <a:defRPr sz="2000">
                <a:latin typeface="+mn-lt"/>
              </a:defRPr>
            </a:lvl2pPr>
            <a:lvl3pPr marL="458788" indent="-228600">
              <a:spcBef>
                <a:spcPts val="0"/>
              </a:spcBef>
              <a:spcAft>
                <a:spcPts val="600"/>
              </a:spcAft>
              <a:buFont typeface="Arial" panose="020B0604020202020204" pitchFamily="34" charset="0"/>
              <a:buChar char="•"/>
              <a:defRPr sz="2000">
                <a:latin typeface="+mn-lt"/>
              </a:defRPr>
            </a:lvl3pPr>
            <a:lvl4pPr marL="569913" indent="-230188">
              <a:spcBef>
                <a:spcPts val="0"/>
              </a:spcBef>
              <a:spcAft>
                <a:spcPts val="600"/>
              </a:spcAft>
              <a:buClr>
                <a:schemeClr val="accent6"/>
              </a:buClr>
              <a:buFont typeface="System Font Regular"/>
              <a:buChar char="–"/>
              <a:tabLst/>
              <a:defRPr sz="2000">
                <a:latin typeface="+mn-lt"/>
              </a:defRPr>
            </a:lvl4pPr>
            <a:lvl5pPr marL="684213" indent="-225425">
              <a:spcBef>
                <a:spcPts val="0"/>
              </a:spcBef>
              <a:spcAft>
                <a:spcPts val="600"/>
              </a:spcAft>
              <a:buClr>
                <a:schemeClr val="accent6"/>
              </a:buClr>
              <a:buSzPct val="100000"/>
              <a:buFont typeface="System Font Regular"/>
              <a:buChar char="–"/>
              <a:defRPr sz="20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3" name="Text Column 3">
            <a:extLst>
              <a:ext uri="{FF2B5EF4-FFF2-40B4-BE49-F238E27FC236}">
                <a16:creationId xmlns:a16="http://schemas.microsoft.com/office/drawing/2014/main" id="{52F0C1DF-6492-8445-A2F1-D57652FA6084}"/>
              </a:ext>
            </a:extLst>
          </p:cNvPr>
          <p:cNvSpPr>
            <a:spLocks noGrp="1"/>
          </p:cNvSpPr>
          <p:nvPr>
            <p:ph type="body" sz="quarter" idx="14" hasCustomPrompt="1"/>
          </p:nvPr>
        </p:nvSpPr>
        <p:spPr>
          <a:xfrm>
            <a:off x="6230661" y="2048313"/>
            <a:ext cx="2743200" cy="3747803"/>
          </a:xfrm>
          <a:prstGeom prst="rect">
            <a:avLst/>
          </a:prstGeom>
        </p:spPr>
        <p:txBody>
          <a:bodyPr/>
          <a:lstStyle>
            <a:lvl1pPr marL="0" indent="0">
              <a:spcBef>
                <a:spcPts val="0"/>
              </a:spcBef>
              <a:spcAft>
                <a:spcPts val="1200"/>
              </a:spcAft>
              <a:buClr>
                <a:schemeClr val="accent6"/>
              </a:buClr>
              <a:buFontTx/>
              <a:buNone/>
              <a:defRPr sz="2000">
                <a:solidFill>
                  <a:schemeClr val="tx1"/>
                </a:solidFill>
                <a:latin typeface="+mn-lt"/>
              </a:defRPr>
            </a:lvl1pPr>
            <a:lvl2pPr marL="344488" indent="-230188">
              <a:spcBef>
                <a:spcPts val="0"/>
              </a:spcBef>
              <a:spcAft>
                <a:spcPts val="600"/>
              </a:spcAft>
              <a:defRPr sz="2000">
                <a:latin typeface="+mn-lt"/>
              </a:defRPr>
            </a:lvl2pPr>
            <a:lvl3pPr marL="458788" indent="-228600">
              <a:spcBef>
                <a:spcPts val="0"/>
              </a:spcBef>
              <a:spcAft>
                <a:spcPts val="600"/>
              </a:spcAft>
              <a:buFont typeface="Arial" panose="020B0604020202020204" pitchFamily="34" charset="0"/>
              <a:buChar char="•"/>
              <a:defRPr sz="2000">
                <a:latin typeface="+mn-lt"/>
              </a:defRPr>
            </a:lvl3pPr>
            <a:lvl4pPr marL="569913" indent="-230188">
              <a:spcBef>
                <a:spcPts val="0"/>
              </a:spcBef>
              <a:spcAft>
                <a:spcPts val="600"/>
              </a:spcAft>
              <a:buClr>
                <a:schemeClr val="accent6"/>
              </a:buClr>
              <a:buFont typeface="System Font Regular"/>
              <a:buChar char="–"/>
              <a:tabLst/>
              <a:defRPr sz="2000">
                <a:latin typeface="+mn-lt"/>
              </a:defRPr>
            </a:lvl4pPr>
            <a:lvl5pPr marL="684213" indent="-225425">
              <a:spcBef>
                <a:spcPts val="0"/>
              </a:spcBef>
              <a:spcAft>
                <a:spcPts val="600"/>
              </a:spcAft>
              <a:buClr>
                <a:schemeClr val="accent6"/>
              </a:buClr>
              <a:buSzPct val="100000"/>
              <a:buFont typeface="System Font Regular"/>
              <a:buChar char="–"/>
              <a:defRPr sz="20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Text Column 4">
            <a:extLst>
              <a:ext uri="{FF2B5EF4-FFF2-40B4-BE49-F238E27FC236}">
                <a16:creationId xmlns:a16="http://schemas.microsoft.com/office/drawing/2014/main" id="{52F0C1DF-6492-8445-A2F1-D57652FA6084}"/>
              </a:ext>
            </a:extLst>
          </p:cNvPr>
          <p:cNvSpPr>
            <a:spLocks noGrp="1"/>
          </p:cNvSpPr>
          <p:nvPr>
            <p:ph type="body" sz="quarter" idx="15" hasCustomPrompt="1"/>
          </p:nvPr>
        </p:nvSpPr>
        <p:spPr>
          <a:xfrm>
            <a:off x="9034343" y="2056886"/>
            <a:ext cx="2743200" cy="3739230"/>
          </a:xfrm>
          <a:prstGeom prst="rect">
            <a:avLst/>
          </a:prstGeom>
        </p:spPr>
        <p:txBody>
          <a:bodyPr/>
          <a:lstStyle>
            <a:lvl1pPr marL="0" indent="0">
              <a:spcBef>
                <a:spcPts val="0"/>
              </a:spcBef>
              <a:spcAft>
                <a:spcPts val="1200"/>
              </a:spcAft>
              <a:buClr>
                <a:schemeClr val="accent6"/>
              </a:buClr>
              <a:buFontTx/>
              <a:buNone/>
              <a:defRPr sz="2000">
                <a:solidFill>
                  <a:schemeClr val="tx1"/>
                </a:solidFill>
                <a:latin typeface="+mn-lt"/>
              </a:defRPr>
            </a:lvl1pPr>
            <a:lvl2pPr marL="344488" indent="-230188">
              <a:spcBef>
                <a:spcPts val="0"/>
              </a:spcBef>
              <a:spcAft>
                <a:spcPts val="600"/>
              </a:spcAft>
              <a:defRPr sz="2000">
                <a:latin typeface="+mn-lt"/>
              </a:defRPr>
            </a:lvl2pPr>
            <a:lvl3pPr marL="458788" indent="-228600">
              <a:spcBef>
                <a:spcPts val="0"/>
              </a:spcBef>
              <a:spcAft>
                <a:spcPts val="600"/>
              </a:spcAft>
              <a:buFont typeface="Arial" panose="020B0604020202020204" pitchFamily="34" charset="0"/>
              <a:buChar char="•"/>
              <a:defRPr sz="2000">
                <a:latin typeface="+mn-lt"/>
              </a:defRPr>
            </a:lvl3pPr>
            <a:lvl4pPr marL="569913" indent="-230188">
              <a:spcBef>
                <a:spcPts val="0"/>
              </a:spcBef>
              <a:spcAft>
                <a:spcPts val="600"/>
              </a:spcAft>
              <a:buClr>
                <a:schemeClr val="accent6"/>
              </a:buClr>
              <a:buFont typeface="System Font Regular"/>
              <a:buChar char="–"/>
              <a:tabLst/>
              <a:defRPr sz="2000">
                <a:latin typeface="+mn-lt"/>
              </a:defRPr>
            </a:lvl4pPr>
            <a:lvl5pPr marL="684213" indent="-225425">
              <a:spcBef>
                <a:spcPts val="0"/>
              </a:spcBef>
              <a:spcAft>
                <a:spcPts val="600"/>
              </a:spcAft>
              <a:buClr>
                <a:schemeClr val="accent6"/>
              </a:buClr>
              <a:buSzPct val="100000"/>
              <a:buFont typeface="System Font Regular"/>
              <a:buChar char="–"/>
              <a:defRPr sz="20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279085822"/>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 Col Text and Picture">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F03EF72A-8772-7F43-9512-C4B063F665DB}"/>
              </a:ext>
            </a:extLst>
          </p:cNvPr>
          <p:cNvSpPr>
            <a:spLocks noGrp="1"/>
          </p:cNvSpPr>
          <p:nvPr>
            <p:ph type="title"/>
          </p:nvPr>
        </p:nvSpPr>
        <p:spPr>
          <a:xfrm>
            <a:off x="623297" y="1154180"/>
            <a:ext cx="10512425" cy="648915"/>
          </a:xfrm>
          <a:prstGeom prst="rect">
            <a:avLst/>
          </a:prstGeom>
        </p:spPr>
        <p:txBody>
          <a:bodyPr vert="horz" lIns="91440" tIns="45720" rIns="91440" bIns="45720" rtlCol="0" anchor="t">
            <a:normAutofit/>
          </a:bodyPr>
          <a:lstStyle>
            <a:lvl1pPr>
              <a:defRPr sz="3200"/>
            </a:lvl1pPr>
          </a:lstStyle>
          <a:p>
            <a:r>
              <a:rPr lang="en-US" dirty="0"/>
              <a:t>Click to edit Master title style</a:t>
            </a:r>
          </a:p>
        </p:txBody>
      </p:sp>
      <p:sp>
        <p:nvSpPr>
          <p:cNvPr id="10" name="Column 1 Text">
            <a:extLst>
              <a:ext uri="{FF2B5EF4-FFF2-40B4-BE49-F238E27FC236}">
                <a16:creationId xmlns:a16="http://schemas.microsoft.com/office/drawing/2014/main" id="{52F0C1DF-6492-8445-A2F1-D57652FA6084}"/>
              </a:ext>
            </a:extLst>
          </p:cNvPr>
          <p:cNvSpPr>
            <a:spLocks noGrp="1"/>
          </p:cNvSpPr>
          <p:nvPr>
            <p:ph type="body" sz="quarter" idx="11"/>
          </p:nvPr>
        </p:nvSpPr>
        <p:spPr>
          <a:xfrm>
            <a:off x="623889" y="2040640"/>
            <a:ext cx="5248592" cy="3661363"/>
          </a:xfrm>
          <a:prstGeom prst="rect">
            <a:avLst/>
          </a:prstGeom>
        </p:spPr>
        <p:txBody>
          <a:bodyPr/>
          <a:lstStyle>
            <a:lvl1pPr marL="400050" indent="-342900">
              <a:spcBef>
                <a:spcPts val="0"/>
              </a:spcBef>
              <a:spcAft>
                <a:spcPts val="800"/>
              </a:spcAft>
              <a:buClr>
                <a:schemeClr val="accent6"/>
              </a:buClr>
              <a:buFont typeface="Wingdings" panose="05000000000000000000" pitchFamily="2" charset="2"/>
              <a:buChar char="§"/>
              <a:defRPr sz="2400">
                <a:solidFill>
                  <a:schemeClr val="tx1"/>
                </a:solidFill>
                <a:latin typeface="+mn-lt"/>
              </a:defRPr>
            </a:lvl1pPr>
            <a:lvl2pPr marL="685800" indent="-347472">
              <a:spcBef>
                <a:spcPts val="0"/>
              </a:spcBef>
              <a:spcAft>
                <a:spcPts val="800"/>
              </a:spcAft>
              <a:defRPr sz="2400">
                <a:latin typeface="+mn-lt"/>
              </a:defRPr>
            </a:lvl2pPr>
            <a:lvl3pPr marL="971550" indent="-280988">
              <a:spcBef>
                <a:spcPts val="0"/>
              </a:spcBef>
              <a:spcAft>
                <a:spcPts val="800"/>
              </a:spcAft>
              <a:buFont typeface="Arial" panose="020B0604020202020204" pitchFamily="34" charset="0"/>
              <a:buChar char="•"/>
              <a:defRPr sz="2400">
                <a:latin typeface="+mn-lt"/>
              </a:defRPr>
            </a:lvl3pPr>
            <a:lvl4pPr marL="1371600" indent="-400050">
              <a:spcBef>
                <a:spcPts val="0"/>
              </a:spcBef>
              <a:spcAft>
                <a:spcPts val="800"/>
              </a:spcAft>
              <a:buClr>
                <a:schemeClr val="accent6"/>
              </a:buClr>
              <a:buFont typeface="System Font Regular"/>
              <a:buChar char="–"/>
              <a:defRPr sz="2400">
                <a:latin typeface="+mn-lt"/>
              </a:defRPr>
            </a:lvl4pPr>
            <a:lvl5pPr marL="1714500" indent="-342900">
              <a:spcBef>
                <a:spcPts val="0"/>
              </a:spcBef>
              <a:spcAft>
                <a:spcPts val="800"/>
              </a:spcAft>
              <a:buClr>
                <a:schemeClr val="accent6"/>
              </a:buClr>
              <a:buSzPct val="100000"/>
              <a:buFont typeface="System Font Regular"/>
              <a:buChar char="–"/>
              <a:defRPr sz="24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lumn 2 Picture">
            <a:extLst>
              <a:ext uri="{FF2B5EF4-FFF2-40B4-BE49-F238E27FC236}">
                <a16:creationId xmlns:a16="http://schemas.microsoft.com/office/drawing/2014/main" id="{FBAF9846-71DA-A44F-8AF9-87E1DDB943E1}"/>
              </a:ext>
            </a:extLst>
          </p:cNvPr>
          <p:cNvSpPr>
            <a:spLocks noGrp="1"/>
          </p:cNvSpPr>
          <p:nvPr>
            <p:ph type="pic" sz="quarter" idx="12"/>
          </p:nvPr>
        </p:nvSpPr>
        <p:spPr>
          <a:xfrm>
            <a:off x="6094413" y="2042457"/>
            <a:ext cx="5041900" cy="3661363"/>
          </a:xfrm>
          <a:prstGeom prst="rect">
            <a:avLst/>
          </a:prstGeom>
        </p:spPr>
        <p:txBody>
          <a:bodyPr anchor="ctr"/>
          <a:lstStyle>
            <a:lvl1pPr algn="ctr">
              <a:defRPr sz="1400"/>
            </a:lvl1pPr>
          </a:lstStyle>
          <a:p>
            <a:endParaRPr lang="en-US" dirty="0"/>
          </a:p>
        </p:txBody>
      </p:sp>
    </p:spTree>
    <p:extLst>
      <p:ext uri="{BB962C8B-B14F-4D97-AF65-F5344CB8AC3E}">
        <p14:creationId xmlns:p14="http://schemas.microsoft.com/office/powerpoint/2010/main" val="3018144544"/>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ullets">
    <p:spTree>
      <p:nvGrpSpPr>
        <p:cNvPr id="1" name=""/>
        <p:cNvGrpSpPr/>
        <p:nvPr/>
      </p:nvGrpSpPr>
      <p:grpSpPr>
        <a:xfrm>
          <a:off x="0" y="0"/>
          <a:ext cx="0" cy="0"/>
          <a:chOff x="0" y="0"/>
          <a:chExt cx="0" cy="0"/>
        </a:xfrm>
      </p:grpSpPr>
      <p:sp>
        <p:nvSpPr>
          <p:cNvPr id="2" name="Title (behind picture)"/>
          <p:cNvSpPr>
            <a:spLocks noGrp="1"/>
          </p:cNvSpPr>
          <p:nvPr>
            <p:ph type="title"/>
          </p:nvPr>
        </p:nvSpPr>
        <p:spPr/>
        <p:txBody>
          <a:bodyPr/>
          <a:lstStyle/>
          <a:p>
            <a:r>
              <a:rPr lang="en-US"/>
              <a:t>Click to edit Master title style</a:t>
            </a:r>
          </a:p>
        </p:txBody>
      </p:sp>
      <p:sp>
        <p:nvSpPr>
          <p:cNvPr id="7" name="Picture">
            <a:extLst>
              <a:ext uri="{FF2B5EF4-FFF2-40B4-BE49-F238E27FC236}">
                <a16:creationId xmlns:a16="http://schemas.microsoft.com/office/drawing/2014/main" id="{E8EA923E-BC71-C347-8E04-0810876CF682}"/>
              </a:ext>
            </a:extLst>
          </p:cNvPr>
          <p:cNvSpPr>
            <a:spLocks noGrp="1"/>
          </p:cNvSpPr>
          <p:nvPr>
            <p:ph type="pic" sz="quarter" idx="12"/>
          </p:nvPr>
        </p:nvSpPr>
        <p:spPr>
          <a:xfrm>
            <a:off x="623297" y="1371600"/>
            <a:ext cx="10938784" cy="4246879"/>
          </a:xfrm>
          <a:prstGeom prst="rect">
            <a:avLst/>
          </a:prstGeom>
        </p:spPr>
        <p:txBody>
          <a:bodyPr anchor="ctr"/>
          <a:lstStyle>
            <a:lvl1pPr algn="ctr">
              <a:defRPr sz="1400"/>
            </a:lvl1pPr>
          </a:lstStyle>
          <a:p>
            <a:endParaRPr lang="en-US" dirty="0"/>
          </a:p>
        </p:txBody>
      </p:sp>
    </p:spTree>
    <p:extLst>
      <p:ext uri="{BB962C8B-B14F-4D97-AF65-F5344CB8AC3E}">
        <p14:creationId xmlns:p14="http://schemas.microsoft.com/office/powerpoint/2010/main" val="1169935933"/>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paragraphs and bullets">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F03EF72A-8772-7F43-9512-C4B063F665DB}"/>
              </a:ext>
            </a:extLst>
          </p:cNvPr>
          <p:cNvSpPr>
            <a:spLocks noGrp="1"/>
          </p:cNvSpPr>
          <p:nvPr>
            <p:ph type="title"/>
          </p:nvPr>
        </p:nvSpPr>
        <p:spPr>
          <a:xfrm>
            <a:off x="623297" y="1145791"/>
            <a:ext cx="10512425" cy="648915"/>
          </a:xfrm>
          <a:prstGeom prst="rect">
            <a:avLst/>
          </a:prstGeom>
        </p:spPr>
        <p:txBody>
          <a:bodyPr vert="horz" lIns="91440" tIns="45720" rIns="91440" bIns="45720" rtlCol="0" anchor="t">
            <a:normAutofit/>
          </a:bodyPr>
          <a:lstStyle>
            <a:lvl1pPr>
              <a:defRPr sz="3200"/>
            </a:lvl1pPr>
          </a:lstStyle>
          <a:p>
            <a:r>
              <a:rPr lang="en-US" dirty="0"/>
              <a:t>Click to edit Master title style</a:t>
            </a:r>
          </a:p>
        </p:txBody>
      </p:sp>
      <p:sp>
        <p:nvSpPr>
          <p:cNvPr id="10" name="Text Area 1">
            <a:extLst>
              <a:ext uri="{FF2B5EF4-FFF2-40B4-BE49-F238E27FC236}">
                <a16:creationId xmlns:a16="http://schemas.microsoft.com/office/drawing/2014/main" id="{52F0C1DF-6492-8445-A2F1-D57652FA6084}"/>
              </a:ext>
            </a:extLst>
          </p:cNvPr>
          <p:cNvSpPr>
            <a:spLocks noGrp="1"/>
          </p:cNvSpPr>
          <p:nvPr>
            <p:ph type="body" sz="quarter" idx="11" hasCustomPrompt="1"/>
          </p:nvPr>
        </p:nvSpPr>
        <p:spPr>
          <a:xfrm>
            <a:off x="623888" y="2032251"/>
            <a:ext cx="10511833" cy="3679958"/>
          </a:xfrm>
          <a:prstGeom prst="rect">
            <a:avLst/>
          </a:prstGeom>
        </p:spPr>
        <p:txBody>
          <a:bodyPr/>
          <a:lstStyle>
            <a:lvl1pPr marL="114300" indent="0">
              <a:spcBef>
                <a:spcPts val="0"/>
              </a:spcBef>
              <a:spcAft>
                <a:spcPts val="1200"/>
              </a:spcAft>
              <a:buClr>
                <a:schemeClr val="accent6"/>
              </a:buClr>
              <a:buFont typeface="Wingdings" panose="05000000000000000000" pitchFamily="2" charset="2"/>
              <a:buNone/>
              <a:defRPr sz="2400">
                <a:solidFill>
                  <a:schemeClr val="tx1"/>
                </a:solidFill>
                <a:latin typeface="+mn-lt"/>
              </a:defRPr>
            </a:lvl1pPr>
            <a:lvl2pPr marL="338328" indent="0">
              <a:spcBef>
                <a:spcPts val="0"/>
              </a:spcBef>
              <a:spcAft>
                <a:spcPts val="600"/>
              </a:spcAft>
              <a:buFontTx/>
              <a:buNone/>
              <a:defRPr sz="2200">
                <a:latin typeface="+mn-lt"/>
              </a:defRPr>
            </a:lvl2pPr>
            <a:lvl3pPr marL="676656" indent="0">
              <a:spcBef>
                <a:spcPts val="0"/>
              </a:spcBef>
              <a:spcAft>
                <a:spcPts val="600"/>
              </a:spcAft>
              <a:buFontTx/>
              <a:buNone/>
              <a:defRPr sz="2200">
                <a:latin typeface="+mn-lt"/>
              </a:defRPr>
            </a:lvl3pPr>
            <a:lvl4pPr marL="1133856" indent="0">
              <a:spcBef>
                <a:spcPts val="0"/>
              </a:spcBef>
              <a:spcAft>
                <a:spcPts val="600"/>
              </a:spcAft>
              <a:buClr>
                <a:schemeClr val="accent6"/>
              </a:buClr>
              <a:buFontTx/>
              <a:buNone/>
              <a:defRPr sz="2200">
                <a:latin typeface="+mn-lt"/>
              </a:defRPr>
            </a:lvl4pPr>
            <a:lvl5pPr marL="1481328" indent="0">
              <a:spcBef>
                <a:spcPts val="0"/>
              </a:spcBef>
              <a:spcAft>
                <a:spcPts val="600"/>
              </a:spcAft>
              <a:buClr>
                <a:schemeClr val="accent6"/>
              </a:buClr>
              <a:buSzPct val="100000"/>
              <a:buFontTx/>
              <a:buNone/>
              <a:defRPr sz="2200">
                <a:latin typeface="+mn-lt"/>
              </a:defRPr>
            </a:lvl5pPr>
          </a:lstStyle>
          <a:p>
            <a:pPr lvl="0"/>
            <a:r>
              <a:rPr lang="en-US" dirty="0"/>
              <a:t>Click to edit Master plain text styles</a:t>
            </a:r>
          </a:p>
        </p:txBody>
      </p:sp>
    </p:spTree>
    <p:extLst>
      <p:ext uri="{BB962C8B-B14F-4D97-AF65-F5344CB8AC3E}">
        <p14:creationId xmlns:p14="http://schemas.microsoft.com/office/powerpoint/2010/main" val="2866459116"/>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480FB0A0-DED7-EC46-8193-BC335733CBB0}"/>
              </a:ext>
            </a:extLst>
          </p:cNvPr>
          <p:cNvSpPr>
            <a:spLocks noGrp="1"/>
          </p:cNvSpPr>
          <p:nvPr>
            <p:ph type="title"/>
          </p:nvPr>
        </p:nvSpPr>
        <p:spPr>
          <a:xfrm>
            <a:off x="2948116" y="2691240"/>
            <a:ext cx="8532178" cy="1143000"/>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2594880093"/>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87AF4BD8-D702-6942-998E-7220E8107DB6}"/>
              </a:ext>
            </a:extLst>
          </p:cNvPr>
          <p:cNvSpPr>
            <a:spLocks noGrp="1"/>
          </p:cNvSpPr>
          <p:nvPr>
            <p:ph type="title"/>
          </p:nvPr>
        </p:nvSpPr>
        <p:spPr>
          <a:xfrm>
            <a:off x="2937356" y="2691246"/>
            <a:ext cx="8532178" cy="1143000"/>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2128953078"/>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2F913A3-B7A0-6B40-AD6C-96F6219BE285}"/>
              </a:ext>
            </a:extLst>
          </p:cNvPr>
          <p:cNvSpPr>
            <a:spLocks noGrp="1"/>
          </p:cNvSpPr>
          <p:nvPr>
            <p:ph type="title"/>
          </p:nvPr>
        </p:nvSpPr>
        <p:spPr>
          <a:xfrm>
            <a:off x="2948120" y="2691240"/>
            <a:ext cx="8532178" cy="1143000"/>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4019264944"/>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theme" Target="../theme/theme4.xml"/><Relationship Id="rId1" Type="http://schemas.openxmlformats.org/officeDocument/2006/relationships/slideLayout" Target="../slideLayouts/slideLayout14.xml"/><Relationship Id="rId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theme" Target="../theme/theme5.xml"/><Relationship Id="rId1" Type="http://schemas.openxmlformats.org/officeDocument/2006/relationships/slideLayout" Target="../slideLayouts/slideLayout15.xml"/><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tx2"/>
            </a:gs>
            <a:gs pos="100000">
              <a:schemeClr val="tx2">
                <a:lumMod val="75000"/>
              </a:schemeClr>
            </a:gs>
          </a:gsLst>
          <a:lin ang="0" scaled="0"/>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1878181"/>
      </p:ext>
    </p:extLst>
  </p:cSld>
  <p:clrMap bg1="lt1" tx1="dk1" bg2="lt2" tx2="dk2" accent1="accent1" accent2="accent2" accent3="accent3" accent4="accent4" accent5="accent5" accent6="accent6" hlink="hlink" folHlink="folHlink"/>
  <p:sldLayoutIdLst>
    <p:sldLayoutId id="2147483712" r:id="rId1"/>
    <p:sldLayoutId id="2147483729" r:id="rId2"/>
    <p:sldLayoutId id="2147483730" r:id="rId3"/>
    <p:sldLayoutId id="2147483731" r:id="rId4"/>
    <p:sldLayoutId id="2147483732" r:id="rId5"/>
  </p:sldLayoutIdLst>
  <p:transition spd="slow">
    <p:fade/>
  </p:transition>
  <p:hf sldNum="0" hdr="0"/>
  <p:txStyles>
    <p:titleStyle>
      <a:lvl1pPr algn="ctr" defTabSz="1218895" rtl="0" eaLnBrk="1" latinLnBrk="0" hangingPunct="1">
        <a:spcBef>
          <a:spcPct val="0"/>
        </a:spcBef>
        <a:buNone/>
        <a:defRPr sz="5865" kern="1200">
          <a:solidFill>
            <a:schemeClr val="tx1"/>
          </a:solidFill>
          <a:latin typeface="+mj-lt"/>
          <a:ea typeface="+mj-ea"/>
          <a:cs typeface="+mj-cs"/>
        </a:defRPr>
      </a:lvl1pPr>
    </p:titleStyle>
    <p:bodyStyle>
      <a:lvl1pPr marL="457086" indent="-457086" algn="l" defTabSz="1218895" rtl="0" eaLnBrk="1" latinLnBrk="0" hangingPunct="1">
        <a:spcBef>
          <a:spcPct val="20000"/>
        </a:spcBef>
        <a:buFont typeface="Arial" pitchFamily="34" charset="0"/>
        <a:buChar char="•"/>
        <a:defRPr sz="4266" kern="1200">
          <a:solidFill>
            <a:schemeClr val="tx1"/>
          </a:solidFill>
          <a:latin typeface="+mn-lt"/>
          <a:ea typeface="+mn-ea"/>
          <a:cs typeface="+mn-cs"/>
        </a:defRPr>
      </a:lvl1pPr>
      <a:lvl2pPr marL="990352" indent="-380905" algn="l" defTabSz="1218895" rtl="0" eaLnBrk="1" latinLnBrk="0" hangingPunct="1">
        <a:spcBef>
          <a:spcPct val="20000"/>
        </a:spcBef>
        <a:buFont typeface="Arial" pitchFamily="34" charset="0"/>
        <a:buChar char="–"/>
        <a:defRPr sz="3732" kern="1200">
          <a:solidFill>
            <a:schemeClr val="tx1"/>
          </a:solidFill>
          <a:latin typeface="+mn-lt"/>
          <a:ea typeface="+mn-ea"/>
          <a:cs typeface="+mn-cs"/>
        </a:defRPr>
      </a:lvl2pPr>
      <a:lvl3pPr marL="1523619" indent="-304724" algn="l" defTabSz="1218895" rtl="0" eaLnBrk="1" latinLnBrk="0" hangingPunct="1">
        <a:spcBef>
          <a:spcPct val="20000"/>
        </a:spcBef>
        <a:buFont typeface="Arial" pitchFamily="34" charset="0"/>
        <a:buChar char="•"/>
        <a:defRPr sz="3199" kern="1200">
          <a:solidFill>
            <a:schemeClr val="tx1"/>
          </a:solidFill>
          <a:latin typeface="+mn-lt"/>
          <a:ea typeface="+mn-ea"/>
          <a:cs typeface="+mn-cs"/>
        </a:defRPr>
      </a:lvl3pPr>
      <a:lvl4pPr marL="2133067"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4pPr>
      <a:lvl5pPr marL="2742514"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5pPr>
      <a:lvl6pPr marL="3351962"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6pPr>
      <a:lvl7pPr marL="3961409"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7pPr>
      <a:lvl8pPr marL="4570857"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8pPr>
      <a:lvl9pPr marL="5180305"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9pPr>
    </p:bodyStyle>
    <p:otherStyle>
      <a:defPPr>
        <a:defRPr lang="en-US"/>
      </a:defPPr>
      <a:lvl1pPr marL="0" algn="l" defTabSz="1218895" rtl="0" eaLnBrk="1" latinLnBrk="0" hangingPunct="1">
        <a:defRPr sz="2399" kern="1200">
          <a:solidFill>
            <a:schemeClr val="tx1"/>
          </a:solidFill>
          <a:latin typeface="+mn-lt"/>
          <a:ea typeface="+mn-ea"/>
          <a:cs typeface="+mn-cs"/>
        </a:defRPr>
      </a:lvl1pPr>
      <a:lvl2pPr marL="609448" algn="l" defTabSz="1218895" rtl="0" eaLnBrk="1" latinLnBrk="0" hangingPunct="1">
        <a:defRPr sz="2399" kern="1200">
          <a:solidFill>
            <a:schemeClr val="tx1"/>
          </a:solidFill>
          <a:latin typeface="+mn-lt"/>
          <a:ea typeface="+mn-ea"/>
          <a:cs typeface="+mn-cs"/>
        </a:defRPr>
      </a:lvl2pPr>
      <a:lvl3pPr marL="1218895" algn="l" defTabSz="1218895" rtl="0" eaLnBrk="1" latinLnBrk="0" hangingPunct="1">
        <a:defRPr sz="2399" kern="1200">
          <a:solidFill>
            <a:schemeClr val="tx1"/>
          </a:solidFill>
          <a:latin typeface="+mn-lt"/>
          <a:ea typeface="+mn-ea"/>
          <a:cs typeface="+mn-cs"/>
        </a:defRPr>
      </a:lvl3pPr>
      <a:lvl4pPr marL="1828343" algn="l" defTabSz="1218895" rtl="0" eaLnBrk="1" latinLnBrk="0" hangingPunct="1">
        <a:defRPr sz="2399" kern="1200">
          <a:solidFill>
            <a:schemeClr val="tx1"/>
          </a:solidFill>
          <a:latin typeface="+mn-lt"/>
          <a:ea typeface="+mn-ea"/>
          <a:cs typeface="+mn-cs"/>
        </a:defRPr>
      </a:lvl4pPr>
      <a:lvl5pPr marL="2437790" algn="l" defTabSz="1218895" rtl="0" eaLnBrk="1" latinLnBrk="0" hangingPunct="1">
        <a:defRPr sz="2399" kern="1200">
          <a:solidFill>
            <a:schemeClr val="tx1"/>
          </a:solidFill>
          <a:latin typeface="+mn-lt"/>
          <a:ea typeface="+mn-ea"/>
          <a:cs typeface="+mn-cs"/>
        </a:defRPr>
      </a:lvl5pPr>
      <a:lvl6pPr marL="3047238" algn="l" defTabSz="1218895" rtl="0" eaLnBrk="1" latinLnBrk="0" hangingPunct="1">
        <a:defRPr sz="2399" kern="1200">
          <a:solidFill>
            <a:schemeClr val="tx1"/>
          </a:solidFill>
          <a:latin typeface="+mn-lt"/>
          <a:ea typeface="+mn-ea"/>
          <a:cs typeface="+mn-cs"/>
        </a:defRPr>
      </a:lvl6pPr>
      <a:lvl7pPr marL="3656686" algn="l" defTabSz="1218895" rtl="0" eaLnBrk="1" latinLnBrk="0" hangingPunct="1">
        <a:defRPr sz="2399" kern="1200">
          <a:solidFill>
            <a:schemeClr val="tx1"/>
          </a:solidFill>
          <a:latin typeface="+mn-lt"/>
          <a:ea typeface="+mn-ea"/>
          <a:cs typeface="+mn-cs"/>
        </a:defRPr>
      </a:lvl7pPr>
      <a:lvl8pPr marL="4266133" algn="l" defTabSz="1218895" rtl="0" eaLnBrk="1" latinLnBrk="0" hangingPunct="1">
        <a:defRPr sz="2399" kern="1200">
          <a:solidFill>
            <a:schemeClr val="tx1"/>
          </a:solidFill>
          <a:latin typeface="+mn-lt"/>
          <a:ea typeface="+mn-ea"/>
          <a:cs typeface="+mn-cs"/>
        </a:defRPr>
      </a:lvl8pPr>
      <a:lvl9pPr marL="4875581" algn="l" defTabSz="1218895" rtl="0" eaLnBrk="1" latinLnBrk="0" hangingPunct="1">
        <a:defRPr sz="2399"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0F4FCDD2-5E10-224D-8C68-31BC1F67A43E}"/>
              </a:ext>
            </a:extLst>
          </p:cNvPr>
          <p:cNvSpPr>
            <a:spLocks noGrp="1"/>
          </p:cNvSpPr>
          <p:nvPr>
            <p:ph type="title"/>
          </p:nvPr>
        </p:nvSpPr>
        <p:spPr>
          <a:xfrm>
            <a:off x="623297" y="1136034"/>
            <a:ext cx="10794980" cy="648915"/>
          </a:xfrm>
          <a:prstGeom prst="rect">
            <a:avLst/>
          </a:prstGeom>
        </p:spPr>
        <p:txBody>
          <a:bodyPr vert="horz" lIns="91440" tIns="45720" rIns="91440" bIns="45720" rtlCol="0" anchor="t">
            <a:normAutofit/>
          </a:bodyPr>
          <a:lstStyle/>
          <a:p>
            <a:r>
              <a:rPr lang="en-US" dirty="0"/>
              <a:t>Click to edit Master title style</a:t>
            </a:r>
          </a:p>
        </p:txBody>
      </p:sp>
      <p:sp>
        <p:nvSpPr>
          <p:cNvPr id="7" name="Top bar"/>
          <p:cNvSpPr/>
          <p:nvPr/>
        </p:nvSpPr>
        <p:spPr>
          <a:xfrm>
            <a:off x="0" y="0"/>
            <a:ext cx="12188825" cy="728547"/>
          </a:xfrm>
          <a:prstGeom prst="rect">
            <a:avLst/>
          </a:prstGeom>
          <a:gradFill>
            <a:gsLst>
              <a:gs pos="23000">
                <a:schemeClr val="tx2">
                  <a:lumMod val="75000"/>
                </a:schemeClr>
              </a:gs>
              <a:gs pos="100000">
                <a:schemeClr val="accent4"/>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2399" dirty="0"/>
          </a:p>
        </p:txBody>
      </p:sp>
      <p:sp>
        <p:nvSpPr>
          <p:cNvPr id="6" name="Slide Number Circle">
            <a:extLst>
              <a:ext uri="{FF2B5EF4-FFF2-40B4-BE49-F238E27FC236}">
                <a16:creationId xmlns:a16="http://schemas.microsoft.com/office/drawing/2014/main" id="{DC63F7F3-9642-BA4D-83B9-EB92AB17B872}"/>
              </a:ext>
            </a:extLst>
          </p:cNvPr>
          <p:cNvSpPr/>
          <p:nvPr userDrawn="1"/>
        </p:nvSpPr>
        <p:spPr>
          <a:xfrm>
            <a:off x="11613568" y="220765"/>
            <a:ext cx="307696" cy="3076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8" tIns="60944" rIns="121888" bIns="60944" numCol="1" spcCol="0" rtlCol="0" fromWordArt="0" anchor="ctr" anchorCtr="0" forceAA="0" compatLnSpc="1">
            <a:prstTxWarp prst="textNoShape">
              <a:avLst/>
            </a:prstTxWarp>
            <a:noAutofit/>
          </a:bodyPr>
          <a:lstStyle/>
          <a:p>
            <a:pPr algn="ctr"/>
            <a:endParaRPr lang="en-US" sz="2487" dirty="0"/>
          </a:p>
        </p:txBody>
      </p:sp>
      <p:sp>
        <p:nvSpPr>
          <p:cNvPr id="8" name="Slide Number">
            <a:extLst>
              <a:ext uri="{FF2B5EF4-FFF2-40B4-BE49-F238E27FC236}">
                <a16:creationId xmlns:a16="http://schemas.microsoft.com/office/drawing/2014/main" id="{7B8C0E48-51A4-0042-B570-D9B72B6AACAE}"/>
              </a:ext>
            </a:extLst>
          </p:cNvPr>
          <p:cNvSpPr txBox="1"/>
          <p:nvPr userDrawn="1"/>
        </p:nvSpPr>
        <p:spPr>
          <a:xfrm>
            <a:off x="11565512" y="247655"/>
            <a:ext cx="403808" cy="215444"/>
          </a:xfrm>
          <a:prstGeom prst="rect">
            <a:avLst/>
          </a:prstGeom>
          <a:noFill/>
        </p:spPr>
        <p:txBody>
          <a:bodyPr wrap="square" rtlCol="0">
            <a:spAutoFit/>
          </a:bodyPr>
          <a:lstStyle/>
          <a:p>
            <a:pPr algn="ctr"/>
            <a:fld id="{A565D13D-210D-7741-99FD-FE938200C5BF}" type="slidenum">
              <a:rPr lang="en-US" sz="800" b="1" smtClean="0">
                <a:solidFill>
                  <a:schemeClr val="bg1"/>
                </a:solidFill>
              </a:rPr>
              <a:t>‹#›</a:t>
            </a:fld>
            <a:endParaRPr lang="en-US" sz="800" b="1" dirty="0">
              <a:solidFill>
                <a:schemeClr val="bg1"/>
              </a:solidFill>
            </a:endParaRPr>
          </a:p>
        </p:txBody>
      </p:sp>
      <p:pic>
        <p:nvPicPr>
          <p:cNvPr id="11" name="AETC Program Logo">
            <a:extLst>
              <a:ext uri="{FF2B5EF4-FFF2-40B4-BE49-F238E27FC236}">
                <a16:creationId xmlns:a16="http://schemas.microsoft.com/office/drawing/2014/main" id="{E62AFF81-4850-054E-9003-6AB809022F65}"/>
              </a:ext>
            </a:extLst>
          </p:cNvPr>
          <p:cNvPicPr>
            <a:picLocks noChangeAspect="1"/>
          </p:cNvPicPr>
          <p:nvPr userDrawn="1"/>
        </p:nvPicPr>
        <p:blipFill>
          <a:blip r:embed="rId9"/>
          <a:srcRect/>
          <a:stretch/>
        </p:blipFill>
        <p:spPr>
          <a:xfrm>
            <a:off x="10179982" y="5889997"/>
            <a:ext cx="1483234" cy="648915"/>
          </a:xfrm>
          <a:prstGeom prst="rect">
            <a:avLst/>
          </a:prstGeom>
        </p:spPr>
      </p:pic>
    </p:spTree>
  </p:cSld>
  <p:clrMap bg1="lt1" tx1="dk1" bg2="lt2" tx2="dk2" accent1="accent1" accent2="accent2" accent3="accent3" accent4="accent4" accent5="accent5" accent6="accent6" hlink="hlink" folHlink="folHlink"/>
  <p:sldLayoutIdLst>
    <p:sldLayoutId id="2147483677" r:id="rId1"/>
    <p:sldLayoutId id="2147483725" r:id="rId2"/>
    <p:sldLayoutId id="2147483727" r:id="rId3"/>
    <p:sldLayoutId id="2147483728" r:id="rId4"/>
    <p:sldLayoutId id="2147483724" r:id="rId5"/>
    <p:sldLayoutId id="2147483701" r:id="rId6"/>
    <p:sldLayoutId id="2147483726" r:id="rId7"/>
  </p:sldLayoutIdLst>
  <p:transition spd="slow">
    <p:fade/>
  </p:transition>
  <p:hf sldNum="0" hdr="0"/>
  <p:txStyles>
    <p:titleStyle>
      <a:lvl1pPr algn="l" defTabSz="1218895" rtl="0" eaLnBrk="1" latinLnBrk="0" hangingPunct="1">
        <a:spcBef>
          <a:spcPct val="0"/>
        </a:spcBef>
        <a:buNone/>
        <a:defRPr sz="3466" kern="1200">
          <a:solidFill>
            <a:schemeClr val="accent6"/>
          </a:solidFill>
          <a:latin typeface="+mj-lt"/>
          <a:ea typeface="+mj-ea"/>
          <a:cs typeface="Arial" pitchFamily="34" charset="0"/>
        </a:defRPr>
      </a:lvl1pPr>
    </p:titleStyle>
    <p:bodyStyle>
      <a:lvl1pPr marL="0" indent="0" algn="l" defTabSz="1218895" rtl="0" eaLnBrk="1" latinLnBrk="0" hangingPunct="1">
        <a:spcBef>
          <a:spcPct val="20000"/>
        </a:spcBef>
        <a:buFont typeface="Arial" pitchFamily="34" charset="0"/>
        <a:buNone/>
        <a:defRPr sz="3732" b="0" kern="1200">
          <a:solidFill>
            <a:schemeClr val="accent6"/>
          </a:solidFill>
          <a:latin typeface="+mj-lt"/>
          <a:ea typeface="+mn-ea"/>
          <a:cs typeface="Arial" pitchFamily="34" charset="0"/>
        </a:defRPr>
      </a:lvl1pPr>
      <a:lvl2pPr marL="1066647" indent="-457200" algn="l" defTabSz="1218895" rtl="0" eaLnBrk="1" latinLnBrk="0" hangingPunct="1">
        <a:spcBef>
          <a:spcPct val="20000"/>
        </a:spcBef>
        <a:buClr>
          <a:schemeClr val="accent6"/>
        </a:buClr>
        <a:buFont typeface="Wingdings" pitchFamily="2" charset="2"/>
        <a:buChar char="§"/>
        <a:defRPr sz="2600" kern="1200">
          <a:solidFill>
            <a:schemeClr val="tx1"/>
          </a:solidFill>
          <a:latin typeface="+mj-lt"/>
          <a:ea typeface="+mn-ea"/>
          <a:cs typeface="Arial" pitchFamily="34" charset="0"/>
        </a:defRPr>
      </a:lvl2pPr>
      <a:lvl3pPr marL="1523619" indent="-304724" algn="l" defTabSz="1218895" rtl="0" eaLnBrk="1" latinLnBrk="0" hangingPunct="1">
        <a:spcBef>
          <a:spcPct val="20000"/>
        </a:spcBef>
        <a:buClr>
          <a:schemeClr val="accent6"/>
        </a:buClr>
        <a:buFont typeface="STIXGeneral-Regular" pitchFamily="2" charset="2"/>
        <a:buChar char="⎯"/>
        <a:defRPr sz="2600" kern="1200">
          <a:solidFill>
            <a:schemeClr val="tx1"/>
          </a:solidFill>
          <a:latin typeface="+mj-lt"/>
          <a:ea typeface="+mn-ea"/>
          <a:cs typeface="Arial" pitchFamily="34" charset="0"/>
        </a:defRPr>
      </a:lvl3pPr>
      <a:lvl4pPr marL="2133067" indent="-304724" algn="l" defTabSz="1218895" rtl="0" eaLnBrk="1" latinLnBrk="0" hangingPunct="1">
        <a:spcBef>
          <a:spcPct val="20000"/>
        </a:spcBef>
        <a:buFont typeface="Arial" pitchFamily="34" charset="0"/>
        <a:buChar char="–"/>
        <a:defRPr sz="2666" kern="1200">
          <a:solidFill>
            <a:schemeClr val="tx1"/>
          </a:solidFill>
          <a:latin typeface="Arial" pitchFamily="34" charset="0"/>
          <a:ea typeface="+mn-ea"/>
          <a:cs typeface="Arial" pitchFamily="34" charset="0"/>
        </a:defRPr>
      </a:lvl4pPr>
      <a:lvl5pPr marL="2742514" indent="-304724" algn="l" defTabSz="1218895" rtl="0" eaLnBrk="1" latinLnBrk="0" hangingPunct="1">
        <a:spcBef>
          <a:spcPct val="20000"/>
        </a:spcBef>
        <a:buFont typeface="Arial" pitchFamily="34" charset="0"/>
        <a:buChar char="»"/>
        <a:defRPr sz="2666" kern="1200">
          <a:solidFill>
            <a:schemeClr val="tx1"/>
          </a:solidFill>
          <a:latin typeface="Arial" pitchFamily="34" charset="0"/>
          <a:ea typeface="+mn-ea"/>
          <a:cs typeface="Arial" pitchFamily="34" charset="0"/>
        </a:defRPr>
      </a:lvl5pPr>
      <a:lvl6pPr marL="3351962"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6pPr>
      <a:lvl7pPr marL="3961409"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7pPr>
      <a:lvl8pPr marL="4570857"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8pPr>
      <a:lvl9pPr marL="5180305"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9pPr>
    </p:bodyStyle>
    <p:otherStyle>
      <a:defPPr>
        <a:defRPr lang="en-US"/>
      </a:defPPr>
      <a:lvl1pPr marL="0" algn="l" defTabSz="1218895" rtl="0" eaLnBrk="1" latinLnBrk="0" hangingPunct="1">
        <a:defRPr sz="2399" kern="1200">
          <a:solidFill>
            <a:schemeClr val="tx1"/>
          </a:solidFill>
          <a:latin typeface="+mn-lt"/>
          <a:ea typeface="+mn-ea"/>
          <a:cs typeface="+mn-cs"/>
        </a:defRPr>
      </a:lvl1pPr>
      <a:lvl2pPr marL="609448" algn="l" defTabSz="1218895" rtl="0" eaLnBrk="1" latinLnBrk="0" hangingPunct="1">
        <a:defRPr sz="2399" kern="1200">
          <a:solidFill>
            <a:schemeClr val="tx1"/>
          </a:solidFill>
          <a:latin typeface="+mn-lt"/>
          <a:ea typeface="+mn-ea"/>
          <a:cs typeface="+mn-cs"/>
        </a:defRPr>
      </a:lvl2pPr>
      <a:lvl3pPr marL="1218895" algn="l" defTabSz="1218895" rtl="0" eaLnBrk="1" latinLnBrk="0" hangingPunct="1">
        <a:defRPr sz="2399" kern="1200">
          <a:solidFill>
            <a:schemeClr val="tx1"/>
          </a:solidFill>
          <a:latin typeface="+mn-lt"/>
          <a:ea typeface="+mn-ea"/>
          <a:cs typeface="+mn-cs"/>
        </a:defRPr>
      </a:lvl3pPr>
      <a:lvl4pPr marL="1828343" algn="l" defTabSz="1218895" rtl="0" eaLnBrk="1" latinLnBrk="0" hangingPunct="1">
        <a:defRPr sz="2399" kern="1200">
          <a:solidFill>
            <a:schemeClr val="tx1"/>
          </a:solidFill>
          <a:latin typeface="+mn-lt"/>
          <a:ea typeface="+mn-ea"/>
          <a:cs typeface="+mn-cs"/>
        </a:defRPr>
      </a:lvl4pPr>
      <a:lvl5pPr marL="2437790" algn="l" defTabSz="1218895" rtl="0" eaLnBrk="1" latinLnBrk="0" hangingPunct="1">
        <a:defRPr sz="2399" kern="1200">
          <a:solidFill>
            <a:schemeClr val="tx1"/>
          </a:solidFill>
          <a:latin typeface="+mn-lt"/>
          <a:ea typeface="+mn-ea"/>
          <a:cs typeface="+mn-cs"/>
        </a:defRPr>
      </a:lvl5pPr>
      <a:lvl6pPr marL="3047238" algn="l" defTabSz="1218895" rtl="0" eaLnBrk="1" latinLnBrk="0" hangingPunct="1">
        <a:defRPr sz="2399" kern="1200">
          <a:solidFill>
            <a:schemeClr val="tx1"/>
          </a:solidFill>
          <a:latin typeface="+mn-lt"/>
          <a:ea typeface="+mn-ea"/>
          <a:cs typeface="+mn-cs"/>
        </a:defRPr>
      </a:lvl6pPr>
      <a:lvl7pPr marL="3656686" algn="l" defTabSz="1218895" rtl="0" eaLnBrk="1" latinLnBrk="0" hangingPunct="1">
        <a:defRPr sz="2399" kern="1200">
          <a:solidFill>
            <a:schemeClr val="tx1"/>
          </a:solidFill>
          <a:latin typeface="+mn-lt"/>
          <a:ea typeface="+mn-ea"/>
          <a:cs typeface="+mn-cs"/>
        </a:defRPr>
      </a:lvl7pPr>
      <a:lvl8pPr marL="4266133" algn="l" defTabSz="1218895" rtl="0" eaLnBrk="1" latinLnBrk="0" hangingPunct="1">
        <a:defRPr sz="2399" kern="1200">
          <a:solidFill>
            <a:schemeClr val="tx1"/>
          </a:solidFill>
          <a:latin typeface="+mn-lt"/>
          <a:ea typeface="+mn-ea"/>
          <a:cs typeface="+mn-cs"/>
        </a:defRPr>
      </a:lvl8pPr>
      <a:lvl9pPr marL="4875581" algn="l" defTabSz="1218895" rtl="0" eaLnBrk="1" latinLnBrk="0" hangingPunct="1">
        <a:defRPr sz="239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tx2">
                <a:lumMod val="75000"/>
              </a:schemeClr>
            </a:gs>
            <a:gs pos="99000">
              <a:schemeClr val="accent1"/>
            </a:gs>
          </a:gsLst>
          <a:lin ang="0" scaled="0"/>
        </a:grad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2936541" y="2691240"/>
            <a:ext cx="8532178" cy="1143000"/>
          </a:xfrm>
          <a:prstGeom prst="rect">
            <a:avLst/>
          </a:prstGeom>
        </p:spPr>
        <p:txBody>
          <a:bodyPr vert="horz" lIns="91440" tIns="45720" rIns="91440" bIns="45720" rtlCol="0" anchor="ctr">
            <a:normAutofit/>
          </a:bodyPr>
          <a:lstStyle/>
          <a:p>
            <a:r>
              <a:rPr lang="en-US" dirty="0"/>
              <a:t>Click to edit Master title style</a:t>
            </a:r>
          </a:p>
        </p:txBody>
      </p:sp>
      <p:pic>
        <p:nvPicPr>
          <p:cNvPr id="5" name="logo">
            <a:extLst>
              <a:ext uri="{FF2B5EF4-FFF2-40B4-BE49-F238E27FC236}">
                <a16:creationId xmlns:a16="http://schemas.microsoft.com/office/drawing/2014/main" id="{DD53E38E-318E-524B-81AE-9CA36A026174}"/>
              </a:ext>
            </a:extLst>
          </p:cNvPr>
          <p:cNvPicPr>
            <a:picLocks noChangeAspect="1"/>
          </p:cNvPicPr>
          <p:nvPr userDrawn="1"/>
        </p:nvPicPr>
        <p:blipFill>
          <a:blip r:embed="rId3"/>
          <a:srcRect/>
          <a:stretch/>
        </p:blipFill>
        <p:spPr>
          <a:xfrm>
            <a:off x="10067926" y="5835375"/>
            <a:ext cx="1952009" cy="659119"/>
          </a:xfrm>
          <a:prstGeom prst="rect">
            <a:avLst/>
          </a:prstGeom>
        </p:spPr>
      </p:pic>
    </p:spTree>
    <p:extLst>
      <p:ext uri="{BB962C8B-B14F-4D97-AF65-F5344CB8AC3E}">
        <p14:creationId xmlns:p14="http://schemas.microsoft.com/office/powerpoint/2010/main" val="2808723325"/>
      </p:ext>
    </p:extLst>
  </p:cSld>
  <p:clrMap bg1="lt1" tx1="dk1" bg2="lt2" tx2="dk2" accent1="accent1" accent2="accent2" accent3="accent3" accent4="accent4" accent5="accent5" accent6="accent6" hlink="hlink" folHlink="folHlink"/>
  <p:sldLayoutIdLst>
    <p:sldLayoutId id="2147483717" r:id="rId1"/>
  </p:sldLayoutIdLst>
  <p:transition spd="slow">
    <p:fade/>
  </p:transition>
  <p:hf sldNum="0" hdr="0"/>
  <p:txStyles>
    <p:titleStyle>
      <a:lvl1pPr algn="l" defTabSz="1218895" rtl="0" eaLnBrk="1" latinLnBrk="0" hangingPunct="1">
        <a:spcBef>
          <a:spcPct val="0"/>
        </a:spcBef>
        <a:buNone/>
        <a:defRPr sz="4200" b="0" i="0" kern="1200">
          <a:solidFill>
            <a:schemeClr val="bg1"/>
          </a:solidFill>
          <a:latin typeface="Arial" panose="020B0604020202020204" pitchFamily="34" charset="0"/>
          <a:ea typeface="+mj-ea"/>
          <a:cs typeface="Arial" pitchFamily="34" charset="0"/>
        </a:defRPr>
      </a:lvl1pPr>
    </p:titleStyle>
    <p:bodyStyle>
      <a:lvl1pPr marL="457086" indent="-457086" algn="l" defTabSz="1218895" rtl="0" eaLnBrk="1" latinLnBrk="0" hangingPunct="1">
        <a:spcBef>
          <a:spcPct val="20000"/>
        </a:spcBef>
        <a:buFont typeface="Arial" pitchFamily="34" charset="0"/>
        <a:buChar char="•"/>
        <a:defRPr sz="4266" kern="1200">
          <a:solidFill>
            <a:schemeClr val="tx1"/>
          </a:solidFill>
          <a:latin typeface="+mn-lt"/>
          <a:ea typeface="+mn-ea"/>
          <a:cs typeface="+mn-cs"/>
        </a:defRPr>
      </a:lvl1pPr>
      <a:lvl2pPr marL="990352" indent="-380905" algn="l" defTabSz="1218895" rtl="0" eaLnBrk="1" latinLnBrk="0" hangingPunct="1">
        <a:spcBef>
          <a:spcPct val="20000"/>
        </a:spcBef>
        <a:buFont typeface="Arial" pitchFamily="34" charset="0"/>
        <a:buChar char="–"/>
        <a:defRPr sz="3732" kern="1200">
          <a:solidFill>
            <a:schemeClr val="tx1"/>
          </a:solidFill>
          <a:latin typeface="+mn-lt"/>
          <a:ea typeface="+mn-ea"/>
          <a:cs typeface="+mn-cs"/>
        </a:defRPr>
      </a:lvl2pPr>
      <a:lvl3pPr marL="1523619" indent="-304724" algn="l" defTabSz="1218895" rtl="0" eaLnBrk="1" latinLnBrk="0" hangingPunct="1">
        <a:spcBef>
          <a:spcPct val="20000"/>
        </a:spcBef>
        <a:buFont typeface="Arial" pitchFamily="34" charset="0"/>
        <a:buChar char="•"/>
        <a:defRPr sz="3199" kern="1200">
          <a:solidFill>
            <a:schemeClr val="tx1"/>
          </a:solidFill>
          <a:latin typeface="+mn-lt"/>
          <a:ea typeface="+mn-ea"/>
          <a:cs typeface="+mn-cs"/>
        </a:defRPr>
      </a:lvl3pPr>
      <a:lvl4pPr marL="2133067"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4pPr>
      <a:lvl5pPr marL="2742514"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5pPr>
      <a:lvl6pPr marL="3351962"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6pPr>
      <a:lvl7pPr marL="3961409"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7pPr>
      <a:lvl8pPr marL="4570857"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8pPr>
      <a:lvl9pPr marL="5180305"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9pPr>
    </p:bodyStyle>
    <p:otherStyle>
      <a:defPPr>
        <a:defRPr lang="en-US"/>
      </a:defPPr>
      <a:lvl1pPr marL="0" algn="l" defTabSz="1218895" rtl="0" eaLnBrk="1" latinLnBrk="0" hangingPunct="1">
        <a:defRPr sz="2399" kern="1200">
          <a:solidFill>
            <a:schemeClr val="tx1"/>
          </a:solidFill>
          <a:latin typeface="+mn-lt"/>
          <a:ea typeface="+mn-ea"/>
          <a:cs typeface="+mn-cs"/>
        </a:defRPr>
      </a:lvl1pPr>
      <a:lvl2pPr marL="609448" algn="l" defTabSz="1218895" rtl="0" eaLnBrk="1" latinLnBrk="0" hangingPunct="1">
        <a:defRPr sz="2399" kern="1200">
          <a:solidFill>
            <a:schemeClr val="tx1"/>
          </a:solidFill>
          <a:latin typeface="+mn-lt"/>
          <a:ea typeface="+mn-ea"/>
          <a:cs typeface="+mn-cs"/>
        </a:defRPr>
      </a:lvl2pPr>
      <a:lvl3pPr marL="1218895" algn="l" defTabSz="1218895" rtl="0" eaLnBrk="1" latinLnBrk="0" hangingPunct="1">
        <a:defRPr sz="2399" kern="1200">
          <a:solidFill>
            <a:schemeClr val="tx1"/>
          </a:solidFill>
          <a:latin typeface="+mn-lt"/>
          <a:ea typeface="+mn-ea"/>
          <a:cs typeface="+mn-cs"/>
        </a:defRPr>
      </a:lvl3pPr>
      <a:lvl4pPr marL="1828343" algn="l" defTabSz="1218895" rtl="0" eaLnBrk="1" latinLnBrk="0" hangingPunct="1">
        <a:defRPr sz="2399" kern="1200">
          <a:solidFill>
            <a:schemeClr val="tx1"/>
          </a:solidFill>
          <a:latin typeface="+mn-lt"/>
          <a:ea typeface="+mn-ea"/>
          <a:cs typeface="+mn-cs"/>
        </a:defRPr>
      </a:lvl4pPr>
      <a:lvl5pPr marL="2437790" algn="l" defTabSz="1218895" rtl="0" eaLnBrk="1" latinLnBrk="0" hangingPunct="1">
        <a:defRPr sz="2399" kern="1200">
          <a:solidFill>
            <a:schemeClr val="tx1"/>
          </a:solidFill>
          <a:latin typeface="+mn-lt"/>
          <a:ea typeface="+mn-ea"/>
          <a:cs typeface="+mn-cs"/>
        </a:defRPr>
      </a:lvl5pPr>
      <a:lvl6pPr marL="3047238" algn="l" defTabSz="1218895" rtl="0" eaLnBrk="1" latinLnBrk="0" hangingPunct="1">
        <a:defRPr sz="2399" kern="1200">
          <a:solidFill>
            <a:schemeClr val="tx1"/>
          </a:solidFill>
          <a:latin typeface="+mn-lt"/>
          <a:ea typeface="+mn-ea"/>
          <a:cs typeface="+mn-cs"/>
        </a:defRPr>
      </a:lvl6pPr>
      <a:lvl7pPr marL="3656686" algn="l" defTabSz="1218895" rtl="0" eaLnBrk="1" latinLnBrk="0" hangingPunct="1">
        <a:defRPr sz="2399" kern="1200">
          <a:solidFill>
            <a:schemeClr val="tx1"/>
          </a:solidFill>
          <a:latin typeface="+mn-lt"/>
          <a:ea typeface="+mn-ea"/>
          <a:cs typeface="+mn-cs"/>
        </a:defRPr>
      </a:lvl7pPr>
      <a:lvl8pPr marL="4266133" algn="l" defTabSz="1218895" rtl="0" eaLnBrk="1" latinLnBrk="0" hangingPunct="1">
        <a:defRPr sz="2399" kern="1200">
          <a:solidFill>
            <a:schemeClr val="tx1"/>
          </a:solidFill>
          <a:latin typeface="+mn-lt"/>
          <a:ea typeface="+mn-ea"/>
          <a:cs typeface="+mn-cs"/>
        </a:defRPr>
      </a:lvl8pPr>
      <a:lvl9pPr marL="4875581" algn="l" defTabSz="1218895" rtl="0" eaLnBrk="1" latinLnBrk="0" hangingPunct="1">
        <a:defRPr sz="2399"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a:gsLst>
            <a:gs pos="57000">
              <a:srgbClr val="B41B1A"/>
            </a:gs>
            <a:gs pos="0">
              <a:schemeClr val="accent3"/>
            </a:gs>
            <a:gs pos="99000">
              <a:schemeClr val="accent4"/>
            </a:gs>
          </a:gsLst>
          <a:lin ang="0" scaled="0"/>
        </a:grad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2937356" y="2691246"/>
            <a:ext cx="8532178" cy="1143000"/>
          </a:xfrm>
          <a:prstGeom prst="rect">
            <a:avLst/>
          </a:prstGeom>
        </p:spPr>
        <p:txBody>
          <a:bodyPr vert="horz" lIns="91440" tIns="45720" rIns="91440" bIns="45720" rtlCol="0" anchor="ctr">
            <a:normAutofit/>
          </a:bodyPr>
          <a:lstStyle/>
          <a:p>
            <a:r>
              <a:rPr lang="en-US" dirty="0"/>
              <a:t>Click to edit Master title style</a:t>
            </a:r>
          </a:p>
        </p:txBody>
      </p:sp>
      <p:pic>
        <p:nvPicPr>
          <p:cNvPr id="4" name="Left ribbon">
            <a:extLst>
              <a:ext uri="{FF2B5EF4-FFF2-40B4-BE49-F238E27FC236}">
                <a16:creationId xmlns:a16="http://schemas.microsoft.com/office/drawing/2014/main" id="{1E6D2DF8-A095-7041-8A98-EC9FC1876BA0}"/>
              </a:ext>
            </a:extLst>
          </p:cNvPr>
          <p:cNvPicPr>
            <a:picLocks noChangeAspect="1"/>
          </p:cNvPicPr>
          <p:nvPr userDrawn="1"/>
        </p:nvPicPr>
        <p:blipFill>
          <a:blip r:embed="rId3">
            <a:alphaModFix amt="12000"/>
          </a:blip>
          <a:stretch>
            <a:fillRect/>
          </a:stretch>
        </p:blipFill>
        <p:spPr>
          <a:xfrm>
            <a:off x="273658" y="0"/>
            <a:ext cx="1262655" cy="6858000"/>
          </a:xfrm>
          <a:prstGeom prst="rect">
            <a:avLst/>
          </a:prstGeom>
        </p:spPr>
      </p:pic>
      <p:pic>
        <p:nvPicPr>
          <p:cNvPr id="6" name="logo">
            <a:extLst>
              <a:ext uri="{FF2B5EF4-FFF2-40B4-BE49-F238E27FC236}">
                <a16:creationId xmlns:a16="http://schemas.microsoft.com/office/drawing/2014/main" id="{33808675-07B4-7144-9C60-2290227509B1}"/>
              </a:ext>
            </a:extLst>
          </p:cNvPr>
          <p:cNvPicPr>
            <a:picLocks noChangeAspect="1"/>
          </p:cNvPicPr>
          <p:nvPr userDrawn="1"/>
        </p:nvPicPr>
        <p:blipFill>
          <a:blip r:embed="rId4"/>
          <a:srcRect/>
          <a:stretch/>
        </p:blipFill>
        <p:spPr>
          <a:xfrm>
            <a:off x="10067926" y="5810865"/>
            <a:ext cx="2024596" cy="683629"/>
          </a:xfrm>
          <a:prstGeom prst="rect">
            <a:avLst/>
          </a:prstGeom>
        </p:spPr>
      </p:pic>
    </p:spTree>
    <p:extLst>
      <p:ext uri="{BB962C8B-B14F-4D97-AF65-F5344CB8AC3E}">
        <p14:creationId xmlns:p14="http://schemas.microsoft.com/office/powerpoint/2010/main" val="1361985833"/>
      </p:ext>
    </p:extLst>
  </p:cSld>
  <p:clrMap bg1="lt1" tx1="dk1" bg2="lt2" tx2="dk2" accent1="accent1" accent2="accent2" accent3="accent3" accent4="accent4" accent5="accent5" accent6="accent6" hlink="hlink" folHlink="folHlink"/>
  <p:sldLayoutIdLst>
    <p:sldLayoutId id="2147483721" r:id="rId1"/>
  </p:sldLayoutIdLst>
  <p:transition spd="slow">
    <p:fade/>
  </p:transition>
  <p:hf sldNum="0" hdr="0"/>
  <p:txStyles>
    <p:titleStyle>
      <a:lvl1pPr algn="l" defTabSz="1218895" rtl="0" eaLnBrk="1" latinLnBrk="0" hangingPunct="1">
        <a:spcBef>
          <a:spcPct val="0"/>
        </a:spcBef>
        <a:buNone/>
        <a:defRPr sz="4200" b="0" i="0" kern="1200">
          <a:solidFill>
            <a:schemeClr val="bg1"/>
          </a:solidFill>
          <a:latin typeface="Arial" panose="020B0604020202020204" pitchFamily="34" charset="0"/>
          <a:ea typeface="+mj-ea"/>
          <a:cs typeface="Arial" pitchFamily="34" charset="0"/>
        </a:defRPr>
      </a:lvl1pPr>
    </p:titleStyle>
    <p:bodyStyle>
      <a:lvl1pPr marL="457086" indent="-457086" algn="l" defTabSz="1218895" rtl="0" eaLnBrk="1" latinLnBrk="0" hangingPunct="1">
        <a:spcBef>
          <a:spcPct val="20000"/>
        </a:spcBef>
        <a:buFont typeface="Arial" pitchFamily="34" charset="0"/>
        <a:buChar char="•"/>
        <a:defRPr sz="4266" kern="1200">
          <a:solidFill>
            <a:schemeClr val="tx1"/>
          </a:solidFill>
          <a:latin typeface="+mn-lt"/>
          <a:ea typeface="+mn-ea"/>
          <a:cs typeface="+mn-cs"/>
        </a:defRPr>
      </a:lvl1pPr>
      <a:lvl2pPr marL="990352" indent="-380905" algn="l" defTabSz="1218895" rtl="0" eaLnBrk="1" latinLnBrk="0" hangingPunct="1">
        <a:spcBef>
          <a:spcPct val="20000"/>
        </a:spcBef>
        <a:buFont typeface="Arial" pitchFamily="34" charset="0"/>
        <a:buChar char="–"/>
        <a:defRPr sz="3732" kern="1200">
          <a:solidFill>
            <a:schemeClr val="tx1"/>
          </a:solidFill>
          <a:latin typeface="+mn-lt"/>
          <a:ea typeface="+mn-ea"/>
          <a:cs typeface="+mn-cs"/>
        </a:defRPr>
      </a:lvl2pPr>
      <a:lvl3pPr marL="1523619" indent="-304724" algn="l" defTabSz="1218895" rtl="0" eaLnBrk="1" latinLnBrk="0" hangingPunct="1">
        <a:spcBef>
          <a:spcPct val="20000"/>
        </a:spcBef>
        <a:buFont typeface="Arial" pitchFamily="34" charset="0"/>
        <a:buChar char="•"/>
        <a:defRPr sz="3199" kern="1200">
          <a:solidFill>
            <a:schemeClr val="tx1"/>
          </a:solidFill>
          <a:latin typeface="+mn-lt"/>
          <a:ea typeface="+mn-ea"/>
          <a:cs typeface="+mn-cs"/>
        </a:defRPr>
      </a:lvl3pPr>
      <a:lvl4pPr marL="2133067"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4pPr>
      <a:lvl5pPr marL="2742514"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5pPr>
      <a:lvl6pPr marL="3351962"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6pPr>
      <a:lvl7pPr marL="3961409"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7pPr>
      <a:lvl8pPr marL="4570857"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8pPr>
      <a:lvl9pPr marL="5180305"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9pPr>
    </p:bodyStyle>
    <p:otherStyle>
      <a:defPPr>
        <a:defRPr lang="en-US"/>
      </a:defPPr>
      <a:lvl1pPr marL="0" algn="l" defTabSz="1218895" rtl="0" eaLnBrk="1" latinLnBrk="0" hangingPunct="1">
        <a:defRPr sz="2399" kern="1200">
          <a:solidFill>
            <a:schemeClr val="tx1"/>
          </a:solidFill>
          <a:latin typeface="+mn-lt"/>
          <a:ea typeface="+mn-ea"/>
          <a:cs typeface="+mn-cs"/>
        </a:defRPr>
      </a:lvl1pPr>
      <a:lvl2pPr marL="609448" algn="l" defTabSz="1218895" rtl="0" eaLnBrk="1" latinLnBrk="0" hangingPunct="1">
        <a:defRPr sz="2399" kern="1200">
          <a:solidFill>
            <a:schemeClr val="tx1"/>
          </a:solidFill>
          <a:latin typeface="+mn-lt"/>
          <a:ea typeface="+mn-ea"/>
          <a:cs typeface="+mn-cs"/>
        </a:defRPr>
      </a:lvl2pPr>
      <a:lvl3pPr marL="1218895" algn="l" defTabSz="1218895" rtl="0" eaLnBrk="1" latinLnBrk="0" hangingPunct="1">
        <a:defRPr sz="2399" kern="1200">
          <a:solidFill>
            <a:schemeClr val="tx1"/>
          </a:solidFill>
          <a:latin typeface="+mn-lt"/>
          <a:ea typeface="+mn-ea"/>
          <a:cs typeface="+mn-cs"/>
        </a:defRPr>
      </a:lvl3pPr>
      <a:lvl4pPr marL="1828343" algn="l" defTabSz="1218895" rtl="0" eaLnBrk="1" latinLnBrk="0" hangingPunct="1">
        <a:defRPr sz="2399" kern="1200">
          <a:solidFill>
            <a:schemeClr val="tx1"/>
          </a:solidFill>
          <a:latin typeface="+mn-lt"/>
          <a:ea typeface="+mn-ea"/>
          <a:cs typeface="+mn-cs"/>
        </a:defRPr>
      </a:lvl4pPr>
      <a:lvl5pPr marL="2437790" algn="l" defTabSz="1218895" rtl="0" eaLnBrk="1" latinLnBrk="0" hangingPunct="1">
        <a:defRPr sz="2399" kern="1200">
          <a:solidFill>
            <a:schemeClr val="tx1"/>
          </a:solidFill>
          <a:latin typeface="+mn-lt"/>
          <a:ea typeface="+mn-ea"/>
          <a:cs typeface="+mn-cs"/>
        </a:defRPr>
      </a:lvl5pPr>
      <a:lvl6pPr marL="3047238" algn="l" defTabSz="1218895" rtl="0" eaLnBrk="1" latinLnBrk="0" hangingPunct="1">
        <a:defRPr sz="2399" kern="1200">
          <a:solidFill>
            <a:schemeClr val="tx1"/>
          </a:solidFill>
          <a:latin typeface="+mn-lt"/>
          <a:ea typeface="+mn-ea"/>
          <a:cs typeface="+mn-cs"/>
        </a:defRPr>
      </a:lvl6pPr>
      <a:lvl7pPr marL="3656686" algn="l" defTabSz="1218895" rtl="0" eaLnBrk="1" latinLnBrk="0" hangingPunct="1">
        <a:defRPr sz="2399" kern="1200">
          <a:solidFill>
            <a:schemeClr val="tx1"/>
          </a:solidFill>
          <a:latin typeface="+mn-lt"/>
          <a:ea typeface="+mn-ea"/>
          <a:cs typeface="+mn-cs"/>
        </a:defRPr>
      </a:lvl7pPr>
      <a:lvl8pPr marL="4266133" algn="l" defTabSz="1218895" rtl="0" eaLnBrk="1" latinLnBrk="0" hangingPunct="1">
        <a:defRPr sz="2399" kern="1200">
          <a:solidFill>
            <a:schemeClr val="tx1"/>
          </a:solidFill>
          <a:latin typeface="+mn-lt"/>
          <a:ea typeface="+mn-ea"/>
          <a:cs typeface="+mn-cs"/>
        </a:defRPr>
      </a:lvl8pPr>
      <a:lvl9pPr marL="4875581" algn="l" defTabSz="1218895" rtl="0" eaLnBrk="1" latinLnBrk="0" hangingPunct="1">
        <a:defRPr sz="2399"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DDDCD3"/>
            </a:gs>
            <a:gs pos="99000">
              <a:srgbClr val="F8F6F0"/>
            </a:gs>
          </a:gsLst>
          <a:lin ang="0" scaled="0"/>
        </a:grad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2948120" y="2691240"/>
            <a:ext cx="8532178" cy="1143000"/>
          </a:xfrm>
          <a:prstGeom prst="rect">
            <a:avLst/>
          </a:prstGeom>
        </p:spPr>
        <p:txBody>
          <a:bodyPr vert="horz" lIns="91440" tIns="45720" rIns="91440" bIns="45720" rtlCol="0" anchor="ctr">
            <a:normAutofit/>
          </a:bodyPr>
          <a:lstStyle/>
          <a:p>
            <a:r>
              <a:rPr lang="en-US" dirty="0"/>
              <a:t>Click to edit Master title style</a:t>
            </a:r>
          </a:p>
        </p:txBody>
      </p:sp>
      <p:pic>
        <p:nvPicPr>
          <p:cNvPr id="4" name="Left Ribbon">
            <a:extLst>
              <a:ext uri="{FF2B5EF4-FFF2-40B4-BE49-F238E27FC236}">
                <a16:creationId xmlns:a16="http://schemas.microsoft.com/office/drawing/2014/main" id="{1E6D2DF8-A095-7041-8A98-EC9FC1876BA0}"/>
              </a:ext>
            </a:extLst>
          </p:cNvPr>
          <p:cNvPicPr>
            <a:picLocks noChangeAspect="1"/>
          </p:cNvPicPr>
          <p:nvPr userDrawn="1"/>
        </p:nvPicPr>
        <p:blipFill>
          <a:blip r:embed="rId3">
            <a:alphaModFix amt="26000"/>
          </a:blip>
          <a:stretch>
            <a:fillRect/>
          </a:stretch>
        </p:blipFill>
        <p:spPr>
          <a:xfrm>
            <a:off x="264780" y="0"/>
            <a:ext cx="1262655" cy="6858000"/>
          </a:xfrm>
          <a:prstGeom prst="rect">
            <a:avLst/>
          </a:prstGeom>
        </p:spPr>
      </p:pic>
      <p:pic>
        <p:nvPicPr>
          <p:cNvPr id="5" name="Logo">
            <a:extLst>
              <a:ext uri="{FF2B5EF4-FFF2-40B4-BE49-F238E27FC236}">
                <a16:creationId xmlns:a16="http://schemas.microsoft.com/office/drawing/2014/main" id="{716A6682-5DC1-6148-B383-3A6373074783}"/>
              </a:ext>
            </a:extLst>
          </p:cNvPr>
          <p:cNvPicPr>
            <a:picLocks noChangeAspect="1"/>
          </p:cNvPicPr>
          <p:nvPr userDrawn="1"/>
        </p:nvPicPr>
        <p:blipFill>
          <a:blip r:embed="rId4"/>
          <a:srcRect/>
          <a:stretch/>
        </p:blipFill>
        <p:spPr>
          <a:xfrm>
            <a:off x="10179981" y="5775885"/>
            <a:ext cx="1744063" cy="763028"/>
          </a:xfrm>
          <a:prstGeom prst="rect">
            <a:avLst/>
          </a:prstGeom>
        </p:spPr>
      </p:pic>
    </p:spTree>
    <p:extLst>
      <p:ext uri="{BB962C8B-B14F-4D97-AF65-F5344CB8AC3E}">
        <p14:creationId xmlns:p14="http://schemas.microsoft.com/office/powerpoint/2010/main" val="3442442147"/>
      </p:ext>
    </p:extLst>
  </p:cSld>
  <p:clrMap bg1="lt1" tx1="dk1" bg2="lt2" tx2="dk2" accent1="accent1" accent2="accent2" accent3="accent3" accent4="accent4" accent5="accent5" accent6="accent6" hlink="hlink" folHlink="folHlink"/>
  <p:sldLayoutIdLst>
    <p:sldLayoutId id="2147483723" r:id="rId1"/>
  </p:sldLayoutIdLst>
  <p:transition spd="slow">
    <p:fade/>
  </p:transition>
  <p:hf sldNum="0" hdr="0"/>
  <p:txStyles>
    <p:titleStyle>
      <a:lvl1pPr algn="l" defTabSz="1218895" rtl="0" eaLnBrk="1" latinLnBrk="0" hangingPunct="1">
        <a:spcBef>
          <a:spcPct val="0"/>
        </a:spcBef>
        <a:buNone/>
        <a:defRPr sz="4200" b="0" i="0" kern="1200">
          <a:solidFill>
            <a:schemeClr val="accent1"/>
          </a:solidFill>
          <a:latin typeface="Arial" panose="020B0604020202020204" pitchFamily="34" charset="0"/>
          <a:ea typeface="+mj-ea"/>
          <a:cs typeface="Arial" pitchFamily="34" charset="0"/>
        </a:defRPr>
      </a:lvl1pPr>
    </p:titleStyle>
    <p:bodyStyle>
      <a:lvl1pPr marL="457086" indent="-457086" algn="l" defTabSz="1218895" rtl="0" eaLnBrk="1" latinLnBrk="0" hangingPunct="1">
        <a:spcBef>
          <a:spcPct val="20000"/>
        </a:spcBef>
        <a:buFont typeface="Arial" pitchFamily="34" charset="0"/>
        <a:buChar char="•"/>
        <a:defRPr sz="4266" kern="1200">
          <a:solidFill>
            <a:schemeClr val="tx1"/>
          </a:solidFill>
          <a:latin typeface="+mn-lt"/>
          <a:ea typeface="+mn-ea"/>
          <a:cs typeface="+mn-cs"/>
        </a:defRPr>
      </a:lvl1pPr>
      <a:lvl2pPr marL="990352" indent="-380905" algn="l" defTabSz="1218895" rtl="0" eaLnBrk="1" latinLnBrk="0" hangingPunct="1">
        <a:spcBef>
          <a:spcPct val="20000"/>
        </a:spcBef>
        <a:buFont typeface="Arial" pitchFamily="34" charset="0"/>
        <a:buChar char="–"/>
        <a:defRPr sz="3732" kern="1200">
          <a:solidFill>
            <a:schemeClr val="tx1"/>
          </a:solidFill>
          <a:latin typeface="+mn-lt"/>
          <a:ea typeface="+mn-ea"/>
          <a:cs typeface="+mn-cs"/>
        </a:defRPr>
      </a:lvl2pPr>
      <a:lvl3pPr marL="1523619" indent="-304724" algn="l" defTabSz="1218895" rtl="0" eaLnBrk="1" latinLnBrk="0" hangingPunct="1">
        <a:spcBef>
          <a:spcPct val="20000"/>
        </a:spcBef>
        <a:buFont typeface="Arial" pitchFamily="34" charset="0"/>
        <a:buChar char="•"/>
        <a:defRPr sz="3199" kern="1200">
          <a:solidFill>
            <a:schemeClr val="tx1"/>
          </a:solidFill>
          <a:latin typeface="+mn-lt"/>
          <a:ea typeface="+mn-ea"/>
          <a:cs typeface="+mn-cs"/>
        </a:defRPr>
      </a:lvl3pPr>
      <a:lvl4pPr marL="2133067"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4pPr>
      <a:lvl5pPr marL="2742514"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5pPr>
      <a:lvl6pPr marL="3351962"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6pPr>
      <a:lvl7pPr marL="3961409"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7pPr>
      <a:lvl8pPr marL="4570857"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8pPr>
      <a:lvl9pPr marL="5180305" indent="-304724" algn="l" defTabSz="1218895" rtl="0" eaLnBrk="1" latinLnBrk="0" hangingPunct="1">
        <a:spcBef>
          <a:spcPct val="20000"/>
        </a:spcBef>
        <a:buFont typeface="Arial" pitchFamily="34" charset="0"/>
        <a:buChar char="•"/>
        <a:defRPr sz="2666" kern="1200">
          <a:solidFill>
            <a:schemeClr val="tx1"/>
          </a:solidFill>
          <a:latin typeface="+mn-lt"/>
          <a:ea typeface="+mn-ea"/>
          <a:cs typeface="+mn-cs"/>
        </a:defRPr>
      </a:lvl9pPr>
    </p:bodyStyle>
    <p:otherStyle>
      <a:defPPr>
        <a:defRPr lang="en-US"/>
      </a:defPPr>
      <a:lvl1pPr marL="0" algn="l" defTabSz="1218895" rtl="0" eaLnBrk="1" latinLnBrk="0" hangingPunct="1">
        <a:defRPr sz="2399" kern="1200">
          <a:solidFill>
            <a:schemeClr val="tx1"/>
          </a:solidFill>
          <a:latin typeface="+mn-lt"/>
          <a:ea typeface="+mn-ea"/>
          <a:cs typeface="+mn-cs"/>
        </a:defRPr>
      </a:lvl1pPr>
      <a:lvl2pPr marL="609448" algn="l" defTabSz="1218895" rtl="0" eaLnBrk="1" latinLnBrk="0" hangingPunct="1">
        <a:defRPr sz="2399" kern="1200">
          <a:solidFill>
            <a:schemeClr val="tx1"/>
          </a:solidFill>
          <a:latin typeface="+mn-lt"/>
          <a:ea typeface="+mn-ea"/>
          <a:cs typeface="+mn-cs"/>
        </a:defRPr>
      </a:lvl2pPr>
      <a:lvl3pPr marL="1218895" algn="l" defTabSz="1218895" rtl="0" eaLnBrk="1" latinLnBrk="0" hangingPunct="1">
        <a:defRPr sz="2399" kern="1200">
          <a:solidFill>
            <a:schemeClr val="tx1"/>
          </a:solidFill>
          <a:latin typeface="+mn-lt"/>
          <a:ea typeface="+mn-ea"/>
          <a:cs typeface="+mn-cs"/>
        </a:defRPr>
      </a:lvl3pPr>
      <a:lvl4pPr marL="1828343" algn="l" defTabSz="1218895" rtl="0" eaLnBrk="1" latinLnBrk="0" hangingPunct="1">
        <a:defRPr sz="2399" kern="1200">
          <a:solidFill>
            <a:schemeClr val="tx1"/>
          </a:solidFill>
          <a:latin typeface="+mn-lt"/>
          <a:ea typeface="+mn-ea"/>
          <a:cs typeface="+mn-cs"/>
        </a:defRPr>
      </a:lvl4pPr>
      <a:lvl5pPr marL="2437790" algn="l" defTabSz="1218895" rtl="0" eaLnBrk="1" latinLnBrk="0" hangingPunct="1">
        <a:defRPr sz="2399" kern="1200">
          <a:solidFill>
            <a:schemeClr val="tx1"/>
          </a:solidFill>
          <a:latin typeface="+mn-lt"/>
          <a:ea typeface="+mn-ea"/>
          <a:cs typeface="+mn-cs"/>
        </a:defRPr>
      </a:lvl5pPr>
      <a:lvl6pPr marL="3047238" algn="l" defTabSz="1218895" rtl="0" eaLnBrk="1" latinLnBrk="0" hangingPunct="1">
        <a:defRPr sz="2399" kern="1200">
          <a:solidFill>
            <a:schemeClr val="tx1"/>
          </a:solidFill>
          <a:latin typeface="+mn-lt"/>
          <a:ea typeface="+mn-ea"/>
          <a:cs typeface="+mn-cs"/>
        </a:defRPr>
      </a:lvl6pPr>
      <a:lvl7pPr marL="3656686" algn="l" defTabSz="1218895" rtl="0" eaLnBrk="1" latinLnBrk="0" hangingPunct="1">
        <a:defRPr sz="2399" kern="1200">
          <a:solidFill>
            <a:schemeClr val="tx1"/>
          </a:solidFill>
          <a:latin typeface="+mn-lt"/>
          <a:ea typeface="+mn-ea"/>
          <a:cs typeface="+mn-cs"/>
        </a:defRPr>
      </a:lvl7pPr>
      <a:lvl8pPr marL="4266133" algn="l" defTabSz="1218895" rtl="0" eaLnBrk="1" latinLnBrk="0" hangingPunct="1">
        <a:defRPr sz="2399" kern="1200">
          <a:solidFill>
            <a:schemeClr val="tx1"/>
          </a:solidFill>
          <a:latin typeface="+mn-lt"/>
          <a:ea typeface="+mn-ea"/>
          <a:cs typeface="+mn-cs"/>
        </a:defRPr>
      </a:lvl8pPr>
      <a:lvl9pPr marL="4875581" algn="l" defTabSz="1218895" rtl="0" eaLnBrk="1" latinLnBrk="0" hangingPunct="1">
        <a:defRPr sz="23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3.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5.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81.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8" Type="http://schemas.openxmlformats.org/officeDocument/2006/relationships/hyperlink" Target="https://www.cdc.gov/global-hiv-tb/php/our-approach/undetectable-untransmittable.html" TargetMode="External"/><Relationship Id="rId3" Type="http://schemas.openxmlformats.org/officeDocument/2006/relationships/hyperlink" Target="https://www.arc.gov/investment/appalachian-tennessee-1-1m-awarded-to-build-recovery-ecosystems/" TargetMode="External"/><Relationship Id="rId7" Type="http://schemas.openxmlformats.org/officeDocument/2006/relationships/hyperlink" Target="https://www.cdc.gov/hiv/data-research/facts-stats/index.html" TargetMode="External"/><Relationship Id="rId2" Type="http://schemas.openxmlformats.org/officeDocument/2006/relationships/notesSlide" Target="../notesSlides/notesSlide102.xml"/><Relationship Id="rId1" Type="http://schemas.openxmlformats.org/officeDocument/2006/relationships/slideLayout" Target="../slideLayouts/slideLayout6.xml"/><Relationship Id="rId6" Type="http://schemas.openxmlformats.org/officeDocument/2006/relationships/hyperlink" Target="https://www.chcf.org/wp-content/uploads/2025/02/SubstanceUseAlmanac2025.pdf" TargetMode="External"/><Relationship Id="rId5" Type="http://schemas.openxmlformats.org/officeDocument/2006/relationships/hyperlink" Target="https://www.cdph.ca.gov/Programs/CID/DOA/CDPH%20Document%20Library/California-HIV-Surveillance-Report-2023.pdf" TargetMode="External"/><Relationship Id="rId4" Type="http://schemas.openxmlformats.org/officeDocument/2006/relationships/hyperlink" Target="https://skylab.cdph.ca.gov/ODdash/?tab=Home" TargetMode="External"/></Relationships>
</file>

<file path=ppt/slides/_rels/slide103.xml.rels><?xml version="1.0" encoding="UTF-8" standalone="yes"?>
<Relationships xmlns="http://schemas.openxmlformats.org/package/2006/relationships"><Relationship Id="rId3" Type="http://schemas.openxmlformats.org/officeDocument/2006/relationships/hyperlink" Target="https://www.ers.usda.gov/publications/pub-details?pubid=107837" TargetMode="External"/><Relationship Id="rId7" Type="http://schemas.openxmlformats.org/officeDocument/2006/relationships/hyperlink" Target="https://doi.org/10.1002/jia2.25538" TargetMode="External"/><Relationship Id="rId2" Type="http://schemas.openxmlformats.org/officeDocument/2006/relationships/notesSlide" Target="../notesSlides/notesSlide103.xml"/><Relationship Id="rId1" Type="http://schemas.openxmlformats.org/officeDocument/2006/relationships/slideLayout" Target="../slideLayouts/slideLayout6.xml"/><Relationship Id="rId6" Type="http://schemas.openxmlformats.org/officeDocument/2006/relationships/hyperlink" Target="https://pttcnetwork.org/wp-content/uploads/2019/11/EngagingtheFaithCommunityinSubstanceUsePreventionRationaleandResources_mmf_0.pdf" TargetMode="External"/><Relationship Id="rId5" Type="http://schemas.openxmlformats.org/officeDocument/2006/relationships/hyperlink" Target="https://doi.org/10.1186/s12939-025-02584-2" TargetMode="External"/><Relationship Id="rId4" Type="http://schemas.openxmlformats.org/officeDocument/2006/relationships/hyperlink" Target="https://www.etsu.edu/cph/addiction-science-center/recovery-eco.php" TargetMode="External"/></Relationships>
</file>

<file path=ppt/slides/_rels/slide104.xml.rels><?xml version="1.0" encoding="UTF-8" standalone="yes"?>
<Relationships xmlns="http://schemas.openxmlformats.org/package/2006/relationships"><Relationship Id="rId3" Type="http://schemas.openxmlformats.org/officeDocument/2006/relationships/hyperlink" Target="https://ryanwhite.hrsa.gov/sites/default/files/ryanwhite/resources/hiv-rural-communities-fact-sheet.pdf" TargetMode="External"/><Relationship Id="rId2" Type="http://schemas.openxmlformats.org/officeDocument/2006/relationships/notesSlide" Target="../notesSlides/notesSlide104.xml"/><Relationship Id="rId1" Type="http://schemas.openxmlformats.org/officeDocument/2006/relationships/slideLayout" Target="../slideLayouts/slideLayout6.xml"/><Relationship Id="rId6" Type="http://schemas.openxmlformats.org/officeDocument/2006/relationships/hyperlink" Target="https://www.hivma.org/globalassets/hivma/innovative-service-delivery-whitepaper.pdf" TargetMode="External"/><Relationship Id="rId5" Type="http://schemas.openxmlformats.org/officeDocument/2006/relationships/hyperlink" Target="https://www.hiv.gov/hiv-basics/overview/data-and-trends/statistics" TargetMode="External"/><Relationship Id="rId4" Type="http://schemas.openxmlformats.org/officeDocument/2006/relationships/hyperlink" Target="https://doi.org/10.1007/s11904-023-00667-9" TargetMode="External"/></Relationships>
</file>

<file path=ppt/slides/_rels/slide105.xml.rels><?xml version="1.0" encoding="UTF-8" standalone="yes"?>
<Relationships xmlns="http://schemas.openxmlformats.org/package/2006/relationships"><Relationship Id="rId3" Type="http://schemas.openxmlformats.org/officeDocument/2006/relationships/hyperlink" Target="https://ncsacw.acf.gov/files/early-childhood-factsheet-2.pdf" TargetMode="External"/><Relationship Id="rId2" Type="http://schemas.openxmlformats.org/officeDocument/2006/relationships/notesSlide" Target="../notesSlides/notesSlide105.xml"/><Relationship Id="rId1" Type="http://schemas.openxmlformats.org/officeDocument/2006/relationships/slideLayout" Target="../slideLayouts/slideLayout6.xml"/><Relationship Id="rId5" Type="http://schemas.openxmlformats.org/officeDocument/2006/relationships/hyperlink" Target="https://www.healthvermont.gov/sites/default/files/documents/pdf/ADAP_Hub_and_Spoke_Evaluation_2017_1.pdf" TargetMode="External"/><Relationship Id="rId4" Type="http://schemas.openxmlformats.org/officeDocument/2006/relationships/hyperlink" Target="https://pmc.ncbi.nlm.nih.gov/articles/PMC10989131/pdf/HEX-27-e14034.pdf" TargetMode="External"/></Relationships>
</file>

<file path=ppt/slides/_rels/slide106.xml.rels><?xml version="1.0" encoding="UTF-8" standalone="yes"?>
<Relationships xmlns="http://schemas.openxmlformats.org/package/2006/relationships"><Relationship Id="rId3" Type="http://schemas.openxmlformats.org/officeDocument/2006/relationships/hyperlink" Target="https://www.ruralhealthinfo.org/topics/healthcare-access" TargetMode="External"/><Relationship Id="rId2" Type="http://schemas.openxmlformats.org/officeDocument/2006/relationships/notesSlide" Target="../notesSlides/notesSlide106.xml"/><Relationship Id="rId1" Type="http://schemas.openxmlformats.org/officeDocument/2006/relationships/slideLayout" Target="../slideLayouts/slideLayout6.xml"/><Relationship Id="rId6" Type="http://schemas.openxmlformats.org/officeDocument/2006/relationships/hyperlink" Target="https://www.samhsa.gov/substance-use/treatment/options" TargetMode="External"/><Relationship Id="rId5" Type="http://schemas.openxmlformats.org/officeDocument/2006/relationships/hyperlink" Target="https://www.samhsa.gov/data/report/2023-nsduh-annual-national-report" TargetMode="External"/><Relationship Id="rId4" Type="http://schemas.openxmlformats.org/officeDocument/2006/relationships/hyperlink" Target="https://blueprintforhealth.vermont.gov/about-blueprint/hub-and-spoke" TargetMode="External"/></Relationships>
</file>

<file path=ppt/slides/_rels/slide107.xml.rels><?xml version="1.0" encoding="UTF-8" standalone="yes"?>
<Relationships xmlns="http://schemas.openxmlformats.org/package/2006/relationships"><Relationship Id="rId3" Type="http://schemas.openxmlformats.org/officeDocument/2006/relationships/hyperlink" Target="https://data.unicef.org/topic/hivaids/emtct/" TargetMode="External"/><Relationship Id="rId7" Type="http://schemas.openxmlformats.org/officeDocument/2006/relationships/hyperlink" Target="https://www.usda.gov/sites/default/files/documents/rural-community-action-guide.pdf" TargetMode="External"/><Relationship Id="rId2" Type="http://schemas.openxmlformats.org/officeDocument/2006/relationships/notesSlide" Target="../notesSlides/notesSlide107.xml"/><Relationship Id="rId1" Type="http://schemas.openxmlformats.org/officeDocument/2006/relationships/slideLayout" Target="../slideLayouts/slideLayout6.xml"/><Relationship Id="rId6" Type="http://schemas.openxmlformats.org/officeDocument/2006/relationships/hyperlink" Target="https://www.census.gov/data/tables/2023/dec/2020-census-dhc.html" TargetMode="External"/><Relationship Id="rId5" Type="http://schemas.openxmlformats.org/officeDocument/2006/relationships/hyperlink" Target="https://recoverycenterofexcellence.org/articles/partnering-rural-communities-substance-use-prevention-youth" TargetMode="External"/><Relationship Id="rId4" Type="http://schemas.openxmlformats.org/officeDocument/2006/relationships/hyperlink" Target="https://recoverycenterofexcellence.org/learn/developing-rural-community-approach-overcoming-stigma" TargetMode="External"/></Relationships>
</file>

<file path=ppt/slides/_rels/slide108.xml.rels><?xml version="1.0" encoding="UTF-8" standalone="yes"?>
<Relationships xmlns="http://schemas.openxmlformats.org/package/2006/relationships"><Relationship Id="rId3" Type="http://schemas.openxmlformats.org/officeDocument/2006/relationships/hyperlink" Target="https://www.fhfa.gov/blog/insights/who-lives-in-rural-America" TargetMode="External"/><Relationship Id="rId2" Type="http://schemas.openxmlformats.org/officeDocument/2006/relationships/notesSlide" Target="../notesSlides/notesSlide108.xml"/><Relationship Id="rId1" Type="http://schemas.openxmlformats.org/officeDocument/2006/relationships/slideLayout" Target="../slideLayouts/slideLayout6.xml"/><Relationship Id="rId6" Type="http://schemas.openxmlformats.org/officeDocument/2006/relationships/hyperlink" Target="https://doi.org/10.1186/s40900-024-00657-0" TargetMode="External"/><Relationship Id="rId5" Type="http://schemas.openxmlformats.org/officeDocument/2006/relationships/hyperlink" Target="https://www.voasela.org/services/health-services/" TargetMode="External"/><Relationship Id="rId4" Type="http://schemas.openxmlformats.org/officeDocument/2006/relationships/hyperlink" Target="https://www.gao.gov/blog/why-health-care-harder-access-rural-america" TargetMode="External"/></Relationships>
</file>

<file path=ppt/slides/_rels/slide10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9.xml"/><Relationship Id="rId1" Type="http://schemas.openxmlformats.org/officeDocument/2006/relationships/slideLayout" Target="../slideLayouts/slideLayout11.xml"/><Relationship Id="rId4" Type="http://schemas.openxmlformats.org/officeDocument/2006/relationships/image" Target="../media/image31.png"/></Relationships>
</file>

<file path=ppt/slides/_rels/slide1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0.xml"/><Relationship Id="rId1" Type="http://schemas.openxmlformats.org/officeDocument/2006/relationships/slideLayout" Target="../slideLayouts/slideLayout11.xml"/><Relationship Id="rId4" Type="http://schemas.openxmlformats.org/officeDocument/2006/relationships/image" Target="../media/image33.png"/></Relationships>
</file>

<file path=ppt/slides/_rels/slide11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11.xml"/><Relationship Id="rId1" Type="http://schemas.openxmlformats.org/officeDocument/2006/relationships/slideLayout" Target="../slideLayouts/slideLayout11.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3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Bridging the Gap: Addressing HIV and SUDs in Rural Communities</a:t>
            </a:r>
          </a:p>
        </p:txBody>
      </p:sp>
      <p:sp>
        <p:nvSpPr>
          <p:cNvPr id="7" name="Text Placeholder 6">
            <a:extLst>
              <a:ext uri="{FF2B5EF4-FFF2-40B4-BE49-F238E27FC236}">
                <a16:creationId xmlns:a16="http://schemas.microsoft.com/office/drawing/2014/main" id="{51D7732C-E132-490F-D4FD-51BFCDCD4240}"/>
              </a:ext>
            </a:extLst>
          </p:cNvPr>
          <p:cNvSpPr>
            <a:spLocks noGrp="1"/>
          </p:cNvSpPr>
          <p:nvPr>
            <p:ph type="body" sz="quarter" idx="11"/>
          </p:nvPr>
        </p:nvSpPr>
        <p:spPr/>
        <p:txBody>
          <a:bodyPr/>
          <a:lstStyle/>
          <a:p>
            <a:r>
              <a:rPr lang="en-US" dirty="0"/>
              <a:t>Presenter Name(s) &amp; Degrees</a:t>
            </a:r>
          </a:p>
          <a:p>
            <a:r>
              <a:rPr lang="en-US" dirty="0"/>
              <a:t>Presenter Title, Organization</a:t>
            </a:r>
          </a:p>
          <a:p>
            <a:r>
              <a:rPr lang="en-US" dirty="0"/>
              <a:t>Date of Presentation</a:t>
            </a:r>
          </a:p>
        </p:txBody>
      </p:sp>
      <p:pic>
        <p:nvPicPr>
          <p:cNvPr id="8" name="Picture 7" descr="Pacific Southwest Addiction Technology Transfer Center Logo">
            <a:extLst>
              <a:ext uri="{FF2B5EF4-FFF2-40B4-BE49-F238E27FC236}">
                <a16:creationId xmlns:a16="http://schemas.microsoft.com/office/drawing/2014/main" id="{69917D0A-4A73-9351-0FF3-3E9659E7643D}"/>
              </a:ext>
            </a:extLst>
          </p:cNvPr>
          <p:cNvPicPr>
            <a:picLocks noChangeAspect="1"/>
          </p:cNvPicPr>
          <p:nvPr/>
        </p:nvPicPr>
        <p:blipFill>
          <a:blip r:embed="rId3"/>
          <a:stretch>
            <a:fillRect/>
          </a:stretch>
        </p:blipFill>
        <p:spPr>
          <a:xfrm>
            <a:off x="8915399" y="5775708"/>
            <a:ext cx="3171825" cy="810173"/>
          </a:xfrm>
          <a:prstGeom prst="rect">
            <a:avLst/>
          </a:prstGeom>
        </p:spPr>
      </p:pic>
    </p:spTree>
    <p:extLst>
      <p:ext uri="{BB962C8B-B14F-4D97-AF65-F5344CB8AC3E}">
        <p14:creationId xmlns:p14="http://schemas.microsoft.com/office/powerpoint/2010/main" val="451512465"/>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Disclaimer</a:t>
            </a:r>
          </a:p>
        </p:txBody>
      </p:sp>
      <p:sp>
        <p:nvSpPr>
          <p:cNvPr id="3" name="Content Placeholder 2"/>
          <p:cNvSpPr>
            <a:spLocks noGrp="1"/>
          </p:cNvSpPr>
          <p:nvPr>
            <p:ph type="body" sz="quarter" idx="11"/>
          </p:nvPr>
        </p:nvSpPr>
        <p:spPr>
          <a:xfrm>
            <a:off x="334978" y="1943099"/>
            <a:ext cx="11525062" cy="4801733"/>
          </a:xfrm>
        </p:spPr>
        <p:txBody>
          <a:bodyPr vert="horz" lIns="91266" tIns="45633" rIns="91266" bIns="45633" rtlCol="0" anchor="t">
            <a:noAutofit/>
          </a:bodyPr>
          <a:lstStyle/>
          <a:p>
            <a:pPr marL="113631" indent="0">
              <a:buNone/>
            </a:pPr>
            <a:r>
              <a:rPr lang="en-US" sz="1400" dirty="0">
                <a:ea typeface="+mn-lt"/>
                <a:cs typeface="+mn-lt"/>
              </a:rPr>
              <a:t>The views and opinions expressed in this presentation are not necessarily those of the Pacific AIDS Education &amp; Training Center (Pacific AETC) or its eight local partner sites in HRSA Region 9, the Regents of the University of California or its San Francisco campus (UCSF or collectively, University) nor of our funder the Health Resources and Services Administration (HRSA). Neither Pacific AETC, University, HRSA nor any of their officers, board members, agents, employees, students, or volunteers make any warranty, express or implied, including the warranties of merchantability and fitness for a particular purpose; nor assume any legal liability or responsibility for the accuracy, completeness or usefulness of information, product or process assessed or described; nor represent that its use would not infringe privately owned rights. </a:t>
            </a:r>
          </a:p>
          <a:p>
            <a:pPr marL="113665" indent="0">
              <a:buNone/>
            </a:pPr>
            <a:r>
              <a:rPr lang="en-US" sz="1400" b="1" dirty="0">
                <a:ea typeface="+mn-lt"/>
                <a:cs typeface="+mn-lt"/>
              </a:rPr>
              <a:t>HRSA Acknowledgment Statement </a:t>
            </a:r>
            <a:br>
              <a:rPr lang="en-US" sz="1400" b="1" dirty="0">
                <a:ea typeface="+mn-lt"/>
                <a:cs typeface="+mn-lt"/>
              </a:rPr>
            </a:br>
            <a:r>
              <a:rPr lang="en-US" sz="1400" dirty="0"/>
              <a:t>This project is supported by the Health Resources and Services Administration (HRSA) of the U.S. Department of Health and Human Services (HHS) as part of an award (Grant number: 6 TR7HA53196‐01‐01) totaling $4,143,946, with 0% financed with non-governmental sources. The contents are those of the author(s) and do not necessarily represent the official views of, nor an endorsement by, HRSA, HHS, or the U.S. Government.</a:t>
            </a:r>
          </a:p>
          <a:p>
            <a:pPr marL="113631" indent="0">
              <a:buNone/>
            </a:pPr>
            <a:r>
              <a:rPr lang="en-US" sz="1400" b="1" dirty="0">
                <a:ea typeface="+mn-lt"/>
                <a:cs typeface="+mn-lt"/>
              </a:rPr>
              <a:t>Trade Name Disclosure Statement </a:t>
            </a:r>
            <a:br>
              <a:rPr lang="en-US" sz="1400" b="1" dirty="0">
                <a:ea typeface="+mn-lt"/>
                <a:cs typeface="+mn-lt"/>
              </a:rPr>
            </a:br>
            <a:r>
              <a:rPr lang="en-US" sz="1400" dirty="0">
                <a:ea typeface="+mn-lt"/>
                <a:cs typeface="+mn-lt"/>
              </a:rPr>
              <a:t>Funding for this presentation was made possible by 6 TR7HA53196‐01‐01 from</a:t>
            </a:r>
            <a:r>
              <a:rPr lang="en-US" sz="1400" b="1" dirty="0">
                <a:ea typeface="+mn-lt"/>
                <a:cs typeface="+mn-lt"/>
              </a:rPr>
              <a:t> </a:t>
            </a:r>
            <a:r>
              <a:rPr lang="en-US" sz="1400" dirty="0">
                <a:ea typeface="+mn-lt"/>
                <a:cs typeface="+mn-lt"/>
              </a:rPr>
              <a:t>the Human Resources and Services Administration HIV/AIDS Bureau. The views expressed do not necessarily reflect the official policies of the Department of Health and Human Services nor does mention of trade names, commercial practices, or organizations imply endorsement by the U.S. Government. Any trade/brand names for products mentioned during this presentation are for training and identification purposes only.</a:t>
            </a:r>
          </a:p>
          <a:p>
            <a:pPr marL="113631" indent="0">
              <a:buNone/>
            </a:pPr>
            <a:endParaRPr lang="en-US" sz="1400" dirty="0">
              <a:ea typeface="+mn-lt"/>
              <a:cs typeface="+mn-lt"/>
            </a:endParaRPr>
          </a:p>
        </p:txBody>
      </p:sp>
    </p:spTree>
    <p:extLst>
      <p:ext uri="{BB962C8B-B14F-4D97-AF65-F5344CB8AC3E}">
        <p14:creationId xmlns:p14="http://schemas.microsoft.com/office/powerpoint/2010/main" val="1413809534"/>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DFDD7-D4EB-6754-1229-99E2CCF60EB1}"/>
              </a:ext>
            </a:extLst>
          </p:cNvPr>
          <p:cNvSpPr>
            <a:spLocks noGrp="1"/>
          </p:cNvSpPr>
          <p:nvPr>
            <p:ph type="title"/>
          </p:nvPr>
        </p:nvSpPr>
        <p:spPr/>
        <p:txBody>
          <a:bodyPr/>
          <a:lstStyle/>
          <a:p>
            <a:r>
              <a:rPr lang="en-US" dirty="0"/>
              <a:t>Disclosures </a:t>
            </a:r>
          </a:p>
        </p:txBody>
      </p:sp>
      <p:sp>
        <p:nvSpPr>
          <p:cNvPr id="3" name="Text Placeholder 2">
            <a:extLst>
              <a:ext uri="{FF2B5EF4-FFF2-40B4-BE49-F238E27FC236}">
                <a16:creationId xmlns:a16="http://schemas.microsoft.com/office/drawing/2014/main" id="{35E7B968-99FA-B36C-DF12-C1DD4B397B80}"/>
              </a:ext>
            </a:extLst>
          </p:cNvPr>
          <p:cNvSpPr>
            <a:spLocks noGrp="1"/>
          </p:cNvSpPr>
          <p:nvPr>
            <p:ph type="body" sz="quarter" idx="11"/>
          </p:nvPr>
        </p:nvSpPr>
        <p:spPr>
          <a:xfrm>
            <a:off x="623888" y="1811485"/>
            <a:ext cx="9611493" cy="4058374"/>
          </a:xfrm>
        </p:spPr>
        <p:txBody>
          <a:bodyPr/>
          <a:lstStyle/>
          <a:p>
            <a:pPr marL="0" indent="0">
              <a:buNone/>
            </a:pPr>
            <a:r>
              <a:rPr lang="en-US" sz="1600" i="1" dirty="0"/>
              <a:t>Speakers: please select the appropriate disclosure statement and delete the other statement and this text.</a:t>
            </a:r>
          </a:p>
          <a:p>
            <a:pPr marL="0" indent="0">
              <a:buNone/>
            </a:pPr>
            <a:r>
              <a:rPr lang="en-US" sz="1600" b="1" i="1" dirty="0">
                <a:solidFill>
                  <a:srgbClr val="FF0000"/>
                </a:solidFill>
              </a:rPr>
              <a:t>If there are no disclosures, use this statement: </a:t>
            </a:r>
            <a:endParaRPr lang="en-US" sz="1600" i="1" dirty="0">
              <a:solidFill>
                <a:srgbClr val="FF0000"/>
              </a:solidFill>
            </a:endParaRPr>
          </a:p>
          <a:p>
            <a:pPr marL="0" indent="0">
              <a:buNone/>
            </a:pPr>
            <a:r>
              <a:rPr lang="en-US" sz="1600" dirty="0"/>
              <a:t>All presenters of this continuing medical education activity have indicated that neither they nor their spouse/legally recognized domestic partner has any financial relationships with commercial interests related to the content of this activity. </a:t>
            </a:r>
          </a:p>
          <a:p>
            <a:pPr marL="0" indent="0">
              <a:buNone/>
            </a:pPr>
            <a:endParaRPr lang="en-US" sz="1600" b="1" i="1" dirty="0">
              <a:solidFill>
                <a:srgbClr val="FF0000"/>
              </a:solidFill>
            </a:endParaRPr>
          </a:p>
          <a:p>
            <a:pPr marL="0" indent="0">
              <a:buNone/>
            </a:pPr>
            <a:r>
              <a:rPr lang="en-US" sz="1600" b="1" i="1" dirty="0">
                <a:solidFill>
                  <a:srgbClr val="FF0000"/>
                </a:solidFill>
              </a:rPr>
              <a:t>If there are relationships to disclose, use this statement (you must include your role in the activity if there is a disclosure), and then erase this line: </a:t>
            </a:r>
            <a:endParaRPr lang="en-US" sz="1600" i="1" dirty="0">
              <a:solidFill>
                <a:srgbClr val="FF0000"/>
              </a:solidFill>
            </a:endParaRPr>
          </a:p>
          <a:p>
            <a:pPr marL="0" indent="0">
              <a:buNone/>
            </a:pPr>
            <a:r>
              <a:rPr lang="en-US" sz="1600" dirty="0"/>
              <a:t>The following presenter has disclosed the following relationship with a commercial interest. </a:t>
            </a:r>
          </a:p>
          <a:p>
            <a:pPr marL="0" indent="0">
              <a:buNone/>
            </a:pPr>
            <a:r>
              <a:rPr lang="en-US" sz="1600" dirty="0"/>
              <a:t>Presenter name – Type of relationship: Company Name </a:t>
            </a:r>
          </a:p>
          <a:p>
            <a:pPr marL="0" indent="0">
              <a:buNone/>
            </a:pPr>
            <a:r>
              <a:rPr lang="en-US" sz="1600" dirty="0"/>
              <a:t>Resolution: This presentation has been reviewed by the PAETC Clinical Director, who reports that the above disclosures have had no effect on the content of this presentation.</a:t>
            </a:r>
          </a:p>
          <a:p>
            <a:pPr marL="0" indent="0">
              <a:buNone/>
            </a:pPr>
            <a:r>
              <a:rPr lang="en-US" sz="1600" dirty="0"/>
              <a:t>All other presenters of this continuing medical education activity have indicated that neither they nor their spouse/legally recognized domestic partner has any financial relationships with commercial interests related to the content of this activity. </a:t>
            </a:r>
            <a:endParaRPr lang="en-US" sz="1600" i="1" dirty="0"/>
          </a:p>
        </p:txBody>
      </p:sp>
    </p:spTree>
    <p:extLst>
      <p:ext uri="{BB962C8B-B14F-4D97-AF65-F5344CB8AC3E}">
        <p14:creationId xmlns:p14="http://schemas.microsoft.com/office/powerpoint/2010/main" val="2081258961"/>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3" name="Content Placeholder 2"/>
          <p:cNvSpPr>
            <a:spLocks noGrp="1"/>
          </p:cNvSpPr>
          <p:nvPr>
            <p:ph type="body" sz="quarter" idx="11"/>
          </p:nvPr>
        </p:nvSpPr>
        <p:spPr/>
        <p:txBody>
          <a:bodyPr>
            <a:normAutofit fontScale="92500" lnSpcReduction="20000"/>
          </a:bodyPr>
          <a:lstStyle/>
          <a:p>
            <a:pPr marL="114078" indent="0">
              <a:buNone/>
            </a:pPr>
            <a:r>
              <a:rPr lang="en-US" dirty="0"/>
              <a:t>At the completion of this presentation, participants will be able to:</a:t>
            </a:r>
          </a:p>
          <a:p>
            <a:pPr marL="114078" indent="0">
              <a:buNone/>
            </a:pPr>
            <a:endParaRPr lang="en-US" sz="1400" dirty="0"/>
          </a:p>
          <a:p>
            <a:pPr marL="571141" indent="-457063">
              <a:buFont typeface="+mj-lt"/>
              <a:buAutoNum type="arabicPeriod"/>
            </a:pPr>
            <a:r>
              <a:rPr lang="en-US" dirty="0"/>
              <a:t>Identify at least three (3) elements of the unique epidemiological landscape of HIV and SUDs in rural settings, including key data trends and risk factors.</a:t>
            </a:r>
          </a:p>
          <a:p>
            <a:pPr marL="571141" indent="-457063">
              <a:buFont typeface="+mj-lt"/>
              <a:buAutoNum type="arabicPeriod"/>
            </a:pPr>
            <a:r>
              <a:rPr lang="en-US" dirty="0"/>
              <a:t>Identify at least three (3) locally responsive, person-centered approaches to prevention, diagnosis, and treatment of SUD and HIV in rural communities.</a:t>
            </a:r>
          </a:p>
          <a:p>
            <a:pPr marL="571141" indent="-457063">
              <a:buFont typeface="+mj-lt"/>
              <a:buAutoNum type="arabicPeriod"/>
            </a:pPr>
            <a:r>
              <a:rPr lang="en-US" dirty="0"/>
              <a:t>Identify at least three (3) evidence-based preventive strategies, and how to adapt them in resource-limited settings.</a:t>
            </a:r>
          </a:p>
          <a:p>
            <a:pPr marL="571141" indent="-457063">
              <a:buFont typeface="+mj-lt"/>
              <a:buAutoNum type="arabicPeriod"/>
            </a:pPr>
            <a:r>
              <a:rPr lang="en-US" dirty="0"/>
              <a:t>Identify at least three (3) strategies to develop community engagement skills to build partnerships with local community experts.</a:t>
            </a:r>
          </a:p>
          <a:p>
            <a:pPr marL="114078" indent="0">
              <a:buNone/>
            </a:pPr>
            <a:endParaRPr lang="en-US" dirty="0"/>
          </a:p>
          <a:p>
            <a:pPr marL="571141" indent="-457063">
              <a:buFont typeface="+mj-lt"/>
              <a:buAutoNum type="arabicPeriod"/>
            </a:pPr>
            <a:endParaRPr lang="en-US" dirty="0"/>
          </a:p>
        </p:txBody>
      </p:sp>
    </p:spTree>
    <p:extLst>
      <p:ext uri="{BB962C8B-B14F-4D97-AF65-F5344CB8AC3E}">
        <p14:creationId xmlns:p14="http://schemas.microsoft.com/office/powerpoint/2010/main" val="2528238948"/>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4B4F325-04DE-A7BA-7507-5E0C847C5CD7}"/>
              </a:ext>
            </a:extLst>
          </p:cNvPr>
          <p:cNvSpPr>
            <a:spLocks noGrp="1"/>
          </p:cNvSpPr>
          <p:nvPr>
            <p:ph type="title"/>
          </p:nvPr>
        </p:nvSpPr>
        <p:spPr/>
        <p:txBody>
          <a:bodyPr/>
          <a:lstStyle/>
          <a:p>
            <a:r>
              <a:rPr lang="en-US" dirty="0"/>
              <a:t>Test Your Knowledge – Question #1</a:t>
            </a:r>
          </a:p>
        </p:txBody>
      </p:sp>
      <p:sp>
        <p:nvSpPr>
          <p:cNvPr id="6" name="Text Placeholder 5">
            <a:extLst>
              <a:ext uri="{FF2B5EF4-FFF2-40B4-BE49-F238E27FC236}">
                <a16:creationId xmlns:a16="http://schemas.microsoft.com/office/drawing/2014/main" id="{4811BE7A-C541-12A6-06E0-7778A96EE9FC}"/>
              </a:ext>
            </a:extLst>
          </p:cNvPr>
          <p:cNvSpPr>
            <a:spLocks noGrp="1"/>
          </p:cNvSpPr>
          <p:nvPr>
            <p:ph type="body" sz="quarter" idx="11"/>
          </p:nvPr>
        </p:nvSpPr>
        <p:spPr>
          <a:xfrm>
            <a:off x="623888" y="2141307"/>
            <a:ext cx="10919280" cy="3734391"/>
          </a:xfrm>
        </p:spPr>
        <p:txBody>
          <a:bodyPr/>
          <a:lstStyle/>
          <a:p>
            <a:pPr marL="0" indent="0">
              <a:buNone/>
            </a:pPr>
            <a:r>
              <a:rPr lang="en-US" sz="3200" dirty="0"/>
              <a:t>How many rural hospitals closed between 2013 and 2020?</a:t>
            </a:r>
          </a:p>
          <a:p>
            <a:pPr marL="1133856" lvl="2" indent="-457200">
              <a:buFont typeface="+mj-lt"/>
              <a:buAutoNum type="alphaUcPeriod"/>
            </a:pPr>
            <a:r>
              <a:rPr lang="en-US" sz="2800" dirty="0"/>
              <a:t>Less than 25</a:t>
            </a:r>
          </a:p>
          <a:p>
            <a:pPr marL="1133856" lvl="2" indent="-457200">
              <a:buFont typeface="+mj-lt"/>
              <a:buAutoNum type="alphaUcPeriod"/>
            </a:pPr>
            <a:r>
              <a:rPr lang="en-US" sz="2800" dirty="0"/>
              <a:t>53</a:t>
            </a:r>
          </a:p>
          <a:p>
            <a:pPr marL="1133856" lvl="2" indent="-457200">
              <a:buFont typeface="+mj-lt"/>
              <a:buAutoNum type="alphaUcPeriod"/>
            </a:pPr>
            <a:r>
              <a:rPr lang="en-US" sz="2800" dirty="0"/>
              <a:t>77</a:t>
            </a:r>
          </a:p>
          <a:p>
            <a:pPr marL="1133856" lvl="2" indent="-457200">
              <a:buFont typeface="+mj-lt"/>
              <a:buAutoNum type="alphaUcPeriod"/>
            </a:pPr>
            <a:r>
              <a:rPr lang="en-US" sz="2800" dirty="0"/>
              <a:t>More than 100</a:t>
            </a:r>
          </a:p>
        </p:txBody>
      </p:sp>
    </p:spTree>
    <p:extLst>
      <p:ext uri="{BB962C8B-B14F-4D97-AF65-F5344CB8AC3E}">
        <p14:creationId xmlns:p14="http://schemas.microsoft.com/office/powerpoint/2010/main" val="2794843172"/>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C3937-FC97-23FF-CD23-AE7079C9700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10FA5D9-D0AF-107A-D713-90FA9635903A}"/>
              </a:ext>
            </a:extLst>
          </p:cNvPr>
          <p:cNvSpPr>
            <a:spLocks noGrp="1"/>
          </p:cNvSpPr>
          <p:nvPr>
            <p:ph type="title"/>
          </p:nvPr>
        </p:nvSpPr>
        <p:spPr/>
        <p:txBody>
          <a:bodyPr/>
          <a:lstStyle/>
          <a:p>
            <a:r>
              <a:rPr lang="en-US" dirty="0"/>
              <a:t>Test Your Knowledge – Question #2</a:t>
            </a:r>
          </a:p>
        </p:txBody>
      </p:sp>
      <p:sp>
        <p:nvSpPr>
          <p:cNvPr id="6" name="Text Placeholder 5">
            <a:extLst>
              <a:ext uri="{FF2B5EF4-FFF2-40B4-BE49-F238E27FC236}">
                <a16:creationId xmlns:a16="http://schemas.microsoft.com/office/drawing/2014/main" id="{EA615889-F186-0BD6-E7F0-1C301A463B0E}"/>
              </a:ext>
            </a:extLst>
          </p:cNvPr>
          <p:cNvSpPr>
            <a:spLocks noGrp="1"/>
          </p:cNvSpPr>
          <p:nvPr>
            <p:ph type="body" sz="quarter" idx="11"/>
          </p:nvPr>
        </p:nvSpPr>
        <p:spPr/>
        <p:txBody>
          <a:bodyPr/>
          <a:lstStyle/>
          <a:p>
            <a:pPr marL="0" indent="0">
              <a:buNone/>
            </a:pPr>
            <a:r>
              <a:rPr lang="en-US" dirty="0"/>
              <a:t>Rural Recovery Ecosystems are best described as…</a:t>
            </a:r>
          </a:p>
          <a:p>
            <a:pPr marL="1133856" lvl="2" indent="-457200">
              <a:buFont typeface="+mj-lt"/>
              <a:buAutoNum type="alphaUcPeriod"/>
            </a:pPr>
            <a:r>
              <a:rPr lang="en-US" sz="2000" dirty="0"/>
              <a:t>Complex medical systems, often based in hospitals, that provide a robust array of programs and services for individuals recovering from substance use disorders and/or HIV.</a:t>
            </a:r>
          </a:p>
          <a:p>
            <a:pPr marL="1133856" lvl="2" indent="-457200">
              <a:buFont typeface="+mj-lt"/>
              <a:buAutoNum type="alphaUcPeriod"/>
            </a:pPr>
            <a:r>
              <a:rPr lang="en-US" sz="2000" dirty="0"/>
              <a:t>Coordinated, community-based networks in rural areas that support individuals recovering from substance use disorders and accessing treatment for HIV.</a:t>
            </a:r>
          </a:p>
          <a:p>
            <a:pPr marL="1133856" lvl="2" indent="-457200">
              <a:buFont typeface="+mj-lt"/>
              <a:buAutoNum type="alphaUcPeriod"/>
            </a:pPr>
            <a:r>
              <a:rPr lang="en-US" sz="2000" dirty="0"/>
              <a:t>Partnerships with outpatient and inpatient substance use disorder treatment programs.</a:t>
            </a:r>
          </a:p>
          <a:p>
            <a:pPr marL="1133856" lvl="2" indent="-457200">
              <a:buFont typeface="+mj-lt"/>
              <a:buAutoNum type="alphaUcPeriod"/>
            </a:pPr>
            <a:r>
              <a:rPr lang="en-US" sz="2000" dirty="0"/>
              <a:t>An atmosphere of acceptance and compassion for individuals living with substance use disorders and/or HIV within both medical and non-medical settings.</a:t>
            </a:r>
          </a:p>
          <a:p>
            <a:endParaRPr lang="en-US" sz="1800" dirty="0"/>
          </a:p>
        </p:txBody>
      </p:sp>
    </p:spTree>
    <p:extLst>
      <p:ext uri="{BB962C8B-B14F-4D97-AF65-F5344CB8AC3E}">
        <p14:creationId xmlns:p14="http://schemas.microsoft.com/office/powerpoint/2010/main" val="1143619266"/>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0F8CB-5CD7-4A5D-4929-731AD82A9E1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93F9816-54F3-3D8C-923C-EABDC85DC28D}"/>
              </a:ext>
            </a:extLst>
          </p:cNvPr>
          <p:cNvSpPr>
            <a:spLocks noGrp="1"/>
          </p:cNvSpPr>
          <p:nvPr>
            <p:ph type="title"/>
          </p:nvPr>
        </p:nvSpPr>
        <p:spPr/>
        <p:txBody>
          <a:bodyPr/>
          <a:lstStyle/>
          <a:p>
            <a:r>
              <a:rPr lang="en-US" dirty="0"/>
              <a:t>Test Your Knowledge – Question #3</a:t>
            </a:r>
          </a:p>
        </p:txBody>
      </p:sp>
      <p:sp>
        <p:nvSpPr>
          <p:cNvPr id="6" name="Text Placeholder 5">
            <a:extLst>
              <a:ext uri="{FF2B5EF4-FFF2-40B4-BE49-F238E27FC236}">
                <a16:creationId xmlns:a16="http://schemas.microsoft.com/office/drawing/2014/main" id="{7CB974D6-1688-3739-9934-74CED9D64A3E}"/>
              </a:ext>
            </a:extLst>
          </p:cNvPr>
          <p:cNvSpPr>
            <a:spLocks noGrp="1"/>
          </p:cNvSpPr>
          <p:nvPr>
            <p:ph type="body" sz="quarter" idx="11"/>
          </p:nvPr>
        </p:nvSpPr>
        <p:spPr/>
        <p:txBody>
          <a:bodyPr/>
          <a:lstStyle/>
          <a:p>
            <a:pPr marL="0" indent="0">
              <a:buNone/>
            </a:pPr>
            <a:r>
              <a:rPr lang="en-US" sz="3200" dirty="0"/>
              <a:t>Substance use disorders elevate the risk of HIV infection in all of the following ways EXCEPT…</a:t>
            </a:r>
          </a:p>
          <a:p>
            <a:pPr marL="1133856" lvl="2" indent="-457200">
              <a:buFont typeface="+mj-lt"/>
              <a:buAutoNum type="alphaUcPeriod"/>
            </a:pPr>
            <a:r>
              <a:rPr lang="en-US" sz="2800" dirty="0"/>
              <a:t>Direct transmission through shared equipment</a:t>
            </a:r>
          </a:p>
          <a:p>
            <a:pPr marL="1133856" lvl="2" indent="-457200">
              <a:buFont typeface="+mj-lt"/>
              <a:buAutoNum type="alphaUcPeriod"/>
            </a:pPr>
            <a:r>
              <a:rPr lang="en-US" sz="2800" dirty="0"/>
              <a:t>Impaired judgment and risky behavior</a:t>
            </a:r>
          </a:p>
          <a:p>
            <a:pPr marL="1133856" lvl="2" indent="-457200">
              <a:buFont typeface="+mj-lt"/>
              <a:buAutoNum type="alphaUcPeriod"/>
            </a:pPr>
            <a:r>
              <a:rPr lang="en-US" sz="2800" dirty="0"/>
              <a:t>Biological vulnerability</a:t>
            </a:r>
          </a:p>
          <a:p>
            <a:pPr marL="1133856" lvl="2" indent="-457200">
              <a:buFont typeface="+mj-lt"/>
              <a:buAutoNum type="alphaUcPeriod"/>
            </a:pPr>
            <a:r>
              <a:rPr lang="en-US" sz="2800" dirty="0"/>
              <a:t>Social and structural factors</a:t>
            </a:r>
          </a:p>
          <a:p>
            <a:pPr marL="1133856" lvl="2" indent="-457200">
              <a:buFont typeface="+mj-lt"/>
              <a:buAutoNum type="alphaUcPeriod"/>
            </a:pPr>
            <a:r>
              <a:rPr lang="en-US" sz="2800" dirty="0"/>
              <a:t>All of the above are correct</a:t>
            </a:r>
          </a:p>
          <a:p>
            <a:endParaRPr lang="en-US" dirty="0"/>
          </a:p>
        </p:txBody>
      </p:sp>
    </p:spTree>
    <p:extLst>
      <p:ext uri="{BB962C8B-B14F-4D97-AF65-F5344CB8AC3E}">
        <p14:creationId xmlns:p14="http://schemas.microsoft.com/office/powerpoint/2010/main" val="4025949692"/>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1D7A3-B5D1-D0D8-0841-FE4C778F866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FE2D0F2-A13A-01E3-BED9-DB29E1A951BF}"/>
              </a:ext>
            </a:extLst>
          </p:cNvPr>
          <p:cNvSpPr>
            <a:spLocks noGrp="1"/>
          </p:cNvSpPr>
          <p:nvPr>
            <p:ph type="title"/>
          </p:nvPr>
        </p:nvSpPr>
        <p:spPr/>
        <p:txBody>
          <a:bodyPr/>
          <a:lstStyle/>
          <a:p>
            <a:r>
              <a:rPr lang="en-US" dirty="0"/>
              <a:t>Test Your Knowledge – Question #4</a:t>
            </a:r>
          </a:p>
        </p:txBody>
      </p:sp>
      <p:sp>
        <p:nvSpPr>
          <p:cNvPr id="6" name="Text Placeholder 5">
            <a:extLst>
              <a:ext uri="{FF2B5EF4-FFF2-40B4-BE49-F238E27FC236}">
                <a16:creationId xmlns:a16="http://schemas.microsoft.com/office/drawing/2014/main" id="{BE922C5D-8E10-B0CF-07C4-C94F865499B8}"/>
              </a:ext>
            </a:extLst>
          </p:cNvPr>
          <p:cNvSpPr>
            <a:spLocks noGrp="1"/>
          </p:cNvSpPr>
          <p:nvPr>
            <p:ph type="body" sz="quarter" idx="11"/>
          </p:nvPr>
        </p:nvSpPr>
        <p:spPr/>
        <p:txBody>
          <a:bodyPr/>
          <a:lstStyle/>
          <a:p>
            <a:pPr marL="0" indent="0">
              <a:buNone/>
            </a:pPr>
            <a:r>
              <a:rPr lang="en-US" sz="3200" dirty="0"/>
              <a:t>Peers are best utilized in health integration models by…</a:t>
            </a:r>
          </a:p>
          <a:p>
            <a:pPr marL="1133856" lvl="2" indent="-457200">
              <a:buFont typeface="+mj-lt"/>
              <a:buAutoNum type="alphaUcPeriod"/>
            </a:pPr>
            <a:r>
              <a:rPr lang="en-US" sz="2800" dirty="0"/>
              <a:t>Embedding them in primary care teams</a:t>
            </a:r>
          </a:p>
          <a:p>
            <a:pPr marL="1133856" lvl="2" indent="-457200">
              <a:buFont typeface="+mj-lt"/>
              <a:buAutoNum type="alphaUcPeriod"/>
            </a:pPr>
            <a:r>
              <a:rPr lang="en-US" sz="2800" dirty="0"/>
              <a:t>Utilizing them on a strictly in-person, face-to-face basis</a:t>
            </a:r>
          </a:p>
          <a:p>
            <a:pPr marL="1133856" lvl="2" indent="-457200">
              <a:buFont typeface="+mj-lt"/>
              <a:buAutoNum type="alphaUcPeriod"/>
            </a:pPr>
            <a:r>
              <a:rPr lang="en-US" sz="2800" dirty="0"/>
              <a:t>Placing them in substance use treatment programs</a:t>
            </a:r>
          </a:p>
          <a:p>
            <a:pPr marL="1133856" lvl="2" indent="-457200">
              <a:buFont typeface="+mj-lt"/>
              <a:buAutoNum type="alphaUcPeriod"/>
            </a:pPr>
            <a:r>
              <a:rPr lang="en-US" sz="2800" dirty="0"/>
              <a:t>Encouraging them to focus on increasing billing</a:t>
            </a:r>
            <a:endParaRPr lang="en-US" dirty="0"/>
          </a:p>
        </p:txBody>
      </p:sp>
    </p:spTree>
    <p:extLst>
      <p:ext uri="{BB962C8B-B14F-4D97-AF65-F5344CB8AC3E}">
        <p14:creationId xmlns:p14="http://schemas.microsoft.com/office/powerpoint/2010/main" val="1066645404"/>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B182F-C01E-39EF-8FCB-FBFD9D828D5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45472E2-EBCC-C711-D1E8-BE595EB24E81}"/>
              </a:ext>
            </a:extLst>
          </p:cNvPr>
          <p:cNvSpPr>
            <a:spLocks noGrp="1"/>
          </p:cNvSpPr>
          <p:nvPr>
            <p:ph type="title"/>
          </p:nvPr>
        </p:nvSpPr>
        <p:spPr/>
        <p:txBody>
          <a:bodyPr/>
          <a:lstStyle/>
          <a:p>
            <a:r>
              <a:rPr lang="en-US" dirty="0"/>
              <a:t>Test Your Knowledge – Question #5</a:t>
            </a:r>
          </a:p>
        </p:txBody>
      </p:sp>
      <p:sp>
        <p:nvSpPr>
          <p:cNvPr id="6" name="Text Placeholder 5">
            <a:extLst>
              <a:ext uri="{FF2B5EF4-FFF2-40B4-BE49-F238E27FC236}">
                <a16:creationId xmlns:a16="http://schemas.microsoft.com/office/drawing/2014/main" id="{48D14972-59DF-32AD-BD93-D30A3067E267}"/>
              </a:ext>
            </a:extLst>
          </p:cNvPr>
          <p:cNvSpPr>
            <a:spLocks noGrp="1"/>
          </p:cNvSpPr>
          <p:nvPr>
            <p:ph type="body" sz="quarter" idx="11"/>
          </p:nvPr>
        </p:nvSpPr>
        <p:spPr/>
        <p:txBody>
          <a:bodyPr/>
          <a:lstStyle/>
          <a:p>
            <a:pPr marL="0" indent="0">
              <a:buNone/>
            </a:pPr>
            <a:r>
              <a:rPr lang="en-US" sz="3200" dirty="0"/>
              <a:t>Which is the first step that must be taken to implement a Community Action Plan?</a:t>
            </a:r>
          </a:p>
          <a:p>
            <a:pPr marL="1133856" lvl="2" indent="-457200">
              <a:buFont typeface="+mj-lt"/>
              <a:buAutoNum type="alphaUcPeriod"/>
            </a:pPr>
            <a:r>
              <a:rPr lang="en-US" sz="2800" dirty="0"/>
              <a:t>Implementation of prevention strategies</a:t>
            </a:r>
          </a:p>
          <a:p>
            <a:pPr marL="1133856" lvl="2" indent="-457200">
              <a:buFont typeface="+mj-lt"/>
              <a:buAutoNum type="alphaUcPeriod"/>
            </a:pPr>
            <a:r>
              <a:rPr lang="en-US" sz="2800" dirty="0"/>
              <a:t>Implementation of treatment access</a:t>
            </a:r>
          </a:p>
          <a:p>
            <a:pPr marL="1133856" lvl="2" indent="-457200">
              <a:buFont typeface="+mj-lt"/>
              <a:buAutoNum type="alphaUcPeriod"/>
            </a:pPr>
            <a:r>
              <a:rPr lang="en-US" sz="2800" dirty="0"/>
              <a:t>Monitoring and evaluation</a:t>
            </a:r>
          </a:p>
          <a:p>
            <a:pPr marL="1133856" lvl="2" indent="-457200">
              <a:buFont typeface="+mj-lt"/>
              <a:buAutoNum type="alphaUcPeriod"/>
            </a:pPr>
            <a:r>
              <a:rPr lang="en-US" sz="2800" dirty="0"/>
              <a:t>Community assessment</a:t>
            </a:r>
          </a:p>
          <a:p>
            <a:endParaRPr lang="en-US" dirty="0"/>
          </a:p>
        </p:txBody>
      </p:sp>
    </p:spTree>
    <p:extLst>
      <p:ext uri="{BB962C8B-B14F-4D97-AF65-F5344CB8AC3E}">
        <p14:creationId xmlns:p14="http://schemas.microsoft.com/office/powerpoint/2010/main" val="2449285251"/>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4F235-CB99-43D2-05BA-29C2715B28E2}"/>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B50899BC-7C67-B201-F99E-FFFDB5A91E17}"/>
              </a:ext>
            </a:extLst>
          </p:cNvPr>
          <p:cNvSpPr>
            <a:spLocks noGrp="1"/>
          </p:cNvSpPr>
          <p:nvPr>
            <p:ph type="title" idx="4294967295"/>
          </p:nvPr>
        </p:nvSpPr>
        <p:spPr>
          <a:xfrm>
            <a:off x="846138" y="2257425"/>
            <a:ext cx="5041900" cy="3660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57150" marR="0" lvl="0" indent="0" algn="ctr"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endParaRPr kumimoji="0" lang="en-US" sz="32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endParaRPr>
          </a:p>
          <a:p>
            <a:pPr marL="57150" marR="0" lvl="0" indent="0" algn="ctr"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r>
              <a:rPr kumimoji="0" lang="en-US" sz="36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rPr>
              <a:t>Understanding the </a:t>
            </a:r>
          </a:p>
          <a:p>
            <a:pPr marL="57150" marR="0" lvl="0" indent="0" algn="ctr"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r>
              <a:rPr kumimoji="0" lang="en-US" sz="36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rPr>
              <a:t>Rural Landscape</a:t>
            </a:r>
            <a:endParaRPr kumimoji="0" lang="en-US" sz="3600" b="0" i="0" u="none" strike="noStrike" kern="1200" cap="none" spc="0" normalizeH="0" baseline="0" noProof="0" dirty="0">
              <a:ln>
                <a:noFill/>
              </a:ln>
              <a:solidFill>
                <a:schemeClr val="tx1"/>
              </a:solidFill>
              <a:effectLst/>
              <a:uLnTx/>
              <a:uFillTx/>
              <a:latin typeface="+mn-lt"/>
              <a:ea typeface="+mn-ea"/>
              <a:cs typeface="Arial" pitchFamily="34" charset="0"/>
            </a:endParaRPr>
          </a:p>
        </p:txBody>
      </p:sp>
      <p:pic>
        <p:nvPicPr>
          <p:cNvPr id="13" name="Picture Placeholder 12" descr="A dirt road bisecting cultivated fields with a large industrial silo pictured.">
            <a:extLst>
              <a:ext uri="{FF2B5EF4-FFF2-40B4-BE49-F238E27FC236}">
                <a16:creationId xmlns:a16="http://schemas.microsoft.com/office/drawing/2014/main" id="{96DF687D-3806-4A2A-DBBE-781FA2250F2C}"/>
              </a:ext>
            </a:extLst>
          </p:cNvPr>
          <p:cNvPicPr>
            <a:picLocks noGrp="1" noChangeAspect="1"/>
          </p:cNvPicPr>
          <p:nvPr>
            <p:ph type="pic" sz="quarter" idx="12"/>
          </p:nvPr>
        </p:nvPicPr>
        <p:blipFill>
          <a:blip r:embed="rId3"/>
          <a:srcRect l="4042" r="4042"/>
          <a:stretch>
            <a:fillRect/>
          </a:stretch>
        </p:blipFill>
        <p:spPr>
          <a:xfrm>
            <a:off x="5887448" y="2042457"/>
            <a:ext cx="5677488" cy="3661363"/>
          </a:xfrm>
          <a:prstGeom prst="rect">
            <a:avLst/>
          </a:prstGeom>
        </p:spPr>
      </p:pic>
    </p:spTree>
    <p:extLst>
      <p:ext uri="{BB962C8B-B14F-4D97-AF65-F5344CB8AC3E}">
        <p14:creationId xmlns:p14="http://schemas.microsoft.com/office/powerpoint/2010/main" val="3490159610"/>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4BD0763-4446-BF56-5E81-BDC085AD0BEA}"/>
              </a:ext>
            </a:extLst>
          </p:cNvPr>
          <p:cNvSpPr>
            <a:spLocks noGrp="1"/>
          </p:cNvSpPr>
          <p:nvPr>
            <p:ph type="title"/>
          </p:nvPr>
        </p:nvSpPr>
        <p:spPr/>
        <p:txBody>
          <a:bodyPr/>
          <a:lstStyle/>
          <a:p>
            <a:r>
              <a:rPr lang="en-US" dirty="0"/>
              <a:t>Demographics in Rural America</a:t>
            </a:r>
          </a:p>
        </p:txBody>
      </p:sp>
      <p:sp>
        <p:nvSpPr>
          <p:cNvPr id="8" name="Content Placeholder 7">
            <a:extLst>
              <a:ext uri="{FF2B5EF4-FFF2-40B4-BE49-F238E27FC236}">
                <a16:creationId xmlns:a16="http://schemas.microsoft.com/office/drawing/2014/main" id="{8FD7CA0C-1BE4-DCF6-A790-0BEB528CA466}"/>
              </a:ext>
            </a:extLst>
          </p:cNvPr>
          <p:cNvSpPr>
            <a:spLocks noGrp="1"/>
          </p:cNvSpPr>
          <p:nvPr>
            <p:ph type="body" sz="quarter" idx="11"/>
          </p:nvPr>
        </p:nvSpPr>
        <p:spPr>
          <a:xfrm>
            <a:off x="623888" y="1969292"/>
            <a:ext cx="10511834" cy="4331920"/>
          </a:xfrm>
        </p:spPr>
        <p:txBody>
          <a:bodyPr/>
          <a:lstStyle/>
          <a:p>
            <a:r>
              <a:rPr lang="en-US" b="1" dirty="0"/>
              <a:t>Population Size</a:t>
            </a:r>
            <a:r>
              <a:rPr lang="en-US" dirty="0"/>
              <a:t>: About 81.7 million people—roughly 24.4% of the U.S. population—live in rural areas </a:t>
            </a:r>
            <a:r>
              <a:rPr lang="en-US" sz="1800" dirty="0">
                <a:solidFill>
                  <a:schemeClr val="accent4"/>
                </a:solidFill>
              </a:rPr>
              <a:t>(U.S. Federal Housing, 2024)</a:t>
            </a:r>
            <a:r>
              <a:rPr lang="en-US" dirty="0"/>
              <a:t>.</a:t>
            </a:r>
          </a:p>
          <a:p>
            <a:r>
              <a:rPr lang="en-US" b="1" dirty="0"/>
              <a:t>Age Distribution</a:t>
            </a:r>
            <a:r>
              <a:rPr lang="en-US" dirty="0"/>
              <a:t>:19.2% of rural residents are aged 65+, compared to 15.7% in urban areas </a:t>
            </a:r>
            <a:r>
              <a:rPr lang="en-US" sz="1800" dirty="0">
                <a:solidFill>
                  <a:schemeClr val="accent4"/>
                </a:solidFill>
              </a:rPr>
              <a:t>(U.S. Federal Housing, 2024)</a:t>
            </a:r>
            <a:r>
              <a:rPr lang="en-US" dirty="0"/>
              <a:t>.</a:t>
            </a:r>
          </a:p>
          <a:p>
            <a:r>
              <a:rPr lang="en-US" b="1" dirty="0"/>
              <a:t>Income and Poverty</a:t>
            </a:r>
            <a:r>
              <a:rPr lang="en-US" dirty="0"/>
              <a:t>: Rural areas have lower median household incomes and a higher percentage of households earning under $50,000 </a:t>
            </a:r>
            <a:r>
              <a:rPr lang="en-US" sz="1800" dirty="0">
                <a:solidFill>
                  <a:schemeClr val="accent4"/>
                </a:solidFill>
              </a:rPr>
              <a:t>(Davis J. at al.,2023)</a:t>
            </a:r>
            <a:r>
              <a:rPr lang="en-US" dirty="0"/>
              <a:t>.</a:t>
            </a:r>
          </a:p>
          <a:p>
            <a:r>
              <a:rPr lang="en-US" b="1" dirty="0"/>
              <a:t>Racial and Ethnic Diversity</a:t>
            </a:r>
            <a:r>
              <a:rPr lang="en-US" dirty="0"/>
              <a:t>: Rural America is becoming more diverse: 24% of rural residents are people of color, with Latino populations driving much of the growth </a:t>
            </a:r>
            <a:r>
              <a:rPr lang="en-US" sz="1800" dirty="0">
                <a:solidFill>
                  <a:schemeClr val="accent4"/>
                </a:solidFill>
              </a:rPr>
              <a:t>(U.S. Census Bureau, 2020)</a:t>
            </a:r>
            <a:r>
              <a:rPr lang="en-US" dirty="0"/>
              <a:t>.</a:t>
            </a:r>
          </a:p>
        </p:txBody>
      </p:sp>
    </p:spTree>
    <p:extLst>
      <p:ext uri="{BB962C8B-B14F-4D97-AF65-F5344CB8AC3E}">
        <p14:creationId xmlns:p14="http://schemas.microsoft.com/office/powerpoint/2010/main" val="28517125"/>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3CBAC-8580-68B1-7060-EF13CBFC0631}"/>
              </a:ext>
            </a:extLst>
          </p:cNvPr>
          <p:cNvSpPr>
            <a:spLocks noGrp="1"/>
          </p:cNvSpPr>
          <p:nvPr>
            <p:ph type="title"/>
          </p:nvPr>
        </p:nvSpPr>
        <p:spPr/>
        <p:txBody>
          <a:bodyPr/>
          <a:lstStyle/>
          <a:p>
            <a:r>
              <a:rPr lang="en-US" dirty="0"/>
              <a:t>Healthcare Access in Rural Communities</a:t>
            </a:r>
          </a:p>
        </p:txBody>
      </p:sp>
      <p:sp>
        <p:nvSpPr>
          <p:cNvPr id="3" name="Content Placeholder 2">
            <a:extLst>
              <a:ext uri="{FF2B5EF4-FFF2-40B4-BE49-F238E27FC236}">
                <a16:creationId xmlns:a16="http://schemas.microsoft.com/office/drawing/2014/main" id="{C925F386-EA52-049B-E48A-7E601E597BB5}"/>
              </a:ext>
            </a:extLst>
          </p:cNvPr>
          <p:cNvSpPr>
            <a:spLocks noGrp="1"/>
          </p:cNvSpPr>
          <p:nvPr>
            <p:ph type="body" sz="quarter" idx="11"/>
          </p:nvPr>
        </p:nvSpPr>
        <p:spPr>
          <a:xfrm>
            <a:off x="623888" y="2141307"/>
            <a:ext cx="10511834" cy="4005995"/>
          </a:xfrm>
        </p:spPr>
        <p:txBody>
          <a:bodyPr>
            <a:normAutofit fontScale="92500" lnSpcReduction="10000"/>
          </a:bodyPr>
          <a:lstStyle/>
          <a:p>
            <a:r>
              <a:rPr lang="en-US" b="1" dirty="0"/>
              <a:t>Provider Shortages</a:t>
            </a:r>
            <a:r>
              <a:rPr lang="en-US" dirty="0"/>
              <a:t>: Over 60% of Primary Care Health Professional Shortage Areas (HPSAs) are in rural regions </a:t>
            </a:r>
            <a:r>
              <a:rPr lang="en-US" sz="1900" dirty="0">
                <a:solidFill>
                  <a:schemeClr val="accent4"/>
                </a:solidFill>
              </a:rPr>
              <a:t>(RHI Hub, 2026)</a:t>
            </a:r>
            <a:r>
              <a:rPr lang="en-US" dirty="0"/>
              <a:t>.</a:t>
            </a:r>
          </a:p>
          <a:p>
            <a:r>
              <a:rPr lang="en-US" b="1" dirty="0"/>
              <a:t>Hospital Closures</a:t>
            </a:r>
            <a:r>
              <a:rPr lang="en-US" dirty="0"/>
              <a:t>: More than 100 rural hospitals closed between 2013 and 2020, forcing residents to travel 20–40 miles farther for care </a:t>
            </a:r>
            <a:r>
              <a:rPr lang="en-US" sz="1900" dirty="0">
                <a:solidFill>
                  <a:schemeClr val="accent4"/>
                </a:solidFill>
              </a:rPr>
              <a:t>(GAO, 2023)</a:t>
            </a:r>
            <a:r>
              <a:rPr lang="en-US" dirty="0"/>
              <a:t>.</a:t>
            </a:r>
          </a:p>
          <a:p>
            <a:r>
              <a:rPr lang="en-US" b="1" dirty="0"/>
              <a:t>Insurance Coverage</a:t>
            </a:r>
            <a:r>
              <a:rPr lang="en-US" dirty="0"/>
              <a:t>: Rural residents are more likely to be uninsured or underinsured, especially children and working-age adults </a:t>
            </a:r>
            <a:r>
              <a:rPr lang="en-US" sz="1900" dirty="0">
                <a:solidFill>
                  <a:schemeClr val="accent4"/>
                </a:solidFill>
              </a:rPr>
              <a:t>(RHI Hub, 2026)</a:t>
            </a:r>
            <a:r>
              <a:rPr lang="en-US" dirty="0"/>
              <a:t>.</a:t>
            </a:r>
          </a:p>
          <a:p>
            <a:r>
              <a:rPr lang="en-US" b="1" dirty="0"/>
              <a:t>Telehealth and Broadband</a:t>
            </a:r>
            <a:r>
              <a:rPr lang="en-US" dirty="0"/>
              <a:t>: 17% of rural residents lack broadband access, limiting its reach </a:t>
            </a:r>
            <a:r>
              <a:rPr lang="en-US" sz="1900" dirty="0">
                <a:solidFill>
                  <a:schemeClr val="accent4"/>
                </a:solidFill>
              </a:rPr>
              <a:t>(GAO, 2023)</a:t>
            </a:r>
            <a:r>
              <a:rPr lang="en-US" dirty="0"/>
              <a:t>.</a:t>
            </a:r>
          </a:p>
          <a:p>
            <a:r>
              <a:rPr lang="en-US" b="1" dirty="0"/>
              <a:t>Transportation Barriers</a:t>
            </a:r>
            <a:r>
              <a:rPr lang="en-US" dirty="0"/>
              <a:t>: Long distances and lack of public transit make it difficult to access care, especially for elderly or disabled residents </a:t>
            </a:r>
            <a:r>
              <a:rPr lang="en-US" sz="1900" dirty="0">
                <a:solidFill>
                  <a:schemeClr val="accent4"/>
                </a:solidFill>
              </a:rPr>
              <a:t>(RHI Hub, 2026)</a:t>
            </a:r>
            <a:r>
              <a:rPr lang="en-US" dirty="0"/>
              <a:t>. </a:t>
            </a:r>
          </a:p>
        </p:txBody>
      </p:sp>
    </p:spTree>
    <p:extLst>
      <p:ext uri="{BB962C8B-B14F-4D97-AF65-F5344CB8AC3E}">
        <p14:creationId xmlns:p14="http://schemas.microsoft.com/office/powerpoint/2010/main" val="3882238929"/>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CE3BF-D1E3-0051-22E2-9DA9E313A005}"/>
              </a:ext>
            </a:extLst>
          </p:cNvPr>
          <p:cNvSpPr>
            <a:spLocks noGrp="1"/>
          </p:cNvSpPr>
          <p:nvPr>
            <p:ph type="title"/>
          </p:nvPr>
        </p:nvSpPr>
        <p:spPr/>
        <p:txBody>
          <a:bodyPr>
            <a:normAutofit/>
          </a:bodyPr>
          <a:lstStyle/>
          <a:p>
            <a:r>
              <a:rPr lang="en-US" dirty="0"/>
              <a:t>Social Labeling and Local Context Considerations</a:t>
            </a:r>
          </a:p>
        </p:txBody>
      </p:sp>
      <p:sp>
        <p:nvSpPr>
          <p:cNvPr id="3" name="Content Placeholder 2">
            <a:extLst>
              <a:ext uri="{FF2B5EF4-FFF2-40B4-BE49-F238E27FC236}">
                <a16:creationId xmlns:a16="http://schemas.microsoft.com/office/drawing/2014/main" id="{FEA60C8C-1427-5B44-EF2C-664DDB38D39C}"/>
              </a:ext>
            </a:extLst>
          </p:cNvPr>
          <p:cNvSpPr>
            <a:spLocks noGrp="1"/>
          </p:cNvSpPr>
          <p:nvPr>
            <p:ph type="body" sz="quarter" idx="11"/>
          </p:nvPr>
        </p:nvSpPr>
        <p:spPr>
          <a:xfrm>
            <a:off x="623888" y="2040640"/>
            <a:ext cx="5470523" cy="4305839"/>
          </a:xfrm>
        </p:spPr>
        <p:txBody>
          <a:bodyPr>
            <a:normAutofit/>
          </a:bodyPr>
          <a:lstStyle/>
          <a:p>
            <a:r>
              <a:rPr lang="en-US" b="1" dirty="0"/>
              <a:t>Social labeling key impacts:</a:t>
            </a:r>
          </a:p>
          <a:p>
            <a:pPr lvl="1"/>
            <a:r>
              <a:rPr lang="en-US" dirty="0"/>
              <a:t>Social labeling and isolation</a:t>
            </a:r>
          </a:p>
          <a:p>
            <a:pPr lvl="1"/>
            <a:r>
              <a:rPr lang="en-US" dirty="0"/>
              <a:t>Fear of disclosure</a:t>
            </a:r>
          </a:p>
          <a:p>
            <a:pPr lvl="1"/>
            <a:r>
              <a:rPr lang="en-US" dirty="0"/>
              <a:t>Internalized shame</a:t>
            </a:r>
          </a:p>
          <a:p>
            <a:pPr marL="114078" indent="0">
              <a:buNone/>
            </a:pPr>
            <a:r>
              <a:rPr lang="en-US" b="1" dirty="0"/>
              <a:t>Cultural dynamics to consider:</a:t>
            </a:r>
          </a:p>
          <a:p>
            <a:pPr lvl="1"/>
            <a:r>
              <a:rPr lang="en-US" dirty="0"/>
              <a:t>Privacy and confidentiality</a:t>
            </a:r>
          </a:p>
          <a:p>
            <a:pPr lvl="1"/>
            <a:r>
              <a:rPr lang="en-US" dirty="0"/>
              <a:t>Mistrust of outsiders</a:t>
            </a:r>
          </a:p>
          <a:p>
            <a:pPr lvl="1"/>
            <a:r>
              <a:rPr lang="en-US" dirty="0"/>
              <a:t>Moral judgments</a:t>
            </a:r>
          </a:p>
          <a:p>
            <a:pPr lvl="1"/>
            <a:r>
              <a:rPr lang="en-US" dirty="0"/>
              <a:t>Faith-based Influence</a:t>
            </a:r>
          </a:p>
        </p:txBody>
      </p:sp>
      <p:sp>
        <p:nvSpPr>
          <p:cNvPr id="8" name="Oval 7" descr="Language matters">
            <a:extLst>
              <a:ext uri="{FF2B5EF4-FFF2-40B4-BE49-F238E27FC236}">
                <a16:creationId xmlns:a16="http://schemas.microsoft.com/office/drawing/2014/main" id="{B23B69D2-ED87-25AF-E522-1EB16A0B4EAE}"/>
              </a:ext>
            </a:extLst>
          </p:cNvPr>
          <p:cNvSpPr/>
          <p:nvPr/>
        </p:nvSpPr>
        <p:spPr>
          <a:xfrm>
            <a:off x="6496169" y="2901755"/>
            <a:ext cx="4238387" cy="1939131"/>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199" dirty="0">
                <a:solidFill>
                  <a:schemeClr val="bg1"/>
                </a:solidFill>
              </a:rPr>
              <a:t>Language Matters !!</a:t>
            </a:r>
          </a:p>
        </p:txBody>
      </p:sp>
    </p:spTree>
    <p:extLst>
      <p:ext uri="{BB962C8B-B14F-4D97-AF65-F5344CB8AC3E}">
        <p14:creationId xmlns:p14="http://schemas.microsoft.com/office/powerpoint/2010/main" val="3852010420"/>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1105C-0889-06BE-7767-FD65EF3C6326}"/>
              </a:ext>
            </a:extLst>
          </p:cNvPr>
          <p:cNvSpPr>
            <a:spLocks noGrp="1"/>
          </p:cNvSpPr>
          <p:nvPr>
            <p:ph type="title"/>
          </p:nvPr>
        </p:nvSpPr>
        <p:spPr/>
        <p:txBody>
          <a:bodyPr>
            <a:normAutofit/>
          </a:bodyPr>
          <a:lstStyle/>
          <a:p>
            <a:r>
              <a:rPr lang="en-US" dirty="0"/>
              <a:t>Additional Rural Life Local Contextual Considerations</a:t>
            </a:r>
          </a:p>
        </p:txBody>
      </p:sp>
      <p:sp>
        <p:nvSpPr>
          <p:cNvPr id="3" name="Content Placeholder 2">
            <a:extLst>
              <a:ext uri="{FF2B5EF4-FFF2-40B4-BE49-F238E27FC236}">
                <a16:creationId xmlns:a16="http://schemas.microsoft.com/office/drawing/2014/main" id="{BDE4CB08-FD13-4F4B-F2DF-E5B8A178186A}"/>
              </a:ext>
            </a:extLst>
          </p:cNvPr>
          <p:cNvSpPr>
            <a:spLocks noGrp="1"/>
          </p:cNvSpPr>
          <p:nvPr>
            <p:ph type="body" sz="quarter" idx="11"/>
          </p:nvPr>
        </p:nvSpPr>
        <p:spPr/>
        <p:txBody>
          <a:bodyPr>
            <a:normAutofit/>
          </a:bodyPr>
          <a:lstStyle/>
          <a:p>
            <a:r>
              <a:rPr lang="en-US" sz="2799" dirty="0"/>
              <a:t>Religious influence</a:t>
            </a:r>
          </a:p>
          <a:p>
            <a:r>
              <a:rPr lang="en-US" sz="2799" dirty="0"/>
              <a:t>Traditional beliefs</a:t>
            </a:r>
          </a:p>
          <a:p>
            <a:r>
              <a:rPr lang="en-US" sz="2799" dirty="0"/>
              <a:t>Community norms</a:t>
            </a:r>
          </a:p>
          <a:p>
            <a:r>
              <a:rPr lang="en-US" sz="2799" dirty="0"/>
              <a:t>Mistrust</a:t>
            </a:r>
          </a:p>
        </p:txBody>
      </p:sp>
      <p:pic>
        <p:nvPicPr>
          <p:cNvPr id="9" name="Picture Placeholder 8" descr="A rooster sitting on a fence in a rural landscape with farm outbuildings in the background.">
            <a:extLst>
              <a:ext uri="{FF2B5EF4-FFF2-40B4-BE49-F238E27FC236}">
                <a16:creationId xmlns:a16="http://schemas.microsoft.com/office/drawing/2014/main" id="{7BCBFC04-8104-CC15-E8B3-D4D5C5FCCC6A}"/>
              </a:ext>
            </a:extLst>
          </p:cNvPr>
          <p:cNvPicPr>
            <a:picLocks noGrp="1" noChangeAspect="1"/>
          </p:cNvPicPr>
          <p:nvPr>
            <p:ph type="pic" sz="quarter" idx="12"/>
          </p:nvPr>
        </p:nvPicPr>
        <p:blipFill>
          <a:blip r:embed="rId3"/>
          <a:srcRect l="8978" r="8978"/>
          <a:stretch>
            <a:fillRect/>
          </a:stretch>
        </p:blipFill>
        <p:spPr>
          <a:xfrm>
            <a:off x="6094412" y="2040640"/>
            <a:ext cx="5041900" cy="3661363"/>
          </a:xfrm>
          <a:prstGeom prst="rect">
            <a:avLst/>
          </a:prstGeom>
        </p:spPr>
      </p:pic>
    </p:spTree>
    <p:extLst>
      <p:ext uri="{BB962C8B-B14F-4D97-AF65-F5344CB8AC3E}">
        <p14:creationId xmlns:p14="http://schemas.microsoft.com/office/powerpoint/2010/main" val="2074839313"/>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FB798EC8-2182-29C6-D576-BEDAA921617E}"/>
              </a:ext>
            </a:extLst>
          </p:cNvPr>
          <p:cNvSpPr>
            <a:spLocks noGrp="1"/>
          </p:cNvSpPr>
          <p:nvPr>
            <p:ph type="title" idx="4294967295"/>
          </p:nvPr>
        </p:nvSpPr>
        <p:spPr>
          <a:xfrm>
            <a:off x="623888" y="2063750"/>
            <a:ext cx="4933950" cy="3660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57150" marR="0" lvl="0" indent="0" algn="l"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endParaRPr kumimoji="0" lang="en-US" sz="32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endParaRPr>
          </a:p>
          <a:p>
            <a:pPr marL="57150" marR="0" lvl="0" indent="0" algn="ctr"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r>
              <a:rPr kumimoji="0" lang="en-US" sz="36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rPr>
              <a:t>Overview of HIV </a:t>
            </a:r>
          </a:p>
          <a:p>
            <a:pPr marL="57150" marR="0" lvl="0" indent="0" algn="ctr"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r>
              <a:rPr kumimoji="0" lang="en-US" sz="36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rPr>
              <a:t>and SUDs </a:t>
            </a:r>
            <a:endParaRPr kumimoji="0" lang="en-US" sz="3600" b="0" i="0" u="none" strike="noStrike" kern="1200" cap="none" spc="0" normalizeH="0" baseline="0" noProof="0" dirty="0">
              <a:ln>
                <a:noFill/>
              </a:ln>
              <a:solidFill>
                <a:schemeClr val="tx1"/>
              </a:solidFill>
              <a:effectLst/>
              <a:uLnTx/>
              <a:uFillTx/>
              <a:latin typeface="+mn-lt"/>
              <a:ea typeface="+mn-ea"/>
              <a:cs typeface="Arial" pitchFamily="34" charset="0"/>
            </a:endParaRPr>
          </a:p>
        </p:txBody>
      </p:sp>
      <p:pic>
        <p:nvPicPr>
          <p:cNvPr id="14" name="Picture Placeholder 13" descr="Workers cultivating crops in a field.">
            <a:extLst>
              <a:ext uri="{FF2B5EF4-FFF2-40B4-BE49-F238E27FC236}">
                <a16:creationId xmlns:a16="http://schemas.microsoft.com/office/drawing/2014/main" id="{5D44821E-78E7-BB64-B62B-E14D8F435F78}"/>
              </a:ext>
            </a:extLst>
          </p:cNvPr>
          <p:cNvPicPr>
            <a:picLocks noGrp="1" noChangeAspect="1"/>
          </p:cNvPicPr>
          <p:nvPr>
            <p:ph type="pic" sz="quarter" idx="12"/>
          </p:nvPr>
        </p:nvPicPr>
        <p:blipFill>
          <a:blip r:embed="rId3"/>
          <a:srcRect l="11314" r="11314"/>
          <a:stretch>
            <a:fillRect/>
          </a:stretch>
        </p:blipFill>
        <p:spPr>
          <a:xfrm>
            <a:off x="5744166" y="2042457"/>
            <a:ext cx="5821361" cy="3661363"/>
          </a:xfrm>
          <a:prstGeom prst="rect">
            <a:avLst/>
          </a:prstGeom>
        </p:spPr>
      </p:pic>
    </p:spTree>
    <p:extLst>
      <p:ext uri="{BB962C8B-B14F-4D97-AF65-F5344CB8AC3E}">
        <p14:creationId xmlns:p14="http://schemas.microsoft.com/office/powerpoint/2010/main" val="246170342"/>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5D7E3B3-B99A-2CB1-360C-E798F5067952}"/>
              </a:ext>
            </a:extLst>
          </p:cNvPr>
          <p:cNvSpPr>
            <a:spLocks noGrp="1"/>
          </p:cNvSpPr>
          <p:nvPr>
            <p:ph type="title"/>
          </p:nvPr>
        </p:nvSpPr>
        <p:spPr/>
        <p:txBody>
          <a:bodyPr/>
          <a:lstStyle/>
          <a:p>
            <a:r>
              <a:rPr lang="en-US" dirty="0"/>
              <a:t>HIV in the United States</a:t>
            </a:r>
          </a:p>
        </p:txBody>
      </p:sp>
      <p:sp>
        <p:nvSpPr>
          <p:cNvPr id="7" name="Content Placeholder 6">
            <a:extLst>
              <a:ext uri="{FF2B5EF4-FFF2-40B4-BE49-F238E27FC236}">
                <a16:creationId xmlns:a16="http://schemas.microsoft.com/office/drawing/2014/main" id="{F8A087CC-73AD-7F55-5823-D4977373190E}"/>
              </a:ext>
            </a:extLst>
          </p:cNvPr>
          <p:cNvSpPr>
            <a:spLocks noGrp="1"/>
          </p:cNvSpPr>
          <p:nvPr>
            <p:ph type="body" sz="quarter" idx="11"/>
          </p:nvPr>
        </p:nvSpPr>
        <p:spPr>
          <a:xfrm>
            <a:off x="623888" y="2141308"/>
            <a:ext cx="10511834" cy="3951674"/>
          </a:xfrm>
        </p:spPr>
        <p:txBody>
          <a:bodyPr>
            <a:normAutofit fontScale="92500"/>
          </a:bodyPr>
          <a:lstStyle/>
          <a:p>
            <a:r>
              <a:rPr lang="en-US" b="1" dirty="0"/>
              <a:t>Prevalence</a:t>
            </a:r>
            <a:r>
              <a:rPr lang="en-US" dirty="0"/>
              <a:t>: Approximately 1.2 million people are living with HIV in the U.S., and about 13% are unaware of their status </a:t>
            </a:r>
            <a:r>
              <a:rPr lang="en-US" sz="1900" dirty="0">
                <a:solidFill>
                  <a:schemeClr val="accent4"/>
                </a:solidFill>
              </a:rPr>
              <a:t>(CDC, 2024)</a:t>
            </a:r>
            <a:r>
              <a:rPr lang="en-US" dirty="0"/>
              <a:t>.</a:t>
            </a:r>
          </a:p>
          <a:p>
            <a:r>
              <a:rPr lang="en-US" b="1" dirty="0"/>
              <a:t>New Infections</a:t>
            </a:r>
            <a:r>
              <a:rPr lang="en-US" dirty="0"/>
              <a:t>: In 2022, there were an estimated 31,800 new HIV infections, with the South accounting for nearly 49% of these cases.</a:t>
            </a:r>
          </a:p>
          <a:p>
            <a:r>
              <a:rPr lang="en-US" b="1" dirty="0"/>
              <a:t>Disparities</a:t>
            </a:r>
            <a:r>
              <a:rPr lang="en-US" dirty="0"/>
              <a:t>:</a:t>
            </a:r>
          </a:p>
          <a:p>
            <a:pPr lvl="1"/>
            <a:r>
              <a:rPr lang="en-US" dirty="0"/>
              <a:t>Gay and bisexual men accounted for 67% of new infections </a:t>
            </a:r>
            <a:r>
              <a:rPr lang="en-US" sz="1900" dirty="0">
                <a:solidFill>
                  <a:schemeClr val="accent4"/>
                </a:solidFill>
              </a:rPr>
              <a:t>(HIV.gov, 2026)</a:t>
            </a:r>
            <a:r>
              <a:rPr lang="en-US" dirty="0"/>
              <a:t>.</a:t>
            </a:r>
          </a:p>
          <a:p>
            <a:pPr lvl="1"/>
            <a:r>
              <a:rPr lang="en-US" dirty="0"/>
              <a:t>Black/African American individuals made up 38% of new diagnoses, despite being only 12% of the population.</a:t>
            </a:r>
          </a:p>
          <a:p>
            <a:pPr lvl="1"/>
            <a:r>
              <a:rPr lang="en-US" dirty="0"/>
              <a:t>People who inject drugs (PWID) represented 7% of new infections.</a:t>
            </a:r>
          </a:p>
          <a:p>
            <a:pPr marL="114078" indent="0">
              <a:buNone/>
            </a:pPr>
            <a:endParaRPr lang="en-US" sz="600" dirty="0"/>
          </a:p>
          <a:p>
            <a:pPr marL="114078" indent="0">
              <a:buNone/>
            </a:pPr>
            <a:endParaRPr lang="en-US" sz="1799" dirty="0"/>
          </a:p>
          <a:p>
            <a:pPr marL="114078" indent="0">
              <a:buNone/>
            </a:pPr>
            <a:endParaRPr lang="en-US" dirty="0"/>
          </a:p>
        </p:txBody>
      </p:sp>
    </p:spTree>
    <p:extLst>
      <p:ext uri="{BB962C8B-B14F-4D97-AF65-F5344CB8AC3E}">
        <p14:creationId xmlns:p14="http://schemas.microsoft.com/office/powerpoint/2010/main" val="143279183"/>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05857-8FAF-4526-0D1A-F6644C396CE5}"/>
              </a:ext>
            </a:extLst>
          </p:cNvPr>
          <p:cNvSpPr>
            <a:spLocks noGrp="1"/>
          </p:cNvSpPr>
          <p:nvPr>
            <p:ph type="title"/>
          </p:nvPr>
        </p:nvSpPr>
        <p:spPr/>
        <p:txBody>
          <a:bodyPr/>
          <a:lstStyle/>
          <a:p>
            <a:r>
              <a:rPr lang="en-US" dirty="0"/>
              <a:t>HIV in Rural Communities Across the U.S.</a:t>
            </a:r>
          </a:p>
        </p:txBody>
      </p:sp>
      <p:sp>
        <p:nvSpPr>
          <p:cNvPr id="3" name="Content Placeholder 2">
            <a:extLst>
              <a:ext uri="{FF2B5EF4-FFF2-40B4-BE49-F238E27FC236}">
                <a16:creationId xmlns:a16="http://schemas.microsoft.com/office/drawing/2014/main" id="{C127E8AB-7579-4A8A-BF3B-663025D35BE5}"/>
              </a:ext>
            </a:extLst>
          </p:cNvPr>
          <p:cNvSpPr>
            <a:spLocks noGrp="1"/>
          </p:cNvSpPr>
          <p:nvPr>
            <p:ph type="body" sz="quarter" idx="11"/>
          </p:nvPr>
        </p:nvSpPr>
        <p:spPr/>
        <p:txBody>
          <a:bodyPr>
            <a:normAutofit fontScale="92500"/>
          </a:bodyPr>
          <a:lstStyle/>
          <a:p>
            <a:r>
              <a:rPr lang="en-US" b="1" dirty="0"/>
              <a:t>Prevalence</a:t>
            </a:r>
            <a:r>
              <a:rPr lang="en-US" dirty="0"/>
              <a:t>: Rural counties have lower overall HIV prevalence than urban ones—about 149 per 100,000 compared to 399 per 100,000 </a:t>
            </a:r>
            <a:r>
              <a:rPr lang="en-US" sz="1900" dirty="0">
                <a:solidFill>
                  <a:schemeClr val="accent4"/>
                </a:solidFill>
              </a:rPr>
              <a:t>(</a:t>
            </a:r>
            <a:r>
              <a:rPr lang="da-DK" sz="1900" dirty="0">
                <a:solidFill>
                  <a:schemeClr val="accent4"/>
                </a:solidFill>
              </a:rPr>
              <a:t>Schafer et al., 2018)</a:t>
            </a:r>
            <a:endParaRPr lang="en-US" sz="1900" dirty="0">
              <a:solidFill>
                <a:schemeClr val="accent4"/>
              </a:solidFill>
            </a:endParaRPr>
          </a:p>
          <a:p>
            <a:r>
              <a:rPr lang="en-US" b="1" dirty="0"/>
              <a:t>New Diagnoses</a:t>
            </a:r>
            <a:r>
              <a:rPr lang="en-US" dirty="0"/>
              <a:t>: In the South, 23% of new HIV cases occur in rural and suburban areas.</a:t>
            </a:r>
          </a:p>
          <a:p>
            <a:r>
              <a:rPr lang="en-US" b="1" dirty="0"/>
              <a:t>Disproportionate Impact</a:t>
            </a:r>
            <a:r>
              <a:rPr lang="en-US" dirty="0"/>
              <a:t>: Individuals from groups that frequently have difficulty accessing services are more affected in rural areas.</a:t>
            </a:r>
          </a:p>
          <a:p>
            <a:r>
              <a:rPr lang="en-US" b="1" dirty="0"/>
              <a:t>Barriers to Care</a:t>
            </a:r>
            <a:r>
              <a:rPr lang="en-US" dirty="0"/>
              <a:t>: Limited access to HIV testing and treatment services; geographic isolation and transportation challenges; social labeling around HIV and substance use.</a:t>
            </a:r>
          </a:p>
        </p:txBody>
      </p:sp>
    </p:spTree>
    <p:extLst>
      <p:ext uri="{BB962C8B-B14F-4D97-AF65-F5344CB8AC3E}">
        <p14:creationId xmlns:p14="http://schemas.microsoft.com/office/powerpoint/2010/main" val="4024378047"/>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C7370-E365-1A61-AFF6-D9F2713162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4B2FE7-ECAF-CA5C-7C1B-2DEB5F2743E2}"/>
              </a:ext>
            </a:extLst>
          </p:cNvPr>
          <p:cNvSpPr>
            <a:spLocks noGrp="1"/>
          </p:cNvSpPr>
          <p:nvPr>
            <p:ph type="title"/>
          </p:nvPr>
        </p:nvSpPr>
        <p:spPr/>
        <p:txBody>
          <a:bodyPr/>
          <a:lstStyle/>
          <a:p>
            <a:r>
              <a:rPr lang="en-US" dirty="0"/>
              <a:t>HIV in California</a:t>
            </a:r>
          </a:p>
        </p:txBody>
      </p:sp>
      <p:sp>
        <p:nvSpPr>
          <p:cNvPr id="3" name="Content Placeholder 2">
            <a:extLst>
              <a:ext uri="{FF2B5EF4-FFF2-40B4-BE49-F238E27FC236}">
                <a16:creationId xmlns:a16="http://schemas.microsoft.com/office/drawing/2014/main" id="{BC2BC4DA-732C-BB25-D09C-071B98BA3008}"/>
              </a:ext>
            </a:extLst>
          </p:cNvPr>
          <p:cNvSpPr>
            <a:spLocks noGrp="1"/>
          </p:cNvSpPr>
          <p:nvPr>
            <p:ph type="body" sz="quarter" idx="11"/>
          </p:nvPr>
        </p:nvSpPr>
        <p:spPr>
          <a:xfrm>
            <a:off x="623888" y="2141308"/>
            <a:ext cx="10511834" cy="3969782"/>
          </a:xfrm>
        </p:spPr>
        <p:txBody>
          <a:bodyPr>
            <a:normAutofit fontScale="92500" lnSpcReduction="10000"/>
          </a:bodyPr>
          <a:lstStyle/>
          <a:p>
            <a:r>
              <a:rPr lang="en-US" dirty="0"/>
              <a:t>California has one of the largest HIV-positive populations in the U.S.</a:t>
            </a:r>
          </a:p>
          <a:p>
            <a:r>
              <a:rPr lang="en-US" dirty="0"/>
              <a:t>About 143,254 people were living with diagnosed HIV in 2023. </a:t>
            </a:r>
          </a:p>
          <a:p>
            <a:r>
              <a:rPr lang="en-US" dirty="0"/>
              <a:t>Earlier estimates: </a:t>
            </a:r>
          </a:p>
          <a:p>
            <a:pPr lvl="1"/>
            <a:r>
              <a:rPr lang="en-US" dirty="0"/>
              <a:t>137,800 (2019) </a:t>
            </a:r>
          </a:p>
          <a:p>
            <a:pPr lvl="1"/>
            <a:r>
              <a:rPr lang="en-US" dirty="0"/>
              <a:t>141,000 (2021)</a:t>
            </a:r>
          </a:p>
          <a:p>
            <a:pPr lvl="1"/>
            <a:r>
              <a:rPr lang="en-US" dirty="0"/>
              <a:t>This shows a gradual increase over time, mainly because:</a:t>
            </a:r>
          </a:p>
          <a:p>
            <a:pPr lvl="2"/>
            <a:r>
              <a:rPr lang="en-US" sz="2000" dirty="0"/>
              <a:t>People with HIV are living longer due to effective treatment</a:t>
            </a:r>
          </a:p>
          <a:p>
            <a:pPr lvl="2"/>
            <a:r>
              <a:rPr lang="en-US" sz="2000" dirty="0"/>
              <a:t>New infections still occur each year</a:t>
            </a:r>
          </a:p>
          <a:p>
            <a:r>
              <a:rPr lang="en-US" dirty="0"/>
              <a:t>Approximately 7,000 to 11,500 people are living with HIV in rural California.</a:t>
            </a:r>
          </a:p>
          <a:p>
            <a:pPr marL="676656" lvl="2" indent="0">
              <a:buNone/>
            </a:pPr>
            <a:endParaRPr lang="en-US" sz="2000" dirty="0"/>
          </a:p>
        </p:txBody>
      </p:sp>
      <p:sp>
        <p:nvSpPr>
          <p:cNvPr id="4" name="TextBox 3">
            <a:extLst>
              <a:ext uri="{FF2B5EF4-FFF2-40B4-BE49-F238E27FC236}">
                <a16:creationId xmlns:a16="http://schemas.microsoft.com/office/drawing/2014/main" id="{EB986BC2-6272-4BA5-7E7A-469E67174E6A}"/>
              </a:ext>
            </a:extLst>
          </p:cNvPr>
          <p:cNvSpPr txBox="1"/>
          <p:nvPr/>
        </p:nvSpPr>
        <p:spPr>
          <a:xfrm>
            <a:off x="316871" y="6319319"/>
            <a:ext cx="3177767" cy="338554"/>
          </a:xfrm>
          <a:prstGeom prst="rect">
            <a:avLst/>
          </a:prstGeom>
          <a:noFill/>
        </p:spPr>
        <p:txBody>
          <a:bodyPr wrap="square" rtlCol="0">
            <a:spAutoFit/>
          </a:bodyPr>
          <a:lstStyle/>
          <a:p>
            <a:r>
              <a:rPr lang="en-US" sz="1600" dirty="0">
                <a:solidFill>
                  <a:schemeClr val="bg1">
                    <a:lumMod val="50000"/>
                  </a:schemeClr>
                </a:solidFill>
              </a:rPr>
              <a:t>SOURCE: CDPH, 2025</a:t>
            </a:r>
          </a:p>
        </p:txBody>
      </p:sp>
    </p:spTree>
    <p:extLst>
      <p:ext uri="{BB962C8B-B14F-4D97-AF65-F5344CB8AC3E}">
        <p14:creationId xmlns:p14="http://schemas.microsoft.com/office/powerpoint/2010/main" val="77038868"/>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A04E7-95C8-4F85-3E0D-CC51402D0D88}"/>
              </a:ext>
            </a:extLst>
          </p:cNvPr>
          <p:cNvSpPr>
            <a:spLocks noGrp="1"/>
          </p:cNvSpPr>
          <p:nvPr>
            <p:ph type="title"/>
          </p:nvPr>
        </p:nvSpPr>
        <p:spPr/>
        <p:txBody>
          <a:bodyPr/>
          <a:lstStyle/>
          <a:p>
            <a:r>
              <a:rPr lang="en-US" dirty="0"/>
              <a:t>Substance Use Disorders (SUDs)</a:t>
            </a:r>
          </a:p>
        </p:txBody>
      </p:sp>
      <p:sp>
        <p:nvSpPr>
          <p:cNvPr id="3" name="Content Placeholder 2">
            <a:extLst>
              <a:ext uri="{FF2B5EF4-FFF2-40B4-BE49-F238E27FC236}">
                <a16:creationId xmlns:a16="http://schemas.microsoft.com/office/drawing/2014/main" id="{A691C54E-DE0A-45CC-9CFE-85DF2C9D8002}"/>
              </a:ext>
            </a:extLst>
          </p:cNvPr>
          <p:cNvSpPr>
            <a:spLocks noGrp="1"/>
          </p:cNvSpPr>
          <p:nvPr>
            <p:ph type="body" sz="quarter" idx="11"/>
          </p:nvPr>
        </p:nvSpPr>
        <p:spPr/>
        <p:txBody>
          <a:bodyPr/>
          <a:lstStyle/>
          <a:p>
            <a:r>
              <a:rPr lang="en-US" dirty="0"/>
              <a:t>Among Americans aged 12 years and older, 47.7 million were current illegal drug users (used within the last 30 days) as of 2023.</a:t>
            </a:r>
          </a:p>
          <a:p>
            <a:r>
              <a:rPr lang="en-US" dirty="0"/>
              <a:t>70.5 million or 24.9% of people 12 and over have used illegal drugs or misused prescription drugs within the last year.</a:t>
            </a:r>
          </a:p>
          <a:p>
            <a:r>
              <a:rPr lang="en-US" dirty="0"/>
              <a:t>38.6% of illegal drug users have a drug disorder.</a:t>
            </a:r>
          </a:p>
          <a:p>
            <a:r>
              <a:rPr lang="en-US" dirty="0"/>
              <a:t>21.6% of those with drug disorders have an opioid disorder; this includes prescription pain relievers or “painkillers” and heroin.</a:t>
            </a:r>
          </a:p>
          <a:p>
            <a:r>
              <a:rPr lang="en-US" dirty="0"/>
              <a:t>CDC estimates 80,391 drug overdose deaths in the United States during 2024.</a:t>
            </a:r>
          </a:p>
        </p:txBody>
      </p:sp>
      <p:sp>
        <p:nvSpPr>
          <p:cNvPr id="4" name="TextBox 3">
            <a:extLst>
              <a:ext uri="{FF2B5EF4-FFF2-40B4-BE49-F238E27FC236}">
                <a16:creationId xmlns:a16="http://schemas.microsoft.com/office/drawing/2014/main" id="{1E403147-7D0E-6209-C562-B792393FC279}"/>
              </a:ext>
            </a:extLst>
          </p:cNvPr>
          <p:cNvSpPr txBox="1"/>
          <p:nvPr/>
        </p:nvSpPr>
        <p:spPr>
          <a:xfrm>
            <a:off x="316871" y="6319319"/>
            <a:ext cx="3883937" cy="338554"/>
          </a:xfrm>
          <a:prstGeom prst="rect">
            <a:avLst/>
          </a:prstGeom>
          <a:noFill/>
        </p:spPr>
        <p:txBody>
          <a:bodyPr wrap="square" rtlCol="0">
            <a:spAutoFit/>
          </a:bodyPr>
          <a:lstStyle/>
          <a:p>
            <a:r>
              <a:rPr lang="en-US" sz="1600" dirty="0">
                <a:solidFill>
                  <a:schemeClr val="bg1">
                    <a:lumMod val="50000"/>
                  </a:schemeClr>
                </a:solidFill>
              </a:rPr>
              <a:t>SOURCES: SAMHSA, 2024; CDC, 2024</a:t>
            </a:r>
          </a:p>
        </p:txBody>
      </p:sp>
    </p:spTree>
    <p:extLst>
      <p:ext uri="{BB962C8B-B14F-4D97-AF65-F5344CB8AC3E}">
        <p14:creationId xmlns:p14="http://schemas.microsoft.com/office/powerpoint/2010/main" val="2221579448"/>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B4E73-9BF7-CB71-D0E5-2CF9C20527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98D27B-7398-9CAA-E41A-466742157CE8}"/>
              </a:ext>
            </a:extLst>
          </p:cNvPr>
          <p:cNvSpPr>
            <a:spLocks noGrp="1"/>
          </p:cNvSpPr>
          <p:nvPr>
            <p:ph type="title"/>
          </p:nvPr>
        </p:nvSpPr>
        <p:spPr/>
        <p:txBody>
          <a:bodyPr/>
          <a:lstStyle/>
          <a:p>
            <a:r>
              <a:rPr lang="en-US" dirty="0"/>
              <a:t>Substance Use Disorders (SUDs) in CA</a:t>
            </a:r>
          </a:p>
        </p:txBody>
      </p:sp>
      <p:sp>
        <p:nvSpPr>
          <p:cNvPr id="3" name="Content Placeholder 2">
            <a:extLst>
              <a:ext uri="{FF2B5EF4-FFF2-40B4-BE49-F238E27FC236}">
                <a16:creationId xmlns:a16="http://schemas.microsoft.com/office/drawing/2014/main" id="{BD182C83-5545-2E75-0A3E-499F66641308}"/>
              </a:ext>
            </a:extLst>
          </p:cNvPr>
          <p:cNvSpPr>
            <a:spLocks noGrp="1"/>
          </p:cNvSpPr>
          <p:nvPr>
            <p:ph type="body" sz="quarter" idx="11"/>
          </p:nvPr>
        </p:nvSpPr>
        <p:spPr/>
        <p:txBody>
          <a:bodyPr/>
          <a:lstStyle/>
          <a:p>
            <a:r>
              <a:rPr lang="en-US" dirty="0"/>
              <a:t>About 5.6 million Californians (age 12+) had a substance use disorder in 2022–2023.</a:t>
            </a:r>
          </a:p>
          <a:p>
            <a:pPr marL="628650" lvl="1" indent="-285750">
              <a:buFont typeface="Arial" panose="020B0604020202020204" pitchFamily="34" charset="0"/>
              <a:buChar char="•"/>
            </a:pPr>
            <a:r>
              <a:rPr lang="en-US" dirty="0"/>
              <a:t>Substance use disorder (all drugs): 17% (≈ 5.6 million people) </a:t>
            </a:r>
          </a:p>
          <a:p>
            <a:pPr marL="628650" lvl="1" indent="-285750">
              <a:buFont typeface="Arial" panose="020B0604020202020204" pitchFamily="34" charset="0"/>
              <a:buChar char="•"/>
            </a:pPr>
            <a:r>
              <a:rPr lang="en-US" dirty="0"/>
              <a:t>Alcohol use disorder: 10.4% (≈ 3.4 million people) </a:t>
            </a:r>
          </a:p>
          <a:p>
            <a:pPr marL="628650" lvl="1" indent="-285750">
              <a:buFont typeface="Arial" panose="020B0604020202020204" pitchFamily="34" charset="0"/>
              <a:buChar char="•"/>
            </a:pPr>
            <a:r>
              <a:rPr lang="en-US" dirty="0"/>
              <a:t>Opioid use disorder: ~1.5–1.9% </a:t>
            </a:r>
          </a:p>
        </p:txBody>
      </p:sp>
      <p:sp>
        <p:nvSpPr>
          <p:cNvPr id="4" name="TextBox 3">
            <a:extLst>
              <a:ext uri="{FF2B5EF4-FFF2-40B4-BE49-F238E27FC236}">
                <a16:creationId xmlns:a16="http://schemas.microsoft.com/office/drawing/2014/main" id="{B27DB28C-8DF7-BAD9-9632-85B3394C7C6E}"/>
              </a:ext>
            </a:extLst>
          </p:cNvPr>
          <p:cNvSpPr txBox="1"/>
          <p:nvPr/>
        </p:nvSpPr>
        <p:spPr>
          <a:xfrm>
            <a:off x="316871" y="6319319"/>
            <a:ext cx="3883937" cy="338554"/>
          </a:xfrm>
          <a:prstGeom prst="rect">
            <a:avLst/>
          </a:prstGeom>
          <a:noFill/>
        </p:spPr>
        <p:txBody>
          <a:bodyPr wrap="square" rtlCol="0">
            <a:spAutoFit/>
          </a:bodyPr>
          <a:lstStyle/>
          <a:p>
            <a:r>
              <a:rPr lang="en-US" sz="1600" dirty="0">
                <a:solidFill>
                  <a:schemeClr val="bg1">
                    <a:lumMod val="50000"/>
                  </a:schemeClr>
                </a:solidFill>
              </a:rPr>
              <a:t>SOURCE: CHCF, 2025</a:t>
            </a:r>
          </a:p>
        </p:txBody>
      </p:sp>
    </p:spTree>
    <p:extLst>
      <p:ext uri="{BB962C8B-B14F-4D97-AF65-F5344CB8AC3E}">
        <p14:creationId xmlns:p14="http://schemas.microsoft.com/office/powerpoint/2010/main" val="3667129792"/>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4F983-71EA-22A2-4C0A-C9452156FAC1}"/>
              </a:ext>
            </a:extLst>
          </p:cNvPr>
          <p:cNvSpPr>
            <a:spLocks noGrp="1"/>
          </p:cNvSpPr>
          <p:nvPr>
            <p:ph type="title"/>
          </p:nvPr>
        </p:nvSpPr>
        <p:spPr>
          <a:xfrm>
            <a:off x="623297" y="858416"/>
            <a:ext cx="10512425" cy="648915"/>
          </a:xfrm>
        </p:spPr>
        <p:txBody>
          <a:bodyPr/>
          <a:lstStyle/>
          <a:p>
            <a:r>
              <a:rPr lang="en-US" dirty="0"/>
              <a:t>Opioid Overdose Deaths by County in CA</a:t>
            </a:r>
          </a:p>
        </p:txBody>
      </p:sp>
      <p:pic>
        <p:nvPicPr>
          <p:cNvPr id="6" name="Picture 5" descr="California map with opioid overdose rates by county">
            <a:extLst>
              <a:ext uri="{FF2B5EF4-FFF2-40B4-BE49-F238E27FC236}">
                <a16:creationId xmlns:a16="http://schemas.microsoft.com/office/drawing/2014/main" id="{645DE155-3E8B-112A-867A-D739B718E47C}"/>
              </a:ext>
            </a:extLst>
          </p:cNvPr>
          <p:cNvPicPr>
            <a:picLocks noChangeAspect="1"/>
          </p:cNvPicPr>
          <p:nvPr/>
        </p:nvPicPr>
        <p:blipFill>
          <a:blip r:embed="rId3"/>
          <a:srcRect l="54300" t="13404" r="26608" b="10514"/>
          <a:stretch>
            <a:fillRect/>
          </a:stretch>
        </p:blipFill>
        <p:spPr>
          <a:xfrm>
            <a:off x="327354" y="1507331"/>
            <a:ext cx="4774117" cy="5350669"/>
          </a:xfrm>
          <a:prstGeom prst="rect">
            <a:avLst/>
          </a:prstGeom>
        </p:spPr>
      </p:pic>
      <p:sp>
        <p:nvSpPr>
          <p:cNvPr id="8" name="TextBox 7">
            <a:extLst>
              <a:ext uri="{FF2B5EF4-FFF2-40B4-BE49-F238E27FC236}">
                <a16:creationId xmlns:a16="http://schemas.microsoft.com/office/drawing/2014/main" id="{B4B39150-1258-B30C-257C-E80D8BBFB082}"/>
              </a:ext>
            </a:extLst>
          </p:cNvPr>
          <p:cNvSpPr txBox="1"/>
          <p:nvPr/>
        </p:nvSpPr>
        <p:spPr>
          <a:xfrm>
            <a:off x="5040522" y="6279394"/>
            <a:ext cx="4093665" cy="261610"/>
          </a:xfrm>
          <a:prstGeom prst="rect">
            <a:avLst/>
          </a:prstGeom>
          <a:noFill/>
        </p:spPr>
        <p:txBody>
          <a:bodyPr wrap="square">
            <a:spAutoFit/>
          </a:bodyPr>
          <a:lstStyle/>
          <a:p>
            <a:r>
              <a:rPr lang="en-US" sz="1100" dirty="0"/>
              <a:t>SOURCE: CDPH, 2026</a:t>
            </a:r>
          </a:p>
        </p:txBody>
      </p:sp>
      <p:grpSp>
        <p:nvGrpSpPr>
          <p:cNvPr id="11" name="Group 10" descr="California map showing urban x rural counties">
            <a:extLst>
              <a:ext uri="{FF2B5EF4-FFF2-40B4-BE49-F238E27FC236}">
                <a16:creationId xmlns:a16="http://schemas.microsoft.com/office/drawing/2014/main" id="{AE7E44E2-B8D2-FF0F-0B3A-685E64A066FD}"/>
              </a:ext>
            </a:extLst>
          </p:cNvPr>
          <p:cNvGrpSpPr/>
          <p:nvPr/>
        </p:nvGrpSpPr>
        <p:grpSpPr>
          <a:xfrm>
            <a:off x="6400801" y="1580980"/>
            <a:ext cx="3805688" cy="3696040"/>
            <a:chOff x="6400801" y="1580980"/>
            <a:chExt cx="3805688" cy="3696040"/>
          </a:xfrm>
        </p:grpSpPr>
        <p:pic>
          <p:nvPicPr>
            <p:cNvPr id="1026" name="Picture 2" descr="Educational Partnership Reaches Rural California Communities | National ...">
              <a:extLst>
                <a:ext uri="{FF2B5EF4-FFF2-40B4-BE49-F238E27FC236}">
                  <a16:creationId xmlns:a16="http://schemas.microsoft.com/office/drawing/2014/main" id="{4A579CF1-123E-9A91-62E6-889C4B1E393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0878" b="17708"/>
            <a:stretch>
              <a:fillRect/>
            </a:stretch>
          </p:blipFill>
          <p:spPr bwMode="auto">
            <a:xfrm>
              <a:off x="6400801" y="1580980"/>
              <a:ext cx="3805688" cy="369604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CA114E95-1B5E-421C-97A9-FE59A80F3287}"/>
                </a:ext>
              </a:extLst>
            </p:cNvPr>
            <p:cNvSpPr txBox="1"/>
            <p:nvPr/>
          </p:nvSpPr>
          <p:spPr>
            <a:xfrm>
              <a:off x="9479669" y="2096230"/>
              <a:ext cx="633507" cy="230832"/>
            </a:xfrm>
            <a:prstGeom prst="rect">
              <a:avLst/>
            </a:prstGeom>
            <a:noFill/>
          </p:spPr>
          <p:txBody>
            <a:bodyPr wrap="none" rtlCol="0">
              <a:spAutoFit/>
            </a:bodyPr>
            <a:lstStyle/>
            <a:p>
              <a:r>
                <a:rPr lang="en-US" sz="900" b="1" dirty="0"/>
                <a:t>in green</a:t>
              </a:r>
            </a:p>
          </p:txBody>
        </p:sp>
        <p:sp>
          <p:nvSpPr>
            <p:cNvPr id="10" name="TextBox 9">
              <a:extLst>
                <a:ext uri="{FF2B5EF4-FFF2-40B4-BE49-F238E27FC236}">
                  <a16:creationId xmlns:a16="http://schemas.microsoft.com/office/drawing/2014/main" id="{10FACC49-18B6-C50E-4570-E92EBB098975}"/>
                </a:ext>
              </a:extLst>
            </p:cNvPr>
            <p:cNvSpPr txBox="1"/>
            <p:nvPr/>
          </p:nvSpPr>
          <p:spPr>
            <a:xfrm>
              <a:off x="9512677" y="2225294"/>
              <a:ext cx="556563" cy="230832"/>
            </a:xfrm>
            <a:prstGeom prst="rect">
              <a:avLst/>
            </a:prstGeom>
            <a:noFill/>
          </p:spPr>
          <p:txBody>
            <a:bodyPr wrap="none" rtlCol="0">
              <a:spAutoFit/>
            </a:bodyPr>
            <a:lstStyle/>
            <a:p>
              <a:r>
                <a:rPr lang="en-US" sz="900" b="1" dirty="0"/>
                <a:t>in blue</a:t>
              </a:r>
            </a:p>
          </p:txBody>
        </p:sp>
      </p:grpSp>
    </p:spTree>
    <p:extLst>
      <p:ext uri="{BB962C8B-B14F-4D97-AF65-F5344CB8AC3E}">
        <p14:creationId xmlns:p14="http://schemas.microsoft.com/office/powerpoint/2010/main" val="2550746460"/>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A3217-D5E3-656C-47FA-33C72F3F539A}"/>
              </a:ext>
            </a:extLst>
          </p:cNvPr>
          <p:cNvSpPr>
            <a:spLocks noGrp="1"/>
          </p:cNvSpPr>
          <p:nvPr>
            <p:ph type="title"/>
          </p:nvPr>
        </p:nvSpPr>
        <p:spPr/>
        <p:txBody>
          <a:bodyPr/>
          <a:lstStyle/>
          <a:p>
            <a:r>
              <a:rPr lang="en-US" dirty="0"/>
              <a:t>Substance Use in Rural Communities</a:t>
            </a:r>
          </a:p>
        </p:txBody>
      </p:sp>
      <p:sp>
        <p:nvSpPr>
          <p:cNvPr id="3" name="Content Placeholder 2">
            <a:extLst>
              <a:ext uri="{FF2B5EF4-FFF2-40B4-BE49-F238E27FC236}">
                <a16:creationId xmlns:a16="http://schemas.microsoft.com/office/drawing/2014/main" id="{6F180C72-F786-9741-A721-0E4B283C907C}"/>
              </a:ext>
            </a:extLst>
          </p:cNvPr>
          <p:cNvSpPr>
            <a:spLocks noGrp="1"/>
          </p:cNvSpPr>
          <p:nvPr>
            <p:ph type="body" sz="quarter" idx="11"/>
          </p:nvPr>
        </p:nvSpPr>
        <p:spPr>
          <a:xfrm>
            <a:off x="623889" y="2040640"/>
            <a:ext cx="5731644" cy="4188144"/>
          </a:xfrm>
        </p:spPr>
        <p:txBody>
          <a:bodyPr/>
          <a:lstStyle/>
          <a:p>
            <a:r>
              <a:rPr lang="en-US" sz="2800" dirty="0"/>
              <a:t>Rural Adults - higher rates of use for tobacco and methamphetamines </a:t>
            </a:r>
            <a:r>
              <a:rPr lang="en-US" sz="1800" dirty="0">
                <a:solidFill>
                  <a:schemeClr val="accent4"/>
                </a:solidFill>
              </a:rPr>
              <a:t>(SAMHSA, 2024)</a:t>
            </a:r>
          </a:p>
          <a:p>
            <a:r>
              <a:rPr lang="en-US" sz="2800" dirty="0"/>
              <a:t>Rural Adolescents: adults use alcohol at higher rates and are more likely to engage in high-risk behaviors</a:t>
            </a:r>
          </a:p>
          <a:p>
            <a:endParaRPr lang="en-US" dirty="0"/>
          </a:p>
          <a:p>
            <a:pPr marL="114078" indent="0">
              <a:buNone/>
            </a:pPr>
            <a:endParaRPr lang="en-US" dirty="0"/>
          </a:p>
          <a:p>
            <a:pPr marL="114078" indent="0">
              <a:buNone/>
            </a:pPr>
            <a:endParaRPr lang="en-US" dirty="0"/>
          </a:p>
          <a:p>
            <a:pPr marL="114078" indent="0">
              <a:buNone/>
            </a:pPr>
            <a:endParaRPr lang="en-US" dirty="0"/>
          </a:p>
        </p:txBody>
      </p:sp>
      <p:pic>
        <p:nvPicPr>
          <p:cNvPr id="9" name="Picture Placeholder 8" descr="Alcohol and scattered pills on a table with a person in the background, indicating substance use risk.">
            <a:extLst>
              <a:ext uri="{FF2B5EF4-FFF2-40B4-BE49-F238E27FC236}">
                <a16:creationId xmlns:a16="http://schemas.microsoft.com/office/drawing/2014/main" id="{A0E6C05D-7AE9-3E37-D93F-807C14B445AB}"/>
              </a:ext>
            </a:extLst>
          </p:cNvPr>
          <p:cNvPicPr>
            <a:picLocks noGrp="1" noChangeAspect="1"/>
          </p:cNvPicPr>
          <p:nvPr>
            <p:ph type="pic" sz="quarter" idx="12"/>
          </p:nvPr>
        </p:nvPicPr>
        <p:blipFill>
          <a:blip r:embed="rId3"/>
          <a:srcRect l="11436" r="11436"/>
          <a:stretch>
            <a:fillRect/>
          </a:stretch>
        </p:blipFill>
        <p:spPr>
          <a:xfrm>
            <a:off x="6493549" y="2042457"/>
            <a:ext cx="4642763" cy="3371515"/>
          </a:xfrm>
          <a:prstGeom prst="rect">
            <a:avLst/>
          </a:prstGeom>
        </p:spPr>
      </p:pic>
    </p:spTree>
    <p:extLst>
      <p:ext uri="{BB962C8B-B14F-4D97-AF65-F5344CB8AC3E}">
        <p14:creationId xmlns:p14="http://schemas.microsoft.com/office/powerpoint/2010/main" val="1728406475"/>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A1E05-16A7-19F8-8260-60F9C93AEFF8}"/>
              </a:ext>
            </a:extLst>
          </p:cNvPr>
          <p:cNvSpPr>
            <a:spLocks noGrp="1"/>
          </p:cNvSpPr>
          <p:nvPr>
            <p:ph type="title"/>
          </p:nvPr>
        </p:nvSpPr>
        <p:spPr/>
        <p:txBody>
          <a:bodyPr/>
          <a:lstStyle/>
          <a:p>
            <a:r>
              <a:rPr lang="en-US" dirty="0"/>
              <a:t>HIV and SUDs — A Dual Epidemic</a:t>
            </a:r>
          </a:p>
        </p:txBody>
      </p:sp>
      <p:graphicFrame>
        <p:nvGraphicFramePr>
          <p:cNvPr id="7" name="Content Placeholder 2" descr="“Horizontal diagram with four labeled boxes showing contributing factors: ‘Direct Transmission Through Shared Equipment,’ ‘Impaired Judgment and Risky Behavior,’ ‘Biological Vulnerability,’ and ‘Social and Structural Factors.’”">
            <a:extLst>
              <a:ext uri="{FF2B5EF4-FFF2-40B4-BE49-F238E27FC236}">
                <a16:creationId xmlns:a16="http://schemas.microsoft.com/office/drawing/2014/main" id="{42B8347B-7A9C-36ED-6FFB-EBEAC18DE051}"/>
              </a:ext>
            </a:extLst>
          </p:cNvPr>
          <p:cNvGraphicFramePr>
            <a:graphicFrameLocks noGrp="1"/>
          </p:cNvGraphicFramePr>
          <p:nvPr>
            <p:ph idx="4294967295"/>
            <p:extLst>
              <p:ext uri="{D42A27DB-BD31-4B8C-83A1-F6EECF244321}">
                <p14:modId xmlns:p14="http://schemas.microsoft.com/office/powerpoint/2010/main" val="1065385534"/>
              </p:ext>
            </p:extLst>
          </p:nvPr>
        </p:nvGraphicFramePr>
        <p:xfrm>
          <a:off x="192504" y="1417638"/>
          <a:ext cx="11585039" cy="42694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16871517"/>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43777-677C-68DE-A0F3-B752FA95519D}"/>
              </a:ext>
            </a:extLst>
          </p:cNvPr>
          <p:cNvSpPr>
            <a:spLocks noGrp="1"/>
          </p:cNvSpPr>
          <p:nvPr>
            <p:ph type="title"/>
          </p:nvPr>
        </p:nvSpPr>
        <p:spPr/>
        <p:txBody>
          <a:bodyPr>
            <a:normAutofit fontScale="90000"/>
          </a:bodyPr>
          <a:lstStyle/>
          <a:p>
            <a:r>
              <a:rPr lang="en-US" dirty="0"/>
              <a:t>Challenges of SUD and HIV Prevention and Treatment </a:t>
            </a:r>
            <a:br>
              <a:rPr lang="en-US" dirty="0"/>
            </a:br>
            <a:r>
              <a:rPr lang="en-US" dirty="0"/>
              <a:t>in Rural Communities</a:t>
            </a:r>
          </a:p>
        </p:txBody>
      </p:sp>
      <p:sp>
        <p:nvSpPr>
          <p:cNvPr id="3" name="Content Placeholder 2">
            <a:extLst>
              <a:ext uri="{FF2B5EF4-FFF2-40B4-BE49-F238E27FC236}">
                <a16:creationId xmlns:a16="http://schemas.microsoft.com/office/drawing/2014/main" id="{71E0B083-BFB7-A7A4-9CE2-D2358E9C5B33}"/>
              </a:ext>
            </a:extLst>
          </p:cNvPr>
          <p:cNvSpPr>
            <a:spLocks noGrp="1"/>
          </p:cNvSpPr>
          <p:nvPr>
            <p:ph type="body" sz="quarter" idx="11"/>
          </p:nvPr>
        </p:nvSpPr>
        <p:spPr>
          <a:xfrm>
            <a:off x="623889" y="2539242"/>
            <a:ext cx="10511833" cy="3713802"/>
          </a:xfrm>
        </p:spPr>
        <p:txBody>
          <a:bodyPr>
            <a:normAutofit/>
          </a:bodyPr>
          <a:lstStyle/>
          <a:p>
            <a:pPr marL="571141" indent="-457063">
              <a:buFont typeface="+mj-lt"/>
              <a:buAutoNum type="arabicPeriod"/>
            </a:pPr>
            <a:r>
              <a:rPr lang="en-US" dirty="0"/>
              <a:t>Lack of awareness and education about HIV and SUDs</a:t>
            </a:r>
          </a:p>
          <a:p>
            <a:pPr marL="571141" indent="-457063">
              <a:buFont typeface="+mj-lt"/>
              <a:buAutoNum type="arabicPeriod"/>
            </a:pPr>
            <a:r>
              <a:rPr lang="en-US" dirty="0"/>
              <a:t>Limited access to health care</a:t>
            </a:r>
          </a:p>
          <a:p>
            <a:pPr marL="571141" indent="-457063">
              <a:buFont typeface="+mj-lt"/>
              <a:buAutoNum type="arabicPeriod"/>
            </a:pPr>
            <a:r>
              <a:rPr lang="en-US" dirty="0"/>
              <a:t>Financial constraints</a:t>
            </a:r>
          </a:p>
          <a:p>
            <a:pPr marL="571141" indent="-457063">
              <a:buFont typeface="+mj-lt"/>
              <a:buAutoNum type="arabicPeriod"/>
            </a:pPr>
            <a:r>
              <a:rPr lang="en-US" dirty="0"/>
              <a:t>Social labeling and social isolation</a:t>
            </a:r>
          </a:p>
          <a:p>
            <a:pPr marL="571141" indent="-457063">
              <a:buFont typeface="+mj-lt"/>
              <a:buAutoNum type="arabicPeriod"/>
            </a:pPr>
            <a:r>
              <a:rPr lang="en-US" dirty="0"/>
              <a:t>Substance use trends</a:t>
            </a:r>
          </a:p>
          <a:p>
            <a:pPr marL="571141" indent="-457063">
              <a:buFont typeface="+mj-lt"/>
              <a:buAutoNum type="arabicPeriod"/>
            </a:pPr>
            <a:r>
              <a:rPr lang="en-US" dirty="0"/>
              <a:t>Mental health and co-occurring disorders</a:t>
            </a:r>
          </a:p>
        </p:txBody>
      </p:sp>
    </p:spTree>
    <p:extLst>
      <p:ext uri="{BB962C8B-B14F-4D97-AF65-F5344CB8AC3E}">
        <p14:creationId xmlns:p14="http://schemas.microsoft.com/office/powerpoint/2010/main" val="2764728389"/>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2496A-F3E2-D007-1EDB-FA1D383F3C64}"/>
              </a:ext>
            </a:extLst>
          </p:cNvPr>
          <p:cNvSpPr>
            <a:spLocks noGrp="1"/>
          </p:cNvSpPr>
          <p:nvPr>
            <p:ph type="title"/>
          </p:nvPr>
        </p:nvSpPr>
        <p:spPr/>
        <p:txBody>
          <a:bodyPr/>
          <a:lstStyle/>
          <a:p>
            <a:r>
              <a:rPr lang="en-US" dirty="0"/>
              <a:t>Promising Strategies</a:t>
            </a:r>
          </a:p>
        </p:txBody>
      </p:sp>
      <p:sp>
        <p:nvSpPr>
          <p:cNvPr id="3" name="Content Placeholder 2">
            <a:extLst>
              <a:ext uri="{FF2B5EF4-FFF2-40B4-BE49-F238E27FC236}">
                <a16:creationId xmlns:a16="http://schemas.microsoft.com/office/drawing/2014/main" id="{2D49CA07-A3E0-324C-266C-100DC3E0335E}"/>
              </a:ext>
            </a:extLst>
          </p:cNvPr>
          <p:cNvSpPr>
            <a:spLocks noGrp="1"/>
          </p:cNvSpPr>
          <p:nvPr>
            <p:ph type="body" sz="quarter" idx="11"/>
          </p:nvPr>
        </p:nvSpPr>
        <p:spPr/>
        <p:txBody>
          <a:bodyPr/>
          <a:lstStyle/>
          <a:p>
            <a:r>
              <a:rPr lang="en-US" dirty="0"/>
              <a:t>Telemedicine for HIV care and behavioral health support</a:t>
            </a:r>
          </a:p>
          <a:p>
            <a:r>
              <a:rPr lang="en-US" dirty="0"/>
              <a:t>Rapid antiretroviral therapy (ART) initiation</a:t>
            </a:r>
          </a:p>
          <a:p>
            <a:r>
              <a:rPr lang="en-US" dirty="0"/>
              <a:t>Community health workers and peer navigators to build trust</a:t>
            </a:r>
          </a:p>
          <a:p>
            <a:r>
              <a:rPr lang="en-US" dirty="0"/>
              <a:t>Education campaigns</a:t>
            </a:r>
          </a:p>
          <a:p>
            <a:r>
              <a:rPr lang="en-US" dirty="0"/>
              <a:t>Mobile clinics and outreach programs</a:t>
            </a:r>
          </a:p>
          <a:p>
            <a:r>
              <a:rPr lang="en-US" dirty="0"/>
              <a:t>Integration of HIV and substance use services in primary care settings</a:t>
            </a:r>
          </a:p>
        </p:txBody>
      </p:sp>
    </p:spTree>
    <p:extLst>
      <p:ext uri="{BB962C8B-B14F-4D97-AF65-F5344CB8AC3E}">
        <p14:creationId xmlns:p14="http://schemas.microsoft.com/office/powerpoint/2010/main" val="2159649523"/>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40D1F-D0A7-E2CF-4DD6-590ADDFA6C50}"/>
              </a:ext>
            </a:extLst>
          </p:cNvPr>
          <p:cNvSpPr>
            <a:spLocks noGrp="1"/>
          </p:cNvSpPr>
          <p:nvPr>
            <p:ph type="title"/>
          </p:nvPr>
        </p:nvSpPr>
        <p:spPr/>
        <p:txBody>
          <a:bodyPr/>
          <a:lstStyle/>
          <a:p>
            <a:r>
              <a:rPr lang="en-US" dirty="0"/>
              <a:t>Rural Community Engagement Strategies</a:t>
            </a:r>
          </a:p>
        </p:txBody>
      </p:sp>
      <p:sp>
        <p:nvSpPr>
          <p:cNvPr id="3" name="Content Placeholder 2">
            <a:extLst>
              <a:ext uri="{FF2B5EF4-FFF2-40B4-BE49-F238E27FC236}">
                <a16:creationId xmlns:a16="http://schemas.microsoft.com/office/drawing/2014/main" id="{451B93FF-33E0-D585-B5F0-1212CFB83954}"/>
              </a:ext>
            </a:extLst>
          </p:cNvPr>
          <p:cNvSpPr>
            <a:spLocks noGrp="1"/>
          </p:cNvSpPr>
          <p:nvPr>
            <p:ph type="body" sz="quarter" idx="11"/>
          </p:nvPr>
        </p:nvSpPr>
        <p:spPr/>
        <p:txBody>
          <a:bodyPr/>
          <a:lstStyle/>
          <a:p>
            <a:r>
              <a:rPr lang="en-US" dirty="0"/>
              <a:t>Local wisdom drives better solutions</a:t>
            </a:r>
          </a:p>
          <a:p>
            <a:r>
              <a:rPr lang="en-US" dirty="0"/>
              <a:t>Building trust and reducing social labeling</a:t>
            </a:r>
          </a:p>
          <a:p>
            <a:r>
              <a:rPr lang="en-US" dirty="0"/>
              <a:t>Co-designing sustainable programs</a:t>
            </a:r>
          </a:p>
          <a:p>
            <a:r>
              <a:rPr lang="en-US" dirty="0"/>
              <a:t>Amplifying underserved voices</a:t>
            </a:r>
          </a:p>
          <a:p>
            <a:r>
              <a:rPr lang="en-US" dirty="0"/>
              <a:t>Enhancing data and research impact</a:t>
            </a:r>
          </a:p>
          <a:p>
            <a:r>
              <a:rPr lang="en-US" dirty="0"/>
              <a:t>Empowering local leadership</a:t>
            </a:r>
          </a:p>
        </p:txBody>
      </p:sp>
      <p:sp>
        <p:nvSpPr>
          <p:cNvPr id="4" name="TextBox 3">
            <a:extLst>
              <a:ext uri="{FF2B5EF4-FFF2-40B4-BE49-F238E27FC236}">
                <a16:creationId xmlns:a16="http://schemas.microsoft.com/office/drawing/2014/main" id="{49D9055C-2D31-C89E-B8F4-92D8495AD3A4}"/>
              </a:ext>
            </a:extLst>
          </p:cNvPr>
          <p:cNvSpPr txBox="1"/>
          <p:nvPr/>
        </p:nvSpPr>
        <p:spPr>
          <a:xfrm>
            <a:off x="316871" y="6319319"/>
            <a:ext cx="3883937" cy="338554"/>
          </a:xfrm>
          <a:prstGeom prst="rect">
            <a:avLst/>
          </a:prstGeom>
          <a:noFill/>
        </p:spPr>
        <p:txBody>
          <a:bodyPr wrap="square" rtlCol="0">
            <a:spAutoFit/>
          </a:bodyPr>
          <a:lstStyle/>
          <a:p>
            <a:r>
              <a:rPr lang="en-US" sz="1600" dirty="0">
                <a:solidFill>
                  <a:schemeClr val="bg1">
                    <a:lumMod val="50000"/>
                  </a:schemeClr>
                </a:solidFill>
              </a:rPr>
              <a:t>SOURCE: Wiehe et al., 2024</a:t>
            </a:r>
          </a:p>
        </p:txBody>
      </p:sp>
    </p:spTree>
    <p:extLst>
      <p:ext uri="{BB962C8B-B14F-4D97-AF65-F5344CB8AC3E}">
        <p14:creationId xmlns:p14="http://schemas.microsoft.com/office/powerpoint/2010/main" val="2675999250"/>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FB6174D-0A47-1407-4387-E0AB761FDC24}"/>
              </a:ext>
            </a:extLst>
          </p:cNvPr>
          <p:cNvSpPr>
            <a:spLocks noGrp="1"/>
          </p:cNvSpPr>
          <p:nvPr>
            <p:ph type="title" idx="4294967295"/>
          </p:nvPr>
        </p:nvSpPr>
        <p:spPr>
          <a:xfrm>
            <a:off x="623888" y="2039938"/>
            <a:ext cx="5248275" cy="36623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endParaRPr kumimoji="0" lang="en-US" sz="2400" b="0" i="0" u="none" strike="noStrike" kern="1200" cap="none" spc="0" normalizeH="0" baseline="0" noProof="0" dirty="0">
              <a:ln>
                <a:noFill/>
              </a:ln>
              <a:solidFill>
                <a:schemeClr val="tx1"/>
              </a:solidFill>
              <a:effectLst/>
              <a:uLnTx/>
              <a:uFillTx/>
              <a:latin typeface="+mn-lt"/>
              <a:ea typeface="+mn-ea"/>
              <a:cs typeface="Arial" pitchFamily="34" charset="0"/>
            </a:endParaRPr>
          </a:p>
          <a:p>
            <a:pPr marL="0" marR="0" lvl="0" indent="0" algn="ctr"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r>
              <a:rPr kumimoji="0" lang="en-US" sz="36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rPr>
              <a:t>Strategies for </a:t>
            </a:r>
          </a:p>
          <a:p>
            <a:pPr marL="0" marR="0" lvl="0" indent="0" algn="ctr"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r>
              <a:rPr kumimoji="0" lang="en-US" sz="36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rPr>
              <a:t>Prevention of HIV and SUD in Rural Communities</a:t>
            </a:r>
            <a:endParaRPr kumimoji="0" lang="en-US" sz="3600" b="0" i="0" u="none" strike="noStrike" kern="1200" cap="none" spc="0" normalizeH="0" baseline="0" noProof="0" dirty="0">
              <a:ln>
                <a:noFill/>
              </a:ln>
              <a:solidFill>
                <a:schemeClr val="tx1"/>
              </a:solidFill>
              <a:effectLst/>
              <a:uLnTx/>
              <a:uFillTx/>
              <a:latin typeface="+mn-lt"/>
              <a:ea typeface="+mn-ea"/>
              <a:cs typeface="Arial" pitchFamily="34" charset="0"/>
            </a:endParaRPr>
          </a:p>
        </p:txBody>
      </p:sp>
      <p:pic>
        <p:nvPicPr>
          <p:cNvPr id="12" name="Picture Placeholder 11" descr="Group of people working together in raised garden beds, planting and tending vegetables and flowers, suggesting community collaboration.">
            <a:extLst>
              <a:ext uri="{FF2B5EF4-FFF2-40B4-BE49-F238E27FC236}">
                <a16:creationId xmlns:a16="http://schemas.microsoft.com/office/drawing/2014/main" id="{AF8F29CF-DC9C-8C9A-B653-2063138DF603}"/>
              </a:ext>
            </a:extLst>
          </p:cNvPr>
          <p:cNvPicPr>
            <a:picLocks noGrp="1" noChangeAspect="1"/>
          </p:cNvPicPr>
          <p:nvPr>
            <p:ph type="pic" sz="quarter" idx="12"/>
          </p:nvPr>
        </p:nvPicPr>
        <p:blipFill>
          <a:blip r:embed="rId3"/>
          <a:srcRect l="9657" r="9657"/>
          <a:stretch>
            <a:fillRect/>
          </a:stretch>
        </p:blipFill>
        <p:spPr>
          <a:xfrm>
            <a:off x="6094412" y="2042457"/>
            <a:ext cx="5470523" cy="3661363"/>
          </a:xfrm>
          <a:prstGeom prst="rect">
            <a:avLst/>
          </a:prstGeom>
        </p:spPr>
      </p:pic>
    </p:spTree>
    <p:extLst>
      <p:ext uri="{BB962C8B-B14F-4D97-AF65-F5344CB8AC3E}">
        <p14:creationId xmlns:p14="http://schemas.microsoft.com/office/powerpoint/2010/main" val="3448627368"/>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7944C-9A00-EBEC-39BD-9ACCFFC6FD92}"/>
              </a:ext>
            </a:extLst>
          </p:cNvPr>
          <p:cNvSpPr>
            <a:spLocks noGrp="1"/>
          </p:cNvSpPr>
          <p:nvPr>
            <p:ph type="title"/>
          </p:nvPr>
        </p:nvSpPr>
        <p:spPr/>
        <p:txBody>
          <a:bodyPr/>
          <a:lstStyle/>
          <a:p>
            <a:r>
              <a:rPr lang="en-US" dirty="0"/>
              <a:t>Screening and Brief Intervention Practice</a:t>
            </a:r>
          </a:p>
        </p:txBody>
      </p:sp>
      <p:sp>
        <p:nvSpPr>
          <p:cNvPr id="3" name="Content Placeholder 2">
            <a:extLst>
              <a:ext uri="{FF2B5EF4-FFF2-40B4-BE49-F238E27FC236}">
                <a16:creationId xmlns:a16="http://schemas.microsoft.com/office/drawing/2014/main" id="{FD3F1DD4-47F5-5D33-53A8-AE4474B7482A}"/>
              </a:ext>
            </a:extLst>
          </p:cNvPr>
          <p:cNvSpPr>
            <a:spLocks noGrp="1"/>
          </p:cNvSpPr>
          <p:nvPr>
            <p:ph type="body" sz="quarter" idx="11"/>
          </p:nvPr>
        </p:nvSpPr>
        <p:spPr/>
        <p:txBody>
          <a:bodyPr/>
          <a:lstStyle/>
          <a:p>
            <a:pPr marL="114078" indent="0">
              <a:buNone/>
            </a:pPr>
            <a:r>
              <a:rPr lang="en-US" b="1" dirty="0"/>
              <a:t>Implementation of HIV and SUD screening in rural areas:</a:t>
            </a:r>
          </a:p>
          <a:p>
            <a:r>
              <a:rPr lang="en-US" dirty="0"/>
              <a:t>It normalizes testing and reduces social labeling</a:t>
            </a:r>
          </a:p>
          <a:p>
            <a:r>
              <a:rPr lang="en-US" dirty="0"/>
              <a:t>It encourages early detection and linkage to care</a:t>
            </a:r>
          </a:p>
          <a:p>
            <a:pPr marL="114078" indent="0">
              <a:buNone/>
            </a:pPr>
            <a:endParaRPr lang="en-US" dirty="0"/>
          </a:p>
          <a:p>
            <a:pPr marL="114078" indent="0">
              <a:buNone/>
            </a:pPr>
            <a:r>
              <a:rPr lang="en-US" b="1" dirty="0"/>
              <a:t>Strategic Practices:</a:t>
            </a:r>
          </a:p>
          <a:p>
            <a:r>
              <a:rPr lang="en-US" dirty="0"/>
              <a:t>Integration of HIV and SUD screening in primary care routine check-ups</a:t>
            </a:r>
          </a:p>
          <a:p>
            <a:r>
              <a:rPr lang="en-US" dirty="0"/>
              <a:t>Integration of SUD screening in school settings</a:t>
            </a:r>
          </a:p>
          <a:p>
            <a:r>
              <a:rPr lang="en-US" dirty="0"/>
              <a:t>Offer rapid HIV testing, counseling, and basic medical services at community events</a:t>
            </a:r>
          </a:p>
        </p:txBody>
      </p:sp>
    </p:spTree>
    <p:extLst>
      <p:ext uri="{BB962C8B-B14F-4D97-AF65-F5344CB8AC3E}">
        <p14:creationId xmlns:p14="http://schemas.microsoft.com/office/powerpoint/2010/main" val="562782656"/>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9687C-5157-523E-B6EC-62C81825438C}"/>
              </a:ext>
            </a:extLst>
          </p:cNvPr>
          <p:cNvSpPr>
            <a:spLocks noGrp="1"/>
          </p:cNvSpPr>
          <p:nvPr>
            <p:ph type="title"/>
          </p:nvPr>
        </p:nvSpPr>
        <p:spPr/>
        <p:txBody>
          <a:bodyPr/>
          <a:lstStyle/>
          <a:p>
            <a:r>
              <a:rPr lang="en-US" dirty="0"/>
              <a:t>Combat Social Labeling and Build Trust</a:t>
            </a:r>
          </a:p>
        </p:txBody>
      </p:sp>
      <p:sp>
        <p:nvSpPr>
          <p:cNvPr id="3" name="Content Placeholder 2">
            <a:extLst>
              <a:ext uri="{FF2B5EF4-FFF2-40B4-BE49-F238E27FC236}">
                <a16:creationId xmlns:a16="http://schemas.microsoft.com/office/drawing/2014/main" id="{462C4248-F898-83A0-84D2-DC90B2B37DC8}"/>
              </a:ext>
            </a:extLst>
          </p:cNvPr>
          <p:cNvSpPr>
            <a:spLocks noGrp="1"/>
          </p:cNvSpPr>
          <p:nvPr>
            <p:ph type="body" sz="quarter" idx="11"/>
          </p:nvPr>
        </p:nvSpPr>
        <p:spPr/>
        <p:txBody>
          <a:bodyPr/>
          <a:lstStyle/>
          <a:p>
            <a:r>
              <a:rPr lang="en-US" b="1" dirty="0"/>
              <a:t>Support Community Health Workers</a:t>
            </a:r>
            <a:r>
              <a:rPr lang="en-US" dirty="0"/>
              <a:t>: Train local advocates to provide education and support in ways that are responsive to the needs of local communities.</a:t>
            </a:r>
          </a:p>
          <a:p>
            <a:r>
              <a:rPr lang="en-US" b="1" dirty="0"/>
              <a:t>Provide Peer Educator Programs</a:t>
            </a:r>
            <a:r>
              <a:rPr lang="en-US" dirty="0"/>
              <a:t>: Empower individuals with lived experience to guide others through care.</a:t>
            </a:r>
          </a:p>
          <a:p>
            <a:r>
              <a:rPr lang="en-US" b="1" dirty="0"/>
              <a:t>Engage Local Leaders</a:t>
            </a:r>
            <a:r>
              <a:rPr lang="en-US" dirty="0"/>
              <a:t>: Involve clergy, educators, and influencers to shift attitudes and reduce negative attitudes and perceptions.</a:t>
            </a:r>
          </a:p>
        </p:txBody>
      </p:sp>
    </p:spTree>
    <p:extLst>
      <p:ext uri="{BB962C8B-B14F-4D97-AF65-F5344CB8AC3E}">
        <p14:creationId xmlns:p14="http://schemas.microsoft.com/office/powerpoint/2010/main" val="3374397085"/>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07D76-E36F-B4AE-B55F-D30B56F53CEC}"/>
              </a:ext>
            </a:extLst>
          </p:cNvPr>
          <p:cNvSpPr>
            <a:spLocks noGrp="1"/>
          </p:cNvSpPr>
          <p:nvPr>
            <p:ph type="title"/>
          </p:nvPr>
        </p:nvSpPr>
        <p:spPr/>
        <p:txBody>
          <a:bodyPr/>
          <a:lstStyle/>
          <a:p>
            <a:r>
              <a:rPr lang="en-US" dirty="0"/>
              <a:t>Biomedical Prevention for HIV</a:t>
            </a:r>
          </a:p>
        </p:txBody>
      </p:sp>
      <p:sp>
        <p:nvSpPr>
          <p:cNvPr id="3" name="Content Placeholder 2">
            <a:extLst>
              <a:ext uri="{FF2B5EF4-FFF2-40B4-BE49-F238E27FC236}">
                <a16:creationId xmlns:a16="http://schemas.microsoft.com/office/drawing/2014/main" id="{C7884A39-DDF4-8F72-556D-3756885CA117}"/>
              </a:ext>
            </a:extLst>
          </p:cNvPr>
          <p:cNvSpPr>
            <a:spLocks noGrp="1"/>
          </p:cNvSpPr>
          <p:nvPr>
            <p:ph type="body" sz="quarter" idx="11"/>
          </p:nvPr>
        </p:nvSpPr>
        <p:spPr/>
        <p:txBody>
          <a:bodyPr>
            <a:normAutofit fontScale="92500" lnSpcReduction="10000"/>
          </a:bodyPr>
          <a:lstStyle/>
          <a:p>
            <a:r>
              <a:rPr lang="en-US" b="1" dirty="0"/>
              <a:t>Pre-Exposure Prophylaxis (PrEP)</a:t>
            </a:r>
            <a:r>
              <a:rPr lang="en-US" dirty="0"/>
              <a:t>: A daily pill that reduces the risk of HIV by up to 99% when taken consistently.</a:t>
            </a:r>
          </a:p>
          <a:p>
            <a:r>
              <a:rPr lang="en-US" b="1" dirty="0"/>
              <a:t>Post-Exposure Prophylaxis (PEP): </a:t>
            </a:r>
            <a:r>
              <a:rPr lang="en-US" dirty="0"/>
              <a:t>Emergency medication taken within 72 hours of potential exposure to prevent infection.</a:t>
            </a:r>
          </a:p>
          <a:p>
            <a:r>
              <a:rPr lang="en-US" b="1" dirty="0"/>
              <a:t>Rapid ART Initiation</a:t>
            </a:r>
            <a:r>
              <a:rPr lang="en-US" dirty="0"/>
              <a:t>: Start antiretroviral therapy quickly after diagnosis to improve outcomes.</a:t>
            </a:r>
          </a:p>
          <a:p>
            <a:r>
              <a:rPr lang="en-US" b="1" dirty="0"/>
              <a:t>Antiretroviral Therapy (ART): </a:t>
            </a:r>
            <a:r>
              <a:rPr lang="en-US" dirty="0"/>
              <a:t>For people living with HIV, consistent treatment can suppress the virus to undetectable levels — meaning it can’t be transmitted sexually: U=U (Undetectable = </a:t>
            </a:r>
            <a:r>
              <a:rPr lang="en-US" dirty="0" err="1"/>
              <a:t>Untransmittable</a:t>
            </a:r>
            <a:r>
              <a:rPr lang="en-US" dirty="0"/>
              <a:t>).</a:t>
            </a:r>
          </a:p>
          <a:p>
            <a:endParaRPr lang="en-US" dirty="0"/>
          </a:p>
          <a:p>
            <a:endParaRPr lang="en-US" dirty="0"/>
          </a:p>
        </p:txBody>
      </p:sp>
      <p:sp>
        <p:nvSpPr>
          <p:cNvPr id="4" name="TextBox 3">
            <a:extLst>
              <a:ext uri="{FF2B5EF4-FFF2-40B4-BE49-F238E27FC236}">
                <a16:creationId xmlns:a16="http://schemas.microsoft.com/office/drawing/2014/main" id="{B8D22C15-F2B1-0530-E6D1-9EF8EAEA165B}"/>
              </a:ext>
            </a:extLst>
          </p:cNvPr>
          <p:cNvSpPr txBox="1"/>
          <p:nvPr/>
        </p:nvSpPr>
        <p:spPr>
          <a:xfrm>
            <a:off x="316871" y="6319319"/>
            <a:ext cx="3883937" cy="338554"/>
          </a:xfrm>
          <a:prstGeom prst="rect">
            <a:avLst/>
          </a:prstGeom>
          <a:noFill/>
        </p:spPr>
        <p:txBody>
          <a:bodyPr wrap="square" rtlCol="0">
            <a:spAutoFit/>
          </a:bodyPr>
          <a:lstStyle/>
          <a:p>
            <a:r>
              <a:rPr lang="en-US" sz="1600" dirty="0">
                <a:solidFill>
                  <a:schemeClr val="bg1">
                    <a:lumMod val="50000"/>
                  </a:schemeClr>
                </a:solidFill>
              </a:rPr>
              <a:t>SOURCE: CDC, 2024</a:t>
            </a:r>
          </a:p>
        </p:txBody>
      </p:sp>
    </p:spTree>
    <p:extLst>
      <p:ext uri="{BB962C8B-B14F-4D97-AF65-F5344CB8AC3E}">
        <p14:creationId xmlns:p14="http://schemas.microsoft.com/office/powerpoint/2010/main" val="1518487747"/>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9428A-8FB2-9B8A-1E96-F59D8AFE2DFD}"/>
              </a:ext>
            </a:extLst>
          </p:cNvPr>
          <p:cNvSpPr>
            <a:spLocks noGrp="1"/>
          </p:cNvSpPr>
          <p:nvPr>
            <p:ph type="title"/>
          </p:nvPr>
        </p:nvSpPr>
        <p:spPr/>
        <p:txBody>
          <a:bodyPr/>
          <a:lstStyle/>
          <a:p>
            <a:r>
              <a:rPr lang="en-US" dirty="0"/>
              <a:t>Behavioral and Sexual Health Strategies</a:t>
            </a:r>
          </a:p>
        </p:txBody>
      </p:sp>
      <p:sp>
        <p:nvSpPr>
          <p:cNvPr id="3" name="Content Placeholder 2">
            <a:extLst>
              <a:ext uri="{FF2B5EF4-FFF2-40B4-BE49-F238E27FC236}">
                <a16:creationId xmlns:a16="http://schemas.microsoft.com/office/drawing/2014/main" id="{D926237A-A5B2-8316-82C4-025604CF37E6}"/>
              </a:ext>
            </a:extLst>
          </p:cNvPr>
          <p:cNvSpPr>
            <a:spLocks noGrp="1"/>
          </p:cNvSpPr>
          <p:nvPr>
            <p:ph type="body" sz="quarter" idx="11"/>
          </p:nvPr>
        </p:nvSpPr>
        <p:spPr/>
        <p:txBody>
          <a:bodyPr>
            <a:normAutofit/>
          </a:bodyPr>
          <a:lstStyle/>
          <a:p>
            <a:pPr>
              <a:buNone/>
            </a:pPr>
            <a:r>
              <a:rPr lang="en-US" b="1" dirty="0"/>
              <a:t>Behavioral Strategies</a:t>
            </a:r>
          </a:p>
          <a:p>
            <a:r>
              <a:rPr lang="en-US" dirty="0"/>
              <a:t>Risk-reduction counseling</a:t>
            </a:r>
          </a:p>
          <a:p>
            <a:r>
              <a:rPr lang="en-US" dirty="0"/>
              <a:t>Motivational interviewing</a:t>
            </a:r>
          </a:p>
          <a:p>
            <a:r>
              <a:rPr lang="en-US" dirty="0"/>
              <a:t>Peer-led interventions</a:t>
            </a:r>
          </a:p>
          <a:p>
            <a:pPr>
              <a:buNone/>
            </a:pPr>
            <a:endParaRPr lang="en-US" b="1" dirty="0"/>
          </a:p>
        </p:txBody>
      </p:sp>
      <p:sp>
        <p:nvSpPr>
          <p:cNvPr id="7" name="Content Placeholder 6">
            <a:extLst>
              <a:ext uri="{FF2B5EF4-FFF2-40B4-BE49-F238E27FC236}">
                <a16:creationId xmlns:a16="http://schemas.microsoft.com/office/drawing/2014/main" id="{CB5D4D2A-FCE9-4796-4DF9-FBE3D35E72B7}"/>
              </a:ext>
            </a:extLst>
          </p:cNvPr>
          <p:cNvSpPr>
            <a:spLocks noGrp="1"/>
          </p:cNvSpPr>
          <p:nvPr>
            <p:ph type="body" sz="quarter" idx="12"/>
          </p:nvPr>
        </p:nvSpPr>
        <p:spPr/>
        <p:txBody>
          <a:bodyPr>
            <a:normAutofit/>
          </a:bodyPr>
          <a:lstStyle/>
          <a:p>
            <a:pPr>
              <a:buNone/>
            </a:pPr>
            <a:r>
              <a:rPr lang="en-US" b="1" dirty="0"/>
              <a:t>Sexual Health Strategies</a:t>
            </a:r>
          </a:p>
          <a:p>
            <a:r>
              <a:rPr lang="en-US" dirty="0"/>
              <a:t>Comprehensive sex education</a:t>
            </a:r>
          </a:p>
          <a:p>
            <a:r>
              <a:rPr lang="en-US" dirty="0"/>
              <a:t>Condom distribution and promotion</a:t>
            </a:r>
          </a:p>
          <a:p>
            <a:r>
              <a:rPr lang="en-US" dirty="0"/>
              <a:t>Partner services and testing</a:t>
            </a:r>
          </a:p>
        </p:txBody>
      </p:sp>
    </p:spTree>
    <p:extLst>
      <p:ext uri="{BB962C8B-B14F-4D97-AF65-F5344CB8AC3E}">
        <p14:creationId xmlns:p14="http://schemas.microsoft.com/office/powerpoint/2010/main" val="3995397750"/>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59BA8-51AD-586F-C92F-5180DE441AE5}"/>
              </a:ext>
            </a:extLst>
          </p:cNvPr>
          <p:cNvSpPr>
            <a:spLocks noGrp="1"/>
          </p:cNvSpPr>
          <p:nvPr>
            <p:ph type="title"/>
          </p:nvPr>
        </p:nvSpPr>
        <p:spPr/>
        <p:txBody>
          <a:bodyPr/>
          <a:lstStyle/>
          <a:p>
            <a:r>
              <a:rPr lang="en-US" dirty="0"/>
              <a:t>Preventive Measures for People Who Inject Drugs</a:t>
            </a:r>
          </a:p>
        </p:txBody>
      </p:sp>
      <p:sp>
        <p:nvSpPr>
          <p:cNvPr id="3" name="Content Placeholder 2">
            <a:extLst>
              <a:ext uri="{FF2B5EF4-FFF2-40B4-BE49-F238E27FC236}">
                <a16:creationId xmlns:a16="http://schemas.microsoft.com/office/drawing/2014/main" id="{7F86CEB4-26E2-E0C1-C7C5-68F68219B8B0}"/>
              </a:ext>
            </a:extLst>
          </p:cNvPr>
          <p:cNvSpPr>
            <a:spLocks noGrp="1"/>
          </p:cNvSpPr>
          <p:nvPr>
            <p:ph type="body" sz="quarter" idx="11"/>
          </p:nvPr>
        </p:nvSpPr>
        <p:spPr/>
        <p:txBody>
          <a:bodyPr>
            <a:normAutofit/>
          </a:bodyPr>
          <a:lstStyle/>
          <a:p>
            <a:r>
              <a:rPr lang="en-US" b="1" dirty="0"/>
              <a:t>Naloxone Distribution</a:t>
            </a:r>
            <a:r>
              <a:rPr lang="en-US" dirty="0"/>
              <a:t>: Ensures access to life-saving overdose reversal medication</a:t>
            </a:r>
          </a:p>
          <a:p>
            <a:r>
              <a:rPr lang="en-US" b="1" dirty="0"/>
              <a:t>Medication for Addiction Treatment (MAT)</a:t>
            </a:r>
            <a:r>
              <a:rPr lang="en-US" dirty="0"/>
              <a:t>: Combines medications like methadone or buprenorphine with counseling to treat opioid use disorder and reduce risky injection behaviors</a:t>
            </a:r>
          </a:p>
        </p:txBody>
      </p:sp>
    </p:spTree>
    <p:extLst>
      <p:ext uri="{BB962C8B-B14F-4D97-AF65-F5344CB8AC3E}">
        <p14:creationId xmlns:p14="http://schemas.microsoft.com/office/powerpoint/2010/main" val="1880922454"/>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04921-26F7-E2F0-5D4F-AEEC8594EE0B}"/>
              </a:ext>
            </a:extLst>
          </p:cNvPr>
          <p:cNvSpPr>
            <a:spLocks noGrp="1"/>
          </p:cNvSpPr>
          <p:nvPr>
            <p:ph type="title"/>
          </p:nvPr>
        </p:nvSpPr>
        <p:spPr/>
        <p:txBody>
          <a:bodyPr/>
          <a:lstStyle/>
          <a:p>
            <a:r>
              <a:rPr lang="en-US" dirty="0"/>
              <a:t>Prevention of Mother-to-Child Transmission</a:t>
            </a:r>
          </a:p>
        </p:txBody>
      </p:sp>
      <p:sp>
        <p:nvSpPr>
          <p:cNvPr id="3" name="Content Placeholder 2">
            <a:extLst>
              <a:ext uri="{FF2B5EF4-FFF2-40B4-BE49-F238E27FC236}">
                <a16:creationId xmlns:a16="http://schemas.microsoft.com/office/drawing/2014/main" id="{DBB9E765-F602-9AD4-FCC2-FBD58F4A8121}"/>
              </a:ext>
            </a:extLst>
          </p:cNvPr>
          <p:cNvSpPr>
            <a:spLocks noGrp="1"/>
          </p:cNvSpPr>
          <p:nvPr>
            <p:ph type="body" sz="quarter" idx="11"/>
          </p:nvPr>
        </p:nvSpPr>
        <p:spPr/>
        <p:txBody>
          <a:bodyPr>
            <a:normAutofit fontScale="85000" lnSpcReduction="10000"/>
          </a:bodyPr>
          <a:lstStyle/>
          <a:p>
            <a:r>
              <a:rPr lang="en-US" b="1" dirty="0"/>
              <a:t>Early HIV Testing</a:t>
            </a:r>
            <a:r>
              <a:rPr lang="en-US" dirty="0"/>
              <a:t>: Ensuring pregnant women know their HIV status through routine antenatal screening.</a:t>
            </a:r>
          </a:p>
          <a:p>
            <a:r>
              <a:rPr lang="en-US" b="1" dirty="0"/>
              <a:t>Antiretroviral Therapy (ART)</a:t>
            </a:r>
            <a:r>
              <a:rPr lang="en-US" dirty="0"/>
              <a:t>: Lifelong treatment for HIV-positive mothers significantly reduces the risk of transmission during pregnancy, childbirth, and breastfeeding.</a:t>
            </a:r>
          </a:p>
          <a:p>
            <a:r>
              <a:rPr lang="en-US" b="1" dirty="0"/>
              <a:t>Safe Delivery Practices</a:t>
            </a:r>
            <a:r>
              <a:rPr lang="en-US" dirty="0"/>
              <a:t>: Medical guidance on labor and delivery methods that minimize transmission risk.</a:t>
            </a:r>
          </a:p>
          <a:p>
            <a:r>
              <a:rPr lang="en-US" b="1" dirty="0"/>
              <a:t>Infant Prophylaxis</a:t>
            </a:r>
            <a:r>
              <a:rPr lang="en-US" dirty="0"/>
              <a:t>: Providing antiretroviral medication to newborns for a short period after birth.</a:t>
            </a:r>
          </a:p>
          <a:p>
            <a:r>
              <a:rPr lang="en-US" b="1" dirty="0"/>
              <a:t>Safe Infant Feeding</a:t>
            </a:r>
            <a:r>
              <a:rPr lang="en-US" dirty="0"/>
              <a:t>: Counseling on breastfeeding vs. formula feeding based on the mother's viral load and access to clean water.</a:t>
            </a:r>
          </a:p>
          <a:p>
            <a:pPr marL="114078" indent="0">
              <a:buNone/>
            </a:pPr>
            <a:endParaRPr lang="en-US" sz="1300" dirty="0"/>
          </a:p>
        </p:txBody>
      </p:sp>
      <p:sp>
        <p:nvSpPr>
          <p:cNvPr id="4" name="TextBox 3">
            <a:extLst>
              <a:ext uri="{FF2B5EF4-FFF2-40B4-BE49-F238E27FC236}">
                <a16:creationId xmlns:a16="http://schemas.microsoft.com/office/drawing/2014/main" id="{44274EFA-E5AF-1339-8D0B-F183C1F6093C}"/>
              </a:ext>
            </a:extLst>
          </p:cNvPr>
          <p:cNvSpPr txBox="1"/>
          <p:nvPr/>
        </p:nvSpPr>
        <p:spPr>
          <a:xfrm>
            <a:off x="316871" y="6319319"/>
            <a:ext cx="3883937" cy="338554"/>
          </a:xfrm>
          <a:prstGeom prst="rect">
            <a:avLst/>
          </a:prstGeom>
          <a:noFill/>
        </p:spPr>
        <p:txBody>
          <a:bodyPr wrap="square" rtlCol="0">
            <a:spAutoFit/>
          </a:bodyPr>
          <a:lstStyle/>
          <a:p>
            <a:r>
              <a:rPr lang="en-US" sz="1600" dirty="0">
                <a:solidFill>
                  <a:schemeClr val="bg1">
                    <a:lumMod val="50000"/>
                  </a:schemeClr>
                </a:solidFill>
              </a:rPr>
              <a:t>SOURCE: </a:t>
            </a:r>
            <a:r>
              <a:rPr lang="en-US" sz="1600" dirty="0" err="1">
                <a:solidFill>
                  <a:schemeClr val="bg1">
                    <a:lumMod val="50000"/>
                  </a:schemeClr>
                </a:solidFill>
              </a:rPr>
              <a:t>Unicef</a:t>
            </a:r>
            <a:r>
              <a:rPr lang="en-US" sz="1600" dirty="0">
                <a:solidFill>
                  <a:schemeClr val="bg1">
                    <a:lumMod val="50000"/>
                  </a:schemeClr>
                </a:solidFill>
              </a:rPr>
              <a:t>, 2025</a:t>
            </a:r>
          </a:p>
        </p:txBody>
      </p:sp>
    </p:spTree>
    <p:extLst>
      <p:ext uri="{BB962C8B-B14F-4D97-AF65-F5344CB8AC3E}">
        <p14:creationId xmlns:p14="http://schemas.microsoft.com/office/powerpoint/2010/main" val="2099591698"/>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77D0E0E-E35B-FC7E-A63E-7B3EC0A34E04}"/>
              </a:ext>
            </a:extLst>
          </p:cNvPr>
          <p:cNvSpPr>
            <a:spLocks noGrp="1"/>
          </p:cNvSpPr>
          <p:nvPr>
            <p:ph type="title"/>
          </p:nvPr>
        </p:nvSpPr>
        <p:spPr/>
        <p:txBody>
          <a:bodyPr/>
          <a:lstStyle/>
          <a:p>
            <a:r>
              <a:rPr lang="en-US" dirty="0"/>
              <a:t>Education and Early Intervention</a:t>
            </a:r>
          </a:p>
        </p:txBody>
      </p:sp>
      <p:sp>
        <p:nvSpPr>
          <p:cNvPr id="7" name="Content Placeholder 6">
            <a:extLst>
              <a:ext uri="{FF2B5EF4-FFF2-40B4-BE49-F238E27FC236}">
                <a16:creationId xmlns:a16="http://schemas.microsoft.com/office/drawing/2014/main" id="{5429EBA8-4F04-1BED-0672-4B4B5D4F76E3}"/>
              </a:ext>
            </a:extLst>
          </p:cNvPr>
          <p:cNvSpPr>
            <a:spLocks noGrp="1"/>
          </p:cNvSpPr>
          <p:nvPr>
            <p:ph type="body" sz="quarter" idx="11"/>
          </p:nvPr>
        </p:nvSpPr>
        <p:spPr/>
        <p:txBody>
          <a:bodyPr>
            <a:normAutofit fontScale="92500" lnSpcReduction="20000"/>
          </a:bodyPr>
          <a:lstStyle/>
          <a:p>
            <a:r>
              <a:rPr lang="en-US" b="1" dirty="0"/>
              <a:t>School &amp; Youth Programs: </a:t>
            </a:r>
            <a:r>
              <a:rPr lang="en-US" dirty="0"/>
              <a:t>Integrate prevention education into curricula to reach younger populations. School-based prevention programs like </a:t>
            </a:r>
            <a:r>
              <a:rPr lang="en-US" dirty="0" err="1"/>
              <a:t>keepin</a:t>
            </a:r>
            <a:r>
              <a:rPr lang="en-US" dirty="0"/>
              <a:t>’ it REAL and PROSPER teach youth decision-making, resistance skills, and emotional regulation.</a:t>
            </a:r>
          </a:p>
          <a:p>
            <a:r>
              <a:rPr lang="en-US" b="1" dirty="0"/>
              <a:t>Person-centered care </a:t>
            </a:r>
            <a:r>
              <a:rPr lang="en-US" dirty="0"/>
              <a:t>in schools and youth services helps address underlying causes of substance use, especially adverse childhood experiences (ACEs).</a:t>
            </a:r>
          </a:p>
          <a:p>
            <a:r>
              <a:rPr lang="en-US" b="1" dirty="0"/>
              <a:t>Parent engagement initiatives </a:t>
            </a:r>
            <a:r>
              <a:rPr lang="en-US" dirty="0"/>
              <a:t>such as Let’s Talk booklets and community forums foster open communication about substance use and HIV.</a:t>
            </a:r>
          </a:p>
          <a:p>
            <a:r>
              <a:rPr lang="en-US" b="1" dirty="0"/>
              <a:t>Tailored Outreach Campaigns: </a:t>
            </a:r>
            <a:r>
              <a:rPr lang="en-US" dirty="0"/>
              <a:t>Use radio, social media, and town halls to share accurate HIV/SUD information.</a:t>
            </a:r>
          </a:p>
          <a:p>
            <a:endParaRPr lang="en-US" dirty="0"/>
          </a:p>
        </p:txBody>
      </p:sp>
    </p:spTree>
    <p:extLst>
      <p:ext uri="{BB962C8B-B14F-4D97-AF65-F5344CB8AC3E}">
        <p14:creationId xmlns:p14="http://schemas.microsoft.com/office/powerpoint/2010/main" val="2502561876"/>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73164-FC5D-33FD-E78C-38CD8702C4DE}"/>
              </a:ext>
            </a:extLst>
          </p:cNvPr>
          <p:cNvSpPr>
            <a:spLocks noGrp="1"/>
          </p:cNvSpPr>
          <p:nvPr>
            <p:ph type="title"/>
          </p:nvPr>
        </p:nvSpPr>
        <p:spPr/>
        <p:txBody>
          <a:bodyPr/>
          <a:lstStyle/>
          <a:p>
            <a:r>
              <a:rPr lang="en-US" dirty="0"/>
              <a:t>Community-Led Prevention Strategies</a:t>
            </a:r>
          </a:p>
        </p:txBody>
      </p:sp>
      <p:sp>
        <p:nvSpPr>
          <p:cNvPr id="3" name="Content Placeholder 2">
            <a:extLst>
              <a:ext uri="{FF2B5EF4-FFF2-40B4-BE49-F238E27FC236}">
                <a16:creationId xmlns:a16="http://schemas.microsoft.com/office/drawing/2014/main" id="{88572D5A-19D3-8A9E-24E5-9D7296E7B415}"/>
              </a:ext>
            </a:extLst>
          </p:cNvPr>
          <p:cNvSpPr>
            <a:spLocks noGrp="1"/>
          </p:cNvSpPr>
          <p:nvPr>
            <p:ph type="body" sz="quarter" idx="11"/>
          </p:nvPr>
        </p:nvSpPr>
        <p:spPr/>
        <p:txBody>
          <a:bodyPr>
            <a:normAutofit/>
          </a:bodyPr>
          <a:lstStyle/>
          <a:p>
            <a:r>
              <a:rPr lang="en-US" sz="2799" dirty="0"/>
              <a:t>Peer Education and support networks</a:t>
            </a:r>
          </a:p>
          <a:p>
            <a:r>
              <a:rPr lang="en-US" sz="2799" dirty="0"/>
              <a:t>Faith-based and Tribal initiatives</a:t>
            </a:r>
          </a:p>
          <a:p>
            <a:r>
              <a:rPr lang="en-US" sz="2799" dirty="0"/>
              <a:t>Community Health Workers (CHWs)</a:t>
            </a:r>
          </a:p>
          <a:p>
            <a:r>
              <a:rPr lang="en-US" sz="2799" dirty="0"/>
              <a:t>Local media and storytelling</a:t>
            </a:r>
          </a:p>
          <a:p>
            <a:r>
              <a:rPr lang="en-US" sz="2799" dirty="0"/>
              <a:t>Youth-led campaigns</a:t>
            </a:r>
          </a:p>
          <a:p>
            <a:endParaRPr lang="en-US" dirty="0"/>
          </a:p>
        </p:txBody>
      </p:sp>
    </p:spTree>
    <p:extLst>
      <p:ext uri="{BB962C8B-B14F-4D97-AF65-F5344CB8AC3E}">
        <p14:creationId xmlns:p14="http://schemas.microsoft.com/office/powerpoint/2010/main" val="2135382817"/>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9F4C4-7087-C53A-9370-932D665DFFBD}"/>
              </a:ext>
            </a:extLst>
          </p:cNvPr>
          <p:cNvSpPr>
            <a:spLocks noGrp="1"/>
          </p:cNvSpPr>
          <p:nvPr>
            <p:ph type="title"/>
          </p:nvPr>
        </p:nvSpPr>
        <p:spPr/>
        <p:txBody>
          <a:bodyPr/>
          <a:lstStyle/>
          <a:p>
            <a:r>
              <a:rPr lang="en-US" dirty="0"/>
              <a:t>Workforce Development</a:t>
            </a:r>
          </a:p>
        </p:txBody>
      </p:sp>
      <p:sp>
        <p:nvSpPr>
          <p:cNvPr id="3" name="Content Placeholder 2">
            <a:extLst>
              <a:ext uri="{FF2B5EF4-FFF2-40B4-BE49-F238E27FC236}">
                <a16:creationId xmlns:a16="http://schemas.microsoft.com/office/drawing/2014/main" id="{F9AB255F-8957-E296-5383-196DEB17A7AF}"/>
              </a:ext>
            </a:extLst>
          </p:cNvPr>
          <p:cNvSpPr>
            <a:spLocks noGrp="1"/>
          </p:cNvSpPr>
          <p:nvPr>
            <p:ph type="body" sz="quarter" idx="11"/>
          </p:nvPr>
        </p:nvSpPr>
        <p:spPr/>
        <p:txBody>
          <a:bodyPr>
            <a:normAutofit fontScale="85000" lnSpcReduction="20000"/>
          </a:bodyPr>
          <a:lstStyle/>
          <a:p>
            <a:r>
              <a:rPr lang="en-US" dirty="0"/>
              <a:t>Training rural providers in HIV and SUD prevention, including medications for addiction treatment (MAT), person-centered care, and practices responsive to local communities</a:t>
            </a:r>
          </a:p>
          <a:p>
            <a:r>
              <a:rPr lang="en-US" dirty="0"/>
              <a:t>Expanding roles for community health workers (CHWs), peer navigators, and lay educators who can reach underserved populations</a:t>
            </a:r>
          </a:p>
          <a:p>
            <a:r>
              <a:rPr lang="en-US" dirty="0"/>
              <a:t>Integrating HIV and SUD services into primary care to maximize limited resources</a:t>
            </a:r>
          </a:p>
          <a:p>
            <a:r>
              <a:rPr lang="en-US" dirty="0"/>
              <a:t>Using telehealth and mobile units to extend workforce reach across geographic barriers</a:t>
            </a:r>
          </a:p>
          <a:p>
            <a:r>
              <a:rPr lang="en-US" dirty="0"/>
              <a:t>Implementation of strategies to boost recruitment and retention of healthcare providers in rural areas</a:t>
            </a:r>
          </a:p>
          <a:p>
            <a:r>
              <a:rPr lang="en-US" dirty="0"/>
              <a:t>Addressing provider burnout and retention, especially in high-stress rural settings</a:t>
            </a:r>
          </a:p>
          <a:p>
            <a:r>
              <a:rPr lang="en-US" dirty="0"/>
              <a:t>Provide anti-social labeling mandatory training for health care staff</a:t>
            </a:r>
          </a:p>
          <a:p>
            <a:endParaRPr lang="en-US" dirty="0"/>
          </a:p>
          <a:p>
            <a:endParaRPr lang="en-US" dirty="0"/>
          </a:p>
        </p:txBody>
      </p:sp>
    </p:spTree>
    <p:extLst>
      <p:ext uri="{BB962C8B-B14F-4D97-AF65-F5344CB8AC3E}">
        <p14:creationId xmlns:p14="http://schemas.microsoft.com/office/powerpoint/2010/main" val="1696857246"/>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D3E1E-D328-DBF3-BFF1-7CACB028931F}"/>
              </a:ext>
            </a:extLst>
          </p:cNvPr>
          <p:cNvSpPr>
            <a:spLocks noGrp="1"/>
          </p:cNvSpPr>
          <p:nvPr>
            <p:ph type="title"/>
          </p:nvPr>
        </p:nvSpPr>
        <p:spPr/>
        <p:txBody>
          <a:bodyPr/>
          <a:lstStyle/>
          <a:p>
            <a:r>
              <a:rPr lang="en-US" dirty="0"/>
              <a:t>Infrastructure and Access to Care</a:t>
            </a:r>
          </a:p>
        </p:txBody>
      </p:sp>
      <p:sp>
        <p:nvSpPr>
          <p:cNvPr id="3" name="Content Placeholder 2">
            <a:extLst>
              <a:ext uri="{FF2B5EF4-FFF2-40B4-BE49-F238E27FC236}">
                <a16:creationId xmlns:a16="http://schemas.microsoft.com/office/drawing/2014/main" id="{3906B961-B954-5240-595D-D1EB62A6B53E}"/>
              </a:ext>
            </a:extLst>
          </p:cNvPr>
          <p:cNvSpPr>
            <a:spLocks noGrp="1"/>
          </p:cNvSpPr>
          <p:nvPr>
            <p:ph type="body" sz="quarter" idx="11"/>
          </p:nvPr>
        </p:nvSpPr>
        <p:spPr/>
        <p:txBody>
          <a:bodyPr>
            <a:normAutofit fontScale="85000" lnSpcReduction="10000"/>
          </a:bodyPr>
          <a:lstStyle/>
          <a:p>
            <a:r>
              <a:rPr lang="en-US" dirty="0"/>
              <a:t>Expanding rural clinics and health centers to offer HIV testing, SUD screening, and integrated care.</a:t>
            </a:r>
          </a:p>
          <a:p>
            <a:r>
              <a:rPr lang="en-US" dirty="0"/>
              <a:t>Investing in telehealth platforms to overcome geographic isolation and provider shortages.</a:t>
            </a:r>
          </a:p>
          <a:p>
            <a:r>
              <a:rPr lang="en-US" dirty="0"/>
              <a:t>Developing mobile health units that bring services directly to remote populations.</a:t>
            </a:r>
          </a:p>
          <a:p>
            <a:r>
              <a:rPr lang="en-US" dirty="0"/>
              <a:t>Improving transportation networks or offering ride services for patients to access care.</a:t>
            </a:r>
          </a:p>
          <a:p>
            <a:r>
              <a:rPr lang="en-US" dirty="0"/>
              <a:t>Upgrading data systems for better tracking, referrals, and coordination across providers.</a:t>
            </a:r>
          </a:p>
          <a:p>
            <a:r>
              <a:rPr lang="en-US" dirty="0"/>
              <a:t>Hub-and-spoke models (like Vermont’s) connect rural clinics with centralized treatment hubs to improve care coordination.</a:t>
            </a:r>
          </a:p>
          <a:p>
            <a:endParaRPr lang="en-US" dirty="0"/>
          </a:p>
        </p:txBody>
      </p:sp>
      <p:sp>
        <p:nvSpPr>
          <p:cNvPr id="4" name="TextBox 3">
            <a:extLst>
              <a:ext uri="{FF2B5EF4-FFF2-40B4-BE49-F238E27FC236}">
                <a16:creationId xmlns:a16="http://schemas.microsoft.com/office/drawing/2014/main" id="{342C763E-2592-C28B-36D1-D8ADB442C1D7}"/>
              </a:ext>
            </a:extLst>
          </p:cNvPr>
          <p:cNvSpPr txBox="1"/>
          <p:nvPr/>
        </p:nvSpPr>
        <p:spPr>
          <a:xfrm>
            <a:off x="316871" y="6319319"/>
            <a:ext cx="4997513" cy="338554"/>
          </a:xfrm>
          <a:prstGeom prst="rect">
            <a:avLst/>
          </a:prstGeom>
          <a:noFill/>
        </p:spPr>
        <p:txBody>
          <a:bodyPr wrap="square" rtlCol="0">
            <a:spAutoFit/>
          </a:bodyPr>
          <a:lstStyle/>
          <a:p>
            <a:r>
              <a:rPr lang="en-US" sz="1600" dirty="0">
                <a:solidFill>
                  <a:schemeClr val="bg1">
                    <a:lumMod val="50000"/>
                  </a:schemeClr>
                </a:solidFill>
              </a:rPr>
              <a:t>SOURCES: Rawson, 2017; State of Vermont, 2026</a:t>
            </a:r>
          </a:p>
        </p:txBody>
      </p:sp>
    </p:spTree>
    <p:extLst>
      <p:ext uri="{BB962C8B-B14F-4D97-AF65-F5344CB8AC3E}">
        <p14:creationId xmlns:p14="http://schemas.microsoft.com/office/powerpoint/2010/main" val="1560694214"/>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118C8-5EE1-CDB8-DF2E-959B28B50423}"/>
              </a:ext>
            </a:extLst>
          </p:cNvPr>
          <p:cNvSpPr>
            <a:spLocks noGrp="1"/>
          </p:cNvSpPr>
          <p:nvPr>
            <p:ph type="title"/>
          </p:nvPr>
        </p:nvSpPr>
        <p:spPr/>
        <p:txBody>
          <a:bodyPr anchor="ctr">
            <a:normAutofit/>
          </a:bodyPr>
          <a:lstStyle/>
          <a:p>
            <a:r>
              <a:rPr lang="en-US" dirty="0"/>
              <a:t>Addressing Geographic Barriers</a:t>
            </a:r>
          </a:p>
        </p:txBody>
      </p:sp>
      <p:sp>
        <p:nvSpPr>
          <p:cNvPr id="3" name="Content Placeholder 2">
            <a:extLst>
              <a:ext uri="{FF2B5EF4-FFF2-40B4-BE49-F238E27FC236}">
                <a16:creationId xmlns:a16="http://schemas.microsoft.com/office/drawing/2014/main" id="{CC85259D-4FCF-0D27-67A5-4B3BC54755C1}"/>
              </a:ext>
            </a:extLst>
          </p:cNvPr>
          <p:cNvSpPr>
            <a:spLocks noGrp="1"/>
          </p:cNvSpPr>
          <p:nvPr>
            <p:ph type="body" sz="quarter" idx="11"/>
          </p:nvPr>
        </p:nvSpPr>
        <p:spPr/>
        <p:txBody>
          <a:bodyPr>
            <a:normAutofit/>
          </a:bodyPr>
          <a:lstStyle/>
          <a:p>
            <a:r>
              <a:rPr lang="en-US" dirty="0"/>
              <a:t>Mobile health units</a:t>
            </a:r>
          </a:p>
          <a:p>
            <a:r>
              <a:rPr lang="en-US" dirty="0"/>
              <a:t>Telemedicine and digital health</a:t>
            </a:r>
          </a:p>
          <a:p>
            <a:r>
              <a:rPr lang="en-US" dirty="0"/>
              <a:t>Community-based service hubs</a:t>
            </a:r>
          </a:p>
          <a:p>
            <a:r>
              <a:rPr lang="en-US" dirty="0"/>
              <a:t>Transportation assistance programs</a:t>
            </a:r>
          </a:p>
        </p:txBody>
      </p:sp>
    </p:spTree>
    <p:extLst>
      <p:ext uri="{BB962C8B-B14F-4D97-AF65-F5344CB8AC3E}">
        <p14:creationId xmlns:p14="http://schemas.microsoft.com/office/powerpoint/2010/main" val="1720516610"/>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ADC9F-2744-1E48-89F5-10ACDD3CAB1D}"/>
              </a:ext>
            </a:extLst>
          </p:cNvPr>
          <p:cNvSpPr>
            <a:spLocks noGrp="1"/>
          </p:cNvSpPr>
          <p:nvPr>
            <p:ph type="title"/>
          </p:nvPr>
        </p:nvSpPr>
        <p:spPr/>
        <p:txBody>
          <a:bodyPr/>
          <a:lstStyle/>
          <a:p>
            <a:r>
              <a:rPr lang="en-US" dirty="0"/>
              <a:t>Data-Driven Leadership</a:t>
            </a:r>
          </a:p>
        </p:txBody>
      </p:sp>
      <p:sp>
        <p:nvSpPr>
          <p:cNvPr id="3" name="Content Placeholder 2">
            <a:extLst>
              <a:ext uri="{FF2B5EF4-FFF2-40B4-BE49-F238E27FC236}">
                <a16:creationId xmlns:a16="http://schemas.microsoft.com/office/drawing/2014/main" id="{263FD386-1DF4-2117-603D-C127E6573E44}"/>
              </a:ext>
            </a:extLst>
          </p:cNvPr>
          <p:cNvSpPr>
            <a:spLocks noGrp="1"/>
          </p:cNvSpPr>
          <p:nvPr>
            <p:ph type="body" sz="quarter" idx="11"/>
          </p:nvPr>
        </p:nvSpPr>
        <p:spPr/>
        <p:txBody>
          <a:bodyPr>
            <a:normAutofit fontScale="85000" lnSpcReduction="10000"/>
          </a:bodyPr>
          <a:lstStyle/>
          <a:p>
            <a:r>
              <a:rPr lang="en-US" sz="2799" dirty="0"/>
              <a:t>Collecting localized data on HIV and SUD prevalence, risk factors, and service gaps </a:t>
            </a:r>
            <a:r>
              <a:rPr lang="en-US" sz="2100" dirty="0">
                <a:solidFill>
                  <a:schemeClr val="accent4"/>
                </a:solidFill>
              </a:rPr>
              <a:t>(Hargreaves et al., 2020)</a:t>
            </a:r>
            <a:r>
              <a:rPr lang="en-US" sz="2799" dirty="0"/>
              <a:t>.</a:t>
            </a:r>
          </a:p>
          <a:p>
            <a:r>
              <a:rPr lang="en-US" sz="2799" dirty="0"/>
              <a:t>Analyzing trends to identify high-risk populations and emerging threats.</a:t>
            </a:r>
          </a:p>
          <a:p>
            <a:r>
              <a:rPr lang="en-US" sz="2799" dirty="0"/>
              <a:t>Using predictive modeling to anticipate outbreaks or spikes in substance use.</a:t>
            </a:r>
          </a:p>
          <a:p>
            <a:r>
              <a:rPr lang="en-US" sz="2799" dirty="0"/>
              <a:t>Evaluating program effectiveness to refine strategies and scale what works.</a:t>
            </a:r>
          </a:p>
          <a:p>
            <a:r>
              <a:rPr lang="en-US" sz="2799" dirty="0"/>
              <a:t>Sharing data across sectors—healthcare, criminal justice, education—for a holistic response.</a:t>
            </a:r>
          </a:p>
        </p:txBody>
      </p:sp>
    </p:spTree>
    <p:extLst>
      <p:ext uri="{BB962C8B-B14F-4D97-AF65-F5344CB8AC3E}">
        <p14:creationId xmlns:p14="http://schemas.microsoft.com/office/powerpoint/2010/main" val="1449326156"/>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6231F-7511-4BF4-6A1E-7B3C60BCBBF7}"/>
              </a:ext>
            </a:extLst>
          </p:cNvPr>
          <p:cNvSpPr>
            <a:spLocks noGrp="1"/>
          </p:cNvSpPr>
          <p:nvPr>
            <p:ph type="title"/>
          </p:nvPr>
        </p:nvSpPr>
        <p:spPr/>
        <p:txBody>
          <a:bodyPr/>
          <a:lstStyle/>
          <a:p>
            <a:r>
              <a:rPr lang="en-US" dirty="0"/>
              <a:t>Policy &amp; Funding Support</a:t>
            </a:r>
          </a:p>
        </p:txBody>
      </p:sp>
      <p:sp>
        <p:nvSpPr>
          <p:cNvPr id="3" name="Content Placeholder 2">
            <a:extLst>
              <a:ext uri="{FF2B5EF4-FFF2-40B4-BE49-F238E27FC236}">
                <a16:creationId xmlns:a16="http://schemas.microsoft.com/office/drawing/2014/main" id="{3B6C30BA-85E7-1A46-E9A4-D89C7866D16C}"/>
              </a:ext>
            </a:extLst>
          </p:cNvPr>
          <p:cNvSpPr>
            <a:spLocks noGrp="1"/>
          </p:cNvSpPr>
          <p:nvPr>
            <p:ph type="body" sz="quarter" idx="11"/>
          </p:nvPr>
        </p:nvSpPr>
        <p:spPr/>
        <p:txBody>
          <a:bodyPr/>
          <a:lstStyle/>
          <a:p>
            <a:r>
              <a:rPr lang="en-US" dirty="0"/>
              <a:t>Medicaid expansion to cover HIV/SUD services for low-income rural residents.</a:t>
            </a:r>
          </a:p>
          <a:p>
            <a:r>
              <a:rPr lang="en-US" dirty="0"/>
              <a:t>Integration mandates that encourage combining HIV, SUD, and mental health services.</a:t>
            </a:r>
          </a:p>
          <a:p>
            <a:r>
              <a:rPr lang="en-US" dirty="0"/>
              <a:t>Workforce incentives like loan repayment programs for rural providers.</a:t>
            </a:r>
          </a:p>
          <a:p>
            <a:r>
              <a:rPr lang="en-US" dirty="0"/>
              <a:t>Telehealth reimbursement policies to support remote care delivery.</a:t>
            </a:r>
          </a:p>
          <a:p>
            <a:r>
              <a:rPr lang="en-US" dirty="0"/>
              <a:t>Anti-social labeling legislation to protect individuals seeking HIV/SUD treatment.</a:t>
            </a:r>
          </a:p>
          <a:p>
            <a:pPr marL="114078" indent="0">
              <a:buNone/>
            </a:pPr>
            <a:endParaRPr lang="en-US" dirty="0"/>
          </a:p>
        </p:txBody>
      </p:sp>
    </p:spTree>
    <p:extLst>
      <p:ext uri="{BB962C8B-B14F-4D97-AF65-F5344CB8AC3E}">
        <p14:creationId xmlns:p14="http://schemas.microsoft.com/office/powerpoint/2010/main" val="1081452981"/>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1E0EF-B355-686B-0AD2-F45606735E9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698A6F8-C5BB-4A9F-50C8-DDFE2B2B5EC0}"/>
              </a:ext>
            </a:extLst>
          </p:cNvPr>
          <p:cNvSpPr>
            <a:spLocks noGrp="1"/>
          </p:cNvSpPr>
          <p:nvPr>
            <p:ph type="title" idx="4294967295"/>
          </p:nvPr>
        </p:nvSpPr>
        <p:spPr>
          <a:xfrm>
            <a:off x="303213" y="2516863"/>
            <a:ext cx="5248286" cy="31870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57150" marR="0" lvl="0" indent="0" algn="ctr"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r>
              <a:rPr kumimoji="0" lang="en-US" sz="36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rPr>
              <a:t>Strategies for </a:t>
            </a:r>
          </a:p>
          <a:p>
            <a:pPr marL="57150" marR="0" lvl="0" indent="0" algn="ctr"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r>
              <a:rPr kumimoji="0" lang="en-US" sz="36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rPr>
              <a:t>Treating HIV and SUD </a:t>
            </a:r>
          </a:p>
          <a:p>
            <a:pPr marL="57150" marR="0" lvl="0" indent="0" algn="ctr"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r>
              <a:rPr kumimoji="0" lang="en-US" sz="36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rPr>
              <a:t> in Rural Communities</a:t>
            </a:r>
            <a:endParaRPr kumimoji="0" lang="en-US" sz="3600" b="0" i="0" u="none" strike="noStrike" kern="1200" cap="none" spc="0" normalizeH="0" baseline="0" noProof="0" dirty="0">
              <a:ln>
                <a:noFill/>
              </a:ln>
              <a:solidFill>
                <a:schemeClr val="tx1"/>
              </a:solidFill>
              <a:effectLst/>
              <a:uLnTx/>
              <a:uFillTx/>
              <a:latin typeface="+mn-lt"/>
              <a:ea typeface="+mn-ea"/>
              <a:cs typeface="Arial" pitchFamily="34" charset="0"/>
            </a:endParaRPr>
          </a:p>
        </p:txBody>
      </p:sp>
      <p:pic>
        <p:nvPicPr>
          <p:cNvPr id="6" name="Picture Placeholder 5" descr="Road sign points towards health services in rural setting. Directional signage indicates direction to care clinic medical center. ">
            <a:extLst>
              <a:ext uri="{FF2B5EF4-FFF2-40B4-BE49-F238E27FC236}">
                <a16:creationId xmlns:a16="http://schemas.microsoft.com/office/drawing/2014/main" id="{DC725EAA-4F61-A630-2C3B-5F99B255E1F6}"/>
              </a:ext>
            </a:extLst>
          </p:cNvPr>
          <p:cNvPicPr>
            <a:picLocks noGrp="1" noChangeAspect="1"/>
          </p:cNvPicPr>
          <p:nvPr>
            <p:ph type="pic" sz="quarter" idx="12"/>
          </p:nvPr>
        </p:nvPicPr>
        <p:blipFill>
          <a:blip r:embed="rId3"/>
          <a:srcRect l="10649" r="10649"/>
          <a:stretch>
            <a:fillRect/>
          </a:stretch>
        </p:blipFill>
        <p:spPr>
          <a:prstGeom prst="rect">
            <a:avLst/>
          </a:prstGeom>
        </p:spPr>
      </p:pic>
    </p:spTree>
    <p:extLst>
      <p:ext uri="{BB962C8B-B14F-4D97-AF65-F5344CB8AC3E}">
        <p14:creationId xmlns:p14="http://schemas.microsoft.com/office/powerpoint/2010/main" val="2119157466"/>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50A22-7CBF-8667-ECBF-E0ACB0841F6B}"/>
              </a:ext>
            </a:extLst>
          </p:cNvPr>
          <p:cNvSpPr>
            <a:spLocks noGrp="1"/>
          </p:cNvSpPr>
          <p:nvPr>
            <p:ph type="title"/>
          </p:nvPr>
        </p:nvSpPr>
        <p:spPr/>
        <p:txBody>
          <a:bodyPr/>
          <a:lstStyle/>
          <a:p>
            <a:r>
              <a:rPr lang="en-US" dirty="0"/>
              <a:t>Rapid Antiretroviral Therapy (ART) Initiation</a:t>
            </a:r>
          </a:p>
        </p:txBody>
      </p:sp>
      <p:sp>
        <p:nvSpPr>
          <p:cNvPr id="3" name="Content Placeholder 2">
            <a:extLst>
              <a:ext uri="{FF2B5EF4-FFF2-40B4-BE49-F238E27FC236}">
                <a16:creationId xmlns:a16="http://schemas.microsoft.com/office/drawing/2014/main" id="{E8EADBCA-2B64-F689-5BD7-85290DCF9C8E}"/>
              </a:ext>
            </a:extLst>
          </p:cNvPr>
          <p:cNvSpPr>
            <a:spLocks noGrp="1"/>
          </p:cNvSpPr>
          <p:nvPr>
            <p:ph type="body" sz="quarter" idx="11"/>
          </p:nvPr>
        </p:nvSpPr>
        <p:spPr/>
        <p:txBody>
          <a:bodyPr>
            <a:normAutofit/>
          </a:bodyPr>
          <a:lstStyle/>
          <a:p>
            <a:pPr marL="114078" indent="0">
              <a:buNone/>
            </a:pPr>
            <a:r>
              <a:rPr lang="en-US" dirty="0"/>
              <a:t>Rapid ART means beginning HIV treatment on the same day or within days of diagnosis. This approach has been shown to:</a:t>
            </a:r>
          </a:p>
          <a:p>
            <a:r>
              <a:rPr lang="en-US" dirty="0"/>
              <a:t>Improve viral suppression rates</a:t>
            </a:r>
          </a:p>
          <a:p>
            <a:r>
              <a:rPr lang="en-US" dirty="0"/>
              <a:t>Boost retention in care</a:t>
            </a:r>
          </a:p>
          <a:p>
            <a:r>
              <a:rPr lang="en-US" dirty="0"/>
              <a:t>Reduce onward transmission</a:t>
            </a:r>
          </a:p>
          <a:p>
            <a:r>
              <a:rPr lang="en-US" dirty="0"/>
              <a:t>Enhance patient engagement, especially among populations with specific service needs</a:t>
            </a:r>
          </a:p>
          <a:p>
            <a:endParaRPr lang="en-US" dirty="0"/>
          </a:p>
        </p:txBody>
      </p:sp>
    </p:spTree>
    <p:extLst>
      <p:ext uri="{BB962C8B-B14F-4D97-AF65-F5344CB8AC3E}">
        <p14:creationId xmlns:p14="http://schemas.microsoft.com/office/powerpoint/2010/main" val="1007110697"/>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D0852-92BD-AA66-F5A9-2CCDD2CA5CA5}"/>
              </a:ext>
            </a:extLst>
          </p:cNvPr>
          <p:cNvSpPr>
            <a:spLocks noGrp="1"/>
          </p:cNvSpPr>
          <p:nvPr>
            <p:ph type="title"/>
          </p:nvPr>
        </p:nvSpPr>
        <p:spPr/>
        <p:txBody>
          <a:bodyPr>
            <a:normAutofit/>
          </a:bodyPr>
          <a:lstStyle/>
          <a:p>
            <a:r>
              <a:rPr lang="en-US" dirty="0"/>
              <a:t>Medication for Addiction Treatment (MAT) for SUD</a:t>
            </a:r>
          </a:p>
        </p:txBody>
      </p:sp>
      <p:sp>
        <p:nvSpPr>
          <p:cNvPr id="3" name="Content Placeholder 2">
            <a:extLst>
              <a:ext uri="{FF2B5EF4-FFF2-40B4-BE49-F238E27FC236}">
                <a16:creationId xmlns:a16="http://schemas.microsoft.com/office/drawing/2014/main" id="{C79A4B96-89C1-B3C5-9291-FCF3C12170A9}"/>
              </a:ext>
            </a:extLst>
          </p:cNvPr>
          <p:cNvSpPr>
            <a:spLocks noGrp="1"/>
          </p:cNvSpPr>
          <p:nvPr>
            <p:ph type="body" sz="quarter" idx="11"/>
          </p:nvPr>
        </p:nvSpPr>
        <p:spPr/>
        <p:txBody>
          <a:bodyPr>
            <a:normAutofit/>
          </a:bodyPr>
          <a:lstStyle/>
          <a:p>
            <a:r>
              <a:rPr lang="en-US" dirty="0"/>
              <a:t>Combines medications (e.g., buprenorphine, methadone) with counseling</a:t>
            </a:r>
          </a:p>
          <a:p>
            <a:r>
              <a:rPr lang="en-US" dirty="0"/>
              <a:t>Can be delivered through rural clinics, mobile units, or telehealth</a:t>
            </a:r>
          </a:p>
          <a:p>
            <a:r>
              <a:rPr lang="en-US" dirty="0"/>
              <a:t>Strategies to expand MAT in rural settings:</a:t>
            </a:r>
          </a:p>
          <a:p>
            <a:pPr lvl="1">
              <a:buFont typeface="Courier New" panose="02070309020205020404" pitchFamily="49" charset="0"/>
              <a:buChar char="o"/>
            </a:pPr>
            <a:r>
              <a:rPr lang="en-US" sz="2399" dirty="0"/>
              <a:t>Telemedicine-based MAT</a:t>
            </a:r>
          </a:p>
          <a:p>
            <a:pPr lvl="1">
              <a:buFont typeface="Courier New" panose="02070309020205020404" pitchFamily="49" charset="0"/>
              <a:buChar char="o"/>
            </a:pPr>
            <a:r>
              <a:rPr lang="en-US" sz="2399" dirty="0"/>
              <a:t>Training rural providers</a:t>
            </a:r>
          </a:p>
          <a:p>
            <a:pPr lvl="1">
              <a:buFont typeface="Courier New" panose="02070309020205020404" pitchFamily="49" charset="0"/>
              <a:buChar char="o"/>
            </a:pPr>
            <a:r>
              <a:rPr lang="en-US" sz="2399" dirty="0"/>
              <a:t>Integrated HIV/SUD care models</a:t>
            </a:r>
          </a:p>
          <a:p>
            <a:pPr lvl="1">
              <a:buFont typeface="Courier New" panose="02070309020205020404" pitchFamily="49" charset="0"/>
              <a:buChar char="o"/>
            </a:pPr>
            <a:r>
              <a:rPr lang="en-US" sz="2399" dirty="0"/>
              <a:t>Policy and funding support</a:t>
            </a:r>
          </a:p>
          <a:p>
            <a:endParaRPr lang="en-US" dirty="0"/>
          </a:p>
        </p:txBody>
      </p:sp>
      <p:sp>
        <p:nvSpPr>
          <p:cNvPr id="4" name="TextBox 3">
            <a:extLst>
              <a:ext uri="{FF2B5EF4-FFF2-40B4-BE49-F238E27FC236}">
                <a16:creationId xmlns:a16="http://schemas.microsoft.com/office/drawing/2014/main" id="{790FD415-51FF-0255-816B-97670CE7F627}"/>
              </a:ext>
            </a:extLst>
          </p:cNvPr>
          <p:cNvSpPr txBox="1"/>
          <p:nvPr/>
        </p:nvSpPr>
        <p:spPr>
          <a:xfrm>
            <a:off x="316871" y="6319319"/>
            <a:ext cx="4997513" cy="338554"/>
          </a:xfrm>
          <a:prstGeom prst="rect">
            <a:avLst/>
          </a:prstGeom>
          <a:noFill/>
        </p:spPr>
        <p:txBody>
          <a:bodyPr wrap="square" rtlCol="0">
            <a:spAutoFit/>
          </a:bodyPr>
          <a:lstStyle/>
          <a:p>
            <a:r>
              <a:rPr lang="en-US" sz="1600" dirty="0">
                <a:solidFill>
                  <a:schemeClr val="bg1">
                    <a:lumMod val="50000"/>
                  </a:schemeClr>
                </a:solidFill>
              </a:rPr>
              <a:t>SOURCE: SAMHSA, 2025</a:t>
            </a:r>
          </a:p>
        </p:txBody>
      </p:sp>
    </p:spTree>
    <p:extLst>
      <p:ext uri="{BB962C8B-B14F-4D97-AF65-F5344CB8AC3E}">
        <p14:creationId xmlns:p14="http://schemas.microsoft.com/office/powerpoint/2010/main" val="3613877310"/>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F8D12-3815-912E-67EE-9F1333243F2D}"/>
              </a:ext>
            </a:extLst>
          </p:cNvPr>
          <p:cNvSpPr>
            <a:spLocks noGrp="1"/>
          </p:cNvSpPr>
          <p:nvPr>
            <p:ph type="title"/>
          </p:nvPr>
        </p:nvSpPr>
        <p:spPr/>
        <p:txBody>
          <a:bodyPr/>
          <a:lstStyle/>
          <a:p>
            <a:r>
              <a:rPr lang="en-US" dirty="0"/>
              <a:t>Telemedicine and Virtual Care</a:t>
            </a:r>
          </a:p>
        </p:txBody>
      </p:sp>
      <p:sp>
        <p:nvSpPr>
          <p:cNvPr id="3" name="Content Placeholder 2">
            <a:extLst>
              <a:ext uri="{FF2B5EF4-FFF2-40B4-BE49-F238E27FC236}">
                <a16:creationId xmlns:a16="http://schemas.microsoft.com/office/drawing/2014/main" id="{36C3977C-49AE-2530-BE62-2EF30EB60502}"/>
              </a:ext>
            </a:extLst>
          </p:cNvPr>
          <p:cNvSpPr>
            <a:spLocks noGrp="1"/>
          </p:cNvSpPr>
          <p:nvPr>
            <p:ph type="body" sz="quarter" idx="11"/>
          </p:nvPr>
        </p:nvSpPr>
        <p:spPr/>
        <p:txBody>
          <a:bodyPr>
            <a:normAutofit/>
          </a:bodyPr>
          <a:lstStyle/>
          <a:p>
            <a:r>
              <a:rPr lang="en-US" sz="2799" dirty="0"/>
              <a:t>Virtual consultations</a:t>
            </a:r>
          </a:p>
          <a:p>
            <a:r>
              <a:rPr lang="en-US" sz="2799" dirty="0"/>
              <a:t>Telehealth monitoring</a:t>
            </a:r>
          </a:p>
          <a:p>
            <a:r>
              <a:rPr lang="en-US" sz="2799" dirty="0"/>
              <a:t>Digital health education</a:t>
            </a:r>
          </a:p>
          <a:p>
            <a:r>
              <a:rPr lang="en-US" sz="2799" dirty="0" err="1"/>
              <a:t>Telecounseling</a:t>
            </a:r>
            <a:r>
              <a:rPr lang="en-US" sz="2799" dirty="0"/>
              <a:t> and </a:t>
            </a:r>
            <a:r>
              <a:rPr lang="en-US" sz="2799" dirty="0" err="1"/>
              <a:t>telemental</a:t>
            </a:r>
            <a:r>
              <a:rPr lang="en-US" sz="2799" dirty="0"/>
              <a:t> health</a:t>
            </a:r>
          </a:p>
          <a:p>
            <a:r>
              <a:rPr lang="en-US" sz="2799" dirty="0"/>
              <a:t>Rapid ART &amp; MAT initiation</a:t>
            </a:r>
          </a:p>
          <a:p>
            <a:r>
              <a:rPr lang="en-US" sz="2799" dirty="0"/>
              <a:t>Proven to improve retention in care and reduce travel burdens</a:t>
            </a:r>
          </a:p>
        </p:txBody>
      </p:sp>
      <p:sp>
        <p:nvSpPr>
          <p:cNvPr id="4" name="TextBox 3">
            <a:extLst>
              <a:ext uri="{FF2B5EF4-FFF2-40B4-BE49-F238E27FC236}">
                <a16:creationId xmlns:a16="http://schemas.microsoft.com/office/drawing/2014/main" id="{FAD97190-AD60-E553-3867-E76ADE0C94AB}"/>
              </a:ext>
            </a:extLst>
          </p:cNvPr>
          <p:cNvSpPr txBox="1"/>
          <p:nvPr/>
        </p:nvSpPr>
        <p:spPr>
          <a:xfrm>
            <a:off x="316871" y="6319319"/>
            <a:ext cx="4997513" cy="338554"/>
          </a:xfrm>
          <a:prstGeom prst="rect">
            <a:avLst/>
          </a:prstGeom>
          <a:noFill/>
        </p:spPr>
        <p:txBody>
          <a:bodyPr wrap="square" rtlCol="0">
            <a:spAutoFit/>
          </a:bodyPr>
          <a:lstStyle/>
          <a:p>
            <a:r>
              <a:rPr lang="en-US" sz="1600" dirty="0">
                <a:solidFill>
                  <a:schemeClr val="bg1">
                    <a:lumMod val="50000"/>
                  </a:schemeClr>
                </a:solidFill>
              </a:rPr>
              <a:t>SOURCES: HRSA, 2020; </a:t>
            </a:r>
            <a:r>
              <a:rPr lang="en-US" sz="1600" dirty="0" err="1">
                <a:solidFill>
                  <a:schemeClr val="bg1">
                    <a:lumMod val="50000"/>
                  </a:schemeClr>
                </a:solidFill>
              </a:rPr>
              <a:t>Ezenwajii</a:t>
            </a:r>
            <a:r>
              <a:rPr lang="en-US" sz="1600" dirty="0">
                <a:solidFill>
                  <a:schemeClr val="bg1">
                    <a:lumMod val="50000"/>
                  </a:schemeClr>
                </a:solidFill>
              </a:rPr>
              <a:t> et al., 2025)</a:t>
            </a:r>
          </a:p>
        </p:txBody>
      </p:sp>
    </p:spTree>
    <p:extLst>
      <p:ext uri="{BB962C8B-B14F-4D97-AF65-F5344CB8AC3E}">
        <p14:creationId xmlns:p14="http://schemas.microsoft.com/office/powerpoint/2010/main" val="3026875726"/>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2655A-FC82-0510-FCE9-CBD66AD18A3C}"/>
              </a:ext>
            </a:extLst>
          </p:cNvPr>
          <p:cNvSpPr>
            <a:spLocks noGrp="1"/>
          </p:cNvSpPr>
          <p:nvPr>
            <p:ph type="title"/>
          </p:nvPr>
        </p:nvSpPr>
        <p:spPr/>
        <p:txBody>
          <a:bodyPr/>
          <a:lstStyle/>
          <a:p>
            <a:r>
              <a:rPr lang="en-US" dirty="0"/>
              <a:t>Implementation of Integrated Care Models</a:t>
            </a:r>
          </a:p>
        </p:txBody>
      </p:sp>
      <p:sp>
        <p:nvSpPr>
          <p:cNvPr id="3" name="Content Placeholder 2">
            <a:extLst>
              <a:ext uri="{FF2B5EF4-FFF2-40B4-BE49-F238E27FC236}">
                <a16:creationId xmlns:a16="http://schemas.microsoft.com/office/drawing/2014/main" id="{DE6B5B44-11E6-C0C3-31D6-0D40C6DB63D2}"/>
              </a:ext>
            </a:extLst>
          </p:cNvPr>
          <p:cNvSpPr>
            <a:spLocks noGrp="1"/>
          </p:cNvSpPr>
          <p:nvPr>
            <p:ph type="body" sz="quarter" idx="11"/>
          </p:nvPr>
        </p:nvSpPr>
        <p:spPr/>
        <p:txBody>
          <a:bodyPr>
            <a:normAutofit/>
          </a:bodyPr>
          <a:lstStyle/>
          <a:p>
            <a:r>
              <a:rPr lang="en-US" sz="2799" dirty="0"/>
              <a:t>Co-located services </a:t>
            </a:r>
          </a:p>
          <a:p>
            <a:r>
              <a:rPr lang="en-US" sz="2799" dirty="0"/>
              <a:t>Mobile health units</a:t>
            </a:r>
          </a:p>
          <a:p>
            <a:r>
              <a:rPr lang="en-US" sz="2799" dirty="0"/>
              <a:t>Community health centers  </a:t>
            </a:r>
          </a:p>
          <a:p>
            <a:r>
              <a:rPr lang="en-US" sz="2799" dirty="0"/>
              <a:t>Street medicine and differentiated service delivery </a:t>
            </a:r>
          </a:p>
          <a:p>
            <a:r>
              <a:rPr lang="en-US" sz="2799" dirty="0"/>
              <a:t>Telehealth Integration</a:t>
            </a:r>
          </a:p>
          <a:p>
            <a:pPr marL="114078" indent="0">
              <a:buNone/>
            </a:pPr>
            <a:endParaRPr lang="en-US" sz="1600" dirty="0"/>
          </a:p>
        </p:txBody>
      </p:sp>
      <p:sp>
        <p:nvSpPr>
          <p:cNvPr id="4" name="TextBox 3">
            <a:extLst>
              <a:ext uri="{FF2B5EF4-FFF2-40B4-BE49-F238E27FC236}">
                <a16:creationId xmlns:a16="http://schemas.microsoft.com/office/drawing/2014/main" id="{E065AB03-C45C-0965-B0A8-18C80271EAB5}"/>
              </a:ext>
            </a:extLst>
          </p:cNvPr>
          <p:cNvSpPr txBox="1"/>
          <p:nvPr/>
        </p:nvSpPr>
        <p:spPr>
          <a:xfrm>
            <a:off x="316871" y="6319319"/>
            <a:ext cx="4997513" cy="338554"/>
          </a:xfrm>
          <a:prstGeom prst="rect">
            <a:avLst/>
          </a:prstGeom>
          <a:noFill/>
        </p:spPr>
        <p:txBody>
          <a:bodyPr wrap="square" rtlCol="0">
            <a:spAutoFit/>
          </a:bodyPr>
          <a:lstStyle/>
          <a:p>
            <a:r>
              <a:rPr lang="en-US" sz="1600" dirty="0">
                <a:solidFill>
                  <a:schemeClr val="bg1">
                    <a:lumMod val="50000"/>
                  </a:schemeClr>
                </a:solidFill>
              </a:rPr>
              <a:t>SOURCES: Killelea et al., 2023; Hill et al., 2023</a:t>
            </a:r>
          </a:p>
        </p:txBody>
      </p:sp>
    </p:spTree>
    <p:extLst>
      <p:ext uri="{BB962C8B-B14F-4D97-AF65-F5344CB8AC3E}">
        <p14:creationId xmlns:p14="http://schemas.microsoft.com/office/powerpoint/2010/main" val="2504010331"/>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A8C89-1ECC-33DA-F049-5A44C4F2B8E6}"/>
              </a:ext>
            </a:extLst>
          </p:cNvPr>
          <p:cNvSpPr>
            <a:spLocks noGrp="1"/>
          </p:cNvSpPr>
          <p:nvPr>
            <p:ph type="title"/>
          </p:nvPr>
        </p:nvSpPr>
        <p:spPr/>
        <p:txBody>
          <a:bodyPr/>
          <a:lstStyle/>
          <a:p>
            <a:r>
              <a:rPr lang="en-US" dirty="0"/>
              <a:t>Use of Community Health Workers and Peer Navigators</a:t>
            </a:r>
          </a:p>
        </p:txBody>
      </p:sp>
      <p:sp>
        <p:nvSpPr>
          <p:cNvPr id="3" name="Content Placeholder 2">
            <a:extLst>
              <a:ext uri="{FF2B5EF4-FFF2-40B4-BE49-F238E27FC236}">
                <a16:creationId xmlns:a16="http://schemas.microsoft.com/office/drawing/2014/main" id="{2424B23B-FE85-1E29-C362-90D116B6D910}"/>
              </a:ext>
            </a:extLst>
          </p:cNvPr>
          <p:cNvSpPr>
            <a:spLocks noGrp="1"/>
          </p:cNvSpPr>
          <p:nvPr>
            <p:ph type="body" sz="quarter" idx="11"/>
          </p:nvPr>
        </p:nvSpPr>
        <p:spPr/>
        <p:txBody>
          <a:bodyPr>
            <a:normAutofit/>
          </a:bodyPr>
          <a:lstStyle/>
          <a:p>
            <a:pPr marL="114078" indent="0">
              <a:buNone/>
            </a:pPr>
            <a:r>
              <a:rPr lang="en-US" dirty="0"/>
              <a:t>Trusted local figures help patients navigate care, adhere to treatment, and overcome social labeling. They play an important role in </a:t>
            </a:r>
            <a:r>
              <a:rPr lang="en-US" sz="1800" dirty="0">
                <a:solidFill>
                  <a:schemeClr val="accent4"/>
                </a:solidFill>
              </a:rPr>
              <a:t>(Mistry SK at al., 2021)</a:t>
            </a:r>
            <a:r>
              <a:rPr lang="en-US" dirty="0"/>
              <a:t>:</a:t>
            </a:r>
          </a:p>
          <a:p>
            <a:r>
              <a:rPr lang="en-US" dirty="0"/>
              <a:t>Linkage to care</a:t>
            </a:r>
          </a:p>
          <a:p>
            <a:r>
              <a:rPr lang="en-US" dirty="0"/>
              <a:t>Retention and adherence support</a:t>
            </a:r>
          </a:p>
          <a:p>
            <a:r>
              <a:rPr lang="en-US" dirty="0"/>
              <a:t>Health education and prevention</a:t>
            </a:r>
          </a:p>
          <a:p>
            <a:r>
              <a:rPr lang="en-US" dirty="0"/>
              <a:t>Social labeling reduction and advocacy</a:t>
            </a:r>
          </a:p>
          <a:p>
            <a:r>
              <a:rPr lang="en-US" dirty="0"/>
              <a:t>Community outreach and engagement</a:t>
            </a:r>
          </a:p>
        </p:txBody>
      </p:sp>
    </p:spTree>
    <p:extLst>
      <p:ext uri="{BB962C8B-B14F-4D97-AF65-F5344CB8AC3E}">
        <p14:creationId xmlns:p14="http://schemas.microsoft.com/office/powerpoint/2010/main" val="4164472809"/>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6C278-085F-5415-D36D-785FE627C3FA}"/>
              </a:ext>
            </a:extLst>
          </p:cNvPr>
          <p:cNvSpPr>
            <a:spLocks noGrp="1"/>
          </p:cNvSpPr>
          <p:nvPr>
            <p:ph type="title"/>
          </p:nvPr>
        </p:nvSpPr>
        <p:spPr/>
        <p:txBody>
          <a:bodyPr/>
          <a:lstStyle/>
          <a:p>
            <a:r>
              <a:rPr lang="en-US" dirty="0"/>
              <a:t>Mobile Clinics and Outreach Programs</a:t>
            </a:r>
          </a:p>
        </p:txBody>
      </p:sp>
      <p:sp>
        <p:nvSpPr>
          <p:cNvPr id="3" name="Content Placeholder 2">
            <a:extLst>
              <a:ext uri="{FF2B5EF4-FFF2-40B4-BE49-F238E27FC236}">
                <a16:creationId xmlns:a16="http://schemas.microsoft.com/office/drawing/2014/main" id="{5E63CDB4-A20C-E4FF-6390-E35440768820}"/>
              </a:ext>
            </a:extLst>
          </p:cNvPr>
          <p:cNvSpPr>
            <a:spLocks noGrp="1"/>
          </p:cNvSpPr>
          <p:nvPr>
            <p:ph type="body" sz="quarter" idx="11"/>
          </p:nvPr>
        </p:nvSpPr>
        <p:spPr/>
        <p:txBody>
          <a:bodyPr>
            <a:normAutofit lnSpcReduction="10000"/>
          </a:bodyPr>
          <a:lstStyle/>
          <a:p>
            <a:pPr marL="114078" indent="0">
              <a:lnSpc>
                <a:spcPct val="120000"/>
              </a:lnSpc>
              <a:spcBef>
                <a:spcPts val="0"/>
              </a:spcBef>
              <a:buNone/>
            </a:pPr>
            <a:r>
              <a:rPr lang="en-US" dirty="0"/>
              <a:t>Mobile clinics are fully equipped medical units that travel to underserved areas, offering services such as:</a:t>
            </a:r>
          </a:p>
          <a:p>
            <a:pPr>
              <a:lnSpc>
                <a:spcPct val="120000"/>
              </a:lnSpc>
              <a:spcBef>
                <a:spcPts val="0"/>
              </a:spcBef>
              <a:buNone/>
            </a:pPr>
            <a:endParaRPr lang="en-US" dirty="0"/>
          </a:p>
          <a:p>
            <a:pPr lvl="1">
              <a:lnSpc>
                <a:spcPct val="120000"/>
              </a:lnSpc>
              <a:spcBef>
                <a:spcPts val="0"/>
              </a:spcBef>
            </a:pPr>
            <a:r>
              <a:rPr lang="en-US" dirty="0"/>
              <a:t>HIV screening and treatment (including ART and </a:t>
            </a:r>
            <a:r>
              <a:rPr lang="en-US" dirty="0" err="1"/>
              <a:t>PrEP</a:t>
            </a:r>
            <a:r>
              <a:rPr lang="en-US" dirty="0"/>
              <a:t>)</a:t>
            </a:r>
          </a:p>
          <a:p>
            <a:pPr lvl="1">
              <a:lnSpc>
                <a:spcPct val="120000"/>
              </a:lnSpc>
              <a:spcBef>
                <a:spcPts val="0"/>
              </a:spcBef>
            </a:pPr>
            <a:r>
              <a:rPr lang="en-US" dirty="0"/>
              <a:t>SUD care – MAT and overdose reversal with naloxone</a:t>
            </a:r>
          </a:p>
          <a:p>
            <a:pPr lvl="1">
              <a:lnSpc>
                <a:spcPct val="120000"/>
              </a:lnSpc>
              <a:spcBef>
                <a:spcPts val="0"/>
              </a:spcBef>
            </a:pPr>
            <a:r>
              <a:rPr lang="en-US" dirty="0"/>
              <a:t>Overdose prevention services, STI testing, and hepatitis screening</a:t>
            </a:r>
          </a:p>
          <a:p>
            <a:pPr lvl="1">
              <a:lnSpc>
                <a:spcPct val="120000"/>
              </a:lnSpc>
              <a:spcBef>
                <a:spcPts val="0"/>
              </a:spcBef>
            </a:pPr>
            <a:r>
              <a:rPr lang="en-US" dirty="0"/>
              <a:t>Primary care and mental health support</a:t>
            </a:r>
          </a:p>
          <a:p>
            <a:pPr marL="410682" lvl="1" indent="0">
              <a:lnSpc>
                <a:spcPct val="120000"/>
              </a:lnSpc>
              <a:spcBef>
                <a:spcPts val="0"/>
              </a:spcBef>
              <a:buNone/>
            </a:pPr>
            <a:endParaRPr lang="en-US" dirty="0"/>
          </a:p>
        </p:txBody>
      </p:sp>
    </p:spTree>
    <p:extLst>
      <p:ext uri="{BB962C8B-B14F-4D97-AF65-F5344CB8AC3E}">
        <p14:creationId xmlns:p14="http://schemas.microsoft.com/office/powerpoint/2010/main" val="2880267778"/>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AC848-E24A-72CD-D911-95E5FC594123}"/>
              </a:ext>
            </a:extLst>
          </p:cNvPr>
          <p:cNvSpPr>
            <a:spLocks noGrp="1"/>
          </p:cNvSpPr>
          <p:nvPr>
            <p:ph type="title"/>
          </p:nvPr>
        </p:nvSpPr>
        <p:spPr/>
        <p:txBody>
          <a:bodyPr/>
          <a:lstStyle/>
          <a:p>
            <a:r>
              <a:rPr lang="en-US" dirty="0"/>
              <a:t>Outreach Programs</a:t>
            </a:r>
          </a:p>
        </p:txBody>
      </p:sp>
      <p:sp>
        <p:nvSpPr>
          <p:cNvPr id="3" name="Content Placeholder 2">
            <a:extLst>
              <a:ext uri="{FF2B5EF4-FFF2-40B4-BE49-F238E27FC236}">
                <a16:creationId xmlns:a16="http://schemas.microsoft.com/office/drawing/2014/main" id="{018FC98B-9DE3-F681-3077-7FCC1AB66677}"/>
              </a:ext>
            </a:extLst>
          </p:cNvPr>
          <p:cNvSpPr>
            <a:spLocks noGrp="1"/>
          </p:cNvSpPr>
          <p:nvPr>
            <p:ph type="body" sz="quarter" idx="11"/>
          </p:nvPr>
        </p:nvSpPr>
        <p:spPr/>
        <p:txBody>
          <a:bodyPr/>
          <a:lstStyle/>
          <a:p>
            <a:pPr marL="114078" indent="0">
              <a:buNone/>
            </a:pPr>
            <a:r>
              <a:rPr lang="en-US" dirty="0"/>
              <a:t>Outreach programs complement mobile clinics by building trust and engagement:</a:t>
            </a:r>
          </a:p>
          <a:p>
            <a:r>
              <a:rPr lang="en-US" dirty="0"/>
              <a:t>Engaging hard-to-reach populations through street outreach, home visits, and community events.</a:t>
            </a:r>
          </a:p>
          <a:p>
            <a:r>
              <a:rPr lang="en-US" dirty="0"/>
              <a:t>Providing education on HIV prevention and recovery.</a:t>
            </a:r>
          </a:p>
          <a:p>
            <a:r>
              <a:rPr lang="en-US" dirty="0"/>
              <a:t>Distributing supplies like condoms and naloxone.</a:t>
            </a:r>
          </a:p>
          <a:p>
            <a:r>
              <a:rPr lang="en-US" dirty="0"/>
              <a:t>Connecting individuals to care through referrals and transportation assistance.</a:t>
            </a:r>
          </a:p>
          <a:p>
            <a:endParaRPr lang="en-US" dirty="0"/>
          </a:p>
        </p:txBody>
      </p:sp>
    </p:spTree>
    <p:extLst>
      <p:ext uri="{BB962C8B-B14F-4D97-AF65-F5344CB8AC3E}">
        <p14:creationId xmlns:p14="http://schemas.microsoft.com/office/powerpoint/2010/main" val="2846603942"/>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EB4A9-7DFF-5ADB-D29C-7D8C11A5B1CB}"/>
              </a:ext>
            </a:extLst>
          </p:cNvPr>
          <p:cNvSpPr>
            <a:spLocks noGrp="1"/>
          </p:cNvSpPr>
          <p:nvPr>
            <p:ph type="title"/>
          </p:nvPr>
        </p:nvSpPr>
        <p:spPr/>
        <p:txBody>
          <a:bodyPr/>
          <a:lstStyle/>
          <a:p>
            <a:r>
              <a:rPr lang="en-US" dirty="0"/>
              <a:t>Social Labeling Reduction and Education Campaigns</a:t>
            </a:r>
          </a:p>
        </p:txBody>
      </p:sp>
      <p:sp>
        <p:nvSpPr>
          <p:cNvPr id="3" name="Content Placeholder 2">
            <a:extLst>
              <a:ext uri="{FF2B5EF4-FFF2-40B4-BE49-F238E27FC236}">
                <a16:creationId xmlns:a16="http://schemas.microsoft.com/office/drawing/2014/main" id="{760C2187-FD8A-660A-4596-C4373CE43EA3}"/>
              </a:ext>
            </a:extLst>
          </p:cNvPr>
          <p:cNvSpPr>
            <a:spLocks noGrp="1"/>
          </p:cNvSpPr>
          <p:nvPr>
            <p:ph type="body" sz="quarter" idx="11"/>
          </p:nvPr>
        </p:nvSpPr>
        <p:spPr/>
        <p:txBody>
          <a:bodyPr>
            <a:normAutofit lnSpcReduction="10000"/>
          </a:bodyPr>
          <a:lstStyle/>
          <a:p>
            <a:endParaRPr lang="en-US" dirty="0"/>
          </a:p>
          <a:p>
            <a:r>
              <a:rPr lang="en-US" sz="2799" dirty="0"/>
              <a:t>Normalize conversations around HIV and SUD</a:t>
            </a:r>
          </a:p>
          <a:p>
            <a:r>
              <a:rPr lang="en-US" sz="2799" dirty="0"/>
              <a:t>Promote understanding that both are treatable medical conditions</a:t>
            </a:r>
          </a:p>
          <a:p>
            <a:r>
              <a:rPr lang="en-US" sz="2799" dirty="0"/>
              <a:t>Encourage individuals to seek care without fear of judgment</a:t>
            </a:r>
          </a:p>
          <a:p>
            <a:endParaRPr lang="en-US" sz="2799" dirty="0"/>
          </a:p>
          <a:p>
            <a:pPr marL="114078" indent="0">
              <a:buNone/>
            </a:pPr>
            <a:r>
              <a:rPr lang="en-US" sz="2799" b="1" i="1" dirty="0">
                <a:solidFill>
                  <a:schemeClr val="accent4"/>
                </a:solidFill>
              </a:rPr>
              <a:t>What are some core components of Education Campaigns?</a:t>
            </a:r>
          </a:p>
          <a:p>
            <a:pPr marL="114078" indent="0">
              <a:buNone/>
            </a:pPr>
            <a:endParaRPr lang="en-US" dirty="0"/>
          </a:p>
          <a:p>
            <a:pPr marL="114078" indent="0">
              <a:buNone/>
            </a:pPr>
            <a:endParaRPr lang="en-US" sz="1600" dirty="0"/>
          </a:p>
          <a:p>
            <a:pPr marL="114078" indent="0">
              <a:buNone/>
            </a:pPr>
            <a:endParaRPr lang="en-US" sz="1600" dirty="0"/>
          </a:p>
        </p:txBody>
      </p:sp>
      <p:sp>
        <p:nvSpPr>
          <p:cNvPr id="4" name="TextBox 3">
            <a:extLst>
              <a:ext uri="{FF2B5EF4-FFF2-40B4-BE49-F238E27FC236}">
                <a16:creationId xmlns:a16="http://schemas.microsoft.com/office/drawing/2014/main" id="{AC84F849-EA0B-6756-08CA-F6BF1FADE9CE}"/>
              </a:ext>
            </a:extLst>
          </p:cNvPr>
          <p:cNvSpPr txBox="1"/>
          <p:nvPr/>
        </p:nvSpPr>
        <p:spPr>
          <a:xfrm>
            <a:off x="316871" y="6319319"/>
            <a:ext cx="5957180" cy="338554"/>
          </a:xfrm>
          <a:prstGeom prst="rect">
            <a:avLst/>
          </a:prstGeom>
          <a:noFill/>
        </p:spPr>
        <p:txBody>
          <a:bodyPr wrap="square" rtlCol="0">
            <a:spAutoFit/>
          </a:bodyPr>
          <a:lstStyle/>
          <a:p>
            <a:r>
              <a:rPr lang="en-US" sz="1600" dirty="0">
                <a:solidFill>
                  <a:schemeClr val="bg1">
                    <a:lumMod val="50000"/>
                  </a:schemeClr>
                </a:solidFill>
              </a:rPr>
              <a:t>SOURCE: UR Medicine, Recovery Center of Excellence, 2026</a:t>
            </a:r>
          </a:p>
        </p:txBody>
      </p:sp>
    </p:spTree>
    <p:extLst>
      <p:ext uri="{BB962C8B-B14F-4D97-AF65-F5344CB8AC3E}">
        <p14:creationId xmlns:p14="http://schemas.microsoft.com/office/powerpoint/2010/main" val="623448706"/>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7076F-BFE2-A18B-DE28-A0A69506A717}"/>
              </a:ext>
            </a:extLst>
          </p:cNvPr>
          <p:cNvSpPr>
            <a:spLocks noGrp="1"/>
          </p:cNvSpPr>
          <p:nvPr>
            <p:ph type="title"/>
          </p:nvPr>
        </p:nvSpPr>
        <p:spPr/>
        <p:txBody>
          <a:bodyPr/>
          <a:lstStyle/>
          <a:p>
            <a:r>
              <a:rPr lang="en-US" dirty="0"/>
              <a:t>Core Components of Education Campaigns</a:t>
            </a:r>
          </a:p>
        </p:txBody>
      </p:sp>
      <p:sp>
        <p:nvSpPr>
          <p:cNvPr id="3" name="Content Placeholder 2">
            <a:extLst>
              <a:ext uri="{FF2B5EF4-FFF2-40B4-BE49-F238E27FC236}">
                <a16:creationId xmlns:a16="http://schemas.microsoft.com/office/drawing/2014/main" id="{76893054-C6D7-72B2-49B2-A64D307CB269}"/>
              </a:ext>
            </a:extLst>
          </p:cNvPr>
          <p:cNvSpPr>
            <a:spLocks noGrp="1"/>
          </p:cNvSpPr>
          <p:nvPr>
            <p:ph type="body" sz="quarter" idx="11"/>
          </p:nvPr>
        </p:nvSpPr>
        <p:spPr/>
        <p:txBody>
          <a:bodyPr>
            <a:normAutofit/>
          </a:bodyPr>
          <a:lstStyle/>
          <a:p>
            <a:r>
              <a:rPr lang="en-US" sz="2799" dirty="0"/>
              <a:t>Community education</a:t>
            </a:r>
          </a:p>
          <a:p>
            <a:r>
              <a:rPr lang="en-US" sz="2799" dirty="0"/>
              <a:t>Contact-based interventions</a:t>
            </a:r>
          </a:p>
          <a:p>
            <a:r>
              <a:rPr lang="en-US" sz="2799" dirty="0"/>
              <a:t>Healthcare provider training</a:t>
            </a:r>
          </a:p>
          <a:p>
            <a:r>
              <a:rPr lang="en-US" sz="2799" dirty="0"/>
              <a:t>Faith-based and local partnerships</a:t>
            </a:r>
          </a:p>
          <a:p>
            <a:r>
              <a:rPr lang="en-US" sz="2799" dirty="0"/>
              <a:t>Media and marketing campaigns</a:t>
            </a:r>
          </a:p>
        </p:txBody>
      </p:sp>
    </p:spTree>
    <p:extLst>
      <p:ext uri="{BB962C8B-B14F-4D97-AF65-F5344CB8AC3E}">
        <p14:creationId xmlns:p14="http://schemas.microsoft.com/office/powerpoint/2010/main" val="2236826680"/>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A67CF-3927-E06C-3EDF-072F9CDD338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D44637D-DB11-E619-C656-6278AD024CD8}"/>
              </a:ext>
            </a:extLst>
          </p:cNvPr>
          <p:cNvSpPr>
            <a:spLocks noGrp="1"/>
          </p:cNvSpPr>
          <p:nvPr>
            <p:ph type="title" idx="4294967295"/>
          </p:nvPr>
        </p:nvSpPr>
        <p:spPr>
          <a:xfrm>
            <a:off x="623888" y="2039938"/>
            <a:ext cx="4559300" cy="36623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57150" marR="0" lvl="0" indent="0" algn="l"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endParaRPr kumimoji="0" lang="en-US" sz="32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endParaRPr>
          </a:p>
          <a:p>
            <a:pPr marL="57150" marR="0" lvl="0" indent="0" algn="l"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endParaRPr kumimoji="0" lang="en-US" sz="32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endParaRPr>
          </a:p>
          <a:p>
            <a:pPr marL="57150" marR="0" lvl="0" indent="0" algn="ctr"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r>
              <a:rPr kumimoji="0" lang="en-US" sz="3600" b="0" i="0" u="none" strike="noStrike" kern="1200" cap="none" spc="0" normalizeH="0" baseline="0" noProof="0" dirty="0">
                <a:ln>
                  <a:noFill/>
                </a:ln>
                <a:solidFill>
                  <a:srgbClr val="D6201A"/>
                </a:solidFill>
                <a:effectLst/>
                <a:uLnTx/>
                <a:uFillTx/>
                <a:latin typeface="Arial" panose="020B0604020202020204"/>
                <a:ea typeface="+mn-ea"/>
                <a:cs typeface="Arial" pitchFamily="34" charset="0"/>
              </a:rPr>
              <a:t>Act</a:t>
            </a:r>
            <a:r>
              <a:rPr lang="en-US" sz="3600" dirty="0" err="1">
                <a:solidFill>
                  <a:srgbClr val="D6201A"/>
                </a:solidFill>
                <a:latin typeface="Arial" panose="020B0604020202020204"/>
                <a:ea typeface="+mn-ea"/>
              </a:rPr>
              <a:t>ivity</a:t>
            </a:r>
            <a:r>
              <a:rPr lang="en-US" sz="3600" dirty="0">
                <a:solidFill>
                  <a:srgbClr val="D6201A"/>
                </a:solidFill>
                <a:latin typeface="Arial" panose="020B0604020202020204"/>
                <a:ea typeface="+mn-ea"/>
              </a:rPr>
              <a:t> #1: Western New York</a:t>
            </a:r>
            <a:endParaRPr kumimoji="0" lang="en-US" sz="3600" b="0" i="0" u="none" strike="noStrike" kern="1200" cap="none" spc="0" normalizeH="0" baseline="0" noProof="0" dirty="0">
              <a:ln>
                <a:noFill/>
              </a:ln>
              <a:solidFill>
                <a:schemeClr val="tx1"/>
              </a:solidFill>
              <a:effectLst/>
              <a:uLnTx/>
              <a:uFillTx/>
              <a:latin typeface="+mn-lt"/>
              <a:ea typeface="+mn-ea"/>
              <a:cs typeface="Arial" pitchFamily="34" charset="0"/>
            </a:endParaRPr>
          </a:p>
        </p:txBody>
      </p:sp>
      <p:pic>
        <p:nvPicPr>
          <p:cNvPr id="9" name="Picture Placeholder 8" descr="Group of people sitting side by side overlooking a cultivated field with long rows of crops at sunset.">
            <a:extLst>
              <a:ext uri="{FF2B5EF4-FFF2-40B4-BE49-F238E27FC236}">
                <a16:creationId xmlns:a16="http://schemas.microsoft.com/office/drawing/2014/main" id="{58166158-DDF2-3C86-77BE-05A4B748CB96}"/>
              </a:ext>
            </a:extLst>
          </p:cNvPr>
          <p:cNvPicPr>
            <a:picLocks noGrp="1" noChangeAspect="1"/>
          </p:cNvPicPr>
          <p:nvPr>
            <p:ph type="pic" sz="quarter" idx="12"/>
          </p:nvPr>
        </p:nvPicPr>
        <p:blipFill>
          <a:blip r:embed="rId3"/>
          <a:srcRect l="4376" r="4376"/>
          <a:stretch>
            <a:fillRect/>
          </a:stretch>
        </p:blipFill>
        <p:spPr>
          <a:xfrm>
            <a:off x="5183188" y="2043113"/>
            <a:ext cx="5953125" cy="3660775"/>
          </a:xfrm>
          <a:prstGeom prst="rect">
            <a:avLst/>
          </a:prstGeom>
        </p:spPr>
      </p:pic>
    </p:spTree>
    <p:extLst>
      <p:ext uri="{BB962C8B-B14F-4D97-AF65-F5344CB8AC3E}">
        <p14:creationId xmlns:p14="http://schemas.microsoft.com/office/powerpoint/2010/main" val="2186127112"/>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CBE48-04EE-D96E-D804-315A82C506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98E14C-8C17-3235-307D-A88AC444553B}"/>
              </a:ext>
            </a:extLst>
          </p:cNvPr>
          <p:cNvSpPr>
            <a:spLocks noGrp="1"/>
          </p:cNvSpPr>
          <p:nvPr>
            <p:ph type="title"/>
          </p:nvPr>
        </p:nvSpPr>
        <p:spPr/>
        <p:txBody>
          <a:bodyPr>
            <a:normAutofit fontScale="90000"/>
          </a:bodyPr>
          <a:lstStyle/>
          <a:p>
            <a:r>
              <a:rPr lang="en-US" dirty="0"/>
              <a:t>Case Study 1: Growing Resilience Project – Western New York</a:t>
            </a:r>
          </a:p>
        </p:txBody>
      </p:sp>
      <p:sp>
        <p:nvSpPr>
          <p:cNvPr id="3" name="Content Placeholder 2">
            <a:extLst>
              <a:ext uri="{FF2B5EF4-FFF2-40B4-BE49-F238E27FC236}">
                <a16:creationId xmlns:a16="http://schemas.microsoft.com/office/drawing/2014/main" id="{222B7903-DD32-F4D6-079C-30E553B0E0BB}"/>
              </a:ext>
            </a:extLst>
          </p:cNvPr>
          <p:cNvSpPr>
            <a:spLocks noGrp="1"/>
          </p:cNvSpPr>
          <p:nvPr>
            <p:ph type="body" sz="quarter" idx="11"/>
          </p:nvPr>
        </p:nvSpPr>
        <p:spPr/>
        <p:txBody>
          <a:bodyPr/>
          <a:lstStyle/>
          <a:p>
            <a:r>
              <a:rPr lang="en-US" sz="2799" dirty="0"/>
              <a:t>Location: Allegany, Cattaraugus, and Steuben counties </a:t>
            </a:r>
          </a:p>
          <a:p>
            <a:r>
              <a:rPr lang="en-US" sz="2799" dirty="0"/>
              <a:t>Lead Organization: RCORP-Rural Center of Excellence on SUD Prevention, University of Rochester </a:t>
            </a:r>
          </a:p>
          <a:p>
            <a:r>
              <a:rPr lang="en-US" sz="2800" dirty="0"/>
              <a:t>The project’s </a:t>
            </a:r>
            <a:r>
              <a:rPr lang="en-US" sz="2800" b="1" dirty="0"/>
              <a:t>goals </a:t>
            </a:r>
            <a:r>
              <a:rPr lang="en-US" sz="2800" dirty="0"/>
              <a:t>are to:</a:t>
            </a:r>
          </a:p>
          <a:p>
            <a:pPr lvl="1"/>
            <a:r>
              <a:rPr lang="en-US" dirty="0"/>
              <a:t>Prevent youth substance use through person-centered approaches</a:t>
            </a:r>
          </a:p>
          <a:p>
            <a:pPr lvl="1"/>
            <a:r>
              <a:rPr lang="en-US" dirty="0"/>
              <a:t>Strengthen community capacity for early intervention</a:t>
            </a:r>
          </a:p>
          <a:p>
            <a:pPr lvl="1"/>
            <a:r>
              <a:rPr lang="en-US" dirty="0"/>
              <a:t>Promote child and family well-being to reduce long-term risk of HIV and SUD</a:t>
            </a:r>
          </a:p>
          <a:p>
            <a:endParaRPr lang="en-US" dirty="0"/>
          </a:p>
        </p:txBody>
      </p:sp>
      <p:sp>
        <p:nvSpPr>
          <p:cNvPr id="4" name="TextBox 3">
            <a:extLst>
              <a:ext uri="{FF2B5EF4-FFF2-40B4-BE49-F238E27FC236}">
                <a16:creationId xmlns:a16="http://schemas.microsoft.com/office/drawing/2014/main" id="{2D1BF6C7-BF53-4DF7-4D1C-1A8B53806358}"/>
              </a:ext>
            </a:extLst>
          </p:cNvPr>
          <p:cNvSpPr txBox="1"/>
          <p:nvPr/>
        </p:nvSpPr>
        <p:spPr>
          <a:xfrm>
            <a:off x="316871" y="6319319"/>
            <a:ext cx="5957180" cy="338554"/>
          </a:xfrm>
          <a:prstGeom prst="rect">
            <a:avLst/>
          </a:prstGeom>
          <a:noFill/>
        </p:spPr>
        <p:txBody>
          <a:bodyPr wrap="square" rtlCol="0">
            <a:spAutoFit/>
          </a:bodyPr>
          <a:lstStyle/>
          <a:p>
            <a:r>
              <a:rPr lang="en-US" sz="1600" dirty="0">
                <a:solidFill>
                  <a:schemeClr val="bg1">
                    <a:lumMod val="50000"/>
                  </a:schemeClr>
                </a:solidFill>
              </a:rPr>
              <a:t>SOURCE: UR Medicine, Recovery Center of Excellence, 2025</a:t>
            </a:r>
          </a:p>
        </p:txBody>
      </p:sp>
    </p:spTree>
    <p:extLst>
      <p:ext uri="{BB962C8B-B14F-4D97-AF65-F5344CB8AC3E}">
        <p14:creationId xmlns:p14="http://schemas.microsoft.com/office/powerpoint/2010/main" val="1032117998"/>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BB733-5BB8-1CC5-33CC-E9F10ED6F2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375E9F-59CE-F0F1-CE04-5DBC4D584963}"/>
              </a:ext>
            </a:extLst>
          </p:cNvPr>
          <p:cNvSpPr>
            <a:spLocks noGrp="1"/>
          </p:cNvSpPr>
          <p:nvPr>
            <p:ph type="title"/>
          </p:nvPr>
        </p:nvSpPr>
        <p:spPr/>
        <p:txBody>
          <a:bodyPr/>
          <a:lstStyle/>
          <a:p>
            <a:r>
              <a:rPr lang="en-US" dirty="0"/>
              <a:t>Key Measures &amp; Outcomes</a:t>
            </a:r>
          </a:p>
        </p:txBody>
      </p:sp>
      <p:sp>
        <p:nvSpPr>
          <p:cNvPr id="7" name="Content Placeholder 6">
            <a:extLst>
              <a:ext uri="{FF2B5EF4-FFF2-40B4-BE49-F238E27FC236}">
                <a16:creationId xmlns:a16="http://schemas.microsoft.com/office/drawing/2014/main" id="{BD1AD261-C7BD-37CE-8BAF-9FCA2A6CC74A}"/>
              </a:ext>
            </a:extLst>
          </p:cNvPr>
          <p:cNvSpPr>
            <a:spLocks noGrp="1"/>
          </p:cNvSpPr>
          <p:nvPr>
            <p:ph type="body" sz="quarter" idx="11"/>
          </p:nvPr>
        </p:nvSpPr>
        <p:spPr/>
        <p:txBody>
          <a:bodyPr>
            <a:normAutofit/>
          </a:bodyPr>
          <a:lstStyle/>
          <a:p>
            <a:pPr marL="0" indent="0" algn="ctr" defTabSz="914126">
              <a:lnSpc>
                <a:spcPct val="90000"/>
              </a:lnSpc>
              <a:spcBef>
                <a:spcPts val="1000"/>
              </a:spcBef>
              <a:buNone/>
              <a:defRPr/>
            </a:pPr>
            <a:r>
              <a:rPr lang="en-US" sz="2700" b="1" dirty="0">
                <a:solidFill>
                  <a:prstClr val="black"/>
                </a:solidFill>
              </a:rPr>
              <a:t>Key Measures:</a:t>
            </a:r>
          </a:p>
          <a:p>
            <a:pPr marL="228531" indent="-228531" defTabSz="914126">
              <a:lnSpc>
                <a:spcPct val="90000"/>
              </a:lnSpc>
              <a:spcBef>
                <a:spcPts val="1000"/>
              </a:spcBef>
              <a:defRPr/>
            </a:pPr>
            <a:r>
              <a:rPr lang="en-US" sz="2700" dirty="0">
                <a:solidFill>
                  <a:prstClr val="black"/>
                </a:solidFill>
              </a:rPr>
              <a:t>Community Engagement</a:t>
            </a:r>
          </a:p>
          <a:p>
            <a:pPr marL="228531" indent="-228531" defTabSz="914126">
              <a:lnSpc>
                <a:spcPct val="90000"/>
              </a:lnSpc>
              <a:spcBef>
                <a:spcPts val="1000"/>
              </a:spcBef>
              <a:defRPr/>
            </a:pPr>
            <a:r>
              <a:rPr lang="en-US" sz="2700" dirty="0">
                <a:solidFill>
                  <a:prstClr val="black"/>
                </a:solidFill>
              </a:rPr>
              <a:t>Person-centered Training</a:t>
            </a:r>
          </a:p>
          <a:p>
            <a:pPr marL="228531" indent="-228531" defTabSz="914126">
              <a:lnSpc>
                <a:spcPct val="90000"/>
              </a:lnSpc>
              <a:spcBef>
                <a:spcPts val="1000"/>
              </a:spcBef>
              <a:defRPr/>
            </a:pPr>
            <a:r>
              <a:rPr lang="en-US" sz="2700" dirty="0">
                <a:solidFill>
                  <a:prstClr val="black"/>
                </a:solidFill>
              </a:rPr>
              <a:t>Youth-Focused Prevention</a:t>
            </a:r>
          </a:p>
          <a:p>
            <a:pPr marL="228531" indent="-228531" defTabSz="914126">
              <a:lnSpc>
                <a:spcPct val="90000"/>
              </a:lnSpc>
              <a:spcBef>
                <a:spcPts val="1000"/>
              </a:spcBef>
              <a:defRPr/>
            </a:pPr>
            <a:r>
              <a:rPr lang="en-US" sz="2700" dirty="0">
                <a:solidFill>
                  <a:prstClr val="black"/>
                </a:solidFill>
              </a:rPr>
              <a:t>Integrated Health Services</a:t>
            </a:r>
          </a:p>
          <a:p>
            <a:pPr marL="228531" indent="-228531" defTabSz="914126">
              <a:lnSpc>
                <a:spcPct val="90000"/>
              </a:lnSpc>
              <a:spcBef>
                <a:spcPts val="1000"/>
              </a:spcBef>
              <a:defRPr/>
            </a:pPr>
            <a:r>
              <a:rPr lang="en-US" sz="2700" dirty="0">
                <a:solidFill>
                  <a:prstClr val="black"/>
                </a:solidFill>
              </a:rPr>
              <a:t>Transportation and Telehealth</a:t>
            </a:r>
            <a:endParaRPr lang="en-US" sz="2700" dirty="0"/>
          </a:p>
        </p:txBody>
      </p:sp>
      <p:sp>
        <p:nvSpPr>
          <p:cNvPr id="3" name="Text Placeholder 2">
            <a:extLst>
              <a:ext uri="{FF2B5EF4-FFF2-40B4-BE49-F238E27FC236}">
                <a16:creationId xmlns:a16="http://schemas.microsoft.com/office/drawing/2014/main" id="{C7BE3677-3235-CAE9-D2CD-D8FE64A5E164}"/>
              </a:ext>
            </a:extLst>
          </p:cNvPr>
          <p:cNvSpPr>
            <a:spLocks noGrp="1"/>
          </p:cNvSpPr>
          <p:nvPr>
            <p:ph type="body" sz="quarter" idx="12"/>
          </p:nvPr>
        </p:nvSpPr>
        <p:spPr>
          <a:xfrm>
            <a:off x="5879509" y="2019806"/>
            <a:ext cx="5171439" cy="3776584"/>
          </a:xfrm>
        </p:spPr>
        <p:txBody>
          <a:bodyPr/>
          <a:lstStyle/>
          <a:p>
            <a:pPr marL="0" marR="0" lvl="0" indent="0" algn="ctr" defTabSz="914126" rtl="0" eaLnBrk="1" fontAlgn="auto" latinLnBrk="0" hangingPunct="1">
              <a:lnSpc>
                <a:spcPct val="90000"/>
              </a:lnSpc>
              <a:spcBef>
                <a:spcPts val="1000"/>
              </a:spcBef>
              <a:spcAft>
                <a:spcPts val="0"/>
              </a:spcAft>
              <a:buClrTx/>
              <a:buSzTx/>
              <a:buFontTx/>
              <a:buNone/>
              <a:tabLst/>
              <a:defRPr/>
            </a:pPr>
            <a:r>
              <a:rPr kumimoji="0" lang="en-US" sz="2700" b="1" i="0" u="none" strike="noStrike" kern="0" cap="none" spc="0" normalizeH="0" baseline="0" noProof="0" dirty="0">
                <a:ln>
                  <a:noFill/>
                </a:ln>
                <a:solidFill>
                  <a:prstClr val="black"/>
                </a:solidFill>
                <a:effectLst/>
                <a:uLnTx/>
                <a:uFillTx/>
                <a:cs typeface="Arial"/>
                <a:sym typeface="Arial"/>
              </a:rPr>
              <a:t>Outcomes:</a:t>
            </a:r>
          </a:p>
          <a:p>
            <a:pPr marL="228531" marR="0" lvl="0" indent="-228531" algn="l" defTabSz="914126"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700" b="0" i="0" u="none" strike="noStrike" kern="0" cap="none" spc="0" normalizeH="0" baseline="0" noProof="0" dirty="0">
                <a:ln>
                  <a:noFill/>
                </a:ln>
                <a:solidFill>
                  <a:prstClr val="black"/>
                </a:solidFill>
                <a:effectLst/>
                <a:uLnTx/>
                <a:uFillTx/>
                <a:latin typeface="Arial"/>
                <a:cs typeface="Arial"/>
                <a:sym typeface="Arial"/>
              </a:rPr>
              <a:t>Increased awareness of trauma’s role in substance use and HIV risk</a:t>
            </a:r>
          </a:p>
          <a:p>
            <a:pPr marL="228531" marR="0" lvl="0" indent="-228531" algn="l" defTabSz="914126"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700" b="0" i="0" u="none" strike="noStrike" kern="0" cap="none" spc="0" normalizeH="0" baseline="0" noProof="0" dirty="0">
                <a:ln>
                  <a:noFill/>
                </a:ln>
                <a:solidFill>
                  <a:prstClr val="black"/>
                </a:solidFill>
                <a:effectLst/>
                <a:uLnTx/>
                <a:uFillTx/>
                <a:latin typeface="Arial"/>
                <a:cs typeface="Arial"/>
                <a:sym typeface="Arial"/>
              </a:rPr>
              <a:t>Improved access to early intervention services</a:t>
            </a:r>
          </a:p>
          <a:p>
            <a:pPr marL="228531" marR="0" lvl="0" indent="-228531" algn="l" defTabSz="914126"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700" b="0" i="0" u="none" strike="noStrike" kern="0" cap="none" spc="0" normalizeH="0" baseline="0" noProof="0" dirty="0">
                <a:ln>
                  <a:noFill/>
                </a:ln>
                <a:solidFill>
                  <a:prstClr val="black"/>
                </a:solidFill>
                <a:effectLst/>
                <a:uLnTx/>
                <a:uFillTx/>
                <a:latin typeface="Arial"/>
                <a:cs typeface="Arial"/>
                <a:sym typeface="Arial"/>
              </a:rPr>
              <a:t>Strengthened local infrastructure for prevention and recovery</a:t>
            </a:r>
          </a:p>
          <a:p>
            <a:endParaRPr lang="en-US" dirty="0"/>
          </a:p>
        </p:txBody>
      </p:sp>
    </p:spTree>
    <p:extLst>
      <p:ext uri="{BB962C8B-B14F-4D97-AF65-F5344CB8AC3E}">
        <p14:creationId xmlns:p14="http://schemas.microsoft.com/office/powerpoint/2010/main" val="637708987"/>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B8C7B-34DC-D331-D00E-6D3C8654A05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8742D73-E806-971C-69C3-735226275426}"/>
              </a:ext>
            </a:extLst>
          </p:cNvPr>
          <p:cNvSpPr>
            <a:spLocks noGrp="1"/>
          </p:cNvSpPr>
          <p:nvPr>
            <p:ph type="title" idx="4294967295"/>
          </p:nvPr>
        </p:nvSpPr>
        <p:spPr>
          <a:xfrm>
            <a:off x="623888" y="2039938"/>
            <a:ext cx="5248275" cy="36623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57150" marR="0" lvl="0" indent="0" algn="ctr"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endParaRPr kumimoji="0" lang="en-US" sz="32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endParaRPr>
          </a:p>
          <a:p>
            <a:pPr marL="57150" marR="0" lvl="0" indent="0" algn="ctr"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r>
              <a:rPr kumimoji="0" lang="en-US" sz="36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rPr>
              <a:t>Recovery Support </a:t>
            </a:r>
          </a:p>
          <a:p>
            <a:pPr marL="57150" marR="0" lvl="0" indent="0" algn="ctr"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r>
              <a:rPr kumimoji="0" lang="en-US" sz="36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rPr>
              <a:t>for Rural </a:t>
            </a:r>
          </a:p>
          <a:p>
            <a:pPr marL="57150" marR="0" lvl="0" indent="0" algn="ctr"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r>
              <a:rPr kumimoji="0" lang="en-US" sz="36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rPr>
              <a:t>Communities</a:t>
            </a:r>
            <a:endParaRPr kumimoji="0" lang="en-US" sz="3600" b="0" i="0" u="none" strike="noStrike" kern="1200" cap="none" spc="0" normalizeH="0" baseline="0" noProof="0" dirty="0">
              <a:ln>
                <a:noFill/>
              </a:ln>
              <a:solidFill>
                <a:schemeClr val="tx1"/>
              </a:solidFill>
              <a:effectLst/>
              <a:uLnTx/>
              <a:uFillTx/>
              <a:latin typeface="+mn-lt"/>
              <a:ea typeface="+mn-ea"/>
              <a:cs typeface="Arial" pitchFamily="34" charset="0"/>
            </a:endParaRPr>
          </a:p>
        </p:txBody>
      </p:sp>
      <p:pic>
        <p:nvPicPr>
          <p:cNvPr id="11" name="Picture Placeholder 10" descr="Diverse group of adults sitting together outdoors, smiling and laughing in conversation, suggesting social support and community connection.">
            <a:extLst>
              <a:ext uri="{FF2B5EF4-FFF2-40B4-BE49-F238E27FC236}">
                <a16:creationId xmlns:a16="http://schemas.microsoft.com/office/drawing/2014/main" id="{09976789-1DF7-9DC3-34EF-76979665DB62}"/>
              </a:ext>
            </a:extLst>
          </p:cNvPr>
          <p:cNvPicPr>
            <a:picLocks noGrp="1" noChangeAspect="1"/>
          </p:cNvPicPr>
          <p:nvPr>
            <p:ph type="pic" sz="quarter" idx="12"/>
          </p:nvPr>
        </p:nvPicPr>
        <p:blipFill>
          <a:blip r:embed="rId3"/>
          <a:srcRect l="3991" r="3991"/>
          <a:stretch>
            <a:fillRect/>
          </a:stretch>
        </p:blipFill>
        <p:spPr>
          <a:prstGeom prst="rect">
            <a:avLst/>
          </a:prstGeom>
        </p:spPr>
      </p:pic>
    </p:spTree>
    <p:extLst>
      <p:ext uri="{BB962C8B-B14F-4D97-AF65-F5344CB8AC3E}">
        <p14:creationId xmlns:p14="http://schemas.microsoft.com/office/powerpoint/2010/main" val="533278949"/>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933DA-DFD9-7557-2F40-F2AB15ADBFB2}"/>
              </a:ext>
            </a:extLst>
          </p:cNvPr>
          <p:cNvSpPr>
            <a:spLocks noGrp="1"/>
          </p:cNvSpPr>
          <p:nvPr>
            <p:ph type="title"/>
          </p:nvPr>
        </p:nvSpPr>
        <p:spPr/>
        <p:txBody>
          <a:bodyPr/>
          <a:lstStyle/>
          <a:p>
            <a:r>
              <a:rPr lang="en-US" dirty="0"/>
              <a:t>Community Health Workers (CHWs)</a:t>
            </a:r>
          </a:p>
        </p:txBody>
      </p:sp>
      <p:sp>
        <p:nvSpPr>
          <p:cNvPr id="3" name="Content Placeholder 2">
            <a:extLst>
              <a:ext uri="{FF2B5EF4-FFF2-40B4-BE49-F238E27FC236}">
                <a16:creationId xmlns:a16="http://schemas.microsoft.com/office/drawing/2014/main" id="{775CBBEB-EA4F-C84E-7DF0-DCBB7F916C92}"/>
              </a:ext>
            </a:extLst>
          </p:cNvPr>
          <p:cNvSpPr>
            <a:spLocks noGrp="1"/>
          </p:cNvSpPr>
          <p:nvPr>
            <p:ph type="body" sz="quarter" idx="11"/>
          </p:nvPr>
        </p:nvSpPr>
        <p:spPr/>
        <p:txBody>
          <a:bodyPr>
            <a:normAutofit lnSpcReduction="10000"/>
          </a:bodyPr>
          <a:lstStyle/>
          <a:p>
            <a:pPr marL="114078" indent="0">
              <a:buNone/>
            </a:pPr>
            <a:r>
              <a:rPr lang="en-US" sz="2799" dirty="0"/>
              <a:t>Why CHWs are essential in Rural recovery </a:t>
            </a:r>
            <a:r>
              <a:rPr lang="en-US" sz="1800" dirty="0">
                <a:solidFill>
                  <a:schemeClr val="accent4"/>
                </a:solidFill>
              </a:rPr>
              <a:t>(Logan et al., 2020)</a:t>
            </a:r>
            <a:r>
              <a:rPr lang="en-US" sz="2799" dirty="0"/>
              <a:t>:</a:t>
            </a:r>
          </a:p>
          <a:p>
            <a:pPr marL="114078" indent="0">
              <a:buNone/>
            </a:pPr>
            <a:endParaRPr lang="en-US" sz="1999" dirty="0"/>
          </a:p>
          <a:p>
            <a:r>
              <a:rPr lang="en-US" sz="2799" dirty="0"/>
              <a:t>Bridge to care</a:t>
            </a:r>
          </a:p>
          <a:p>
            <a:r>
              <a:rPr lang="en-US" sz="2799" dirty="0"/>
              <a:t>Support</a:t>
            </a:r>
          </a:p>
          <a:p>
            <a:r>
              <a:rPr lang="en-US" sz="2799" dirty="0"/>
              <a:t>Early intervention and prevention </a:t>
            </a:r>
          </a:p>
          <a:p>
            <a:r>
              <a:rPr lang="en-US" sz="2799" dirty="0"/>
              <a:t>Social labeling reduction</a:t>
            </a:r>
          </a:p>
          <a:p>
            <a:r>
              <a:rPr lang="en-US" sz="2799" dirty="0"/>
              <a:t>Continuity and follow-up</a:t>
            </a:r>
          </a:p>
        </p:txBody>
      </p:sp>
    </p:spTree>
    <p:extLst>
      <p:ext uri="{BB962C8B-B14F-4D97-AF65-F5344CB8AC3E}">
        <p14:creationId xmlns:p14="http://schemas.microsoft.com/office/powerpoint/2010/main" val="3257345664"/>
      </p:ext>
    </p:extLst>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F1956-C6F1-FCB3-2A37-80A68DD46AA1}"/>
              </a:ext>
            </a:extLst>
          </p:cNvPr>
          <p:cNvSpPr>
            <a:spLocks noGrp="1"/>
          </p:cNvSpPr>
          <p:nvPr>
            <p:ph type="title"/>
          </p:nvPr>
        </p:nvSpPr>
        <p:spPr/>
        <p:txBody>
          <a:bodyPr/>
          <a:lstStyle/>
          <a:p>
            <a:r>
              <a:rPr lang="en-US" dirty="0"/>
              <a:t>Peer Support Networks</a:t>
            </a:r>
          </a:p>
        </p:txBody>
      </p:sp>
      <p:sp>
        <p:nvSpPr>
          <p:cNvPr id="3" name="Content Placeholder 2">
            <a:extLst>
              <a:ext uri="{FF2B5EF4-FFF2-40B4-BE49-F238E27FC236}">
                <a16:creationId xmlns:a16="http://schemas.microsoft.com/office/drawing/2014/main" id="{0DC15770-F24C-BAD1-B6F3-5898CFD4D4F1}"/>
              </a:ext>
            </a:extLst>
          </p:cNvPr>
          <p:cNvSpPr>
            <a:spLocks noGrp="1"/>
          </p:cNvSpPr>
          <p:nvPr>
            <p:ph type="body" sz="quarter" idx="11"/>
          </p:nvPr>
        </p:nvSpPr>
        <p:spPr/>
        <p:txBody>
          <a:bodyPr>
            <a:normAutofit fontScale="92500"/>
          </a:bodyPr>
          <a:lstStyle/>
          <a:p>
            <a:r>
              <a:rPr lang="en-US" sz="2799" dirty="0"/>
              <a:t>Builds trust and connection</a:t>
            </a:r>
          </a:p>
          <a:p>
            <a:r>
              <a:rPr lang="en-US" sz="2799" dirty="0"/>
              <a:t>Fills gaps in professional care </a:t>
            </a:r>
          </a:p>
          <a:p>
            <a:r>
              <a:rPr lang="en-US" sz="2799" dirty="0"/>
              <a:t>Promotes engagement and retention</a:t>
            </a:r>
          </a:p>
          <a:p>
            <a:r>
              <a:rPr lang="en-US" sz="2799" dirty="0"/>
              <a:t>Combats isolation</a:t>
            </a:r>
          </a:p>
          <a:p>
            <a:r>
              <a:rPr lang="en-US" sz="2799" dirty="0"/>
              <a:t>Empowers recovery and resilience</a:t>
            </a:r>
          </a:p>
          <a:p>
            <a:endParaRPr lang="en-US" dirty="0"/>
          </a:p>
          <a:p>
            <a:endParaRPr lang="en-US" dirty="0"/>
          </a:p>
          <a:p>
            <a:endParaRPr lang="en-US" dirty="0"/>
          </a:p>
        </p:txBody>
      </p:sp>
      <p:pic>
        <p:nvPicPr>
          <p:cNvPr id="9" name="Picture Placeholder 8" descr="Group of adults seated in a circle in a bright room, engaged in a group discussion or support session, suggesting peer support or counseling.">
            <a:extLst>
              <a:ext uri="{FF2B5EF4-FFF2-40B4-BE49-F238E27FC236}">
                <a16:creationId xmlns:a16="http://schemas.microsoft.com/office/drawing/2014/main" id="{478F2507-B7BF-C06E-965D-E914D2862152}"/>
              </a:ext>
            </a:extLst>
          </p:cNvPr>
          <p:cNvPicPr>
            <a:picLocks noGrp="1" noChangeAspect="1"/>
          </p:cNvPicPr>
          <p:nvPr>
            <p:ph type="pic" sz="quarter" idx="12"/>
          </p:nvPr>
        </p:nvPicPr>
        <p:blipFill>
          <a:blip r:embed="rId3"/>
          <a:srcRect l="3914" r="3914"/>
          <a:stretch>
            <a:fillRect/>
          </a:stretch>
        </p:blipFill>
        <p:spPr>
          <a:prstGeom prst="rect">
            <a:avLst/>
          </a:prstGeom>
        </p:spPr>
      </p:pic>
      <p:sp>
        <p:nvSpPr>
          <p:cNvPr id="4" name="TextBox 3">
            <a:extLst>
              <a:ext uri="{FF2B5EF4-FFF2-40B4-BE49-F238E27FC236}">
                <a16:creationId xmlns:a16="http://schemas.microsoft.com/office/drawing/2014/main" id="{F80E8BBC-8DD0-D608-4867-98DECCF49DDC}"/>
              </a:ext>
            </a:extLst>
          </p:cNvPr>
          <p:cNvSpPr txBox="1"/>
          <p:nvPr/>
        </p:nvSpPr>
        <p:spPr>
          <a:xfrm>
            <a:off x="316871" y="6319319"/>
            <a:ext cx="5957180" cy="338554"/>
          </a:xfrm>
          <a:prstGeom prst="rect">
            <a:avLst/>
          </a:prstGeom>
          <a:noFill/>
        </p:spPr>
        <p:txBody>
          <a:bodyPr wrap="square" rtlCol="0">
            <a:spAutoFit/>
          </a:bodyPr>
          <a:lstStyle/>
          <a:p>
            <a:r>
              <a:rPr lang="en-US" sz="1600" dirty="0">
                <a:solidFill>
                  <a:schemeClr val="bg1">
                    <a:lumMod val="50000"/>
                  </a:schemeClr>
                </a:solidFill>
              </a:rPr>
              <a:t>SOURCE: </a:t>
            </a:r>
            <a:r>
              <a:rPr lang="en-US" sz="1600" dirty="0" err="1">
                <a:solidFill>
                  <a:schemeClr val="bg1">
                    <a:lumMod val="50000"/>
                  </a:schemeClr>
                </a:solidFill>
              </a:rPr>
              <a:t>Areán</a:t>
            </a:r>
            <a:r>
              <a:rPr lang="en-US" sz="1600" dirty="0">
                <a:solidFill>
                  <a:schemeClr val="bg1">
                    <a:lumMod val="50000"/>
                  </a:schemeClr>
                </a:solidFill>
              </a:rPr>
              <a:t> et al., 2025</a:t>
            </a:r>
          </a:p>
        </p:txBody>
      </p:sp>
    </p:spTree>
    <p:extLst>
      <p:ext uri="{BB962C8B-B14F-4D97-AF65-F5344CB8AC3E}">
        <p14:creationId xmlns:p14="http://schemas.microsoft.com/office/powerpoint/2010/main" val="2907687663"/>
      </p:ext>
    </p:extLst>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7A145-300D-719C-D3A8-B842FB452C9B}"/>
              </a:ext>
            </a:extLst>
          </p:cNvPr>
          <p:cNvSpPr>
            <a:spLocks noGrp="1"/>
          </p:cNvSpPr>
          <p:nvPr>
            <p:ph type="title"/>
          </p:nvPr>
        </p:nvSpPr>
        <p:spPr/>
        <p:txBody>
          <a:bodyPr/>
          <a:lstStyle/>
          <a:p>
            <a:r>
              <a:rPr lang="en-US" dirty="0"/>
              <a:t>How Peer Support Works</a:t>
            </a:r>
          </a:p>
        </p:txBody>
      </p:sp>
      <p:sp>
        <p:nvSpPr>
          <p:cNvPr id="3" name="Content Placeholder 2">
            <a:extLst>
              <a:ext uri="{FF2B5EF4-FFF2-40B4-BE49-F238E27FC236}">
                <a16:creationId xmlns:a16="http://schemas.microsoft.com/office/drawing/2014/main" id="{E82ACC3E-46CF-591D-2F72-C1DFB732AEB5}"/>
              </a:ext>
            </a:extLst>
          </p:cNvPr>
          <p:cNvSpPr>
            <a:spLocks noGrp="1"/>
          </p:cNvSpPr>
          <p:nvPr>
            <p:ph type="body" sz="quarter" idx="11"/>
          </p:nvPr>
        </p:nvSpPr>
        <p:spPr/>
        <p:txBody>
          <a:bodyPr>
            <a:normAutofit/>
          </a:bodyPr>
          <a:lstStyle/>
          <a:p>
            <a:r>
              <a:rPr lang="en-US" sz="2799" b="1" dirty="0"/>
              <a:t>One-on-One Mentoring:</a:t>
            </a:r>
            <a:r>
              <a:rPr lang="en-US" sz="2799" dirty="0"/>
              <a:t> Personalized guidance through treatment, medication adherence, and coping strategies.</a:t>
            </a:r>
          </a:p>
          <a:p>
            <a:r>
              <a:rPr lang="en-US" sz="2799" b="1" dirty="0"/>
              <a:t>Group Facilitation: </a:t>
            </a:r>
            <a:r>
              <a:rPr lang="en-US" sz="2799" dirty="0"/>
              <a:t>Safe spaces for sharing experiences, building relationships, and learning together.</a:t>
            </a:r>
          </a:p>
          <a:p>
            <a:r>
              <a:rPr lang="en-US" sz="2799" b="1" dirty="0"/>
              <a:t>Advocacy and Navigation:</a:t>
            </a:r>
            <a:r>
              <a:rPr lang="en-US" sz="2799" dirty="0"/>
              <a:t> Help accessing services, understanding rights, and overcoming systemic barriers.</a:t>
            </a:r>
          </a:p>
        </p:txBody>
      </p:sp>
    </p:spTree>
    <p:extLst>
      <p:ext uri="{BB962C8B-B14F-4D97-AF65-F5344CB8AC3E}">
        <p14:creationId xmlns:p14="http://schemas.microsoft.com/office/powerpoint/2010/main" val="3158207911"/>
      </p:ext>
    </p:extLst>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0D3C2-8A27-7D3B-8F53-BAAB22A30DF0}"/>
              </a:ext>
            </a:extLst>
          </p:cNvPr>
          <p:cNvSpPr>
            <a:spLocks noGrp="1"/>
          </p:cNvSpPr>
          <p:nvPr>
            <p:ph type="title"/>
          </p:nvPr>
        </p:nvSpPr>
        <p:spPr/>
        <p:txBody>
          <a:bodyPr/>
          <a:lstStyle/>
          <a:p>
            <a:r>
              <a:rPr lang="en-US" dirty="0"/>
              <a:t>How Peers Are Used in Health Integration Models</a:t>
            </a:r>
          </a:p>
        </p:txBody>
      </p:sp>
      <p:sp>
        <p:nvSpPr>
          <p:cNvPr id="3" name="Content Placeholder 2">
            <a:extLst>
              <a:ext uri="{FF2B5EF4-FFF2-40B4-BE49-F238E27FC236}">
                <a16:creationId xmlns:a16="http://schemas.microsoft.com/office/drawing/2014/main" id="{19FF4635-A36A-18C9-252E-35539A8B05B9}"/>
              </a:ext>
            </a:extLst>
          </p:cNvPr>
          <p:cNvSpPr>
            <a:spLocks noGrp="1"/>
          </p:cNvSpPr>
          <p:nvPr>
            <p:ph type="body" sz="quarter" idx="11"/>
          </p:nvPr>
        </p:nvSpPr>
        <p:spPr/>
        <p:txBody>
          <a:bodyPr/>
          <a:lstStyle/>
          <a:p>
            <a:r>
              <a:rPr lang="en-US" sz="2799" dirty="0"/>
              <a:t>Embedded in primary care teams</a:t>
            </a:r>
          </a:p>
          <a:p>
            <a:r>
              <a:rPr lang="en-US" sz="2799" dirty="0"/>
              <a:t>Recovery coaching and case management</a:t>
            </a:r>
          </a:p>
          <a:p>
            <a:r>
              <a:rPr lang="en-US" sz="2799" dirty="0"/>
              <a:t>Telehealth and digital platforms</a:t>
            </a:r>
          </a:p>
          <a:p>
            <a:endParaRPr lang="en-US" dirty="0"/>
          </a:p>
          <a:p>
            <a:pPr marL="114078" indent="0">
              <a:buNone/>
            </a:pPr>
            <a:endParaRPr lang="en-US" dirty="0"/>
          </a:p>
          <a:p>
            <a:pPr marL="114078" indent="0">
              <a:buNone/>
            </a:pPr>
            <a:endParaRPr lang="en-US" sz="1600" dirty="0"/>
          </a:p>
          <a:p>
            <a:endParaRPr lang="en-US" dirty="0"/>
          </a:p>
        </p:txBody>
      </p:sp>
      <p:sp>
        <p:nvSpPr>
          <p:cNvPr id="4" name="TextBox 3">
            <a:extLst>
              <a:ext uri="{FF2B5EF4-FFF2-40B4-BE49-F238E27FC236}">
                <a16:creationId xmlns:a16="http://schemas.microsoft.com/office/drawing/2014/main" id="{7F77D13A-F286-71AC-B608-9CD8E86A1A54}"/>
              </a:ext>
            </a:extLst>
          </p:cNvPr>
          <p:cNvSpPr txBox="1"/>
          <p:nvPr/>
        </p:nvSpPr>
        <p:spPr>
          <a:xfrm>
            <a:off x="316871" y="6319319"/>
            <a:ext cx="5957180" cy="338554"/>
          </a:xfrm>
          <a:prstGeom prst="rect">
            <a:avLst/>
          </a:prstGeom>
          <a:noFill/>
        </p:spPr>
        <p:txBody>
          <a:bodyPr wrap="square" rtlCol="0">
            <a:spAutoFit/>
          </a:bodyPr>
          <a:lstStyle/>
          <a:p>
            <a:r>
              <a:rPr lang="en-US" sz="1600" dirty="0">
                <a:solidFill>
                  <a:schemeClr val="bg1">
                    <a:lumMod val="50000"/>
                  </a:schemeClr>
                </a:solidFill>
              </a:rPr>
              <a:t>SOURCE: Panaite, et al., 2024</a:t>
            </a:r>
          </a:p>
        </p:txBody>
      </p:sp>
    </p:spTree>
    <p:extLst>
      <p:ext uri="{BB962C8B-B14F-4D97-AF65-F5344CB8AC3E}">
        <p14:creationId xmlns:p14="http://schemas.microsoft.com/office/powerpoint/2010/main" val="1599462120"/>
      </p:ext>
    </p:extLst>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C4970-A1A4-5F67-9110-172AEBE13B22}"/>
              </a:ext>
            </a:extLst>
          </p:cNvPr>
          <p:cNvSpPr>
            <a:spLocks noGrp="1"/>
          </p:cNvSpPr>
          <p:nvPr>
            <p:ph type="title"/>
          </p:nvPr>
        </p:nvSpPr>
        <p:spPr/>
        <p:txBody>
          <a:bodyPr/>
          <a:lstStyle/>
          <a:p>
            <a:r>
              <a:rPr lang="en-US" dirty="0"/>
              <a:t>Peer Support Networks - Challenges to Consider</a:t>
            </a:r>
          </a:p>
        </p:txBody>
      </p:sp>
      <p:sp>
        <p:nvSpPr>
          <p:cNvPr id="3" name="Content Placeholder 2">
            <a:extLst>
              <a:ext uri="{FF2B5EF4-FFF2-40B4-BE49-F238E27FC236}">
                <a16:creationId xmlns:a16="http://schemas.microsoft.com/office/drawing/2014/main" id="{AE008974-DB63-5F48-08DA-5C2058BFC00E}"/>
              </a:ext>
            </a:extLst>
          </p:cNvPr>
          <p:cNvSpPr>
            <a:spLocks noGrp="1"/>
          </p:cNvSpPr>
          <p:nvPr>
            <p:ph type="body" sz="quarter" idx="11"/>
          </p:nvPr>
        </p:nvSpPr>
        <p:spPr/>
        <p:txBody>
          <a:bodyPr>
            <a:normAutofit fontScale="92500" lnSpcReduction="10000"/>
          </a:bodyPr>
          <a:lstStyle/>
          <a:p>
            <a:r>
              <a:rPr lang="en-US" sz="2799" dirty="0"/>
              <a:t>Limited funding and resources</a:t>
            </a:r>
          </a:p>
          <a:p>
            <a:r>
              <a:rPr lang="en-US" sz="2799" dirty="0"/>
              <a:t>Training and supervision</a:t>
            </a:r>
          </a:p>
          <a:p>
            <a:r>
              <a:rPr lang="en-US" sz="2799" dirty="0"/>
              <a:t>Burnout and emotional strain</a:t>
            </a:r>
          </a:p>
          <a:p>
            <a:r>
              <a:rPr lang="en-US" sz="2799" dirty="0"/>
              <a:t>Social labeling and community resistance</a:t>
            </a:r>
          </a:p>
          <a:p>
            <a:r>
              <a:rPr lang="en-US" sz="2799" dirty="0"/>
              <a:t>Integration with healthcare systems</a:t>
            </a:r>
          </a:p>
          <a:p>
            <a:r>
              <a:rPr lang="en-US" sz="2799" dirty="0"/>
              <a:t>Recruitment and retention</a:t>
            </a:r>
          </a:p>
          <a:p>
            <a:r>
              <a:rPr lang="en-US" sz="2799" dirty="0"/>
              <a:t>Policy and reimbursement</a:t>
            </a:r>
          </a:p>
        </p:txBody>
      </p:sp>
    </p:spTree>
    <p:extLst>
      <p:ext uri="{BB962C8B-B14F-4D97-AF65-F5344CB8AC3E}">
        <p14:creationId xmlns:p14="http://schemas.microsoft.com/office/powerpoint/2010/main" val="1456892033"/>
      </p:ext>
    </p:extLst>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D44A9-ABC9-DE2D-CCD5-0BD198B12854}"/>
              </a:ext>
            </a:extLst>
          </p:cNvPr>
          <p:cNvSpPr>
            <a:spLocks noGrp="1"/>
          </p:cNvSpPr>
          <p:nvPr>
            <p:ph type="title"/>
          </p:nvPr>
        </p:nvSpPr>
        <p:spPr/>
        <p:txBody>
          <a:bodyPr/>
          <a:lstStyle/>
          <a:p>
            <a:r>
              <a:rPr lang="en-US" dirty="0"/>
              <a:t>Addressing Peer Support Challenges</a:t>
            </a:r>
          </a:p>
        </p:txBody>
      </p:sp>
      <p:sp>
        <p:nvSpPr>
          <p:cNvPr id="3" name="Content Placeholder 2">
            <a:extLst>
              <a:ext uri="{FF2B5EF4-FFF2-40B4-BE49-F238E27FC236}">
                <a16:creationId xmlns:a16="http://schemas.microsoft.com/office/drawing/2014/main" id="{97B93819-93F8-4053-61DE-E7FEF797ADF4}"/>
              </a:ext>
            </a:extLst>
          </p:cNvPr>
          <p:cNvSpPr>
            <a:spLocks noGrp="1"/>
          </p:cNvSpPr>
          <p:nvPr>
            <p:ph type="body" sz="quarter" idx="11"/>
          </p:nvPr>
        </p:nvSpPr>
        <p:spPr/>
        <p:txBody>
          <a:bodyPr>
            <a:normAutofit fontScale="92500" lnSpcReduction="10000"/>
          </a:bodyPr>
          <a:lstStyle/>
          <a:p>
            <a:r>
              <a:rPr lang="en-US" sz="2799" dirty="0"/>
              <a:t>Invest in sustainable funding and formalize peer roles within healthcare systems.</a:t>
            </a:r>
          </a:p>
          <a:p>
            <a:r>
              <a:rPr lang="en-US" sz="2799" dirty="0"/>
              <a:t>Provide robust training, supervision, and mental health support for peer workers.</a:t>
            </a:r>
          </a:p>
          <a:p>
            <a:r>
              <a:rPr lang="en-US" sz="2799" dirty="0"/>
              <a:t>Educate communities to reduce social labeling and promote the value of lived experience.</a:t>
            </a:r>
          </a:p>
          <a:p>
            <a:r>
              <a:rPr lang="en-US" sz="2799" dirty="0"/>
              <a:t>Establish clear protocols for confidentiality and professional boundaries.</a:t>
            </a:r>
          </a:p>
        </p:txBody>
      </p:sp>
    </p:spTree>
    <p:extLst>
      <p:ext uri="{BB962C8B-B14F-4D97-AF65-F5344CB8AC3E}">
        <p14:creationId xmlns:p14="http://schemas.microsoft.com/office/powerpoint/2010/main" val="1235440694"/>
      </p:ext>
    </p:extLst>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7CCA-24CD-59D4-2287-EA92717CAA69}"/>
              </a:ext>
            </a:extLst>
          </p:cNvPr>
          <p:cNvSpPr>
            <a:spLocks noGrp="1"/>
          </p:cNvSpPr>
          <p:nvPr>
            <p:ph type="title"/>
          </p:nvPr>
        </p:nvSpPr>
        <p:spPr/>
        <p:txBody>
          <a:bodyPr/>
          <a:lstStyle/>
          <a:p>
            <a:r>
              <a:rPr lang="en-US" dirty="0"/>
              <a:t>Virtual Care Supporting Recovery</a:t>
            </a:r>
          </a:p>
        </p:txBody>
      </p:sp>
      <p:sp>
        <p:nvSpPr>
          <p:cNvPr id="3" name="Content Placeholder 2">
            <a:extLst>
              <a:ext uri="{FF2B5EF4-FFF2-40B4-BE49-F238E27FC236}">
                <a16:creationId xmlns:a16="http://schemas.microsoft.com/office/drawing/2014/main" id="{C3DBAB4C-308C-B21A-20ED-90DFA9593CB8}"/>
              </a:ext>
            </a:extLst>
          </p:cNvPr>
          <p:cNvSpPr>
            <a:spLocks noGrp="1"/>
          </p:cNvSpPr>
          <p:nvPr>
            <p:ph type="body" sz="quarter" idx="11"/>
          </p:nvPr>
        </p:nvSpPr>
        <p:spPr/>
        <p:txBody>
          <a:bodyPr>
            <a:normAutofit/>
          </a:bodyPr>
          <a:lstStyle/>
          <a:p>
            <a:r>
              <a:rPr lang="en-US" sz="2799" dirty="0"/>
              <a:t>Accessible anytime, anywhere</a:t>
            </a:r>
          </a:p>
          <a:p>
            <a:r>
              <a:rPr lang="en-US" sz="2799" dirty="0"/>
              <a:t>Reduces isolation</a:t>
            </a:r>
          </a:p>
          <a:p>
            <a:r>
              <a:rPr lang="en-US" sz="2799" dirty="0"/>
              <a:t>Promotes engagement and retention</a:t>
            </a:r>
          </a:p>
          <a:p>
            <a:r>
              <a:rPr lang="en-US" sz="2799" dirty="0"/>
              <a:t>Supports mental health</a:t>
            </a:r>
          </a:p>
          <a:p>
            <a:r>
              <a:rPr lang="en-US" sz="2799" dirty="0"/>
              <a:t>Flexible and scalable</a:t>
            </a:r>
          </a:p>
          <a:p>
            <a:endParaRPr lang="en-US" dirty="0"/>
          </a:p>
        </p:txBody>
      </p:sp>
    </p:spTree>
    <p:extLst>
      <p:ext uri="{BB962C8B-B14F-4D97-AF65-F5344CB8AC3E}">
        <p14:creationId xmlns:p14="http://schemas.microsoft.com/office/powerpoint/2010/main" val="4188330044"/>
      </p:ext>
    </p:extLst>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61944-D459-5B3B-3726-DE0531A187E2}"/>
              </a:ext>
            </a:extLst>
          </p:cNvPr>
          <p:cNvSpPr>
            <a:spLocks noGrp="1"/>
          </p:cNvSpPr>
          <p:nvPr>
            <p:ph type="title"/>
          </p:nvPr>
        </p:nvSpPr>
        <p:spPr/>
        <p:txBody>
          <a:bodyPr/>
          <a:lstStyle/>
          <a:p>
            <a:r>
              <a:rPr lang="en-US" dirty="0"/>
              <a:t>Community-Based Prevention and Education</a:t>
            </a:r>
          </a:p>
        </p:txBody>
      </p:sp>
      <p:sp>
        <p:nvSpPr>
          <p:cNvPr id="3" name="Content Placeholder 2">
            <a:extLst>
              <a:ext uri="{FF2B5EF4-FFF2-40B4-BE49-F238E27FC236}">
                <a16:creationId xmlns:a16="http://schemas.microsoft.com/office/drawing/2014/main" id="{DA8F18E7-84BE-7305-2362-CC0958DAFFAB}"/>
              </a:ext>
            </a:extLst>
          </p:cNvPr>
          <p:cNvSpPr>
            <a:spLocks noGrp="1"/>
          </p:cNvSpPr>
          <p:nvPr>
            <p:ph type="body" sz="quarter" idx="11"/>
          </p:nvPr>
        </p:nvSpPr>
        <p:spPr/>
        <p:txBody>
          <a:bodyPr>
            <a:normAutofit/>
          </a:bodyPr>
          <a:lstStyle/>
          <a:p>
            <a:r>
              <a:rPr lang="en-US" sz="2799" dirty="0"/>
              <a:t>Reduces social labeling and misinformation</a:t>
            </a:r>
          </a:p>
          <a:p>
            <a:r>
              <a:rPr lang="en-US" sz="2799" dirty="0"/>
              <a:t>Promotes early intervention</a:t>
            </a:r>
          </a:p>
          <a:p>
            <a:r>
              <a:rPr lang="en-US" sz="2799" dirty="0"/>
              <a:t>Empowers local leadership </a:t>
            </a:r>
          </a:p>
          <a:p>
            <a:r>
              <a:rPr lang="en-US" sz="2799" dirty="0"/>
              <a:t>Strengthens social support networks </a:t>
            </a:r>
          </a:p>
          <a:p>
            <a:r>
              <a:rPr lang="en-US" sz="2799" dirty="0"/>
              <a:t>Tailors messaging to local customs</a:t>
            </a:r>
          </a:p>
          <a:p>
            <a:endParaRPr lang="en-US" dirty="0"/>
          </a:p>
        </p:txBody>
      </p:sp>
    </p:spTree>
    <p:extLst>
      <p:ext uri="{BB962C8B-B14F-4D97-AF65-F5344CB8AC3E}">
        <p14:creationId xmlns:p14="http://schemas.microsoft.com/office/powerpoint/2010/main" val="3882905843"/>
      </p:ext>
    </p:extLst>
  </p:cSld>
  <p:clrMapOvr>
    <a:masterClrMapping/>
  </p:clrMapOvr>
  <p:transition spd="slow">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7F82B-A40C-EBD5-9FBE-5F99031E2CAC}"/>
              </a:ext>
            </a:extLst>
          </p:cNvPr>
          <p:cNvSpPr>
            <a:spLocks noGrp="1"/>
          </p:cNvSpPr>
          <p:nvPr>
            <p:ph type="title"/>
          </p:nvPr>
        </p:nvSpPr>
        <p:spPr/>
        <p:txBody>
          <a:bodyPr>
            <a:normAutofit fontScale="90000"/>
          </a:bodyPr>
          <a:lstStyle/>
          <a:p>
            <a:r>
              <a:rPr lang="en-US" dirty="0"/>
              <a:t>Common Approaches for Community-Based Prevention and Education</a:t>
            </a:r>
          </a:p>
        </p:txBody>
      </p:sp>
      <p:sp>
        <p:nvSpPr>
          <p:cNvPr id="3" name="Content Placeholder 2">
            <a:extLst>
              <a:ext uri="{FF2B5EF4-FFF2-40B4-BE49-F238E27FC236}">
                <a16:creationId xmlns:a16="http://schemas.microsoft.com/office/drawing/2014/main" id="{6F74DDAE-BC83-8DD9-E6E1-FC3189EA79B3}"/>
              </a:ext>
            </a:extLst>
          </p:cNvPr>
          <p:cNvSpPr>
            <a:spLocks noGrp="1"/>
          </p:cNvSpPr>
          <p:nvPr>
            <p:ph type="body" sz="quarter" idx="11"/>
          </p:nvPr>
        </p:nvSpPr>
        <p:spPr/>
        <p:txBody>
          <a:bodyPr/>
          <a:lstStyle/>
          <a:p>
            <a:endParaRPr lang="en-US" b="1" dirty="0"/>
          </a:p>
          <a:p>
            <a:r>
              <a:rPr lang="en-US" b="1" dirty="0"/>
              <a:t>School-Based Education</a:t>
            </a:r>
            <a:r>
              <a:rPr lang="en-US" dirty="0"/>
              <a:t>: Teaching youth about substance use, HIV prevention, and healthy coping skills.</a:t>
            </a:r>
          </a:p>
          <a:p>
            <a:r>
              <a:rPr lang="en-US" b="1" dirty="0"/>
              <a:t>Faith and Civic Engagement</a:t>
            </a:r>
            <a:r>
              <a:rPr lang="en-US" dirty="0"/>
              <a:t>:</a:t>
            </a:r>
            <a:r>
              <a:rPr lang="en-US" b="1" dirty="0"/>
              <a:t> </a:t>
            </a:r>
            <a:r>
              <a:rPr lang="en-US" dirty="0"/>
              <a:t>Partnering with churches, tribal councils, and local nonprofits to spread awareness and offer support.</a:t>
            </a:r>
          </a:p>
          <a:p>
            <a:r>
              <a:rPr lang="en-US" b="1" dirty="0"/>
              <a:t>Workshops and Trainings</a:t>
            </a:r>
            <a:r>
              <a:rPr lang="en-US" dirty="0"/>
              <a:t>: Equipping community members with tools to recognize risk factors, respond to crises, and support recovery.</a:t>
            </a:r>
          </a:p>
          <a:p>
            <a:r>
              <a:rPr lang="en-US" b="1" dirty="0"/>
              <a:t>Public Awareness Campaigns</a:t>
            </a:r>
            <a:r>
              <a:rPr lang="en-US" dirty="0"/>
              <a:t>: Using local media, posters, and events to promote prevention, testing, and treatment options.</a:t>
            </a:r>
          </a:p>
        </p:txBody>
      </p:sp>
    </p:spTree>
    <p:extLst>
      <p:ext uri="{BB962C8B-B14F-4D97-AF65-F5344CB8AC3E}">
        <p14:creationId xmlns:p14="http://schemas.microsoft.com/office/powerpoint/2010/main" val="3357551239"/>
      </p:ext>
    </p:extLst>
  </p:cSld>
  <p:clrMapOvr>
    <a:masterClrMapping/>
  </p:clrMapOvr>
  <p:transition spd="slow">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882E6-07A7-3809-6D73-5290010B2EE8}"/>
              </a:ext>
            </a:extLst>
          </p:cNvPr>
          <p:cNvSpPr>
            <a:spLocks noGrp="1"/>
          </p:cNvSpPr>
          <p:nvPr>
            <p:ph type="title"/>
          </p:nvPr>
        </p:nvSpPr>
        <p:spPr/>
        <p:txBody>
          <a:bodyPr/>
          <a:lstStyle/>
          <a:p>
            <a:r>
              <a:rPr lang="en-US" dirty="0"/>
              <a:t>Transportation and Housing Support</a:t>
            </a:r>
          </a:p>
        </p:txBody>
      </p:sp>
      <p:sp>
        <p:nvSpPr>
          <p:cNvPr id="3" name="Content Placeholder 2">
            <a:extLst>
              <a:ext uri="{FF2B5EF4-FFF2-40B4-BE49-F238E27FC236}">
                <a16:creationId xmlns:a16="http://schemas.microsoft.com/office/drawing/2014/main" id="{1D5D0FF3-E775-40E3-9571-A12862DC5E40}"/>
              </a:ext>
            </a:extLst>
          </p:cNvPr>
          <p:cNvSpPr>
            <a:spLocks noGrp="1"/>
          </p:cNvSpPr>
          <p:nvPr>
            <p:ph type="body" sz="quarter" idx="11"/>
          </p:nvPr>
        </p:nvSpPr>
        <p:spPr>
          <a:xfrm>
            <a:off x="623889" y="2005506"/>
            <a:ext cx="10511833" cy="4132744"/>
          </a:xfrm>
        </p:spPr>
        <p:txBody>
          <a:bodyPr/>
          <a:lstStyle/>
          <a:p>
            <a:pPr marL="114078" indent="0">
              <a:buNone/>
            </a:pPr>
            <a:r>
              <a:rPr lang="en-US" b="1" dirty="0"/>
              <a:t>Transportation’s impact on recovery:</a:t>
            </a:r>
          </a:p>
          <a:p>
            <a:pPr lvl="1"/>
            <a:r>
              <a:rPr lang="en-US" sz="2399" dirty="0"/>
              <a:t>Reduces missed appointments and improves medication adherence</a:t>
            </a:r>
          </a:p>
          <a:p>
            <a:pPr lvl="1"/>
            <a:r>
              <a:rPr lang="en-US" sz="2399" dirty="0"/>
              <a:t>Encourages consistent engagement with healthcare providers</a:t>
            </a:r>
          </a:p>
          <a:p>
            <a:pPr lvl="1"/>
            <a:r>
              <a:rPr lang="en-US" sz="2399" dirty="0"/>
              <a:t>Helps individuals maintain connections with support networks</a:t>
            </a:r>
          </a:p>
          <a:p>
            <a:pPr lvl="1"/>
            <a:endParaRPr lang="en-US" sz="2399" dirty="0"/>
          </a:p>
          <a:p>
            <a:pPr marL="114078" indent="0">
              <a:buNone/>
            </a:pPr>
            <a:r>
              <a:rPr lang="en-US" b="1" dirty="0"/>
              <a:t>Housing’s impact on recovery:</a:t>
            </a:r>
          </a:p>
          <a:p>
            <a:pPr lvl="1"/>
            <a:r>
              <a:rPr lang="en-US" sz="2399" dirty="0"/>
              <a:t>Provides a stable base for attending treatment and rebuilding life</a:t>
            </a:r>
          </a:p>
          <a:p>
            <a:pPr lvl="1"/>
            <a:r>
              <a:rPr lang="en-US" sz="2399" dirty="0"/>
              <a:t>Supports mental health and reduces exposure to trauma</a:t>
            </a:r>
          </a:p>
          <a:p>
            <a:pPr lvl="1"/>
            <a:r>
              <a:rPr lang="en-US" sz="2399" dirty="0"/>
              <a:t>Enhances dignity, autonomy, and long-term recovery success</a:t>
            </a:r>
          </a:p>
          <a:p>
            <a:endParaRPr lang="en-US" dirty="0"/>
          </a:p>
        </p:txBody>
      </p:sp>
    </p:spTree>
    <p:extLst>
      <p:ext uri="{BB962C8B-B14F-4D97-AF65-F5344CB8AC3E}">
        <p14:creationId xmlns:p14="http://schemas.microsoft.com/office/powerpoint/2010/main" val="4026821871"/>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040CB-9C0F-4A25-053C-F641ED2D9B3C}"/>
              </a:ext>
            </a:extLst>
          </p:cNvPr>
          <p:cNvSpPr>
            <a:spLocks noGrp="1"/>
          </p:cNvSpPr>
          <p:nvPr>
            <p:ph type="title"/>
          </p:nvPr>
        </p:nvSpPr>
        <p:spPr/>
        <p:txBody>
          <a:bodyPr/>
          <a:lstStyle/>
          <a:p>
            <a:r>
              <a:rPr lang="en-US" dirty="0"/>
              <a:t>Faith-Based Programs</a:t>
            </a:r>
          </a:p>
        </p:txBody>
      </p:sp>
      <p:sp>
        <p:nvSpPr>
          <p:cNvPr id="3" name="Content Placeholder 2">
            <a:extLst>
              <a:ext uri="{FF2B5EF4-FFF2-40B4-BE49-F238E27FC236}">
                <a16:creationId xmlns:a16="http://schemas.microsoft.com/office/drawing/2014/main" id="{EAC45195-9DCC-1E51-B9F7-645181E5F67F}"/>
              </a:ext>
            </a:extLst>
          </p:cNvPr>
          <p:cNvSpPr>
            <a:spLocks noGrp="1"/>
          </p:cNvSpPr>
          <p:nvPr>
            <p:ph type="body" sz="quarter" idx="11"/>
          </p:nvPr>
        </p:nvSpPr>
        <p:spPr/>
        <p:txBody>
          <a:bodyPr/>
          <a:lstStyle/>
          <a:p>
            <a:r>
              <a:rPr lang="en-US" sz="2799" dirty="0"/>
              <a:t>Trusted community anchors</a:t>
            </a:r>
          </a:p>
          <a:p>
            <a:r>
              <a:rPr lang="en-US" sz="2799" dirty="0"/>
              <a:t>Reducing social labeling through compassion</a:t>
            </a:r>
          </a:p>
          <a:p>
            <a:r>
              <a:rPr lang="en-US" sz="2799" dirty="0"/>
              <a:t>Providing emotional and spiritual support</a:t>
            </a:r>
          </a:p>
          <a:p>
            <a:r>
              <a:rPr lang="en-US" sz="2799" dirty="0"/>
              <a:t>Offering practical resources</a:t>
            </a:r>
          </a:p>
          <a:p>
            <a:r>
              <a:rPr lang="en-US" sz="2799" dirty="0"/>
              <a:t>Creating safe, inclusive spaces</a:t>
            </a:r>
          </a:p>
          <a:p>
            <a:r>
              <a:rPr lang="en-US" sz="2799" dirty="0"/>
              <a:t>Advocacy and outreach</a:t>
            </a:r>
          </a:p>
          <a:p>
            <a:endParaRPr lang="en-US" dirty="0"/>
          </a:p>
        </p:txBody>
      </p:sp>
      <p:sp>
        <p:nvSpPr>
          <p:cNvPr id="4" name="TextBox 3">
            <a:extLst>
              <a:ext uri="{FF2B5EF4-FFF2-40B4-BE49-F238E27FC236}">
                <a16:creationId xmlns:a16="http://schemas.microsoft.com/office/drawing/2014/main" id="{1ADC8AB0-C54C-EBDF-8D50-8A75125B039D}"/>
              </a:ext>
            </a:extLst>
          </p:cNvPr>
          <p:cNvSpPr txBox="1"/>
          <p:nvPr/>
        </p:nvSpPr>
        <p:spPr>
          <a:xfrm>
            <a:off x="316871" y="6319319"/>
            <a:ext cx="5957180" cy="338554"/>
          </a:xfrm>
          <a:prstGeom prst="rect">
            <a:avLst/>
          </a:prstGeom>
          <a:noFill/>
        </p:spPr>
        <p:txBody>
          <a:bodyPr wrap="square" rtlCol="0">
            <a:spAutoFit/>
          </a:bodyPr>
          <a:lstStyle/>
          <a:p>
            <a:r>
              <a:rPr lang="en-US" sz="1600" dirty="0">
                <a:solidFill>
                  <a:schemeClr val="bg1">
                    <a:lumMod val="50000"/>
                  </a:schemeClr>
                </a:solidFill>
              </a:rPr>
              <a:t>SOURCE: Great Lakes PTTC, 2019</a:t>
            </a:r>
          </a:p>
        </p:txBody>
      </p:sp>
    </p:spTree>
    <p:extLst>
      <p:ext uri="{BB962C8B-B14F-4D97-AF65-F5344CB8AC3E}">
        <p14:creationId xmlns:p14="http://schemas.microsoft.com/office/powerpoint/2010/main" val="2424909259"/>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5E2AB-FDF1-B209-81B0-031724826CC8}"/>
              </a:ext>
            </a:extLst>
          </p:cNvPr>
          <p:cNvSpPr>
            <a:spLocks noGrp="1"/>
          </p:cNvSpPr>
          <p:nvPr>
            <p:ph type="title"/>
          </p:nvPr>
        </p:nvSpPr>
        <p:spPr/>
        <p:txBody>
          <a:bodyPr/>
          <a:lstStyle/>
          <a:p>
            <a:r>
              <a:rPr lang="en-US" dirty="0"/>
              <a:t>Family-Centered Programs</a:t>
            </a:r>
          </a:p>
        </p:txBody>
      </p:sp>
      <p:sp>
        <p:nvSpPr>
          <p:cNvPr id="3" name="Content Placeholder 2">
            <a:extLst>
              <a:ext uri="{FF2B5EF4-FFF2-40B4-BE49-F238E27FC236}">
                <a16:creationId xmlns:a16="http://schemas.microsoft.com/office/drawing/2014/main" id="{6ACA709A-3DBB-AB10-FFBA-0C67A9CC1655}"/>
              </a:ext>
            </a:extLst>
          </p:cNvPr>
          <p:cNvSpPr>
            <a:spLocks noGrp="1"/>
          </p:cNvSpPr>
          <p:nvPr>
            <p:ph type="body" sz="quarter" idx="11"/>
          </p:nvPr>
        </p:nvSpPr>
        <p:spPr/>
        <p:txBody>
          <a:bodyPr>
            <a:normAutofit/>
          </a:bodyPr>
          <a:lstStyle/>
          <a:p>
            <a:r>
              <a:rPr lang="en-US" sz="2799" dirty="0"/>
              <a:t>Strengthening support systems </a:t>
            </a:r>
          </a:p>
          <a:p>
            <a:r>
              <a:rPr lang="en-US" sz="2799" dirty="0"/>
              <a:t>Reducing social labelling and shame</a:t>
            </a:r>
          </a:p>
          <a:p>
            <a:r>
              <a:rPr lang="en-US" sz="2799" dirty="0"/>
              <a:t>Improving treatment engagement</a:t>
            </a:r>
          </a:p>
          <a:p>
            <a:r>
              <a:rPr lang="en-US" sz="2799" dirty="0"/>
              <a:t>Providing practical assistance</a:t>
            </a:r>
          </a:p>
          <a:p>
            <a:r>
              <a:rPr lang="en-US" sz="2799" dirty="0"/>
              <a:t>Addressing co-occurring issues</a:t>
            </a:r>
          </a:p>
          <a:p>
            <a:endParaRPr lang="en-US" dirty="0"/>
          </a:p>
        </p:txBody>
      </p:sp>
      <p:sp>
        <p:nvSpPr>
          <p:cNvPr id="4" name="TextBox 3">
            <a:extLst>
              <a:ext uri="{FF2B5EF4-FFF2-40B4-BE49-F238E27FC236}">
                <a16:creationId xmlns:a16="http://schemas.microsoft.com/office/drawing/2014/main" id="{8DA03B76-9922-636B-1E0A-2A878FB18380}"/>
              </a:ext>
            </a:extLst>
          </p:cNvPr>
          <p:cNvSpPr txBox="1"/>
          <p:nvPr/>
        </p:nvSpPr>
        <p:spPr>
          <a:xfrm>
            <a:off x="316871" y="6319319"/>
            <a:ext cx="5957180" cy="338554"/>
          </a:xfrm>
          <a:prstGeom prst="rect">
            <a:avLst/>
          </a:prstGeom>
          <a:noFill/>
        </p:spPr>
        <p:txBody>
          <a:bodyPr wrap="square" rtlCol="0">
            <a:spAutoFit/>
          </a:bodyPr>
          <a:lstStyle/>
          <a:p>
            <a:r>
              <a:rPr lang="en-US" sz="1600" dirty="0">
                <a:solidFill>
                  <a:schemeClr val="bg1">
                    <a:lumMod val="50000"/>
                  </a:schemeClr>
                </a:solidFill>
              </a:rPr>
              <a:t>SOURCE: NCSACW, 2025</a:t>
            </a:r>
          </a:p>
        </p:txBody>
      </p:sp>
    </p:spTree>
    <p:extLst>
      <p:ext uri="{BB962C8B-B14F-4D97-AF65-F5344CB8AC3E}">
        <p14:creationId xmlns:p14="http://schemas.microsoft.com/office/powerpoint/2010/main" val="649352271"/>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F9643CB-6645-9B24-478B-E0788C674C8C}"/>
              </a:ext>
            </a:extLst>
          </p:cNvPr>
          <p:cNvSpPr>
            <a:spLocks noGrp="1"/>
          </p:cNvSpPr>
          <p:nvPr>
            <p:ph type="title" idx="4294967295"/>
          </p:nvPr>
        </p:nvSpPr>
        <p:spPr>
          <a:xfrm>
            <a:off x="623888" y="2211388"/>
            <a:ext cx="5248275" cy="3660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57150" marR="0" lvl="0" indent="0" algn="ctr"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r>
              <a:rPr kumimoji="0" lang="en-US" sz="40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rPr>
              <a:t>Strengthening </a:t>
            </a:r>
          </a:p>
          <a:p>
            <a:pPr marL="57150" marR="0" lvl="0" indent="0" algn="ctr"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r>
              <a:rPr kumimoji="0" lang="en-US" sz="40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rPr>
              <a:t>Rural Recovery Ecosystems </a:t>
            </a:r>
            <a:endParaRPr kumimoji="0" lang="en-US" sz="4000" b="0" i="0" u="none" strike="noStrike" kern="1200" cap="none" spc="0" normalizeH="0" baseline="0" noProof="0" dirty="0">
              <a:ln>
                <a:noFill/>
              </a:ln>
              <a:solidFill>
                <a:schemeClr val="tx1"/>
              </a:solidFill>
              <a:effectLst/>
              <a:uLnTx/>
              <a:uFillTx/>
              <a:latin typeface="+mn-lt"/>
              <a:ea typeface="+mn-ea"/>
              <a:cs typeface="Arial" pitchFamily="34" charset="0"/>
            </a:endParaRPr>
          </a:p>
        </p:txBody>
      </p:sp>
      <p:pic>
        <p:nvPicPr>
          <p:cNvPr id="6" name="Picture Placeholder 5" descr="Aerial view of a rural landscape at sunset showing green fields and a small town, overlaid with multiple location pins connected by lines forming a network, suggesting connectivity or mapped relationships across locations.&#10;">
            <a:extLst>
              <a:ext uri="{FF2B5EF4-FFF2-40B4-BE49-F238E27FC236}">
                <a16:creationId xmlns:a16="http://schemas.microsoft.com/office/drawing/2014/main" id="{AA8DDAD4-9BC2-8718-11DA-2EDA430F2555}"/>
              </a:ext>
            </a:extLst>
          </p:cNvPr>
          <p:cNvPicPr>
            <a:picLocks noGrp="1" noChangeAspect="1"/>
          </p:cNvPicPr>
          <p:nvPr>
            <p:ph type="pic" sz="quarter" idx="12"/>
          </p:nvPr>
        </p:nvPicPr>
        <p:blipFill>
          <a:blip r:embed="rId3"/>
          <a:srcRect l="10977" r="10977"/>
          <a:stretch>
            <a:fillRect/>
          </a:stretch>
        </p:blipFill>
        <p:spPr>
          <a:prstGeom prst="rect">
            <a:avLst/>
          </a:prstGeom>
        </p:spPr>
      </p:pic>
    </p:spTree>
    <p:extLst>
      <p:ext uri="{BB962C8B-B14F-4D97-AF65-F5344CB8AC3E}">
        <p14:creationId xmlns:p14="http://schemas.microsoft.com/office/powerpoint/2010/main" val="4020613899"/>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A75C6-2087-FCE9-BDE5-99F1F866F91A}"/>
              </a:ext>
            </a:extLst>
          </p:cNvPr>
          <p:cNvSpPr>
            <a:spLocks noGrp="1"/>
          </p:cNvSpPr>
          <p:nvPr>
            <p:ph type="title"/>
          </p:nvPr>
        </p:nvSpPr>
        <p:spPr/>
        <p:txBody>
          <a:bodyPr/>
          <a:lstStyle/>
          <a:p>
            <a:r>
              <a:rPr lang="en-US" dirty="0"/>
              <a:t>Building Rural Recovery Ecosystems</a:t>
            </a:r>
          </a:p>
        </p:txBody>
      </p:sp>
      <p:sp>
        <p:nvSpPr>
          <p:cNvPr id="3" name="Content Placeholder 2">
            <a:extLst>
              <a:ext uri="{FF2B5EF4-FFF2-40B4-BE49-F238E27FC236}">
                <a16:creationId xmlns:a16="http://schemas.microsoft.com/office/drawing/2014/main" id="{93952C11-7009-CE5B-CA4A-5052C531BB08}"/>
              </a:ext>
            </a:extLst>
          </p:cNvPr>
          <p:cNvSpPr>
            <a:spLocks noGrp="1"/>
          </p:cNvSpPr>
          <p:nvPr>
            <p:ph type="body" sz="quarter" idx="11"/>
          </p:nvPr>
        </p:nvSpPr>
        <p:spPr/>
        <p:txBody>
          <a:bodyPr/>
          <a:lstStyle/>
          <a:p>
            <a:r>
              <a:rPr lang="en-US" dirty="0"/>
              <a:t>Building rural recovery ecosystems refers to creating coordinated, community-based networks in rural areas that support individuals recovering from substance use disorders (SUD) and accessing preventive and treatment services for HIV.</a:t>
            </a:r>
          </a:p>
          <a:p>
            <a:r>
              <a:rPr lang="en-US" dirty="0"/>
              <a:t>These ecosystems integrate healthcare, employment, housing, transportation, and peer support services to help people in recovery rebuild their lives sustainably.</a:t>
            </a:r>
          </a:p>
          <a:p>
            <a:endParaRPr lang="en-US" dirty="0"/>
          </a:p>
        </p:txBody>
      </p:sp>
    </p:spTree>
    <p:extLst>
      <p:ext uri="{BB962C8B-B14F-4D97-AF65-F5344CB8AC3E}">
        <p14:creationId xmlns:p14="http://schemas.microsoft.com/office/powerpoint/2010/main" val="2254323646"/>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2B3D3-2EFB-4592-8BFB-0CA5821F0462}"/>
              </a:ext>
            </a:extLst>
          </p:cNvPr>
          <p:cNvSpPr>
            <a:spLocks noGrp="1"/>
          </p:cNvSpPr>
          <p:nvPr>
            <p:ph type="title"/>
          </p:nvPr>
        </p:nvSpPr>
        <p:spPr/>
        <p:txBody>
          <a:bodyPr>
            <a:normAutofit fontScale="90000"/>
          </a:bodyPr>
          <a:lstStyle/>
          <a:p>
            <a:r>
              <a:rPr lang="en-US" dirty="0"/>
              <a:t>The Importance of Strengthening Rural Recovery Ecosystems</a:t>
            </a:r>
          </a:p>
        </p:txBody>
      </p:sp>
      <p:sp>
        <p:nvSpPr>
          <p:cNvPr id="3" name="Content Placeholder 2">
            <a:extLst>
              <a:ext uri="{FF2B5EF4-FFF2-40B4-BE49-F238E27FC236}">
                <a16:creationId xmlns:a16="http://schemas.microsoft.com/office/drawing/2014/main" id="{E3D1CA07-1780-C102-31E8-34EDB9EE418C}"/>
              </a:ext>
            </a:extLst>
          </p:cNvPr>
          <p:cNvSpPr>
            <a:spLocks noGrp="1"/>
          </p:cNvSpPr>
          <p:nvPr>
            <p:ph type="body" sz="quarter" idx="11"/>
          </p:nvPr>
        </p:nvSpPr>
        <p:spPr/>
        <p:txBody>
          <a:bodyPr/>
          <a:lstStyle/>
          <a:p>
            <a:endParaRPr lang="en-US" dirty="0"/>
          </a:p>
          <a:p>
            <a:r>
              <a:rPr lang="en-US" dirty="0"/>
              <a:t>Promotes integrated and holistic care</a:t>
            </a:r>
          </a:p>
          <a:p>
            <a:r>
              <a:rPr lang="en-US" dirty="0"/>
              <a:t>Improvement of access and navigation</a:t>
            </a:r>
          </a:p>
          <a:p>
            <a:r>
              <a:rPr lang="en-US" dirty="0"/>
              <a:t>Promotes community engagement and ownership</a:t>
            </a:r>
          </a:p>
          <a:p>
            <a:r>
              <a:rPr lang="en-US" dirty="0"/>
              <a:t>Creates a supportive infrastructure</a:t>
            </a:r>
          </a:p>
          <a:p>
            <a:r>
              <a:rPr lang="en-US" dirty="0"/>
              <a:t>Promotes education and prevention</a:t>
            </a:r>
          </a:p>
          <a:p>
            <a:r>
              <a:rPr lang="en-US" dirty="0"/>
              <a:t>Builds sustainability and resilience</a:t>
            </a:r>
          </a:p>
        </p:txBody>
      </p:sp>
    </p:spTree>
    <p:extLst>
      <p:ext uri="{BB962C8B-B14F-4D97-AF65-F5344CB8AC3E}">
        <p14:creationId xmlns:p14="http://schemas.microsoft.com/office/powerpoint/2010/main" val="2760465914"/>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CB59D-3C65-F127-8FB0-8E5F4415D98B}"/>
              </a:ext>
            </a:extLst>
          </p:cNvPr>
          <p:cNvSpPr>
            <a:spLocks noGrp="1"/>
          </p:cNvSpPr>
          <p:nvPr>
            <p:ph type="title"/>
          </p:nvPr>
        </p:nvSpPr>
        <p:spPr/>
        <p:txBody>
          <a:bodyPr/>
          <a:lstStyle/>
          <a:p>
            <a:r>
              <a:rPr lang="en-US" dirty="0"/>
              <a:t>Key Components of Recovery Ecosystems</a:t>
            </a:r>
          </a:p>
        </p:txBody>
      </p:sp>
      <p:pic>
        <p:nvPicPr>
          <p:cNvPr id="11" name="Picture Placeholder 10" descr="Five color-coded cylindrical pillars labeled left to right: 1 Collaborative Partnerships (yellow), 2 Workforce Development (red), 3 Peer Support Services (blue), 4 Access to Care (green), and 5 Friendly Environments (purple), representing key components of a framework.">
            <a:extLst>
              <a:ext uri="{FF2B5EF4-FFF2-40B4-BE49-F238E27FC236}">
                <a16:creationId xmlns:a16="http://schemas.microsoft.com/office/drawing/2014/main" id="{A05CFE91-6F89-9D48-6B90-C81D6FA0310B}"/>
              </a:ext>
            </a:extLst>
          </p:cNvPr>
          <p:cNvPicPr>
            <a:picLocks noGrp="1" noChangeAspect="1"/>
          </p:cNvPicPr>
          <p:nvPr>
            <p:ph type="pic" sz="quarter" idx="12"/>
          </p:nvPr>
        </p:nvPicPr>
        <p:blipFill rotWithShape="1">
          <a:blip r:embed="rId3"/>
          <a:srcRect t="-9908" b="-9908"/>
          <a:stretch>
            <a:fillRect/>
          </a:stretch>
        </p:blipFill>
        <p:spPr>
          <a:xfrm>
            <a:off x="623888" y="2043113"/>
            <a:ext cx="10512425" cy="3660775"/>
          </a:xfrm>
          <a:prstGeom prst="rect">
            <a:avLst/>
          </a:prstGeom>
        </p:spPr>
      </p:pic>
    </p:spTree>
    <p:extLst>
      <p:ext uri="{BB962C8B-B14F-4D97-AF65-F5344CB8AC3E}">
        <p14:creationId xmlns:p14="http://schemas.microsoft.com/office/powerpoint/2010/main" val="1878268922"/>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BF1FD-C128-8BFA-EACD-7821EE2417EE}"/>
              </a:ext>
            </a:extLst>
          </p:cNvPr>
          <p:cNvSpPr>
            <a:spLocks noGrp="1"/>
          </p:cNvSpPr>
          <p:nvPr>
            <p:ph type="title"/>
          </p:nvPr>
        </p:nvSpPr>
        <p:spPr/>
        <p:txBody>
          <a:bodyPr/>
          <a:lstStyle/>
          <a:p>
            <a:r>
              <a:rPr lang="en-US" dirty="0"/>
              <a:t>1 - Collaborative Partnerships</a:t>
            </a:r>
          </a:p>
        </p:txBody>
      </p:sp>
      <p:sp>
        <p:nvSpPr>
          <p:cNvPr id="3" name="Content Placeholder 2">
            <a:extLst>
              <a:ext uri="{FF2B5EF4-FFF2-40B4-BE49-F238E27FC236}">
                <a16:creationId xmlns:a16="http://schemas.microsoft.com/office/drawing/2014/main" id="{88FADD5D-4D2A-0F18-5EFD-B4CD4A13A0F6}"/>
              </a:ext>
            </a:extLst>
          </p:cNvPr>
          <p:cNvSpPr>
            <a:spLocks noGrp="1"/>
          </p:cNvSpPr>
          <p:nvPr>
            <p:ph type="body" sz="quarter" idx="11"/>
          </p:nvPr>
        </p:nvSpPr>
        <p:spPr>
          <a:xfrm>
            <a:off x="623889" y="1803095"/>
            <a:ext cx="6129996" cy="4579598"/>
          </a:xfrm>
        </p:spPr>
        <p:txBody>
          <a:bodyPr>
            <a:normAutofit fontScale="25000" lnSpcReduction="20000"/>
          </a:bodyPr>
          <a:lstStyle/>
          <a:p>
            <a:r>
              <a:rPr lang="en-US" sz="8000" dirty="0"/>
              <a:t>Bringing together local community experts</a:t>
            </a:r>
          </a:p>
          <a:p>
            <a:r>
              <a:rPr lang="en-US" sz="8000" dirty="0"/>
              <a:t>Building trust</a:t>
            </a:r>
          </a:p>
          <a:p>
            <a:r>
              <a:rPr lang="en-US" sz="8000" dirty="0"/>
              <a:t>Promoting open communication and commitment to common objective</a:t>
            </a:r>
          </a:p>
          <a:p>
            <a:r>
              <a:rPr lang="en-US" sz="8000" dirty="0"/>
              <a:t>Driving innovations and create sustainable solutions</a:t>
            </a:r>
          </a:p>
          <a:p>
            <a:r>
              <a:rPr lang="en-US" sz="8000" dirty="0"/>
              <a:t>Key partners: </a:t>
            </a:r>
          </a:p>
          <a:p>
            <a:pPr lvl="1"/>
            <a:r>
              <a:rPr lang="en-US" sz="8000" dirty="0"/>
              <a:t>Local health departments</a:t>
            </a:r>
          </a:p>
          <a:p>
            <a:pPr lvl="1"/>
            <a:r>
              <a:rPr lang="en-US" sz="8000" dirty="0"/>
              <a:t>Behavioral health providers</a:t>
            </a:r>
          </a:p>
          <a:p>
            <a:pPr lvl="1"/>
            <a:r>
              <a:rPr lang="en-US" sz="8000" dirty="0"/>
              <a:t>Law enforcement</a:t>
            </a:r>
          </a:p>
          <a:p>
            <a:pPr lvl="1"/>
            <a:r>
              <a:rPr lang="en-US" sz="8000" dirty="0"/>
              <a:t>Employers</a:t>
            </a:r>
          </a:p>
          <a:p>
            <a:pPr lvl="1"/>
            <a:r>
              <a:rPr lang="en-US" sz="8000" dirty="0"/>
              <a:t>Faith-based organizations</a:t>
            </a:r>
          </a:p>
          <a:p>
            <a:pPr lvl="1"/>
            <a:r>
              <a:rPr lang="en-US" sz="8000" dirty="0"/>
              <a:t>Schools and community colleges</a:t>
            </a:r>
          </a:p>
          <a:p>
            <a:endParaRPr lang="en-US" dirty="0"/>
          </a:p>
        </p:txBody>
      </p:sp>
      <p:pic>
        <p:nvPicPr>
          <p:cNvPr id="10" name="Picture Placeholder 9" descr="Yellow cylindrical diagram labeled ‘1 Collaborative Partnerships’.”">
            <a:extLst>
              <a:ext uri="{FF2B5EF4-FFF2-40B4-BE49-F238E27FC236}">
                <a16:creationId xmlns:a16="http://schemas.microsoft.com/office/drawing/2014/main" id="{B3F2C0A6-A933-B37F-50A1-8CD537788FCE}"/>
              </a:ext>
            </a:extLst>
          </p:cNvPr>
          <p:cNvPicPr>
            <a:picLocks noGrp="1" noChangeAspect="1"/>
          </p:cNvPicPr>
          <p:nvPr>
            <p:ph type="pic" sz="quarter" idx="12"/>
          </p:nvPr>
        </p:nvPicPr>
        <p:blipFill rotWithShape="1">
          <a:blip r:embed="rId3"/>
          <a:srcRect l="-44345" r="-44345"/>
          <a:stretch>
            <a:fillRect/>
          </a:stretch>
        </p:blipFill>
        <p:spPr>
          <a:prstGeom prst="rect">
            <a:avLst/>
          </a:prstGeom>
        </p:spPr>
      </p:pic>
    </p:spTree>
    <p:extLst>
      <p:ext uri="{BB962C8B-B14F-4D97-AF65-F5344CB8AC3E}">
        <p14:creationId xmlns:p14="http://schemas.microsoft.com/office/powerpoint/2010/main" val="3210265115"/>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FB5F8-E584-F8C9-8BC5-BA1768F50484}"/>
              </a:ext>
            </a:extLst>
          </p:cNvPr>
          <p:cNvSpPr>
            <a:spLocks noGrp="1"/>
          </p:cNvSpPr>
          <p:nvPr>
            <p:ph type="title"/>
          </p:nvPr>
        </p:nvSpPr>
        <p:spPr/>
        <p:txBody>
          <a:bodyPr/>
          <a:lstStyle/>
          <a:p>
            <a:r>
              <a:rPr lang="en-US" dirty="0"/>
              <a:t>2 - Workforce Development</a:t>
            </a:r>
          </a:p>
        </p:txBody>
      </p:sp>
      <p:sp>
        <p:nvSpPr>
          <p:cNvPr id="3" name="Content Placeholder 2">
            <a:extLst>
              <a:ext uri="{FF2B5EF4-FFF2-40B4-BE49-F238E27FC236}">
                <a16:creationId xmlns:a16="http://schemas.microsoft.com/office/drawing/2014/main" id="{F5AB52CA-A817-1D62-5300-B8F698460EF6}"/>
              </a:ext>
            </a:extLst>
          </p:cNvPr>
          <p:cNvSpPr>
            <a:spLocks noGrp="1"/>
          </p:cNvSpPr>
          <p:nvPr>
            <p:ph type="body" sz="quarter" idx="11"/>
          </p:nvPr>
        </p:nvSpPr>
        <p:spPr>
          <a:xfrm>
            <a:off x="630917" y="1803095"/>
            <a:ext cx="5248592" cy="4553255"/>
          </a:xfrm>
        </p:spPr>
        <p:txBody>
          <a:bodyPr/>
          <a:lstStyle/>
          <a:p>
            <a:r>
              <a:rPr lang="en-US" dirty="0"/>
              <a:t>Helping individuals in recovery gain the skills and support they need to find and keep meaningful employment.</a:t>
            </a:r>
          </a:p>
          <a:p>
            <a:r>
              <a:rPr lang="en-US" dirty="0"/>
              <a:t>Services may include:</a:t>
            </a:r>
          </a:p>
          <a:p>
            <a:pPr lvl="1"/>
            <a:r>
              <a:rPr lang="en-US" dirty="0"/>
              <a:t>Job readiness training</a:t>
            </a:r>
          </a:p>
          <a:p>
            <a:pPr lvl="1"/>
            <a:r>
              <a:rPr lang="en-US" dirty="0"/>
              <a:t>Vocational rehabilitation</a:t>
            </a:r>
          </a:p>
          <a:p>
            <a:pPr lvl="1"/>
            <a:r>
              <a:rPr lang="en-US" dirty="0"/>
              <a:t>Apprenticeship programs</a:t>
            </a:r>
          </a:p>
          <a:p>
            <a:pPr lvl="1"/>
            <a:r>
              <a:rPr lang="en-US" dirty="0"/>
              <a:t>Soft skills coaching</a:t>
            </a:r>
          </a:p>
          <a:p>
            <a:pPr lvl="1"/>
            <a:r>
              <a:rPr lang="en-US" dirty="0"/>
              <a:t>Recovery-friendly hiring policies</a:t>
            </a:r>
          </a:p>
          <a:p>
            <a:endParaRPr lang="en-US" dirty="0"/>
          </a:p>
        </p:txBody>
      </p:sp>
      <p:pic>
        <p:nvPicPr>
          <p:cNvPr id="10" name="Picture Placeholder 9" descr="Red cylindrical diagram labeled ‘2. Workforce Development’.”">
            <a:extLst>
              <a:ext uri="{FF2B5EF4-FFF2-40B4-BE49-F238E27FC236}">
                <a16:creationId xmlns:a16="http://schemas.microsoft.com/office/drawing/2014/main" id="{C2E516E4-D0DE-CEB0-447B-B43F9F7D7777}"/>
              </a:ext>
            </a:extLst>
          </p:cNvPr>
          <p:cNvPicPr>
            <a:picLocks noGrp="1" noChangeAspect="1"/>
          </p:cNvPicPr>
          <p:nvPr>
            <p:ph type="pic" sz="quarter" idx="12"/>
          </p:nvPr>
        </p:nvPicPr>
        <p:blipFill rotWithShape="1">
          <a:blip r:embed="rId3"/>
          <a:srcRect l="-46464" r="-46464"/>
          <a:stretch>
            <a:fillRect/>
          </a:stretch>
        </p:blipFill>
        <p:spPr>
          <a:prstGeom prst="rect">
            <a:avLst/>
          </a:prstGeom>
        </p:spPr>
      </p:pic>
    </p:spTree>
    <p:extLst>
      <p:ext uri="{BB962C8B-B14F-4D97-AF65-F5344CB8AC3E}">
        <p14:creationId xmlns:p14="http://schemas.microsoft.com/office/powerpoint/2010/main" val="1470315760"/>
      </p:ext>
    </p:extLst>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74EF6-1D6F-C076-BE93-C2C947F38F00}"/>
              </a:ext>
            </a:extLst>
          </p:cNvPr>
          <p:cNvSpPr>
            <a:spLocks noGrp="1"/>
          </p:cNvSpPr>
          <p:nvPr>
            <p:ph type="title"/>
          </p:nvPr>
        </p:nvSpPr>
        <p:spPr/>
        <p:txBody>
          <a:bodyPr/>
          <a:lstStyle/>
          <a:p>
            <a:r>
              <a:rPr lang="en-US" dirty="0"/>
              <a:t>3 - Peer Support Services</a:t>
            </a:r>
          </a:p>
        </p:txBody>
      </p:sp>
      <p:sp>
        <p:nvSpPr>
          <p:cNvPr id="3" name="Content Placeholder 2">
            <a:extLst>
              <a:ext uri="{FF2B5EF4-FFF2-40B4-BE49-F238E27FC236}">
                <a16:creationId xmlns:a16="http://schemas.microsoft.com/office/drawing/2014/main" id="{18BBC173-ACF9-1C61-A28F-74F1E857A69C}"/>
              </a:ext>
            </a:extLst>
          </p:cNvPr>
          <p:cNvSpPr>
            <a:spLocks noGrp="1"/>
          </p:cNvSpPr>
          <p:nvPr>
            <p:ph type="body" sz="quarter" idx="11"/>
          </p:nvPr>
        </p:nvSpPr>
        <p:spPr>
          <a:xfrm>
            <a:off x="623297" y="1824247"/>
            <a:ext cx="5248592" cy="3099259"/>
          </a:xfrm>
        </p:spPr>
        <p:txBody>
          <a:bodyPr/>
          <a:lstStyle/>
          <a:p>
            <a:pPr marL="114078" indent="0">
              <a:buNone/>
            </a:pPr>
            <a:r>
              <a:rPr lang="en-US" b="1" dirty="0"/>
              <a:t>Key elements:</a:t>
            </a:r>
          </a:p>
          <a:p>
            <a:r>
              <a:rPr lang="en-US" dirty="0"/>
              <a:t>Mutual aid and mentorship</a:t>
            </a:r>
          </a:p>
          <a:p>
            <a:r>
              <a:rPr lang="en-US" dirty="0"/>
              <a:t>Community-based recovery programs</a:t>
            </a:r>
          </a:p>
          <a:p>
            <a:r>
              <a:rPr lang="en-US" dirty="0"/>
              <a:t>Employment and education assistance</a:t>
            </a:r>
          </a:p>
          <a:p>
            <a:r>
              <a:rPr lang="en-US" dirty="0"/>
              <a:t>Holistic wellness support</a:t>
            </a:r>
          </a:p>
          <a:p>
            <a:endParaRPr lang="en-US" dirty="0"/>
          </a:p>
        </p:txBody>
      </p:sp>
      <p:pic>
        <p:nvPicPr>
          <p:cNvPr id="11" name="Picture Placeholder 10" descr="Blue cylindrical diagram labeled ‘3 Peer Support Services’.">
            <a:extLst>
              <a:ext uri="{FF2B5EF4-FFF2-40B4-BE49-F238E27FC236}">
                <a16:creationId xmlns:a16="http://schemas.microsoft.com/office/drawing/2014/main" id="{89E88932-30C2-526F-8762-9ABFC8B9A65F}"/>
              </a:ext>
            </a:extLst>
          </p:cNvPr>
          <p:cNvPicPr>
            <a:picLocks noGrp="1" noChangeAspect="1"/>
          </p:cNvPicPr>
          <p:nvPr>
            <p:ph type="pic" sz="quarter" idx="12"/>
          </p:nvPr>
        </p:nvPicPr>
        <p:blipFill rotWithShape="1">
          <a:blip r:embed="rId3"/>
          <a:srcRect l="-44796" r="-44796"/>
          <a:stretch>
            <a:fillRect/>
          </a:stretch>
        </p:blipFill>
        <p:spPr>
          <a:xfrm>
            <a:off x="6094413" y="1917700"/>
            <a:ext cx="5041900" cy="3660775"/>
          </a:xfrm>
          <a:prstGeom prst="rect">
            <a:avLst/>
          </a:prstGeom>
        </p:spPr>
      </p:pic>
      <p:sp>
        <p:nvSpPr>
          <p:cNvPr id="8" name="TextBox 7" descr="Important Roles&#10;&#10;Peer recovery coaches&#10;Navigators &#10;Mentors&#10;">
            <a:extLst>
              <a:ext uri="{FF2B5EF4-FFF2-40B4-BE49-F238E27FC236}">
                <a16:creationId xmlns:a16="http://schemas.microsoft.com/office/drawing/2014/main" id="{631329BC-16AD-D060-DCE5-A339FAC563C6}"/>
              </a:ext>
            </a:extLst>
          </p:cNvPr>
          <p:cNvSpPr txBox="1"/>
          <p:nvPr/>
        </p:nvSpPr>
        <p:spPr>
          <a:xfrm>
            <a:off x="1440261" y="4923506"/>
            <a:ext cx="3426719" cy="1615406"/>
          </a:xfrm>
          <a:prstGeom prst="rect">
            <a:avLst/>
          </a:prstGeom>
          <a:noFill/>
          <a:ln w="25400">
            <a:solidFill>
              <a:schemeClr val="accent1">
                <a:shade val="15000"/>
              </a:schemeClr>
            </a:solidFill>
          </a:ln>
        </p:spPr>
        <p:txBody>
          <a:bodyPr wrap="square" rtlCol="0">
            <a:spAutoFit/>
          </a:bodyPr>
          <a:lstStyle/>
          <a:p>
            <a:pPr algn="ctr"/>
            <a:r>
              <a:rPr lang="en-US" sz="2799" dirty="0"/>
              <a:t> </a:t>
            </a:r>
            <a:r>
              <a:rPr lang="en-US" sz="2399" b="1" dirty="0"/>
              <a:t>Important Roles</a:t>
            </a:r>
          </a:p>
          <a:p>
            <a:pPr algn="ctr"/>
            <a:endParaRPr lang="en-US" sz="1100" b="1" dirty="0"/>
          </a:p>
          <a:p>
            <a:pPr marL="457063" indent="-457063">
              <a:buFont typeface="Wingdings" panose="05000000000000000000" pitchFamily="2" charset="2"/>
              <a:buChar char="Ø"/>
            </a:pPr>
            <a:r>
              <a:rPr lang="en-US" sz="1999" dirty="0"/>
              <a:t>Peer recovery coaches</a:t>
            </a:r>
          </a:p>
          <a:p>
            <a:pPr marL="457063" indent="-457063">
              <a:buFont typeface="Wingdings" panose="05000000000000000000" pitchFamily="2" charset="2"/>
              <a:buChar char="Ø"/>
            </a:pPr>
            <a:r>
              <a:rPr lang="en-US" sz="1999" dirty="0"/>
              <a:t>Navigators </a:t>
            </a:r>
          </a:p>
          <a:p>
            <a:pPr marL="457063" indent="-457063">
              <a:buFont typeface="Wingdings" panose="05000000000000000000" pitchFamily="2" charset="2"/>
              <a:buChar char="Ø"/>
            </a:pPr>
            <a:r>
              <a:rPr lang="en-US" sz="1999" dirty="0"/>
              <a:t>Mentors</a:t>
            </a:r>
          </a:p>
        </p:txBody>
      </p:sp>
    </p:spTree>
    <p:extLst>
      <p:ext uri="{BB962C8B-B14F-4D97-AF65-F5344CB8AC3E}">
        <p14:creationId xmlns:p14="http://schemas.microsoft.com/office/powerpoint/2010/main" val="2773206412"/>
      </p:ext>
    </p:extLst>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850A5-F219-977D-23FC-64F28CE1FF77}"/>
              </a:ext>
            </a:extLst>
          </p:cNvPr>
          <p:cNvSpPr>
            <a:spLocks noGrp="1"/>
          </p:cNvSpPr>
          <p:nvPr>
            <p:ph type="title"/>
          </p:nvPr>
        </p:nvSpPr>
        <p:spPr/>
        <p:txBody>
          <a:bodyPr/>
          <a:lstStyle/>
          <a:p>
            <a:r>
              <a:rPr lang="en-US" dirty="0"/>
              <a:t>4 - Access to Care</a:t>
            </a:r>
          </a:p>
        </p:txBody>
      </p:sp>
      <p:sp>
        <p:nvSpPr>
          <p:cNvPr id="3" name="Content Placeholder 2">
            <a:extLst>
              <a:ext uri="{FF2B5EF4-FFF2-40B4-BE49-F238E27FC236}">
                <a16:creationId xmlns:a16="http://schemas.microsoft.com/office/drawing/2014/main" id="{94E1BDEE-BB15-6244-4A3C-8E67BB0061F2}"/>
              </a:ext>
            </a:extLst>
          </p:cNvPr>
          <p:cNvSpPr>
            <a:spLocks noGrp="1"/>
          </p:cNvSpPr>
          <p:nvPr>
            <p:ph type="body" sz="quarter" idx="11"/>
          </p:nvPr>
        </p:nvSpPr>
        <p:spPr>
          <a:xfrm>
            <a:off x="630917" y="1848310"/>
            <a:ext cx="5248592" cy="4287795"/>
          </a:xfrm>
        </p:spPr>
        <p:txBody>
          <a:bodyPr/>
          <a:lstStyle/>
          <a:p>
            <a:r>
              <a:rPr lang="en-US" dirty="0"/>
              <a:t>Making sure rural residents can reach high-quality, affordable addiction, mental health, and HIV related services. </a:t>
            </a:r>
          </a:p>
          <a:p>
            <a:r>
              <a:rPr lang="en-US" dirty="0"/>
              <a:t>Key challenges to access to care include:</a:t>
            </a:r>
          </a:p>
          <a:p>
            <a:pPr lvl="1"/>
            <a:r>
              <a:rPr lang="en-US" dirty="0"/>
              <a:t>Geographic isolation</a:t>
            </a:r>
          </a:p>
          <a:p>
            <a:pPr lvl="1"/>
            <a:r>
              <a:rPr lang="en-US" dirty="0"/>
              <a:t>Limited healthcare infrastructure</a:t>
            </a:r>
          </a:p>
          <a:p>
            <a:pPr lvl="1"/>
            <a:r>
              <a:rPr lang="en-US" dirty="0"/>
              <a:t>Shortages of providers</a:t>
            </a:r>
          </a:p>
          <a:p>
            <a:pPr lvl="1"/>
            <a:r>
              <a:rPr lang="en-US" dirty="0"/>
              <a:t>Transportation difficulties</a:t>
            </a:r>
          </a:p>
          <a:p>
            <a:endParaRPr lang="en-US" dirty="0"/>
          </a:p>
        </p:txBody>
      </p:sp>
      <p:pic>
        <p:nvPicPr>
          <p:cNvPr id="10" name="Picture Placeholder 9" descr="Green cylindrical diagram labeled ‘4 Access to Care’.">
            <a:extLst>
              <a:ext uri="{FF2B5EF4-FFF2-40B4-BE49-F238E27FC236}">
                <a16:creationId xmlns:a16="http://schemas.microsoft.com/office/drawing/2014/main" id="{730959F2-7308-BC1A-A9C5-FBB47E4DC0B3}"/>
              </a:ext>
            </a:extLst>
          </p:cNvPr>
          <p:cNvPicPr>
            <a:picLocks noGrp="1" noChangeAspect="1"/>
          </p:cNvPicPr>
          <p:nvPr>
            <p:ph type="pic" sz="quarter" idx="12"/>
          </p:nvPr>
        </p:nvPicPr>
        <p:blipFill rotWithShape="1">
          <a:blip r:embed="rId3"/>
          <a:srcRect l="-46412" r="-46412"/>
          <a:stretch>
            <a:fillRect/>
          </a:stretch>
        </p:blipFill>
        <p:spPr>
          <a:xfrm>
            <a:off x="6094413" y="2042457"/>
            <a:ext cx="5036718" cy="3657600"/>
          </a:xfrm>
          <a:prstGeom prst="rect">
            <a:avLst/>
          </a:prstGeom>
        </p:spPr>
      </p:pic>
    </p:spTree>
    <p:extLst>
      <p:ext uri="{BB962C8B-B14F-4D97-AF65-F5344CB8AC3E}">
        <p14:creationId xmlns:p14="http://schemas.microsoft.com/office/powerpoint/2010/main" val="310112073"/>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53F29-4810-7194-5CC7-9A466030F5F3}"/>
              </a:ext>
            </a:extLst>
          </p:cNvPr>
          <p:cNvSpPr>
            <a:spLocks noGrp="1"/>
          </p:cNvSpPr>
          <p:nvPr>
            <p:ph type="title"/>
          </p:nvPr>
        </p:nvSpPr>
        <p:spPr/>
        <p:txBody>
          <a:bodyPr/>
          <a:lstStyle/>
          <a:p>
            <a:r>
              <a:rPr lang="en-US" dirty="0"/>
              <a:t>5 - Recovery-Friendly Environments</a:t>
            </a:r>
          </a:p>
        </p:txBody>
      </p:sp>
      <p:sp>
        <p:nvSpPr>
          <p:cNvPr id="3" name="Content Placeholder 2">
            <a:extLst>
              <a:ext uri="{FF2B5EF4-FFF2-40B4-BE49-F238E27FC236}">
                <a16:creationId xmlns:a16="http://schemas.microsoft.com/office/drawing/2014/main" id="{2EC01D1F-F8D6-5E3B-BDE0-6F24A62BE202}"/>
              </a:ext>
            </a:extLst>
          </p:cNvPr>
          <p:cNvSpPr>
            <a:spLocks noGrp="1"/>
          </p:cNvSpPr>
          <p:nvPr>
            <p:ph type="body" sz="quarter" idx="11"/>
          </p:nvPr>
        </p:nvSpPr>
        <p:spPr/>
        <p:txBody>
          <a:bodyPr/>
          <a:lstStyle/>
          <a:p>
            <a:pPr marL="114078" indent="0">
              <a:buNone/>
            </a:pPr>
            <a:r>
              <a:rPr lang="en-US" b="1" dirty="0"/>
              <a:t>Key Elements </a:t>
            </a:r>
          </a:p>
          <a:p>
            <a:r>
              <a:rPr lang="en-US" dirty="0"/>
              <a:t>Community support networks</a:t>
            </a:r>
          </a:p>
          <a:p>
            <a:r>
              <a:rPr lang="en-US" dirty="0"/>
              <a:t>Accessible healthcare and behavioral health services</a:t>
            </a:r>
          </a:p>
          <a:p>
            <a:r>
              <a:rPr lang="en-US" dirty="0"/>
              <a:t>Employment and workforce</a:t>
            </a:r>
          </a:p>
          <a:p>
            <a:r>
              <a:rPr lang="en-US" dirty="0"/>
              <a:t>Housing and stability resources </a:t>
            </a:r>
          </a:p>
          <a:p>
            <a:r>
              <a:rPr lang="en-US" dirty="0"/>
              <a:t>Education and awareness initiatives </a:t>
            </a:r>
          </a:p>
          <a:p>
            <a:r>
              <a:rPr lang="en-US" dirty="0"/>
              <a:t>Holistic wellness programs </a:t>
            </a:r>
          </a:p>
          <a:p>
            <a:r>
              <a:rPr lang="en-US" dirty="0"/>
              <a:t>Collaborative efforts</a:t>
            </a:r>
          </a:p>
          <a:p>
            <a:pPr marL="114078" indent="0">
              <a:buNone/>
            </a:pPr>
            <a:endParaRPr lang="en-US" dirty="0"/>
          </a:p>
        </p:txBody>
      </p:sp>
      <p:sp>
        <p:nvSpPr>
          <p:cNvPr id="7" name="TextBox 6" descr="Initiatives include:&#10;&#10;Public education campaigns.&#10;Recovery-friendly workplace certification.&#10;Sober living housing options.&#10;Safe community spaces for support meetings.&#10;">
            <a:extLst>
              <a:ext uri="{FF2B5EF4-FFF2-40B4-BE49-F238E27FC236}">
                <a16:creationId xmlns:a16="http://schemas.microsoft.com/office/drawing/2014/main" id="{EA3B21B7-5BFE-D27D-2B8D-C795A0830285}"/>
              </a:ext>
            </a:extLst>
          </p:cNvPr>
          <p:cNvSpPr txBox="1"/>
          <p:nvPr/>
        </p:nvSpPr>
        <p:spPr>
          <a:xfrm>
            <a:off x="7387388" y="1394824"/>
            <a:ext cx="4482205" cy="2290671"/>
          </a:xfrm>
          <a:prstGeom prst="rect">
            <a:avLst/>
          </a:prstGeom>
          <a:noFill/>
          <a:ln w="25400">
            <a:solidFill>
              <a:schemeClr val="accent1">
                <a:shade val="15000"/>
              </a:schemeClr>
            </a:solidFill>
          </a:ln>
        </p:spPr>
        <p:txBody>
          <a:bodyPr wrap="square" rtlCol="0">
            <a:spAutoFit/>
          </a:bodyPr>
          <a:lstStyle/>
          <a:p>
            <a:pPr algn="ctr"/>
            <a:r>
              <a:rPr lang="en-US" sz="1999" b="1" dirty="0"/>
              <a:t>Initiatives include:</a:t>
            </a:r>
          </a:p>
          <a:p>
            <a:pPr algn="ctr"/>
            <a:endParaRPr lang="en-US" sz="1100" b="1" dirty="0"/>
          </a:p>
          <a:p>
            <a:pPr marL="342797" indent="-342797">
              <a:buFont typeface="Wingdings" panose="05000000000000000000" pitchFamily="2" charset="2"/>
              <a:buChar char="§"/>
            </a:pPr>
            <a:r>
              <a:rPr lang="en-US" sz="1865" dirty="0"/>
              <a:t>Public education campaigns</a:t>
            </a:r>
          </a:p>
          <a:p>
            <a:pPr marL="342797" indent="-342797">
              <a:buFont typeface="Wingdings" panose="05000000000000000000" pitchFamily="2" charset="2"/>
              <a:buChar char="§"/>
            </a:pPr>
            <a:r>
              <a:rPr lang="en-US" sz="1865" dirty="0"/>
              <a:t>Recovery-friendly workplace certification</a:t>
            </a:r>
          </a:p>
          <a:p>
            <a:pPr marL="342797" indent="-342797">
              <a:buFont typeface="Wingdings" panose="05000000000000000000" pitchFamily="2" charset="2"/>
              <a:buChar char="§"/>
            </a:pPr>
            <a:r>
              <a:rPr lang="en-US" sz="1865" dirty="0"/>
              <a:t>Sober living housing options</a:t>
            </a:r>
          </a:p>
          <a:p>
            <a:pPr marL="342797" indent="-342797">
              <a:buFont typeface="Wingdings" panose="05000000000000000000" pitchFamily="2" charset="2"/>
              <a:buChar char="§"/>
            </a:pPr>
            <a:r>
              <a:rPr lang="en-US" sz="1865" dirty="0"/>
              <a:t>Safe community spaces for support meetings</a:t>
            </a:r>
          </a:p>
        </p:txBody>
      </p:sp>
      <p:pic>
        <p:nvPicPr>
          <p:cNvPr id="15" name="Picture Placeholder 14" descr="Purple cylindrical diagram labeled ‘5 Friendly Environments’.">
            <a:extLst>
              <a:ext uri="{FF2B5EF4-FFF2-40B4-BE49-F238E27FC236}">
                <a16:creationId xmlns:a16="http://schemas.microsoft.com/office/drawing/2014/main" id="{C9BFCE85-9863-24F8-9276-D15389A8F53B}"/>
              </a:ext>
            </a:extLst>
          </p:cNvPr>
          <p:cNvPicPr>
            <a:picLocks noGrp="1" noChangeAspect="1"/>
          </p:cNvPicPr>
          <p:nvPr>
            <p:ph type="pic" sz="quarter" idx="12"/>
          </p:nvPr>
        </p:nvPicPr>
        <p:blipFill rotWithShape="1">
          <a:blip r:embed="rId3"/>
          <a:srcRect l="-40691" r="-40691"/>
          <a:stretch>
            <a:fillRect/>
          </a:stretch>
        </p:blipFill>
        <p:spPr>
          <a:xfrm>
            <a:off x="7064375" y="3925888"/>
            <a:ext cx="3116263" cy="2290762"/>
          </a:xfrm>
          <a:prstGeom prst="rect">
            <a:avLst/>
          </a:prstGeom>
        </p:spPr>
      </p:pic>
    </p:spTree>
    <p:extLst>
      <p:ext uri="{BB962C8B-B14F-4D97-AF65-F5344CB8AC3E}">
        <p14:creationId xmlns:p14="http://schemas.microsoft.com/office/powerpoint/2010/main" val="1867688598"/>
      </p:ext>
    </p:extLst>
  </p:cSld>
  <p:clrMapOvr>
    <a:masterClrMapping/>
  </p:clrMapOvr>
  <p:transition spd="slow">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90853-4638-7E41-1DB2-83FFE0D6AD8B}"/>
              </a:ext>
            </a:extLst>
          </p:cNvPr>
          <p:cNvSpPr>
            <a:spLocks noGrp="1"/>
          </p:cNvSpPr>
          <p:nvPr>
            <p:ph type="title"/>
          </p:nvPr>
        </p:nvSpPr>
        <p:spPr/>
        <p:txBody>
          <a:bodyPr>
            <a:normAutofit fontScale="90000"/>
          </a:bodyPr>
          <a:lstStyle/>
          <a:p>
            <a:r>
              <a:rPr lang="en-US" dirty="0"/>
              <a:t>Additional Elements of a Rural Recovery Ecosystem for HIV and SUD in Rural Areas</a:t>
            </a:r>
          </a:p>
        </p:txBody>
      </p:sp>
      <p:sp>
        <p:nvSpPr>
          <p:cNvPr id="3" name="Content Placeholder 2">
            <a:extLst>
              <a:ext uri="{FF2B5EF4-FFF2-40B4-BE49-F238E27FC236}">
                <a16:creationId xmlns:a16="http://schemas.microsoft.com/office/drawing/2014/main" id="{A803568A-05D1-8F04-7AA9-52D0054ADB29}"/>
              </a:ext>
            </a:extLst>
          </p:cNvPr>
          <p:cNvSpPr>
            <a:spLocks noGrp="1"/>
          </p:cNvSpPr>
          <p:nvPr>
            <p:ph type="body" sz="quarter" idx="11"/>
          </p:nvPr>
        </p:nvSpPr>
        <p:spPr/>
        <p:txBody>
          <a:bodyPr/>
          <a:lstStyle/>
          <a:p>
            <a:endParaRPr lang="en-US" dirty="0"/>
          </a:p>
          <a:p>
            <a:r>
              <a:rPr lang="en-US" sz="2799" dirty="0"/>
              <a:t>Housing and transportation support</a:t>
            </a:r>
          </a:p>
          <a:p>
            <a:r>
              <a:rPr lang="en-US" sz="2799" dirty="0"/>
              <a:t>Family-centered and faith-based programs</a:t>
            </a:r>
          </a:p>
          <a:p>
            <a:r>
              <a:rPr lang="en-US" sz="2799" dirty="0"/>
              <a:t>Social labeling reduction and education campaigns</a:t>
            </a:r>
          </a:p>
          <a:p>
            <a:r>
              <a:rPr lang="en-US" sz="2799" dirty="0"/>
              <a:t>Policy and funding Infrastructure</a:t>
            </a:r>
          </a:p>
          <a:p>
            <a:r>
              <a:rPr lang="en-US" sz="2799" dirty="0"/>
              <a:t>Data and evaluation systems</a:t>
            </a:r>
          </a:p>
          <a:p>
            <a:endParaRPr lang="en-US" dirty="0"/>
          </a:p>
          <a:p>
            <a:endParaRPr lang="en-US" dirty="0"/>
          </a:p>
          <a:p>
            <a:endParaRPr lang="en-US" dirty="0"/>
          </a:p>
          <a:p>
            <a:endParaRPr lang="en-US" dirty="0"/>
          </a:p>
        </p:txBody>
      </p:sp>
      <p:sp>
        <p:nvSpPr>
          <p:cNvPr id="4" name="TextBox 3">
            <a:extLst>
              <a:ext uri="{FF2B5EF4-FFF2-40B4-BE49-F238E27FC236}">
                <a16:creationId xmlns:a16="http://schemas.microsoft.com/office/drawing/2014/main" id="{6F3E5EB9-BEF9-69F1-F77A-07D54BE19C18}"/>
              </a:ext>
            </a:extLst>
          </p:cNvPr>
          <p:cNvSpPr txBox="1"/>
          <p:nvPr/>
        </p:nvSpPr>
        <p:spPr>
          <a:xfrm>
            <a:off x="316871" y="6319319"/>
            <a:ext cx="5957180" cy="338554"/>
          </a:xfrm>
          <a:prstGeom prst="rect">
            <a:avLst/>
          </a:prstGeom>
          <a:noFill/>
        </p:spPr>
        <p:txBody>
          <a:bodyPr wrap="square" rtlCol="0">
            <a:spAutoFit/>
          </a:bodyPr>
          <a:lstStyle/>
          <a:p>
            <a:r>
              <a:rPr lang="en-US" sz="1600" dirty="0">
                <a:solidFill>
                  <a:schemeClr val="bg1">
                    <a:lumMod val="50000"/>
                  </a:schemeClr>
                </a:solidFill>
              </a:rPr>
              <a:t>SOURCE: Mumba &amp; Mugoya, 2022</a:t>
            </a:r>
          </a:p>
        </p:txBody>
      </p:sp>
    </p:spTree>
    <p:extLst>
      <p:ext uri="{BB962C8B-B14F-4D97-AF65-F5344CB8AC3E}">
        <p14:creationId xmlns:p14="http://schemas.microsoft.com/office/powerpoint/2010/main" val="1635272096"/>
      </p:ext>
    </p:extLst>
  </p:cSld>
  <p:clrMapOvr>
    <a:masterClrMapping/>
  </p:clrMapOvr>
  <p:transition spd="slow">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A930F-5A1E-91F4-B420-333B866B69FA}"/>
              </a:ext>
            </a:extLst>
          </p:cNvPr>
          <p:cNvSpPr>
            <a:spLocks noGrp="1"/>
          </p:cNvSpPr>
          <p:nvPr>
            <p:ph type="title"/>
          </p:nvPr>
        </p:nvSpPr>
        <p:spPr>
          <a:xfrm>
            <a:off x="623888" y="1002890"/>
            <a:ext cx="10511834" cy="938935"/>
          </a:xfrm>
        </p:spPr>
        <p:txBody>
          <a:bodyPr>
            <a:normAutofit fontScale="90000"/>
          </a:bodyPr>
          <a:lstStyle/>
          <a:p>
            <a:r>
              <a:rPr lang="en-US" dirty="0"/>
              <a:t>Strategies to Implement Recovery Solutions in Rural Communities</a:t>
            </a:r>
          </a:p>
        </p:txBody>
      </p:sp>
      <p:sp>
        <p:nvSpPr>
          <p:cNvPr id="3" name="Content Placeholder 2">
            <a:extLst>
              <a:ext uri="{FF2B5EF4-FFF2-40B4-BE49-F238E27FC236}">
                <a16:creationId xmlns:a16="http://schemas.microsoft.com/office/drawing/2014/main" id="{63C8D569-A6B5-EDD4-11C0-970D03B3C147}"/>
              </a:ext>
            </a:extLst>
          </p:cNvPr>
          <p:cNvSpPr>
            <a:spLocks noGrp="1"/>
          </p:cNvSpPr>
          <p:nvPr>
            <p:ph type="body" sz="quarter" idx="11"/>
          </p:nvPr>
        </p:nvSpPr>
        <p:spPr/>
        <p:txBody>
          <a:bodyPr/>
          <a:lstStyle/>
          <a:p>
            <a:r>
              <a:rPr lang="en-US" sz="2799" dirty="0"/>
              <a:t>Conduct comprehensive needs assessments</a:t>
            </a:r>
          </a:p>
          <a:p>
            <a:r>
              <a:rPr lang="en-US" sz="2799" dirty="0"/>
              <a:t>Develop tailored programs</a:t>
            </a:r>
          </a:p>
          <a:p>
            <a:r>
              <a:rPr lang="en-US" sz="2799" dirty="0"/>
              <a:t>Strengthen public-private partnerships (PPPs)</a:t>
            </a:r>
          </a:p>
          <a:p>
            <a:r>
              <a:rPr lang="en-US" sz="2799" dirty="0"/>
              <a:t>Expand infrastructure and digital access</a:t>
            </a:r>
          </a:p>
          <a:p>
            <a:r>
              <a:rPr lang="en-US" sz="2799" dirty="0"/>
              <a:t>Empower local leadership and workforce development</a:t>
            </a:r>
          </a:p>
          <a:p>
            <a:r>
              <a:rPr lang="en-US" sz="2799" dirty="0"/>
              <a:t>Promote sustainable economic development</a:t>
            </a:r>
          </a:p>
          <a:p>
            <a:r>
              <a:rPr lang="en-US" sz="2799" dirty="0"/>
              <a:t>Monitor progress and adapt strategies</a:t>
            </a:r>
          </a:p>
          <a:p>
            <a:endParaRPr lang="en-US" dirty="0"/>
          </a:p>
          <a:p>
            <a:endParaRPr lang="en-US" dirty="0"/>
          </a:p>
          <a:p>
            <a:endParaRPr lang="en-US" dirty="0"/>
          </a:p>
          <a:p>
            <a:endParaRPr lang="en-US" dirty="0"/>
          </a:p>
          <a:p>
            <a:endParaRPr lang="en-US" dirty="0"/>
          </a:p>
          <a:p>
            <a:pPr marL="571141" indent="-457063">
              <a:buFont typeface="+mj-lt"/>
              <a:buAutoNum type="arabicPeriod"/>
            </a:pPr>
            <a:endParaRPr lang="en-US" dirty="0"/>
          </a:p>
        </p:txBody>
      </p:sp>
    </p:spTree>
    <p:extLst>
      <p:ext uri="{BB962C8B-B14F-4D97-AF65-F5344CB8AC3E}">
        <p14:creationId xmlns:p14="http://schemas.microsoft.com/office/powerpoint/2010/main" val="899553906"/>
      </p:ext>
    </p:extLst>
  </p:cSld>
  <p:clrMapOvr>
    <a:masterClrMapping/>
  </p:clrMapOvr>
  <p:transition spd="slow">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39989-6892-FEBD-6245-6E8DC983D59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43BB047-1D3E-B1D3-2325-62DFFC5F7E0C}"/>
              </a:ext>
            </a:extLst>
          </p:cNvPr>
          <p:cNvSpPr>
            <a:spLocks noGrp="1"/>
          </p:cNvSpPr>
          <p:nvPr>
            <p:ph type="title" idx="4294967295"/>
          </p:nvPr>
        </p:nvSpPr>
        <p:spPr>
          <a:xfrm>
            <a:off x="623888" y="2039938"/>
            <a:ext cx="4559300" cy="36623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57150" marR="0" lvl="0" indent="0" algn="l"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endParaRPr kumimoji="0" lang="en-US" sz="32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endParaRPr>
          </a:p>
          <a:p>
            <a:pPr marL="57150" marR="0" lvl="0" indent="0" algn="l"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endParaRPr kumimoji="0" lang="en-US" sz="32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endParaRPr>
          </a:p>
          <a:p>
            <a:pPr marL="57150" marR="0" lvl="0" indent="0" algn="ctr"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r>
              <a:rPr kumimoji="0" lang="en-US" sz="36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rPr>
              <a:t>Activity #2: Lincoln County Recovery Ecosystem</a:t>
            </a:r>
            <a:endParaRPr kumimoji="0" lang="en-US" sz="3600" b="0" i="0" u="none" strike="noStrike" kern="1200" cap="none" spc="0" normalizeH="0" baseline="0" noProof="0" dirty="0">
              <a:ln>
                <a:noFill/>
              </a:ln>
              <a:solidFill>
                <a:schemeClr val="tx1"/>
              </a:solidFill>
              <a:effectLst/>
              <a:uLnTx/>
              <a:uFillTx/>
              <a:latin typeface="+mn-lt"/>
              <a:ea typeface="+mn-ea"/>
              <a:cs typeface="Arial" pitchFamily="34" charset="0"/>
            </a:endParaRPr>
          </a:p>
        </p:txBody>
      </p:sp>
      <p:pic>
        <p:nvPicPr>
          <p:cNvPr id="9" name="Picture Placeholder 8" descr="Group of people sitting side by side overlooking a cultivated field with long rows of crops at sunset.">
            <a:extLst>
              <a:ext uri="{FF2B5EF4-FFF2-40B4-BE49-F238E27FC236}">
                <a16:creationId xmlns:a16="http://schemas.microsoft.com/office/drawing/2014/main" id="{FE237D6B-B7E5-87A4-500D-1B34673EC8BA}"/>
              </a:ext>
            </a:extLst>
          </p:cNvPr>
          <p:cNvPicPr>
            <a:picLocks noGrp="1" noChangeAspect="1"/>
          </p:cNvPicPr>
          <p:nvPr>
            <p:ph type="pic" sz="quarter" idx="12"/>
          </p:nvPr>
        </p:nvPicPr>
        <p:blipFill>
          <a:blip r:embed="rId3"/>
          <a:srcRect l="4376" r="4376"/>
          <a:stretch>
            <a:fillRect/>
          </a:stretch>
        </p:blipFill>
        <p:spPr>
          <a:xfrm>
            <a:off x="5183188" y="2043113"/>
            <a:ext cx="5953125" cy="3660775"/>
          </a:xfrm>
          <a:prstGeom prst="rect">
            <a:avLst/>
          </a:prstGeom>
        </p:spPr>
      </p:pic>
    </p:spTree>
    <p:extLst>
      <p:ext uri="{BB962C8B-B14F-4D97-AF65-F5344CB8AC3E}">
        <p14:creationId xmlns:p14="http://schemas.microsoft.com/office/powerpoint/2010/main" val="1172276629"/>
      </p:ext>
    </p:extLst>
  </p:cSld>
  <p:clrMapOvr>
    <a:masterClrMapping/>
  </p:clrMapOvr>
  <p:transition spd="slow">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7C042-8F41-6F3D-B88D-3601150F59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93D054-F61E-1374-8950-0E7D7E1EE68E}"/>
              </a:ext>
            </a:extLst>
          </p:cNvPr>
          <p:cNvSpPr>
            <a:spLocks noGrp="1"/>
          </p:cNvSpPr>
          <p:nvPr>
            <p:ph type="title"/>
          </p:nvPr>
        </p:nvSpPr>
        <p:spPr>
          <a:xfrm>
            <a:off x="623297" y="1202373"/>
            <a:ext cx="10512425" cy="938935"/>
          </a:xfrm>
        </p:spPr>
        <p:txBody>
          <a:bodyPr>
            <a:normAutofit fontScale="90000"/>
          </a:bodyPr>
          <a:lstStyle/>
          <a:p>
            <a:r>
              <a:rPr lang="en-US" dirty="0"/>
              <a:t>Case Study 2: Lincoln County Recovery Ecosystem – Tennessee</a:t>
            </a:r>
          </a:p>
        </p:txBody>
      </p:sp>
      <p:sp>
        <p:nvSpPr>
          <p:cNvPr id="3" name="Content Placeholder 2">
            <a:extLst>
              <a:ext uri="{FF2B5EF4-FFF2-40B4-BE49-F238E27FC236}">
                <a16:creationId xmlns:a16="http://schemas.microsoft.com/office/drawing/2014/main" id="{EC9DFBD3-5AC4-9969-46AB-CC2C6023626D}"/>
              </a:ext>
            </a:extLst>
          </p:cNvPr>
          <p:cNvSpPr>
            <a:spLocks noGrp="1"/>
          </p:cNvSpPr>
          <p:nvPr>
            <p:ph type="body" sz="quarter" idx="11"/>
          </p:nvPr>
        </p:nvSpPr>
        <p:spPr>
          <a:xfrm>
            <a:off x="623889" y="2277833"/>
            <a:ext cx="10511833" cy="3149194"/>
          </a:xfrm>
        </p:spPr>
        <p:txBody>
          <a:bodyPr/>
          <a:lstStyle/>
          <a:p>
            <a:pPr marL="228531" indent="-228531" defTabSz="914126">
              <a:lnSpc>
                <a:spcPct val="90000"/>
              </a:lnSpc>
              <a:spcBef>
                <a:spcPts val="1000"/>
              </a:spcBef>
              <a:defRPr/>
            </a:pPr>
            <a:r>
              <a:rPr lang="en-US" sz="2799" dirty="0">
                <a:solidFill>
                  <a:prstClr val="black"/>
                </a:solidFill>
              </a:rPr>
              <a:t>Location: Lincoln County, Tennessee </a:t>
            </a:r>
          </a:p>
          <a:p>
            <a:pPr marL="228531" indent="-228531" defTabSz="914126">
              <a:lnSpc>
                <a:spcPct val="90000"/>
              </a:lnSpc>
              <a:spcBef>
                <a:spcPts val="1000"/>
              </a:spcBef>
              <a:defRPr/>
            </a:pPr>
            <a:r>
              <a:rPr lang="en-US" sz="2799" dirty="0">
                <a:solidFill>
                  <a:prstClr val="black"/>
                </a:solidFill>
              </a:rPr>
              <a:t>Lead Organization: Lincoln County Health System in partnership with the Appalachian Regional Commission (ARC)</a:t>
            </a:r>
          </a:p>
          <a:p>
            <a:pPr marL="228531" indent="-228531" defTabSz="914126">
              <a:lnSpc>
                <a:spcPct val="90000"/>
              </a:lnSpc>
              <a:spcBef>
                <a:spcPts val="1000"/>
              </a:spcBef>
              <a:defRPr/>
            </a:pPr>
            <a:r>
              <a:rPr lang="en-US" sz="2799" dirty="0">
                <a:solidFill>
                  <a:prstClr val="black"/>
                </a:solidFill>
              </a:rPr>
              <a:t>The project’s </a:t>
            </a:r>
            <a:r>
              <a:rPr lang="en-US" sz="2799" b="1" dirty="0">
                <a:solidFill>
                  <a:prstClr val="black"/>
                </a:solidFill>
              </a:rPr>
              <a:t>goals</a:t>
            </a:r>
            <a:r>
              <a:rPr lang="en-US" sz="2799" dirty="0">
                <a:solidFill>
                  <a:prstClr val="black"/>
                </a:solidFill>
              </a:rPr>
              <a:t> are to:</a:t>
            </a:r>
          </a:p>
          <a:p>
            <a:pPr lvl="1"/>
            <a:r>
              <a:rPr lang="en-US" dirty="0"/>
              <a:t>Build a “recovery ecosystem” to support individuals transitioning from treatment to long-term recovery.</a:t>
            </a:r>
          </a:p>
          <a:p>
            <a:pPr lvl="1"/>
            <a:r>
              <a:rPr lang="en-US" dirty="0"/>
              <a:t>Reduce HIV transmission linked to injection drug use.</a:t>
            </a:r>
          </a:p>
          <a:p>
            <a:pPr lvl="1"/>
            <a:r>
              <a:rPr lang="en-US" dirty="0"/>
              <a:t>Strengthen workforce reintegration for people in recovery.</a:t>
            </a:r>
          </a:p>
          <a:p>
            <a:pPr marL="228531" indent="-228531" defTabSz="914126">
              <a:lnSpc>
                <a:spcPct val="90000"/>
              </a:lnSpc>
              <a:spcBef>
                <a:spcPts val="1000"/>
              </a:spcBef>
              <a:defRPr/>
            </a:pPr>
            <a:endParaRPr lang="en-US" sz="2799" dirty="0">
              <a:solidFill>
                <a:prstClr val="black"/>
              </a:solidFill>
            </a:endParaRPr>
          </a:p>
          <a:p>
            <a:endParaRPr lang="en-US" dirty="0"/>
          </a:p>
        </p:txBody>
      </p:sp>
      <p:sp>
        <p:nvSpPr>
          <p:cNvPr id="4" name="TextBox 3">
            <a:extLst>
              <a:ext uri="{FF2B5EF4-FFF2-40B4-BE49-F238E27FC236}">
                <a16:creationId xmlns:a16="http://schemas.microsoft.com/office/drawing/2014/main" id="{B94BFF3F-CF4A-C386-5EC6-A3B3DF833FEC}"/>
              </a:ext>
            </a:extLst>
          </p:cNvPr>
          <p:cNvSpPr txBox="1"/>
          <p:nvPr/>
        </p:nvSpPr>
        <p:spPr>
          <a:xfrm>
            <a:off x="316870" y="6319319"/>
            <a:ext cx="8564579" cy="338554"/>
          </a:xfrm>
          <a:prstGeom prst="rect">
            <a:avLst/>
          </a:prstGeom>
          <a:noFill/>
        </p:spPr>
        <p:txBody>
          <a:bodyPr wrap="square" rtlCol="0">
            <a:spAutoFit/>
          </a:bodyPr>
          <a:lstStyle/>
          <a:p>
            <a:r>
              <a:rPr lang="en-US" sz="1600" dirty="0">
                <a:solidFill>
                  <a:schemeClr val="bg1">
                    <a:lumMod val="50000"/>
                  </a:schemeClr>
                </a:solidFill>
              </a:rPr>
              <a:t>SOURCES: East Tennessee State University, 2024; Appalachian Regional Commission, n.d.</a:t>
            </a:r>
          </a:p>
        </p:txBody>
      </p:sp>
    </p:spTree>
    <p:extLst>
      <p:ext uri="{BB962C8B-B14F-4D97-AF65-F5344CB8AC3E}">
        <p14:creationId xmlns:p14="http://schemas.microsoft.com/office/powerpoint/2010/main" val="3300659858"/>
      </p:ext>
    </p:extLst>
  </p:cSld>
  <p:clrMapOvr>
    <a:masterClrMapping/>
  </p:clrMapOvr>
  <p:transition spd="slow">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3A7A2-CE25-4A7D-FFFC-710FBFDBE6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2FE526-8271-2CB7-B05A-C88EE9DBA3EA}"/>
              </a:ext>
            </a:extLst>
          </p:cNvPr>
          <p:cNvSpPr>
            <a:spLocks noGrp="1"/>
          </p:cNvSpPr>
          <p:nvPr>
            <p:ph type="title"/>
          </p:nvPr>
        </p:nvSpPr>
        <p:spPr/>
        <p:txBody>
          <a:bodyPr/>
          <a:lstStyle/>
          <a:p>
            <a:r>
              <a:rPr lang="en-US" dirty="0"/>
              <a:t>Measures Implemented &amp; Outcomes</a:t>
            </a:r>
          </a:p>
        </p:txBody>
      </p:sp>
      <p:sp>
        <p:nvSpPr>
          <p:cNvPr id="3" name="Content Placeholder 2">
            <a:extLst>
              <a:ext uri="{FF2B5EF4-FFF2-40B4-BE49-F238E27FC236}">
                <a16:creationId xmlns:a16="http://schemas.microsoft.com/office/drawing/2014/main" id="{5E5705C6-155F-4C84-BDC9-CE62D5EFC048}"/>
              </a:ext>
            </a:extLst>
          </p:cNvPr>
          <p:cNvSpPr>
            <a:spLocks noGrp="1"/>
          </p:cNvSpPr>
          <p:nvPr>
            <p:ph type="body" sz="quarter" idx="11"/>
          </p:nvPr>
        </p:nvSpPr>
        <p:spPr>
          <a:xfrm>
            <a:off x="623297" y="1918847"/>
            <a:ext cx="5171439" cy="3776584"/>
          </a:xfrm>
        </p:spPr>
        <p:txBody>
          <a:bodyPr>
            <a:normAutofit/>
          </a:bodyPr>
          <a:lstStyle/>
          <a:p>
            <a:pPr marL="114078" indent="0" algn="ctr">
              <a:buNone/>
            </a:pPr>
            <a:r>
              <a:rPr lang="en-US" sz="2300" b="1" dirty="0"/>
              <a:t>Key Measures:</a:t>
            </a:r>
          </a:p>
          <a:p>
            <a:r>
              <a:rPr lang="en-US" sz="2300" dirty="0"/>
              <a:t>Peer Recovery Support</a:t>
            </a:r>
          </a:p>
          <a:p>
            <a:r>
              <a:rPr lang="en-US" sz="2300" dirty="0"/>
              <a:t>HIV and Hepatitis C Screening</a:t>
            </a:r>
          </a:p>
          <a:p>
            <a:r>
              <a:rPr lang="en-US" sz="2300" dirty="0"/>
              <a:t>Workforce Development</a:t>
            </a:r>
          </a:p>
          <a:p>
            <a:r>
              <a:rPr lang="en-US" sz="2300" dirty="0"/>
              <a:t>Transportation and Housing Support</a:t>
            </a:r>
          </a:p>
        </p:txBody>
      </p:sp>
      <p:sp>
        <p:nvSpPr>
          <p:cNvPr id="8" name="Text Placeholder 7">
            <a:extLst>
              <a:ext uri="{FF2B5EF4-FFF2-40B4-BE49-F238E27FC236}">
                <a16:creationId xmlns:a16="http://schemas.microsoft.com/office/drawing/2014/main" id="{301A9B29-CD6E-4E47-1145-53F5C8CCE7A4}"/>
              </a:ext>
            </a:extLst>
          </p:cNvPr>
          <p:cNvSpPr>
            <a:spLocks noGrp="1"/>
          </p:cNvSpPr>
          <p:nvPr>
            <p:ph type="body" sz="quarter" idx="12"/>
          </p:nvPr>
        </p:nvSpPr>
        <p:spPr>
          <a:xfrm>
            <a:off x="5964283" y="1813052"/>
            <a:ext cx="5904810" cy="4017380"/>
          </a:xfrm>
        </p:spPr>
        <p:txBody>
          <a:bodyPr/>
          <a:lstStyle/>
          <a:p>
            <a:pPr marL="114078" indent="0" algn="ctr">
              <a:buNone/>
            </a:pPr>
            <a:r>
              <a:rPr lang="en-US" sz="2300" b="1" dirty="0"/>
              <a:t>Outcomes:</a:t>
            </a:r>
          </a:p>
          <a:p>
            <a:r>
              <a:rPr lang="en-US" sz="2300" dirty="0"/>
              <a:t>Increased retention in recovery programs</a:t>
            </a:r>
          </a:p>
          <a:p>
            <a:r>
              <a:rPr lang="en-US" sz="2300" dirty="0"/>
              <a:t>Improved access to HIV care and reduced social labeling</a:t>
            </a:r>
          </a:p>
          <a:p>
            <a:r>
              <a:rPr lang="en-US" sz="2300" dirty="0"/>
              <a:t>Enhanced employment rates among individuals in recovery</a:t>
            </a:r>
          </a:p>
          <a:p>
            <a:r>
              <a:rPr lang="en-US" sz="2300" dirty="0"/>
              <a:t>Strengthened community collaboration across health, education, and business sectors</a:t>
            </a:r>
          </a:p>
          <a:p>
            <a:pPr marL="0" indent="0">
              <a:buNone/>
            </a:pPr>
            <a:endParaRPr lang="en-US" dirty="0"/>
          </a:p>
        </p:txBody>
      </p:sp>
    </p:spTree>
    <p:extLst>
      <p:ext uri="{BB962C8B-B14F-4D97-AF65-F5344CB8AC3E}">
        <p14:creationId xmlns:p14="http://schemas.microsoft.com/office/powerpoint/2010/main" val="3471116923"/>
      </p:ext>
    </p:extLst>
  </p:cSld>
  <p:clrMapOvr>
    <a:masterClrMapping/>
  </p:clrMapOvr>
  <p:transition spd="slow">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A7696ED-1F6D-7430-AABA-45CC92B0103E}"/>
              </a:ext>
            </a:extLst>
          </p:cNvPr>
          <p:cNvSpPr>
            <a:spLocks noGrp="1"/>
          </p:cNvSpPr>
          <p:nvPr>
            <p:ph type="title" idx="4294967295"/>
          </p:nvPr>
        </p:nvSpPr>
        <p:spPr>
          <a:xfrm>
            <a:off x="623888" y="2039938"/>
            <a:ext cx="4678362" cy="30829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57150" marR="0" lvl="0" indent="0" algn="ctr"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r>
              <a:rPr kumimoji="0" lang="en-US" sz="32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rPr>
              <a:t>Developing a </a:t>
            </a:r>
          </a:p>
          <a:p>
            <a:pPr marL="57150" marR="0" lvl="0" indent="0" algn="ctr"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r>
              <a:rPr kumimoji="0" lang="en-US" sz="32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rPr>
              <a:t>Community Action Plan </a:t>
            </a:r>
          </a:p>
          <a:p>
            <a:pPr marL="57150" marR="0" lvl="0" indent="0" algn="ctr"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r>
              <a:rPr kumimoji="0" lang="en-US" sz="32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rPr>
              <a:t>for HIV and SUD </a:t>
            </a:r>
          </a:p>
          <a:p>
            <a:pPr marL="57150" marR="0" lvl="0" indent="0" algn="ctr"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r>
              <a:rPr kumimoji="0" lang="en-US" sz="32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rPr>
              <a:t>Response in </a:t>
            </a:r>
          </a:p>
          <a:p>
            <a:pPr marL="57150" marR="0" lvl="0" indent="0" algn="ctr"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r>
              <a:rPr kumimoji="0" lang="en-US" sz="32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rPr>
              <a:t>Rural Areas</a:t>
            </a:r>
            <a:endParaRPr kumimoji="0" lang="en-US" sz="3200" b="0" i="0" u="none" strike="noStrike" kern="1200" cap="none" spc="0" normalizeH="0" baseline="0" noProof="0" dirty="0">
              <a:ln>
                <a:noFill/>
              </a:ln>
              <a:solidFill>
                <a:schemeClr val="tx1"/>
              </a:solidFill>
              <a:effectLst/>
              <a:uLnTx/>
              <a:uFillTx/>
              <a:latin typeface="+mn-lt"/>
              <a:ea typeface="+mn-ea"/>
              <a:cs typeface="Arial" pitchFamily="34" charset="0"/>
            </a:endParaRPr>
          </a:p>
        </p:txBody>
      </p:sp>
      <p:pic>
        <p:nvPicPr>
          <p:cNvPr id="11" name="Picture Placeholder 10" descr="Several people’s hands holding interlocking wooden gears, each gear engraved with icons representing teamwork, communication, leadership, learning, and innovation, symbolizing collaboration.">
            <a:extLst>
              <a:ext uri="{FF2B5EF4-FFF2-40B4-BE49-F238E27FC236}">
                <a16:creationId xmlns:a16="http://schemas.microsoft.com/office/drawing/2014/main" id="{471556BD-4816-9CBA-F75E-BE5314BFE6AB}"/>
              </a:ext>
            </a:extLst>
          </p:cNvPr>
          <p:cNvPicPr>
            <a:picLocks noGrp="1" noChangeAspect="1"/>
          </p:cNvPicPr>
          <p:nvPr>
            <p:ph type="pic" sz="quarter" idx="12"/>
          </p:nvPr>
        </p:nvPicPr>
        <p:blipFill>
          <a:blip r:embed="rId3"/>
          <a:srcRect l="7749" r="7749"/>
          <a:stretch>
            <a:fillRect/>
          </a:stretch>
        </p:blipFill>
        <p:spPr>
          <a:xfrm>
            <a:off x="6094412" y="1751188"/>
            <a:ext cx="5041900" cy="3661363"/>
          </a:xfrm>
          <a:prstGeom prst="rect">
            <a:avLst/>
          </a:prstGeom>
        </p:spPr>
      </p:pic>
    </p:spTree>
    <p:extLst>
      <p:ext uri="{BB962C8B-B14F-4D97-AF65-F5344CB8AC3E}">
        <p14:creationId xmlns:p14="http://schemas.microsoft.com/office/powerpoint/2010/main" val="2486313484"/>
      </p:ext>
    </p:extLst>
  </p:cSld>
  <p:clrMapOvr>
    <a:masterClrMapping/>
  </p:clrMapOvr>
  <p:transition spd="slow">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573B6-E74A-7D2C-9C35-DE626143EBEE}"/>
              </a:ext>
            </a:extLst>
          </p:cNvPr>
          <p:cNvSpPr>
            <a:spLocks noGrp="1"/>
          </p:cNvSpPr>
          <p:nvPr>
            <p:ph type="title"/>
          </p:nvPr>
        </p:nvSpPr>
        <p:spPr/>
        <p:txBody>
          <a:bodyPr/>
          <a:lstStyle/>
          <a:p>
            <a:r>
              <a:rPr lang="en-US" dirty="0"/>
              <a:t>Impact of a Community Action Plan</a:t>
            </a:r>
          </a:p>
        </p:txBody>
      </p:sp>
      <p:sp>
        <p:nvSpPr>
          <p:cNvPr id="3" name="Content Placeholder 2">
            <a:extLst>
              <a:ext uri="{FF2B5EF4-FFF2-40B4-BE49-F238E27FC236}">
                <a16:creationId xmlns:a16="http://schemas.microsoft.com/office/drawing/2014/main" id="{D4BC6358-2282-8A8E-855D-BB2D70BD53AA}"/>
              </a:ext>
            </a:extLst>
          </p:cNvPr>
          <p:cNvSpPr>
            <a:spLocks noGrp="1"/>
          </p:cNvSpPr>
          <p:nvPr>
            <p:ph type="body" sz="quarter" idx="11"/>
          </p:nvPr>
        </p:nvSpPr>
        <p:spPr/>
        <p:txBody>
          <a:bodyPr>
            <a:normAutofit fontScale="92500"/>
          </a:bodyPr>
          <a:lstStyle/>
          <a:p>
            <a:r>
              <a:rPr lang="en-US" b="1" dirty="0"/>
              <a:t>Coordinate local resources</a:t>
            </a:r>
            <a:r>
              <a:rPr lang="en-US" dirty="0"/>
              <a:t>: It brings together health departments, clinics, schools, faith groups, and law enforcement to create a unified response.</a:t>
            </a:r>
          </a:p>
          <a:p>
            <a:r>
              <a:rPr lang="en-US" b="1" dirty="0"/>
              <a:t>Tailor solutions to local needs</a:t>
            </a:r>
            <a:r>
              <a:rPr lang="en-US" dirty="0"/>
              <a:t>: Plans can address specific issues like opioid misuse, methamphetamine use, or rising HIV rates among certain populations.</a:t>
            </a:r>
          </a:p>
          <a:p>
            <a:r>
              <a:rPr lang="en-US" b="1" dirty="0"/>
              <a:t>Improve prevention and education</a:t>
            </a:r>
            <a:r>
              <a:rPr lang="en-US" dirty="0"/>
              <a:t>: Community-driven outreach can raise awareness, reduce social labeling, and promote safe practices.</a:t>
            </a:r>
          </a:p>
          <a:p>
            <a:r>
              <a:rPr lang="en-US" b="1" dirty="0"/>
              <a:t>Secure funding and support</a:t>
            </a:r>
            <a:r>
              <a:rPr lang="en-US" dirty="0"/>
              <a:t>: A formal plan helps attract state and federal grants, including those from HRSA and SAMHSA</a:t>
            </a:r>
          </a:p>
        </p:txBody>
      </p:sp>
      <p:sp>
        <p:nvSpPr>
          <p:cNvPr id="4" name="TextBox 3">
            <a:extLst>
              <a:ext uri="{FF2B5EF4-FFF2-40B4-BE49-F238E27FC236}">
                <a16:creationId xmlns:a16="http://schemas.microsoft.com/office/drawing/2014/main" id="{3E56DB1B-08BE-6786-0D3A-36FF78C6FBA2}"/>
              </a:ext>
            </a:extLst>
          </p:cNvPr>
          <p:cNvSpPr txBox="1"/>
          <p:nvPr/>
        </p:nvSpPr>
        <p:spPr>
          <a:xfrm>
            <a:off x="316871" y="6319319"/>
            <a:ext cx="5957180" cy="338554"/>
          </a:xfrm>
          <a:prstGeom prst="rect">
            <a:avLst/>
          </a:prstGeom>
          <a:noFill/>
        </p:spPr>
        <p:txBody>
          <a:bodyPr wrap="square" rtlCol="0">
            <a:spAutoFit/>
          </a:bodyPr>
          <a:lstStyle/>
          <a:p>
            <a:r>
              <a:rPr lang="en-US" sz="1600" dirty="0">
                <a:solidFill>
                  <a:schemeClr val="bg1">
                    <a:lumMod val="50000"/>
                  </a:schemeClr>
                </a:solidFill>
              </a:rPr>
              <a:t>SOURCE: USDA, 2020</a:t>
            </a:r>
          </a:p>
        </p:txBody>
      </p:sp>
    </p:spTree>
    <p:extLst>
      <p:ext uri="{BB962C8B-B14F-4D97-AF65-F5344CB8AC3E}">
        <p14:creationId xmlns:p14="http://schemas.microsoft.com/office/powerpoint/2010/main" val="3625747098"/>
      </p:ext>
    </p:extLst>
  </p:cSld>
  <p:clrMapOvr>
    <a:masterClrMapping/>
  </p:clrMapOvr>
  <p:transition spd="slow">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44598-427A-1647-646E-BEF26EEF371B}"/>
              </a:ext>
            </a:extLst>
          </p:cNvPr>
          <p:cNvSpPr>
            <a:spLocks noGrp="1"/>
          </p:cNvSpPr>
          <p:nvPr>
            <p:ph type="title"/>
          </p:nvPr>
        </p:nvSpPr>
        <p:spPr>
          <a:xfrm>
            <a:off x="623297" y="981644"/>
            <a:ext cx="10512425" cy="648915"/>
          </a:xfrm>
        </p:spPr>
        <p:txBody>
          <a:bodyPr/>
          <a:lstStyle/>
          <a:p>
            <a:r>
              <a:rPr lang="en-US" dirty="0"/>
              <a:t>Long-Term Impact</a:t>
            </a:r>
          </a:p>
        </p:txBody>
      </p:sp>
      <p:pic>
        <p:nvPicPr>
          <p:cNvPr id="12" name="Picture Placeholder 11" descr="Table with two columns labeled ‘Impact’ and ‘Long term benefit.’ Rows include: Health and Wellbeing—reduced transmission rates, improved treatment outcomes, lower overdose deaths; Strengthened Healthcare Infrastructure—expanded local services, better provider training, integrated care models; Community Empowerment—increased trust and engagement, reduced social labeling, youth and family support; Economic and Social Benefits—lower healthcare costs, workforce stability, safer communities; Policy and Sustainability—data-driven decisions, attracting funding, model for replication.">
            <a:extLst>
              <a:ext uri="{FF2B5EF4-FFF2-40B4-BE49-F238E27FC236}">
                <a16:creationId xmlns:a16="http://schemas.microsoft.com/office/drawing/2014/main" id="{C368F9E7-182D-4703-F61C-1623723E1734}"/>
              </a:ext>
            </a:extLst>
          </p:cNvPr>
          <p:cNvPicPr>
            <a:picLocks noGrp="1" noChangeAspect="1"/>
          </p:cNvPicPr>
          <p:nvPr>
            <p:ph type="pic" sz="quarter" idx="12"/>
          </p:nvPr>
        </p:nvPicPr>
        <p:blipFill rotWithShape="1">
          <a:blip r:embed="rId3"/>
          <a:srcRect/>
          <a:stretch>
            <a:fillRect/>
          </a:stretch>
        </p:blipFill>
        <p:spPr>
          <a:xfrm>
            <a:off x="866775" y="1630559"/>
            <a:ext cx="9355138" cy="4725791"/>
          </a:xfrm>
          <a:prstGeom prst="rect">
            <a:avLst/>
          </a:prstGeom>
        </p:spPr>
      </p:pic>
    </p:spTree>
    <p:extLst>
      <p:ext uri="{BB962C8B-B14F-4D97-AF65-F5344CB8AC3E}">
        <p14:creationId xmlns:p14="http://schemas.microsoft.com/office/powerpoint/2010/main" val="718188123"/>
      </p:ext>
    </p:extLst>
  </p:cSld>
  <p:clrMapOvr>
    <a:masterClrMapping/>
  </p:clrMapOvr>
  <p:transition spd="slow">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E480A-2AFD-DD6C-3F20-C441C607EEEF}"/>
              </a:ext>
            </a:extLst>
          </p:cNvPr>
          <p:cNvSpPr>
            <a:spLocks noGrp="1"/>
          </p:cNvSpPr>
          <p:nvPr>
            <p:ph type="title"/>
          </p:nvPr>
        </p:nvSpPr>
        <p:spPr/>
        <p:txBody>
          <a:bodyPr/>
          <a:lstStyle/>
          <a:p>
            <a:r>
              <a:rPr lang="en-US" dirty="0"/>
              <a:t>Starting a Community Action Plan: </a:t>
            </a:r>
          </a:p>
        </p:txBody>
      </p:sp>
      <p:sp>
        <p:nvSpPr>
          <p:cNvPr id="3" name="Content Placeholder 2">
            <a:extLst>
              <a:ext uri="{FF2B5EF4-FFF2-40B4-BE49-F238E27FC236}">
                <a16:creationId xmlns:a16="http://schemas.microsoft.com/office/drawing/2014/main" id="{E541E496-E87C-C5B5-0E42-798C7CEE578C}"/>
              </a:ext>
            </a:extLst>
          </p:cNvPr>
          <p:cNvSpPr>
            <a:spLocks noGrp="1"/>
          </p:cNvSpPr>
          <p:nvPr>
            <p:ph type="body" sz="quarter" idx="11"/>
          </p:nvPr>
        </p:nvSpPr>
        <p:spPr/>
        <p:txBody>
          <a:bodyPr>
            <a:normAutofit fontScale="92500" lnSpcReduction="20000"/>
          </a:bodyPr>
          <a:lstStyle/>
          <a:p>
            <a:pPr marL="114078" indent="0">
              <a:buNone/>
            </a:pPr>
            <a:r>
              <a:rPr lang="en-US" b="1" dirty="0"/>
              <a:t>Key Elements of a Strong Goal:</a:t>
            </a:r>
          </a:p>
          <a:p>
            <a:r>
              <a:rPr lang="en-US" dirty="0"/>
              <a:t>Specific: Focuses on HIV and SUD together, recognizing their intersection</a:t>
            </a:r>
          </a:p>
          <a:p>
            <a:r>
              <a:rPr lang="en-US" dirty="0"/>
              <a:t>Measurable: Focuses on reducing incidence and improving outcomes</a:t>
            </a:r>
          </a:p>
          <a:p>
            <a:r>
              <a:rPr lang="en-US" dirty="0"/>
              <a:t>Community-centered: Emphasizes collaboration and local engagement</a:t>
            </a:r>
          </a:p>
          <a:p>
            <a:r>
              <a:rPr lang="en-US" dirty="0"/>
              <a:t>Sustainable: Aims for long-term change through education and infrastructure</a:t>
            </a:r>
          </a:p>
          <a:p>
            <a:endParaRPr lang="en-US" dirty="0"/>
          </a:p>
          <a:p>
            <a:r>
              <a:rPr lang="en-US" b="1" dirty="0"/>
              <a:t>Example</a:t>
            </a:r>
            <a:r>
              <a:rPr lang="en-US" b="1" i="1" dirty="0"/>
              <a:t>:</a:t>
            </a:r>
            <a:r>
              <a:rPr lang="en-US" i="1" dirty="0"/>
              <a:t> </a:t>
            </a:r>
            <a:r>
              <a:rPr lang="en-US" i="1" dirty="0">
                <a:solidFill>
                  <a:schemeClr val="accent4"/>
                </a:solidFill>
              </a:rPr>
              <a:t>To reduce the incidence of HIV and substance use disorders (SUD) in the community by improving access to prevention, treatment, and recovery services through locally responsive, community-driven strategies</a:t>
            </a:r>
            <a:r>
              <a:rPr lang="en-US" dirty="0">
                <a:solidFill>
                  <a:schemeClr val="accent4"/>
                </a:solidFill>
              </a:rPr>
              <a:t>.</a:t>
            </a:r>
          </a:p>
          <a:p>
            <a:endParaRPr lang="en-US" dirty="0"/>
          </a:p>
          <a:p>
            <a:endParaRPr lang="en-US" dirty="0"/>
          </a:p>
        </p:txBody>
      </p:sp>
    </p:spTree>
    <p:extLst>
      <p:ext uri="{BB962C8B-B14F-4D97-AF65-F5344CB8AC3E}">
        <p14:creationId xmlns:p14="http://schemas.microsoft.com/office/powerpoint/2010/main" val="382201520"/>
      </p:ext>
    </p:extLst>
  </p:cSld>
  <p:clrMapOvr>
    <a:masterClrMapping/>
  </p:clrMapOvr>
  <p:transition spd="slow">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6E5C-A92D-C405-950B-9F96133D2A61}"/>
              </a:ext>
            </a:extLst>
          </p:cNvPr>
          <p:cNvSpPr>
            <a:spLocks noGrp="1"/>
          </p:cNvSpPr>
          <p:nvPr>
            <p:ph type="title"/>
          </p:nvPr>
        </p:nvSpPr>
        <p:spPr/>
        <p:txBody>
          <a:bodyPr/>
          <a:lstStyle/>
          <a:p>
            <a:r>
              <a:rPr lang="en-US" dirty="0"/>
              <a:t>Step 1. Community Assessment</a:t>
            </a:r>
          </a:p>
        </p:txBody>
      </p:sp>
      <p:sp>
        <p:nvSpPr>
          <p:cNvPr id="3" name="Content Placeholder 2">
            <a:extLst>
              <a:ext uri="{FF2B5EF4-FFF2-40B4-BE49-F238E27FC236}">
                <a16:creationId xmlns:a16="http://schemas.microsoft.com/office/drawing/2014/main" id="{7714AC43-8DDC-4E05-5BF1-F07BBCCD5818}"/>
              </a:ext>
            </a:extLst>
          </p:cNvPr>
          <p:cNvSpPr>
            <a:spLocks noGrp="1"/>
          </p:cNvSpPr>
          <p:nvPr>
            <p:ph type="body" sz="quarter" idx="11"/>
          </p:nvPr>
        </p:nvSpPr>
        <p:spPr>
          <a:xfrm>
            <a:off x="388498" y="2186575"/>
            <a:ext cx="11564937" cy="4015048"/>
          </a:xfrm>
        </p:spPr>
        <p:txBody>
          <a:bodyPr/>
          <a:lstStyle/>
          <a:p>
            <a:pPr>
              <a:buNone/>
            </a:pPr>
            <a:r>
              <a:rPr lang="en-US" b="1" dirty="0"/>
              <a:t>Objectives:</a:t>
            </a:r>
          </a:p>
          <a:p>
            <a:pPr>
              <a:buFont typeface="Arial" panose="020B0604020202020204" pitchFamily="34" charset="0"/>
              <a:buChar char="•"/>
            </a:pPr>
            <a:r>
              <a:rPr lang="en-US" dirty="0"/>
              <a:t>Identify local HIV/SUD prevalence, risk factors, and service gaps</a:t>
            </a:r>
          </a:p>
          <a:p>
            <a:pPr>
              <a:buFont typeface="Arial" panose="020B0604020202020204" pitchFamily="34" charset="0"/>
              <a:buChar char="•"/>
            </a:pPr>
            <a:r>
              <a:rPr lang="en-US" dirty="0"/>
              <a:t>Map existing resources (clinics, support groups, outreach programs)</a:t>
            </a:r>
          </a:p>
          <a:p>
            <a:pPr>
              <a:buNone/>
            </a:pPr>
            <a:r>
              <a:rPr lang="en-US" b="1" dirty="0"/>
              <a:t>Actions:</a:t>
            </a:r>
          </a:p>
          <a:p>
            <a:pPr>
              <a:buFont typeface="Arial" panose="020B0604020202020204" pitchFamily="34" charset="0"/>
              <a:buChar char="•"/>
            </a:pPr>
            <a:r>
              <a:rPr lang="en-US" dirty="0"/>
              <a:t>Conduct surveys and focus groups with residents</a:t>
            </a:r>
          </a:p>
          <a:p>
            <a:pPr>
              <a:buFont typeface="Arial" panose="020B0604020202020204" pitchFamily="34" charset="0"/>
              <a:buChar char="•"/>
            </a:pPr>
            <a:r>
              <a:rPr lang="en-US" dirty="0"/>
              <a:t>Analyze public health data and collaborate with local health departments</a:t>
            </a:r>
          </a:p>
          <a:p>
            <a:pPr>
              <a:buFont typeface="Arial" panose="020B0604020202020204" pitchFamily="34" charset="0"/>
              <a:buChar char="•"/>
            </a:pPr>
            <a:r>
              <a:rPr lang="en-US" dirty="0"/>
              <a:t>Engage community leaders to understand local community and logistical barriers</a:t>
            </a:r>
          </a:p>
          <a:p>
            <a:endParaRPr lang="en-US" dirty="0"/>
          </a:p>
        </p:txBody>
      </p:sp>
    </p:spTree>
    <p:extLst>
      <p:ext uri="{BB962C8B-B14F-4D97-AF65-F5344CB8AC3E}">
        <p14:creationId xmlns:p14="http://schemas.microsoft.com/office/powerpoint/2010/main" val="2540730350"/>
      </p:ext>
    </p:extLst>
  </p:cSld>
  <p:clrMapOvr>
    <a:masterClrMapping/>
  </p:clrMapOvr>
  <p:transition spd="slow">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38384-3AFF-00CC-B380-7698CFA341DF}"/>
              </a:ext>
            </a:extLst>
          </p:cNvPr>
          <p:cNvSpPr>
            <a:spLocks noGrp="1"/>
          </p:cNvSpPr>
          <p:nvPr>
            <p:ph type="title"/>
          </p:nvPr>
        </p:nvSpPr>
        <p:spPr/>
        <p:txBody>
          <a:bodyPr>
            <a:normAutofit/>
          </a:bodyPr>
          <a:lstStyle/>
          <a:p>
            <a:r>
              <a:rPr lang="en-US" dirty="0"/>
              <a:t>Step 2. Local Community Expert Engagement</a:t>
            </a:r>
          </a:p>
        </p:txBody>
      </p:sp>
      <p:sp>
        <p:nvSpPr>
          <p:cNvPr id="3" name="Content Placeholder 2">
            <a:extLst>
              <a:ext uri="{FF2B5EF4-FFF2-40B4-BE49-F238E27FC236}">
                <a16:creationId xmlns:a16="http://schemas.microsoft.com/office/drawing/2014/main" id="{79FA244E-03B7-B473-2CDE-2FCA164E77E2}"/>
              </a:ext>
            </a:extLst>
          </p:cNvPr>
          <p:cNvSpPr>
            <a:spLocks noGrp="1"/>
          </p:cNvSpPr>
          <p:nvPr>
            <p:ph type="body" sz="quarter" idx="11"/>
          </p:nvPr>
        </p:nvSpPr>
        <p:spPr>
          <a:xfrm>
            <a:off x="623888" y="2141308"/>
            <a:ext cx="10575249" cy="4123690"/>
          </a:xfrm>
        </p:spPr>
        <p:txBody>
          <a:bodyPr>
            <a:normAutofit fontScale="92500" lnSpcReduction="10000"/>
          </a:bodyPr>
          <a:lstStyle/>
          <a:p>
            <a:r>
              <a:rPr lang="en-US" b="1" dirty="0"/>
              <a:t>Objectives:</a:t>
            </a:r>
          </a:p>
          <a:p>
            <a:pPr lvl="1"/>
            <a:r>
              <a:rPr lang="en-US" dirty="0"/>
              <a:t>Build a coalition of trusted partners to guide and implement the plan</a:t>
            </a:r>
          </a:p>
          <a:p>
            <a:r>
              <a:rPr lang="en-US" b="1" dirty="0"/>
              <a:t>Actions:</a:t>
            </a:r>
          </a:p>
          <a:p>
            <a:pPr lvl="1"/>
            <a:r>
              <a:rPr lang="en-US" dirty="0"/>
              <a:t>Form a Community Advisory Board (CAB) with representatives from:</a:t>
            </a:r>
          </a:p>
          <a:p>
            <a:pPr lvl="2"/>
            <a:r>
              <a:rPr lang="en-US" dirty="0"/>
              <a:t>Local clinics and hospitals</a:t>
            </a:r>
          </a:p>
          <a:p>
            <a:pPr lvl="2"/>
            <a:r>
              <a:rPr lang="en-US" dirty="0"/>
              <a:t>Faith-based organizations</a:t>
            </a:r>
          </a:p>
          <a:p>
            <a:pPr lvl="2"/>
            <a:r>
              <a:rPr lang="en-US" dirty="0"/>
              <a:t>Schools and youth programs</a:t>
            </a:r>
          </a:p>
          <a:p>
            <a:pPr lvl="2"/>
            <a:r>
              <a:rPr lang="en-US" dirty="0"/>
              <a:t>Law enforcement and EMS</a:t>
            </a:r>
          </a:p>
          <a:p>
            <a:pPr lvl="2"/>
            <a:r>
              <a:rPr lang="en-US" dirty="0"/>
              <a:t>People with lived experience</a:t>
            </a:r>
          </a:p>
          <a:p>
            <a:pPr lvl="1"/>
            <a:r>
              <a:rPr lang="en-US" dirty="0"/>
              <a:t>Host quarterly meetings to review progress and adjust strategies</a:t>
            </a:r>
          </a:p>
          <a:p>
            <a:endParaRPr lang="en-US" dirty="0"/>
          </a:p>
        </p:txBody>
      </p:sp>
    </p:spTree>
    <p:extLst>
      <p:ext uri="{BB962C8B-B14F-4D97-AF65-F5344CB8AC3E}">
        <p14:creationId xmlns:p14="http://schemas.microsoft.com/office/powerpoint/2010/main" val="80571855"/>
      </p:ext>
    </p:extLst>
  </p:cSld>
  <p:clrMapOvr>
    <a:masterClrMapping/>
  </p:clrMapOvr>
  <p:transition spd="slow">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16A65-EEFE-5BC8-AEF8-34CFEAACE4FC}"/>
              </a:ext>
            </a:extLst>
          </p:cNvPr>
          <p:cNvSpPr>
            <a:spLocks noGrp="1"/>
          </p:cNvSpPr>
          <p:nvPr>
            <p:ph type="title"/>
          </p:nvPr>
        </p:nvSpPr>
        <p:spPr/>
        <p:txBody>
          <a:bodyPr/>
          <a:lstStyle/>
          <a:p>
            <a:r>
              <a:rPr lang="en-US" dirty="0"/>
              <a:t>Step 3. Implementation of Prevention Strategies</a:t>
            </a:r>
          </a:p>
        </p:txBody>
      </p:sp>
      <p:sp>
        <p:nvSpPr>
          <p:cNvPr id="3" name="Content Placeholder 2">
            <a:extLst>
              <a:ext uri="{FF2B5EF4-FFF2-40B4-BE49-F238E27FC236}">
                <a16:creationId xmlns:a16="http://schemas.microsoft.com/office/drawing/2014/main" id="{73A73F54-5F4D-008F-866A-FFC880F04C03}"/>
              </a:ext>
            </a:extLst>
          </p:cNvPr>
          <p:cNvSpPr>
            <a:spLocks noGrp="1"/>
          </p:cNvSpPr>
          <p:nvPr>
            <p:ph type="body" sz="quarter" idx="11"/>
          </p:nvPr>
        </p:nvSpPr>
        <p:spPr>
          <a:xfrm>
            <a:off x="515246" y="2141308"/>
            <a:ext cx="10937387" cy="3514319"/>
          </a:xfrm>
        </p:spPr>
        <p:txBody>
          <a:bodyPr/>
          <a:lstStyle/>
          <a:p>
            <a:r>
              <a:rPr lang="en-US" b="1" dirty="0"/>
              <a:t>Objectives:</a:t>
            </a:r>
          </a:p>
          <a:p>
            <a:pPr lvl="1"/>
            <a:r>
              <a:rPr lang="en-US" dirty="0"/>
              <a:t>Increase awareness and reduce social labeling around HIV and SUD</a:t>
            </a:r>
          </a:p>
          <a:p>
            <a:pPr lvl="1"/>
            <a:r>
              <a:rPr lang="en-US" dirty="0"/>
              <a:t>Promote safe practices</a:t>
            </a:r>
          </a:p>
          <a:p>
            <a:r>
              <a:rPr lang="en-US" b="1" dirty="0"/>
              <a:t>Actions:</a:t>
            </a:r>
          </a:p>
          <a:p>
            <a:pPr lvl="1"/>
            <a:r>
              <a:rPr lang="en-US" dirty="0"/>
              <a:t>Launch locally tailored education campaigns (radio, flyers, social media)</a:t>
            </a:r>
          </a:p>
          <a:p>
            <a:pPr lvl="1"/>
            <a:r>
              <a:rPr lang="en-US" dirty="0"/>
              <a:t>Distribute free condoms, naloxone, and other overdose prevention resources</a:t>
            </a:r>
          </a:p>
          <a:p>
            <a:pPr lvl="1"/>
            <a:r>
              <a:rPr lang="en-US" dirty="0"/>
              <a:t>Offer PrEP and HIV testing at community events and mobile clinics</a:t>
            </a:r>
          </a:p>
          <a:p>
            <a:endParaRPr lang="en-US" dirty="0"/>
          </a:p>
        </p:txBody>
      </p:sp>
    </p:spTree>
    <p:extLst>
      <p:ext uri="{BB962C8B-B14F-4D97-AF65-F5344CB8AC3E}">
        <p14:creationId xmlns:p14="http://schemas.microsoft.com/office/powerpoint/2010/main" val="1735121996"/>
      </p:ext>
    </p:extLst>
  </p:cSld>
  <p:clrMapOvr>
    <a:masterClrMapping/>
  </p:clrMapOvr>
  <p:transition spd="slow">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06F56-50D2-3958-F5EE-9A37113563C7}"/>
              </a:ext>
            </a:extLst>
          </p:cNvPr>
          <p:cNvSpPr>
            <a:spLocks noGrp="1"/>
          </p:cNvSpPr>
          <p:nvPr>
            <p:ph type="title"/>
          </p:nvPr>
        </p:nvSpPr>
        <p:spPr/>
        <p:txBody>
          <a:bodyPr/>
          <a:lstStyle/>
          <a:p>
            <a:r>
              <a:rPr lang="en-US" dirty="0"/>
              <a:t>Step 4. Implementation of Treatment Access</a:t>
            </a:r>
          </a:p>
        </p:txBody>
      </p:sp>
      <p:sp>
        <p:nvSpPr>
          <p:cNvPr id="3" name="Content Placeholder 2">
            <a:extLst>
              <a:ext uri="{FF2B5EF4-FFF2-40B4-BE49-F238E27FC236}">
                <a16:creationId xmlns:a16="http://schemas.microsoft.com/office/drawing/2014/main" id="{08EBE552-3065-D8CF-A4C2-F74500710204}"/>
              </a:ext>
            </a:extLst>
          </p:cNvPr>
          <p:cNvSpPr>
            <a:spLocks noGrp="1"/>
          </p:cNvSpPr>
          <p:nvPr>
            <p:ph type="body" sz="quarter" idx="11"/>
          </p:nvPr>
        </p:nvSpPr>
        <p:spPr/>
        <p:txBody>
          <a:bodyPr/>
          <a:lstStyle/>
          <a:p>
            <a:r>
              <a:rPr lang="en-US" b="1" dirty="0"/>
              <a:t>Objectives:</a:t>
            </a:r>
          </a:p>
          <a:p>
            <a:pPr lvl="1"/>
            <a:r>
              <a:rPr lang="en-US" dirty="0"/>
              <a:t>Improve access to HIV care and SUD treatment, including MAT</a:t>
            </a:r>
          </a:p>
          <a:p>
            <a:r>
              <a:rPr lang="en-US" b="1" dirty="0"/>
              <a:t>Actions:</a:t>
            </a:r>
          </a:p>
          <a:p>
            <a:pPr lvl="1"/>
            <a:r>
              <a:rPr lang="en-US" dirty="0"/>
              <a:t>Expand telehealth services for HIV and SUD care</a:t>
            </a:r>
          </a:p>
          <a:p>
            <a:pPr lvl="1"/>
            <a:r>
              <a:rPr lang="en-US" dirty="0"/>
              <a:t>Partner with local providers to offer integrated care models</a:t>
            </a:r>
          </a:p>
          <a:p>
            <a:pPr lvl="1"/>
            <a:r>
              <a:rPr lang="en-US" dirty="0"/>
              <a:t>Provide transportation vouchers or mobile units for remote areas</a:t>
            </a:r>
          </a:p>
          <a:p>
            <a:endParaRPr lang="en-US" dirty="0"/>
          </a:p>
        </p:txBody>
      </p:sp>
    </p:spTree>
    <p:extLst>
      <p:ext uri="{BB962C8B-B14F-4D97-AF65-F5344CB8AC3E}">
        <p14:creationId xmlns:p14="http://schemas.microsoft.com/office/powerpoint/2010/main" val="1570282080"/>
      </p:ext>
    </p:extLst>
  </p:cSld>
  <p:clrMapOvr>
    <a:masterClrMapping/>
  </p:clrMapOvr>
  <p:transition spd="slow">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BFFE3-7B44-68D8-A860-56D87A14B9F4}"/>
              </a:ext>
            </a:extLst>
          </p:cNvPr>
          <p:cNvSpPr>
            <a:spLocks noGrp="1"/>
          </p:cNvSpPr>
          <p:nvPr>
            <p:ph type="title"/>
          </p:nvPr>
        </p:nvSpPr>
        <p:spPr/>
        <p:txBody>
          <a:bodyPr/>
          <a:lstStyle/>
          <a:p>
            <a:r>
              <a:rPr lang="en-US" dirty="0"/>
              <a:t>Step 5. Implementation of Recovery Support</a:t>
            </a:r>
          </a:p>
        </p:txBody>
      </p:sp>
      <p:sp>
        <p:nvSpPr>
          <p:cNvPr id="3" name="Content Placeholder 2">
            <a:extLst>
              <a:ext uri="{FF2B5EF4-FFF2-40B4-BE49-F238E27FC236}">
                <a16:creationId xmlns:a16="http://schemas.microsoft.com/office/drawing/2014/main" id="{36002FEE-19CD-38AE-08B6-1483124FBD98}"/>
              </a:ext>
            </a:extLst>
          </p:cNvPr>
          <p:cNvSpPr>
            <a:spLocks noGrp="1"/>
          </p:cNvSpPr>
          <p:nvPr>
            <p:ph type="body" sz="quarter" idx="11"/>
          </p:nvPr>
        </p:nvSpPr>
        <p:spPr/>
        <p:txBody>
          <a:bodyPr/>
          <a:lstStyle/>
          <a:p>
            <a:r>
              <a:rPr lang="en-US" b="1" dirty="0"/>
              <a:t>Objectives:</a:t>
            </a:r>
          </a:p>
          <a:p>
            <a:pPr lvl="1"/>
            <a:r>
              <a:rPr lang="en-US" dirty="0"/>
              <a:t>Strengthen long-term recovery pathways and reduce return to use</a:t>
            </a:r>
          </a:p>
          <a:p>
            <a:r>
              <a:rPr lang="en-US" b="1" dirty="0"/>
              <a:t>Actions:</a:t>
            </a:r>
          </a:p>
          <a:p>
            <a:pPr lvl="1"/>
            <a:r>
              <a:rPr lang="en-US" dirty="0"/>
              <a:t>Establish peer support networks and recovery coaches</a:t>
            </a:r>
          </a:p>
          <a:p>
            <a:pPr lvl="1"/>
            <a:r>
              <a:rPr lang="en-US" dirty="0"/>
              <a:t>Create job training and housing assistance programs</a:t>
            </a:r>
          </a:p>
          <a:p>
            <a:pPr lvl="1"/>
            <a:r>
              <a:rPr lang="en-US" dirty="0"/>
              <a:t>Support family-based recovery models and person-centered care</a:t>
            </a:r>
          </a:p>
          <a:p>
            <a:endParaRPr lang="en-US" dirty="0"/>
          </a:p>
        </p:txBody>
      </p:sp>
    </p:spTree>
    <p:extLst>
      <p:ext uri="{BB962C8B-B14F-4D97-AF65-F5344CB8AC3E}">
        <p14:creationId xmlns:p14="http://schemas.microsoft.com/office/powerpoint/2010/main" val="824246212"/>
      </p:ext>
    </p:extLst>
  </p:cSld>
  <p:clrMapOvr>
    <a:masterClrMapping/>
  </p:clrMapOvr>
  <p:transition spd="slow">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7632E-9C6F-9DC9-9BEB-6D4D3091ABDF}"/>
              </a:ext>
            </a:extLst>
          </p:cNvPr>
          <p:cNvSpPr>
            <a:spLocks noGrp="1"/>
          </p:cNvSpPr>
          <p:nvPr>
            <p:ph type="title"/>
          </p:nvPr>
        </p:nvSpPr>
        <p:spPr/>
        <p:txBody>
          <a:bodyPr/>
          <a:lstStyle/>
          <a:p>
            <a:r>
              <a:rPr lang="en-US" dirty="0"/>
              <a:t>Step 6. Monitoring &amp; Evaluation</a:t>
            </a:r>
          </a:p>
        </p:txBody>
      </p:sp>
      <p:sp>
        <p:nvSpPr>
          <p:cNvPr id="3" name="Content Placeholder 2">
            <a:extLst>
              <a:ext uri="{FF2B5EF4-FFF2-40B4-BE49-F238E27FC236}">
                <a16:creationId xmlns:a16="http://schemas.microsoft.com/office/drawing/2014/main" id="{EBB1D1CB-2352-BFD5-00EB-F4933D9AD7E3}"/>
              </a:ext>
            </a:extLst>
          </p:cNvPr>
          <p:cNvSpPr>
            <a:spLocks noGrp="1"/>
          </p:cNvSpPr>
          <p:nvPr>
            <p:ph type="body" sz="quarter" idx="11"/>
          </p:nvPr>
        </p:nvSpPr>
        <p:spPr/>
        <p:txBody>
          <a:bodyPr/>
          <a:lstStyle/>
          <a:p>
            <a:r>
              <a:rPr lang="en-US" b="1" dirty="0"/>
              <a:t>Objectives:</a:t>
            </a:r>
          </a:p>
          <a:p>
            <a:pPr lvl="1"/>
            <a:r>
              <a:rPr lang="en-US" dirty="0"/>
              <a:t>Track progress and ensure accountability</a:t>
            </a:r>
          </a:p>
          <a:p>
            <a:r>
              <a:rPr lang="en-US" b="1" dirty="0"/>
              <a:t>Actions:</a:t>
            </a:r>
          </a:p>
          <a:p>
            <a:pPr lvl="1"/>
            <a:r>
              <a:rPr lang="en-US" dirty="0"/>
              <a:t>Set measurable goals (e.g., % increase in PrEP uptake, % decrease in overdose rates)</a:t>
            </a:r>
          </a:p>
          <a:p>
            <a:pPr lvl="1"/>
            <a:r>
              <a:rPr lang="en-US" dirty="0"/>
              <a:t>Collect data quarterly and share results with local community experts</a:t>
            </a:r>
          </a:p>
          <a:p>
            <a:pPr lvl="1"/>
            <a:r>
              <a:rPr lang="en-US" dirty="0"/>
              <a:t>Adjust strategies based on feedback and outcomes</a:t>
            </a:r>
          </a:p>
          <a:p>
            <a:endParaRPr lang="en-US" dirty="0"/>
          </a:p>
        </p:txBody>
      </p:sp>
    </p:spTree>
    <p:extLst>
      <p:ext uri="{BB962C8B-B14F-4D97-AF65-F5344CB8AC3E}">
        <p14:creationId xmlns:p14="http://schemas.microsoft.com/office/powerpoint/2010/main" val="2156427302"/>
      </p:ext>
    </p:extLst>
  </p:cSld>
  <p:clrMapOvr>
    <a:masterClrMapping/>
  </p:clrMapOvr>
  <p:transition spd="slow">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89D3F-D88D-9697-CFC1-6286F365D324}"/>
              </a:ext>
            </a:extLst>
          </p:cNvPr>
          <p:cNvSpPr>
            <a:spLocks noGrp="1"/>
          </p:cNvSpPr>
          <p:nvPr>
            <p:ph type="title"/>
          </p:nvPr>
        </p:nvSpPr>
        <p:spPr>
          <a:xfrm>
            <a:off x="623297" y="1394130"/>
            <a:ext cx="10512425" cy="648915"/>
          </a:xfrm>
        </p:spPr>
        <p:txBody>
          <a:bodyPr>
            <a:normAutofit/>
          </a:bodyPr>
          <a:lstStyle/>
          <a:p>
            <a:r>
              <a:rPr lang="en-US" sz="3600" dirty="0"/>
              <a:t>Timeline Overview</a:t>
            </a:r>
          </a:p>
        </p:txBody>
      </p:sp>
      <p:pic>
        <p:nvPicPr>
          <p:cNvPr id="11" name="Picture Placeholder 10" descr="Table with three columns labeled ‘Phase,’ ‘Timeframe,’ and ‘Key Milestones.’ Rows include: Assessment and Planning (Months 1–3)—surveys and community advisory board formation; Outreach and Education (Months 4–6)—campaign launch and mobile testing; Treatment Expansion (Months 7–12)—telehealth rollout and MAT/ARV access; Recovery Support (Months 13–18)—peer networks and housing and job programs; Evaluation and Scale-Up (Months 19–24)—data review and strategy refinement.">
            <a:extLst>
              <a:ext uri="{FF2B5EF4-FFF2-40B4-BE49-F238E27FC236}">
                <a16:creationId xmlns:a16="http://schemas.microsoft.com/office/drawing/2014/main" id="{90203A12-A01B-1C39-0CBF-271D8DCA31AE}"/>
              </a:ext>
            </a:extLst>
          </p:cNvPr>
          <p:cNvPicPr>
            <a:picLocks noGrp="1" noChangeAspect="1"/>
          </p:cNvPicPr>
          <p:nvPr>
            <p:ph type="pic" sz="quarter" idx="12"/>
          </p:nvPr>
        </p:nvPicPr>
        <p:blipFill rotWithShape="1">
          <a:blip r:embed="rId3"/>
          <a:srcRect t="-16849" b="-16849"/>
          <a:stretch>
            <a:fillRect/>
          </a:stretch>
        </p:blipFill>
        <p:spPr>
          <a:xfrm>
            <a:off x="893172" y="2032223"/>
            <a:ext cx="10242550" cy="3660775"/>
          </a:xfrm>
          <a:prstGeom prst="rect">
            <a:avLst/>
          </a:prstGeom>
        </p:spPr>
      </p:pic>
    </p:spTree>
    <p:extLst>
      <p:ext uri="{BB962C8B-B14F-4D97-AF65-F5344CB8AC3E}">
        <p14:creationId xmlns:p14="http://schemas.microsoft.com/office/powerpoint/2010/main" val="31648967"/>
      </p:ext>
    </p:extLst>
  </p:cSld>
  <p:clrMapOvr>
    <a:masterClrMapping/>
  </p:clrMapOvr>
  <p:transition spd="slow">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28139-4E17-1239-54CF-4F446F3BA0AC}"/>
              </a:ext>
            </a:extLst>
          </p:cNvPr>
          <p:cNvSpPr>
            <a:spLocks noGrp="1"/>
          </p:cNvSpPr>
          <p:nvPr>
            <p:ph type="title"/>
          </p:nvPr>
        </p:nvSpPr>
        <p:spPr/>
        <p:txBody>
          <a:bodyPr/>
          <a:lstStyle/>
          <a:p>
            <a:r>
              <a:rPr lang="en-US" dirty="0"/>
              <a:t>Conclusion: Turning Awareness into Action</a:t>
            </a:r>
          </a:p>
        </p:txBody>
      </p:sp>
      <p:sp>
        <p:nvSpPr>
          <p:cNvPr id="3" name="Content Placeholder 2">
            <a:extLst>
              <a:ext uri="{FF2B5EF4-FFF2-40B4-BE49-F238E27FC236}">
                <a16:creationId xmlns:a16="http://schemas.microsoft.com/office/drawing/2014/main" id="{20558DA3-8B2D-9528-3115-6CF042E442E6}"/>
              </a:ext>
            </a:extLst>
          </p:cNvPr>
          <p:cNvSpPr>
            <a:spLocks noGrp="1"/>
          </p:cNvSpPr>
          <p:nvPr>
            <p:ph type="body" sz="quarter" idx="11"/>
          </p:nvPr>
        </p:nvSpPr>
        <p:spPr/>
        <p:txBody>
          <a:bodyPr/>
          <a:lstStyle/>
          <a:p>
            <a:pPr marL="114078" indent="0">
              <a:buNone/>
            </a:pPr>
            <a:r>
              <a:rPr lang="en-US" dirty="0"/>
              <a:t>Developing a Community Action Plan for HIV and SUD Response in Rural Areas is not just strategic, it’s essential.</a:t>
            </a:r>
          </a:p>
          <a:p>
            <a:endParaRPr lang="en-US" dirty="0"/>
          </a:p>
          <a:p>
            <a:r>
              <a:rPr lang="en-US" dirty="0"/>
              <a:t>Healthier lives through prevention, treatment, and recovery</a:t>
            </a:r>
          </a:p>
          <a:p>
            <a:r>
              <a:rPr lang="en-US" dirty="0"/>
              <a:t>Stronger communities built on trust, collaboration, and resilience</a:t>
            </a:r>
          </a:p>
          <a:p>
            <a:r>
              <a:rPr lang="en-US" dirty="0"/>
              <a:t>Sustainable change driven by local leadership and tailored solutions</a:t>
            </a:r>
          </a:p>
        </p:txBody>
      </p:sp>
    </p:spTree>
    <p:extLst>
      <p:ext uri="{BB962C8B-B14F-4D97-AF65-F5344CB8AC3E}">
        <p14:creationId xmlns:p14="http://schemas.microsoft.com/office/powerpoint/2010/main" val="3549631170"/>
      </p:ext>
    </p:extLst>
  </p:cSld>
  <p:clrMapOvr>
    <a:masterClrMapping/>
  </p:clrMapOvr>
  <p:transition spd="slow">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85058-77A7-7F9C-D7F8-93A400BA2BF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268001A-15ED-F009-BC4C-3D3587804FA3}"/>
              </a:ext>
            </a:extLst>
          </p:cNvPr>
          <p:cNvSpPr>
            <a:spLocks noGrp="1"/>
          </p:cNvSpPr>
          <p:nvPr>
            <p:ph type="title" idx="4294967295"/>
          </p:nvPr>
        </p:nvSpPr>
        <p:spPr>
          <a:xfrm>
            <a:off x="623888" y="2039938"/>
            <a:ext cx="4559300" cy="36623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57150" marR="0" lvl="0" indent="0" algn="l"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endParaRPr kumimoji="0" lang="en-US" sz="32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endParaRPr>
          </a:p>
          <a:p>
            <a:pPr marL="57150" marR="0" lvl="0" indent="0" algn="l"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endParaRPr kumimoji="0" lang="en-US" sz="32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endParaRPr>
          </a:p>
          <a:p>
            <a:pPr marL="57150" marR="0" lvl="0" indent="0" algn="ctr" defTabSz="1218895" rtl="0" eaLnBrk="1" fontAlgn="auto" latinLnBrk="0" hangingPunct="1">
              <a:lnSpc>
                <a:spcPct val="100000"/>
              </a:lnSpc>
              <a:spcBef>
                <a:spcPts val="0"/>
              </a:spcBef>
              <a:spcAft>
                <a:spcPts val="800"/>
              </a:spcAft>
              <a:buClr>
                <a:schemeClr val="accent6"/>
              </a:buClr>
              <a:buSzTx/>
              <a:buFont typeface="Wingdings" panose="05000000000000000000" pitchFamily="2" charset="2"/>
              <a:buNone/>
              <a:tabLst/>
              <a:defRPr/>
            </a:pPr>
            <a:r>
              <a:rPr kumimoji="0" lang="en-US" sz="3600" b="0" i="0" u="none" strike="noStrike" kern="1200" cap="none" spc="0" normalizeH="0" baseline="0" noProof="0" dirty="0">
                <a:ln>
                  <a:noFill/>
                </a:ln>
                <a:solidFill>
                  <a:srgbClr val="D6201A"/>
                </a:solidFill>
                <a:effectLst/>
                <a:uLnTx/>
                <a:uFillTx/>
                <a:latin typeface="Arial" panose="020B0604020202020204"/>
                <a:ea typeface="+mj-ea"/>
                <a:cs typeface="Arial" pitchFamily="34" charset="0"/>
              </a:rPr>
              <a:t>One More Case Study</a:t>
            </a:r>
            <a:endParaRPr kumimoji="0" lang="en-US" sz="3600" b="0" i="0" u="none" strike="noStrike" kern="1200" cap="none" spc="0" normalizeH="0" baseline="0" noProof="0" dirty="0">
              <a:ln>
                <a:noFill/>
              </a:ln>
              <a:solidFill>
                <a:schemeClr val="tx1"/>
              </a:solidFill>
              <a:effectLst/>
              <a:uLnTx/>
              <a:uFillTx/>
              <a:latin typeface="+mn-lt"/>
              <a:ea typeface="+mn-ea"/>
              <a:cs typeface="Arial" pitchFamily="34" charset="0"/>
            </a:endParaRPr>
          </a:p>
        </p:txBody>
      </p:sp>
      <p:pic>
        <p:nvPicPr>
          <p:cNvPr id="9" name="Picture Placeholder 8" descr="Group of people sitting side by side overlooking a cultivated field with long rows of crops at sunset.">
            <a:extLst>
              <a:ext uri="{FF2B5EF4-FFF2-40B4-BE49-F238E27FC236}">
                <a16:creationId xmlns:a16="http://schemas.microsoft.com/office/drawing/2014/main" id="{1E6A3ABC-9A26-EE4F-C7D9-B0B23982DBA6}"/>
              </a:ext>
            </a:extLst>
          </p:cNvPr>
          <p:cNvPicPr>
            <a:picLocks noGrp="1" noChangeAspect="1"/>
          </p:cNvPicPr>
          <p:nvPr>
            <p:ph type="pic" sz="quarter" idx="12"/>
          </p:nvPr>
        </p:nvPicPr>
        <p:blipFill>
          <a:blip r:embed="rId3"/>
          <a:srcRect l="4376" r="4376"/>
          <a:stretch>
            <a:fillRect/>
          </a:stretch>
        </p:blipFill>
        <p:spPr>
          <a:xfrm>
            <a:off x="5183188" y="2043113"/>
            <a:ext cx="5953125" cy="3660775"/>
          </a:xfrm>
          <a:prstGeom prst="rect">
            <a:avLst/>
          </a:prstGeom>
        </p:spPr>
      </p:pic>
    </p:spTree>
    <p:extLst>
      <p:ext uri="{BB962C8B-B14F-4D97-AF65-F5344CB8AC3E}">
        <p14:creationId xmlns:p14="http://schemas.microsoft.com/office/powerpoint/2010/main" val="9390494"/>
      </p:ext>
    </p:extLst>
  </p:cSld>
  <p:clrMapOvr>
    <a:masterClrMapping/>
  </p:clrMapOvr>
  <p:transition spd="slow">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EB7AF-C0A9-3D7B-DFA0-A4D8358011E8}"/>
              </a:ext>
            </a:extLst>
          </p:cNvPr>
          <p:cNvSpPr>
            <a:spLocks noGrp="1"/>
          </p:cNvSpPr>
          <p:nvPr>
            <p:ph type="title"/>
          </p:nvPr>
        </p:nvSpPr>
        <p:spPr>
          <a:xfrm>
            <a:off x="623297" y="1202373"/>
            <a:ext cx="10512425" cy="938935"/>
          </a:xfrm>
        </p:spPr>
        <p:txBody>
          <a:bodyPr>
            <a:normAutofit fontScale="90000"/>
          </a:bodyPr>
          <a:lstStyle/>
          <a:p>
            <a:r>
              <a:rPr lang="en-US" dirty="0"/>
              <a:t>Case Study 3: Volunteers of America Southeast Louisiana – Rural HIV and SUD Support</a:t>
            </a:r>
          </a:p>
        </p:txBody>
      </p:sp>
      <p:sp>
        <p:nvSpPr>
          <p:cNvPr id="3" name="Content Placeholder 2">
            <a:extLst>
              <a:ext uri="{FF2B5EF4-FFF2-40B4-BE49-F238E27FC236}">
                <a16:creationId xmlns:a16="http://schemas.microsoft.com/office/drawing/2014/main" id="{6522EB44-479C-B5E6-0C49-5A4369B1B668}"/>
              </a:ext>
            </a:extLst>
          </p:cNvPr>
          <p:cNvSpPr>
            <a:spLocks noGrp="1"/>
          </p:cNvSpPr>
          <p:nvPr>
            <p:ph type="body" sz="quarter" idx="11"/>
          </p:nvPr>
        </p:nvSpPr>
        <p:spPr>
          <a:xfrm>
            <a:off x="623297" y="2386384"/>
            <a:ext cx="10511833" cy="3269243"/>
          </a:xfrm>
        </p:spPr>
        <p:txBody>
          <a:bodyPr/>
          <a:lstStyle/>
          <a:p>
            <a:pPr marL="228531" indent="-228531" defTabSz="914126">
              <a:lnSpc>
                <a:spcPct val="90000"/>
              </a:lnSpc>
              <a:spcBef>
                <a:spcPts val="1000"/>
              </a:spcBef>
              <a:defRPr/>
            </a:pPr>
            <a:r>
              <a:rPr lang="en-US" sz="2799" b="1" dirty="0">
                <a:solidFill>
                  <a:prstClr val="black"/>
                </a:solidFill>
                <a:latin typeface="+mj-lt"/>
              </a:rPr>
              <a:t>Location:</a:t>
            </a:r>
            <a:r>
              <a:rPr lang="en-US" sz="2799" dirty="0">
                <a:solidFill>
                  <a:prstClr val="black"/>
                </a:solidFill>
                <a:latin typeface="+mj-lt"/>
              </a:rPr>
              <a:t> Rural parishes in Southeast Louisiana </a:t>
            </a:r>
          </a:p>
          <a:p>
            <a:pPr marL="228531" indent="-228531" defTabSz="914126">
              <a:lnSpc>
                <a:spcPct val="90000"/>
              </a:lnSpc>
              <a:spcBef>
                <a:spcPts val="1000"/>
              </a:spcBef>
              <a:defRPr/>
            </a:pPr>
            <a:r>
              <a:rPr lang="en-US" sz="2799" b="1" dirty="0">
                <a:solidFill>
                  <a:prstClr val="black"/>
                </a:solidFill>
                <a:latin typeface="+mj-lt"/>
              </a:rPr>
              <a:t>Lead Organization:</a:t>
            </a:r>
            <a:r>
              <a:rPr lang="en-US" sz="2799" dirty="0">
                <a:solidFill>
                  <a:prstClr val="black"/>
                </a:solidFill>
                <a:latin typeface="+mj-lt"/>
              </a:rPr>
              <a:t> Volunteers of America Southeast Louisiana (VOASELA)</a:t>
            </a:r>
          </a:p>
        </p:txBody>
      </p:sp>
      <p:sp>
        <p:nvSpPr>
          <p:cNvPr id="4" name="TextBox 3">
            <a:extLst>
              <a:ext uri="{FF2B5EF4-FFF2-40B4-BE49-F238E27FC236}">
                <a16:creationId xmlns:a16="http://schemas.microsoft.com/office/drawing/2014/main" id="{37F6C7DC-965F-20A8-4392-4B0BC0B0E0ED}"/>
              </a:ext>
            </a:extLst>
          </p:cNvPr>
          <p:cNvSpPr txBox="1"/>
          <p:nvPr/>
        </p:nvSpPr>
        <p:spPr>
          <a:xfrm>
            <a:off x="316870" y="6319319"/>
            <a:ext cx="8564579" cy="338554"/>
          </a:xfrm>
          <a:prstGeom prst="rect">
            <a:avLst/>
          </a:prstGeom>
          <a:noFill/>
        </p:spPr>
        <p:txBody>
          <a:bodyPr wrap="square" rtlCol="0">
            <a:spAutoFit/>
          </a:bodyPr>
          <a:lstStyle/>
          <a:p>
            <a:r>
              <a:rPr lang="en-US" sz="1600" dirty="0">
                <a:solidFill>
                  <a:schemeClr val="bg1">
                    <a:lumMod val="50000"/>
                  </a:schemeClr>
                </a:solidFill>
              </a:rPr>
              <a:t>SOURCE: Volunteers of America Southeast Louisiana, n.d.</a:t>
            </a:r>
          </a:p>
        </p:txBody>
      </p:sp>
    </p:spTree>
    <p:extLst>
      <p:ext uri="{BB962C8B-B14F-4D97-AF65-F5344CB8AC3E}">
        <p14:creationId xmlns:p14="http://schemas.microsoft.com/office/powerpoint/2010/main" val="596274903"/>
      </p:ext>
    </p:extLst>
  </p:cSld>
  <p:clrMapOvr>
    <a:masterClrMapping/>
  </p:clrMapOvr>
  <p:transition spd="slow">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0810C-A08F-3DA6-1323-19FA3FD41875}"/>
              </a:ext>
            </a:extLst>
          </p:cNvPr>
          <p:cNvSpPr>
            <a:spLocks noGrp="1"/>
          </p:cNvSpPr>
          <p:nvPr>
            <p:ph type="title"/>
          </p:nvPr>
        </p:nvSpPr>
        <p:spPr/>
        <p:txBody>
          <a:bodyPr/>
          <a:lstStyle/>
          <a:p>
            <a:r>
              <a:rPr lang="en-US" dirty="0"/>
              <a:t>Measures Implemented and Outcomes</a:t>
            </a:r>
          </a:p>
        </p:txBody>
      </p:sp>
      <p:sp>
        <p:nvSpPr>
          <p:cNvPr id="3" name="Content Placeholder 2">
            <a:extLst>
              <a:ext uri="{FF2B5EF4-FFF2-40B4-BE49-F238E27FC236}">
                <a16:creationId xmlns:a16="http://schemas.microsoft.com/office/drawing/2014/main" id="{8DAF4613-5AD5-BCF2-130A-4982C94EF734}"/>
              </a:ext>
            </a:extLst>
          </p:cNvPr>
          <p:cNvSpPr>
            <a:spLocks noGrp="1"/>
          </p:cNvSpPr>
          <p:nvPr>
            <p:ph type="body" sz="quarter" idx="11"/>
          </p:nvPr>
        </p:nvSpPr>
        <p:spPr/>
        <p:txBody>
          <a:bodyPr>
            <a:normAutofit/>
          </a:bodyPr>
          <a:lstStyle/>
          <a:p>
            <a:pPr marL="114078" indent="0" algn="ctr">
              <a:buNone/>
            </a:pPr>
            <a:r>
              <a:rPr lang="en-US" sz="2500" b="1" dirty="0"/>
              <a:t>Key Measures:</a:t>
            </a:r>
          </a:p>
          <a:p>
            <a:r>
              <a:rPr lang="en-US" sz="2500" dirty="0"/>
              <a:t>Virtual Support Groups</a:t>
            </a:r>
          </a:p>
          <a:p>
            <a:r>
              <a:rPr lang="en-US" sz="2500" dirty="0"/>
              <a:t>Community Outreach and Education</a:t>
            </a:r>
          </a:p>
          <a:p>
            <a:r>
              <a:rPr lang="en-US" sz="2500" dirty="0"/>
              <a:t>Integrated Services</a:t>
            </a:r>
          </a:p>
          <a:p>
            <a:r>
              <a:rPr lang="en-US" sz="2500" dirty="0"/>
              <a:t>Peer Navigation</a:t>
            </a:r>
          </a:p>
          <a:p>
            <a:r>
              <a:rPr lang="en-US" sz="2500" dirty="0"/>
              <a:t>Social Labeling Reduction Campaigns</a:t>
            </a:r>
          </a:p>
        </p:txBody>
      </p:sp>
      <p:sp>
        <p:nvSpPr>
          <p:cNvPr id="8" name="Text Placeholder 7">
            <a:extLst>
              <a:ext uri="{FF2B5EF4-FFF2-40B4-BE49-F238E27FC236}">
                <a16:creationId xmlns:a16="http://schemas.microsoft.com/office/drawing/2014/main" id="{366AD275-F0BD-B12B-D7D7-26CF4C4A1B8B}"/>
              </a:ext>
            </a:extLst>
          </p:cNvPr>
          <p:cNvSpPr>
            <a:spLocks noGrp="1"/>
          </p:cNvSpPr>
          <p:nvPr>
            <p:ph type="body" sz="quarter" idx="12"/>
          </p:nvPr>
        </p:nvSpPr>
        <p:spPr>
          <a:xfrm>
            <a:off x="5879509" y="2049028"/>
            <a:ext cx="5171439" cy="3776585"/>
          </a:xfrm>
        </p:spPr>
        <p:txBody>
          <a:bodyPr/>
          <a:lstStyle/>
          <a:p>
            <a:pPr marL="114078" indent="0" algn="ctr">
              <a:buNone/>
            </a:pPr>
            <a:r>
              <a:rPr lang="en-US" sz="2500" b="1" dirty="0"/>
              <a:t>Outcomes:</a:t>
            </a:r>
          </a:p>
          <a:p>
            <a:r>
              <a:rPr lang="en-US" sz="2500" dirty="0"/>
              <a:t>Increased engagement in HIV care among rural residents</a:t>
            </a:r>
          </a:p>
          <a:p>
            <a:r>
              <a:rPr lang="en-US" sz="2500" dirty="0"/>
              <a:t>Improved access to SUD treatment and prevention services</a:t>
            </a:r>
          </a:p>
          <a:p>
            <a:r>
              <a:rPr lang="en-US" sz="2500" dirty="0"/>
              <a:t>Enhanced community trust and reduced social labeling around HIV and substance use</a:t>
            </a:r>
          </a:p>
          <a:p>
            <a:pPr marL="0" indent="0">
              <a:buNone/>
            </a:pPr>
            <a:endParaRPr lang="en-US" dirty="0"/>
          </a:p>
        </p:txBody>
      </p:sp>
      <p:sp>
        <p:nvSpPr>
          <p:cNvPr id="4" name="TextBox 3">
            <a:extLst>
              <a:ext uri="{FF2B5EF4-FFF2-40B4-BE49-F238E27FC236}">
                <a16:creationId xmlns:a16="http://schemas.microsoft.com/office/drawing/2014/main" id="{ED4CCAC0-4C99-E98C-94C2-1EC6A7B1E104}"/>
              </a:ext>
            </a:extLst>
          </p:cNvPr>
          <p:cNvSpPr txBox="1"/>
          <p:nvPr/>
        </p:nvSpPr>
        <p:spPr>
          <a:xfrm>
            <a:off x="316870" y="6319319"/>
            <a:ext cx="8564579" cy="338554"/>
          </a:xfrm>
          <a:prstGeom prst="rect">
            <a:avLst/>
          </a:prstGeom>
          <a:noFill/>
        </p:spPr>
        <p:txBody>
          <a:bodyPr wrap="square" rtlCol="0">
            <a:spAutoFit/>
          </a:bodyPr>
          <a:lstStyle/>
          <a:p>
            <a:r>
              <a:rPr lang="en-US" sz="1600" dirty="0">
                <a:solidFill>
                  <a:schemeClr val="bg1">
                    <a:lumMod val="50000"/>
                  </a:schemeClr>
                </a:solidFill>
              </a:rPr>
              <a:t>SOURCE: RHI Hub, 2023</a:t>
            </a:r>
          </a:p>
        </p:txBody>
      </p:sp>
    </p:spTree>
    <p:extLst>
      <p:ext uri="{BB962C8B-B14F-4D97-AF65-F5344CB8AC3E}">
        <p14:creationId xmlns:p14="http://schemas.microsoft.com/office/powerpoint/2010/main" val="4046770118"/>
      </p:ext>
    </p:extLst>
  </p:cSld>
  <p:clrMapOvr>
    <a:masterClrMapping/>
  </p:clrMapOvr>
  <p:transition spd="slow">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D902F-A2F1-BC6F-D3D9-2051AE15265D}"/>
              </a:ext>
            </a:extLst>
          </p:cNvPr>
          <p:cNvSpPr>
            <a:spLocks noGrp="1"/>
          </p:cNvSpPr>
          <p:nvPr>
            <p:ph type="title"/>
          </p:nvPr>
        </p:nvSpPr>
        <p:spPr/>
        <p:txBody>
          <a:bodyPr/>
          <a:lstStyle/>
          <a:p>
            <a:r>
              <a:rPr lang="en-US" dirty="0"/>
              <a:t>Concluding Thoughts</a:t>
            </a:r>
          </a:p>
        </p:txBody>
      </p:sp>
      <p:sp>
        <p:nvSpPr>
          <p:cNvPr id="5" name="Text Placeholder 4">
            <a:extLst>
              <a:ext uri="{FF2B5EF4-FFF2-40B4-BE49-F238E27FC236}">
                <a16:creationId xmlns:a16="http://schemas.microsoft.com/office/drawing/2014/main" id="{FED2E6E9-5003-5743-C414-C3133EB80918}"/>
              </a:ext>
            </a:extLst>
          </p:cNvPr>
          <p:cNvSpPr>
            <a:spLocks noGrp="1"/>
          </p:cNvSpPr>
          <p:nvPr>
            <p:ph type="body" sz="quarter" idx="11"/>
          </p:nvPr>
        </p:nvSpPr>
        <p:spPr/>
        <p:txBody>
          <a:bodyPr/>
          <a:lstStyle/>
          <a:p>
            <a:pPr lvl="0"/>
            <a:r>
              <a:rPr lang="en-US" sz="2300" dirty="0"/>
              <a:t>Rural communities face unique challenges in mitigating the rising incidence of substance use disorders and HIV infections</a:t>
            </a:r>
          </a:p>
          <a:p>
            <a:pPr lvl="0"/>
            <a:r>
              <a:rPr lang="en-US" sz="2300" dirty="0"/>
              <a:t>HIV and SUD prevention requires the implementation of regular screening, biomedical protections, behavioral strategies, and education in tandem with data-driven leadership and policy support</a:t>
            </a:r>
          </a:p>
          <a:p>
            <a:pPr lvl="0"/>
            <a:r>
              <a:rPr lang="en-US" sz="2300" dirty="0"/>
              <a:t>A strong recovery ecosystem requires collaborative partnerships, workforce development, peer support services, access to care, and friendly environments</a:t>
            </a:r>
          </a:p>
          <a:p>
            <a:pPr lvl="0"/>
            <a:r>
              <a:rPr lang="en-US" sz="2300" dirty="0"/>
              <a:t>A Community Action Plan should involve local leaders, healthcare providers, educators, and residents to address the dual HIV and SUD epidemic.</a:t>
            </a:r>
          </a:p>
          <a:p>
            <a:endParaRPr lang="en-US" dirty="0"/>
          </a:p>
        </p:txBody>
      </p:sp>
    </p:spTree>
    <p:extLst>
      <p:ext uri="{BB962C8B-B14F-4D97-AF65-F5344CB8AC3E}">
        <p14:creationId xmlns:p14="http://schemas.microsoft.com/office/powerpoint/2010/main" val="2705968138"/>
      </p:ext>
    </p:extLst>
  </p:cSld>
  <p:clrMapOvr>
    <a:masterClrMapping/>
  </p:clrMapOvr>
  <p:transition spd="slow">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C6A56-9852-2648-67BA-8A96FFAD310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857075B-1C17-2E16-0E33-B565D67081A3}"/>
              </a:ext>
            </a:extLst>
          </p:cNvPr>
          <p:cNvSpPr>
            <a:spLocks noGrp="1"/>
          </p:cNvSpPr>
          <p:nvPr>
            <p:ph type="title"/>
          </p:nvPr>
        </p:nvSpPr>
        <p:spPr/>
        <p:txBody>
          <a:bodyPr/>
          <a:lstStyle/>
          <a:p>
            <a:r>
              <a:rPr lang="en-US" dirty="0"/>
              <a:t>What Did You Learn – Question #1</a:t>
            </a:r>
          </a:p>
        </p:txBody>
      </p:sp>
      <p:sp>
        <p:nvSpPr>
          <p:cNvPr id="6" name="Text Placeholder 5">
            <a:extLst>
              <a:ext uri="{FF2B5EF4-FFF2-40B4-BE49-F238E27FC236}">
                <a16:creationId xmlns:a16="http://schemas.microsoft.com/office/drawing/2014/main" id="{76971ECE-9552-CA07-1110-6EB9A18E6861}"/>
              </a:ext>
            </a:extLst>
          </p:cNvPr>
          <p:cNvSpPr>
            <a:spLocks noGrp="1"/>
          </p:cNvSpPr>
          <p:nvPr>
            <p:ph type="body" sz="quarter" idx="11"/>
          </p:nvPr>
        </p:nvSpPr>
        <p:spPr>
          <a:xfrm>
            <a:off x="623888" y="2141308"/>
            <a:ext cx="10901173" cy="3743444"/>
          </a:xfrm>
        </p:spPr>
        <p:txBody>
          <a:bodyPr/>
          <a:lstStyle/>
          <a:p>
            <a:pPr marL="0" indent="0">
              <a:buNone/>
            </a:pPr>
            <a:r>
              <a:rPr lang="en-US" sz="3200" dirty="0"/>
              <a:t>How many rural hospitals closed between 2013 and 2020?</a:t>
            </a:r>
          </a:p>
          <a:p>
            <a:pPr marL="1133856" lvl="2" indent="-457200">
              <a:buFont typeface="+mj-lt"/>
              <a:buAutoNum type="alphaUcPeriod"/>
            </a:pPr>
            <a:r>
              <a:rPr lang="en-US" sz="2800" dirty="0"/>
              <a:t>Less than 25</a:t>
            </a:r>
          </a:p>
          <a:p>
            <a:pPr marL="1133856" lvl="2" indent="-457200">
              <a:buFont typeface="+mj-lt"/>
              <a:buAutoNum type="alphaUcPeriod"/>
            </a:pPr>
            <a:r>
              <a:rPr lang="en-US" sz="2800" dirty="0"/>
              <a:t>53</a:t>
            </a:r>
          </a:p>
          <a:p>
            <a:pPr marL="1133856" lvl="2" indent="-457200">
              <a:buFont typeface="+mj-lt"/>
              <a:buAutoNum type="alphaUcPeriod"/>
            </a:pPr>
            <a:r>
              <a:rPr lang="en-US" sz="2800" dirty="0"/>
              <a:t>77</a:t>
            </a:r>
          </a:p>
          <a:p>
            <a:pPr marL="1133856" lvl="2" indent="-457200">
              <a:buFont typeface="+mj-lt"/>
              <a:buAutoNum type="alphaUcPeriod"/>
            </a:pPr>
            <a:r>
              <a:rPr lang="en-US" sz="2800" dirty="0"/>
              <a:t>More than 100</a:t>
            </a:r>
          </a:p>
          <a:p>
            <a:endParaRPr lang="en-US" dirty="0"/>
          </a:p>
        </p:txBody>
      </p:sp>
    </p:spTree>
    <p:extLst>
      <p:ext uri="{BB962C8B-B14F-4D97-AF65-F5344CB8AC3E}">
        <p14:creationId xmlns:p14="http://schemas.microsoft.com/office/powerpoint/2010/main" val="2805011546"/>
      </p:ext>
    </p:extLst>
  </p:cSld>
  <p:clrMapOvr>
    <a:masterClrMapping/>
  </p:clrMapOvr>
  <p:transition spd="slow">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EA066-6EE6-1F21-F4C2-CBAE9CA9A9D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34494B9-1D6B-EC43-DC53-657E61939D44}"/>
              </a:ext>
            </a:extLst>
          </p:cNvPr>
          <p:cNvSpPr>
            <a:spLocks noGrp="1"/>
          </p:cNvSpPr>
          <p:nvPr>
            <p:ph type="title"/>
          </p:nvPr>
        </p:nvSpPr>
        <p:spPr/>
        <p:txBody>
          <a:bodyPr/>
          <a:lstStyle/>
          <a:p>
            <a:r>
              <a:rPr lang="en-US" dirty="0"/>
              <a:t>What Did You Learn – Question #2</a:t>
            </a:r>
          </a:p>
        </p:txBody>
      </p:sp>
      <p:sp>
        <p:nvSpPr>
          <p:cNvPr id="6" name="Text Placeholder 5">
            <a:extLst>
              <a:ext uri="{FF2B5EF4-FFF2-40B4-BE49-F238E27FC236}">
                <a16:creationId xmlns:a16="http://schemas.microsoft.com/office/drawing/2014/main" id="{51ED240F-0F56-FD5F-0939-DD9F48CB915E}"/>
              </a:ext>
            </a:extLst>
          </p:cNvPr>
          <p:cNvSpPr>
            <a:spLocks noGrp="1"/>
          </p:cNvSpPr>
          <p:nvPr>
            <p:ph type="body" sz="quarter" idx="11"/>
          </p:nvPr>
        </p:nvSpPr>
        <p:spPr/>
        <p:txBody>
          <a:bodyPr/>
          <a:lstStyle/>
          <a:p>
            <a:pPr marL="0" indent="0">
              <a:buNone/>
            </a:pPr>
            <a:r>
              <a:rPr lang="en-US" dirty="0"/>
              <a:t>Rural Recovery Ecosystems are best described as…</a:t>
            </a:r>
          </a:p>
          <a:p>
            <a:pPr marL="1133856" lvl="2" indent="-457200">
              <a:buFont typeface="+mj-lt"/>
              <a:buAutoNum type="alphaUcPeriod"/>
            </a:pPr>
            <a:r>
              <a:rPr lang="en-US" sz="2000" dirty="0"/>
              <a:t>Complex medical systems, often based in hospitals, that provide a robust array of programs and services for individuals recovering from substance use disorders and/or HIV.</a:t>
            </a:r>
          </a:p>
          <a:p>
            <a:pPr marL="1133856" lvl="2" indent="-457200">
              <a:buFont typeface="+mj-lt"/>
              <a:buAutoNum type="alphaUcPeriod"/>
            </a:pPr>
            <a:r>
              <a:rPr lang="en-US" sz="2000" dirty="0"/>
              <a:t>Coordinated, community-based networks in rural areas that support individuals recovering from substance use disorders and accessing treatment for HIV.</a:t>
            </a:r>
          </a:p>
          <a:p>
            <a:pPr marL="1133856" lvl="2" indent="-457200">
              <a:buFont typeface="+mj-lt"/>
              <a:buAutoNum type="alphaUcPeriod"/>
            </a:pPr>
            <a:r>
              <a:rPr lang="en-US" sz="2000" dirty="0"/>
              <a:t>Partnerships with outpatient and inpatient substance use disorder treatment programs.</a:t>
            </a:r>
          </a:p>
          <a:p>
            <a:pPr marL="1133856" lvl="2" indent="-457200">
              <a:buFont typeface="+mj-lt"/>
              <a:buAutoNum type="alphaUcPeriod"/>
            </a:pPr>
            <a:r>
              <a:rPr lang="en-US" sz="2000" dirty="0"/>
              <a:t>An atmosphere of acceptance and compassion for individuals living with substance use disorders and/or HIV within both medical and non-medical settings.</a:t>
            </a:r>
          </a:p>
          <a:p>
            <a:endParaRPr lang="en-US" dirty="0"/>
          </a:p>
        </p:txBody>
      </p:sp>
    </p:spTree>
    <p:extLst>
      <p:ext uri="{BB962C8B-B14F-4D97-AF65-F5344CB8AC3E}">
        <p14:creationId xmlns:p14="http://schemas.microsoft.com/office/powerpoint/2010/main" val="1780950782"/>
      </p:ext>
    </p:extLst>
  </p:cSld>
  <p:clrMapOvr>
    <a:masterClrMapping/>
  </p:clrMapOvr>
  <p:transition spd="slow">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22943-02B8-9B53-17DD-2C2247B7D4A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3A01999-61C3-C6B2-425C-0E8A74AF9347}"/>
              </a:ext>
            </a:extLst>
          </p:cNvPr>
          <p:cNvSpPr>
            <a:spLocks noGrp="1"/>
          </p:cNvSpPr>
          <p:nvPr>
            <p:ph type="title"/>
          </p:nvPr>
        </p:nvSpPr>
        <p:spPr/>
        <p:txBody>
          <a:bodyPr/>
          <a:lstStyle/>
          <a:p>
            <a:r>
              <a:rPr lang="en-US" dirty="0"/>
              <a:t>What Did You Learn – Question #3</a:t>
            </a:r>
          </a:p>
        </p:txBody>
      </p:sp>
      <p:sp>
        <p:nvSpPr>
          <p:cNvPr id="6" name="Text Placeholder 5">
            <a:extLst>
              <a:ext uri="{FF2B5EF4-FFF2-40B4-BE49-F238E27FC236}">
                <a16:creationId xmlns:a16="http://schemas.microsoft.com/office/drawing/2014/main" id="{D7180111-14EA-61EF-C26C-746AF256936D}"/>
              </a:ext>
            </a:extLst>
          </p:cNvPr>
          <p:cNvSpPr>
            <a:spLocks noGrp="1"/>
          </p:cNvSpPr>
          <p:nvPr>
            <p:ph type="body" sz="quarter" idx="11"/>
          </p:nvPr>
        </p:nvSpPr>
        <p:spPr/>
        <p:txBody>
          <a:bodyPr/>
          <a:lstStyle/>
          <a:p>
            <a:pPr marL="0" indent="0">
              <a:buNone/>
            </a:pPr>
            <a:r>
              <a:rPr lang="en-US" sz="3200" dirty="0"/>
              <a:t>Substance use disorders elevate the risk of HIV infection in all of the following ways EXCEPT…</a:t>
            </a:r>
          </a:p>
          <a:p>
            <a:pPr marL="1133856" lvl="2" indent="-457200">
              <a:buFont typeface="+mj-lt"/>
              <a:buAutoNum type="alphaUcPeriod"/>
            </a:pPr>
            <a:r>
              <a:rPr lang="en-US" sz="2800" dirty="0"/>
              <a:t>Direct transmission through shared equipment</a:t>
            </a:r>
          </a:p>
          <a:p>
            <a:pPr marL="1133856" lvl="2" indent="-457200">
              <a:buFont typeface="+mj-lt"/>
              <a:buAutoNum type="alphaUcPeriod"/>
            </a:pPr>
            <a:r>
              <a:rPr lang="en-US" sz="2800" dirty="0"/>
              <a:t>Impaired judgment and risky behavior</a:t>
            </a:r>
          </a:p>
          <a:p>
            <a:pPr marL="1133856" lvl="2" indent="-457200">
              <a:buFont typeface="+mj-lt"/>
              <a:buAutoNum type="alphaUcPeriod"/>
            </a:pPr>
            <a:r>
              <a:rPr lang="en-US" sz="2800" dirty="0"/>
              <a:t>Biological vulnerability</a:t>
            </a:r>
          </a:p>
          <a:p>
            <a:pPr marL="1133856" lvl="2" indent="-457200">
              <a:buFont typeface="+mj-lt"/>
              <a:buAutoNum type="alphaUcPeriod"/>
            </a:pPr>
            <a:r>
              <a:rPr lang="en-US" sz="2800" dirty="0"/>
              <a:t>Social and structural factors</a:t>
            </a:r>
          </a:p>
          <a:p>
            <a:pPr marL="1133856" lvl="2" indent="-457200">
              <a:buFont typeface="+mj-lt"/>
              <a:buAutoNum type="alphaUcPeriod"/>
            </a:pPr>
            <a:r>
              <a:rPr lang="en-US" sz="2800" dirty="0"/>
              <a:t>All of the above are correct</a:t>
            </a:r>
          </a:p>
          <a:p>
            <a:endParaRPr lang="en-US" dirty="0"/>
          </a:p>
        </p:txBody>
      </p:sp>
    </p:spTree>
    <p:extLst>
      <p:ext uri="{BB962C8B-B14F-4D97-AF65-F5344CB8AC3E}">
        <p14:creationId xmlns:p14="http://schemas.microsoft.com/office/powerpoint/2010/main" val="2874240595"/>
      </p:ext>
    </p:extLst>
  </p:cSld>
  <p:clrMapOvr>
    <a:masterClrMapping/>
  </p:clrMapOvr>
  <p:transition spd="slow">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B3B5F-7B33-E4AB-62A8-40D91B191ED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1C47DA5-836F-BC61-F5FE-37D6F3253CAD}"/>
              </a:ext>
            </a:extLst>
          </p:cNvPr>
          <p:cNvSpPr>
            <a:spLocks noGrp="1"/>
          </p:cNvSpPr>
          <p:nvPr>
            <p:ph type="title"/>
          </p:nvPr>
        </p:nvSpPr>
        <p:spPr/>
        <p:txBody>
          <a:bodyPr/>
          <a:lstStyle/>
          <a:p>
            <a:r>
              <a:rPr lang="en-US" dirty="0"/>
              <a:t>What Did You Learn – Question #4</a:t>
            </a:r>
          </a:p>
        </p:txBody>
      </p:sp>
      <p:sp>
        <p:nvSpPr>
          <p:cNvPr id="6" name="Text Placeholder 5">
            <a:extLst>
              <a:ext uri="{FF2B5EF4-FFF2-40B4-BE49-F238E27FC236}">
                <a16:creationId xmlns:a16="http://schemas.microsoft.com/office/drawing/2014/main" id="{6E9C5AEE-477C-563E-F47A-D6B41C48A817}"/>
              </a:ext>
            </a:extLst>
          </p:cNvPr>
          <p:cNvSpPr>
            <a:spLocks noGrp="1"/>
          </p:cNvSpPr>
          <p:nvPr>
            <p:ph type="body" sz="quarter" idx="11"/>
          </p:nvPr>
        </p:nvSpPr>
        <p:spPr/>
        <p:txBody>
          <a:bodyPr/>
          <a:lstStyle/>
          <a:p>
            <a:pPr marL="0" indent="0">
              <a:buNone/>
            </a:pPr>
            <a:r>
              <a:rPr lang="en-US" sz="3200" dirty="0"/>
              <a:t>Peers are best utilized in health integration models by…</a:t>
            </a:r>
          </a:p>
          <a:p>
            <a:pPr marL="1133856" lvl="2" indent="-457200">
              <a:buFont typeface="+mj-lt"/>
              <a:buAutoNum type="alphaUcPeriod"/>
            </a:pPr>
            <a:r>
              <a:rPr lang="en-US" sz="2800" dirty="0"/>
              <a:t>Embedding them in primary care teams</a:t>
            </a:r>
          </a:p>
          <a:p>
            <a:pPr marL="1133856" lvl="2" indent="-457200">
              <a:buFont typeface="+mj-lt"/>
              <a:buAutoNum type="alphaUcPeriod"/>
            </a:pPr>
            <a:r>
              <a:rPr lang="en-US" sz="2800" dirty="0"/>
              <a:t>Utilizing them on a strictly in-person, face-to-face basis</a:t>
            </a:r>
          </a:p>
          <a:p>
            <a:pPr marL="1133856" lvl="2" indent="-457200">
              <a:buFont typeface="+mj-lt"/>
              <a:buAutoNum type="alphaUcPeriod"/>
            </a:pPr>
            <a:r>
              <a:rPr lang="en-US" sz="2800" dirty="0"/>
              <a:t>Placing them in substance use treatment programs</a:t>
            </a:r>
          </a:p>
          <a:p>
            <a:pPr marL="1133856" lvl="2" indent="-457200">
              <a:buFont typeface="+mj-lt"/>
              <a:buAutoNum type="alphaUcPeriod"/>
            </a:pPr>
            <a:r>
              <a:rPr lang="en-US" sz="2800" dirty="0"/>
              <a:t>Encouraging them to focus on increasing billing</a:t>
            </a:r>
            <a:endParaRPr lang="en-US" dirty="0"/>
          </a:p>
          <a:p>
            <a:endParaRPr lang="en-US" dirty="0"/>
          </a:p>
        </p:txBody>
      </p:sp>
    </p:spTree>
    <p:extLst>
      <p:ext uri="{BB962C8B-B14F-4D97-AF65-F5344CB8AC3E}">
        <p14:creationId xmlns:p14="http://schemas.microsoft.com/office/powerpoint/2010/main" val="2448767358"/>
      </p:ext>
    </p:extLst>
  </p:cSld>
  <p:clrMapOvr>
    <a:masterClrMapping/>
  </p:clrMapOvr>
  <p:transition spd="slow">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BA4DF-29C7-731B-AEF9-224400B8D2E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BDBB6C3-EDA7-0ACF-306D-617EC6BE19EB}"/>
              </a:ext>
            </a:extLst>
          </p:cNvPr>
          <p:cNvSpPr>
            <a:spLocks noGrp="1"/>
          </p:cNvSpPr>
          <p:nvPr>
            <p:ph type="title"/>
          </p:nvPr>
        </p:nvSpPr>
        <p:spPr/>
        <p:txBody>
          <a:bodyPr/>
          <a:lstStyle/>
          <a:p>
            <a:r>
              <a:rPr lang="en-US" dirty="0"/>
              <a:t>What Did You Learn – Question #5</a:t>
            </a:r>
          </a:p>
        </p:txBody>
      </p:sp>
      <p:sp>
        <p:nvSpPr>
          <p:cNvPr id="6" name="Text Placeholder 5">
            <a:extLst>
              <a:ext uri="{FF2B5EF4-FFF2-40B4-BE49-F238E27FC236}">
                <a16:creationId xmlns:a16="http://schemas.microsoft.com/office/drawing/2014/main" id="{645E535A-D020-EFCE-0639-84CC04864A96}"/>
              </a:ext>
            </a:extLst>
          </p:cNvPr>
          <p:cNvSpPr>
            <a:spLocks noGrp="1"/>
          </p:cNvSpPr>
          <p:nvPr>
            <p:ph type="body" sz="quarter" idx="11"/>
          </p:nvPr>
        </p:nvSpPr>
        <p:spPr/>
        <p:txBody>
          <a:bodyPr/>
          <a:lstStyle/>
          <a:p>
            <a:pPr marL="0" indent="0">
              <a:buNone/>
            </a:pPr>
            <a:r>
              <a:rPr lang="en-US" sz="3200" dirty="0"/>
              <a:t>Which is the first step that must be taken to implement a Community Action Plan?</a:t>
            </a:r>
          </a:p>
          <a:p>
            <a:pPr marL="1133856" lvl="2" indent="-457200">
              <a:buFont typeface="+mj-lt"/>
              <a:buAutoNum type="alphaUcPeriod"/>
            </a:pPr>
            <a:r>
              <a:rPr lang="en-US" sz="2800" dirty="0"/>
              <a:t>Implementation of prevention strategies</a:t>
            </a:r>
          </a:p>
          <a:p>
            <a:pPr marL="1133856" lvl="2" indent="-457200">
              <a:buFont typeface="+mj-lt"/>
              <a:buAutoNum type="alphaUcPeriod"/>
            </a:pPr>
            <a:r>
              <a:rPr lang="en-US" sz="2800" dirty="0"/>
              <a:t>Implementation of treatment access</a:t>
            </a:r>
          </a:p>
          <a:p>
            <a:pPr marL="1133856" lvl="2" indent="-457200">
              <a:buFont typeface="+mj-lt"/>
              <a:buAutoNum type="alphaUcPeriod"/>
            </a:pPr>
            <a:r>
              <a:rPr lang="en-US" sz="2800" dirty="0"/>
              <a:t>Monitoring and evaluation</a:t>
            </a:r>
          </a:p>
          <a:p>
            <a:pPr marL="1133856" lvl="2" indent="-457200">
              <a:buFont typeface="+mj-lt"/>
              <a:buAutoNum type="alphaUcPeriod"/>
            </a:pPr>
            <a:r>
              <a:rPr lang="en-US" sz="2800" dirty="0"/>
              <a:t>Community assessment</a:t>
            </a:r>
          </a:p>
          <a:p>
            <a:endParaRPr lang="en-US" dirty="0"/>
          </a:p>
        </p:txBody>
      </p:sp>
    </p:spTree>
    <p:extLst>
      <p:ext uri="{BB962C8B-B14F-4D97-AF65-F5344CB8AC3E}">
        <p14:creationId xmlns:p14="http://schemas.microsoft.com/office/powerpoint/2010/main" val="268601922"/>
      </p:ext>
    </p:extLst>
  </p:cSld>
  <p:clrMapOvr>
    <a:masterClrMapping/>
  </p:clrMapOvr>
  <p:transition spd="slow">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8D999-438A-18A5-1A47-B371067FBC28}"/>
              </a:ext>
            </a:extLst>
          </p:cNvPr>
          <p:cNvSpPr>
            <a:spLocks noGrp="1"/>
          </p:cNvSpPr>
          <p:nvPr>
            <p:ph type="title"/>
          </p:nvPr>
        </p:nvSpPr>
        <p:spPr/>
        <p:txBody>
          <a:bodyPr/>
          <a:lstStyle/>
          <a:p>
            <a:r>
              <a:rPr lang="en-US" dirty="0"/>
              <a:t>References (1) </a:t>
            </a:r>
          </a:p>
        </p:txBody>
      </p:sp>
      <p:sp>
        <p:nvSpPr>
          <p:cNvPr id="3" name="Text Placeholder 2">
            <a:extLst>
              <a:ext uri="{FF2B5EF4-FFF2-40B4-BE49-F238E27FC236}">
                <a16:creationId xmlns:a16="http://schemas.microsoft.com/office/drawing/2014/main" id="{08648B38-F9CE-F506-5E94-6AEC1CE8E61C}"/>
              </a:ext>
            </a:extLst>
          </p:cNvPr>
          <p:cNvSpPr>
            <a:spLocks noGrp="1"/>
          </p:cNvSpPr>
          <p:nvPr>
            <p:ph type="body" sz="quarter" idx="11"/>
          </p:nvPr>
        </p:nvSpPr>
        <p:spPr/>
        <p:txBody>
          <a:bodyPr/>
          <a:lstStyle/>
          <a:p>
            <a:r>
              <a:rPr lang="en-US" sz="1400" dirty="0"/>
              <a:t>Appalachian Regional Commission. (n.d.) [Webpage]. Investments Supporting Partnerships in Recovery Ecosystems (INSPIRE). Accessed May 4, 2026, from: </a:t>
            </a:r>
            <a:r>
              <a:rPr lang="en-US" sz="1400" u="sng" dirty="0">
                <a:hlinkClick r:id="rId3"/>
              </a:rPr>
              <a:t>https://www.arc.gov/investment/appalachian-tennessee-1-1m-awarded-to-build-recovery-ecosystems/</a:t>
            </a:r>
            <a:r>
              <a:rPr lang="en-US" sz="1400" dirty="0"/>
              <a:t>.</a:t>
            </a:r>
          </a:p>
          <a:p>
            <a:r>
              <a:rPr lang="en-US" sz="1400" dirty="0"/>
              <a:t>California Department of Public Health. (2026). [Webpage]. California Overdose Surveillance Dashboard. Accessed May 4, 2026, from: </a:t>
            </a:r>
            <a:r>
              <a:rPr lang="en-US" sz="1400" u="sng" dirty="0">
                <a:hlinkClick r:id="rId4"/>
              </a:rPr>
              <a:t>California Overdose Surveillance Dashboard</a:t>
            </a:r>
            <a:r>
              <a:rPr lang="en-US" sz="1400" dirty="0"/>
              <a:t>.</a:t>
            </a:r>
          </a:p>
          <a:p>
            <a:r>
              <a:rPr lang="en-US" sz="1400" dirty="0"/>
              <a:t>California Department of Public Health, Center for Infectious Diseases, Office of AIDS. (2025). The California HIV Surveillance Report. Sacramento, California: Author. Accessed May 4, 2026, from: </a:t>
            </a:r>
            <a:r>
              <a:rPr lang="en-US" sz="1400" u="sng" dirty="0">
                <a:hlinkClick r:id="rId5"/>
              </a:rPr>
              <a:t>The California HIV </a:t>
            </a:r>
            <a:r>
              <a:rPr lang="en-US" sz="1400" u="sng" dirty="0" err="1">
                <a:hlinkClick r:id="rId5"/>
              </a:rPr>
              <a:t>Surveillanece</a:t>
            </a:r>
            <a:r>
              <a:rPr lang="en-US" sz="1400" u="sng" dirty="0">
                <a:hlinkClick r:id="rId5"/>
              </a:rPr>
              <a:t> Report</a:t>
            </a:r>
            <a:r>
              <a:rPr lang="en-US" sz="1400" dirty="0"/>
              <a:t>.</a:t>
            </a:r>
          </a:p>
          <a:p>
            <a:r>
              <a:rPr lang="en-US" sz="1400" dirty="0"/>
              <a:t>California Health Care Foundation. (2025). California Health Care Almanac: Substance Use in California – 2025 Edition. Accessed May 4, 2026, from </a:t>
            </a:r>
            <a:r>
              <a:rPr lang="en-US" sz="1400" u="sng" dirty="0">
                <a:hlinkClick r:id="rId6"/>
              </a:rPr>
              <a:t>https://www.chcf.org/wp-content/uploads/2025/02/SubstanceUseAlmanac2025.pdf</a:t>
            </a:r>
            <a:r>
              <a:rPr lang="en-US" sz="1400" dirty="0"/>
              <a:t>.</a:t>
            </a:r>
          </a:p>
          <a:p>
            <a:r>
              <a:rPr lang="en-US" sz="1400" dirty="0"/>
              <a:t>Centers for Disease Control and Prevention. (2024). [Webpage]. Fast Facts: HIV in the United States. Accessed May 4, 2026, from: </a:t>
            </a:r>
            <a:r>
              <a:rPr lang="en-US" sz="1400" u="sng" dirty="0">
                <a:hlinkClick r:id="rId7"/>
              </a:rPr>
              <a:t>https://www.cdc.gov/hiv/data-research/facts-stats/index.html</a:t>
            </a:r>
            <a:r>
              <a:rPr lang="en-US" sz="1400" dirty="0"/>
              <a:t>.</a:t>
            </a:r>
          </a:p>
          <a:p>
            <a:r>
              <a:rPr lang="en-US" sz="1400" dirty="0"/>
              <a:t>Centers for Disease Control and Prevention. (2024). [Webpage]. Undetectable = </a:t>
            </a:r>
            <a:r>
              <a:rPr lang="en-US" sz="1400" dirty="0" err="1"/>
              <a:t>Untransmittable</a:t>
            </a:r>
            <a:r>
              <a:rPr lang="en-US" sz="1400" dirty="0"/>
              <a:t>. Accessed May 4, 2026, from: </a:t>
            </a:r>
            <a:r>
              <a:rPr lang="en-US" sz="1400" u="sng" dirty="0">
                <a:hlinkClick r:id="rId8"/>
              </a:rPr>
              <a:t>https://www.cdc.gov/global-hiv-tb/php/our-approach/undetectable-untransmittable.html</a:t>
            </a:r>
            <a:r>
              <a:rPr lang="en-US" sz="1400" dirty="0"/>
              <a:t>.</a:t>
            </a:r>
          </a:p>
          <a:p>
            <a:pPr marL="114112" indent="0">
              <a:buNone/>
            </a:pPr>
            <a:endParaRPr lang="en-US" sz="1400" dirty="0"/>
          </a:p>
        </p:txBody>
      </p:sp>
    </p:spTree>
    <p:extLst>
      <p:ext uri="{BB962C8B-B14F-4D97-AF65-F5344CB8AC3E}">
        <p14:creationId xmlns:p14="http://schemas.microsoft.com/office/powerpoint/2010/main" val="1579155209"/>
      </p:ext>
    </p:extLst>
  </p:cSld>
  <p:clrMapOvr>
    <a:masterClrMapping/>
  </p:clrMapOvr>
  <p:transition spd="slow">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F0B77-F909-7226-EE3E-F7E17B8767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A72C85-5908-EE3B-C90A-C0A3EE3FA199}"/>
              </a:ext>
            </a:extLst>
          </p:cNvPr>
          <p:cNvSpPr>
            <a:spLocks noGrp="1"/>
          </p:cNvSpPr>
          <p:nvPr>
            <p:ph type="title"/>
          </p:nvPr>
        </p:nvSpPr>
        <p:spPr/>
        <p:txBody>
          <a:bodyPr/>
          <a:lstStyle/>
          <a:p>
            <a:r>
              <a:rPr lang="en-US" dirty="0"/>
              <a:t>References (2) </a:t>
            </a:r>
          </a:p>
        </p:txBody>
      </p:sp>
      <p:sp>
        <p:nvSpPr>
          <p:cNvPr id="3" name="Text Placeholder 2">
            <a:extLst>
              <a:ext uri="{FF2B5EF4-FFF2-40B4-BE49-F238E27FC236}">
                <a16:creationId xmlns:a16="http://schemas.microsoft.com/office/drawing/2014/main" id="{F60E4201-F52D-E474-03C7-75E607747DDC}"/>
              </a:ext>
            </a:extLst>
          </p:cNvPr>
          <p:cNvSpPr>
            <a:spLocks noGrp="1"/>
          </p:cNvSpPr>
          <p:nvPr>
            <p:ph type="body" sz="quarter" idx="11"/>
          </p:nvPr>
        </p:nvSpPr>
        <p:spPr/>
        <p:txBody>
          <a:bodyPr/>
          <a:lstStyle/>
          <a:p>
            <a:r>
              <a:rPr lang="en-US" sz="1400" dirty="0"/>
              <a:t>Davis, J. C., Cromartie, J., </a:t>
            </a:r>
            <a:r>
              <a:rPr lang="en-US" sz="1400" dirty="0" err="1"/>
              <a:t>Farrigan</a:t>
            </a:r>
            <a:r>
              <a:rPr lang="en-US" sz="1400" dirty="0"/>
              <a:t>, T., </a:t>
            </a:r>
            <a:r>
              <a:rPr lang="en-US" sz="1400" dirty="0" err="1"/>
              <a:t>Genetin</a:t>
            </a:r>
            <a:r>
              <a:rPr lang="en-US" sz="1400" dirty="0"/>
              <a:t>, B., Sanders, A., &amp; Winikoff, J. B. (2023). Rural America at a Glance 2023 Edition (Report No. EIB-261). U.S. Department of Agriculture, Economic Research Service. Accessed May 3, 2026, from:  </a:t>
            </a:r>
            <a:r>
              <a:rPr lang="en-US" sz="1400" u="sng" dirty="0">
                <a:hlinkClick r:id="rId3"/>
              </a:rPr>
              <a:t>Rural America at-a-Glance 2023</a:t>
            </a:r>
            <a:r>
              <a:rPr lang="en-US" sz="1400" dirty="0"/>
              <a:t>.</a:t>
            </a:r>
          </a:p>
          <a:p>
            <a:r>
              <a:rPr lang="en-US" sz="1400" dirty="0"/>
              <a:t>East Tennessee State University. (2024). [Webpage]. Aligning the Recovery Ecosystem in the Appalachian Highlands. Accessed May 4, 2026, from: </a:t>
            </a:r>
            <a:r>
              <a:rPr lang="en-US" sz="1400" u="sng" dirty="0">
                <a:hlinkClick r:id="rId4"/>
              </a:rPr>
              <a:t>https://www.etsu.edu/cph/addiction-science-center/recovery-eco.php</a:t>
            </a:r>
            <a:r>
              <a:rPr lang="en-US" sz="1400" dirty="0"/>
              <a:t>.</a:t>
            </a:r>
          </a:p>
          <a:p>
            <a:r>
              <a:rPr lang="en-US" sz="1400" dirty="0" err="1"/>
              <a:t>Ezenwaji</a:t>
            </a:r>
            <a:r>
              <a:rPr lang="en-US" sz="1400" dirty="0"/>
              <a:t>, C. O., Alum, E. U. &amp; Ugwu, O. P. C. (2025). Bridging the gap: Telemedicine as a solution for HIV care inequities in rural and vulnerable communities. </a:t>
            </a:r>
            <a:r>
              <a:rPr lang="en-US" sz="1400" i="1" dirty="0"/>
              <a:t>Int J Equity Health 24</a:t>
            </a:r>
            <a:r>
              <a:rPr lang="en-US" sz="1400" dirty="0"/>
              <a:t>, 205. </a:t>
            </a:r>
            <a:r>
              <a:rPr lang="en-US" sz="1400" u="sng" dirty="0">
                <a:hlinkClick r:id="rId5"/>
              </a:rPr>
              <a:t>https://doi.org/10.1186/s12939-025-02584-2</a:t>
            </a:r>
            <a:r>
              <a:rPr lang="en-US" sz="1400" dirty="0"/>
              <a:t> </a:t>
            </a:r>
          </a:p>
          <a:p>
            <a:r>
              <a:rPr lang="en-US" sz="1400" dirty="0"/>
              <a:t>Great Lakes Prevention Technology Transfer Center. (2019). Engaging the Faith Community in Substance Use Prevention: The Rationale for Partnering and Resources to Support Your Efforts. Madison, Wisconsin: University of Wisconsin-Madison. Accessed May 4, 2026, from: </a:t>
            </a:r>
            <a:r>
              <a:rPr lang="en-US" sz="1400" u="sng" dirty="0">
                <a:hlinkClick r:id="rId6"/>
              </a:rPr>
              <a:t>https://pttcnetwork.org/wp-content/uploads/2019/11/EngagingtheFaithCommunityinSubstanceUsePreventionRationaleandResources_mmf_0.pdf</a:t>
            </a:r>
            <a:r>
              <a:rPr lang="en-US" sz="1400" dirty="0"/>
              <a:t>.</a:t>
            </a:r>
          </a:p>
          <a:p>
            <a:r>
              <a:rPr lang="en-US" sz="1400" dirty="0"/>
              <a:t>Hargreaves, J. R., Auerbach, J. D., Hensen, B., &amp; Gregson, S. (2020).  Data-driven HIV prevention: The HIV prevention cascade and beyond. </a:t>
            </a:r>
            <a:r>
              <a:rPr lang="en-US" sz="1400" i="1" dirty="0"/>
              <a:t>Journal of the International AIDS Society, 23</a:t>
            </a:r>
            <a:r>
              <a:rPr lang="en-US" sz="1400" dirty="0"/>
              <a:t>(S3), e25538. </a:t>
            </a:r>
            <a:r>
              <a:rPr lang="en-US" sz="1400" u="sng" dirty="0">
                <a:hlinkClick r:id="rId7"/>
              </a:rPr>
              <a:t>https://doi.org/10.1002/jia2.25538</a:t>
            </a:r>
            <a:endParaRPr lang="en-US" sz="1400" dirty="0"/>
          </a:p>
          <a:p>
            <a:pPr marL="114112" indent="0">
              <a:buNone/>
            </a:pPr>
            <a:endParaRPr lang="en-US" sz="1400" dirty="0"/>
          </a:p>
        </p:txBody>
      </p:sp>
    </p:spTree>
    <p:extLst>
      <p:ext uri="{BB962C8B-B14F-4D97-AF65-F5344CB8AC3E}">
        <p14:creationId xmlns:p14="http://schemas.microsoft.com/office/powerpoint/2010/main" val="1677464164"/>
      </p:ext>
    </p:extLst>
  </p:cSld>
  <p:clrMapOvr>
    <a:masterClrMapping/>
  </p:clrMapOvr>
  <p:transition spd="slow">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30F4C-6EDE-8DD9-9843-1E4023FAD7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41FEB3-1E75-44AF-83F6-1DBB354A8C2F}"/>
              </a:ext>
            </a:extLst>
          </p:cNvPr>
          <p:cNvSpPr>
            <a:spLocks noGrp="1"/>
          </p:cNvSpPr>
          <p:nvPr>
            <p:ph type="title"/>
          </p:nvPr>
        </p:nvSpPr>
        <p:spPr/>
        <p:txBody>
          <a:bodyPr/>
          <a:lstStyle/>
          <a:p>
            <a:r>
              <a:rPr lang="en-US" dirty="0"/>
              <a:t>References (3) </a:t>
            </a:r>
          </a:p>
        </p:txBody>
      </p:sp>
      <p:sp>
        <p:nvSpPr>
          <p:cNvPr id="3" name="Text Placeholder 2">
            <a:extLst>
              <a:ext uri="{FF2B5EF4-FFF2-40B4-BE49-F238E27FC236}">
                <a16:creationId xmlns:a16="http://schemas.microsoft.com/office/drawing/2014/main" id="{BF03D446-982E-7316-56D3-F4963940F624}"/>
              </a:ext>
            </a:extLst>
          </p:cNvPr>
          <p:cNvSpPr>
            <a:spLocks noGrp="1"/>
          </p:cNvSpPr>
          <p:nvPr>
            <p:ph type="body" sz="quarter" idx="11"/>
          </p:nvPr>
        </p:nvSpPr>
        <p:spPr/>
        <p:txBody>
          <a:bodyPr/>
          <a:lstStyle/>
          <a:p>
            <a:r>
              <a:rPr lang="en-US" sz="1400" dirty="0"/>
              <a:t>Health Resources and Services Administration, Ryan White HIV/AIDS Program. (2020). HIV Care and Treatment in Rural Communities, HRSA’s Ryan White HIV/AIDS Program. Accessed May 4, 2026, from: </a:t>
            </a:r>
            <a:r>
              <a:rPr lang="en-US" sz="1400" u="sng" dirty="0">
                <a:hlinkClick r:id="rId3"/>
              </a:rPr>
              <a:t>https://ryanwhite.hrsa.gov/sites/default/files/ryanwhite/resources/hiv-rural-communities-fact-sheet.pdf</a:t>
            </a:r>
            <a:r>
              <a:rPr lang="en-US" sz="1400" dirty="0"/>
              <a:t>.</a:t>
            </a:r>
          </a:p>
          <a:p>
            <a:r>
              <a:rPr lang="en-US" sz="1400" dirty="0"/>
              <a:t>Hill, K., Kuo, I., </a:t>
            </a:r>
            <a:r>
              <a:rPr lang="en-US" sz="1400" dirty="0" err="1"/>
              <a:t>Shenoi</a:t>
            </a:r>
            <a:r>
              <a:rPr lang="en-US" sz="1400" dirty="0"/>
              <a:t>, S. V., Desruisseaux, M. S., &amp; Springer, S. A. (2023). Integrated care models: HIV and substance use. </a:t>
            </a:r>
            <a:r>
              <a:rPr lang="en-US" sz="1400" i="1" dirty="0"/>
              <a:t>Curr HIV/AIDS Rep 20</a:t>
            </a:r>
            <a:r>
              <a:rPr lang="en-US" sz="1400" dirty="0"/>
              <a:t>, 286–295. </a:t>
            </a:r>
            <a:r>
              <a:rPr lang="en-US" sz="1400" u="sng" dirty="0">
                <a:hlinkClick r:id="rId4"/>
              </a:rPr>
              <a:t>https://doi.org/10.1007/s11904-023-00667-9</a:t>
            </a:r>
            <a:r>
              <a:rPr lang="en-US" sz="1400" dirty="0"/>
              <a:t>.</a:t>
            </a:r>
          </a:p>
          <a:p>
            <a:r>
              <a:rPr lang="en-US" sz="1400" dirty="0" err="1"/>
              <a:t>HIV.Gov</a:t>
            </a:r>
            <a:r>
              <a:rPr lang="en-US" sz="1400" dirty="0"/>
              <a:t>. (2026). [Webpage]. U.S Statistics. Accessed May 4, 2026, from: </a:t>
            </a:r>
            <a:r>
              <a:rPr lang="en-US" sz="1400" u="sng" dirty="0">
                <a:hlinkClick r:id="rId5"/>
              </a:rPr>
              <a:t>https://www.hiv.gov/hiv-basics/overview/data-and-trends/statistics</a:t>
            </a:r>
            <a:r>
              <a:rPr lang="en-US" sz="1400" dirty="0"/>
              <a:t>.</a:t>
            </a:r>
          </a:p>
          <a:p>
            <a:r>
              <a:rPr lang="en-US" sz="1400" dirty="0"/>
              <a:t>Killelea, A., Armstrong, W., Barocas, J., </a:t>
            </a:r>
            <a:r>
              <a:rPr lang="en-US" sz="1400" dirty="0" err="1"/>
              <a:t>Bergoholz</a:t>
            </a:r>
            <a:r>
              <a:rPr lang="en-US" sz="1400" dirty="0"/>
              <a:t>, D., </a:t>
            </a:r>
            <a:r>
              <a:rPr lang="en-US" sz="1400" dirty="0" err="1"/>
              <a:t>Coribin</a:t>
            </a:r>
            <a:r>
              <a:rPr lang="en-US" sz="1400" dirty="0"/>
              <a:t>-Gutierrez, E., Dombrowski, J., Evans, T., Feinberg, F., Gipson, J., Haddad, M., Hanson, H., McManus, K., Oxner, A., Patel, R., Person, A., Tookes, H., &amp; Weddle, A. (2023). </a:t>
            </a:r>
            <a:r>
              <a:rPr lang="en-US" sz="1400" i="1" dirty="0"/>
              <a:t>A Systems Level Approach to Innovative HIV Care and Treatment Models in the United States:  Street Medicine and Differentiated Service Delivery</a:t>
            </a:r>
            <a:r>
              <a:rPr lang="en-US" sz="1400" dirty="0"/>
              <a:t>. Arlington, VA: HIV Medicine Association. Accessed May 4, 2026, from: </a:t>
            </a:r>
            <a:r>
              <a:rPr lang="en-US" sz="1400" u="sng" dirty="0">
                <a:hlinkClick r:id="rId6"/>
              </a:rPr>
              <a:t>https://www.hivma.org/globalassets/hivma/innovative-service-delivery-whitepaper.pdf</a:t>
            </a:r>
            <a:r>
              <a:rPr lang="en-US" sz="1400" dirty="0"/>
              <a:t>.</a:t>
            </a:r>
          </a:p>
          <a:p>
            <a:r>
              <a:rPr lang="en-US" sz="1400" dirty="0"/>
              <a:t>Logan, R. I., &amp; Castañeda, H. (2020). Addressing health disparities in the rural United States: Advocacy as caregiving among community health workers and </a:t>
            </a:r>
            <a:r>
              <a:rPr lang="en-US" sz="1400" dirty="0" err="1"/>
              <a:t>promotores</a:t>
            </a:r>
            <a:r>
              <a:rPr lang="en-US" sz="1400" dirty="0"/>
              <a:t> de </a:t>
            </a:r>
            <a:r>
              <a:rPr lang="en-US" sz="1400" dirty="0" err="1"/>
              <a:t>salud</a:t>
            </a:r>
            <a:r>
              <a:rPr lang="en-US" sz="1400" dirty="0"/>
              <a:t>. </a:t>
            </a:r>
            <a:r>
              <a:rPr lang="en-US" sz="1400" i="1" dirty="0"/>
              <a:t>Int J Environ Res Public Health, 10, 17</a:t>
            </a:r>
            <a:r>
              <a:rPr lang="en-US" sz="1400" dirty="0"/>
              <a:t>(24), 9223. </a:t>
            </a:r>
            <a:r>
              <a:rPr lang="en-US" sz="1400" dirty="0" err="1"/>
              <a:t>doi</a:t>
            </a:r>
            <a:r>
              <a:rPr lang="en-US" sz="1400" dirty="0"/>
              <a:t>: 10.3390/ijerph17249223. PMID: 33321718; PMCID: PMC7764816.</a:t>
            </a:r>
          </a:p>
          <a:p>
            <a:pPr marL="114112" indent="0">
              <a:buNone/>
            </a:pPr>
            <a:endParaRPr lang="en-US" sz="1400" dirty="0"/>
          </a:p>
        </p:txBody>
      </p:sp>
    </p:spTree>
    <p:extLst>
      <p:ext uri="{BB962C8B-B14F-4D97-AF65-F5344CB8AC3E}">
        <p14:creationId xmlns:p14="http://schemas.microsoft.com/office/powerpoint/2010/main" val="2625692323"/>
      </p:ext>
    </p:extLst>
  </p:cSld>
  <p:clrMapOvr>
    <a:masterClrMapping/>
  </p:clrMapOvr>
  <p:transition spd="slow">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AC459-D925-215B-2412-CE2E432D51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DF939D-5A19-64A5-8266-D2D39040CF01}"/>
              </a:ext>
            </a:extLst>
          </p:cNvPr>
          <p:cNvSpPr>
            <a:spLocks noGrp="1"/>
          </p:cNvSpPr>
          <p:nvPr>
            <p:ph type="title"/>
          </p:nvPr>
        </p:nvSpPr>
        <p:spPr/>
        <p:txBody>
          <a:bodyPr/>
          <a:lstStyle/>
          <a:p>
            <a:r>
              <a:rPr lang="en-US" dirty="0"/>
              <a:t>References (4) </a:t>
            </a:r>
          </a:p>
        </p:txBody>
      </p:sp>
      <p:sp>
        <p:nvSpPr>
          <p:cNvPr id="3" name="Text Placeholder 2">
            <a:extLst>
              <a:ext uri="{FF2B5EF4-FFF2-40B4-BE49-F238E27FC236}">
                <a16:creationId xmlns:a16="http://schemas.microsoft.com/office/drawing/2014/main" id="{EBD6F542-1675-1AE0-266F-BB4BC7EED06E}"/>
              </a:ext>
            </a:extLst>
          </p:cNvPr>
          <p:cNvSpPr>
            <a:spLocks noGrp="1"/>
          </p:cNvSpPr>
          <p:nvPr>
            <p:ph type="body" sz="quarter" idx="11"/>
          </p:nvPr>
        </p:nvSpPr>
        <p:spPr/>
        <p:txBody>
          <a:bodyPr/>
          <a:lstStyle/>
          <a:p>
            <a:r>
              <a:rPr lang="en-US" sz="1400" dirty="0"/>
              <a:t>Mistry, S. K., Harris, E., &amp; Harris, M. (2021). Community health workers as healthcare navigators in primary care chronic disease management: A systematic review. </a:t>
            </a:r>
            <a:r>
              <a:rPr lang="en-US" sz="1400" i="1" dirty="0"/>
              <a:t>J Gen Intern Med, 36</a:t>
            </a:r>
            <a:r>
              <a:rPr lang="en-US" sz="1400" dirty="0"/>
              <a:t>(9), 2755–2771. </a:t>
            </a:r>
            <a:r>
              <a:rPr lang="en-US" sz="1400" dirty="0" err="1"/>
              <a:t>doi</a:t>
            </a:r>
            <a:r>
              <a:rPr lang="en-US" sz="1400" dirty="0"/>
              <a:t>: 10.1007/s11606-021-06667-y. </a:t>
            </a:r>
            <a:r>
              <a:rPr lang="en-US" sz="1400" dirty="0" err="1"/>
              <a:t>Epub</a:t>
            </a:r>
            <a:r>
              <a:rPr lang="en-US" sz="1400" dirty="0"/>
              <a:t> 2021 Mar 5. PMID: 33674916; PMCID: PMC8390732.</a:t>
            </a:r>
          </a:p>
          <a:p>
            <a:r>
              <a:rPr lang="en-US" sz="1400" dirty="0"/>
              <a:t>Mumba, M. N., &amp; Mugoya, G. T. (2022). Recovery ecosystems: A whole health approach to substance use prevention and treatment. </a:t>
            </a:r>
            <a:r>
              <a:rPr lang="en-US" sz="1400" i="1" dirty="0"/>
              <a:t>J </a:t>
            </a:r>
            <a:r>
              <a:rPr lang="en-US" sz="1400" i="1" dirty="0" err="1"/>
              <a:t>Psychosoc</a:t>
            </a:r>
            <a:r>
              <a:rPr lang="en-US" sz="1400" i="1" dirty="0"/>
              <a:t> Nurs Ment Health Serv, 60</a:t>
            </a:r>
            <a:r>
              <a:rPr lang="en-US" sz="1400" dirty="0"/>
              <a:t>(9), 10–14. </a:t>
            </a:r>
            <a:r>
              <a:rPr lang="en-US" sz="1400" dirty="0" err="1"/>
              <a:t>doi</a:t>
            </a:r>
            <a:r>
              <a:rPr lang="en-US" sz="1400" dirty="0"/>
              <a:t>: 10.3928/02793695-20220809-05. PMID: 36044744.</a:t>
            </a:r>
          </a:p>
          <a:p>
            <a:r>
              <a:rPr lang="en-US" sz="1400" dirty="0"/>
              <a:t>National Center on Substance Abuse and Child Welfare. (2025). Fact Sheet 2: Family-Centered Approaches in Early Childhood for Substance Use Disorder (SUD) Treatment Programs. Lake Forest, California: Children and Family Futures. Accessed May 4, 2026, from </a:t>
            </a:r>
            <a:r>
              <a:rPr lang="en-US" sz="1400" u="sng" dirty="0">
                <a:hlinkClick r:id="rId3"/>
              </a:rPr>
              <a:t>https://ncsacw.acf.gov/files/early-childhood-factsheet-2.pdf</a:t>
            </a:r>
            <a:r>
              <a:rPr lang="en-US" sz="1400" dirty="0"/>
              <a:t>.</a:t>
            </a:r>
          </a:p>
          <a:p>
            <a:r>
              <a:rPr lang="en-US" sz="1400" dirty="0"/>
              <a:t>Panaite, A. C., Desroches, O. A., Warren, É., Rouly, G., Castonguay, G., &amp; Boivin, A. (2024). Engaging with peers to integrate community care: Knowledge synthesis and conceptual map. Health Expect, 27(2):e14034. </a:t>
            </a:r>
            <a:r>
              <a:rPr lang="en-US" sz="1400" dirty="0" err="1"/>
              <a:t>doi</a:t>
            </a:r>
            <a:r>
              <a:rPr lang="en-US" sz="1400" dirty="0"/>
              <a:t>: 10.1111/hex.14034. PMID: 38567865; PMCID: PMC10989131. - </a:t>
            </a:r>
            <a:r>
              <a:rPr lang="en-US" sz="1400" u="sng" dirty="0">
                <a:hlinkClick r:id="rId4"/>
              </a:rPr>
              <a:t>https://pmc.ncbi.nlm.nih.gov/articles/PMC10989131/pdf/HEX-27-e14034.pdf</a:t>
            </a:r>
            <a:r>
              <a:rPr lang="en-US" sz="1400" dirty="0"/>
              <a:t>.</a:t>
            </a:r>
          </a:p>
          <a:p>
            <a:r>
              <a:rPr lang="en-US" sz="1400" dirty="0"/>
              <a:t>Rawson, R. (2017). Vermont Hub-and-Spoke Model of Care for Opioid Use Disorders: An Evaluation. Burlington, VT: Vermont Center on Behavior and Health. Accessed May 4, 2026, from: </a:t>
            </a:r>
            <a:r>
              <a:rPr lang="en-US" sz="1400" u="sng" dirty="0">
                <a:hlinkClick r:id="rId5"/>
              </a:rPr>
              <a:t>https://www.healthvermont.gov/sites/default/files/documents/pdf/ADAP_Hub_and_Spoke_Evaluation_2017_1.pdf</a:t>
            </a:r>
            <a:r>
              <a:rPr lang="en-US" sz="1400" dirty="0"/>
              <a:t>.</a:t>
            </a:r>
          </a:p>
          <a:p>
            <a:pPr marL="114112" indent="0">
              <a:buNone/>
            </a:pPr>
            <a:endParaRPr lang="en-US" sz="1400" dirty="0"/>
          </a:p>
        </p:txBody>
      </p:sp>
    </p:spTree>
    <p:extLst>
      <p:ext uri="{BB962C8B-B14F-4D97-AF65-F5344CB8AC3E}">
        <p14:creationId xmlns:p14="http://schemas.microsoft.com/office/powerpoint/2010/main" val="1922540668"/>
      </p:ext>
    </p:extLst>
  </p:cSld>
  <p:clrMapOvr>
    <a:masterClrMapping/>
  </p:clrMapOvr>
  <p:transition spd="slow">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59BD4-5146-D51F-B398-A0B5038D46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01D336-CEC4-9748-3EFB-4B6980869587}"/>
              </a:ext>
            </a:extLst>
          </p:cNvPr>
          <p:cNvSpPr>
            <a:spLocks noGrp="1"/>
          </p:cNvSpPr>
          <p:nvPr>
            <p:ph type="title"/>
          </p:nvPr>
        </p:nvSpPr>
        <p:spPr/>
        <p:txBody>
          <a:bodyPr/>
          <a:lstStyle/>
          <a:p>
            <a:r>
              <a:rPr lang="en-US" dirty="0"/>
              <a:t>References (5) </a:t>
            </a:r>
          </a:p>
        </p:txBody>
      </p:sp>
      <p:sp>
        <p:nvSpPr>
          <p:cNvPr id="3" name="Text Placeholder 2">
            <a:extLst>
              <a:ext uri="{FF2B5EF4-FFF2-40B4-BE49-F238E27FC236}">
                <a16:creationId xmlns:a16="http://schemas.microsoft.com/office/drawing/2014/main" id="{E81803E8-07A6-15B0-DAD8-BE8196EE9D53}"/>
              </a:ext>
            </a:extLst>
          </p:cNvPr>
          <p:cNvSpPr>
            <a:spLocks noGrp="1"/>
          </p:cNvSpPr>
          <p:nvPr>
            <p:ph type="body" sz="quarter" idx="11"/>
          </p:nvPr>
        </p:nvSpPr>
        <p:spPr/>
        <p:txBody>
          <a:bodyPr/>
          <a:lstStyle/>
          <a:p>
            <a:r>
              <a:rPr lang="en-US" sz="1400" dirty="0"/>
              <a:t>Rural Health Information Hub (RHI Hub). (2026). [Webpage]. Healthcare Access in Rural Communities. Accessed May 3, 2026, from: </a:t>
            </a:r>
            <a:r>
              <a:rPr lang="en-US" sz="1400" u="sng" dirty="0">
                <a:hlinkClick r:id="rId3"/>
              </a:rPr>
              <a:t>https://www.ruralhealthinfo.org/topics/healthcare-access</a:t>
            </a:r>
            <a:r>
              <a:rPr lang="en-US" sz="1400" dirty="0"/>
              <a:t>.</a:t>
            </a:r>
          </a:p>
          <a:p>
            <a:r>
              <a:rPr lang="en-US" sz="1400" dirty="0"/>
              <a:t>Schafer, K. R., Albrecht, H., Dillingham, R., Hogg, R. S., Jaworsky, D., Kasper, K., </a:t>
            </a:r>
            <a:r>
              <a:rPr lang="en-US" sz="1400" dirty="0" err="1"/>
              <a:t>Loutfy</a:t>
            </a:r>
            <a:r>
              <a:rPr lang="en-US" sz="1400" dirty="0"/>
              <a:t>, M., MacKenzie, L. J., McManus, K. A., Oursler, K. A., Rhodes, S. D., Samji, H., Skinner, S., Sun, C. J., Weissman, S., &amp; Ohl, M. E. (2017). The continuum of HIV care in rural communities in the United States and Canada: What is known and future research directions. </a:t>
            </a:r>
            <a:r>
              <a:rPr lang="en-US" sz="1400" i="1" dirty="0"/>
              <a:t>J </a:t>
            </a:r>
            <a:r>
              <a:rPr lang="en-US" sz="1400" i="1" dirty="0" err="1"/>
              <a:t>Acquir</a:t>
            </a:r>
            <a:r>
              <a:rPr lang="en-US" sz="1400" i="1" dirty="0"/>
              <a:t> Immune </a:t>
            </a:r>
            <a:r>
              <a:rPr lang="en-US" sz="1400" i="1" dirty="0" err="1"/>
              <a:t>Defic</a:t>
            </a:r>
            <a:r>
              <a:rPr lang="en-US" sz="1400" i="1" dirty="0"/>
              <a:t> Syndr, 75</a:t>
            </a:r>
            <a:r>
              <a:rPr lang="en-US" sz="1400" dirty="0"/>
              <a:t>(1), 35–44. </a:t>
            </a:r>
            <a:r>
              <a:rPr lang="en-US" sz="1400" dirty="0" err="1"/>
              <a:t>doi</a:t>
            </a:r>
            <a:r>
              <a:rPr lang="en-US" sz="1400" dirty="0"/>
              <a:t>: 10.1097/QAI.0000000000001329. PMID: 28225437; PMCID: PMC6169533. </a:t>
            </a:r>
          </a:p>
          <a:p>
            <a:r>
              <a:rPr lang="en-US" sz="1400" dirty="0"/>
              <a:t>State of Vermont Blueprint for Health. (2026). [Webpage]. Hub &amp; Spoke. Accessed May 4, 2026, from: </a:t>
            </a:r>
            <a:r>
              <a:rPr lang="en-US" sz="1400" u="sng" dirty="0">
                <a:hlinkClick r:id="rId4"/>
              </a:rPr>
              <a:t>https://blueprintforhealth.vermont.gov/about-blueprint/hub-and-spoke</a:t>
            </a:r>
            <a:r>
              <a:rPr lang="en-US" sz="1400" dirty="0"/>
              <a:t>.</a:t>
            </a:r>
          </a:p>
          <a:p>
            <a:r>
              <a:rPr lang="en-US" sz="1400" dirty="0"/>
              <a:t>Substance Abuse and Mental Health Services Administration. (2024). Key substance use and mental health indicators in the United States: Results from the 2023 National Survey on Drug Use and Health (HHS Publication No. PEP24-07-021, NSDUH Series H-59). Center for Behavioral Health Statistics and Quality, Substance Abuse and Mental Health Services Administration. </a:t>
            </a:r>
            <a:r>
              <a:rPr lang="en-US" sz="1400" u="sng" dirty="0">
                <a:hlinkClick r:id="rId5"/>
              </a:rPr>
              <a:t>https://www.samhsa.gov/data/report/2023-nsduh-annual-national-report</a:t>
            </a:r>
            <a:r>
              <a:rPr lang="en-US" sz="1400" dirty="0"/>
              <a:t>.</a:t>
            </a:r>
          </a:p>
          <a:p>
            <a:r>
              <a:rPr lang="en-US" sz="1400" dirty="0"/>
              <a:t>Substance Abuse and Mental Health Services Administration. (2025). [Webpage]. Substance Use Disorder Treatment Options. Accessed May 4, 2026, from: </a:t>
            </a:r>
            <a:r>
              <a:rPr lang="en-US" sz="1400" u="sng" dirty="0">
                <a:hlinkClick r:id="rId6"/>
              </a:rPr>
              <a:t>https://www.samhsa.gov/substance-use/treatment/options</a:t>
            </a:r>
            <a:r>
              <a:rPr lang="en-US" sz="1400" dirty="0"/>
              <a:t>.</a:t>
            </a:r>
          </a:p>
          <a:p>
            <a:pPr marL="114112" indent="0">
              <a:buNone/>
            </a:pPr>
            <a:endParaRPr lang="en-US" sz="1400" dirty="0"/>
          </a:p>
        </p:txBody>
      </p:sp>
    </p:spTree>
    <p:extLst>
      <p:ext uri="{BB962C8B-B14F-4D97-AF65-F5344CB8AC3E}">
        <p14:creationId xmlns:p14="http://schemas.microsoft.com/office/powerpoint/2010/main" val="1001274344"/>
      </p:ext>
    </p:extLst>
  </p:cSld>
  <p:clrMapOvr>
    <a:masterClrMapping/>
  </p:clrMapOvr>
  <p:transition spd="slow">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E5617-12CE-3E1D-B1BD-8BD975C301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208BC3-2960-77BE-2284-15428C0EF032}"/>
              </a:ext>
            </a:extLst>
          </p:cNvPr>
          <p:cNvSpPr>
            <a:spLocks noGrp="1"/>
          </p:cNvSpPr>
          <p:nvPr>
            <p:ph type="title"/>
          </p:nvPr>
        </p:nvSpPr>
        <p:spPr/>
        <p:txBody>
          <a:bodyPr/>
          <a:lstStyle/>
          <a:p>
            <a:r>
              <a:rPr lang="en-US" dirty="0"/>
              <a:t>References (6) </a:t>
            </a:r>
          </a:p>
        </p:txBody>
      </p:sp>
      <p:sp>
        <p:nvSpPr>
          <p:cNvPr id="3" name="Text Placeholder 2">
            <a:extLst>
              <a:ext uri="{FF2B5EF4-FFF2-40B4-BE49-F238E27FC236}">
                <a16:creationId xmlns:a16="http://schemas.microsoft.com/office/drawing/2014/main" id="{3FD68799-E592-DD03-470A-30BAB3B69A5B}"/>
              </a:ext>
            </a:extLst>
          </p:cNvPr>
          <p:cNvSpPr>
            <a:spLocks noGrp="1"/>
          </p:cNvSpPr>
          <p:nvPr>
            <p:ph type="body" sz="quarter" idx="11"/>
          </p:nvPr>
        </p:nvSpPr>
        <p:spPr/>
        <p:txBody>
          <a:bodyPr/>
          <a:lstStyle/>
          <a:p>
            <a:r>
              <a:rPr lang="en-US" sz="1400" dirty="0"/>
              <a:t>UNICEF. (2025). [Webpage]. HIV: Elimination of mother-to-child transmission. Accessed May 4, 2026, from: </a:t>
            </a:r>
            <a:r>
              <a:rPr lang="en-US" sz="1400" u="sng" dirty="0">
                <a:hlinkClick r:id="rId3"/>
              </a:rPr>
              <a:t>https://data.unicef.org/topic/hivaids/emtct/</a:t>
            </a:r>
            <a:r>
              <a:rPr lang="en-US" sz="1400" dirty="0"/>
              <a:t>.</a:t>
            </a:r>
          </a:p>
          <a:p>
            <a:r>
              <a:rPr lang="en-US" sz="1400" dirty="0"/>
              <a:t>UR Medicine, Recovery Center of Excellence. (2026). Developing a Rural Community Approach to Overcoming social labeling. Accessed May 4, 2026, from: </a:t>
            </a:r>
            <a:r>
              <a:rPr lang="en-US" sz="1400" u="sng" dirty="0">
                <a:hlinkClick r:id="rId4"/>
              </a:rPr>
              <a:t>https://recoverycenterofexcellence.org/learn/developing-rural-community-approach-overcoming-</a:t>
            </a:r>
            <a:r>
              <a:rPr lang="en-US" sz="1400" dirty="0"/>
              <a:t>.</a:t>
            </a:r>
          </a:p>
          <a:p>
            <a:r>
              <a:rPr lang="en-US" sz="1400" dirty="0"/>
              <a:t>UR Medicine, Recovery Center of Excellence. (2025). [Webpage]. Partnering with Rural Communities on Substance Use Prevention for Youth. Accessed May 4, 2026, from: </a:t>
            </a:r>
            <a:r>
              <a:rPr lang="en-US" sz="1400" u="sng" dirty="0">
                <a:hlinkClick r:id="rId5"/>
              </a:rPr>
              <a:t>https://recoverycenterofexcellence.org/articles/partnering-rural-communities-substance-use-prevention-youth</a:t>
            </a:r>
            <a:r>
              <a:rPr lang="en-US" sz="1400" dirty="0"/>
              <a:t>.</a:t>
            </a:r>
          </a:p>
          <a:p>
            <a:r>
              <a:rPr lang="en-US" sz="1400" dirty="0"/>
              <a:t>U.S. Census Bureau. (2025). 2020 Census Demographic and Housing Characteristics File (DHC). Accessed May 3, 2026, from: </a:t>
            </a:r>
            <a:r>
              <a:rPr lang="en-US" sz="1400" u="sng" dirty="0">
                <a:hlinkClick r:id="rId6"/>
              </a:rPr>
              <a:t>https://www.census.gov/data/tables/2023/dec/2020-census-dhc.html</a:t>
            </a:r>
            <a:r>
              <a:rPr lang="en-US" sz="1400" dirty="0"/>
              <a:t>.</a:t>
            </a:r>
          </a:p>
          <a:p>
            <a:r>
              <a:rPr lang="en-US" sz="1400" dirty="0"/>
              <a:t>U.S. Department of Agriculture. (2020). </a:t>
            </a:r>
            <a:r>
              <a:rPr lang="en-US" sz="1400" i="1" dirty="0"/>
              <a:t>Rural Community Action Guide: Building Stronger Healthy, Drug-Free Rural Communities</a:t>
            </a:r>
            <a:r>
              <a:rPr lang="en-US" sz="1400" dirty="0"/>
              <a:t>. Washington, DC: Author. Accessed May 4, 2026, from: </a:t>
            </a:r>
            <a:r>
              <a:rPr lang="en-US" sz="1400" u="sng" dirty="0">
                <a:hlinkClick r:id="rId7"/>
              </a:rPr>
              <a:t>https://www.usda.gov/sites/default/files/documents/rural-community-action-guide.pdf</a:t>
            </a:r>
            <a:r>
              <a:rPr lang="en-US" sz="1400" dirty="0"/>
              <a:t>.</a:t>
            </a:r>
          </a:p>
          <a:p>
            <a:pPr marL="114112" indent="0">
              <a:buNone/>
            </a:pPr>
            <a:endParaRPr lang="en-US" sz="1400" dirty="0"/>
          </a:p>
        </p:txBody>
      </p:sp>
    </p:spTree>
    <p:extLst>
      <p:ext uri="{BB962C8B-B14F-4D97-AF65-F5344CB8AC3E}">
        <p14:creationId xmlns:p14="http://schemas.microsoft.com/office/powerpoint/2010/main" val="2483208385"/>
      </p:ext>
    </p:extLst>
  </p:cSld>
  <p:clrMapOvr>
    <a:masterClrMapping/>
  </p:clrMapOvr>
  <p:transition spd="slow">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DCA64-955F-2AD3-221A-DEFB14AC0A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00C154-F855-E9C7-416D-3BFECFBE2CA7}"/>
              </a:ext>
            </a:extLst>
          </p:cNvPr>
          <p:cNvSpPr>
            <a:spLocks noGrp="1"/>
          </p:cNvSpPr>
          <p:nvPr>
            <p:ph type="title"/>
          </p:nvPr>
        </p:nvSpPr>
        <p:spPr/>
        <p:txBody>
          <a:bodyPr/>
          <a:lstStyle/>
          <a:p>
            <a:r>
              <a:rPr lang="en-US" dirty="0"/>
              <a:t>References (7) </a:t>
            </a:r>
          </a:p>
        </p:txBody>
      </p:sp>
      <p:sp>
        <p:nvSpPr>
          <p:cNvPr id="3" name="Text Placeholder 2">
            <a:extLst>
              <a:ext uri="{FF2B5EF4-FFF2-40B4-BE49-F238E27FC236}">
                <a16:creationId xmlns:a16="http://schemas.microsoft.com/office/drawing/2014/main" id="{E8A7357B-E1E8-3990-C726-11863C2A3532}"/>
              </a:ext>
            </a:extLst>
          </p:cNvPr>
          <p:cNvSpPr>
            <a:spLocks noGrp="1"/>
          </p:cNvSpPr>
          <p:nvPr>
            <p:ph type="body" sz="quarter" idx="11"/>
          </p:nvPr>
        </p:nvSpPr>
        <p:spPr/>
        <p:txBody>
          <a:bodyPr/>
          <a:lstStyle/>
          <a:p>
            <a:r>
              <a:rPr lang="en-US" sz="1400" dirty="0"/>
              <a:t>U.S. Federal Housing. (2024). [Webpage] Who Lives in Rural America. Accessed May 3, 2026, from: </a:t>
            </a:r>
            <a:r>
              <a:rPr lang="en-US" sz="1400" u="sng" dirty="0">
                <a:hlinkClick r:id="rId3"/>
              </a:rPr>
              <a:t>https://www.fhfa.gov/blog/insights/who-lives-in-rural-America</a:t>
            </a:r>
            <a:r>
              <a:rPr lang="en-US" sz="1400" dirty="0"/>
              <a:t>.</a:t>
            </a:r>
          </a:p>
          <a:p>
            <a:r>
              <a:rPr lang="en-US" sz="1400" dirty="0"/>
              <a:t>U.S. Government Accountability Office (GAO). (2023). [Webpage]. Why Health Care Is Harder to Access in Rural America. Accessed May 3, 2026, from: </a:t>
            </a:r>
            <a:r>
              <a:rPr lang="en-US" sz="1400" u="sng" dirty="0">
                <a:hlinkClick r:id="rId4"/>
              </a:rPr>
              <a:t>https://www.gao.gov/blog/why-health-care-harder-access-rural-america</a:t>
            </a:r>
            <a:r>
              <a:rPr lang="en-US" sz="1400" dirty="0"/>
              <a:t>.</a:t>
            </a:r>
          </a:p>
          <a:p>
            <a:r>
              <a:rPr lang="en-US" sz="1400" dirty="0"/>
              <a:t>Volunteers of America Southeast Louisiana. (n.d.) [Webpage]. Providing Innovative Behavioral Health Services. Accessed May 4, 2026, from: </a:t>
            </a:r>
            <a:r>
              <a:rPr lang="en-US" sz="1400" u="sng" dirty="0">
                <a:hlinkClick r:id="rId5"/>
              </a:rPr>
              <a:t>https://www.voasela.org/services/health-services/</a:t>
            </a:r>
            <a:r>
              <a:rPr lang="en-US" sz="1400" dirty="0"/>
              <a:t>.</a:t>
            </a:r>
          </a:p>
          <a:p>
            <a:r>
              <a:rPr lang="en-US" sz="1400" dirty="0"/>
              <a:t>Wiehe, S. E., Nelson, T. L., Hawryluk, B., Andres, U.-M., </a:t>
            </a:r>
            <a:r>
              <a:rPr lang="en-US" sz="1400" dirty="0" err="1"/>
              <a:t>Aalsma</a:t>
            </a:r>
            <a:r>
              <a:rPr lang="en-US" sz="1400" dirty="0"/>
              <a:t>, M. C., Rosenman, M. B., Butler, M. S., Harris, M., Moore, K., Scott, C. D., Gharbi, S., Parks, L., Lynch, D., Silverman, R. D., &amp; Fortenberry, J. D. (2024). Unlocking success: Community engagement for enhanced HIV care outcomes. </a:t>
            </a:r>
            <a:r>
              <a:rPr lang="en-US" sz="1400" i="1" dirty="0"/>
              <a:t>Res </a:t>
            </a:r>
            <a:r>
              <a:rPr lang="en-US" sz="1400" i="1" dirty="0" err="1"/>
              <a:t>Involv</a:t>
            </a:r>
            <a:r>
              <a:rPr lang="en-US" sz="1400" i="1" dirty="0"/>
              <a:t> </a:t>
            </a:r>
            <a:r>
              <a:rPr lang="en-US" sz="1400" i="1" dirty="0" err="1"/>
              <a:t>Engagem</a:t>
            </a:r>
            <a:r>
              <a:rPr lang="en-US" sz="1400" i="1" dirty="0"/>
              <a:t> 10, </a:t>
            </a:r>
            <a:r>
              <a:rPr lang="en-US" sz="1400" dirty="0"/>
              <a:t>127. </a:t>
            </a:r>
            <a:r>
              <a:rPr lang="en-US" sz="1400" u="sng" dirty="0">
                <a:hlinkClick r:id="rId6"/>
              </a:rPr>
              <a:t>https://doi.org/10.1186/s40900-024-00657-0</a:t>
            </a:r>
            <a:endParaRPr lang="en-US" sz="1400" dirty="0"/>
          </a:p>
          <a:p>
            <a:pPr marL="114112" indent="0">
              <a:buNone/>
            </a:pPr>
            <a:endParaRPr lang="en-US" sz="1400" dirty="0"/>
          </a:p>
        </p:txBody>
      </p:sp>
    </p:spTree>
    <p:extLst>
      <p:ext uri="{BB962C8B-B14F-4D97-AF65-F5344CB8AC3E}">
        <p14:creationId xmlns:p14="http://schemas.microsoft.com/office/powerpoint/2010/main" val="2965507780"/>
      </p:ext>
    </p:extLst>
  </p:cSld>
  <p:clrMapOvr>
    <a:masterClrMapping/>
  </p:clrMapOvr>
  <p:transition spd="slow">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E32B9-4110-83F1-9D47-5BA9F62FAD4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17B7D5-9A7D-EB56-9933-9B78E9781647}"/>
              </a:ext>
            </a:extLst>
          </p:cNvPr>
          <p:cNvSpPr>
            <a:spLocks noGrp="1"/>
          </p:cNvSpPr>
          <p:nvPr>
            <p:ph type="title" idx="4294967295"/>
          </p:nvPr>
        </p:nvSpPr>
        <p:spPr>
          <a:xfrm>
            <a:off x="504825" y="868363"/>
            <a:ext cx="9551988" cy="533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0" marR="0" lvl="0" indent="0" algn="l" defTabSz="1218895" rtl="0" eaLnBrk="1" fontAlgn="auto" latinLnBrk="0" hangingPunct="1">
              <a:lnSpc>
                <a:spcPts val="36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a:ln>
                  <a:noFill/>
                </a:ln>
                <a:solidFill>
                  <a:schemeClr val="accent6"/>
                </a:solidFill>
                <a:effectLst/>
                <a:uLnTx/>
                <a:uFillTx/>
                <a:latin typeface="+mj-lt"/>
                <a:ea typeface="+mn-ea"/>
                <a:cs typeface="Arial" pitchFamily="34" charset="0"/>
              </a:rPr>
              <a:t>AETC Program Resource Materials</a:t>
            </a:r>
          </a:p>
        </p:txBody>
      </p:sp>
      <p:graphicFrame>
        <p:nvGraphicFramePr>
          <p:cNvPr id="9" name="Table 8">
            <a:extLst>
              <a:ext uri="{FF2B5EF4-FFF2-40B4-BE49-F238E27FC236}">
                <a16:creationId xmlns:a16="http://schemas.microsoft.com/office/drawing/2014/main" id="{39C22639-092A-1BDE-A00D-666A4CC3F7D0}"/>
              </a:ext>
            </a:extLst>
          </p:cNvPr>
          <p:cNvGraphicFramePr>
            <a:graphicFrameLocks noGrp="1"/>
          </p:cNvGraphicFramePr>
          <p:nvPr>
            <p:extLst>
              <p:ext uri="{D42A27DB-BD31-4B8C-83A1-F6EECF244321}">
                <p14:modId xmlns:p14="http://schemas.microsoft.com/office/powerpoint/2010/main" val="3058501696"/>
              </p:ext>
            </p:extLst>
          </p:nvPr>
        </p:nvGraphicFramePr>
        <p:xfrm>
          <a:off x="504496" y="1401517"/>
          <a:ext cx="11062941" cy="4431723"/>
        </p:xfrm>
        <a:graphic>
          <a:graphicData uri="http://schemas.openxmlformats.org/drawingml/2006/table">
            <a:tbl>
              <a:tblPr firstRow="1" bandRow="1">
                <a:tableStyleId>{912C8C85-51F0-491E-9774-3900AFEF0FD7}</a:tableStyleId>
              </a:tblPr>
              <a:tblGrid>
                <a:gridCol w="5533690">
                  <a:extLst>
                    <a:ext uri="{9D8B030D-6E8A-4147-A177-3AD203B41FA5}">
                      <a16:colId xmlns:a16="http://schemas.microsoft.com/office/drawing/2014/main" val="20001"/>
                    </a:ext>
                  </a:extLst>
                </a:gridCol>
                <a:gridCol w="5529251">
                  <a:extLst>
                    <a:ext uri="{9D8B030D-6E8A-4147-A177-3AD203B41FA5}">
                      <a16:colId xmlns:a16="http://schemas.microsoft.com/office/drawing/2014/main" val="20002"/>
                    </a:ext>
                  </a:extLst>
                </a:gridCol>
              </a:tblGrid>
              <a:tr h="712449">
                <a:tc>
                  <a:txBody>
                    <a:bodyPr/>
                    <a:lstStyle/>
                    <a:p>
                      <a:pPr algn="ctr">
                        <a:lnSpc>
                          <a:spcPts val="1640"/>
                        </a:lnSpc>
                      </a:pPr>
                      <a:r>
                        <a:rPr lang="en-US" sz="1600" dirty="0"/>
                        <a:t>HIV Care Tools App</a:t>
                      </a:r>
                      <a:endParaRPr lang="en-US" sz="1600" b="1" dirty="0">
                        <a:solidFill>
                          <a:schemeClr val="bg1"/>
                        </a:solidFill>
                      </a:endParaRPr>
                    </a:p>
                  </a:txBody>
                  <a:tcPr marL="284054" marR="284054" marT="50587" marB="50587"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096B6"/>
                    </a:solidFill>
                  </a:tcPr>
                </a:tc>
                <a:tc>
                  <a:txBody>
                    <a:bodyPr/>
                    <a:lstStyle/>
                    <a:p>
                      <a:pPr marL="0" marR="0" indent="0" algn="ctr" defTabSz="914400" rtl="0" eaLnBrk="1" fontAlgn="auto" latinLnBrk="0" hangingPunct="1">
                        <a:lnSpc>
                          <a:spcPts val="1640"/>
                        </a:lnSpc>
                        <a:spcBef>
                          <a:spcPts val="0"/>
                        </a:spcBef>
                        <a:spcAft>
                          <a:spcPts val="0"/>
                        </a:spcAft>
                        <a:buClr>
                          <a:srgbClr val="000000"/>
                        </a:buClr>
                        <a:buSzTx/>
                        <a:buFont typeface="Arial"/>
                        <a:buNone/>
                        <a:tabLst/>
                        <a:defRPr/>
                      </a:pPr>
                      <a:r>
                        <a:rPr lang="en-US" sz="1600" dirty="0"/>
                        <a:t>AETC Program Newsletter</a:t>
                      </a:r>
                    </a:p>
                  </a:txBody>
                  <a:tcPr marL="284054" marR="284054" marT="50587" marB="50587"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096B6"/>
                    </a:solidFill>
                  </a:tcPr>
                </a:tc>
                <a:extLst>
                  <a:ext uri="{0D108BD9-81ED-4DB2-BD59-A6C34878D82A}">
                    <a16:rowId xmlns:a16="http://schemas.microsoft.com/office/drawing/2014/main" val="10000"/>
                  </a:ext>
                </a:extLst>
              </a:tr>
              <a:tr h="3719274">
                <a:tc>
                  <a:txBody>
                    <a:bodyPr/>
                    <a:lstStyle/>
                    <a:p>
                      <a:pPr marL="0" indent="0">
                        <a:lnSpc>
                          <a:spcPct val="114000"/>
                        </a:lnSpc>
                        <a:buFontTx/>
                        <a:buNone/>
                      </a:pPr>
                      <a:endParaRPr lang="en-US" sz="1600" dirty="0"/>
                    </a:p>
                  </a:txBody>
                  <a:tcPr marL="284054" marR="284054" marT="50587" marB="50587"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8F6F0"/>
                    </a:solidFill>
                  </a:tcPr>
                </a:tc>
                <a:tc>
                  <a:txBody>
                    <a:bodyPr/>
                    <a:lstStyle/>
                    <a:p>
                      <a:pPr marL="285750" indent="-285750">
                        <a:lnSpc>
                          <a:spcPct val="114000"/>
                        </a:lnSpc>
                        <a:buFont typeface="Wingdings" panose="05000000000000000000" pitchFamily="2" charset="2"/>
                        <a:buChar char="§"/>
                      </a:pPr>
                      <a:endParaRPr lang="en-US" sz="1600" dirty="0"/>
                    </a:p>
                  </a:txBody>
                  <a:tcPr marL="284054" marR="284054" marT="50587" marB="50587"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8F6F0"/>
                    </a:solidFill>
                  </a:tcPr>
                </a:tc>
                <a:extLst>
                  <a:ext uri="{0D108BD9-81ED-4DB2-BD59-A6C34878D82A}">
                    <a16:rowId xmlns:a16="http://schemas.microsoft.com/office/drawing/2014/main" val="10001"/>
                  </a:ext>
                </a:extLst>
              </a:tr>
            </a:tbl>
          </a:graphicData>
        </a:graphic>
      </p:graphicFrame>
      <p:pic>
        <p:nvPicPr>
          <p:cNvPr id="5" name="Picture 4" descr="AETC Program graphic with red ribbon symbol and the text ‘Download the HIV Care Tools app.’ Two QR codes are shown for downloading from the Apple App Store and Google Play.&#10;&#10;">
            <a:extLst>
              <a:ext uri="{FF2B5EF4-FFF2-40B4-BE49-F238E27FC236}">
                <a16:creationId xmlns:a16="http://schemas.microsoft.com/office/drawing/2014/main" id="{537999B4-6AE3-C166-3BF4-CB77CE5B8585}"/>
              </a:ext>
            </a:extLst>
          </p:cNvPr>
          <p:cNvPicPr>
            <a:picLocks noChangeAspect="1"/>
          </p:cNvPicPr>
          <p:nvPr/>
        </p:nvPicPr>
        <p:blipFill>
          <a:blip r:embed="rId3"/>
          <a:stretch>
            <a:fillRect/>
          </a:stretch>
        </p:blipFill>
        <p:spPr>
          <a:xfrm>
            <a:off x="1513490" y="2128344"/>
            <a:ext cx="3721559" cy="3704895"/>
          </a:xfrm>
          <a:prstGeom prst="rect">
            <a:avLst/>
          </a:prstGeom>
        </p:spPr>
      </p:pic>
      <p:pic>
        <p:nvPicPr>
          <p:cNvPr id="12" name="Picture 11" descr="Graphic for the National AETC Support Center with a red ribbon symbol and text inviting users to ‘Subscribe to the AETC Program national newsletter,’ alongside a QR code for accessing the subscription.">
            <a:extLst>
              <a:ext uri="{FF2B5EF4-FFF2-40B4-BE49-F238E27FC236}">
                <a16:creationId xmlns:a16="http://schemas.microsoft.com/office/drawing/2014/main" id="{8694CDF4-8FE8-432F-1D0C-40966FA27351}"/>
              </a:ext>
            </a:extLst>
          </p:cNvPr>
          <p:cNvPicPr>
            <a:picLocks noChangeAspect="1"/>
          </p:cNvPicPr>
          <p:nvPr/>
        </p:nvPicPr>
        <p:blipFill>
          <a:blip r:embed="rId4"/>
          <a:stretch>
            <a:fillRect/>
          </a:stretch>
        </p:blipFill>
        <p:spPr>
          <a:xfrm>
            <a:off x="6953776" y="2111680"/>
            <a:ext cx="3721559" cy="3721559"/>
          </a:xfrm>
          <a:prstGeom prst="rect">
            <a:avLst/>
          </a:prstGeom>
        </p:spPr>
      </p:pic>
    </p:spTree>
    <p:extLst>
      <p:ext uri="{BB962C8B-B14F-4D97-AF65-F5344CB8AC3E}">
        <p14:creationId xmlns:p14="http://schemas.microsoft.com/office/powerpoint/2010/main" val="1325757743"/>
      </p:ext>
    </p:extLst>
  </p:cSld>
  <p:clrMapOvr>
    <a:masterClrMapping/>
  </p:clrMapOvr>
  <p:transition spd="slow">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222E9-66F1-0BA4-3DDF-3A16AE397EA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0E4906-B4D1-EC22-5B2A-10FFD7F391F5}"/>
              </a:ext>
            </a:extLst>
          </p:cNvPr>
          <p:cNvSpPr>
            <a:spLocks noGrp="1"/>
          </p:cNvSpPr>
          <p:nvPr>
            <p:ph type="title" idx="4294967295"/>
          </p:nvPr>
        </p:nvSpPr>
        <p:spPr>
          <a:xfrm>
            <a:off x="504825" y="868363"/>
            <a:ext cx="11062612" cy="533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0" marR="0" lvl="0" indent="0" algn="l" defTabSz="1218895" rtl="0" eaLnBrk="1" fontAlgn="auto" latinLnBrk="0" hangingPunct="1">
              <a:lnSpc>
                <a:spcPts val="36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a:ln>
                  <a:noFill/>
                </a:ln>
                <a:solidFill>
                  <a:schemeClr val="accent6"/>
                </a:solidFill>
                <a:effectLst/>
                <a:uLnTx/>
                <a:uFillTx/>
                <a:latin typeface="+mj-lt"/>
                <a:ea typeface="+mn-ea"/>
                <a:cs typeface="Arial" pitchFamily="34" charset="0"/>
              </a:rPr>
              <a:t>AETC Program Clinician Consultations and National Curriculum</a:t>
            </a:r>
          </a:p>
        </p:txBody>
      </p:sp>
      <p:graphicFrame>
        <p:nvGraphicFramePr>
          <p:cNvPr id="9" name="Table 8">
            <a:extLst>
              <a:ext uri="{FF2B5EF4-FFF2-40B4-BE49-F238E27FC236}">
                <a16:creationId xmlns:a16="http://schemas.microsoft.com/office/drawing/2014/main" id="{389B9C7C-A0D4-FF1E-9F3B-2697057EC1A0}"/>
              </a:ext>
            </a:extLst>
          </p:cNvPr>
          <p:cNvGraphicFramePr>
            <a:graphicFrameLocks noGrp="1"/>
          </p:cNvGraphicFramePr>
          <p:nvPr>
            <p:extLst>
              <p:ext uri="{D42A27DB-BD31-4B8C-83A1-F6EECF244321}">
                <p14:modId xmlns:p14="http://schemas.microsoft.com/office/powerpoint/2010/main" val="3527230063"/>
              </p:ext>
            </p:extLst>
          </p:nvPr>
        </p:nvGraphicFramePr>
        <p:xfrm>
          <a:off x="504496" y="1401517"/>
          <a:ext cx="11062941" cy="4431723"/>
        </p:xfrm>
        <a:graphic>
          <a:graphicData uri="http://schemas.openxmlformats.org/drawingml/2006/table">
            <a:tbl>
              <a:tblPr firstRow="1" bandRow="1">
                <a:tableStyleId>{912C8C85-51F0-491E-9774-3900AFEF0FD7}</a:tableStyleId>
              </a:tblPr>
              <a:tblGrid>
                <a:gridCol w="5533690">
                  <a:extLst>
                    <a:ext uri="{9D8B030D-6E8A-4147-A177-3AD203B41FA5}">
                      <a16:colId xmlns:a16="http://schemas.microsoft.com/office/drawing/2014/main" val="20001"/>
                    </a:ext>
                  </a:extLst>
                </a:gridCol>
                <a:gridCol w="5529251">
                  <a:extLst>
                    <a:ext uri="{9D8B030D-6E8A-4147-A177-3AD203B41FA5}">
                      <a16:colId xmlns:a16="http://schemas.microsoft.com/office/drawing/2014/main" val="20002"/>
                    </a:ext>
                  </a:extLst>
                </a:gridCol>
              </a:tblGrid>
              <a:tr h="712449">
                <a:tc>
                  <a:txBody>
                    <a:bodyPr/>
                    <a:lstStyle/>
                    <a:p>
                      <a:pPr algn="ctr">
                        <a:lnSpc>
                          <a:spcPts val="1640"/>
                        </a:lnSpc>
                      </a:pPr>
                      <a:r>
                        <a:rPr lang="en-US" sz="1600" dirty="0"/>
                        <a:t>NCCC</a:t>
                      </a:r>
                      <a:endParaRPr lang="en-US" sz="1600" b="1" dirty="0">
                        <a:solidFill>
                          <a:schemeClr val="bg1"/>
                        </a:solidFill>
                      </a:endParaRPr>
                    </a:p>
                  </a:txBody>
                  <a:tcPr marL="284054" marR="284054" marT="50587" marB="50587"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096B6"/>
                    </a:solidFill>
                  </a:tcPr>
                </a:tc>
                <a:tc>
                  <a:txBody>
                    <a:bodyPr/>
                    <a:lstStyle/>
                    <a:p>
                      <a:pPr marL="0" marR="0" indent="0" algn="ctr" defTabSz="914400" rtl="0" eaLnBrk="1" fontAlgn="auto" latinLnBrk="0" hangingPunct="1">
                        <a:lnSpc>
                          <a:spcPts val="1640"/>
                        </a:lnSpc>
                        <a:spcBef>
                          <a:spcPts val="0"/>
                        </a:spcBef>
                        <a:spcAft>
                          <a:spcPts val="0"/>
                        </a:spcAft>
                        <a:buClr>
                          <a:srgbClr val="000000"/>
                        </a:buClr>
                        <a:buSzTx/>
                        <a:buFont typeface="Arial"/>
                        <a:buNone/>
                        <a:tabLst/>
                        <a:defRPr/>
                      </a:pPr>
                      <a:r>
                        <a:rPr lang="en-US" sz="1600" dirty="0"/>
                        <a:t>NHC</a:t>
                      </a:r>
                    </a:p>
                  </a:txBody>
                  <a:tcPr marL="284054" marR="284054" marT="50587" marB="50587"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096B6"/>
                    </a:solidFill>
                  </a:tcPr>
                </a:tc>
                <a:extLst>
                  <a:ext uri="{0D108BD9-81ED-4DB2-BD59-A6C34878D82A}">
                    <a16:rowId xmlns:a16="http://schemas.microsoft.com/office/drawing/2014/main" val="10000"/>
                  </a:ext>
                </a:extLst>
              </a:tr>
              <a:tr h="3719274">
                <a:tc>
                  <a:txBody>
                    <a:bodyPr/>
                    <a:lstStyle/>
                    <a:p>
                      <a:pPr marL="0" indent="0">
                        <a:lnSpc>
                          <a:spcPct val="114000"/>
                        </a:lnSpc>
                        <a:buFontTx/>
                        <a:buNone/>
                      </a:pPr>
                      <a:endParaRPr lang="en-US" sz="1600" dirty="0"/>
                    </a:p>
                  </a:txBody>
                  <a:tcPr marL="284054" marR="284054" marT="50587" marB="50587"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8F6F0"/>
                    </a:solidFill>
                  </a:tcPr>
                </a:tc>
                <a:tc>
                  <a:txBody>
                    <a:bodyPr/>
                    <a:lstStyle/>
                    <a:p>
                      <a:pPr marL="0" indent="0">
                        <a:lnSpc>
                          <a:spcPct val="114000"/>
                        </a:lnSpc>
                        <a:buFont typeface="Wingdings" panose="05000000000000000000" pitchFamily="2" charset="2"/>
                        <a:buNone/>
                      </a:pPr>
                      <a:endParaRPr lang="en-US" sz="1600" dirty="0"/>
                    </a:p>
                  </a:txBody>
                  <a:tcPr marL="284054" marR="284054" marT="50587" marB="50587"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8F6F0"/>
                    </a:solidFill>
                  </a:tcPr>
                </a:tc>
                <a:extLst>
                  <a:ext uri="{0D108BD9-81ED-4DB2-BD59-A6C34878D82A}">
                    <a16:rowId xmlns:a16="http://schemas.microsoft.com/office/drawing/2014/main" val="10001"/>
                  </a:ext>
                </a:extLst>
              </a:tr>
            </a:tbl>
          </a:graphicData>
        </a:graphic>
      </p:graphicFrame>
      <p:pic>
        <p:nvPicPr>
          <p:cNvPr id="7" name="Picture 6" descr="Graphic for the National Clinician Consultation Center with the tagline ‘Translating science into care,’ promoting clinician-to-clinician no-cost consultations, with a QR code for accessing services.">
            <a:extLst>
              <a:ext uri="{FF2B5EF4-FFF2-40B4-BE49-F238E27FC236}">
                <a16:creationId xmlns:a16="http://schemas.microsoft.com/office/drawing/2014/main" id="{E458AF95-DBF0-2DBA-4949-0FE9ED4D94EF}"/>
              </a:ext>
            </a:extLst>
          </p:cNvPr>
          <p:cNvPicPr>
            <a:picLocks noChangeAspect="1"/>
          </p:cNvPicPr>
          <p:nvPr/>
        </p:nvPicPr>
        <p:blipFill>
          <a:blip r:embed="rId3"/>
          <a:stretch>
            <a:fillRect/>
          </a:stretch>
        </p:blipFill>
        <p:spPr>
          <a:xfrm>
            <a:off x="1511205" y="2122658"/>
            <a:ext cx="3710582" cy="3710582"/>
          </a:xfrm>
          <a:prstGeom prst="rect">
            <a:avLst/>
          </a:prstGeom>
        </p:spPr>
      </p:pic>
      <p:pic>
        <p:nvPicPr>
          <p:cNvPr id="10" name="Picture 9" descr="Graphic for the National HIV Curriculum stating that clinician no-cost CME and CNE credits are available, with a QR code for more information.">
            <a:extLst>
              <a:ext uri="{FF2B5EF4-FFF2-40B4-BE49-F238E27FC236}">
                <a16:creationId xmlns:a16="http://schemas.microsoft.com/office/drawing/2014/main" id="{38C163A6-FB17-0C7E-372A-D78BBB530149}"/>
              </a:ext>
            </a:extLst>
          </p:cNvPr>
          <p:cNvPicPr>
            <a:picLocks noChangeAspect="1"/>
          </p:cNvPicPr>
          <p:nvPr/>
        </p:nvPicPr>
        <p:blipFill>
          <a:blip r:embed="rId4"/>
          <a:stretch>
            <a:fillRect/>
          </a:stretch>
        </p:blipFill>
        <p:spPr>
          <a:xfrm>
            <a:off x="6967039" y="2122658"/>
            <a:ext cx="3710582" cy="3710582"/>
          </a:xfrm>
          <a:prstGeom prst="rect">
            <a:avLst/>
          </a:prstGeom>
        </p:spPr>
      </p:pic>
    </p:spTree>
    <p:extLst>
      <p:ext uri="{BB962C8B-B14F-4D97-AF65-F5344CB8AC3E}">
        <p14:creationId xmlns:p14="http://schemas.microsoft.com/office/powerpoint/2010/main" val="2428988354"/>
      </p:ext>
    </p:extLst>
  </p:cSld>
  <p:clrMapOvr>
    <a:masterClrMapping/>
  </p:clrMapOvr>
  <p:transition spd="slow">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Graphic stating ‘Thank You So Much” with red ribbon symbol.">
            <a:extLst>
              <a:ext uri="{FF2B5EF4-FFF2-40B4-BE49-F238E27FC236}">
                <a16:creationId xmlns:a16="http://schemas.microsoft.com/office/drawing/2014/main" id="{85F32C80-050B-2881-1F9E-2FDA864BD377}"/>
              </a:ext>
            </a:extLst>
          </p:cNvPr>
          <p:cNvPicPr>
            <a:picLocks noChangeAspect="1"/>
          </p:cNvPicPr>
          <p:nvPr/>
        </p:nvPicPr>
        <p:blipFill>
          <a:blip r:embed="rId3"/>
          <a:stretch>
            <a:fillRect/>
          </a:stretch>
        </p:blipFill>
        <p:spPr>
          <a:xfrm>
            <a:off x="0" y="736684"/>
            <a:ext cx="5364066" cy="3326732"/>
          </a:xfrm>
          <a:prstGeom prst="rect">
            <a:avLst/>
          </a:prstGeom>
        </p:spPr>
      </p:pic>
      <p:sp>
        <p:nvSpPr>
          <p:cNvPr id="2" name="Title 1">
            <a:extLst>
              <a:ext uri="{FF2B5EF4-FFF2-40B4-BE49-F238E27FC236}">
                <a16:creationId xmlns:a16="http://schemas.microsoft.com/office/drawing/2014/main" id="{5BE8D608-A222-0D94-0971-700E701CD64E}"/>
              </a:ext>
            </a:extLst>
          </p:cNvPr>
          <p:cNvSpPr>
            <a:spLocks noGrp="1"/>
          </p:cNvSpPr>
          <p:nvPr>
            <p:ph type="title"/>
          </p:nvPr>
        </p:nvSpPr>
        <p:spPr>
          <a:xfrm>
            <a:off x="507937" y="1010107"/>
            <a:ext cx="3895486" cy="1490031"/>
          </a:xfrm>
        </p:spPr>
        <p:txBody>
          <a:bodyPr>
            <a:noAutofit/>
          </a:bodyPr>
          <a:lstStyle/>
          <a:p>
            <a:r>
              <a:rPr lang="en-US" sz="4400" b="1" dirty="0">
                <a:solidFill>
                  <a:schemeClr val="tx1"/>
                </a:solidFill>
              </a:rPr>
              <a:t>THANK YOU</a:t>
            </a:r>
            <a:br>
              <a:rPr lang="en-US" sz="4400" b="1" dirty="0">
                <a:solidFill>
                  <a:schemeClr val="tx1"/>
                </a:solidFill>
              </a:rPr>
            </a:br>
            <a:r>
              <a:rPr lang="en-US" sz="4400" b="1" dirty="0">
                <a:solidFill>
                  <a:schemeClr val="tx1"/>
                </a:solidFill>
              </a:rPr>
              <a:t>SO MUCH</a:t>
            </a:r>
          </a:p>
        </p:txBody>
      </p:sp>
      <p:sp>
        <p:nvSpPr>
          <p:cNvPr id="13" name="Title 1">
            <a:extLst>
              <a:ext uri="{FF2B5EF4-FFF2-40B4-BE49-F238E27FC236}">
                <a16:creationId xmlns:a16="http://schemas.microsoft.com/office/drawing/2014/main" id="{74F76B50-735A-BBA2-F0C2-00009D98222B}"/>
              </a:ext>
            </a:extLst>
          </p:cNvPr>
          <p:cNvSpPr txBox="1">
            <a:spLocks/>
          </p:cNvSpPr>
          <p:nvPr/>
        </p:nvSpPr>
        <p:spPr>
          <a:xfrm rot="10800000" flipV="1">
            <a:off x="4813249" y="2573543"/>
            <a:ext cx="4571846" cy="2531564"/>
          </a:xfrm>
          <a:prstGeom prst="rect">
            <a:avLst/>
          </a:prstGeom>
        </p:spPr>
        <p:txBody>
          <a:bodyPr vert="horz" lIns="91440" tIns="45720" rIns="91440" bIns="45720" rtlCol="0" anchor="t">
            <a:noAutofit/>
          </a:bodyPr>
          <a:lstStyle>
            <a:lvl1pPr algn="l" defTabSz="1218895" rtl="0" eaLnBrk="1" latinLnBrk="0" hangingPunct="1">
              <a:spcBef>
                <a:spcPct val="0"/>
              </a:spcBef>
              <a:buNone/>
              <a:defRPr sz="3466" kern="1200">
                <a:solidFill>
                  <a:schemeClr val="accent6"/>
                </a:solidFill>
                <a:latin typeface="+mj-lt"/>
                <a:ea typeface="+mj-ea"/>
                <a:cs typeface="Arial" pitchFamily="34" charset="0"/>
              </a:defRPr>
            </a:lvl1pPr>
          </a:lstStyle>
          <a:p>
            <a:r>
              <a:rPr lang="en-US" sz="1800" b="1" dirty="0">
                <a:solidFill>
                  <a:schemeClr val="tx1"/>
                </a:solidFill>
              </a:rPr>
              <a:t>Contact us:</a:t>
            </a:r>
          </a:p>
          <a:p>
            <a:endParaRPr lang="en-US" sz="1800" b="1" dirty="0">
              <a:solidFill>
                <a:schemeClr val="tx1"/>
              </a:solidFill>
            </a:endParaRPr>
          </a:p>
          <a:p>
            <a:r>
              <a:rPr lang="en-US" sz="1800" b="1" dirty="0">
                <a:solidFill>
                  <a:schemeClr val="tx1"/>
                </a:solidFill>
              </a:rPr>
              <a:t>       Phone:</a:t>
            </a:r>
          </a:p>
          <a:p>
            <a:endParaRPr lang="en-US" sz="1800" b="1" dirty="0">
              <a:solidFill>
                <a:schemeClr val="tx1"/>
              </a:solidFill>
            </a:endParaRPr>
          </a:p>
          <a:p>
            <a:r>
              <a:rPr lang="en-US" sz="1800" b="1" dirty="0">
                <a:solidFill>
                  <a:schemeClr val="tx1"/>
                </a:solidFill>
              </a:rPr>
              <a:t>       Email:</a:t>
            </a:r>
          </a:p>
          <a:p>
            <a:endParaRPr lang="en-US" sz="1800" b="1" dirty="0">
              <a:solidFill>
                <a:schemeClr val="tx1"/>
              </a:solidFill>
            </a:endParaRPr>
          </a:p>
          <a:p>
            <a:r>
              <a:rPr lang="en-US" sz="1800" b="1" dirty="0">
                <a:solidFill>
                  <a:schemeClr val="tx1"/>
                </a:solidFill>
              </a:rPr>
              <a:t>       Website:</a:t>
            </a:r>
          </a:p>
          <a:p>
            <a:endParaRPr lang="en-US" sz="1800" b="1" dirty="0">
              <a:solidFill>
                <a:schemeClr val="tx1"/>
              </a:solidFill>
            </a:endParaRPr>
          </a:p>
          <a:p>
            <a:br>
              <a:rPr lang="en-US" sz="2000" b="1" dirty="0">
                <a:solidFill>
                  <a:schemeClr val="tx1"/>
                </a:solidFill>
              </a:rPr>
            </a:br>
            <a:r>
              <a:rPr lang="en-US" sz="2000" b="1" dirty="0">
                <a:solidFill>
                  <a:schemeClr val="tx1"/>
                </a:solidFill>
              </a:rPr>
              <a:t> </a:t>
            </a:r>
          </a:p>
        </p:txBody>
      </p:sp>
      <p:pic>
        <p:nvPicPr>
          <p:cNvPr id="17" name="Graphic 16" descr="Receiver with solid fill">
            <a:extLst>
              <a:ext uri="{FF2B5EF4-FFF2-40B4-BE49-F238E27FC236}">
                <a16:creationId xmlns:a16="http://schemas.microsoft.com/office/drawing/2014/main" id="{1A9B4C5C-B52B-5643-280E-055008DC466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73572" y="3058977"/>
            <a:ext cx="380233" cy="404139"/>
          </a:xfrm>
          <a:prstGeom prst="rect">
            <a:avLst/>
          </a:prstGeom>
        </p:spPr>
      </p:pic>
      <p:pic>
        <p:nvPicPr>
          <p:cNvPr id="19" name="Graphic 18" descr="Email with solid fill">
            <a:extLst>
              <a:ext uri="{FF2B5EF4-FFF2-40B4-BE49-F238E27FC236}">
                <a16:creationId xmlns:a16="http://schemas.microsoft.com/office/drawing/2014/main" id="{C177707E-D3E5-18FD-8AA8-E07CB44B0A0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794742" y="3498472"/>
            <a:ext cx="520264" cy="520264"/>
          </a:xfrm>
          <a:prstGeom prst="rect">
            <a:avLst/>
          </a:prstGeom>
        </p:spPr>
      </p:pic>
      <p:pic>
        <p:nvPicPr>
          <p:cNvPr id="21" name="Graphic 20" descr="Internet with solid fill">
            <a:extLst>
              <a:ext uri="{FF2B5EF4-FFF2-40B4-BE49-F238E27FC236}">
                <a16:creationId xmlns:a16="http://schemas.microsoft.com/office/drawing/2014/main" id="{0F390308-52D0-5642-70D3-1444DB8EB63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692830" y="3996734"/>
            <a:ext cx="683680" cy="683680"/>
          </a:xfrm>
          <a:prstGeom prst="rect">
            <a:avLst/>
          </a:prstGeom>
        </p:spPr>
      </p:pic>
      <p:sp>
        <p:nvSpPr>
          <p:cNvPr id="28" name="Rectangle 1">
            <a:extLst>
              <a:ext uri="{FF2B5EF4-FFF2-40B4-BE49-F238E27FC236}">
                <a16:creationId xmlns:a16="http://schemas.microsoft.com/office/drawing/2014/main" id="{5B9168D9-4331-BA22-DA6C-EB08ACA96A53}"/>
              </a:ext>
              <a:ext uri="{C183D7F6-B498-43B3-948B-1728B52AA6E4}">
                <adec:decorative xmlns:adec="http://schemas.microsoft.com/office/drawing/2017/decorative" val="1"/>
              </a:ext>
            </a:extLst>
          </p:cNvPr>
          <p:cNvSpPr>
            <a:spLocks noChangeArrowheads="1"/>
          </p:cNvSpPr>
          <p:nvPr/>
        </p:nvSpPr>
        <p:spPr bwMode="auto">
          <a:xfrm>
            <a:off x="0" y="0"/>
            <a:ext cx="121888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5" name="Picture 4" descr="Pacific Southwest Addiction Technology Transfer Center Logo">
            <a:extLst>
              <a:ext uri="{FF2B5EF4-FFF2-40B4-BE49-F238E27FC236}">
                <a16:creationId xmlns:a16="http://schemas.microsoft.com/office/drawing/2014/main" id="{16F5F9EE-4245-D9F1-FEB0-C2360FA2B592}"/>
              </a:ext>
            </a:extLst>
          </p:cNvPr>
          <p:cNvPicPr>
            <a:picLocks noChangeAspect="1"/>
          </p:cNvPicPr>
          <p:nvPr/>
        </p:nvPicPr>
        <p:blipFill>
          <a:blip r:embed="rId7"/>
          <a:stretch>
            <a:fillRect/>
          </a:stretch>
        </p:blipFill>
        <p:spPr>
          <a:xfrm>
            <a:off x="321734" y="5847893"/>
            <a:ext cx="3087158" cy="788546"/>
          </a:xfrm>
          <a:prstGeom prst="rect">
            <a:avLst/>
          </a:prstGeom>
        </p:spPr>
      </p:pic>
    </p:spTree>
    <p:extLst>
      <p:ext uri="{BB962C8B-B14F-4D97-AF65-F5344CB8AC3E}">
        <p14:creationId xmlns:p14="http://schemas.microsoft.com/office/powerpoint/2010/main" val="2581813780"/>
      </p:ext>
    </p:extLst>
  </p:cSld>
  <p:clrMapOvr>
    <a:masterClrMapping/>
  </p:clrMapOvr>
  <p:transition spd="slow">
    <p:fade/>
  </p:transition>
</p:sld>
</file>

<file path=ppt/theme/theme1.xml><?xml version="1.0" encoding="utf-8"?>
<a:theme xmlns:a="http://schemas.openxmlformats.org/drawingml/2006/main" name="Title slide master">
  <a:themeElements>
    <a:clrScheme name="AETC">
      <a:dk1>
        <a:srgbClr val="222222"/>
      </a:dk1>
      <a:lt1>
        <a:srgbClr val="FFFFFF"/>
      </a:lt1>
      <a:dk2>
        <a:srgbClr val="1C3768"/>
      </a:dk2>
      <a:lt2>
        <a:srgbClr val="D6D6D6"/>
      </a:lt2>
      <a:accent1>
        <a:srgbClr val="F1A21F"/>
      </a:accent1>
      <a:accent2>
        <a:srgbClr val="8F3E97"/>
      </a:accent2>
      <a:accent3>
        <a:srgbClr val="1EB24B"/>
      </a:accent3>
      <a:accent4>
        <a:srgbClr val="0054A6"/>
      </a:accent4>
      <a:accent5>
        <a:srgbClr val="F37520"/>
      </a:accent5>
      <a:accent6>
        <a:srgbClr val="D6201A"/>
      </a:accent6>
      <a:hlink>
        <a:srgbClr val="478FCC"/>
      </a:hlink>
      <a:folHlink>
        <a:srgbClr val="677983"/>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ETC-program-template-widescreen.potx" id="{9F6C5F33-26FD-4486-8FC3-68FFBBA79920}" vid="{BE9B863C-DE2F-4FC5-B704-B98053DCC2A1}"/>
    </a:ext>
  </a:extLst>
</a:theme>
</file>

<file path=ppt/theme/theme2.xml><?xml version="1.0" encoding="utf-8"?>
<a:theme xmlns:a="http://schemas.openxmlformats.org/drawingml/2006/main" name="Content slide master">
  <a:themeElements>
    <a:clrScheme name="AETC">
      <a:dk1>
        <a:srgbClr val="222222"/>
      </a:dk1>
      <a:lt1>
        <a:srgbClr val="FFFFFF"/>
      </a:lt1>
      <a:dk2>
        <a:srgbClr val="1C3768"/>
      </a:dk2>
      <a:lt2>
        <a:srgbClr val="D6D6D6"/>
      </a:lt2>
      <a:accent1>
        <a:srgbClr val="F1A21F"/>
      </a:accent1>
      <a:accent2>
        <a:srgbClr val="8F3E97"/>
      </a:accent2>
      <a:accent3>
        <a:srgbClr val="1EB24B"/>
      </a:accent3>
      <a:accent4>
        <a:srgbClr val="0054A6"/>
      </a:accent4>
      <a:accent5>
        <a:srgbClr val="F37520"/>
      </a:accent5>
      <a:accent6>
        <a:srgbClr val="D6201A"/>
      </a:accent6>
      <a:hlink>
        <a:srgbClr val="478FCC"/>
      </a:hlink>
      <a:folHlink>
        <a:srgbClr val="67798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ETC-program-template-widescreen.potx" id="{9F6C5F33-26FD-4486-8FC3-68FFBBA79920}" vid="{49E2E7B5-6607-4336-B3B4-DCF1EC204D3F}"/>
    </a:ext>
  </a:extLst>
</a:theme>
</file>

<file path=ppt/theme/theme3.xml><?xml version="1.0" encoding="utf-8"?>
<a:theme xmlns:a="http://schemas.openxmlformats.org/drawingml/2006/main" name="3_Custom Design">
  <a:themeElements>
    <a:clrScheme name="AETC Template">
      <a:dk1>
        <a:srgbClr val="222222"/>
      </a:dk1>
      <a:lt1>
        <a:srgbClr val="FFFFFF"/>
      </a:lt1>
      <a:dk2>
        <a:srgbClr val="1C3768"/>
      </a:dk2>
      <a:lt2>
        <a:srgbClr val="F8F6F0"/>
      </a:lt2>
      <a:accent1>
        <a:srgbClr val="0053A6"/>
      </a:accent1>
      <a:accent2>
        <a:srgbClr val="8096B6"/>
      </a:accent2>
      <a:accent3>
        <a:srgbClr val="A01813"/>
      </a:accent3>
      <a:accent4>
        <a:srgbClr val="D62027"/>
      </a:accent4>
      <a:accent5>
        <a:srgbClr val="DDDCD3"/>
      </a:accent5>
      <a:accent6>
        <a:srgbClr val="FFFFFF"/>
      </a:accent6>
      <a:hlink>
        <a:srgbClr val="0053A6"/>
      </a:hlink>
      <a:folHlink>
        <a:srgbClr val="7F95B6"/>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ETC-program-template-widescreen.potx" id="{9F6C5F33-26FD-4486-8FC3-68FFBBA79920}" vid="{CB3B78A7-7F93-4FB2-8006-051DC23A82AC}"/>
    </a:ext>
  </a:extLst>
</a:theme>
</file>

<file path=ppt/theme/theme4.xml><?xml version="1.0" encoding="utf-8"?>
<a:theme xmlns:a="http://schemas.openxmlformats.org/drawingml/2006/main" name="5_Custom Design">
  <a:themeElements>
    <a:clrScheme name="AETC Template">
      <a:dk1>
        <a:srgbClr val="222222"/>
      </a:dk1>
      <a:lt1>
        <a:srgbClr val="FFFFFF"/>
      </a:lt1>
      <a:dk2>
        <a:srgbClr val="1C3768"/>
      </a:dk2>
      <a:lt2>
        <a:srgbClr val="F8F6F0"/>
      </a:lt2>
      <a:accent1>
        <a:srgbClr val="0053A6"/>
      </a:accent1>
      <a:accent2>
        <a:srgbClr val="8096B6"/>
      </a:accent2>
      <a:accent3>
        <a:srgbClr val="A01813"/>
      </a:accent3>
      <a:accent4>
        <a:srgbClr val="D62027"/>
      </a:accent4>
      <a:accent5>
        <a:srgbClr val="DDDCD3"/>
      </a:accent5>
      <a:accent6>
        <a:srgbClr val="FFFFFF"/>
      </a:accent6>
      <a:hlink>
        <a:srgbClr val="0053A6"/>
      </a:hlink>
      <a:folHlink>
        <a:srgbClr val="7F95B6"/>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ETC-program-template-widescreen.potx" id="{9F6C5F33-26FD-4486-8FC3-68FFBBA79920}" vid="{3508AACB-9AD2-40AB-995C-481952F1FE62}"/>
    </a:ext>
  </a:extLst>
</a:theme>
</file>

<file path=ppt/theme/theme5.xml><?xml version="1.0" encoding="utf-8"?>
<a:theme xmlns:a="http://schemas.openxmlformats.org/drawingml/2006/main" name="6_Custom Design">
  <a:themeElements>
    <a:clrScheme name="AETC Template">
      <a:dk1>
        <a:srgbClr val="222222"/>
      </a:dk1>
      <a:lt1>
        <a:srgbClr val="FFFFFF"/>
      </a:lt1>
      <a:dk2>
        <a:srgbClr val="1C3768"/>
      </a:dk2>
      <a:lt2>
        <a:srgbClr val="F8F6F0"/>
      </a:lt2>
      <a:accent1>
        <a:srgbClr val="0053A6"/>
      </a:accent1>
      <a:accent2>
        <a:srgbClr val="8096B6"/>
      </a:accent2>
      <a:accent3>
        <a:srgbClr val="A01813"/>
      </a:accent3>
      <a:accent4>
        <a:srgbClr val="D62027"/>
      </a:accent4>
      <a:accent5>
        <a:srgbClr val="DDDCD3"/>
      </a:accent5>
      <a:accent6>
        <a:srgbClr val="FFFFFF"/>
      </a:accent6>
      <a:hlink>
        <a:srgbClr val="0053A6"/>
      </a:hlink>
      <a:folHlink>
        <a:srgbClr val="7F95B6"/>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ETC-program-template-widescreen.potx" id="{9F6C5F33-26FD-4486-8FC3-68FFBBA79920}" vid="{B4E2A952-FB3A-47FA-81DD-F758D9C96D84}"/>
    </a:ext>
  </a:ext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AETC-program-template-widescreen (6)</Template>
  <TotalTime>13383</TotalTime>
  <Words>24677</Words>
  <Application>Microsoft Office PowerPoint</Application>
  <PresentationFormat>Custom</PresentationFormat>
  <Paragraphs>1584</Paragraphs>
  <Slides>111</Slides>
  <Notes>111</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111</vt:i4>
      </vt:variant>
    </vt:vector>
  </HeadingPairs>
  <TitlesOfParts>
    <vt:vector size="123" baseType="lpstr">
      <vt:lpstr>Aptos</vt:lpstr>
      <vt:lpstr>Arial</vt:lpstr>
      <vt:lpstr>Calibri</vt:lpstr>
      <vt:lpstr>Courier New</vt:lpstr>
      <vt:lpstr>STIXGeneral-Regular</vt:lpstr>
      <vt:lpstr>System Font Regular</vt:lpstr>
      <vt:lpstr>Wingdings</vt:lpstr>
      <vt:lpstr>Title slide master</vt:lpstr>
      <vt:lpstr>Content slide master</vt:lpstr>
      <vt:lpstr>3_Custom Design</vt:lpstr>
      <vt:lpstr>5_Custom Design</vt:lpstr>
      <vt:lpstr>6_Custom Design</vt:lpstr>
      <vt:lpstr>Bridging the Gap: Addressing HIV and SUDs in Rural Communities</vt:lpstr>
      <vt:lpstr>Disclaimer</vt:lpstr>
      <vt:lpstr>Disclosures </vt:lpstr>
      <vt:lpstr>Learning Objectives</vt:lpstr>
      <vt:lpstr>Test Your Knowledge – Question #1</vt:lpstr>
      <vt:lpstr>Test Your Knowledge – Question #2</vt:lpstr>
      <vt:lpstr>Test Your Knowledge – Question #3</vt:lpstr>
      <vt:lpstr>Test Your Knowledge – Question #4</vt:lpstr>
      <vt:lpstr>Test Your Knowledge – Question #5</vt:lpstr>
      <vt:lpstr> Understanding the  Rural Landscape</vt:lpstr>
      <vt:lpstr>Demographics in Rural America</vt:lpstr>
      <vt:lpstr>Healthcare Access in Rural Communities</vt:lpstr>
      <vt:lpstr>Social Labeling and Local Context Considerations</vt:lpstr>
      <vt:lpstr>Additional Rural Life Local Contextual Considerations</vt:lpstr>
      <vt:lpstr> Overview of HIV  and SUDs </vt:lpstr>
      <vt:lpstr>HIV in the United States</vt:lpstr>
      <vt:lpstr>HIV in Rural Communities Across the U.S.</vt:lpstr>
      <vt:lpstr>HIV in California</vt:lpstr>
      <vt:lpstr>Substance Use Disorders (SUDs)</vt:lpstr>
      <vt:lpstr>Substance Use Disorders (SUDs) in CA</vt:lpstr>
      <vt:lpstr>Opioid Overdose Deaths by County in CA</vt:lpstr>
      <vt:lpstr>Substance Use in Rural Communities</vt:lpstr>
      <vt:lpstr>HIV and SUDs — A Dual Epidemic</vt:lpstr>
      <vt:lpstr>Challenges of SUD and HIV Prevention and Treatment  in Rural Communities</vt:lpstr>
      <vt:lpstr>Promising Strategies</vt:lpstr>
      <vt:lpstr>Rural Community Engagement Strategies</vt:lpstr>
      <vt:lpstr> Strategies for  Prevention of HIV and SUD in Rural Communities</vt:lpstr>
      <vt:lpstr>Screening and Brief Intervention Practice</vt:lpstr>
      <vt:lpstr>Combat Social Labeling and Build Trust</vt:lpstr>
      <vt:lpstr>Biomedical Prevention for HIV</vt:lpstr>
      <vt:lpstr>Behavioral and Sexual Health Strategies</vt:lpstr>
      <vt:lpstr>Preventive Measures for People Who Inject Drugs</vt:lpstr>
      <vt:lpstr>Prevention of Mother-to-Child Transmission</vt:lpstr>
      <vt:lpstr>Education and Early Intervention</vt:lpstr>
      <vt:lpstr>Community-Led Prevention Strategies</vt:lpstr>
      <vt:lpstr>Workforce Development</vt:lpstr>
      <vt:lpstr>Infrastructure and Access to Care</vt:lpstr>
      <vt:lpstr>Addressing Geographic Barriers</vt:lpstr>
      <vt:lpstr>Data-Driven Leadership</vt:lpstr>
      <vt:lpstr>Policy &amp; Funding Support</vt:lpstr>
      <vt:lpstr>Strategies for  Treating HIV and SUD   in Rural Communities</vt:lpstr>
      <vt:lpstr>Rapid Antiretroviral Therapy (ART) Initiation</vt:lpstr>
      <vt:lpstr>Medication for Addiction Treatment (MAT) for SUD</vt:lpstr>
      <vt:lpstr>Telemedicine and Virtual Care</vt:lpstr>
      <vt:lpstr>Implementation of Integrated Care Models</vt:lpstr>
      <vt:lpstr>Use of Community Health Workers and Peer Navigators</vt:lpstr>
      <vt:lpstr>Mobile Clinics and Outreach Programs</vt:lpstr>
      <vt:lpstr>Outreach Programs</vt:lpstr>
      <vt:lpstr>Social Labeling Reduction and Education Campaigns</vt:lpstr>
      <vt:lpstr>Core Components of Education Campaigns</vt:lpstr>
      <vt:lpstr>  Activity #1: Western New York</vt:lpstr>
      <vt:lpstr>Case Study 1: Growing Resilience Project – Western New York</vt:lpstr>
      <vt:lpstr>Key Measures &amp; Outcomes</vt:lpstr>
      <vt:lpstr> Recovery Support  for Rural  Communities</vt:lpstr>
      <vt:lpstr>Community Health Workers (CHWs)</vt:lpstr>
      <vt:lpstr>Peer Support Networks</vt:lpstr>
      <vt:lpstr>How Peer Support Works</vt:lpstr>
      <vt:lpstr>How Peers Are Used in Health Integration Models</vt:lpstr>
      <vt:lpstr>Peer Support Networks - Challenges to Consider</vt:lpstr>
      <vt:lpstr>Addressing Peer Support Challenges</vt:lpstr>
      <vt:lpstr>Virtual Care Supporting Recovery</vt:lpstr>
      <vt:lpstr>Community-Based Prevention and Education</vt:lpstr>
      <vt:lpstr>Common Approaches for Community-Based Prevention and Education</vt:lpstr>
      <vt:lpstr>Transportation and Housing Support</vt:lpstr>
      <vt:lpstr>Faith-Based Programs</vt:lpstr>
      <vt:lpstr>Family-Centered Programs</vt:lpstr>
      <vt:lpstr>Strengthening  Rural Recovery Ecosystems </vt:lpstr>
      <vt:lpstr>Building Rural Recovery Ecosystems</vt:lpstr>
      <vt:lpstr>The Importance of Strengthening Rural Recovery Ecosystems</vt:lpstr>
      <vt:lpstr>Key Components of Recovery Ecosystems</vt:lpstr>
      <vt:lpstr>1 - Collaborative Partnerships</vt:lpstr>
      <vt:lpstr>2 - Workforce Development</vt:lpstr>
      <vt:lpstr>3 - Peer Support Services</vt:lpstr>
      <vt:lpstr>4 - Access to Care</vt:lpstr>
      <vt:lpstr>5 - Recovery-Friendly Environments</vt:lpstr>
      <vt:lpstr>Additional Elements of a Rural Recovery Ecosystem for HIV and SUD in Rural Areas</vt:lpstr>
      <vt:lpstr>Strategies to Implement Recovery Solutions in Rural Communities</vt:lpstr>
      <vt:lpstr>  Activity #2: Lincoln County Recovery Ecosystem</vt:lpstr>
      <vt:lpstr>Case Study 2: Lincoln County Recovery Ecosystem – Tennessee</vt:lpstr>
      <vt:lpstr>Measures Implemented &amp; Outcomes</vt:lpstr>
      <vt:lpstr>Developing a  Community Action Plan  for HIV and SUD  Response in  Rural Areas</vt:lpstr>
      <vt:lpstr>Impact of a Community Action Plan</vt:lpstr>
      <vt:lpstr>Long-Term Impact</vt:lpstr>
      <vt:lpstr>Starting a Community Action Plan: </vt:lpstr>
      <vt:lpstr>Step 1. Community Assessment</vt:lpstr>
      <vt:lpstr>Step 2. Local Community Expert Engagement</vt:lpstr>
      <vt:lpstr>Step 3. Implementation of Prevention Strategies</vt:lpstr>
      <vt:lpstr>Step 4. Implementation of Treatment Access</vt:lpstr>
      <vt:lpstr>Step 5. Implementation of Recovery Support</vt:lpstr>
      <vt:lpstr>Step 6. Monitoring &amp; Evaluation</vt:lpstr>
      <vt:lpstr>Timeline Overview</vt:lpstr>
      <vt:lpstr>Conclusion: Turning Awareness into Action</vt:lpstr>
      <vt:lpstr>  One More Case Study</vt:lpstr>
      <vt:lpstr>Case Study 3: Volunteers of America Southeast Louisiana – Rural HIV and SUD Support</vt:lpstr>
      <vt:lpstr>Measures Implemented and Outcomes</vt:lpstr>
      <vt:lpstr>Concluding Thoughts</vt:lpstr>
      <vt:lpstr>What Did You Learn – Question #1</vt:lpstr>
      <vt:lpstr>What Did You Learn – Question #2</vt:lpstr>
      <vt:lpstr>What Did You Learn – Question #3</vt:lpstr>
      <vt:lpstr>What Did You Learn – Question #4</vt:lpstr>
      <vt:lpstr>What Did You Learn – Question #5</vt:lpstr>
      <vt:lpstr>References (1) </vt:lpstr>
      <vt:lpstr>References (2) </vt:lpstr>
      <vt:lpstr>References (3) </vt:lpstr>
      <vt:lpstr>References (4) </vt:lpstr>
      <vt:lpstr>References (5) </vt:lpstr>
      <vt:lpstr>References (6) </vt:lpstr>
      <vt:lpstr>References (7) </vt:lpstr>
      <vt:lpstr>AETC Program Resource Materials</vt:lpstr>
      <vt:lpstr>AETC Program Clinician Consultations and National Curriculum</vt:lpstr>
      <vt:lpstr>THANK YOU SO MUCH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Dominic Stanislaus</dc:creator>
  <cp:lastModifiedBy>Rutkowski, Beth</cp:lastModifiedBy>
  <cp:revision>82</cp:revision>
  <cp:lastPrinted>2014-09-18T20:07:37Z</cp:lastPrinted>
  <dcterms:created xsi:type="dcterms:W3CDTF">2025-07-09T20:15:22Z</dcterms:created>
  <dcterms:modified xsi:type="dcterms:W3CDTF">2026-09-21T19:28:06Z</dcterms:modified>
</cp:coreProperties>
</file>