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7"/>
  </p:notesMasterIdLst>
  <p:handoutMasterIdLst>
    <p:handoutMasterId r:id="rId158"/>
  </p:handoutMasterIdLst>
  <p:sldIdLst>
    <p:sldId id="257" r:id="rId5"/>
    <p:sldId id="406" r:id="rId6"/>
    <p:sldId id="407" r:id="rId7"/>
    <p:sldId id="408" r:id="rId8"/>
    <p:sldId id="443" r:id="rId9"/>
    <p:sldId id="444" r:id="rId10"/>
    <p:sldId id="445" r:id="rId11"/>
    <p:sldId id="446" r:id="rId12"/>
    <p:sldId id="447" r:id="rId13"/>
    <p:sldId id="361" r:id="rId14"/>
    <p:sldId id="448" r:id="rId15"/>
    <p:sldId id="276" r:id="rId16"/>
    <p:sldId id="455" r:id="rId17"/>
    <p:sldId id="456" r:id="rId18"/>
    <p:sldId id="457" r:id="rId19"/>
    <p:sldId id="402" r:id="rId20"/>
    <p:sldId id="277" r:id="rId21"/>
    <p:sldId id="420" r:id="rId22"/>
    <p:sldId id="372" r:id="rId23"/>
    <p:sldId id="279" r:id="rId24"/>
    <p:sldId id="314" r:id="rId25"/>
    <p:sldId id="315" r:id="rId26"/>
    <p:sldId id="316" r:id="rId27"/>
    <p:sldId id="337" r:id="rId28"/>
    <p:sldId id="269" r:id="rId29"/>
    <p:sldId id="270" r:id="rId30"/>
    <p:sldId id="357" r:id="rId31"/>
    <p:sldId id="351" r:id="rId32"/>
    <p:sldId id="339" r:id="rId33"/>
    <p:sldId id="401" r:id="rId34"/>
    <p:sldId id="340" r:id="rId35"/>
    <p:sldId id="341" r:id="rId36"/>
    <p:sldId id="342" r:id="rId37"/>
    <p:sldId id="343" r:id="rId38"/>
    <p:sldId id="349" r:id="rId39"/>
    <p:sldId id="362" r:id="rId40"/>
    <p:sldId id="281" r:id="rId41"/>
    <p:sldId id="317" r:id="rId42"/>
    <p:sldId id="318" r:id="rId43"/>
    <p:sldId id="319" r:id="rId44"/>
    <p:sldId id="321" r:id="rId45"/>
    <p:sldId id="458" r:id="rId46"/>
    <p:sldId id="322" r:id="rId47"/>
    <p:sldId id="323" r:id="rId48"/>
    <p:sldId id="324" r:id="rId49"/>
    <p:sldId id="325" r:id="rId50"/>
    <p:sldId id="326" r:id="rId51"/>
    <p:sldId id="274" r:id="rId52"/>
    <p:sldId id="271" r:id="rId53"/>
    <p:sldId id="268" r:id="rId54"/>
    <p:sldId id="370" r:id="rId55"/>
    <p:sldId id="371" r:id="rId56"/>
    <p:sldId id="405" r:id="rId57"/>
    <p:sldId id="459" r:id="rId58"/>
    <p:sldId id="412" r:id="rId59"/>
    <p:sldId id="267" r:id="rId60"/>
    <p:sldId id="280" r:id="rId61"/>
    <p:sldId id="320" r:id="rId62"/>
    <p:sldId id="345" r:id="rId63"/>
    <p:sldId id="350" r:id="rId64"/>
    <p:sldId id="352" r:id="rId65"/>
    <p:sldId id="353" r:id="rId66"/>
    <p:sldId id="354" r:id="rId67"/>
    <p:sldId id="348" r:id="rId68"/>
    <p:sldId id="346" r:id="rId69"/>
    <p:sldId id="347" r:id="rId70"/>
    <p:sldId id="272" r:id="rId71"/>
    <p:sldId id="410" r:id="rId72"/>
    <p:sldId id="426" r:id="rId73"/>
    <p:sldId id="427" r:id="rId74"/>
    <p:sldId id="441" r:id="rId75"/>
    <p:sldId id="421" r:id="rId76"/>
    <p:sldId id="423" r:id="rId77"/>
    <p:sldId id="422" r:id="rId78"/>
    <p:sldId id="428" r:id="rId79"/>
    <p:sldId id="435" r:id="rId80"/>
    <p:sldId id="436" r:id="rId81"/>
    <p:sldId id="442" r:id="rId82"/>
    <p:sldId id="429" r:id="rId83"/>
    <p:sldId id="430" r:id="rId84"/>
    <p:sldId id="431" r:id="rId85"/>
    <p:sldId id="432" r:id="rId86"/>
    <p:sldId id="438" r:id="rId87"/>
    <p:sldId id="263" r:id="rId88"/>
    <p:sldId id="369" r:id="rId89"/>
    <p:sldId id="360" r:id="rId90"/>
    <p:sldId id="294" r:id="rId91"/>
    <p:sldId id="308" r:id="rId92"/>
    <p:sldId id="312" r:id="rId93"/>
    <p:sldId id="411" r:id="rId94"/>
    <p:sldId id="363" r:id="rId95"/>
    <p:sldId id="364" r:id="rId96"/>
    <p:sldId id="313" r:id="rId97"/>
    <p:sldId id="454" r:id="rId98"/>
    <p:sldId id="400" r:id="rId99"/>
    <p:sldId id="327" r:id="rId100"/>
    <p:sldId id="328" r:id="rId101"/>
    <p:sldId id="264" r:id="rId102"/>
    <p:sldId id="439" r:id="rId103"/>
    <p:sldId id="440" r:id="rId104"/>
    <p:sldId id="355" r:id="rId105"/>
    <p:sldId id="331" r:id="rId106"/>
    <p:sldId id="332" r:id="rId107"/>
    <p:sldId id="460" r:id="rId108"/>
    <p:sldId id="393" r:id="rId109"/>
    <p:sldId id="266" r:id="rId110"/>
    <p:sldId id="258" r:id="rId111"/>
    <p:sldId id="414" r:id="rId112"/>
    <p:sldId id="273" r:id="rId113"/>
    <p:sldId id="259" r:id="rId114"/>
    <p:sldId id="333" r:id="rId115"/>
    <p:sldId id="260" r:id="rId116"/>
    <p:sldId id="334" r:id="rId117"/>
    <p:sldId id="335" r:id="rId118"/>
    <p:sldId id="336" r:id="rId119"/>
    <p:sldId id="366" r:id="rId120"/>
    <p:sldId id="416" r:id="rId121"/>
    <p:sldId id="417" r:id="rId122"/>
    <p:sldId id="418" r:id="rId123"/>
    <p:sldId id="415" r:id="rId124"/>
    <p:sldId id="377" r:id="rId125"/>
    <p:sldId id="376" r:id="rId126"/>
    <p:sldId id="378" r:id="rId127"/>
    <p:sldId id="379" r:id="rId128"/>
    <p:sldId id="380" r:id="rId129"/>
    <p:sldId id="381" r:id="rId130"/>
    <p:sldId id="382" r:id="rId131"/>
    <p:sldId id="383" r:id="rId132"/>
    <p:sldId id="384" r:id="rId133"/>
    <p:sldId id="385" r:id="rId134"/>
    <p:sldId id="338" r:id="rId135"/>
    <p:sldId id="386" r:id="rId136"/>
    <p:sldId id="387" r:id="rId137"/>
    <p:sldId id="388" r:id="rId138"/>
    <p:sldId id="389" r:id="rId139"/>
    <p:sldId id="390" r:id="rId140"/>
    <p:sldId id="391" r:id="rId141"/>
    <p:sldId id="392" r:id="rId142"/>
    <p:sldId id="394" r:id="rId143"/>
    <p:sldId id="395" r:id="rId144"/>
    <p:sldId id="396" r:id="rId145"/>
    <p:sldId id="397" r:id="rId146"/>
    <p:sldId id="398" r:id="rId147"/>
    <p:sldId id="399" r:id="rId148"/>
    <p:sldId id="359" r:id="rId149"/>
    <p:sldId id="365" r:id="rId150"/>
    <p:sldId id="374" r:id="rId151"/>
    <p:sldId id="449" r:id="rId152"/>
    <p:sldId id="450" r:id="rId153"/>
    <p:sldId id="451" r:id="rId154"/>
    <p:sldId id="452" r:id="rId155"/>
    <p:sldId id="356" r:id="rId15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936249-5878-9C0C-31FE-DC1CA695528B}" name="Beth Rutkowski" initials="BR" userId="S::BRutkowski@mednet.ucla.edu::28b4d559-5609-4577-a655-1a6c0000dc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E Freese" initials="TEF" lastIdx="23" clrIdx="0">
    <p:extLst>
      <p:ext uri="{19B8F6BF-5375-455C-9EA6-DF929625EA0E}">
        <p15:presenceInfo xmlns:p15="http://schemas.microsoft.com/office/powerpoint/2012/main" userId="S-1-5-21-2582073952-398779973-3559944249-4852" providerId="AD"/>
      </p:ext>
    </p:extLst>
  </p:cmAuthor>
  <p:cmAuthor id="2" name="Rutkowski, Beth" initials="RB" lastIdx="9" clrIdx="1">
    <p:extLst>
      <p:ext uri="{19B8F6BF-5375-455C-9EA6-DF929625EA0E}">
        <p15:presenceInfo xmlns:p15="http://schemas.microsoft.com/office/powerpoint/2012/main" userId="Rutkowski, 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D0D9"/>
    <a:srgbClr val="0F6FC6"/>
    <a:srgbClr val="7CCA62"/>
    <a:srgbClr val="009DD9"/>
    <a:srgbClr val="10C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965" autoAdjust="0"/>
    <p:restoredTop sz="56275" autoAdjust="0"/>
  </p:normalViewPr>
  <p:slideViewPr>
    <p:cSldViewPr snapToGrid="0">
      <p:cViewPr varScale="1">
        <p:scale>
          <a:sx n="37" d="100"/>
          <a:sy n="37" d="100"/>
        </p:scale>
        <p:origin x="1800" y="40"/>
      </p:cViewPr>
      <p:guideLst/>
    </p:cSldViewPr>
  </p:slideViewPr>
  <p:notesTextViewPr>
    <p:cViewPr>
      <p:scale>
        <a:sx n="3" d="2"/>
        <a:sy n="3" d="2"/>
      </p:scale>
      <p:origin x="0" y="-2628"/>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commentAuthors" Target="commen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solidFill>
                  <a:schemeClr val="bg1"/>
                </a:solidFill>
                <a:latin typeface="+mj-lt"/>
              </a:rPr>
              <a:t>Total (2.5 million people with an OUD)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(2.5 million people with an OUD</c:v>
                </c:pt>
              </c:strCache>
            </c:strRef>
          </c:tx>
          <c:dPt>
            <c:idx val="0"/>
            <c:bubble3D val="0"/>
            <c:spPr>
              <a:solidFill>
                <a:schemeClr val="accent1"/>
              </a:solidFill>
              <a:ln w="19050">
                <a:solidFill>
                  <a:schemeClr val="bg1"/>
                </a:solidFill>
              </a:ln>
              <a:effectLst/>
            </c:spPr>
            <c:extLst>
              <c:ext xmlns:c16="http://schemas.microsoft.com/office/drawing/2014/chart" uri="{C3380CC4-5D6E-409C-BE32-E72D297353CC}">
                <c16:uniqueId val="{00000001-0387-4A00-904D-7218331B9030}"/>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2-0387-4A00-904D-7218331B903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0387-4A00-904D-7218331B90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Did not receive MAT </c:v>
                </c:pt>
                <c:pt idx="1">
                  <c:v>Received MAT</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0-0387-4A00-904D-7218331B903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357" cy="480547"/>
          </a:xfrm>
          <a:prstGeom prst="rect">
            <a:avLst/>
          </a:prstGeom>
        </p:spPr>
        <p:txBody>
          <a:bodyPr vert="horz" lIns="93789" tIns="46895" rIns="93789" bIns="46895" rtlCol="0"/>
          <a:lstStyle>
            <a:lvl1pPr algn="l">
              <a:defRPr sz="1200"/>
            </a:lvl1pPr>
          </a:lstStyle>
          <a:p>
            <a:endParaRPr lang="en-US"/>
          </a:p>
        </p:txBody>
      </p:sp>
      <p:sp>
        <p:nvSpPr>
          <p:cNvPr id="3" name="Date Placeholder 2"/>
          <p:cNvSpPr>
            <a:spLocks noGrp="1"/>
          </p:cNvSpPr>
          <p:nvPr>
            <p:ph type="dt" sz="quarter" idx="1"/>
          </p:nvPr>
        </p:nvSpPr>
        <p:spPr>
          <a:xfrm>
            <a:off x="4143210" y="1"/>
            <a:ext cx="3170357" cy="480547"/>
          </a:xfrm>
          <a:prstGeom prst="rect">
            <a:avLst/>
          </a:prstGeom>
        </p:spPr>
        <p:txBody>
          <a:bodyPr vert="horz" lIns="93789" tIns="46895" rIns="93789" bIns="46895" rtlCol="0"/>
          <a:lstStyle>
            <a:lvl1pPr algn="r">
              <a:defRPr sz="1200"/>
            </a:lvl1pPr>
          </a:lstStyle>
          <a:p>
            <a:fld id="{B1737CD2-4CE5-45CF-9A64-4F1501223317}" type="datetimeFigureOut">
              <a:rPr lang="en-US" smtClean="0"/>
              <a:t>5/19/2022</a:t>
            </a:fld>
            <a:endParaRPr lang="en-US"/>
          </a:p>
        </p:txBody>
      </p:sp>
      <p:sp>
        <p:nvSpPr>
          <p:cNvPr id="4" name="Footer Placeholder 3"/>
          <p:cNvSpPr>
            <a:spLocks noGrp="1"/>
          </p:cNvSpPr>
          <p:nvPr>
            <p:ph type="ftr" sz="quarter" idx="2"/>
          </p:nvPr>
        </p:nvSpPr>
        <p:spPr>
          <a:xfrm>
            <a:off x="1" y="9120654"/>
            <a:ext cx="3170357" cy="480547"/>
          </a:xfrm>
          <a:prstGeom prst="rect">
            <a:avLst/>
          </a:prstGeom>
        </p:spPr>
        <p:txBody>
          <a:bodyPr vert="horz" lIns="93789" tIns="46895" rIns="93789" bIns="46895" rtlCol="0" anchor="b"/>
          <a:lstStyle>
            <a:lvl1pPr algn="l">
              <a:defRPr sz="1200"/>
            </a:lvl1pPr>
          </a:lstStyle>
          <a:p>
            <a:endParaRPr lang="en-US"/>
          </a:p>
        </p:txBody>
      </p:sp>
      <p:sp>
        <p:nvSpPr>
          <p:cNvPr id="5" name="Slide Number Placeholder 4"/>
          <p:cNvSpPr>
            <a:spLocks noGrp="1"/>
          </p:cNvSpPr>
          <p:nvPr>
            <p:ph type="sldNum" sz="quarter" idx="3"/>
          </p:nvPr>
        </p:nvSpPr>
        <p:spPr>
          <a:xfrm>
            <a:off x="4143210" y="9120654"/>
            <a:ext cx="3170357" cy="480547"/>
          </a:xfrm>
          <a:prstGeom prst="rect">
            <a:avLst/>
          </a:prstGeom>
        </p:spPr>
        <p:txBody>
          <a:bodyPr vert="horz" lIns="93789" tIns="46895" rIns="93789" bIns="46895" rtlCol="0" anchor="b"/>
          <a:lstStyle>
            <a:lvl1pPr algn="r">
              <a:defRPr sz="1200"/>
            </a:lvl1pPr>
          </a:lstStyle>
          <a:p>
            <a:fld id="{F2F71A9F-D90C-4C88-8038-0D80AC796E86}" type="slidenum">
              <a:rPr lang="en-US" smtClean="0"/>
              <a:t>‹#›</a:t>
            </a:fld>
            <a:endParaRPr lang="en-US"/>
          </a:p>
        </p:txBody>
      </p:sp>
    </p:spTree>
    <p:extLst>
      <p:ext uri="{BB962C8B-B14F-4D97-AF65-F5344CB8AC3E}">
        <p14:creationId xmlns:p14="http://schemas.microsoft.com/office/powerpoint/2010/main" val="302070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9" tIns="48325" rIns="96649"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9" tIns="48325" rIns="96649" bIns="48325" rtlCol="0"/>
          <a:lstStyle>
            <a:lvl1pPr algn="r">
              <a:defRPr sz="1200"/>
            </a:lvl1pPr>
          </a:lstStyle>
          <a:p>
            <a:fld id="{394490FA-C351-4187-96F7-977E3EFBB0D2}" type="datetimeFigureOut">
              <a:rPr lang="en-US" smtClean="0"/>
              <a:t>5/19/2022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9" tIns="48325" rIns="96649" bIns="48325"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9" tIns="48325" rIns="96649"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9" tIns="48325" rIns="96649"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9" tIns="48325" rIns="96649" bIns="48325" rtlCol="0" anchor="b"/>
          <a:lstStyle>
            <a:lvl1pPr algn="r">
              <a:defRPr sz="1200"/>
            </a:lvl1pPr>
          </a:lstStyle>
          <a:p>
            <a:fld id="{3B094AAE-6FCB-4991-9F3F-20F19306B018}" type="slidenum">
              <a:rPr lang="en-US" smtClean="0"/>
              <a:t>‹#›</a:t>
            </a:fld>
            <a:endParaRPr lang="en-US"/>
          </a:p>
        </p:txBody>
      </p:sp>
    </p:spTree>
    <p:extLst>
      <p:ext uri="{BB962C8B-B14F-4D97-AF65-F5344CB8AC3E}">
        <p14:creationId xmlns:p14="http://schemas.microsoft.com/office/powerpoint/2010/main" val="46303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commonwealthfund.org/blog/2022/overdose-deaths-surged-first-half-2021-underscoring-urgent-need-action"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datafiles.samhsa.gov/"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basics/statistic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group/gender/women/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5-02-002.pdf" TargetMode="External"/><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3" Type="http://schemas.openxmlformats.org/officeDocument/2006/relationships/hyperlink" Target="mailto:pacificsouthwestca@attcnetwork.org" TargetMode="External"/><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ublichealth.lacounty.gov/dhsp/Reports/HIV/2019Annual_HIV_Surveillance_Report_08202020_Final_revised_Sept202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drugoverdose/pdf/pubs/2018-cdc-drug-surveillance-report.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ealio.com/news/infectious-disease/20190311/opioid-overdose-deaths-rising-in-people-living-with-hi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journals.plos.org/plosone/article/file?type=printable&amp;id=10.1371/journal.pone.003833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nchhstp/budget/infographics/opioid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idsetc.org/resource/ending-hiv-hcv-epidemics-critical-role-substance-use-provider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healthypeople.gov/2020/topics-objectives/topic/social-determinants-of-health"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store.aamc.org/2021-state-physician-workforce-data-report.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c.gov/media/subtopic/images.ht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kff.org/coronavirus-covid-19/issue-brief/communities-of-color-at-higher-risk-for-health-and-economic-challenges-due-to-covid-19/?utm_campaign=KFF-2020-Uninsured&amp;utm_source=hs_email&amp;utm_medium=email&amp;utm_content=2&amp;_hsenc=p2ANqtz-_UqLIoowVMibewUsBF8kGfwkh4ndUc-Ng7RZ8if---KZNFdsVsWt8UG2un7FH2DxliVe3nEefuXSQR1155GRcIUWd7mg&amp;_hsmi=2"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kff.org/coronavirus-covid-19/issue-brief/communities-of-color-at-higher-risk-for-health-and-economic-challenges-due-to-covid-19/?utm_campaign=KFF-2020-Uninsured&amp;utm_source=hs_email&amp;utm_medium=email&amp;utm_content=2&amp;_hsenc=p2ANqtz-_UqLIoowVMibewUsBF8kGfwkh4ndUc-Ng7RZ8if---KZNFdsVsWt8UG2un7FH2DxliVe3nEefuXSQR1155GRcIUWd7mg&amp;_hsmi=2"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samhsa.gov/sites/default/files/covid19-behavioral-health-disparities-black-latino-communities.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1.nyc.gov/assets/doh/downloads/pdf/imm/covid-19-deaths-race-ethnicity-04162020-1.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dc.gov/coronavirus/2019-ncov/covid-data/investigations-discovery/hospitalization-death-by-race-ethnicity.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kff.org/racial-equity-and-health-policy/issue-brief/covid-19-cases-and-deaths-by-race-ethnicity-current-data-and-changes-over-tim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dc.gov/nchs/pressroom/nchs_press_releases/2021/20211117.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drugpolicy.org/sites/default/files/FactSheet_NY_Background%20on%20RDL%20Reforms.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drugpolicy.org/sites/default/files/FactSheet_NY_Background%20on%20RDL%20Reforms.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aclu.org/sites/default/files/pdfs/drugpolicy/cracksinsystem_20061025.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americanprogress.org/issues/criminal-justice/reports/2018/06/27/452819/ending-war-drugs-number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ppic.org/publication/californias-prison-population/"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cdcr.ca.gov/research/wp-content/uploads/sites/174/2020/01/201812_DataPoints.pdf"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www.census.gov/quickfacts/CA"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niaid.nih.gov/diseases-conditions/treatment-prevention"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hiv-druginteractions.org/checker"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narcan.com/"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pcssnow.org/medications-for-opioid-use-disorder/waiver-training-for-nurses/steps-to-obtain-your-waiver/" TargetMode="External"/><Relationship Id="rId2" Type="http://schemas.openxmlformats.org/officeDocument/2006/relationships/slide" Target="../slides/slide81.xml"/><Relationship Id="rId1" Type="http://schemas.openxmlformats.org/officeDocument/2006/relationships/notesMaster" Target="../notesMasters/notesMaster1.xml"/><Relationship Id="rId5" Type="http://schemas.openxmlformats.org/officeDocument/2006/relationships/hyperlink" Target="https://buprenorphine.samhsa.gov/forms/select-practitioner-type.php" TargetMode="External"/><Relationship Id="rId4" Type="http://schemas.openxmlformats.org/officeDocument/2006/relationships/hyperlink" Target="http://buprenorphine.samhsa.gov/forms/select-practitioner-type.php"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www.samhsa.gov/medication-assisted-treatment/become-buprenorphine-waivered-practitioner" TargetMode="External"/><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s://www.federalregister.gov/documents/2021/04/28/2021-08961/practice-guidelines-for-the-administration-of-buprenorphine-for-treating-opioid-use-disorder" TargetMode="Externa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aspe.hhs.gov/basic-report/psychosocial-supports-medication-assisted-treatment-recent-evidence-and-current-practice"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store.samhsa.gov/product/The-Opioid-Crisis-and-the-Black-African-American-Population-An-Urgent-Issue/PEP20-05-02-001"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www.commonwealthfund.org/blog/2022/overdose-deaths-surged-first-half-2021-underscoring-urgent-need-action"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altLang="en-US" dirty="0"/>
              <a:t>The purpose of this introductory training is to provide HIV clinicians (including, but not limited to physicians, dentists, nurses, and other allied medical staff, therapists and social workers, and counselors, specialists, and case managers) with an overview of the challenges and strategies for change in working with individuals with HIV/AIDS and a diagnosis of an opioid use disorder. Given the potentially broad array of health disciplines, this presentation uses the terms “patient” and “client” interchangeably to refer to the individuals a training participant may be working with in their organization. The duration of the training is approximately 180 minutes (3 hours), depending on whether the trainer chooses to present all of the slides, or a selection of slides, and whether the trainer chooses to present and discuss both case studies.</a:t>
            </a:r>
          </a:p>
          <a:p>
            <a:pPr defTabSz="937893">
              <a:defRPr/>
            </a:pPr>
            <a:endParaRPr lang="en-US" altLang="en-US" dirty="0"/>
          </a:p>
          <a:p>
            <a:pPr defTabSz="937893">
              <a:defRPr/>
            </a:pPr>
            <a:r>
              <a:rPr lang="en-US" altLang="en-US" dirty="0"/>
              <a:t>Date Last Updated: March 24, 2022</a:t>
            </a:r>
          </a:p>
          <a:p>
            <a:pPr defTabSz="937893">
              <a:defRPr/>
            </a:pPr>
            <a:endParaRPr lang="en-US" altLang="en-US" dirty="0"/>
          </a:p>
          <a:p>
            <a:pPr defTabSz="937893">
              <a:defRPr/>
            </a:pPr>
            <a:r>
              <a:rPr lang="en-US" altLang="en-US" b="1" dirty="0"/>
              <a:t>Image Credits: </a:t>
            </a:r>
            <a:br>
              <a:rPr lang="en-US" altLang="en-US" dirty="0"/>
            </a:br>
            <a:r>
              <a:rPr lang="en-US" altLang="en-US" dirty="0"/>
              <a:t>Pacific AIDS Education and Training Center logo</a:t>
            </a:r>
          </a:p>
          <a:p>
            <a:pPr defTabSz="937893">
              <a:defRPr/>
            </a:pPr>
            <a:r>
              <a:rPr lang="en-US" altLang="en-US" dirty="0"/>
              <a:t>Pacific Southwest Addiction Technology Transfer Center logo</a:t>
            </a:r>
          </a:p>
          <a:p>
            <a:pPr defTabSz="937893">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a:t>
            </a:fld>
            <a:endParaRPr lang="en-US"/>
          </a:p>
        </p:txBody>
      </p:sp>
    </p:spTree>
    <p:extLst>
      <p:ext uri="{BB962C8B-B14F-4D97-AF65-F5344CB8AC3E}">
        <p14:creationId xmlns:p14="http://schemas.microsoft.com/office/powerpoint/2010/main" val="9338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states that some of the slides in this presentation may contain older language now known to be stigmatizing. The language cannot be changed because we would then be changing the reported research.</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10</a:t>
            </a:fld>
            <a:endParaRPr lang="en-US"/>
          </a:p>
        </p:txBody>
      </p:sp>
    </p:spTree>
    <p:extLst>
      <p:ext uri="{BB962C8B-B14F-4D97-AF65-F5344CB8AC3E}">
        <p14:creationId xmlns:p14="http://schemas.microsoft.com/office/powerpoint/2010/main" val="42892170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Barriers to MAT access in general include:</a:t>
            </a:r>
            <a:r>
              <a:rPr lang="en-US" b="0" baseline="0" dirty="0"/>
              <a:t> insurance restrictions like prior authorization requirements for methadone or buprenorphine; many SUD treatment programs, including criminal justice settings, do not offer MAT or restrict its use (although this is changing in California, where MAT is to be made available to patients at all levels of SUD treatment); there is a dearth of buprenorphine prescribers, particularly prescribers of color; and despite a harm reduction focus at the federal level, there continues to be widespread resistance to harm reduction measures like making naloxone widely available, having syringe-service programs, and making fentanyl test strips available despite their creation in 2011. Fentanyl test strips are used to test a “batch” of drug for fentanyl, allowing the user to choose a different batch, use less of the current batch, use in the presence of other people, or make sure they have naloxone available. In 2021, the CDC and SAMHSA announced that federal funding can, for the first time, be used to purchase fentanyl test strips.</a:t>
            </a:r>
            <a:endParaRPr lang="en-US" b="0" dirty="0"/>
          </a:p>
          <a:p>
            <a:endParaRPr lang="en-US" b="1" dirty="0"/>
          </a:p>
          <a:p>
            <a:r>
              <a:rPr lang="en-US" b="1" dirty="0"/>
              <a:t>REFERENCE: </a:t>
            </a:r>
          </a:p>
          <a:p>
            <a:r>
              <a:rPr lang="en-US" dirty="0"/>
              <a:t>Baumgartner,</a:t>
            </a:r>
            <a:r>
              <a:rPr lang="en-US" baseline="0" dirty="0"/>
              <a:t> J. C., &amp; Radley, D. C. (2022). [</a:t>
            </a:r>
            <a:r>
              <a:rPr lang="en-US" baseline="0" dirty="0" err="1"/>
              <a:t>WEbpage</a:t>
            </a:r>
            <a:r>
              <a:rPr lang="en-US" baseline="0" dirty="0"/>
              <a:t>)]. </a:t>
            </a:r>
            <a:r>
              <a:rPr lang="en-US" i="1" baseline="0" dirty="0"/>
              <a:t>Overdose Deaths Surged in the First  Half of 2021, Underscoring Urgent Need for Action</a:t>
            </a:r>
            <a:r>
              <a:rPr lang="en-US" baseline="0" dirty="0"/>
              <a:t>. The Commonwealth Fund, Blog Feb 7, 2022.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https://www.commonwealthfund.org/blog/2022/overdose-deaths-surged-first-half-2021-underscoring-urgent-need-action</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100</a:t>
            </a:fld>
            <a:endParaRPr lang="en-US"/>
          </a:p>
        </p:txBody>
      </p:sp>
    </p:spTree>
    <p:extLst>
      <p:ext uri="{BB962C8B-B14F-4D97-AF65-F5344CB8AC3E}">
        <p14:creationId xmlns:p14="http://schemas.microsoft.com/office/powerpoint/2010/main" val="18110492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begins a small section on access to care. Helena Hansen and colleagues</a:t>
            </a:r>
            <a:r>
              <a:rPr lang="en-US" baseline="0" dirty="0"/>
              <a:t> argue that we need to reorient U.S. drug policy toward a public health approach for all Americans, not just White Americans. They state that MAT and psychosocial treatments need to be available in all communities, and that expanding access to MAT may require incentives for physicians and other healthcare providers serving low income and/or uninsured patients in settings like FQHC’s to prescribe buprenorphine. They also suggest that we decriminalize personal possession of drugs and expunge arrest records, which will benefit men of color in particular. They also recommend requiring racial impact statements with any proposed public policy changes related to the opioid epidemic or the criminal justice system. Racial impact statements require legislators to evaluate if and how criminal justice reforms will affect racial disparities before voting on legislation. </a:t>
            </a:r>
            <a:endParaRPr lang="en-US" dirty="0"/>
          </a:p>
          <a:p>
            <a:endParaRPr lang="en-US" dirty="0"/>
          </a:p>
          <a:p>
            <a:r>
              <a:rPr lang="en-US" b="1" dirty="0"/>
              <a:t>REFERENCE:</a:t>
            </a:r>
            <a:r>
              <a:rPr lang="en-US" b="1" baseline="0" dirty="0"/>
              <a:t> </a:t>
            </a:r>
          </a:p>
          <a:p>
            <a:r>
              <a:rPr lang="en-US" dirty="0"/>
              <a:t>Hansen,</a:t>
            </a:r>
            <a:r>
              <a:rPr lang="en-US" baseline="0" dirty="0"/>
              <a:t> H. &amp; Netherland, J. (2016). Is the prescription opioid epidemic a White problem? </a:t>
            </a:r>
            <a:r>
              <a:rPr lang="en-US" i="1" baseline="0" dirty="0"/>
              <a:t>American Journal of Public Health, 106</a:t>
            </a:r>
            <a:r>
              <a:rPr lang="en-US" baseline="0" dirty="0"/>
              <a:t>(12), 2127</a:t>
            </a:r>
            <a:r>
              <a:rPr lang="en-US" sz="1900" dirty="0">
                <a:solidFill>
                  <a:srgbClr val="000000"/>
                </a:solidFill>
                <a:latin typeface="Calibri" panose="020F0502020204030204" pitchFamily="34" charset="0"/>
              </a:rPr>
              <a:t>–</a:t>
            </a:r>
            <a:r>
              <a:rPr lang="en-US" baseline="0" dirty="0"/>
              <a:t>2128.</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101</a:t>
            </a:fld>
            <a:endParaRPr lang="en-US"/>
          </a:p>
        </p:txBody>
      </p:sp>
    </p:spTree>
    <p:extLst>
      <p:ext uri="{BB962C8B-B14F-4D97-AF65-F5344CB8AC3E}">
        <p14:creationId xmlns:p14="http://schemas.microsoft.com/office/powerpoint/2010/main" val="13335510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following slide describe</a:t>
            </a:r>
            <a:r>
              <a:rPr lang="en-US" baseline="0" dirty="0"/>
              <a:t> the California Hub and Spoke Program. The goals of the project are to implement a hub and spoke model to increase access to OUD treatment in California, to increase the availability of medications for OUD, to increase the number of healthcare providers waivered to prescribe buprenorphine, to develop prevention and recovery activities, establish learning </a:t>
            </a:r>
            <a:r>
              <a:rPr lang="en-US" baseline="0" dirty="0" err="1"/>
              <a:t>collaboratives</a:t>
            </a:r>
            <a:r>
              <a:rPr lang="en-US" baseline="0" dirty="0"/>
              <a:t> and provide training to hub and spoke program staff, and to improve medication access for tribal communities. </a:t>
            </a:r>
            <a:endParaRPr lang="en-US" dirty="0"/>
          </a:p>
          <a:p>
            <a:endParaRPr lang="en-US" dirty="0"/>
          </a:p>
          <a:p>
            <a:r>
              <a:rPr lang="en-US" b="1" dirty="0"/>
              <a:t>REFERENCE:</a:t>
            </a:r>
            <a:r>
              <a:rPr lang="en-US" baseline="0" dirty="0"/>
              <a:t> </a:t>
            </a:r>
          </a:p>
          <a:p>
            <a:r>
              <a:rPr lang="en-US" dirty="0"/>
              <a:t>Darfler, K. Santos, A., Gregorio, L., Vazquez, E., Bass, B., Joshi, V., Antonini, V., … Urada, D. (2020). </a:t>
            </a:r>
            <a:r>
              <a:rPr lang="en-US" i="1" dirty="0"/>
              <a:t>California State Targeted Response to the Opioid Crisis; Final Evaluation Report. </a:t>
            </a:r>
            <a:r>
              <a:rPr lang="en-US" i="0" dirty="0"/>
              <a:t>Los Angeles, CA: </a:t>
            </a:r>
            <a:r>
              <a:rPr lang="en-US" dirty="0"/>
              <a:t>UCLA Integrated</a:t>
            </a:r>
            <a:r>
              <a:rPr lang="en-US" baseline="0" dirty="0"/>
              <a:t> </a:t>
            </a:r>
            <a:r>
              <a:rPr lang="en-US" dirty="0"/>
              <a:t>Substance Abuse Programs.</a:t>
            </a:r>
            <a:r>
              <a:rPr lang="en-US" baseline="0" dirty="0"/>
              <a: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102</a:t>
            </a:fld>
            <a:endParaRPr lang="en-US"/>
          </a:p>
        </p:txBody>
      </p:sp>
    </p:spTree>
    <p:extLst>
      <p:ext uri="{BB962C8B-B14F-4D97-AF65-F5344CB8AC3E}">
        <p14:creationId xmlns:p14="http://schemas.microsoft.com/office/powerpoint/2010/main" val="2270290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California</a:t>
            </a:r>
            <a:r>
              <a:rPr lang="en-US" baseline="0" dirty="0"/>
              <a:t> Hub and Spoke program, a hub is defined as an opioid treatment program (OTP), and a spoke is a physician’s office. The idea is to connect each hub with spokes in its geographic area. As of 2019, there were 18 hub &amp; spoke networks with over 200 spoke locations around the state, and almost 400 providers with waivers to prescribe buprenorphine. The program covers the costs of MOUD for uninsured patients who are not eligible for </a:t>
            </a:r>
            <a:r>
              <a:rPr lang="en-US" baseline="0" dirty="0" err="1"/>
              <a:t>Medi</a:t>
            </a:r>
            <a:r>
              <a:rPr lang="en-US" baseline="0" dirty="0"/>
              <a:t>-Cal. The 2019 evaluation report of the program noted that people of color were significantly less likely to have prior treatment experiences and to feel that their treatment was affordable compared to White participants. </a:t>
            </a:r>
            <a:endParaRPr lang="en-US" dirty="0"/>
          </a:p>
          <a:p>
            <a:endParaRPr lang="en-US" dirty="0"/>
          </a:p>
          <a:p>
            <a:r>
              <a:rPr lang="en-US" b="1" dirty="0"/>
              <a:t>REFERENCE:</a:t>
            </a:r>
            <a:r>
              <a:rPr lang="en-US" b="1" baseline="0" dirty="0"/>
              <a:t> </a:t>
            </a:r>
            <a:endParaRPr lang="en-US" b="1" dirty="0"/>
          </a:p>
          <a:p>
            <a:r>
              <a:rPr lang="en-US" dirty="0"/>
              <a:t>Darfler, K. Santos, A., Gregorio, L., Vazquez, E., Bass, B., Joshi, V., Antonini, V., … Urada, D. (2020). </a:t>
            </a:r>
            <a:r>
              <a:rPr lang="en-US" i="1" dirty="0"/>
              <a:t>California State Targeted Response to the Opioid Crisis; Final Evaluation Report. </a:t>
            </a:r>
            <a:r>
              <a:rPr lang="en-US" i="0" dirty="0"/>
              <a:t>Los Angeles, CA: </a:t>
            </a:r>
            <a:r>
              <a:rPr lang="en-US" dirty="0"/>
              <a:t>UCLA Integrated</a:t>
            </a:r>
            <a:r>
              <a:rPr lang="en-US" baseline="0" dirty="0"/>
              <a:t> </a:t>
            </a:r>
            <a:r>
              <a:rPr lang="en-US" dirty="0"/>
              <a:t>Substance Abuse Programs.</a:t>
            </a:r>
            <a:r>
              <a:rPr lang="en-US" baseline="0" dirty="0"/>
              <a: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103</a:t>
            </a:fld>
            <a:endParaRPr lang="en-US"/>
          </a:p>
        </p:txBody>
      </p:sp>
    </p:spTree>
    <p:extLst>
      <p:ext uri="{BB962C8B-B14F-4D97-AF65-F5344CB8AC3E}">
        <p14:creationId xmlns:p14="http://schemas.microsoft.com/office/powerpoint/2010/main" val="21771213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racial/ethnic</a:t>
            </a:r>
            <a:r>
              <a:rPr lang="en-US" baseline="0" dirty="0"/>
              <a:t> breakdown of California Spoke patients (i.e., those receiving buprenorphine). Approximately 44% were White, approximately 20% were Black, and approximately 14% were Hispanic/Latinx. The point here is that spoke programs appear to have a fairly diverse mix of ethnicities that have access to buprenorphine as well as methadone. </a:t>
            </a:r>
            <a:endParaRPr lang="en-US" dirty="0"/>
          </a:p>
          <a:p>
            <a:endParaRPr lang="en-US" dirty="0"/>
          </a:p>
          <a:p>
            <a:r>
              <a:rPr lang="en-US" b="1" dirty="0"/>
              <a:t>REFERENCE:</a:t>
            </a:r>
            <a:r>
              <a:rPr lang="en-US" b="1" baseline="0" dirty="0"/>
              <a:t> </a:t>
            </a:r>
            <a:endParaRPr lang="en-US" b="1" dirty="0"/>
          </a:p>
          <a:p>
            <a:r>
              <a:rPr lang="en-US" dirty="0"/>
              <a:t>Darfler, K. Santos, A., Gregorio, L., Vazquez, E., Bass, B., Joshi, V., </a:t>
            </a:r>
            <a:r>
              <a:rPr lang="en-US" dirty="0" err="1"/>
              <a:t>Antonini</a:t>
            </a:r>
            <a:r>
              <a:rPr lang="en-US" dirty="0"/>
              <a:t>, V., … Urada, D. (2020). </a:t>
            </a:r>
            <a:r>
              <a:rPr lang="en-US" i="1" dirty="0"/>
              <a:t>California State Targeted Response to the Opioid Crisis; Final Evaluation Report. </a:t>
            </a:r>
            <a:r>
              <a:rPr lang="en-US" i="0" dirty="0"/>
              <a:t>Los Angeles, CA: </a:t>
            </a:r>
            <a:r>
              <a:rPr lang="en-US" dirty="0"/>
              <a:t>UCLA Integrated</a:t>
            </a:r>
            <a:r>
              <a:rPr lang="en-US" baseline="0" dirty="0"/>
              <a:t> </a:t>
            </a:r>
            <a:r>
              <a:rPr lang="en-US" dirty="0"/>
              <a:t>Substance Abuse Programs.</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104</a:t>
            </a:fld>
            <a:endParaRPr lang="en-US"/>
          </a:p>
        </p:txBody>
      </p:sp>
    </p:spTree>
    <p:extLst>
      <p:ext uri="{BB962C8B-B14F-4D97-AF65-F5344CB8AC3E}">
        <p14:creationId xmlns:p14="http://schemas.microsoft.com/office/powerpoint/2010/main" val="10830845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a:t>
            </a:r>
            <a:r>
              <a:rPr lang="en-US" baseline="0" dirty="0"/>
              <a:t> for Zoom or in-person trainings: break up the participants into groups of 8-10 people. If an in-person training, leave this slide up and ask them to consider and discuss the questions on the slide. If a Zoom training, paste the questions into the chat box prior to assigning the groups. Ask participants to note what group number they are in and to ask someone to volunteer to be the note-taker/spokesperson for their group. That person will represent the small group when the activity is concluded and everyone returns to the main room.  </a:t>
            </a:r>
          </a:p>
          <a:p>
            <a:endParaRPr lang="en-US" baseline="0" dirty="0"/>
          </a:p>
          <a:p>
            <a:r>
              <a:rPr lang="en-US" baseline="0" dirty="0"/>
              <a:t>Allow approximately 15 minutes for the small groups to have their discussions, then bring them back to the main room and debrief.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105</a:t>
            </a:fld>
            <a:endParaRPr lang="en-US"/>
          </a:p>
        </p:txBody>
      </p:sp>
    </p:spTree>
    <p:extLst>
      <p:ext uri="{BB962C8B-B14F-4D97-AF65-F5344CB8AC3E}">
        <p14:creationId xmlns:p14="http://schemas.microsoft.com/office/powerpoint/2010/main" val="27178123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 </a:t>
            </a:r>
          </a:p>
          <a:p>
            <a:r>
              <a:rPr lang="en-US" dirty="0"/>
              <a:t>Make the point that many “standard interventions” were evaluated and normed on White, heterosexual populations. Numerous studies have now demonstrated that having a patient see a treatment provider who shares demographic characteristics with the patient, such as race/ethnicity, yield better patient outcomes. </a:t>
            </a:r>
          </a:p>
        </p:txBody>
      </p:sp>
      <p:sp>
        <p:nvSpPr>
          <p:cNvPr id="4" name="Slide Number Placeholder 3"/>
          <p:cNvSpPr>
            <a:spLocks noGrp="1"/>
          </p:cNvSpPr>
          <p:nvPr>
            <p:ph type="sldNum" sz="quarter" idx="5"/>
          </p:nvPr>
        </p:nvSpPr>
        <p:spPr/>
        <p:txBody>
          <a:bodyPr/>
          <a:lstStyle/>
          <a:p>
            <a:fld id="{3B094AAE-6FCB-4991-9F3F-20F19306B018}" type="slidenum">
              <a:rPr lang="en-US" smtClean="0"/>
              <a:t>106</a:t>
            </a:fld>
            <a:endParaRPr lang="en-US"/>
          </a:p>
        </p:txBody>
      </p:sp>
    </p:spTree>
    <p:extLst>
      <p:ext uri="{BB962C8B-B14F-4D97-AF65-F5344CB8AC3E}">
        <p14:creationId xmlns:p14="http://schemas.microsoft.com/office/powerpoint/2010/main" val="35609912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Racial/ethnic</a:t>
            </a:r>
            <a:r>
              <a:rPr lang="en-US" baseline="0" dirty="0"/>
              <a:t> impact statements are a way to assess the effects of health-related policies and clinical practices on racial/ethnic groups. They require policymakers to conduct a formal assessment of how a specific policy proposal is likely to reduce or exacerbate racial disparities, especially policies affecting the criminal justice system. They have been implemented in Iowa and Connecticut and are currently under consideration in other states.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107</a:t>
            </a:fld>
            <a:endParaRPr lang="en-US"/>
          </a:p>
        </p:txBody>
      </p:sp>
    </p:spTree>
    <p:extLst>
      <p:ext uri="{BB962C8B-B14F-4D97-AF65-F5344CB8AC3E}">
        <p14:creationId xmlns:p14="http://schemas.microsoft.com/office/powerpoint/2010/main" val="41687089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to a section on culturally tailored strategies for addressing opioid use disorder in African-American communities. </a:t>
            </a:r>
          </a:p>
        </p:txBody>
      </p:sp>
      <p:sp>
        <p:nvSpPr>
          <p:cNvPr id="4" name="Slide Number Placeholder 3"/>
          <p:cNvSpPr>
            <a:spLocks noGrp="1"/>
          </p:cNvSpPr>
          <p:nvPr>
            <p:ph type="sldNum" sz="quarter" idx="5"/>
          </p:nvPr>
        </p:nvSpPr>
        <p:spPr/>
        <p:txBody>
          <a:bodyPr/>
          <a:lstStyle/>
          <a:p>
            <a:fld id="{3B094AAE-6FCB-4991-9F3F-20F19306B018}" type="slidenum">
              <a:rPr lang="en-US" smtClean="0"/>
              <a:t>108</a:t>
            </a:fld>
            <a:endParaRPr lang="en-US"/>
          </a:p>
        </p:txBody>
      </p:sp>
    </p:spTree>
    <p:extLst>
      <p:ext uri="{BB962C8B-B14F-4D97-AF65-F5344CB8AC3E}">
        <p14:creationId xmlns:p14="http://schemas.microsoft.com/office/powerpoint/2010/main" val="10123852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SAMHSA</a:t>
            </a:r>
            <a:r>
              <a:rPr lang="en-US" baseline="0" dirty="0"/>
              <a:t> task force that provides grants for faith-based community initiatives. It encourages healthcare professionals to work with faith-based organizations to deliver substance use prevention and treatment, and mental health services to underserved communities. Religious institutions have historically been very important in the Black community and are ideal vehicles to deliver culturally-sensitive treatment for OUD. </a:t>
            </a:r>
            <a:endParaRPr lang="en-US" dirty="0"/>
          </a:p>
          <a:p>
            <a:endParaRPr lang="en-US" dirty="0"/>
          </a:p>
          <a:p>
            <a:r>
              <a:rPr lang="en-US" b="1" dirty="0"/>
              <a:t>REFERENCE:</a:t>
            </a:r>
            <a:r>
              <a:rPr lang="en-US" dirty="0"/>
              <a:t> </a:t>
            </a:r>
          </a:p>
          <a:p>
            <a:r>
              <a:rPr lang="en-US" dirty="0"/>
              <a:t>Substance Abuse and Mental Health Services Administration.</a:t>
            </a:r>
            <a:r>
              <a:rPr lang="en-US" baseline="0" dirty="0"/>
              <a:t> (2020). [Webpage]. </a:t>
            </a:r>
            <a:r>
              <a:rPr lang="en-US" i="1" baseline="0" dirty="0"/>
              <a:t>About Faith-Based and Community Initiatives</a:t>
            </a:r>
            <a:r>
              <a:rPr lang="en-US" baseline="0" dirty="0"/>
              <a:t>. Retrieved from: https://www.samhsa.gov/faith-based-initiatives/about.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109</a:t>
            </a:fld>
            <a:endParaRPr lang="en-US"/>
          </a:p>
        </p:txBody>
      </p:sp>
    </p:spTree>
    <p:extLst>
      <p:ext uri="{BB962C8B-B14F-4D97-AF65-F5344CB8AC3E}">
        <p14:creationId xmlns:p14="http://schemas.microsoft.com/office/powerpoint/2010/main" val="410490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a:t>
            </a:r>
          </a:p>
          <a:p>
            <a:r>
              <a:rPr lang="en-US" dirty="0"/>
              <a:t>Briefly</a:t>
            </a:r>
            <a:r>
              <a:rPr lang="en-US" baseline="0" dirty="0"/>
              <a:t> review each of the learning objectives with the training participants.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11</a:t>
            </a:fld>
            <a:endParaRPr lang="en-US"/>
          </a:p>
        </p:txBody>
      </p:sp>
    </p:spTree>
    <p:extLst>
      <p:ext uri="{BB962C8B-B14F-4D97-AF65-F5344CB8AC3E}">
        <p14:creationId xmlns:p14="http://schemas.microsoft.com/office/powerpoint/2010/main" val="3144049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culturally</a:t>
            </a:r>
            <a:r>
              <a:rPr lang="en-US" baseline="0" dirty="0"/>
              <a:t>-tailored program is the Bellevue Hospital Addiction Clinic. Bellevue is the oldest public hospital in the United States (in NYC). Created a holistic addiction clinic with a focus on the creative arts, self-care, and a recovery network of support for African-American patients. The clinic built in governance by the patients and community input into their programs. They created a welcoming environment centered on a kitchen and cooking groups. Patients and staff cook and eat together, which helps establish non-hierarchical relationships.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p:txBody>
      </p:sp>
      <p:sp>
        <p:nvSpPr>
          <p:cNvPr id="4" name="Slide Number Placeholder 3"/>
          <p:cNvSpPr>
            <a:spLocks noGrp="1"/>
          </p:cNvSpPr>
          <p:nvPr>
            <p:ph type="sldNum" sz="quarter" idx="10"/>
          </p:nvPr>
        </p:nvSpPr>
        <p:spPr/>
        <p:txBody>
          <a:bodyPr/>
          <a:lstStyle/>
          <a:p>
            <a:fld id="{3B094AAE-6FCB-4991-9F3F-20F19306B018}" type="slidenum">
              <a:rPr lang="en-US" smtClean="0"/>
              <a:t>110</a:t>
            </a:fld>
            <a:endParaRPr lang="en-US"/>
          </a:p>
        </p:txBody>
      </p:sp>
    </p:spTree>
    <p:extLst>
      <p:ext uri="{BB962C8B-B14F-4D97-AF65-F5344CB8AC3E}">
        <p14:creationId xmlns:p14="http://schemas.microsoft.com/office/powerpoint/2010/main" val="9324219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a:t>
            </a:r>
            <a:r>
              <a:rPr lang="en-US" baseline="0" dirty="0"/>
              <a:t> approaches at the Bellevue clinic include CBT as well as groups based on the creative arts and spirituality. Visual, musical, and dramatic arts help with emotional expression and coping with traumatic memories. They established collaborations with community resources including housing, employment, support, food banks, churches, and church-based addiction services. One of the basic assumptions is that healing is based on relationships. One participant stated “you can’t just drop </a:t>
            </a:r>
            <a:r>
              <a:rPr lang="en-US" baseline="0" dirty="0" err="1"/>
              <a:t>bupe</a:t>
            </a:r>
            <a:r>
              <a:rPr lang="en-US" baseline="0" dirty="0"/>
              <a:t> (buprenorphine) into a clinic – the tenor of outreach and community relations is critical.”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p:txBody>
      </p:sp>
      <p:sp>
        <p:nvSpPr>
          <p:cNvPr id="4" name="Slide Number Placeholder 3"/>
          <p:cNvSpPr>
            <a:spLocks noGrp="1"/>
          </p:cNvSpPr>
          <p:nvPr>
            <p:ph type="sldNum" sz="quarter" idx="10"/>
          </p:nvPr>
        </p:nvSpPr>
        <p:spPr/>
        <p:txBody>
          <a:bodyPr/>
          <a:lstStyle/>
          <a:p>
            <a:fld id="{3B094AAE-6FCB-4991-9F3F-20F19306B018}" type="slidenum">
              <a:rPr lang="en-US" smtClean="0"/>
              <a:t>111</a:t>
            </a:fld>
            <a:endParaRPr lang="en-US"/>
          </a:p>
        </p:txBody>
      </p:sp>
    </p:spTree>
    <p:extLst>
      <p:ext uri="{BB962C8B-B14F-4D97-AF65-F5344CB8AC3E}">
        <p14:creationId xmlns:p14="http://schemas.microsoft.com/office/powerpoint/2010/main" val="30679694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a:t>
            </a:r>
            <a:r>
              <a:rPr lang="en-US" baseline="0" dirty="0"/>
              <a:t> from SAMHSA indicates the importance of establishing trusting relationships. “The opposite of addiction is not abstinence, it’s connection”. We as healthcare providers and intervention developers need to learn from the community we’re trying to serve, we need to recognize their assets, not just their deficits, and we need to acknowledge and learn from both failed and successful policies from the past.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p:txBody>
      </p:sp>
      <p:sp>
        <p:nvSpPr>
          <p:cNvPr id="4" name="Slide Number Placeholder 3"/>
          <p:cNvSpPr>
            <a:spLocks noGrp="1"/>
          </p:cNvSpPr>
          <p:nvPr>
            <p:ph type="sldNum" sz="quarter" idx="10"/>
          </p:nvPr>
        </p:nvSpPr>
        <p:spPr/>
        <p:txBody>
          <a:bodyPr/>
          <a:lstStyle/>
          <a:p>
            <a:fld id="{3B094AAE-6FCB-4991-9F3F-20F19306B018}" type="slidenum">
              <a:rPr lang="en-US" smtClean="0"/>
              <a:t>112</a:t>
            </a:fld>
            <a:endParaRPr lang="en-US"/>
          </a:p>
        </p:txBody>
      </p:sp>
    </p:spTree>
    <p:extLst>
      <p:ext uri="{BB962C8B-B14F-4D97-AF65-F5344CB8AC3E}">
        <p14:creationId xmlns:p14="http://schemas.microsoft.com/office/powerpoint/2010/main" val="32733508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 Time Sister Circles</a:t>
            </a:r>
            <a:r>
              <a:rPr lang="en-US" baseline="0" dirty="0"/>
              <a:t> is another example of an intervention that is culturally tailored to the Black community. It is a program of the Gaston &amp; Porter Health Improvement Center, which is a nonprofit established by two mid-life Black women health professionals. It is an evidence-based, culturally competent support group intervention that is community-based, socially innovative, and holistic. It addresses the unique impact of gender, race, and class experienced by mid-life (age 40-75) Black women. This is a population at high risk for chronic physical health and emotional issues including opioid misuse.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p:txBody>
      </p:sp>
      <p:sp>
        <p:nvSpPr>
          <p:cNvPr id="4" name="Slide Number Placeholder 3"/>
          <p:cNvSpPr>
            <a:spLocks noGrp="1"/>
          </p:cNvSpPr>
          <p:nvPr>
            <p:ph type="sldNum" sz="quarter" idx="10"/>
          </p:nvPr>
        </p:nvSpPr>
        <p:spPr/>
        <p:txBody>
          <a:bodyPr/>
          <a:lstStyle/>
          <a:p>
            <a:fld id="{3B094AAE-6FCB-4991-9F3F-20F19306B018}" type="slidenum">
              <a:rPr lang="en-US" smtClean="0"/>
              <a:t>113</a:t>
            </a:fld>
            <a:endParaRPr lang="en-US"/>
          </a:p>
        </p:txBody>
      </p:sp>
    </p:spTree>
    <p:extLst>
      <p:ext uri="{BB962C8B-B14F-4D97-AF65-F5344CB8AC3E}">
        <p14:creationId xmlns:p14="http://schemas.microsoft.com/office/powerpoint/2010/main" val="251267235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 Time Sister</a:t>
            </a:r>
            <a:r>
              <a:rPr lang="en-US" baseline="0" dirty="0"/>
              <a:t> Circle groups meet two hours per week for 13 weeks in community settings, utilizing a CBT approach. These are safe, supportive spaces where women can learn to see themselves as more than their addiction, mental health conditions, or physical health condition. The groups help to address challenges like single parenthood, incarceration, co-occurring physical and mental health conditions like depression, diabetes, or hypertension, histories of childhood abuse, low self-esteem, and financial issues. All of the staff and group facilitators are midlife Black women themselves, so the clients can see themselves reflected in the staff.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114</a:t>
            </a:fld>
            <a:endParaRPr lang="en-US"/>
          </a:p>
        </p:txBody>
      </p:sp>
    </p:spTree>
    <p:extLst>
      <p:ext uri="{BB962C8B-B14F-4D97-AF65-F5344CB8AC3E}">
        <p14:creationId xmlns:p14="http://schemas.microsoft.com/office/powerpoint/2010/main" val="8955458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8">
              <a:defRPr/>
            </a:pPr>
            <a:r>
              <a:rPr lang="en-US" dirty="0"/>
              <a:t>PTSC</a:t>
            </a:r>
            <a:r>
              <a:rPr lang="en-US" baseline="0" dirty="0"/>
              <a:t> sites include churches, public housing settings, health centers, recreation centers, and substance use disorder treatment programs. Participants receive $10 per week, if needed, for transportation or to put toward childcare. They also receive a blood pressure cuff and monitor and a pedometer, and are trained to use them correctly. A light meal is provided to help educate participants about healthy snacks. Outcomes in SUD treatment settings have included positive changes in stress management, nutrition, fitness and blood pressure levels, and increased self-esteem.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115</a:t>
            </a:fld>
            <a:endParaRPr lang="en-US"/>
          </a:p>
        </p:txBody>
      </p:sp>
    </p:spTree>
    <p:extLst>
      <p:ext uri="{BB962C8B-B14F-4D97-AF65-F5344CB8AC3E}">
        <p14:creationId xmlns:p14="http://schemas.microsoft.com/office/powerpoint/2010/main" val="37764937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conducted on Prime</a:t>
            </a:r>
            <a:r>
              <a:rPr lang="en-US" baseline="0" dirty="0"/>
              <a:t> Time Sister Circles included a study of 134 women at 11 sites around the country. Data were collected at 10 weeks, six months, and twelve months. Outcomes included: women increased consumption of healthier foods to help prevent disease, and approximately 2/3 reported making use of stress management strategies. They found an approximately 60% increase in annual mammograms, and a 54% increase in blood pressure checkups. Over three-quarters of the women felt that the changes they were making could be maintained across their lifetime. A follow-up study in 2016 found similar results. </a:t>
            </a:r>
            <a:endParaRPr lang="en-US" dirty="0"/>
          </a:p>
          <a:p>
            <a:endParaRPr lang="en-US" dirty="0"/>
          </a:p>
          <a:p>
            <a:r>
              <a:rPr lang="en-US" b="1" dirty="0"/>
              <a:t>REFERENCES:</a:t>
            </a:r>
          </a:p>
          <a:p>
            <a:r>
              <a:rPr lang="en-US" dirty="0"/>
              <a:t>Gaston, M., Porter, G., &amp; Thomas, V. (2007). Prime Time Sister</a:t>
            </a:r>
            <a:r>
              <a:rPr lang="en-US" baseline="0" dirty="0"/>
              <a:t> Circles: evaluating a gender-specific, culturally relevant health intervention to decrease major risk factors in mid-life African-American women. </a:t>
            </a:r>
            <a:r>
              <a:rPr lang="en-US" i="1" baseline="0" dirty="0"/>
              <a:t>Journal of the National Medical Association 99</a:t>
            </a:r>
            <a:r>
              <a:rPr lang="en-US" baseline="0" dirty="0"/>
              <a:t>(4), 428</a:t>
            </a:r>
            <a:r>
              <a:rPr lang="en-US" dirty="0">
                <a:solidFill>
                  <a:srgbClr val="000000"/>
                </a:solidFill>
                <a:latin typeface="Calibri" panose="020F0502020204030204" pitchFamily="34" charset="0"/>
              </a:rPr>
              <a:t>–</a:t>
            </a:r>
            <a:r>
              <a:rPr lang="en-US" baseline="0" dirty="0"/>
              <a:t>438.</a:t>
            </a:r>
          </a:p>
          <a:p>
            <a:endParaRPr lang="en-US" baseline="0" dirty="0"/>
          </a:p>
          <a:p>
            <a:r>
              <a:rPr lang="en-US" dirty="0"/>
              <a:t>Thomas,</a:t>
            </a:r>
            <a:r>
              <a:rPr lang="en-US" baseline="0" dirty="0"/>
              <a:t> V., Gaston, M., Porter, G., &amp; Anderson, A. (2016). Prime Time Sister Circles II: evaluating a culturally relevant intervention to decreased psychological and physical risk factors for chronic disease in mid-life African-American women. </a:t>
            </a:r>
            <a:r>
              <a:rPr lang="en-US" i="1" baseline="0" dirty="0"/>
              <a:t>Journal of the National Medical Association 108</a:t>
            </a:r>
            <a:r>
              <a:rPr lang="en-US" baseline="0" dirty="0"/>
              <a:t>(1), 6</a:t>
            </a:r>
            <a:r>
              <a:rPr lang="en-US" dirty="0">
                <a:solidFill>
                  <a:srgbClr val="000000"/>
                </a:solidFill>
                <a:latin typeface="Calibri" panose="020F0502020204030204" pitchFamily="34" charset="0"/>
              </a:rPr>
              <a:t>–</a:t>
            </a:r>
            <a:r>
              <a:rPr lang="en-US" baseline="0" dirty="0"/>
              <a:t>18.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116</a:t>
            </a:fld>
            <a:endParaRPr lang="en-US"/>
          </a:p>
        </p:txBody>
      </p:sp>
    </p:spTree>
    <p:extLst>
      <p:ext uri="{BB962C8B-B14F-4D97-AF65-F5344CB8AC3E}">
        <p14:creationId xmlns:p14="http://schemas.microsoft.com/office/powerpoint/2010/main" val="11108383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Morehouse School of Medicine has collaborated</a:t>
            </a:r>
            <a:r>
              <a:rPr lang="en-US" baseline="0" dirty="0"/>
              <a:t> with Black churches in rural Georgia to address public health efforts including the opioid crisis. The “dual mission of the faith community to provide spiritual support as well as attend to unmet social issues and needs in the community” is the basis for the partnership. Funding has supported partnerships between social service agencies and churches, and has allowed for coordinated public awareness efforts on topics like opioid use disorder. Faith leaders are included on advisory committees that determine grant funding to provide guidance on working with the faith community. In one community, after attending a training on the opioid crisis in the community, a faith leader included the subject in a podcast with youth. Podcasts and other social media are innovative, inexpensive, easily accessible ways to discuss important but stigmatized health issues with younger generations and to redefine substance use disorders as diseases rather than sins.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117</a:t>
            </a:fld>
            <a:endParaRPr lang="en-US"/>
          </a:p>
        </p:txBody>
      </p:sp>
    </p:spTree>
    <p:extLst>
      <p:ext uri="{BB962C8B-B14F-4D97-AF65-F5344CB8AC3E}">
        <p14:creationId xmlns:p14="http://schemas.microsoft.com/office/powerpoint/2010/main" val="283202923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program called Bridges</a:t>
            </a:r>
            <a:r>
              <a:rPr lang="en-US" baseline="0" dirty="0"/>
              <a:t> to Care and Recovery, located in North St. Louis, a predominantly Black community, is a community initiative with partners including the faith community. Leaders among the faith community serve as healthcare extenders to identify mental health and substance use disorders and link individuals to care. As of late 2019, sixty-five churches had been designated “behavioral health-friendly churches”. To qualify for this designation, church members complete nineteen hours of behavioral health training on topics like mental health first aid and trauma awareness.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118</a:t>
            </a:fld>
            <a:endParaRPr lang="en-US"/>
          </a:p>
        </p:txBody>
      </p:sp>
    </p:spTree>
    <p:extLst>
      <p:ext uri="{BB962C8B-B14F-4D97-AF65-F5344CB8AC3E}">
        <p14:creationId xmlns:p14="http://schemas.microsoft.com/office/powerpoint/2010/main" val="36287729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Bridges</a:t>
            </a:r>
            <a:r>
              <a:rPr lang="en-US" baseline="0" dirty="0"/>
              <a:t> program, a</a:t>
            </a:r>
            <a:r>
              <a:rPr lang="en-US" dirty="0"/>
              <a:t>s part of the “behavioral</a:t>
            </a:r>
            <a:r>
              <a:rPr lang="en-US" baseline="0" dirty="0"/>
              <a:t> health-friendly church” designation, churches hold monthly meetings and sponsor presentations on behavioral health topics. Bridges has trained 220 church leaders and volunteers as “Wellness Champions” to help reduce the stigma of mental illness. The “First Ladies Network”, comprised of pastors’ wives, are trained as group facilitators and peer mentors. Bridges is also working with the Missouri Opioid State Targeted Response team to facilitate “opioid crisis management training” to churches that agree to provide naloxone kits onsite, to help reverse opioid overdoses.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119</a:t>
            </a:fld>
            <a:endParaRPr lang="en-US"/>
          </a:p>
        </p:txBody>
      </p:sp>
    </p:spTree>
    <p:extLst>
      <p:ext uri="{BB962C8B-B14F-4D97-AF65-F5344CB8AC3E}">
        <p14:creationId xmlns:p14="http://schemas.microsoft.com/office/powerpoint/2010/main" val="235802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section</a:t>
            </a:r>
            <a:r>
              <a:rPr lang="en-US" baseline="0" dirty="0"/>
              <a:t> header slide for the section on epidemiology.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a:t>
            </a:fld>
            <a:endParaRPr lang="en-US"/>
          </a:p>
        </p:txBody>
      </p:sp>
    </p:spTree>
    <p:extLst>
      <p:ext uri="{BB962C8B-B14F-4D97-AF65-F5344CB8AC3E}">
        <p14:creationId xmlns:p14="http://schemas.microsoft.com/office/powerpoint/2010/main" val="1650060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to a section on SUD-related issues specific to Latinx communities. </a:t>
            </a:r>
          </a:p>
        </p:txBody>
      </p:sp>
      <p:sp>
        <p:nvSpPr>
          <p:cNvPr id="4" name="Slide Number Placeholder 3"/>
          <p:cNvSpPr>
            <a:spLocks noGrp="1"/>
          </p:cNvSpPr>
          <p:nvPr>
            <p:ph type="sldNum" sz="quarter" idx="5"/>
          </p:nvPr>
        </p:nvSpPr>
        <p:spPr/>
        <p:txBody>
          <a:bodyPr/>
          <a:lstStyle/>
          <a:p>
            <a:fld id="{3B094AAE-6FCB-4991-9F3F-20F19306B018}" type="slidenum">
              <a:rPr lang="en-US" smtClean="0"/>
              <a:t>120</a:t>
            </a:fld>
            <a:endParaRPr lang="en-US"/>
          </a:p>
        </p:txBody>
      </p:sp>
    </p:spTree>
    <p:extLst>
      <p:ext uri="{BB962C8B-B14F-4D97-AF65-F5344CB8AC3E}">
        <p14:creationId xmlns:p14="http://schemas.microsoft.com/office/powerpoint/2010/main" val="38754965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SAMHSA, Latinx</a:t>
            </a:r>
            <a:r>
              <a:rPr lang="en-US" baseline="0" dirty="0"/>
              <a:t> individuals have greater occupational risks for injuries than White Americans. They have a high presence in the military and are thus at greater risk for injury and need for pain medications. There is a higher proportion of Mexican-Americans in blue collar manual labor jobs than non-Hispanic Whites, also putting them at greater risk for injuries and need for pain meds. Efforts to address opioid misuse in this population need a comprehensive approach to pain management. </a:t>
            </a:r>
            <a:endParaRPr lang="en-US" dirty="0"/>
          </a:p>
          <a:p>
            <a:endParaRPr lang="en-US" dirty="0"/>
          </a:p>
          <a:p>
            <a:r>
              <a:rPr lang="en-US" b="1" dirty="0"/>
              <a:t>REFERENCE:</a:t>
            </a:r>
            <a:r>
              <a:rPr lang="en-US" dirty="0"/>
              <a:t> </a:t>
            </a:r>
          </a:p>
          <a:p>
            <a:pPr defTabSz="937893">
              <a:defRPr/>
            </a:pP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121</a:t>
            </a:fld>
            <a:endParaRPr lang="en-US"/>
          </a:p>
        </p:txBody>
      </p:sp>
    </p:spTree>
    <p:extLst>
      <p:ext uri="{BB962C8B-B14F-4D97-AF65-F5344CB8AC3E}">
        <p14:creationId xmlns:p14="http://schemas.microsoft.com/office/powerpoint/2010/main" val="326228522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SAMHSA, self-reported reasons</a:t>
            </a:r>
            <a:r>
              <a:rPr lang="en-US" baseline="0" dirty="0"/>
              <a:t> for misusing a prescription pain reliever among the Latinx population are to relieve physical pain (53%) or to increase or decrease the effects of another drug (11%). Among Latinx youth aged 12-17, the reasons were to relieve physical pain (67%), health with unpleasant emotions (12%), or to help with sleep (8%). </a:t>
            </a:r>
            <a:endParaRPr lang="en-US" dirty="0"/>
          </a:p>
          <a:p>
            <a:endParaRPr lang="en-US" dirty="0"/>
          </a:p>
          <a:p>
            <a:r>
              <a:rPr lang="en-US" b="1" dirty="0"/>
              <a:t>REFERENCE: </a:t>
            </a:r>
          </a:p>
          <a:p>
            <a:r>
              <a:rPr lang="en-US" dirty="0"/>
              <a:t>Substance Abuse and Mental Health Services </a:t>
            </a:r>
            <a:r>
              <a:rPr lang="sv-SE" dirty="0"/>
              <a:t>Administration (SAMHSA). (2018). [Webpage]. </a:t>
            </a:r>
            <a:r>
              <a:rPr lang="sv-SE" i="1" dirty="0"/>
              <a:t>Substance Abuse and Mental Health Data Archive</a:t>
            </a:r>
            <a:r>
              <a:rPr lang="sv-SE" dirty="0"/>
              <a:t>. Rockville, MD: </a:t>
            </a:r>
            <a:r>
              <a:rPr lang="en-US" dirty="0"/>
              <a:t>SAMHSA Center for Behavioral Health Statistics and Quality; 2019 [cited 2020 May 28].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https://datafiles.samhsa.gov</a:t>
            </a:r>
            <a:r>
              <a:rPr lang="en-US" dirty="0"/>
              <a:t>. </a:t>
            </a:r>
          </a:p>
        </p:txBody>
      </p:sp>
      <p:sp>
        <p:nvSpPr>
          <p:cNvPr id="4" name="Slide Number Placeholder 3"/>
          <p:cNvSpPr>
            <a:spLocks noGrp="1"/>
          </p:cNvSpPr>
          <p:nvPr>
            <p:ph type="sldNum" sz="quarter" idx="10"/>
          </p:nvPr>
        </p:nvSpPr>
        <p:spPr/>
        <p:txBody>
          <a:bodyPr/>
          <a:lstStyle/>
          <a:p>
            <a:fld id="{3B094AAE-6FCB-4991-9F3F-20F19306B018}" type="slidenum">
              <a:rPr lang="en-US" smtClean="0"/>
              <a:t>122</a:t>
            </a:fld>
            <a:endParaRPr lang="en-US"/>
          </a:p>
        </p:txBody>
      </p:sp>
    </p:spTree>
    <p:extLst>
      <p:ext uri="{BB962C8B-B14F-4D97-AF65-F5344CB8AC3E}">
        <p14:creationId xmlns:p14="http://schemas.microsoft.com/office/powerpoint/2010/main" val="24210379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“Familismo” in the Latinx community underscores the importance</a:t>
            </a:r>
            <a:r>
              <a:rPr lang="en-US" baseline="0" dirty="0"/>
              <a:t> of family and family roles in each others’ lives. It emphasizes the role of internal family dynamics, extended social networks, and the distribution of resources through those networks. Understanding this concept is crucial to prevention, treatment, and recovery from SUD in the Latinx community. Interventions that incorporate the concept of Familismo and that are based on family systems models and the involvement of family members may be more effective than traditional individual interventions. </a:t>
            </a:r>
            <a:endParaRPr lang="en-US" dirty="0"/>
          </a:p>
          <a:p>
            <a:endParaRPr lang="en-US" dirty="0"/>
          </a:p>
          <a:p>
            <a:r>
              <a:rPr lang="en-US" b="1" dirty="0"/>
              <a:t>REFERENCE:</a:t>
            </a:r>
            <a:r>
              <a:rPr lang="en-US" dirty="0"/>
              <a:t> </a:t>
            </a:r>
          </a:p>
          <a:p>
            <a:pPr defTabSz="937893">
              <a:defRPr/>
            </a:pP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123</a:t>
            </a:fld>
            <a:endParaRPr lang="en-US"/>
          </a:p>
        </p:txBody>
      </p:sp>
    </p:spTree>
    <p:extLst>
      <p:ext uri="{BB962C8B-B14F-4D97-AF65-F5344CB8AC3E}">
        <p14:creationId xmlns:p14="http://schemas.microsoft.com/office/powerpoint/2010/main" val="138777589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immigration</a:t>
            </a:r>
            <a:r>
              <a:rPr lang="en-US" baseline="0" dirty="0"/>
              <a:t> status of individuals and their family members is a chronic stressor for many Latinx individuals. The trauma associated with leaving one’s native country (and potentially the trauma resulting from living conditions there) can manifest as a mental health condition and/or result in substance misuse. Migrants fleeing persecution in their country of origin have high rates of anxiety, depression, and PTSD. The constant fear of deportation for undocumented individuals is also a chronic stressor. </a:t>
            </a:r>
            <a:endParaRPr lang="en-US" dirty="0"/>
          </a:p>
          <a:p>
            <a:endParaRPr lang="en-US" dirty="0"/>
          </a:p>
          <a:p>
            <a:r>
              <a:rPr lang="en-US" b="1" dirty="0"/>
              <a:t>REFERENCE:</a:t>
            </a:r>
            <a:r>
              <a:rPr lang="en-US" dirty="0"/>
              <a:t> </a:t>
            </a:r>
          </a:p>
          <a:p>
            <a:pPr defTabSz="937893">
              <a:defRPr/>
            </a:pP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124</a:t>
            </a:fld>
            <a:endParaRPr lang="en-US"/>
          </a:p>
        </p:txBody>
      </p:sp>
    </p:spTree>
    <p:extLst>
      <p:ext uri="{BB962C8B-B14F-4D97-AF65-F5344CB8AC3E}">
        <p14:creationId xmlns:p14="http://schemas.microsoft.com/office/powerpoint/2010/main" val="134448708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large amount of heterogeneity</a:t>
            </a:r>
            <a:r>
              <a:rPr lang="en-US" baseline="0" dirty="0"/>
              <a:t> in the Hispanic/Latinx population, so combining all of them into one category is problematic. The second bullet point is a quote from a Hispanic treatment provider in the below-referenced SAMHSA publication. It makes the points that there are issues around the generation of the individual, i.e. third generation vs. recently immigrated individuals, those who are beginning to assimilate, and blended families. Many of these people don’t have access to care because of language, insurance, and cultural barriers. </a:t>
            </a:r>
            <a:endParaRPr lang="en-US" dirty="0"/>
          </a:p>
          <a:p>
            <a:endParaRPr lang="en-US" dirty="0"/>
          </a:p>
          <a:p>
            <a:r>
              <a:rPr lang="en-US" b="1" dirty="0"/>
              <a:t>REFERENCE:</a:t>
            </a:r>
            <a:r>
              <a:rPr lang="en-US" dirty="0"/>
              <a:t> </a:t>
            </a:r>
          </a:p>
          <a:p>
            <a:pPr defTabSz="937893">
              <a:defRPr/>
            </a:pP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125</a:t>
            </a:fld>
            <a:endParaRPr lang="en-US"/>
          </a:p>
        </p:txBody>
      </p:sp>
    </p:spTree>
    <p:extLst>
      <p:ext uri="{BB962C8B-B14F-4D97-AF65-F5344CB8AC3E}">
        <p14:creationId xmlns:p14="http://schemas.microsoft.com/office/powerpoint/2010/main" val="351244106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all adolescents are, Latinx youth are at risk for unhealthy</a:t>
            </a:r>
            <a:r>
              <a:rPr lang="en-US" baseline="0" dirty="0"/>
              <a:t> coping behaviors such as risky sexual behavior and substance use. Many may live in families where the children are documented but the parents are not. Among early adolescent Latinx youth, the pressure and negative feelings associated with being the “family interpreter” in healthcare systems are associated with acculturation stress, which has been linked to higher risk for substance use. There is a lot of pressure on these kids. </a:t>
            </a:r>
            <a:endParaRPr lang="en-US" dirty="0"/>
          </a:p>
          <a:p>
            <a:endParaRPr lang="en-US" dirty="0"/>
          </a:p>
          <a:p>
            <a:r>
              <a:rPr lang="en-US" b="1" dirty="0"/>
              <a:t>REFERENCES:</a:t>
            </a:r>
            <a:br>
              <a:rPr lang="en-US" dirty="0"/>
            </a:br>
            <a:r>
              <a:rPr lang="en-US" dirty="0"/>
              <a:t>Kam J. A. &amp; Lazarevic V. (2014). The stressful (and not so stressful) nature of language brokering: Identifying when brokering functions as a cultural stressor for Latino immigrant children in early adolescence. </a:t>
            </a:r>
            <a:r>
              <a:rPr lang="en-US" i="1" dirty="0"/>
              <a:t>Journal of Youth and Adolescence, 43</a:t>
            </a:r>
            <a:r>
              <a:rPr lang="en-US" dirty="0"/>
              <a:t>(12), 1994</a:t>
            </a:r>
            <a:r>
              <a:rPr lang="en-US" dirty="0">
                <a:solidFill>
                  <a:srgbClr val="000000"/>
                </a:solidFill>
                <a:latin typeface="Calibri" panose="020F0502020204030204" pitchFamily="34" charset="0"/>
              </a:rPr>
              <a:t>–</a:t>
            </a:r>
            <a:r>
              <a:rPr lang="en-US" dirty="0"/>
              <a:t>2011. Retrieved from: https://doi. org/10.1007/s10964-013-0061-z</a:t>
            </a:r>
          </a:p>
          <a:p>
            <a:endParaRPr lang="en-US" dirty="0"/>
          </a:p>
          <a:p>
            <a:pPr defTabSz="937893">
              <a:defRPr/>
            </a:pP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126</a:t>
            </a:fld>
            <a:endParaRPr lang="en-US"/>
          </a:p>
        </p:txBody>
      </p:sp>
    </p:spTree>
    <p:extLst>
      <p:ext uri="{BB962C8B-B14F-4D97-AF65-F5344CB8AC3E}">
        <p14:creationId xmlns:p14="http://schemas.microsoft.com/office/powerpoint/2010/main" val="372966170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gap in knowledge about substance use disorders among Latin</a:t>
            </a:r>
            <a:r>
              <a:rPr lang="en-US" baseline="0" dirty="0"/>
              <a:t>x individuals. Many are not familiar with medication treatment of opioid use disorder or with naloxone. For those who are familiar with them, stigma may be a treatment barrier, i.e. the belief that medication is just substituting one drug for another. Many families do not understand addiction as a disease because they have seen family members relapse repeatedly and they do not believe that recovery is possible. This leads to a type of “learned helplessness”.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a:p>
            <a:pPr defTabSz="937893">
              <a:defRPr/>
            </a:pP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127</a:t>
            </a:fld>
            <a:endParaRPr lang="en-US"/>
          </a:p>
        </p:txBody>
      </p:sp>
    </p:spTree>
    <p:extLst>
      <p:ext uri="{BB962C8B-B14F-4D97-AF65-F5344CB8AC3E}">
        <p14:creationId xmlns:p14="http://schemas.microsoft.com/office/powerpoint/2010/main" val="2642113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many in the general population, a</a:t>
            </a:r>
            <a:r>
              <a:rPr lang="en-US" baseline="0" dirty="0"/>
              <a:t> very small percentage of Latinx individuals with a substance use disorder report perceiving a need for treatment. One key informant stated that screening individuals with a standardized screening instrument and then telling them their score and where it ranked among other people had a significant impact. When people understood their score and what it meant, many began reducing their substance use. </a:t>
            </a:r>
            <a:endParaRPr lang="en-US" dirty="0"/>
          </a:p>
          <a:p>
            <a:endParaRPr lang="en-US" dirty="0"/>
          </a:p>
          <a:p>
            <a:r>
              <a:rPr lang="en-US" b="1" dirty="0"/>
              <a:t>REFERENCES:</a:t>
            </a:r>
          </a:p>
          <a:p>
            <a:r>
              <a:rPr lang="en-US" dirty="0"/>
              <a:t>Pinedo M. (2020). Help seeking behaviors of Latinos with substance use disorders who perceive a need for treatment: Substance abuse versus mental health treatment services. </a:t>
            </a:r>
            <a:r>
              <a:rPr lang="en-US" i="1" dirty="0"/>
              <a:t>Journal of Substance Abuse Treatment, </a:t>
            </a:r>
            <a:r>
              <a:rPr lang="en-US" dirty="0"/>
              <a:t>109, 41</a:t>
            </a:r>
            <a:r>
              <a:rPr lang="en-US" dirty="0">
                <a:solidFill>
                  <a:srgbClr val="000000"/>
                </a:solidFill>
                <a:latin typeface="Calibri" panose="020F0502020204030204" pitchFamily="34" charset="0"/>
              </a:rPr>
              <a:t>–</a:t>
            </a:r>
            <a:r>
              <a:rPr lang="en-US" dirty="0"/>
              <a:t>45. Retrieved from: https://doi.org/10.1016/j.jsat.2019.11.006</a:t>
            </a:r>
          </a:p>
          <a:p>
            <a:endParaRPr lang="en-US" dirty="0"/>
          </a:p>
          <a:p>
            <a:pPr defTabSz="937893">
              <a:defRPr/>
            </a:pP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128</a:t>
            </a:fld>
            <a:endParaRPr lang="en-US"/>
          </a:p>
        </p:txBody>
      </p:sp>
    </p:spTree>
    <p:extLst>
      <p:ext uri="{BB962C8B-B14F-4D97-AF65-F5344CB8AC3E}">
        <p14:creationId xmlns:p14="http://schemas.microsoft.com/office/powerpoint/2010/main" val="334308926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documented and</a:t>
            </a:r>
            <a:r>
              <a:rPr lang="en-US" baseline="0" dirty="0"/>
              <a:t> undocumented Latinx individuals may refuse to seek treatment for themselves, family members, or friends due to fears of deportation. They are thus reluctant to call the usual first responders such as law enforcement. First responders may therefore instead be family members, church leaders, friends, or other people who have used opioids themselves. Attempts to engage these individuals in treatment or in training in the use of naloxone should include first responders who are known and trusted in the community, not necessarily law enforcement. </a:t>
            </a:r>
            <a:endParaRPr lang="en-US" dirty="0"/>
          </a:p>
          <a:p>
            <a:endParaRPr lang="en-US" dirty="0"/>
          </a:p>
          <a:p>
            <a:r>
              <a:rPr lang="en-US" b="1" dirty="0"/>
              <a:t>REFERENCE:</a:t>
            </a:r>
            <a:r>
              <a:rPr lang="en-US" b="1" baseline="0" dirty="0"/>
              <a:t> </a:t>
            </a:r>
          </a:p>
          <a:p>
            <a:pPr defTabSz="937893">
              <a:defRPr/>
            </a:pP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129</a:t>
            </a:fld>
            <a:endParaRPr lang="en-US"/>
          </a:p>
        </p:txBody>
      </p:sp>
    </p:spTree>
    <p:extLst>
      <p:ext uri="{BB962C8B-B14F-4D97-AF65-F5344CB8AC3E}">
        <p14:creationId xmlns:p14="http://schemas.microsoft.com/office/powerpoint/2010/main" val="155553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in 2019 African-Americans</a:t>
            </a:r>
            <a:r>
              <a:rPr lang="en-US" baseline="0" dirty="0"/>
              <a:t> made up approximately 13% of the U.S. population but accounted for approximately 42% (15,340) of new HIV diagnoses. </a:t>
            </a:r>
            <a:endParaRPr lang="en-US" dirty="0"/>
          </a:p>
          <a:p>
            <a:endParaRPr lang="en-US" dirty="0"/>
          </a:p>
          <a:p>
            <a:r>
              <a:rPr lang="en-US" b="1" dirty="0"/>
              <a:t>REFERENCE:</a:t>
            </a:r>
            <a:r>
              <a:rPr lang="en-US" dirty="0"/>
              <a:t> </a:t>
            </a:r>
          </a:p>
          <a:p>
            <a:r>
              <a:rPr lang="en-US" dirty="0"/>
              <a:t>Centers for Disease Control and Prevention.</a:t>
            </a:r>
            <a:r>
              <a:rPr lang="en-US" baseline="0" dirty="0"/>
              <a:t> (2020). </a:t>
            </a:r>
            <a:r>
              <a:rPr lang="en-US" i="1" baseline="0" dirty="0"/>
              <a:t>HIV by Race/Ethnicity</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https://www.cdc.gov/hiv/basics/statistics.html</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13</a:t>
            </a:fld>
            <a:endParaRPr lang="en-US"/>
          </a:p>
        </p:txBody>
      </p:sp>
    </p:spTree>
    <p:extLst>
      <p:ext uri="{BB962C8B-B14F-4D97-AF65-F5344CB8AC3E}">
        <p14:creationId xmlns:p14="http://schemas.microsoft.com/office/powerpoint/2010/main" val="368321370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to a section on community-informed strategies for addressing opioid use disorder in Latinx communities. </a:t>
            </a:r>
          </a:p>
        </p:txBody>
      </p:sp>
      <p:sp>
        <p:nvSpPr>
          <p:cNvPr id="4" name="Slide Number Placeholder 3"/>
          <p:cNvSpPr>
            <a:spLocks noGrp="1"/>
          </p:cNvSpPr>
          <p:nvPr>
            <p:ph type="sldNum" sz="quarter" idx="5"/>
          </p:nvPr>
        </p:nvSpPr>
        <p:spPr/>
        <p:txBody>
          <a:bodyPr/>
          <a:lstStyle/>
          <a:p>
            <a:fld id="{3B094AAE-6FCB-4991-9F3F-20F19306B018}" type="slidenum">
              <a:rPr lang="en-US" smtClean="0"/>
              <a:t>130</a:t>
            </a:fld>
            <a:endParaRPr lang="en-US"/>
          </a:p>
        </p:txBody>
      </p:sp>
    </p:spTree>
    <p:extLst>
      <p:ext uri="{BB962C8B-B14F-4D97-AF65-F5344CB8AC3E}">
        <p14:creationId xmlns:p14="http://schemas.microsoft.com/office/powerpoint/2010/main" val="39617215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Brenes and Henriquez, we should be utilizing</a:t>
            </a:r>
            <a:r>
              <a:rPr lang="en-US" baseline="0" dirty="0"/>
              <a:t> culturally acceptable interventions in clinical settings. This might include some combination of non-pharmacological interventions and alternative therapies, including prayer, deep breathing techniques, meditation, herbal remedies, massage therapy, or acupressure. </a:t>
            </a:r>
            <a:endParaRPr lang="en-US" dirty="0"/>
          </a:p>
          <a:p>
            <a:endParaRPr lang="en-US" dirty="0"/>
          </a:p>
          <a:p>
            <a:r>
              <a:rPr lang="en-US" b="1" dirty="0"/>
              <a:t>REFERENCE:</a:t>
            </a:r>
          </a:p>
          <a:p>
            <a:r>
              <a:rPr lang="en-US" dirty="0"/>
              <a:t>Brenes, F &amp; Henriquez, F. (2020) Hispanics, Addictions, and the opioid epidemic: brief</a:t>
            </a:r>
            <a:r>
              <a:rPr lang="en-US" baseline="0" dirty="0"/>
              <a:t> report. </a:t>
            </a:r>
            <a:r>
              <a:rPr lang="en-US" i="1" baseline="0" dirty="0"/>
              <a:t>Hispanic Health Care International, 18</a:t>
            </a:r>
            <a:r>
              <a:rPr lang="en-US" baseline="0" dirty="0"/>
              <a:t>(1), 40</a:t>
            </a:r>
            <a:r>
              <a:rPr lang="en-US" sz="1900" dirty="0">
                <a:latin typeface="Calibri" panose="020F0502020204030204" pitchFamily="34" charset="0"/>
                <a:ea typeface="Calibri" panose="020F0502020204030204" pitchFamily="34" charset="0"/>
                <a:cs typeface="Times New Roman" panose="02020603050405020304" pitchFamily="18" charset="0"/>
              </a:rPr>
              <a:t>–</a:t>
            </a:r>
            <a:r>
              <a:rPr lang="en-US" baseline="0" dirty="0"/>
              <a:t>43. </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131</a:t>
            </a:fld>
            <a:endParaRPr lang="en-US"/>
          </a:p>
        </p:txBody>
      </p:sp>
    </p:spTree>
    <p:extLst>
      <p:ext uri="{BB962C8B-B14F-4D97-AF65-F5344CB8AC3E}">
        <p14:creationId xmlns:p14="http://schemas.microsoft.com/office/powerpoint/2010/main" val="87632313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SAMHSA</a:t>
            </a:r>
            <a:r>
              <a:rPr lang="en-US" baseline="0" dirty="0"/>
              <a:t> suggests that we make treatment holistic for the Hispanic/Latinx population. A holistic approach would make use of key supports like housing, employment, and primary healthcare to promote an overall healthy lifestyle. There is a need for collaboration across service sectors to establish and maintain recovery. The approach might include a case manager for housing and employment support or resources, having a consistent primary care provider, and having a peer specialist network. An example of this type of approach is the Bellevue Hospital project mentioned earlier.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132</a:t>
            </a:fld>
            <a:endParaRPr lang="en-US"/>
          </a:p>
        </p:txBody>
      </p:sp>
    </p:spTree>
    <p:extLst>
      <p:ext uri="{BB962C8B-B14F-4D97-AF65-F5344CB8AC3E}">
        <p14:creationId xmlns:p14="http://schemas.microsoft.com/office/powerpoint/2010/main" val="265278594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SAMHSA states that it is important</a:t>
            </a:r>
            <a:r>
              <a:rPr lang="en-US" baseline="0" dirty="0"/>
              <a:t> to address prevention and treatment in campaigns like public service announcements in Spanish. One key message is that long-term recovery is possible. The 3</a:t>
            </a:r>
            <a:r>
              <a:rPr lang="en-US" baseline="30000" dirty="0"/>
              <a:t>rd</a:t>
            </a:r>
            <a:r>
              <a:rPr lang="en-US" baseline="0" dirty="0"/>
              <a:t> bullet point is a quote from a key informant in which they suggest that we identify informal, trusted community leaders and take information to them in Spanish so that they can recognize and intervene in opioid use.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133</a:t>
            </a:fld>
            <a:endParaRPr lang="en-US"/>
          </a:p>
        </p:txBody>
      </p:sp>
    </p:spTree>
    <p:extLst>
      <p:ext uri="{BB962C8B-B14F-4D97-AF65-F5344CB8AC3E}">
        <p14:creationId xmlns:p14="http://schemas.microsoft.com/office/powerpoint/2010/main" val="410692895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example</a:t>
            </a:r>
            <a:r>
              <a:rPr lang="en-US" baseline="0" dirty="0"/>
              <a:t> of a media campaign in Spanish is the CETPA Mental Health and Substance Abuse Services, a nonprofit agency in Georgia. They initiated a prescription drug prevention program for Hispanic communities for which they held focus groups in English and Spanish, with various age groups. They found that families with recently arrived members had the least amount of knowledge about opioids and the potential harms of misuse. Following the focus groups, they created a media campaign in Spanish to educate the population about opioid use disorder as a chronic illness as opposed to a moral failing.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134</a:t>
            </a:fld>
            <a:endParaRPr lang="en-US"/>
          </a:p>
        </p:txBody>
      </p:sp>
    </p:spTree>
    <p:extLst>
      <p:ext uri="{BB962C8B-B14F-4D97-AF65-F5344CB8AC3E}">
        <p14:creationId xmlns:p14="http://schemas.microsoft.com/office/powerpoint/2010/main" val="98887123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CETPA (Clinic for</a:t>
            </a:r>
            <a:r>
              <a:rPr lang="en-US" baseline="0" dirty="0"/>
              <a:t> Education, Treatment, and Prevention of Addiction) also implemented a prevention campaign using pharmacy bags. The agency partnered with 22 pharmacies in four cities in Georgia. The pharmacies replaced their own branded medication bags printed in English and Spanish with information about the safe use and disposal of opioids. The bags included a QR code to the state’s website on safe drug disposal sites. Over the course of the project, they printed and distributed over 200,000 bags.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135</a:t>
            </a:fld>
            <a:endParaRPr lang="en-US"/>
          </a:p>
        </p:txBody>
      </p:sp>
    </p:spTree>
    <p:extLst>
      <p:ext uri="{BB962C8B-B14F-4D97-AF65-F5344CB8AC3E}">
        <p14:creationId xmlns:p14="http://schemas.microsoft.com/office/powerpoint/2010/main" val="284649505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Latinx families</a:t>
            </a:r>
            <a:r>
              <a:rPr lang="en-US" baseline="0" dirty="0"/>
              <a:t> seek services from Hispanic-focused community-based organizations where Spanish is spoken. Behavioral health agencies have historically only been open until 4 or 5pm. Many working-class families cannot take off work to get there during business hours, which means that operating hours need to change. </a:t>
            </a:r>
            <a:r>
              <a:rPr lang="en-US" baseline="0" dirty="0" err="1"/>
              <a:t>Ser</a:t>
            </a:r>
            <a:r>
              <a:rPr lang="en-US" baseline="0" dirty="0"/>
              <a:t> </a:t>
            </a:r>
            <a:r>
              <a:rPr lang="en-US" baseline="0" dirty="0" err="1"/>
              <a:t>Familia</a:t>
            </a:r>
            <a:r>
              <a:rPr lang="en-US" baseline="0" dirty="0"/>
              <a:t> is a behavioral health CBO in Georgia that coordinates meetings between small Hispanic-serving agencies to create informal networks of CBO’s. </a:t>
            </a:r>
            <a:r>
              <a:rPr lang="en-US" baseline="0" dirty="0" err="1"/>
              <a:t>Ser</a:t>
            </a:r>
            <a:r>
              <a:rPr lang="en-US" baseline="0" dirty="0"/>
              <a:t> </a:t>
            </a:r>
            <a:r>
              <a:rPr lang="en-US" baseline="0" dirty="0" err="1"/>
              <a:t>Familia</a:t>
            </a:r>
            <a:r>
              <a:rPr lang="en-US" baseline="0" dirty="0"/>
              <a:t> teaches staff at smaller CBO’s to recognize opioid use, intervene, and connect individuals to treatment.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136</a:t>
            </a:fld>
            <a:endParaRPr lang="en-US"/>
          </a:p>
        </p:txBody>
      </p:sp>
    </p:spTree>
    <p:extLst>
      <p:ext uri="{BB962C8B-B14F-4D97-AF65-F5344CB8AC3E}">
        <p14:creationId xmlns:p14="http://schemas.microsoft.com/office/powerpoint/2010/main" val="19081620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strategy in the Hispanic/Latinx</a:t>
            </a:r>
            <a:r>
              <a:rPr lang="en-US" baseline="0" dirty="0"/>
              <a:t> community is to train community members to administer naloxone. The National Latino Behavioral Health Association works in communities in New Mexico with high proportions of Hispanic/Latinx and American Indian populations. It partners with local behavioral health providers to teach community members and families in both English and Spanish about how to administer naloxone in cases of overdose.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137</a:t>
            </a:fld>
            <a:endParaRPr lang="en-US"/>
          </a:p>
        </p:txBody>
      </p:sp>
    </p:spTree>
    <p:extLst>
      <p:ext uri="{BB962C8B-B14F-4D97-AF65-F5344CB8AC3E}">
        <p14:creationId xmlns:p14="http://schemas.microsoft.com/office/powerpoint/2010/main" val="209859588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strategy is to utilize schools as a central service</a:t>
            </a:r>
            <a:r>
              <a:rPr lang="en-US" baseline="0" dirty="0"/>
              <a:t> hub. A family liaison is a school employee that is Hispanic/Latinx and serves as an interpreter and organizes services for families. Another CETPA program partnered with schools to provide education about opioids, the dangers of misuse, and other topics relevant to the opioid crisis. They successfully engaged parents through flexibility in time and scheduling, the provision of food and childcare, and persistent outreach by the family liaisons.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138</a:t>
            </a:fld>
            <a:endParaRPr lang="en-US"/>
          </a:p>
        </p:txBody>
      </p:sp>
    </p:spTree>
    <p:extLst>
      <p:ext uri="{BB962C8B-B14F-4D97-AF65-F5344CB8AC3E}">
        <p14:creationId xmlns:p14="http://schemas.microsoft.com/office/powerpoint/2010/main" val="310642460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partnering</a:t>
            </a:r>
            <a:r>
              <a:rPr lang="en-US" baseline="0" dirty="0"/>
              <a:t> with faith-based organizations is Project Hospitality in Staten Island, NY. Project Hospitality is an interfaith community-based organization. A behavioral health clinic partners with local churches to provide opioid use disorder treatment for the Hispanic/Latinx population. They contract with a physician to provide medication-assisted treatment at churches. However, they have a number of challenges: lack of funding to coordinate care between primary care and behavioral health, lack of staff to manage billing and reimbursement functions, and lack of funding for behavioral relapse prevention efforts.</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139</a:t>
            </a:fld>
            <a:endParaRPr lang="en-US"/>
          </a:p>
        </p:txBody>
      </p:sp>
    </p:spTree>
    <p:extLst>
      <p:ext uri="{BB962C8B-B14F-4D97-AF65-F5344CB8AC3E}">
        <p14:creationId xmlns:p14="http://schemas.microsoft.com/office/powerpoint/2010/main" val="2464596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in 2018, 18% of</a:t>
            </a:r>
            <a:r>
              <a:rPr lang="en-US" baseline="0" dirty="0"/>
              <a:t> new HIV diagnoses among women in the U.S. were in Hispanic/Latinx women, and fully 57% were among African-American women. This represents an enormous disparity.</a:t>
            </a:r>
            <a:endParaRPr lang="en-US" dirty="0"/>
          </a:p>
          <a:p>
            <a:endParaRPr lang="en-US" dirty="0"/>
          </a:p>
          <a:p>
            <a:r>
              <a:rPr lang="en-US" b="1" dirty="0"/>
              <a:t>REFERENCE:</a:t>
            </a:r>
            <a:r>
              <a:rPr lang="en-US" b="1" baseline="0" dirty="0"/>
              <a:t> </a:t>
            </a:r>
          </a:p>
          <a:p>
            <a:r>
              <a:rPr lang="en-US" dirty="0"/>
              <a:t>Centers for Disease</a:t>
            </a:r>
            <a:r>
              <a:rPr lang="en-US" baseline="0" dirty="0"/>
              <a:t> Control and Prevention. (2019). </a:t>
            </a:r>
            <a:r>
              <a:rPr lang="en-US" i="1" baseline="0" dirty="0"/>
              <a:t>Diagnoses of HIV Infection in the U.S. and Dependent Areas, 2018</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https://www.cdc.gov/hiv/group/gender/women/index.html</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14</a:t>
            </a:fld>
            <a:endParaRPr lang="en-US"/>
          </a:p>
        </p:txBody>
      </p:sp>
    </p:spTree>
    <p:extLst>
      <p:ext uri="{BB962C8B-B14F-4D97-AF65-F5344CB8AC3E}">
        <p14:creationId xmlns:p14="http://schemas.microsoft.com/office/powerpoint/2010/main" val="390734003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RECOVER in Boston</a:t>
            </a:r>
            <a:r>
              <a:rPr lang="en-US" baseline="0" dirty="0"/>
              <a:t> utilizes peer recovery coaches. They link, engage, and retain people with opioid use disorders in outpatient medication-based treatment for at least six months after detox. The peer coaches are provided with ongoing supervision from a recovery coach supervisor. They utilize motivational interviewing, peer recovery supports, a strengths-based case management approach, and the development of recovery wellness plans to address barriers to recovery. To become a peer coach, an individual must be in recovery at least two years themselves and complete an intensive training process.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140</a:t>
            </a:fld>
            <a:endParaRPr lang="en-US"/>
          </a:p>
        </p:txBody>
      </p:sp>
    </p:spTree>
    <p:extLst>
      <p:ext uri="{BB962C8B-B14F-4D97-AF65-F5344CB8AC3E}">
        <p14:creationId xmlns:p14="http://schemas.microsoft.com/office/powerpoint/2010/main" val="344143034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quote from the SAMHSA publication</a:t>
            </a:r>
            <a:r>
              <a:rPr lang="en-US" baseline="0" dirty="0"/>
              <a:t> on the opioid crisis in the Latinx population about the peer recovery coaches in Project RECOVER. The key point is that recovery coaches can spend time and perform functions for people in recovery that professionals cannot.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141</a:t>
            </a:fld>
            <a:endParaRPr lang="en-US"/>
          </a:p>
        </p:txBody>
      </p:sp>
    </p:spTree>
    <p:extLst>
      <p:ext uri="{BB962C8B-B14F-4D97-AF65-F5344CB8AC3E}">
        <p14:creationId xmlns:p14="http://schemas.microsoft.com/office/powerpoint/2010/main" val="19248128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a:t>
            </a:r>
            <a:r>
              <a:rPr lang="en-US" baseline="0" dirty="0"/>
              <a:t> General Hospital has a Disparities Research Unit that utilizes community health workers. The unit is targeted to the Latinx community and the community health workers lead psychosocial interventions. The community health workers use techniques such as cognitive restructuring, mindfulness, coping with cravings, and reframing negative thinking. They are piloting a manualized intervention for people with mental health and substance use disorders and making it available in English, Spanish, Mandarin, and Cantonese.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142</a:t>
            </a:fld>
            <a:endParaRPr lang="en-US"/>
          </a:p>
        </p:txBody>
      </p:sp>
    </p:spTree>
    <p:extLst>
      <p:ext uri="{BB962C8B-B14F-4D97-AF65-F5344CB8AC3E}">
        <p14:creationId xmlns:p14="http://schemas.microsoft.com/office/powerpoint/2010/main" val="408121007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ethnicity-specific</a:t>
            </a:r>
            <a:r>
              <a:rPr lang="en-US" baseline="0" dirty="0"/>
              <a:t> intervention is </a:t>
            </a:r>
            <a:r>
              <a:rPr lang="en-US" baseline="0" dirty="0" err="1"/>
              <a:t>Familia</a:t>
            </a:r>
            <a:r>
              <a:rPr lang="en-US" baseline="0" dirty="0"/>
              <a:t> </a:t>
            </a:r>
            <a:r>
              <a:rPr lang="en-US" baseline="0" dirty="0" err="1"/>
              <a:t>Adelante</a:t>
            </a:r>
            <a:r>
              <a:rPr lang="en-US" baseline="0" dirty="0"/>
              <a:t>, implemented by </a:t>
            </a:r>
            <a:r>
              <a:rPr lang="en-US" baseline="0" dirty="0" err="1"/>
              <a:t>Amistades</a:t>
            </a:r>
            <a:r>
              <a:rPr lang="en-US" baseline="0" dirty="0"/>
              <a:t>, Inc. in Tucson, Arizona. </a:t>
            </a:r>
            <a:r>
              <a:rPr lang="en-US" baseline="0" dirty="0" err="1"/>
              <a:t>Amistades</a:t>
            </a:r>
            <a:r>
              <a:rPr lang="en-US" baseline="0" dirty="0"/>
              <a:t> is a Latinx-staffed agency serving the Latinx community with culturally responsive services. The </a:t>
            </a:r>
            <a:r>
              <a:rPr lang="en-US" baseline="0" dirty="0" err="1"/>
              <a:t>Familia</a:t>
            </a:r>
            <a:r>
              <a:rPr lang="en-US" baseline="0" dirty="0"/>
              <a:t> </a:t>
            </a:r>
            <a:r>
              <a:rPr lang="en-US" baseline="0" dirty="0" err="1"/>
              <a:t>Adelante</a:t>
            </a:r>
            <a:r>
              <a:rPr lang="en-US" baseline="0" dirty="0"/>
              <a:t> intervention began in 2015. It is an evidence-based program offered in both English and Spanish, designed to reduce multiple risk behaviors in Latinx adolescents and their parents. Evaluations of the program have shown improved outcomes in adolescents’ self-esteem, school performance, overall conduct, enhanced perception of substance misuse harms, and reductions in reported past 30 days substance use.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143</a:t>
            </a:fld>
            <a:endParaRPr lang="en-US"/>
          </a:p>
        </p:txBody>
      </p:sp>
    </p:spTree>
    <p:extLst>
      <p:ext uri="{BB962C8B-B14F-4D97-AF65-F5344CB8AC3E}">
        <p14:creationId xmlns:p14="http://schemas.microsoft.com/office/powerpoint/2010/main" val="58200971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SBIRT (Screening,</a:t>
            </a:r>
            <a:r>
              <a:rPr lang="en-US" baseline="0" dirty="0"/>
              <a:t> Brief Intervention, and Referral to Treatment), an evidence-based approach to reducing harmful substance use, has been adapted for use in community health centers in rural and border counties in New Mexico. This is a program funded by SAMHSA. The standardized screening instruments have been translated into Spanish and are administered by bilingual clinicians who have been provided cultural competency training. It is currently being implemented in six sites around the state and has screened over 50,000 adults. The goal is to reduce substance misuse in the Latinx population through the use of brief interventions and provide referrals to SUD treatment for those screening positive for a SUD. </a:t>
            </a:r>
            <a:endParaRPr lang="en-US" dirty="0"/>
          </a:p>
          <a:p>
            <a:endParaRPr lang="en-US" dirty="0"/>
          </a:p>
          <a:p>
            <a:pPr defTabSz="937893">
              <a:defRPr/>
            </a:pPr>
            <a:r>
              <a:rPr lang="en-US" b="1" dirty="0"/>
              <a:t>REFERENCE:</a:t>
            </a:r>
            <a:r>
              <a:rPr lang="en-US" baseline="0" dirty="0"/>
              <a:t> </a:t>
            </a:r>
            <a:br>
              <a:rPr lang="en-US" baseline="0" dirty="0"/>
            </a:br>
            <a:r>
              <a:rPr lang="en-US" dirty="0"/>
              <a:t>SAMHSA</a:t>
            </a:r>
            <a:r>
              <a:rPr lang="en-US" baseline="0" dirty="0"/>
              <a:t> (2020a).</a:t>
            </a:r>
            <a:r>
              <a:rPr lang="en-US" dirty="0"/>
              <a:t> </a:t>
            </a:r>
            <a:r>
              <a:rPr lang="en-US" i="1" dirty="0"/>
              <a:t>The Opioid</a:t>
            </a:r>
            <a:r>
              <a:rPr lang="en-US" i="1" baseline="0" dirty="0"/>
              <a:t> Crisis and the Hispanic/Latino Population: An Urgent Issue</a:t>
            </a:r>
            <a:r>
              <a:rPr lang="en-US" baseline="0" dirty="0"/>
              <a:t>. </a:t>
            </a:r>
            <a:r>
              <a:rPr lang="en-US" dirty="0"/>
              <a:t>Publication No. PEP20-05-02-002. Office of Behavioral Health Equity. Rockville, MD: Author.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https://store.samhsa.gov/sites/default/files/SAMHSA_Digital_Download/PEP20-05-02-002.pdf</a:t>
            </a:r>
            <a:r>
              <a:rPr lang="en-US" baseline="0" dirty="0"/>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144</a:t>
            </a:fld>
            <a:endParaRPr lang="en-US"/>
          </a:p>
        </p:txBody>
      </p:sp>
    </p:spTree>
    <p:extLst>
      <p:ext uri="{BB962C8B-B14F-4D97-AF65-F5344CB8AC3E}">
        <p14:creationId xmlns:p14="http://schemas.microsoft.com/office/powerpoint/2010/main" val="12067531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next present</a:t>
            </a:r>
            <a:r>
              <a:rPr lang="en-US" baseline="0" dirty="0"/>
              <a:t> the final conclusions of the training. Key points are: racial/ethnic disparities exist among people with OUD, as they do for general health issues and access to healthcare; culturally tailored interventions exist and more are under development, but much work remains to be done to reduce and eventually eliminate those disparities; and the inequities highlighted by the COVID-19 crisis may serve to accelerate the process of reform.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145</a:t>
            </a:fld>
            <a:endParaRPr lang="en-US"/>
          </a:p>
        </p:txBody>
      </p:sp>
    </p:spTree>
    <p:extLst>
      <p:ext uri="{BB962C8B-B14F-4D97-AF65-F5344CB8AC3E}">
        <p14:creationId xmlns:p14="http://schemas.microsoft.com/office/powerpoint/2010/main" val="100437502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final quote from an article by Hatcher, Mendoza, and Hansen</a:t>
            </a:r>
            <a:r>
              <a:rPr lang="en-US" baseline="0" dirty="0"/>
              <a:t> that provides a final summary. Key points are that addiction treatment providers must be agents of institutional change, and must promote the investment of social service resources and provide the therapeutic support necessary to counteract the institutional abandonment and disinvestment in communities of color, particularly as they relate to addiction prevention and treatment. </a:t>
            </a:r>
            <a:endParaRPr lang="en-US" dirty="0"/>
          </a:p>
          <a:p>
            <a:endParaRPr lang="en-US" dirty="0"/>
          </a:p>
          <a:p>
            <a:r>
              <a:rPr lang="en-US" b="1" dirty="0"/>
              <a:t>REFERENCE:</a:t>
            </a:r>
            <a:r>
              <a:rPr lang="en-US" b="1" baseline="0" dirty="0"/>
              <a:t> </a:t>
            </a:r>
            <a:endParaRPr lang="en-US" b="1" dirty="0"/>
          </a:p>
          <a:p>
            <a:r>
              <a:rPr lang="en-US" dirty="0"/>
              <a:t>Hatcher,</a:t>
            </a:r>
            <a:r>
              <a:rPr lang="en-US" baseline="0" dirty="0"/>
              <a:t> A., Mendoza, S., &amp; Hansen, H. (2018). At the expense of a life: Race, class, and the meaning of buprenorphine in pharmaceuticalized “care”. </a:t>
            </a:r>
            <a:r>
              <a:rPr lang="en-US" i="1" baseline="0" dirty="0"/>
              <a:t>Substance Use &amp; Misuse, 53</a:t>
            </a:r>
            <a:r>
              <a:rPr lang="en-US" baseline="0" dirty="0"/>
              <a:t>(2), 301</a:t>
            </a:r>
            <a:r>
              <a:rPr lang="en-US" sz="1900" dirty="0">
                <a:latin typeface="Calibri" panose="020F0502020204030204" pitchFamily="34" charset="0"/>
                <a:ea typeface="Calibri" panose="020F0502020204030204" pitchFamily="34" charset="0"/>
                <a:cs typeface="Times New Roman" panose="02020603050405020304" pitchFamily="18" charset="0"/>
              </a:rPr>
              <a:t>–</a:t>
            </a:r>
            <a:r>
              <a:rPr lang="en-US" baseline="0" dirty="0"/>
              <a:t>310.</a:t>
            </a:r>
          </a:p>
        </p:txBody>
      </p:sp>
      <p:sp>
        <p:nvSpPr>
          <p:cNvPr id="4" name="Slide Number Placeholder 3"/>
          <p:cNvSpPr>
            <a:spLocks noGrp="1"/>
          </p:cNvSpPr>
          <p:nvPr>
            <p:ph type="sldNum" sz="quarter" idx="10"/>
          </p:nvPr>
        </p:nvSpPr>
        <p:spPr/>
        <p:txBody>
          <a:bodyPr/>
          <a:lstStyle/>
          <a:p>
            <a:fld id="{3B094AAE-6FCB-4991-9F3F-20F19306B018}" type="slidenum">
              <a:rPr lang="en-US" smtClean="0"/>
              <a:t>146</a:t>
            </a:fld>
            <a:endParaRPr lang="en-US"/>
          </a:p>
        </p:txBody>
      </p:sp>
    </p:spTree>
    <p:extLst>
      <p:ext uri="{BB962C8B-B14F-4D97-AF65-F5344CB8AC3E}">
        <p14:creationId xmlns:p14="http://schemas.microsoft.com/office/powerpoint/2010/main" val="409580188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to the question/answer period.</a:t>
            </a:r>
          </a:p>
        </p:txBody>
      </p:sp>
      <p:sp>
        <p:nvSpPr>
          <p:cNvPr id="4" name="Slide Number Placeholder 3"/>
          <p:cNvSpPr>
            <a:spLocks noGrp="1"/>
          </p:cNvSpPr>
          <p:nvPr>
            <p:ph type="sldNum" sz="quarter" idx="10"/>
          </p:nvPr>
        </p:nvSpPr>
        <p:spPr/>
        <p:txBody>
          <a:bodyPr/>
          <a:lstStyle/>
          <a:p>
            <a:fld id="{3B094AAE-6FCB-4991-9F3F-20F19306B018}" type="slidenum">
              <a:rPr lang="en-US" smtClean="0"/>
              <a:t>147</a:t>
            </a:fld>
            <a:endParaRPr lang="en-US"/>
          </a:p>
        </p:txBody>
      </p:sp>
    </p:spTree>
    <p:extLst>
      <p:ext uri="{BB962C8B-B14F-4D97-AF65-F5344CB8AC3E}">
        <p14:creationId xmlns:p14="http://schemas.microsoft.com/office/powerpoint/2010/main" val="215761821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a:t>
            </a:r>
          </a:p>
          <a:p>
            <a:r>
              <a:rPr lang="en-US" baseline="0" dirty="0"/>
              <a:t>Read the question and choices and review audience responses out loud. </a:t>
            </a:r>
          </a:p>
          <a:p>
            <a:r>
              <a:rPr lang="en-US" baseline="0" dirty="0"/>
              <a:t>If conducting a virtual training, program the question and responses in as a poll. Give training participants approximately 30 seconds to respond, and then close the poll and display the results. </a:t>
            </a:r>
          </a:p>
          <a:p>
            <a:endParaRPr lang="en-US" baseline="0" dirty="0"/>
          </a:p>
          <a:p>
            <a:r>
              <a:rPr lang="en-US" baseline="0" dirty="0"/>
              <a:t>Answer key: correct response is 3 (African-Americans)</a:t>
            </a:r>
            <a:endParaRPr lang="en-US" dirty="0"/>
          </a:p>
        </p:txBody>
      </p:sp>
      <p:sp>
        <p:nvSpPr>
          <p:cNvPr id="4" name="Slide Number Placeholder 3"/>
          <p:cNvSpPr>
            <a:spLocks noGrp="1"/>
          </p:cNvSpPr>
          <p:nvPr>
            <p:ph type="sldNum" sz="quarter" idx="10"/>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148</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94687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b="1" dirty="0">
                <a:solidFill>
                  <a:prstClr val="black"/>
                </a:solidFill>
              </a:rPr>
              <a:t>Trainer Note:</a:t>
            </a:r>
          </a:p>
          <a:p>
            <a:pPr defTabSz="937893">
              <a:defRPr/>
            </a:pPr>
            <a:r>
              <a:rPr lang="en-US" dirty="0">
                <a:solidFill>
                  <a:prstClr val="black"/>
                </a:solidFill>
              </a:rPr>
              <a:t>Read the question and choices and review audience responses out loud. </a:t>
            </a:r>
          </a:p>
          <a:p>
            <a:pPr defTabSz="937893">
              <a:defRPr/>
            </a:pPr>
            <a:r>
              <a:rPr lang="en-US" dirty="0">
                <a:solidFill>
                  <a:prstClr val="black"/>
                </a:solidFill>
              </a:rPr>
              <a:t>If conducting a virtual training, program the question and responses in as a poll. Give training participants approximately 30 seconds to respond, and then close the poll and display the results. </a:t>
            </a:r>
          </a:p>
          <a:p>
            <a:endParaRPr lang="en-US" dirty="0"/>
          </a:p>
          <a:p>
            <a:r>
              <a:rPr lang="en-US" dirty="0"/>
              <a:t>Answer key: correct response is 3 (61%)</a:t>
            </a:r>
          </a:p>
        </p:txBody>
      </p:sp>
      <p:sp>
        <p:nvSpPr>
          <p:cNvPr id="4" name="Slide Number Placeholder 3"/>
          <p:cNvSpPr>
            <a:spLocks noGrp="1"/>
          </p:cNvSpPr>
          <p:nvPr>
            <p:ph type="sldNum" sz="quarter" idx="10"/>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149</a:t>
            </a:fld>
            <a:endParaRPr lang="en-US">
              <a:solidFill>
                <a:prstClr val="black"/>
              </a:solidFill>
              <a:latin typeface="Calibri" panose="020F0502020204030204"/>
            </a:endParaRPr>
          </a:p>
        </p:txBody>
      </p:sp>
    </p:spTree>
    <p:extLst>
      <p:ext uri="{BB962C8B-B14F-4D97-AF65-F5344CB8AC3E}">
        <p14:creationId xmlns:p14="http://schemas.microsoft.com/office/powerpoint/2010/main" val="212597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Of all African-Americans diagnosed with HIV in the U.S. in 2019, 74% received some medical care, but only 56% were retained in care and only 61% were virally suppressed. </a:t>
            </a:r>
          </a:p>
          <a:p>
            <a:endParaRPr lang="en-US" b="1" dirty="0"/>
          </a:p>
          <a:p>
            <a:r>
              <a:rPr lang="en-US" b="1" dirty="0"/>
              <a:t>REFERENCE: </a:t>
            </a:r>
          </a:p>
          <a:p>
            <a:r>
              <a:rPr lang="en-US" dirty="0"/>
              <a:t>Centers for Disease Control</a:t>
            </a:r>
            <a:r>
              <a:rPr lang="en-US" baseline="0" dirty="0"/>
              <a:t> and Prevention. (2021). Monitoring selected national HIV prevention and care objectives by using HIV surveillance data-United States and six dependent areas. </a:t>
            </a:r>
            <a:r>
              <a:rPr lang="en-US" i="1" baseline="0" dirty="0"/>
              <a:t>HIV Surveillance Supplemental Report, 26</a:t>
            </a:r>
            <a:r>
              <a:rPr lang="en-US" baseline="0" dirty="0"/>
              <a:t>(2).</a:t>
            </a:r>
          </a:p>
          <a:p>
            <a:endParaRPr lang="en-US" baseline="0" dirty="0"/>
          </a:p>
          <a:p>
            <a:r>
              <a:rPr lang="en-US" baseline="0" dirty="0"/>
              <a:t>Retained in care = had 2 viral load or CD4 tests at least 3 months apart in one year. </a:t>
            </a:r>
            <a:endParaRPr lang="en-US" dirty="0"/>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15</a:t>
            </a:fld>
            <a:endParaRPr lang="en-US"/>
          </a:p>
        </p:txBody>
      </p:sp>
    </p:spTree>
    <p:extLst>
      <p:ext uri="{BB962C8B-B14F-4D97-AF65-F5344CB8AC3E}">
        <p14:creationId xmlns:p14="http://schemas.microsoft.com/office/powerpoint/2010/main" val="94681984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b="1" dirty="0">
                <a:solidFill>
                  <a:prstClr val="black"/>
                </a:solidFill>
              </a:rPr>
              <a:t>Trainer Note:</a:t>
            </a:r>
          </a:p>
          <a:p>
            <a:pPr defTabSz="937893">
              <a:defRPr/>
            </a:pPr>
            <a:r>
              <a:rPr lang="en-US" dirty="0">
                <a:solidFill>
                  <a:prstClr val="black"/>
                </a:solidFill>
              </a:rPr>
              <a:t>Read the question and choices and review audience responses out loud. </a:t>
            </a:r>
          </a:p>
          <a:p>
            <a:pPr defTabSz="937893">
              <a:defRPr/>
            </a:pPr>
            <a:r>
              <a:rPr lang="en-US" dirty="0">
                <a:solidFill>
                  <a:prstClr val="black"/>
                </a:solidFill>
              </a:rPr>
              <a:t>If conducting a virtual training, program the question and responses in as a poll. Give training participants approximately 30 seconds to respond, and then close the poll and display the results. </a:t>
            </a:r>
          </a:p>
          <a:p>
            <a:endParaRPr lang="en-US" dirty="0"/>
          </a:p>
          <a:p>
            <a:r>
              <a:rPr lang="en-US" dirty="0"/>
              <a:t>Answer key: correct</a:t>
            </a:r>
            <a:r>
              <a:rPr lang="en-US" baseline="0" dirty="0"/>
              <a:t> response is 4 (all of the above)</a:t>
            </a:r>
            <a:endParaRPr lang="en-US" dirty="0"/>
          </a:p>
        </p:txBody>
      </p:sp>
      <p:sp>
        <p:nvSpPr>
          <p:cNvPr id="4" name="Slide Number Placeholder 3"/>
          <p:cNvSpPr>
            <a:spLocks noGrp="1"/>
          </p:cNvSpPr>
          <p:nvPr>
            <p:ph type="sldNum" sz="quarter" idx="10"/>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150</a:t>
            </a:fld>
            <a:endParaRPr lang="en-US">
              <a:solidFill>
                <a:prstClr val="black"/>
              </a:solidFill>
              <a:latin typeface="Calibri" panose="020F0502020204030204"/>
            </a:endParaRPr>
          </a:p>
        </p:txBody>
      </p:sp>
    </p:spTree>
    <p:extLst>
      <p:ext uri="{BB962C8B-B14F-4D97-AF65-F5344CB8AC3E}">
        <p14:creationId xmlns:p14="http://schemas.microsoft.com/office/powerpoint/2010/main" val="81289890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b="1" dirty="0">
                <a:solidFill>
                  <a:prstClr val="black"/>
                </a:solidFill>
              </a:rPr>
              <a:t>Trainer Note:</a:t>
            </a:r>
          </a:p>
          <a:p>
            <a:pPr defTabSz="937893">
              <a:defRPr/>
            </a:pPr>
            <a:r>
              <a:rPr lang="en-US" dirty="0">
                <a:solidFill>
                  <a:prstClr val="black"/>
                </a:solidFill>
              </a:rPr>
              <a:t>Read the question and choices and review audience responses out loud. </a:t>
            </a:r>
          </a:p>
          <a:p>
            <a:pPr defTabSz="937893">
              <a:defRPr/>
            </a:pPr>
            <a:r>
              <a:rPr lang="en-US" dirty="0">
                <a:solidFill>
                  <a:prstClr val="black"/>
                </a:solidFill>
              </a:rPr>
              <a:t>If conducting a virtual training, program the question and responses in as a poll. Give training participants approximately 30 seconds to respond, and then close the poll and display the results. </a:t>
            </a:r>
          </a:p>
          <a:p>
            <a:endParaRPr lang="en-US" dirty="0"/>
          </a:p>
          <a:p>
            <a:r>
              <a:rPr lang="en-US" dirty="0"/>
              <a:t>Answer key: correct response is 1 (True)</a:t>
            </a:r>
          </a:p>
        </p:txBody>
      </p:sp>
      <p:sp>
        <p:nvSpPr>
          <p:cNvPr id="4" name="Slide Number Placeholder 3"/>
          <p:cNvSpPr>
            <a:spLocks noGrp="1"/>
          </p:cNvSpPr>
          <p:nvPr>
            <p:ph type="sldNum" sz="quarter" idx="10"/>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151</a:t>
            </a:fld>
            <a:endParaRPr lang="en-US">
              <a:solidFill>
                <a:prstClr val="black"/>
              </a:solidFill>
              <a:latin typeface="Calibri" panose="020F0502020204030204"/>
            </a:endParaRPr>
          </a:p>
        </p:txBody>
      </p:sp>
    </p:spTree>
    <p:extLst>
      <p:ext uri="{BB962C8B-B14F-4D97-AF65-F5344CB8AC3E}">
        <p14:creationId xmlns:p14="http://schemas.microsoft.com/office/powerpoint/2010/main" val="151261783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713">
              <a:defRPr/>
            </a:pPr>
            <a:r>
              <a:rPr lang="en-US" b="1" dirty="0"/>
              <a:t>FINAL SLIDE - </a:t>
            </a:r>
            <a:r>
              <a:rPr lang="en-US" altLang="en-US" b="1" dirty="0"/>
              <a:t>ADD TRAINER(S) NAMES AND CONTACT INFORMATION</a:t>
            </a:r>
          </a:p>
          <a:p>
            <a:pPr defTabSz="955713">
              <a:defRPr/>
            </a:pPr>
            <a:endParaRPr lang="en-US" altLang="en-US" dirty="0"/>
          </a:p>
          <a:p>
            <a:pPr defTabSz="955713">
              <a:defRPr/>
            </a:pPr>
            <a:r>
              <a:rPr lang="en-US" altLang="en-US" dirty="0"/>
              <a:t>This concludes the presentation. Thank the participants for their time and address any last-minute questions about the content. Encourage participants to reach out to the Pacific Southwest ATTC or the LA Region PAETC, should they have questions or concerns following the training session.</a:t>
            </a:r>
          </a:p>
          <a:p>
            <a:endParaRPr lang="en-US" dirty="0"/>
          </a:p>
          <a:p>
            <a:r>
              <a:rPr lang="en-US" dirty="0"/>
              <a:t>Prepared in 2022 by: Pacific Southwest Addiction Technology Transfer Center</a:t>
            </a:r>
          </a:p>
          <a:p>
            <a:r>
              <a:rPr lang="en-US" dirty="0"/>
              <a:t>10911 Weyburn Avenue, Suite 200</a:t>
            </a:r>
          </a:p>
          <a:p>
            <a:r>
              <a:rPr lang="es-ES" dirty="0"/>
              <a:t>Los Angeles, California 90024</a:t>
            </a:r>
            <a:endParaRPr lang="en-US" dirty="0"/>
          </a:p>
          <a:p>
            <a:r>
              <a:rPr lang="es-ES" dirty="0"/>
              <a:t>T: (310) 267-5408</a:t>
            </a:r>
            <a:endParaRPr lang="en-US" dirty="0"/>
          </a:p>
          <a:p>
            <a:r>
              <a:rPr lang="en-US" dirty="0"/>
              <a:t>F: (310) 312-0538</a:t>
            </a:r>
          </a:p>
          <a:p>
            <a:r>
              <a:rPr lang="en-US" u="sng" dirty="0">
                <a:hlinkClick r:id="rId3"/>
              </a:rPr>
              <a:t>pacificsouthwestca@attcnetwork.org</a:t>
            </a:r>
            <a:endParaRPr lang="en-US" dirty="0"/>
          </a:p>
          <a:p>
            <a:r>
              <a:rPr lang="en-US" dirty="0"/>
              <a:t> </a:t>
            </a:r>
          </a:p>
          <a:p>
            <a:r>
              <a:rPr lang="en-US" dirty="0"/>
              <a:t>At the time of writing, Thomas E. Freese, Ph.D. served as the Principal Investigator and Director of the HHS Region 9, Pacific Southwest Addiction Technology Transfer Center, based at UCLA Integrated Substance Abuse Programs and Beth A. Rutkowski, MPH served as Co-Director of the HHS Region 9, Pacific Southwest Addiction Technology Transfer Center. Hal Zawacki, MPH, MSW, served as the ATTC Government Project Officer. </a:t>
            </a:r>
            <a:r>
              <a:rPr lang="en-US" dirty="0" err="1"/>
              <a:t>Yngvild</a:t>
            </a:r>
            <a:r>
              <a:rPr lang="en-US" dirty="0"/>
              <a:t> K. Olsen, MD, MPH, currently serves as Director of the Center for Substance Abuse Treatment, Substance Abuse and Mental Health Services Administration. The opinions expressed herein are the views of the authors and do not reflect the official position of the Pacific Southwest ATTC/SAMHSA-CSAT. No official support or endorsement of the Pacific Southwest ATTC/SAMHSA-CSAT for the opinions described in this document is intended or should be inferred.</a:t>
            </a:r>
            <a:endParaRPr lang="en-US" alt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152</a:t>
            </a:fld>
            <a:endParaRPr lang="en-US"/>
          </a:p>
        </p:txBody>
      </p:sp>
    </p:spTree>
    <p:extLst>
      <p:ext uri="{BB962C8B-B14F-4D97-AF65-F5344CB8AC3E}">
        <p14:creationId xmlns:p14="http://schemas.microsoft.com/office/powerpoint/2010/main" val="68328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Los Angeles</a:t>
            </a:r>
            <a:r>
              <a:rPr lang="en-US" baseline="0" dirty="0"/>
              <a:t> County Department of Public Health, Latinx males represent approximately 24% of County residents but almost 40% of males with HIV. Black males represent approximately 4% of the population but approximately 16% of males with HIV. Both of these statistics indicate a serious disparity in terms of the race/ethnicity of people with HIV in Los Angeles County. In addition, Black women continue to have the highest number of new HIV diagnoses. </a:t>
            </a:r>
            <a:endParaRPr lang="en-US" dirty="0"/>
          </a:p>
          <a:p>
            <a:endParaRPr lang="en-US" dirty="0"/>
          </a:p>
          <a:p>
            <a:r>
              <a:rPr lang="en-US" b="1" dirty="0"/>
              <a:t>REFERENCE: </a:t>
            </a:r>
          </a:p>
          <a:p>
            <a:r>
              <a:rPr lang="en-US" dirty="0"/>
              <a:t>County</a:t>
            </a:r>
            <a:r>
              <a:rPr lang="en-US" baseline="0" dirty="0"/>
              <a:t> of Los Angeles Department of Public Health. (2020). </a:t>
            </a:r>
            <a:r>
              <a:rPr lang="en-US" i="1" baseline="0" dirty="0"/>
              <a:t>HIV Surveillance Annual Report, 2019</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http://publichealth.lacounty.gov/dhsp/Reports/HIV/2019Annual_HIV_Surveillance_Report_08202020_Final_revised_Sept2020.pdf</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20013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8">
              <a:defRPr/>
            </a:pPr>
            <a:r>
              <a:rPr lang="en-US" dirty="0"/>
              <a:t>Based on SAMHSA</a:t>
            </a:r>
            <a:r>
              <a:rPr lang="en-US" baseline="0" dirty="0"/>
              <a:t> data, i</a:t>
            </a:r>
            <a:r>
              <a:rPr lang="en-US" dirty="0"/>
              <a:t>n 2015-2016 the rate</a:t>
            </a:r>
            <a:r>
              <a:rPr lang="en-US" baseline="0" dirty="0"/>
              <a:t> of drug overdose deaths in the U.S. increased by 21%, while among African-Americans it increased by 40%. This was higher than any other racial/ethnic group. Additionally, African-Americans had the highest increase in opioid-related deaths involving synthetic opioids from 2011-2016. </a:t>
            </a:r>
            <a:endParaRPr lang="en-US" dirty="0"/>
          </a:p>
          <a:p>
            <a:pPr defTabSz="966498">
              <a:defRPr/>
            </a:pPr>
            <a:endParaRPr lang="en-US" dirty="0"/>
          </a:p>
          <a:p>
            <a:pPr defTabSz="966498">
              <a:defRPr/>
            </a:pPr>
            <a:r>
              <a:rPr lang="en-US" b="1" dirty="0"/>
              <a:t>REFERENCE: </a:t>
            </a:r>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17</a:t>
            </a:fld>
            <a:endParaRPr lang="en-US"/>
          </a:p>
        </p:txBody>
      </p:sp>
    </p:spTree>
    <p:extLst>
      <p:ext uri="{BB962C8B-B14F-4D97-AF65-F5344CB8AC3E}">
        <p14:creationId xmlns:p14="http://schemas.microsoft.com/office/powerpoint/2010/main" val="395675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study evaluating</a:t>
            </a:r>
            <a:r>
              <a:rPr lang="en-US" b="0" baseline="0" dirty="0"/>
              <a:t> a community engagement intervention in four states found a 38% increase in opioid overdose deaths among Black Americans from 2018-2019, but no differences among other racial/ethnic groups. </a:t>
            </a:r>
            <a:endParaRPr lang="en-US" b="0" dirty="0"/>
          </a:p>
          <a:p>
            <a:endParaRPr lang="en-US" b="1" dirty="0"/>
          </a:p>
          <a:p>
            <a:r>
              <a:rPr lang="en-US" b="1" dirty="0"/>
              <a:t>REFERENCE:</a:t>
            </a:r>
          </a:p>
          <a:p>
            <a:r>
              <a:rPr lang="en-US" dirty="0"/>
              <a:t>Larochelle, M. R., </a:t>
            </a:r>
            <a:r>
              <a:rPr lang="en-US" dirty="0" err="1"/>
              <a:t>Slavova</a:t>
            </a:r>
            <a:r>
              <a:rPr lang="en-US" dirty="0"/>
              <a:t>, S., Root, E. D., Feaster, D. J., Ward, P. J., </a:t>
            </a:r>
            <a:r>
              <a:rPr lang="en-US" dirty="0" err="1"/>
              <a:t>Selk</a:t>
            </a:r>
            <a:r>
              <a:rPr lang="en-US" dirty="0"/>
              <a:t>, S. C., … </a:t>
            </a:r>
            <a:r>
              <a:rPr lang="en-US" dirty="0" err="1"/>
              <a:t>Samet</a:t>
            </a:r>
            <a:r>
              <a:rPr lang="en-US" dirty="0"/>
              <a:t>, J. H. (2021). Disparities in opioid overdose death trends by race/ethnicity, 2018-2019, from the </a:t>
            </a:r>
            <a:r>
              <a:rPr lang="en-US" dirty="0" err="1"/>
              <a:t>HEALing</a:t>
            </a:r>
            <a:r>
              <a:rPr lang="en-US" dirty="0"/>
              <a:t> Communities Study. </a:t>
            </a:r>
            <a:r>
              <a:rPr lang="en-US" i="1" dirty="0"/>
              <a:t>American Journal of Public Health</a:t>
            </a:r>
            <a:r>
              <a:rPr lang="en-US" dirty="0"/>
              <a:t>, e1–e4. Advance online publication. https://doi.org/10.2105/AJPH.2021.306431</a:t>
            </a:r>
          </a:p>
        </p:txBody>
      </p:sp>
      <p:sp>
        <p:nvSpPr>
          <p:cNvPr id="4" name="Slide Number Placeholder 3"/>
          <p:cNvSpPr>
            <a:spLocks noGrp="1"/>
          </p:cNvSpPr>
          <p:nvPr>
            <p:ph type="sldNum" sz="quarter" idx="10"/>
          </p:nvPr>
        </p:nvSpPr>
        <p:spPr/>
        <p:txBody>
          <a:bodyPr/>
          <a:lstStyle/>
          <a:p>
            <a:fld id="{3B094AAE-6FCB-4991-9F3F-20F19306B018}" type="slidenum">
              <a:rPr lang="en-US" smtClean="0"/>
              <a:t>18</a:t>
            </a:fld>
            <a:endParaRPr lang="en-US"/>
          </a:p>
        </p:txBody>
      </p:sp>
    </p:spTree>
    <p:extLst>
      <p:ext uri="{BB962C8B-B14F-4D97-AF65-F5344CB8AC3E}">
        <p14:creationId xmlns:p14="http://schemas.microsoft.com/office/powerpoint/2010/main" val="200178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SAMHSA data, from 2014-2017 drug overdose rates among African-Americans in the U.S. increased by 140% for prescription</a:t>
            </a:r>
            <a:r>
              <a:rPr lang="en-US" baseline="0" dirty="0"/>
              <a:t> opioids, almost 200% for heroin, and over 800% for synthetic opioids like fentanyl.</a:t>
            </a:r>
            <a:endParaRPr lang="en-US" dirty="0"/>
          </a:p>
          <a:p>
            <a:endParaRPr lang="en-US" dirty="0"/>
          </a:p>
          <a:p>
            <a:pPr defTabSz="966498">
              <a:defRPr/>
            </a:pPr>
            <a:r>
              <a:rPr lang="en-US" b="1" dirty="0"/>
              <a:t>REFERENCE: </a:t>
            </a:r>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19</a:t>
            </a:fld>
            <a:endParaRPr lang="en-US"/>
          </a:p>
        </p:txBody>
      </p:sp>
    </p:spTree>
    <p:extLst>
      <p:ext uri="{BB962C8B-B14F-4D97-AF65-F5344CB8AC3E}">
        <p14:creationId xmlns:p14="http://schemas.microsoft.com/office/powerpoint/2010/main" val="328650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statement from the Health Resources</a:t>
            </a:r>
            <a:r>
              <a:rPr lang="en-US" baseline="0" dirty="0"/>
              <a:t> and Services Administration (HRSA) of the U.S. Department of Health and Human Services (HHS) stating that the contents of this training are those of the authors and do not necessarily represent the official views of HRSA, HHS, or the U.S. government.</a:t>
            </a:r>
          </a:p>
          <a:p>
            <a:endParaRPr lang="en-US" baseline="0" dirty="0"/>
          </a:p>
        </p:txBody>
      </p:sp>
      <p:sp>
        <p:nvSpPr>
          <p:cNvPr id="4" name="Slide Number Placeholder 3"/>
          <p:cNvSpPr>
            <a:spLocks noGrp="1"/>
          </p:cNvSpPr>
          <p:nvPr>
            <p:ph type="sldNum" sz="quarter" idx="5"/>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142465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synthetic opioids</a:t>
            </a:r>
            <a:r>
              <a:rPr lang="en-US" baseline="0" dirty="0"/>
              <a:t> like fentanyl accounted for almost 70% of opioid-related deaths among African-Americans. Deaths attributed to synthetic opioids were particularly high among </a:t>
            </a:r>
            <a:r>
              <a:rPr lang="en-US" i="1" baseline="0" dirty="0"/>
              <a:t>older</a:t>
            </a:r>
            <a:r>
              <a:rPr lang="en-US" baseline="0" dirty="0"/>
              <a:t> African-Americans from 2015-2017: they doubled in large urban areas for African-Americans in the 45-54 and 55-64 age ranges. </a:t>
            </a:r>
            <a:endParaRPr lang="en-US" dirty="0"/>
          </a:p>
          <a:p>
            <a:endParaRPr lang="en-US" dirty="0"/>
          </a:p>
          <a:p>
            <a:r>
              <a:rPr lang="en-US" b="1" dirty="0"/>
              <a:t>REFERENCE:</a:t>
            </a:r>
          </a:p>
          <a:p>
            <a:pPr defTabSz="937893">
              <a:defRPr/>
            </a:pPr>
            <a:r>
              <a:rPr lang="en-US" dirty="0"/>
              <a:t>Lippold, K. M., Jones, C. M., Olsen, E. O., &amp; </a:t>
            </a:r>
            <a:r>
              <a:rPr lang="en-US" dirty="0" err="1"/>
              <a:t>Giroir</a:t>
            </a:r>
            <a:r>
              <a:rPr lang="en-US" dirty="0"/>
              <a:t>, B. P. (2019). Racial/ethnic and age group differences in opioid and synthetic opioid– involved overdose deaths among adults aged≥ 18 years in metropolitan areas—United States, 2015–2017. </a:t>
            </a:r>
            <a:r>
              <a:rPr lang="en-US" i="1" dirty="0"/>
              <a:t>Morbidity and Mortality Weekly Report</a:t>
            </a:r>
            <a:r>
              <a:rPr lang="en-US" i="0" dirty="0"/>
              <a:t>, 68</a:t>
            </a:r>
            <a:r>
              <a:rPr lang="en-US" dirty="0"/>
              <a:t>(43), 967. Atlanta, GA: Centers for Disease Control and Prevention Retrieved from: </a:t>
            </a:r>
            <a:r>
              <a:rPr lang="en-US" sz="1900" dirty="0">
                <a:solidFill>
                  <a:srgbClr val="0563C1"/>
                </a:solidFill>
                <a:latin typeface="Calibri" panose="020F0502020204030204" pitchFamily="34" charset="0"/>
                <a:cs typeface="Times New Roman" panose="02020603050405020304" pitchFamily="18" charset="0"/>
              </a:rPr>
              <a:t>https://dx.doi. org/10.15585%2Fmmwr.mm6843a3</a:t>
            </a:r>
            <a:r>
              <a:rPr lang="en-US" dirty="0"/>
              <a:t>. </a:t>
            </a:r>
          </a:p>
        </p:txBody>
      </p:sp>
      <p:sp>
        <p:nvSpPr>
          <p:cNvPr id="4" name="Slide Number Placeholder 3"/>
          <p:cNvSpPr>
            <a:spLocks noGrp="1"/>
          </p:cNvSpPr>
          <p:nvPr>
            <p:ph type="sldNum" sz="quarter" idx="10"/>
          </p:nvPr>
        </p:nvSpPr>
        <p:spPr/>
        <p:txBody>
          <a:bodyPr/>
          <a:lstStyle/>
          <a:p>
            <a:fld id="{3B094AAE-6FCB-4991-9F3F-20F19306B018}" type="slidenum">
              <a:rPr lang="en-US" smtClean="0"/>
              <a:t>20</a:t>
            </a:fld>
            <a:endParaRPr lang="en-US"/>
          </a:p>
        </p:txBody>
      </p:sp>
    </p:spTree>
    <p:extLst>
      <p:ext uri="{BB962C8B-B14F-4D97-AF65-F5344CB8AC3E}">
        <p14:creationId xmlns:p14="http://schemas.microsoft.com/office/powerpoint/2010/main" val="188506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route to opioid misuse</a:t>
            </a:r>
            <a:r>
              <a:rPr lang="en-US" baseline="0" dirty="0"/>
              <a:t> and overdose deaths is initiated through excessive prescribing and use of prescription opioids. This leads to physical dependence on these pain-killing medications. Individuals then switch to heroin when the prescription medications are no longer available. Heroin is cheaper and generally more readily available than prescription opioids. Another route is through the use of illicit drugs such as heroin and cocaine, which has a long history in low-income Black communities dating back to the drug epidemics of the 1960’s and 1970’s. Use of heroin is particularly dangerous now because it is frequently laced with fentanyl, a synthetic opioid approximately 25-50 times as potent as heroin. </a:t>
            </a:r>
            <a:endParaRPr lang="en-US" dirty="0"/>
          </a:p>
          <a:p>
            <a:endParaRPr lang="en-US" dirty="0"/>
          </a:p>
          <a:p>
            <a:pPr defTabSz="966498">
              <a:defRPr/>
            </a:pPr>
            <a:r>
              <a:rPr lang="en-US" b="1" dirty="0"/>
              <a:t>REFERENCE: </a:t>
            </a:r>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21</a:t>
            </a:fld>
            <a:endParaRPr lang="en-US"/>
          </a:p>
        </p:txBody>
      </p:sp>
    </p:spTree>
    <p:extLst>
      <p:ext uri="{BB962C8B-B14F-4D97-AF65-F5344CB8AC3E}">
        <p14:creationId xmlns:p14="http://schemas.microsoft.com/office/powerpoint/2010/main" val="82458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proposed that African-Americans</a:t>
            </a:r>
            <a:r>
              <a:rPr lang="en-US" baseline="0" dirty="0"/>
              <a:t> may be somewhat insulated from the fast-rising rates of opioid misuse and overdose deaths due to lack of access to these medications. Studies show that there </a:t>
            </a:r>
            <a:r>
              <a:rPr lang="en-US" i="1" baseline="0" dirty="0"/>
              <a:t>is</a:t>
            </a:r>
            <a:r>
              <a:rPr lang="en-US" baseline="0" dirty="0"/>
              <a:t> less access to prescription opioid painkillers, due to misperceptions and biases in the healthcare system. Part of that is undervaluing African-Americans’ self-reports of pain severity. Also, there is stereotyping by healthcare providers i.e., Black patients are drug-seeking. </a:t>
            </a:r>
            <a:endParaRPr lang="en-US" dirty="0"/>
          </a:p>
          <a:p>
            <a:endParaRPr lang="en-US" dirty="0"/>
          </a:p>
          <a:p>
            <a:r>
              <a:rPr lang="en-US" b="1" dirty="0"/>
              <a:t>REFERENCE:</a:t>
            </a:r>
          </a:p>
          <a:p>
            <a:r>
              <a:rPr lang="en-US" dirty="0"/>
              <a:t>Meghani, S. H., Byun, E., &amp; Gallagher, R. M. (2012). Time to take stock: A meta-analysis and systematic review of analgesic treatment disparities for pain in the United States. </a:t>
            </a:r>
            <a:r>
              <a:rPr lang="en-US" i="1" dirty="0"/>
              <a:t>Pain Medicine, 13</a:t>
            </a:r>
            <a:r>
              <a:rPr lang="en-US" dirty="0"/>
              <a:t>(2),150</a:t>
            </a:r>
            <a:r>
              <a:rPr lang="en-US" sz="1900" dirty="0">
                <a:solidFill>
                  <a:srgbClr val="000000"/>
                </a:solidFill>
                <a:latin typeface="Calibri" panose="020F0502020204030204" pitchFamily="34" charset="0"/>
              </a:rPr>
              <a:t>–</a:t>
            </a:r>
            <a:r>
              <a:rPr lang="en-US" dirty="0"/>
              <a:t>74. Retrieved from: https://doi.org/10.1111/ j.1526-4637.2011.01310.x </a:t>
            </a:r>
          </a:p>
        </p:txBody>
      </p:sp>
      <p:sp>
        <p:nvSpPr>
          <p:cNvPr id="4" name="Slide Number Placeholder 3"/>
          <p:cNvSpPr>
            <a:spLocks noGrp="1"/>
          </p:cNvSpPr>
          <p:nvPr>
            <p:ph type="sldNum" sz="quarter" idx="10"/>
          </p:nvPr>
        </p:nvSpPr>
        <p:spPr/>
        <p:txBody>
          <a:bodyPr/>
          <a:lstStyle/>
          <a:p>
            <a:fld id="{3B094AAE-6FCB-4991-9F3F-20F19306B018}" type="slidenum">
              <a:rPr lang="en-US" smtClean="0"/>
              <a:t>22</a:t>
            </a:fld>
            <a:endParaRPr lang="en-US"/>
          </a:p>
        </p:txBody>
      </p:sp>
    </p:spTree>
    <p:extLst>
      <p:ext uri="{BB962C8B-B14F-4D97-AF65-F5344CB8AC3E}">
        <p14:creationId xmlns:p14="http://schemas.microsoft.com/office/powerpoint/2010/main" val="3423044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meta-analysis found that compared to Whites, African-Americans were 29% less likely to be prescribed opioids for pain, and a study of emergency departments found that African-Americans are significantly less likely to be prescribed opioid painkillers by medical providers than White patients. Although African-Americans have higher pain scores compared to Whites, some healthcare providers believe pain levels are actually lower or that patients are drug-seeking. </a:t>
            </a:r>
            <a:endParaRPr lang="en-US" dirty="0"/>
          </a:p>
          <a:p>
            <a:endParaRPr lang="en-US" dirty="0"/>
          </a:p>
          <a:p>
            <a:r>
              <a:rPr lang="en-US" b="1" dirty="0"/>
              <a:t>REFERENCES:</a:t>
            </a:r>
          </a:p>
          <a:p>
            <a:r>
              <a:rPr lang="en-US" dirty="0"/>
              <a:t>Pletcher, M. J., </a:t>
            </a:r>
            <a:r>
              <a:rPr lang="en-US" dirty="0" err="1"/>
              <a:t>Kertesz</a:t>
            </a:r>
            <a:r>
              <a:rPr lang="en-US" dirty="0"/>
              <a:t>, S. G., Kohn, M. A., &amp; Gonzales, R. (2008). Trends in opioid prescribing by race/ethnicity for patients seeking care in US emergency departments. </a:t>
            </a:r>
            <a:r>
              <a:rPr lang="en-US" i="1" dirty="0"/>
              <a:t>Journal of the American Medical Association, 299</a:t>
            </a:r>
            <a:r>
              <a:rPr lang="en-US" dirty="0"/>
              <a:t>(1):70</a:t>
            </a:r>
            <a:r>
              <a:rPr lang="en-US" sz="1900" dirty="0">
                <a:solidFill>
                  <a:srgbClr val="000000"/>
                </a:solidFill>
                <a:latin typeface="Calibri" panose="020F0502020204030204" pitchFamily="34" charset="0"/>
              </a:rPr>
              <a:t>–7</a:t>
            </a:r>
            <a:r>
              <a:rPr lang="en-US" dirty="0"/>
              <a:t>8. Retrieved from : https:// doi.org/10.1001/jama.2007.64 </a:t>
            </a:r>
          </a:p>
          <a:p>
            <a:endParaRPr lang="en-US" dirty="0"/>
          </a:p>
          <a:p>
            <a:r>
              <a:rPr lang="en-US" dirty="0" err="1"/>
              <a:t>Staton</a:t>
            </a:r>
            <a:r>
              <a:rPr lang="en-US" dirty="0"/>
              <a:t>, L. J., Panda, M., Chen, I., </a:t>
            </a:r>
            <a:r>
              <a:rPr lang="en-US" dirty="0" err="1"/>
              <a:t>Genao</a:t>
            </a:r>
            <a:r>
              <a:rPr lang="en-US" dirty="0"/>
              <a:t>, I., Kurz, J., </a:t>
            </a:r>
            <a:r>
              <a:rPr lang="en-US" dirty="0" err="1"/>
              <a:t>Pasanen</a:t>
            </a:r>
            <a:r>
              <a:rPr lang="en-US" dirty="0"/>
              <a:t>, M., … Rosenberg, E. (2007). When race matters: Disagreement in pain perception between patients and their physicians in primary care</a:t>
            </a:r>
            <a:r>
              <a:rPr lang="en-US" i="1" dirty="0"/>
              <a:t>. J Natl Med Assoc, 99</a:t>
            </a:r>
            <a:r>
              <a:rPr lang="en-US" dirty="0"/>
              <a:t>(5), 532. Retrieved from: https://www.ncbi.nlm.nih.gov/pubmed/17534011 </a:t>
            </a:r>
          </a:p>
        </p:txBody>
      </p:sp>
      <p:sp>
        <p:nvSpPr>
          <p:cNvPr id="4" name="Slide Number Placeholder 3"/>
          <p:cNvSpPr>
            <a:spLocks noGrp="1"/>
          </p:cNvSpPr>
          <p:nvPr>
            <p:ph type="sldNum" sz="quarter" idx="10"/>
          </p:nvPr>
        </p:nvSpPr>
        <p:spPr/>
        <p:txBody>
          <a:bodyPr/>
          <a:lstStyle/>
          <a:p>
            <a:fld id="{3B094AAE-6FCB-4991-9F3F-20F19306B018}" type="slidenum">
              <a:rPr lang="en-US" smtClean="0"/>
              <a:t>23</a:t>
            </a:fld>
            <a:endParaRPr lang="en-US"/>
          </a:p>
        </p:txBody>
      </p:sp>
    </p:spTree>
    <p:extLst>
      <p:ext uri="{BB962C8B-B14F-4D97-AF65-F5344CB8AC3E}">
        <p14:creationId xmlns:p14="http://schemas.microsoft.com/office/powerpoint/2010/main" val="2128926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all opioid</a:t>
            </a:r>
            <a:r>
              <a:rPr lang="en-US" baseline="0" dirty="0"/>
              <a:t> misuse in the past month was slightly higher among the Hispanic population than among African-Americans in 2017. Hispanics may have an issue with lack of access to care that leads to less abuse of prescription opioids, but this does not apply to heroin and other illicit opioids. </a:t>
            </a:r>
            <a:endParaRPr lang="en-US" dirty="0"/>
          </a:p>
          <a:p>
            <a:endParaRPr lang="en-US" dirty="0"/>
          </a:p>
          <a:p>
            <a:r>
              <a:rPr lang="en-US" b="1" dirty="0"/>
              <a:t>REFERENCES:</a:t>
            </a:r>
          </a:p>
          <a:p>
            <a:r>
              <a:rPr lang="en-US" dirty="0"/>
              <a:t>Centers for Disease Control</a:t>
            </a:r>
            <a:r>
              <a:rPr lang="en-US" baseline="0" dirty="0"/>
              <a:t> and Prevention.</a:t>
            </a:r>
            <a:r>
              <a:rPr lang="en-US" dirty="0"/>
              <a:t> (2018). </a:t>
            </a:r>
            <a:r>
              <a:rPr lang="en-US" i="1" u="none" dirty="0"/>
              <a:t>Annual Surveillance</a:t>
            </a:r>
            <a:r>
              <a:rPr lang="en-US" i="1" u="none" baseline="0" dirty="0"/>
              <a:t> Report of Drug-Related Risks and Outcomes</a:t>
            </a:r>
            <a:r>
              <a:rPr lang="en-US" baseline="0" dirty="0"/>
              <a:t>. Retrieved from: </a:t>
            </a:r>
            <a:r>
              <a:rPr lang="en-US" dirty="0">
                <a:hlinkClick r:id="rId3"/>
              </a:rPr>
              <a:t>https://www.cdc.gov/drugoverdose/pdf/pubs/2018-cdc-drug-surveillance-report.pdf</a:t>
            </a:r>
            <a:r>
              <a:rPr lang="en-US" dirty="0"/>
              <a:t>.</a:t>
            </a:r>
          </a:p>
          <a:p>
            <a:endParaRPr lang="en-US" dirty="0"/>
          </a:p>
          <a:p>
            <a:r>
              <a:rPr lang="en-US" dirty="0"/>
              <a:t>Hollingshead, N. A., Ashburn-</a:t>
            </a:r>
            <a:r>
              <a:rPr lang="en-US" dirty="0" err="1"/>
              <a:t>Nardo</a:t>
            </a:r>
            <a:r>
              <a:rPr lang="en-US" dirty="0"/>
              <a:t>,</a:t>
            </a:r>
            <a:r>
              <a:rPr lang="en-US" baseline="0" dirty="0"/>
              <a:t> L., Stewart, J. S., &amp; Hirsh, A. T. (2016). The pain experience of Hispanic Americans: A critical literature review and conceptual model. </a:t>
            </a:r>
            <a:r>
              <a:rPr lang="en-US" i="1" baseline="0" dirty="0"/>
              <a:t>Journal of Pain, 17</a:t>
            </a:r>
            <a:r>
              <a:rPr lang="en-US" baseline="0" dirty="0"/>
              <a:t>, 513</a:t>
            </a:r>
            <a:r>
              <a:rPr lang="en-US" sz="1900" dirty="0">
                <a:solidFill>
                  <a:srgbClr val="000000"/>
                </a:solidFill>
                <a:latin typeface="Calibri" panose="020F0502020204030204" pitchFamily="34" charset="0"/>
              </a:rPr>
              <a:t>–</a:t>
            </a:r>
            <a:r>
              <a:rPr lang="en-US" baseline="0" dirty="0"/>
              <a:t>528.</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24</a:t>
            </a:fld>
            <a:endParaRPr lang="en-US"/>
          </a:p>
        </p:txBody>
      </p:sp>
    </p:spTree>
    <p:extLst>
      <p:ext uri="{BB962C8B-B14F-4D97-AF65-F5344CB8AC3E}">
        <p14:creationId xmlns:p14="http://schemas.microsoft.com/office/powerpoint/2010/main" val="123449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8">
              <a:defRPr/>
            </a:pPr>
            <a:r>
              <a:rPr lang="en-US" dirty="0"/>
              <a:t>Based on work by James &amp; Jordan,</a:t>
            </a:r>
            <a:r>
              <a:rPr lang="en-US" baseline="0" dirty="0"/>
              <a:t> the media has largely overlooked the opioid epidemic in Black and Latinx communities. This is part of a longstanding pattern of framing addiction in people of color as a pathology requiring the criminal justice system instead of treatment. Advertising and public service announcements regarding the opioid epidemic have largely featured White actors. </a:t>
            </a:r>
            <a:endParaRPr lang="en-US" dirty="0"/>
          </a:p>
          <a:p>
            <a:pPr defTabSz="966498">
              <a:defRPr/>
            </a:pPr>
            <a:endParaRPr lang="en-US" dirty="0"/>
          </a:p>
          <a:p>
            <a:pPr defTabSz="966498">
              <a:defRPr/>
            </a:pPr>
            <a:r>
              <a:rPr lang="en-US" b="1" dirty="0"/>
              <a:t>REFERENCE:</a:t>
            </a:r>
          </a:p>
          <a:p>
            <a:pPr defTabSz="966498">
              <a:defRPr/>
            </a:pPr>
            <a:r>
              <a:rPr lang="en-US" dirty="0"/>
              <a:t>James, K., &amp; Jordan, A. (2018).</a:t>
            </a:r>
            <a:r>
              <a:rPr lang="en-US" baseline="0" dirty="0"/>
              <a:t> The opioid crisis in Black communities. </a:t>
            </a:r>
            <a:r>
              <a:rPr lang="en-US" i="1" baseline="0" dirty="0"/>
              <a:t>Journal of Law, Medicine, and Ethics, 46</a:t>
            </a:r>
            <a:r>
              <a:rPr lang="en-US" baseline="0" dirty="0"/>
              <a:t>, 404</a:t>
            </a:r>
            <a:r>
              <a:rPr lang="en-US" sz="1900" dirty="0">
                <a:solidFill>
                  <a:srgbClr val="000000"/>
                </a:solidFill>
                <a:latin typeface="Calibri" panose="020F0502020204030204" pitchFamily="34" charset="0"/>
              </a:rPr>
              <a:t>–</a:t>
            </a:r>
            <a:r>
              <a:rPr lang="en-US" baseline="0" dirty="0"/>
              <a:t>421.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25</a:t>
            </a:fld>
            <a:endParaRPr lang="en-US"/>
          </a:p>
        </p:txBody>
      </p:sp>
    </p:spTree>
    <p:extLst>
      <p:ext uri="{BB962C8B-B14F-4D97-AF65-F5344CB8AC3E}">
        <p14:creationId xmlns:p14="http://schemas.microsoft.com/office/powerpoint/2010/main" val="3501291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8">
              <a:defRPr/>
            </a:pPr>
            <a:r>
              <a:rPr lang="en-US" dirty="0"/>
              <a:t>This</a:t>
            </a:r>
            <a:r>
              <a:rPr lang="en-US" baseline="0" dirty="0"/>
              <a:t> is a quote from James &amp; Jordan, describing the “bittersweet sting” experienced by Black Americans seeing the evolution of drug addiction from a criminal justice issue to a treatment issue.</a:t>
            </a:r>
            <a:endParaRPr lang="en-US" dirty="0"/>
          </a:p>
          <a:p>
            <a:pPr defTabSz="966498">
              <a:defRPr/>
            </a:pPr>
            <a:endParaRPr lang="en-US" dirty="0"/>
          </a:p>
          <a:p>
            <a:pPr defTabSz="966498">
              <a:defRPr/>
            </a:pPr>
            <a:r>
              <a:rPr lang="en-US" b="1" dirty="0"/>
              <a:t>REFERENCE:</a:t>
            </a:r>
          </a:p>
          <a:p>
            <a:pPr defTabSz="966498">
              <a:defRPr/>
            </a:pPr>
            <a:r>
              <a:rPr lang="en-US" dirty="0"/>
              <a:t>James, K., &amp; Jordan, A. (2018).</a:t>
            </a:r>
            <a:r>
              <a:rPr lang="en-US" baseline="0" dirty="0"/>
              <a:t> The opioid crisis in Black communities. </a:t>
            </a:r>
            <a:r>
              <a:rPr lang="en-US" i="1" baseline="0" dirty="0"/>
              <a:t>Journal of Law, Medicine, and Ethics, 46</a:t>
            </a:r>
            <a:r>
              <a:rPr lang="en-US" baseline="0" dirty="0"/>
              <a:t>, 404</a:t>
            </a:r>
            <a:r>
              <a:rPr lang="en-US" sz="1900" dirty="0">
                <a:solidFill>
                  <a:srgbClr val="000000"/>
                </a:solidFill>
                <a:latin typeface="Calibri" panose="020F0502020204030204" pitchFamily="34" charset="0"/>
              </a:rPr>
              <a:t>–</a:t>
            </a:r>
            <a:r>
              <a:rPr lang="en-US" baseline="0" dirty="0"/>
              <a:t>421.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26</a:t>
            </a:fld>
            <a:endParaRPr lang="en-US"/>
          </a:p>
        </p:txBody>
      </p:sp>
    </p:spTree>
    <p:extLst>
      <p:ext uri="{BB962C8B-B14F-4D97-AF65-F5344CB8AC3E}">
        <p14:creationId xmlns:p14="http://schemas.microsoft.com/office/powerpoint/2010/main" val="135035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 study published</a:t>
            </a:r>
            <a:r>
              <a:rPr lang="en-US" baseline="0" dirty="0"/>
              <a:t> by Kelly-</a:t>
            </a:r>
            <a:r>
              <a:rPr lang="en-US" baseline="0" dirty="0" err="1"/>
              <a:t>Quon</a:t>
            </a:r>
            <a:r>
              <a:rPr lang="en-US" baseline="0" dirty="0"/>
              <a:t> and colleagues, teens in Los Angeles County who use prescription opioids when they are younger are more likely to start using heroin by high school graduation. Interesting additional findings include that over a third of the sample reported depressive symptoms, 22% reported anxiety symptoms, and nearly three quarters reported a family history of substance use. Approximately 20% of the sample reported prescription opioid use. </a:t>
            </a:r>
            <a:endParaRPr lang="en-US" dirty="0"/>
          </a:p>
          <a:p>
            <a:endParaRPr lang="en-US" dirty="0"/>
          </a:p>
          <a:p>
            <a:r>
              <a:rPr lang="en-US" b="1" dirty="0"/>
              <a:t>REFERENCE:</a:t>
            </a:r>
          </a:p>
          <a:p>
            <a:pPr defTabSz="937893">
              <a:defRPr/>
            </a:pPr>
            <a:r>
              <a:rPr lang="en-US" dirty="0"/>
              <a:t>Kelley-</a:t>
            </a:r>
            <a:r>
              <a:rPr lang="en-US" dirty="0" err="1"/>
              <a:t>Quon</a:t>
            </a:r>
            <a:r>
              <a:rPr lang="en-US" dirty="0"/>
              <a:t>, L., Cho, J., Strong, D., </a:t>
            </a:r>
            <a:r>
              <a:rPr lang="en-US" dirty="0" err="1"/>
              <a:t>Miech</a:t>
            </a:r>
            <a:r>
              <a:rPr lang="en-US" dirty="0"/>
              <a:t>, R., Barrington-</a:t>
            </a:r>
            <a:r>
              <a:rPr lang="en-US" dirty="0" err="1"/>
              <a:t>Trimmis</a:t>
            </a:r>
            <a:r>
              <a:rPr lang="en-US" dirty="0"/>
              <a:t>, J., </a:t>
            </a:r>
            <a:r>
              <a:rPr lang="en-US" dirty="0" err="1"/>
              <a:t>Kechter</a:t>
            </a:r>
            <a:r>
              <a:rPr lang="en-US" dirty="0"/>
              <a:t>, A., &amp; Leventhal, A. M. (2019). Association of non-medical prescription opioid use with subsequent heroin use initiation in adolescents. </a:t>
            </a:r>
            <a:r>
              <a:rPr lang="en-US" i="1" dirty="0"/>
              <a:t>JAMA Pediatrics, 173</a:t>
            </a:r>
            <a:r>
              <a:rPr lang="en-US" dirty="0"/>
              <a:t>(9), e191750. </a:t>
            </a:r>
          </a:p>
          <a:p>
            <a:endParaRPr lang="en-US" dirty="0"/>
          </a:p>
        </p:txBody>
      </p:sp>
      <p:sp>
        <p:nvSpPr>
          <p:cNvPr id="4" name="Slide Number Placeholder 3"/>
          <p:cNvSpPr>
            <a:spLocks noGrp="1"/>
          </p:cNvSpPr>
          <p:nvPr>
            <p:ph type="sldNum" sz="quarter" idx="10"/>
          </p:nvPr>
        </p:nvSpPr>
        <p:spPr/>
        <p:txBody>
          <a:bodyPr/>
          <a:lstStyle/>
          <a:p>
            <a:pPr>
              <a:defRPr/>
            </a:pPr>
            <a:fld id="{99776F90-ACFE-4D38-B069-CE9386A5C12B}" type="slidenum">
              <a:rPr lang="en-US" smtClean="0"/>
              <a:pPr>
                <a:defRPr/>
              </a:pPr>
              <a:t>27</a:t>
            </a:fld>
            <a:endParaRPr lang="en-US"/>
          </a:p>
        </p:txBody>
      </p:sp>
    </p:spTree>
    <p:extLst>
      <p:ext uri="{BB962C8B-B14F-4D97-AF65-F5344CB8AC3E}">
        <p14:creationId xmlns:p14="http://schemas.microsoft.com/office/powerpoint/2010/main" val="745780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serves as a transition into</a:t>
            </a:r>
            <a:r>
              <a:rPr lang="en-US" baseline="0" dirty="0"/>
              <a:t> the section on HIV and opioids. </a:t>
            </a:r>
          </a:p>
          <a:p>
            <a:endParaRPr lang="en-US" baseline="0" dirty="0"/>
          </a:p>
          <a:p>
            <a:r>
              <a:rPr lang="en-US" b="1" baseline="0" dirty="0"/>
              <a:t>Image Credit: </a:t>
            </a:r>
          </a:p>
          <a:p>
            <a:r>
              <a:rPr lang="en-US" baseline="0" dirty="0"/>
              <a:t>Purchased image, Adobe Stock, 2022.</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28</a:t>
            </a:fld>
            <a:endParaRPr lang="en-US"/>
          </a:p>
        </p:txBody>
      </p:sp>
    </p:spTree>
    <p:extLst>
      <p:ext uri="{BB962C8B-B14F-4D97-AF65-F5344CB8AC3E}">
        <p14:creationId xmlns:p14="http://schemas.microsoft.com/office/powerpoint/2010/main" val="968490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all deaths</a:t>
            </a:r>
            <a:r>
              <a:rPr lang="en-US" baseline="0" dirty="0"/>
              <a:t> among people with HIV declined by almost 13% from 2011-2015, the rate of opioid-related deaths was nearly 43% higher in 2015 than in 2011. People with HIV are more likely to have chronic pain than the general population and to be prescribed opioid medications and higher doses of opioid medications. The study found that the highest rates of opioid-related deaths were among adults in their 50’s, females, Whites, people who inject drugs, and people who live in the northeast U.S.</a:t>
            </a:r>
            <a:endParaRPr lang="en-US" dirty="0"/>
          </a:p>
          <a:p>
            <a:endParaRPr lang="en-US" dirty="0"/>
          </a:p>
          <a:p>
            <a:r>
              <a:rPr lang="en-US" b="1" dirty="0"/>
              <a:t>REFERENCE:</a:t>
            </a:r>
          </a:p>
          <a:p>
            <a:r>
              <a:rPr lang="en-US" dirty="0"/>
              <a:t>Bosh, K. A., et al.</a:t>
            </a:r>
            <a:r>
              <a:rPr lang="en-US" baseline="0" dirty="0"/>
              <a:t> (2019). </a:t>
            </a:r>
            <a:r>
              <a:rPr lang="en-US" i="1" baseline="0" dirty="0"/>
              <a:t>Abstract 147 – Opioid Overdose Deaths Rising among People Living with HIV</a:t>
            </a:r>
            <a:r>
              <a:rPr lang="en-US" baseline="0" dirty="0"/>
              <a:t>. Presented at Conference on Retroviruses and Opportunistic Infections, Seattle, WA. Retrieved from: </a:t>
            </a:r>
            <a:r>
              <a:rPr lang="en-US" dirty="0">
                <a:hlinkClick r:id="rId3"/>
              </a:rPr>
              <a:t>https://www.healio.com/news/infectious-disease/20190311/opioid-overdose-deaths-rising-in-people-living-with-hiv</a:t>
            </a:r>
            <a:r>
              <a:rPr lang="en-US" dirty="0"/>
              <a:t>.</a:t>
            </a:r>
          </a:p>
        </p:txBody>
      </p:sp>
      <p:sp>
        <p:nvSpPr>
          <p:cNvPr id="4" name="Slide Number Placeholder 3"/>
          <p:cNvSpPr>
            <a:spLocks noGrp="1"/>
          </p:cNvSpPr>
          <p:nvPr>
            <p:ph type="sldNum" sz="quarter" idx="10"/>
          </p:nvPr>
        </p:nvSpPr>
        <p:spPr/>
        <p:txBody>
          <a:bodyPr/>
          <a:lstStyle/>
          <a:p>
            <a:fld id="{3B094AAE-6FCB-4991-9F3F-20F19306B018}" type="slidenum">
              <a:rPr lang="en-US" smtClean="0"/>
              <a:t>29</a:t>
            </a:fld>
            <a:endParaRPr lang="en-US"/>
          </a:p>
        </p:txBody>
      </p:sp>
    </p:spTree>
    <p:extLst>
      <p:ext uri="{BB962C8B-B14F-4D97-AF65-F5344CB8AC3E}">
        <p14:creationId xmlns:p14="http://schemas.microsoft.com/office/powerpoint/2010/main" val="241803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disclaimer is provided in order to clarify funding for the project and distinguish the Pacific AIDS Education and Training Center’s role in promoting views and opinions contained in the training. </a:t>
            </a:r>
          </a:p>
          <a:p>
            <a:endParaRPr lang="en-US" baseline="0" dirty="0"/>
          </a:p>
          <a:p>
            <a:pPr defTabSz="468176">
              <a:defRPr/>
            </a:pPr>
            <a:r>
              <a:rPr lang="en-US" dirty="0"/>
              <a:t>This PowerPoint presentation, Trainer Guide, and companion fact sheet was developed by James A. Peck,</a:t>
            </a:r>
            <a:r>
              <a:rPr lang="en-US" baseline="0" dirty="0"/>
              <a:t> </a:t>
            </a:r>
            <a:r>
              <a:rPr lang="en-US" baseline="0" dirty="0" err="1"/>
              <a:t>Psy.D</a:t>
            </a:r>
            <a:r>
              <a:rPr lang="en-US" baseline="0" dirty="0"/>
              <a:t>. </a:t>
            </a:r>
            <a:r>
              <a:rPr lang="en-US" dirty="0"/>
              <a:t>(Psychologist and Clinical</a:t>
            </a:r>
            <a:r>
              <a:rPr lang="en-US" baseline="0" dirty="0"/>
              <a:t> Trainer at UCLA Integrated Substance Abuse Programs) and Dr. William D. King, MD, JD,</a:t>
            </a:r>
            <a:r>
              <a:rPr lang="en-US" dirty="0"/>
              <a:t> through supplemental funding provided by the Pacific AIDS Education and Training Center. We wish to acknowledge Thomas E. Freese, PhD, and Beth Rutkowski, MPH, from the Pacific Southwest ATTC,</a:t>
            </a:r>
            <a:r>
              <a:rPr lang="en-US" baseline="0" dirty="0"/>
              <a:t> and </a:t>
            </a:r>
            <a:r>
              <a:rPr lang="en-US" dirty="0"/>
              <a:t>Kevin-Paul Johnson, Maya Gil Cantu, MPH, Sandra</a:t>
            </a:r>
            <a:r>
              <a:rPr lang="en-US" baseline="0" dirty="0"/>
              <a:t> M. Cuevas, </a:t>
            </a:r>
            <a:r>
              <a:rPr lang="en-US" dirty="0"/>
              <a:t>and Thomas Donohoe, MBA, from the LA Region PAETC.</a:t>
            </a:r>
          </a:p>
        </p:txBody>
      </p:sp>
      <p:sp>
        <p:nvSpPr>
          <p:cNvPr id="4" name="Slide Number Placeholder 3"/>
          <p:cNvSpPr>
            <a:spLocks noGrp="1"/>
          </p:cNvSpPr>
          <p:nvPr>
            <p:ph type="sldNum" sz="quarter" idx="5"/>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151764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study by Springer</a:t>
            </a:r>
            <a:r>
              <a:rPr lang="en-US" baseline="0" dirty="0"/>
              <a:t> and colleagues, i</a:t>
            </a:r>
            <a:r>
              <a:rPr lang="en-US" dirty="0"/>
              <a:t>ncarcerated</a:t>
            </a:r>
            <a:r>
              <a:rPr lang="en-US" baseline="0" dirty="0"/>
              <a:t> people with HIV tend to have higher viral loads within 12 weeks of release from prison, in part due to resuming alcohol/drug use. This study evaluated a 6-month buprenorphine/naloxone (</a:t>
            </a:r>
            <a:r>
              <a:rPr lang="en-US" baseline="0" dirty="0" err="1"/>
              <a:t>Suboxone</a:t>
            </a:r>
            <a:r>
              <a:rPr lang="en-US" baseline="0" dirty="0"/>
              <a:t>) intervention post-release from prison to determine its effects on viral suppression. They found that maximum viral suppression (the best results) was correlated with being on buprenorphine/naloxone at 6 months after release from prison. </a:t>
            </a:r>
            <a:endParaRPr lang="en-US" dirty="0"/>
          </a:p>
          <a:p>
            <a:endParaRPr lang="en-US" dirty="0"/>
          </a:p>
          <a:p>
            <a:r>
              <a:rPr lang="en-US" b="1" dirty="0"/>
              <a:t>REFERENCE:</a:t>
            </a:r>
          </a:p>
          <a:p>
            <a:pPr defTabSz="937893">
              <a:defRPr/>
            </a:pPr>
            <a:r>
              <a:rPr lang="en-US" dirty="0"/>
              <a:t>Springer, S. A., </a:t>
            </a:r>
            <a:r>
              <a:rPr lang="en-US" dirty="0" err="1"/>
              <a:t>Qiu</a:t>
            </a:r>
            <a:r>
              <a:rPr lang="en-US" dirty="0"/>
              <a:t>,</a:t>
            </a:r>
            <a:r>
              <a:rPr lang="en-US" baseline="0" dirty="0"/>
              <a:t> J., Saber-Tehrani, A. S., &amp; Altice, F. L. (2012). Retention on buprenorphine is associated with high levels of maximal viral suppression among HIV-infected opioid dependent release prisoners. </a:t>
            </a:r>
            <a:r>
              <a:rPr lang="en-US" i="1" baseline="0" dirty="0" err="1"/>
              <a:t>PLoS</a:t>
            </a:r>
            <a:r>
              <a:rPr lang="en-US" i="1" baseline="0" dirty="0"/>
              <a:t> ONE 7</a:t>
            </a:r>
            <a:r>
              <a:rPr lang="en-US" baseline="0" dirty="0"/>
              <a:t>(5), 1</a:t>
            </a:r>
            <a:r>
              <a:rPr lang="en-US" sz="1900" dirty="0">
                <a:solidFill>
                  <a:srgbClr val="000000"/>
                </a:solidFill>
                <a:latin typeface="Calibri" panose="020F0502020204030204" pitchFamily="34" charset="0"/>
              </a:rPr>
              <a:t>–</a:t>
            </a:r>
            <a:r>
              <a:rPr lang="en-US" baseline="0" dirty="0"/>
              <a:t>10. Retrieved from: </a:t>
            </a:r>
            <a:r>
              <a:rPr lang="en-US" dirty="0">
                <a:hlinkClick r:id="rId3"/>
              </a:rPr>
              <a:t>https://journals.plos.org/plosone/article/file?type=printable&amp;id=10.1371/journal.pone.0038335</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30</a:t>
            </a:fld>
            <a:endParaRPr lang="en-US"/>
          </a:p>
        </p:txBody>
      </p:sp>
    </p:spTree>
    <p:extLst>
      <p:ext uri="{BB962C8B-B14F-4D97-AF65-F5344CB8AC3E}">
        <p14:creationId xmlns:p14="http://schemas.microsoft.com/office/powerpoint/2010/main" val="4161901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CDC, one of every 10 new HIV infections is among people who inject drugs. New hepatitis C infections more than doubled in this group from 2010-2016. People who inject drugs like heroin have risk behaviors including having unprotected sex, having sex partners who inject drugs, and engaging in sex work. </a:t>
            </a:r>
            <a:endParaRPr lang="en-US" dirty="0"/>
          </a:p>
          <a:p>
            <a:endParaRPr lang="en-US" dirty="0"/>
          </a:p>
          <a:p>
            <a:r>
              <a:rPr lang="en-US" b="1" dirty="0"/>
              <a:t>REFERENCE:</a:t>
            </a:r>
          </a:p>
          <a:p>
            <a:r>
              <a:rPr lang="en-US" dirty="0"/>
              <a:t>Centers</a:t>
            </a:r>
            <a:r>
              <a:rPr lang="en-US" baseline="0" dirty="0"/>
              <a:t> for </a:t>
            </a:r>
            <a:r>
              <a:rPr lang="en-US" dirty="0"/>
              <a:t>Disease Control and Prevention. (no date given). </a:t>
            </a:r>
            <a:r>
              <a:rPr lang="en-US" i="1" dirty="0"/>
              <a:t>Addressing</a:t>
            </a:r>
            <a:r>
              <a:rPr lang="en-US" i="1" baseline="0" dirty="0"/>
              <a:t> the Infectious Disease Consequences of the U.S. Opioid Crisis</a:t>
            </a:r>
            <a:r>
              <a:rPr lang="en-US" baseline="0" dirty="0"/>
              <a:t>. Retrieved from: </a:t>
            </a:r>
            <a:r>
              <a:rPr lang="en-US" dirty="0">
                <a:hlinkClick r:id="rId3"/>
              </a:rPr>
              <a:t>https://www.cdc.gov/nchhstp/budget/infographics/opioids.html</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31</a:t>
            </a:fld>
            <a:endParaRPr lang="en-US"/>
          </a:p>
        </p:txBody>
      </p:sp>
    </p:spTree>
    <p:extLst>
      <p:ext uri="{BB962C8B-B14F-4D97-AF65-F5344CB8AC3E}">
        <p14:creationId xmlns:p14="http://schemas.microsoft.com/office/powerpoint/2010/main" val="1717730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a:t>
            </a:r>
            <a:r>
              <a:rPr lang="en-US" baseline="0" dirty="0"/>
              <a:t> elevated risk of opioid use disorder among people with HIV. Despite viral suppression, chronic pain is common in this population. Opioids are more commonly prescribed to PWH than those without HIV. The rate of opioid prescriptions ranges from 21-53% of the population. PWH are also more likely to receive higher doses of opioid pain medications than the general population and are more likely to have mental health conditions and substance use disorders. </a:t>
            </a:r>
            <a:endParaRPr lang="en-US" dirty="0"/>
          </a:p>
          <a:p>
            <a:endParaRPr lang="en-US" dirty="0"/>
          </a:p>
          <a:p>
            <a:r>
              <a:rPr lang="en-US" b="1" dirty="0"/>
              <a:t>REFERENCE: </a:t>
            </a:r>
          </a:p>
          <a:p>
            <a:r>
              <a:rPr lang="en-US" dirty="0"/>
              <a:t>Cunningham, C. (2018). Opioids and HIV infection: From</a:t>
            </a:r>
            <a:r>
              <a:rPr lang="en-US" baseline="0" dirty="0"/>
              <a:t> pain management to addiction treatment. </a:t>
            </a:r>
            <a:r>
              <a:rPr lang="en-US" i="1" baseline="0" dirty="0"/>
              <a:t>Topics in Antiviral Medicine, 25</a:t>
            </a:r>
            <a:r>
              <a:rPr lang="en-US" baseline="0" dirty="0"/>
              <a:t>(4),143</a:t>
            </a:r>
            <a:r>
              <a:rPr lang="en-US" sz="1900" dirty="0">
                <a:solidFill>
                  <a:srgbClr val="000000"/>
                </a:solidFill>
                <a:latin typeface="Calibri" panose="020F0502020204030204" pitchFamily="34" charset="0"/>
              </a:rPr>
              <a:t>–</a:t>
            </a:r>
            <a:r>
              <a:rPr lang="en-US" baseline="0" dirty="0"/>
              <a:t>146.</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32</a:t>
            </a:fld>
            <a:endParaRPr lang="en-US"/>
          </a:p>
        </p:txBody>
      </p:sp>
    </p:spTree>
    <p:extLst>
      <p:ext uri="{BB962C8B-B14F-4D97-AF65-F5344CB8AC3E}">
        <p14:creationId xmlns:p14="http://schemas.microsoft.com/office/powerpoint/2010/main" val="3948127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BHIVES study was a HRSA-funded project that integrated buprenorphine/naloxone treatment into 10 HIV care settings across the country. Study outcomes were viral suppression and drug use. 303 of the 386 participants received buprenorphine/naloxone treatment; the others received methadone or other treatments. Among the participants receiving buprenorphine, those retained in treatment demonstrated significantly better HIV viral suppression, reduced use of opioids and stimulants, and improved physical and mental quality of life. </a:t>
            </a:r>
            <a:endParaRPr lang="en-US" dirty="0"/>
          </a:p>
          <a:p>
            <a:endParaRPr lang="en-US" dirty="0"/>
          </a:p>
          <a:p>
            <a:r>
              <a:rPr lang="en-US" b="1" dirty="0"/>
              <a:t>REFERENCES:</a:t>
            </a:r>
            <a:r>
              <a:rPr lang="en-US" dirty="0"/>
              <a:t> </a:t>
            </a:r>
          </a:p>
          <a:p>
            <a:r>
              <a:rPr lang="en-US" dirty="0"/>
              <a:t>Weiss, L., Egan J. E.,</a:t>
            </a:r>
            <a:r>
              <a:rPr lang="en-US" baseline="0" dirty="0"/>
              <a:t> </a:t>
            </a:r>
            <a:r>
              <a:rPr lang="en-US" baseline="0" dirty="0" err="1"/>
              <a:t>Botsko</a:t>
            </a:r>
            <a:r>
              <a:rPr lang="en-US" baseline="0" dirty="0"/>
              <a:t>, M., Netherland, J., </a:t>
            </a:r>
            <a:r>
              <a:rPr lang="en-US" baseline="0" dirty="0" err="1"/>
              <a:t>Fiellin</a:t>
            </a:r>
            <a:r>
              <a:rPr lang="en-US" baseline="0" dirty="0"/>
              <a:t>, D. A., &amp; Finkelstein R. (2011). The BHIVES collaborative: organization and evaluation of a multisite demonstration of integrated buprenorphine/naloxone and HIV treatment. </a:t>
            </a:r>
            <a:r>
              <a:rPr lang="en-US" i="1" baseline="0" dirty="0"/>
              <a:t>Journal of Acquired Immune Deficiency Syndromes, 56</a:t>
            </a:r>
            <a:r>
              <a:rPr lang="en-US" baseline="0" dirty="0"/>
              <a:t>( Suppl 1), </a:t>
            </a:r>
            <a:r>
              <a:rPr lang="en-US" b="0" baseline="0" dirty="0"/>
              <a:t>S22</a:t>
            </a:r>
            <a:r>
              <a:rPr lang="en-US" sz="1900" dirty="0">
                <a:solidFill>
                  <a:srgbClr val="000000"/>
                </a:solidFill>
                <a:latin typeface="Calibri" panose="020F0502020204030204" pitchFamily="34" charset="0"/>
              </a:rPr>
              <a:t>–</a:t>
            </a:r>
            <a:r>
              <a:rPr lang="en-US" b="0" baseline="0" dirty="0"/>
              <a:t>S32</a:t>
            </a:r>
            <a:r>
              <a:rPr lang="en-US" baseline="0" dirty="0"/>
              <a:t>.</a:t>
            </a:r>
          </a:p>
          <a:p>
            <a:endParaRPr lang="en-US" baseline="0" dirty="0"/>
          </a:p>
          <a:p>
            <a:r>
              <a:rPr lang="en-US" dirty="0" err="1"/>
              <a:t>Fiellin</a:t>
            </a:r>
            <a:r>
              <a:rPr lang="en-US" dirty="0"/>
              <a:t>, D., Weiss, L.,</a:t>
            </a:r>
            <a:r>
              <a:rPr lang="en-US" baseline="0" dirty="0"/>
              <a:t> </a:t>
            </a:r>
            <a:r>
              <a:rPr lang="en-US" baseline="0" dirty="0" err="1"/>
              <a:t>Botsko</a:t>
            </a:r>
            <a:r>
              <a:rPr lang="en-US" baseline="0" dirty="0"/>
              <a:t>, M., Egan, J., Altice, F., Bazerman, L. B., … the BHIVES Collaborative. (2011). Drug treatment outcomes among HIV-infected opioid-dependent patients receiving buprenorphine/naloxone. </a:t>
            </a:r>
            <a:r>
              <a:rPr lang="en-US" i="1" baseline="0" dirty="0"/>
              <a:t>Journal of Acquired Immune Deficiency Syndromes, 56</a:t>
            </a:r>
            <a:r>
              <a:rPr lang="en-US" baseline="0" dirty="0"/>
              <a:t>(Suppl 1), S33</a:t>
            </a:r>
            <a:r>
              <a:rPr lang="en-US" dirty="0">
                <a:solidFill>
                  <a:srgbClr val="000000"/>
                </a:solidFill>
                <a:latin typeface="Calibri" panose="020F0502020204030204" pitchFamily="34" charset="0"/>
              </a:rPr>
              <a:t>–</a:t>
            </a:r>
            <a:r>
              <a:rPr lang="en-US" baseline="0" dirty="0"/>
              <a:t>38.</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33</a:t>
            </a:fld>
            <a:endParaRPr lang="en-US"/>
          </a:p>
        </p:txBody>
      </p:sp>
    </p:spTree>
    <p:extLst>
      <p:ext uri="{BB962C8B-B14F-4D97-AF65-F5344CB8AC3E}">
        <p14:creationId xmlns:p14="http://schemas.microsoft.com/office/powerpoint/2010/main" val="966364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8">
              <a:defRPr/>
            </a:pPr>
            <a:r>
              <a:rPr lang="en-US" dirty="0"/>
              <a:t>This information</a:t>
            </a:r>
            <a:r>
              <a:rPr lang="en-US" baseline="0" dirty="0"/>
              <a:t> is from </a:t>
            </a:r>
            <a:r>
              <a:rPr lang="en-US" dirty="0"/>
              <a:t>a</a:t>
            </a:r>
            <a:r>
              <a:rPr lang="en-US" baseline="0" dirty="0"/>
              <a:t> slide set from the AIDS Education and Training Center National Coordinating Resource Center. </a:t>
            </a:r>
            <a:r>
              <a:rPr lang="en-US" dirty="0"/>
              <a:t>This technical assistance resource emphasizes that the guiding principles of substance use care — harm reduction, screening and other prevention interventions, treatment initiation, and linkage to ongoing medical care — are like those of viral hepatitis and HIV care. All models focus on patient safety and wellness, with effective medication being critical for the individual’s health and for related public health benefits.</a:t>
            </a:r>
          </a:p>
          <a:p>
            <a:pPr defTabSz="966498">
              <a:defRPr/>
            </a:pPr>
            <a:endParaRPr lang="en-US" dirty="0"/>
          </a:p>
          <a:p>
            <a:pPr defTabSz="966498">
              <a:defRPr/>
            </a:pPr>
            <a:r>
              <a:rPr lang="en-US" b="1" dirty="0"/>
              <a:t>REFERENCE:</a:t>
            </a:r>
            <a:r>
              <a:rPr lang="en-US" b="1" baseline="0" dirty="0"/>
              <a:t> </a:t>
            </a:r>
            <a:endParaRPr lang="en-US" b="1" dirty="0"/>
          </a:p>
          <a:p>
            <a:pPr defTabSz="966498">
              <a:defRPr/>
            </a:pPr>
            <a:r>
              <a:rPr lang="en-US" dirty="0"/>
              <a:t>Chu, C.</a:t>
            </a:r>
            <a:r>
              <a:rPr lang="en-US" baseline="0" dirty="0"/>
              <a:t> (2019). </a:t>
            </a:r>
            <a:r>
              <a:rPr lang="en-US" i="1" baseline="0" dirty="0"/>
              <a:t>Ending the HIV &amp; HCV Epidemics: A Critical Role for Substance Use Providers</a:t>
            </a:r>
            <a:r>
              <a:rPr lang="en-US" baseline="0" dirty="0"/>
              <a:t>. Newark, NJ: </a:t>
            </a:r>
            <a:r>
              <a:rPr lang="en-US" i="0" dirty="0"/>
              <a:t>AIDS Education and Training</a:t>
            </a:r>
            <a:r>
              <a:rPr lang="en-US" i="0" baseline="0" dirty="0"/>
              <a:t> Center National Coordinating Resource Center. </a:t>
            </a:r>
            <a:r>
              <a:rPr lang="en-US" baseline="0" dirty="0"/>
              <a:t>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https://aidsetc.org/resource/ending-hiv-hcv-epidemics-critical-role-substance-use-providers</a:t>
            </a:r>
            <a:r>
              <a:rPr lang="en-US" baseline="0" dirty="0"/>
              <a: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34</a:t>
            </a:fld>
            <a:endParaRPr lang="en-US"/>
          </a:p>
        </p:txBody>
      </p:sp>
    </p:spTree>
    <p:extLst>
      <p:ext uri="{BB962C8B-B14F-4D97-AF65-F5344CB8AC3E}">
        <p14:creationId xmlns:p14="http://schemas.microsoft.com/office/powerpoint/2010/main" val="495938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serves as a transition to the section on social determinants of health. Social determinants of health are conditions in the environments in which people are born, live, learn, work, play, worship, and age that affect a wide range of health, functioning, and quality-of-life outcomes and risks. Resources that enhance quality of life can have a significant influence on population health outcomes. Examples of these resources include safe and affordable housing, access to education, public safety, availability of healthy foods, local emergency/health services, and environments free of life-threatening toxins.</a:t>
            </a:r>
          </a:p>
          <a:p>
            <a:endParaRPr lang="en-US" dirty="0"/>
          </a:p>
          <a:p>
            <a:r>
              <a:rPr lang="en-US" b="1" dirty="0"/>
              <a:t>REFERENCE:</a:t>
            </a:r>
          </a:p>
          <a:p>
            <a:pPr defTabSz="937893">
              <a:defRPr/>
            </a:pPr>
            <a:r>
              <a:rPr lang="en-US" dirty="0" err="1"/>
              <a:t>HealthyPeople.Gov</a:t>
            </a:r>
            <a:r>
              <a:rPr lang="en-US" dirty="0"/>
              <a:t>. (2020). [Webpage]. </a:t>
            </a:r>
            <a:r>
              <a:rPr lang="en-US" i="1" dirty="0"/>
              <a:t>Social Determinants of Health</a:t>
            </a:r>
            <a:r>
              <a:rPr lang="en-US"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https://www.healthypeople.gov/2020/topics-objectives/topic/social-determinants-of-health</a:t>
            </a:r>
            <a:r>
              <a:rPr lang="en-US" dirty="0"/>
              <a:t>. </a:t>
            </a:r>
          </a:p>
          <a:p>
            <a:endParaRPr lang="en-US" dirty="0"/>
          </a:p>
          <a:p>
            <a:r>
              <a:rPr lang="en-US" b="1" dirty="0"/>
              <a:t>Image Credit:</a:t>
            </a:r>
          </a:p>
          <a:p>
            <a:pPr defTabSz="937893">
              <a:defRPr/>
            </a:pPr>
            <a:r>
              <a:rPr lang="en-US" baseline="0" dirty="0"/>
              <a:t>Purchased image, Adobe Stock, 2022.</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35</a:t>
            </a:fld>
            <a:endParaRPr lang="en-US"/>
          </a:p>
        </p:txBody>
      </p:sp>
    </p:spTree>
    <p:extLst>
      <p:ext uri="{BB962C8B-B14F-4D97-AF65-F5344CB8AC3E}">
        <p14:creationId xmlns:p14="http://schemas.microsoft.com/office/powerpoint/2010/main" val="988047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a:t>
            </a:r>
          </a:p>
          <a:p>
            <a:r>
              <a:rPr lang="en-US" dirty="0"/>
              <a:t>It became</a:t>
            </a:r>
            <a:r>
              <a:rPr lang="en-US" baseline="0" dirty="0"/>
              <a:t> clear in preparing this presentation that OUD among African-American and Latinx communities and medications for OUD in these communities cannot be discussed in terms of public health without the context of institutional racism. </a:t>
            </a:r>
            <a:r>
              <a:rPr lang="en-US" baseline="0" dirty="0" err="1"/>
              <a:t>Cobbinah</a:t>
            </a:r>
            <a:r>
              <a:rPr lang="en-US" baseline="0" dirty="0"/>
              <a:t> and Lewis quote Jones (2002) in defining institutional racism as “the structural and legalized system of policies, practices, and norms that results in differential access to goods and services.” They argue that racism must be tackled with a sustained, multilevel, and interdisciplinary approach to empower Black communities and establish public health policies that reduce it. </a:t>
            </a:r>
            <a:endParaRPr lang="en-US" dirty="0"/>
          </a:p>
          <a:p>
            <a:endParaRPr lang="en-US" dirty="0"/>
          </a:p>
          <a:p>
            <a:r>
              <a:rPr lang="en-US" b="1" dirty="0"/>
              <a:t>REFERENCE:</a:t>
            </a:r>
          </a:p>
          <a:p>
            <a:r>
              <a:rPr lang="en-US" dirty="0" err="1"/>
              <a:t>Cobbinah</a:t>
            </a:r>
            <a:r>
              <a:rPr lang="en-US" dirty="0"/>
              <a:t>,</a:t>
            </a:r>
            <a:r>
              <a:rPr lang="en-US" baseline="0" dirty="0"/>
              <a:t> S. &amp; Lewis, J. (2018). Racism &amp; health: A public health perspective on racial discrimination. </a:t>
            </a:r>
            <a:r>
              <a:rPr lang="en-US" i="1" baseline="0" dirty="0"/>
              <a:t>Journal of Evaluation in Clinical Practice, 24</a:t>
            </a:r>
            <a:r>
              <a:rPr lang="en-US" baseline="0" dirty="0"/>
              <a:t>(5), 995</a:t>
            </a:r>
            <a:r>
              <a:rPr lang="en-US" sz="1900" dirty="0">
                <a:solidFill>
                  <a:srgbClr val="000000"/>
                </a:solidFill>
                <a:latin typeface="Calibri" panose="020F0502020204030204" pitchFamily="34" charset="0"/>
              </a:rPr>
              <a:t>–</a:t>
            </a:r>
            <a:r>
              <a:rPr lang="en-US" baseline="0" dirty="0"/>
              <a:t>998.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36</a:t>
            </a:fld>
            <a:endParaRPr lang="en-US"/>
          </a:p>
        </p:txBody>
      </p:sp>
    </p:spTree>
    <p:extLst>
      <p:ext uri="{BB962C8B-B14F-4D97-AF65-F5344CB8AC3E}">
        <p14:creationId xmlns:p14="http://schemas.microsoft.com/office/powerpoint/2010/main" val="3908620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dirty="0"/>
              <a:t>According</a:t>
            </a:r>
            <a:r>
              <a:rPr lang="en-US" baseline="0" dirty="0"/>
              <a:t> to SAMHSA, African-Americans with substance use disorders are doubly stigmatized because of their SUD (and their race). We have tended to portray Black substance users negatively in the media, and that contributes to mistreatment, discrimination, and harsh punishment rather than treatment and recovery services. Although the terms “opioid epidemic” and “opioid crisis” have become common, these terms may put members of the African-American community on alert and trigger fears of incarceration. </a:t>
            </a:r>
            <a:endParaRPr lang="en-US" dirty="0"/>
          </a:p>
          <a:p>
            <a:pPr defTabSz="937893">
              <a:defRPr/>
            </a:pPr>
            <a:endParaRPr lang="en-US" dirty="0"/>
          </a:p>
          <a:p>
            <a:pPr defTabSz="937893">
              <a:defRPr/>
            </a:pPr>
            <a:r>
              <a:rPr lang="en-US" b="1" dirty="0"/>
              <a:t>REFERENCE:</a:t>
            </a:r>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37</a:t>
            </a:fld>
            <a:endParaRPr lang="en-US"/>
          </a:p>
        </p:txBody>
      </p:sp>
    </p:spTree>
    <p:extLst>
      <p:ext uri="{BB962C8B-B14F-4D97-AF65-F5344CB8AC3E}">
        <p14:creationId xmlns:p14="http://schemas.microsoft.com/office/powerpoint/2010/main" val="3290659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dirty="0"/>
              <a:t>In many families</a:t>
            </a:r>
            <a:r>
              <a:rPr lang="en-US" baseline="0" dirty="0"/>
              <a:t> in the U.S., substance misuse is passed from generation to generation. This is not unique to African-American families. In some cases, multigenerational households are misusing substances together. In high poverty communities, using and/or selling drugs is a means of coping and/or survival. In evaluating an individual’s behaviors, we must examine the behaviors of their social network, often including their family. Who around them is also using substances? </a:t>
            </a:r>
            <a:endParaRPr lang="en-US" dirty="0"/>
          </a:p>
          <a:p>
            <a:pPr defTabSz="937893">
              <a:defRPr/>
            </a:pPr>
            <a:endParaRPr lang="en-US" dirty="0"/>
          </a:p>
          <a:p>
            <a:pPr defTabSz="937893">
              <a:defRPr/>
            </a:pPr>
            <a:r>
              <a:rPr lang="en-US" b="1" dirty="0"/>
              <a:t>REFERENCE:</a:t>
            </a:r>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38</a:t>
            </a:fld>
            <a:endParaRPr lang="en-US"/>
          </a:p>
        </p:txBody>
      </p:sp>
    </p:spTree>
    <p:extLst>
      <p:ext uri="{BB962C8B-B14F-4D97-AF65-F5344CB8AC3E}">
        <p14:creationId xmlns:p14="http://schemas.microsoft.com/office/powerpoint/2010/main" val="2255445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dirty="0"/>
              <a:t>Only 10% of</a:t>
            </a:r>
            <a:r>
              <a:rPr lang="en-US" baseline="0" dirty="0"/>
              <a:t> people with a SUD in the general population seek treatment. This is an even bigger problem in the African-American community for several reasons. One is historical mistrust of the healthcare, social services, and criminal justice systems. Another is fear of severe sentencing and incarceration policies. Another is the fear of losing children if mothers acknowledge a substance use problem and seek treatment. </a:t>
            </a:r>
            <a:endParaRPr lang="en-US" dirty="0"/>
          </a:p>
          <a:p>
            <a:pPr defTabSz="937893">
              <a:defRPr/>
            </a:pPr>
            <a:endParaRPr lang="en-US" dirty="0"/>
          </a:p>
          <a:p>
            <a:pPr defTabSz="937893">
              <a:defRPr/>
            </a:pPr>
            <a:r>
              <a:rPr lang="en-US" b="1" dirty="0"/>
              <a:t>REFERENCE:</a:t>
            </a:r>
          </a:p>
          <a:p>
            <a:pPr defTabSz="966498">
              <a:defRPr/>
            </a:pPr>
            <a:r>
              <a:rPr lang="en-US" dirty="0"/>
              <a:t>Substance Abuse and Mental Health Services Administration. </a:t>
            </a:r>
            <a:r>
              <a:rPr lang="en-US" baseline="0" dirty="0"/>
              <a:t>(2020).</a:t>
            </a:r>
            <a:r>
              <a:rPr lang="en-US" i="1" dirty="0"/>
              <a:t>  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39</a:t>
            </a:fld>
            <a:endParaRPr lang="en-US"/>
          </a:p>
        </p:txBody>
      </p:sp>
    </p:spTree>
    <p:extLst>
      <p:ext uri="{BB962C8B-B14F-4D97-AF65-F5344CB8AC3E}">
        <p14:creationId xmlns:p14="http://schemas.microsoft.com/office/powerpoint/2010/main" val="315780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listing</a:t>
            </a:r>
            <a:r>
              <a:rPr lang="en-US" baseline="0" dirty="0"/>
              <a:t> relevant financial relationships of the authors. </a:t>
            </a:r>
          </a:p>
          <a:p>
            <a:endParaRPr lang="en-US" b="1" baseline="0" dirty="0"/>
          </a:p>
          <a:p>
            <a:r>
              <a:rPr lang="en-US" b="1" baseline="0" dirty="0"/>
              <a:t>Trainer Note:</a:t>
            </a:r>
          </a:p>
          <a:p>
            <a:r>
              <a:rPr lang="en-US" baseline="0" dirty="0"/>
              <a:t>This slide can be customized to represent the financial relationships of whoever is conducting the training. </a:t>
            </a:r>
            <a:endParaRPr lang="en-US" dirty="0"/>
          </a:p>
        </p:txBody>
      </p:sp>
      <p:sp>
        <p:nvSpPr>
          <p:cNvPr id="4" name="Slide Number Placeholder 3"/>
          <p:cNvSpPr>
            <a:spLocks noGrp="1"/>
          </p:cNvSpPr>
          <p:nvPr>
            <p:ph type="sldNum" sz="quarter" idx="5"/>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461340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dirty="0"/>
              <a:t>In the African-American</a:t>
            </a:r>
            <a:r>
              <a:rPr lang="en-US" baseline="0" dirty="0"/>
              <a:t> community, as in much of society, t</a:t>
            </a:r>
            <a:r>
              <a:rPr lang="en-US" dirty="0"/>
              <a:t>here is a</a:t>
            </a:r>
            <a:r>
              <a:rPr lang="en-US" baseline="0" dirty="0"/>
              <a:t> lack of understanding of conceptualizing SUD as a disease and of the high risk for opioid use disorder from prescription opioid misuse. People tend to hide their SUD because it is seen as a weakness rather than as a disease. Many people are not informed about standard treatment options, which reduces the chance of evidence-based treatments being accessed.</a:t>
            </a:r>
            <a:endParaRPr lang="en-US" dirty="0"/>
          </a:p>
          <a:p>
            <a:pPr defTabSz="937893">
              <a:defRPr/>
            </a:pPr>
            <a:endParaRPr lang="en-US" dirty="0"/>
          </a:p>
          <a:p>
            <a:pPr defTabSz="937893">
              <a:defRPr/>
            </a:pPr>
            <a:r>
              <a:rPr lang="en-US" b="1" dirty="0"/>
              <a:t>REFERENCE:</a:t>
            </a:r>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40</a:t>
            </a:fld>
            <a:endParaRPr lang="en-US"/>
          </a:p>
        </p:txBody>
      </p:sp>
    </p:spTree>
    <p:extLst>
      <p:ext uri="{BB962C8B-B14F-4D97-AF65-F5344CB8AC3E}">
        <p14:creationId xmlns:p14="http://schemas.microsoft.com/office/powerpoint/2010/main" val="2741648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shortage of Black</a:t>
            </a:r>
            <a:r>
              <a:rPr lang="en-US" baseline="0" dirty="0"/>
              <a:t> and Latinx physicians in general, and a shortage of physicians, nurse practitioners, and physician assistants waivered to prescribe buprenorphine. When people of color are unable to be treated by clinicians in their own culture, they often terminate treatment prematurely. When the cultural context is ignored, clinicians may have little respect for patients with OUD, which contributes to little hope among patients, and it becomes difficult for Black &amp; Latinx OUD patients to engage in treatment. </a:t>
            </a:r>
            <a:endParaRPr lang="en-US" dirty="0"/>
          </a:p>
          <a:p>
            <a:endParaRPr lang="en-US" dirty="0"/>
          </a:p>
          <a:p>
            <a:r>
              <a:rPr lang="en-US" b="1" dirty="0"/>
              <a:t>REFERENCE:</a:t>
            </a:r>
          </a:p>
          <a:p>
            <a:r>
              <a:rPr lang="en-US" dirty="0"/>
              <a:t>Lin, L. A., &amp; Knudsen, H. K. (2019). Comparing buprenorphine-prescribing physicians across nonmetropolitan and metropolitan areas in the United States. </a:t>
            </a:r>
            <a:r>
              <a:rPr lang="en-US" i="1" dirty="0"/>
              <a:t>Annals of Family Medicine, 17</a:t>
            </a:r>
            <a:r>
              <a:rPr lang="en-US" dirty="0"/>
              <a:t>(3), 212</a:t>
            </a:r>
            <a:r>
              <a:rPr lang="en-US" sz="1900" dirty="0">
                <a:solidFill>
                  <a:srgbClr val="000000"/>
                </a:solidFill>
                <a:latin typeface="Calibri" panose="020F0502020204030204" pitchFamily="34" charset="0"/>
              </a:rPr>
              <a:t>–2</a:t>
            </a:r>
            <a:r>
              <a:rPr lang="en-US" dirty="0"/>
              <a:t>20. Retrieved from: https://doi.org/10.1370/afm.2384</a:t>
            </a:r>
          </a:p>
        </p:txBody>
      </p:sp>
      <p:sp>
        <p:nvSpPr>
          <p:cNvPr id="4" name="Slide Number Placeholder 3"/>
          <p:cNvSpPr>
            <a:spLocks noGrp="1"/>
          </p:cNvSpPr>
          <p:nvPr>
            <p:ph type="sldNum" sz="quarter" idx="10"/>
          </p:nvPr>
        </p:nvSpPr>
        <p:spPr/>
        <p:txBody>
          <a:bodyPr/>
          <a:lstStyle/>
          <a:p>
            <a:fld id="{3B094AAE-6FCB-4991-9F3F-20F19306B018}" type="slidenum">
              <a:rPr lang="en-US" smtClean="0"/>
              <a:t>41</a:t>
            </a:fld>
            <a:endParaRPr lang="en-US"/>
          </a:p>
        </p:txBody>
      </p:sp>
    </p:spTree>
    <p:extLst>
      <p:ext uri="{BB962C8B-B14F-4D97-AF65-F5344CB8AC3E}">
        <p14:creationId xmlns:p14="http://schemas.microsoft.com/office/powerpoint/2010/main" val="4135583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American Academy of Medical</a:t>
            </a:r>
            <a:r>
              <a:rPr lang="en-US" baseline="0" dirty="0"/>
              <a:t> Colleges, as of 2021, almost 60% of physicians in the U.S. were White, approximately 19% were Asian-Americans, and approximately 11% were of unknown race/ethnicity. Only 5% were Black, and only 5.4% were Hispanic. It is not helpful for treatment engagement for Black and Brown folks to almost never see themselves represented among the physicians they see when seeking treatment. </a:t>
            </a:r>
            <a:endParaRPr lang="en-US" dirty="0"/>
          </a:p>
          <a:p>
            <a:endParaRPr lang="en-US" dirty="0"/>
          </a:p>
          <a:p>
            <a:r>
              <a:rPr lang="en-US" b="1" dirty="0"/>
              <a:t>REFERENCE:</a:t>
            </a:r>
            <a:r>
              <a:rPr lang="en-US" dirty="0"/>
              <a:t> </a:t>
            </a:r>
          </a:p>
          <a:p>
            <a:r>
              <a:rPr lang="en-US" dirty="0"/>
              <a:t>American Academy of Medical Colleges.</a:t>
            </a:r>
            <a:r>
              <a:rPr lang="en-US" baseline="0" dirty="0"/>
              <a:t> (2021). </a:t>
            </a:r>
            <a:r>
              <a:rPr lang="en-US" i="1" baseline="0" dirty="0"/>
              <a:t>2021 State Physician Workforce Data Report</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https://store.aamc.org/2021-state-physician-workforce-data-report.html</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42</a:t>
            </a:fld>
            <a:endParaRPr lang="en-US"/>
          </a:p>
        </p:txBody>
      </p:sp>
    </p:spTree>
    <p:extLst>
      <p:ext uri="{BB962C8B-B14F-4D97-AF65-F5344CB8AC3E}">
        <p14:creationId xmlns:p14="http://schemas.microsoft.com/office/powerpoint/2010/main" val="3001743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universal prevention campaigns</a:t>
            </a:r>
            <a:r>
              <a:rPr lang="en-US" baseline="0" dirty="0"/>
              <a:t> may not resonate in Black and Latinx communities. Prevention messages need to be tailored to specific communities and delivered by a trusted messenger, in other words a member of that community. Access to treatment options is often more dependent on demographic factors than on individual preferences. For a variety of reasons, Black and Latinx people with OUD have limited access to the full range of MOUD options.</a:t>
            </a:r>
            <a:endParaRPr lang="en-US" dirty="0"/>
          </a:p>
          <a:p>
            <a:endParaRPr lang="en-US" dirty="0"/>
          </a:p>
          <a:p>
            <a:r>
              <a:rPr lang="en-US" b="1" dirty="0"/>
              <a:t>REFERENCES:</a:t>
            </a:r>
          </a:p>
          <a:p>
            <a:r>
              <a:rPr lang="en-US" dirty="0"/>
              <a:t>Williams, D. R., &amp; Wyatt, R. (2015). Racial bias in health care and health: Challenges and opportunities. </a:t>
            </a:r>
            <a:r>
              <a:rPr lang="en-US" i="1" dirty="0"/>
              <a:t>Journal of the American</a:t>
            </a:r>
            <a:r>
              <a:rPr lang="en-US" i="1" baseline="0" dirty="0"/>
              <a:t> </a:t>
            </a:r>
            <a:r>
              <a:rPr lang="en-US" i="1" dirty="0"/>
              <a:t>Medical </a:t>
            </a:r>
            <a:r>
              <a:rPr lang="en-US" i="0" dirty="0"/>
              <a:t>Association, </a:t>
            </a:r>
            <a:r>
              <a:rPr lang="en-US" i="1" dirty="0"/>
              <a:t>314</a:t>
            </a:r>
            <a:r>
              <a:rPr lang="en-US" dirty="0"/>
              <a:t>(6), 555</a:t>
            </a:r>
            <a:r>
              <a:rPr lang="en-US" sz="1900" dirty="0">
                <a:solidFill>
                  <a:srgbClr val="000000"/>
                </a:solidFill>
                <a:latin typeface="Calibri" panose="020F0502020204030204" pitchFamily="34" charset="0"/>
              </a:rPr>
              <a:t>–556</a:t>
            </a:r>
            <a:r>
              <a:rPr lang="en-US" dirty="0"/>
              <a:t>. Retrieved from: https://doi.org/10.1001/jama.2015.9260</a:t>
            </a:r>
          </a:p>
          <a:p>
            <a:endParaRPr lang="en-US" dirty="0"/>
          </a:p>
          <a:p>
            <a:r>
              <a:rPr lang="en-US" dirty="0"/>
              <a:t>Hansen, H. (2017). Sociocultural factors impacting access to MAT and care delivery, new qualitative data from buprenorphine prescribers in OTPs. </a:t>
            </a:r>
            <a:r>
              <a:rPr lang="en-US" i="1" dirty="0"/>
              <a:t>American Journal of Addiction, 26</a:t>
            </a:r>
            <a:r>
              <a:rPr lang="en-US" dirty="0"/>
              <a:t>(3), 236. Retrieved from: https://doi-org.ezproxyhhs.nihlibrary. nih.gov/10.1111/ ajad.12545</a:t>
            </a:r>
          </a:p>
        </p:txBody>
      </p:sp>
      <p:sp>
        <p:nvSpPr>
          <p:cNvPr id="4" name="Slide Number Placeholder 3"/>
          <p:cNvSpPr>
            <a:spLocks noGrp="1"/>
          </p:cNvSpPr>
          <p:nvPr>
            <p:ph type="sldNum" sz="quarter" idx="10"/>
          </p:nvPr>
        </p:nvSpPr>
        <p:spPr/>
        <p:txBody>
          <a:bodyPr/>
          <a:lstStyle/>
          <a:p>
            <a:fld id="{3B094AAE-6FCB-4991-9F3F-20F19306B018}" type="slidenum">
              <a:rPr lang="en-US" smtClean="0"/>
              <a:t>43</a:t>
            </a:fld>
            <a:endParaRPr lang="en-US"/>
          </a:p>
        </p:txBody>
      </p:sp>
    </p:spTree>
    <p:extLst>
      <p:ext uri="{BB962C8B-B14F-4D97-AF65-F5344CB8AC3E}">
        <p14:creationId xmlns:p14="http://schemas.microsoft.com/office/powerpoint/2010/main" val="3381123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study showed that in NYC, the residential area with the highest proportion of Black and Latinx low-income people had the highest methadone treatment rate, while buprenorphine and naloxone were most accessible in residential areas with the greatest proportion of White higher-income patients. Another study showed that in recent years, the availability of buprenorphine treatment has increased in higher income areas with lower proportions of Black &amp; Latinx residents while methadone clinics have remained relatively stable and continue to be clustered in low-income urban areas. </a:t>
            </a:r>
            <a:endParaRPr lang="en-US" dirty="0"/>
          </a:p>
          <a:p>
            <a:endParaRPr lang="en-US" dirty="0"/>
          </a:p>
          <a:p>
            <a:r>
              <a:rPr lang="en-US" b="1" dirty="0"/>
              <a:t>REFERENCES:</a:t>
            </a:r>
          </a:p>
          <a:p>
            <a:r>
              <a:rPr lang="en-US" dirty="0"/>
              <a:t>Hansen, H. B., Siegel, C. E., Case, B. G., </a:t>
            </a:r>
            <a:r>
              <a:rPr lang="en-US" dirty="0" err="1"/>
              <a:t>Bertollo</a:t>
            </a:r>
            <a:r>
              <a:rPr lang="en-US" dirty="0"/>
              <a:t>, D. N., </a:t>
            </a:r>
            <a:r>
              <a:rPr lang="en-US" dirty="0" err="1"/>
              <a:t>DiRocco</a:t>
            </a:r>
            <a:r>
              <a:rPr lang="en-US" dirty="0"/>
              <a:t>, D., &amp; Galanter, M. (2013). Variation in use of buprenorphine and methadone treatment by racial, ethnic, and income characteristics of residential social areas in New York City. </a:t>
            </a:r>
            <a:r>
              <a:rPr lang="en-US" i="1" dirty="0"/>
              <a:t>Journal of Behavioral Health Services Research, 40</a:t>
            </a:r>
            <a:r>
              <a:rPr lang="en-US" dirty="0"/>
              <a:t>(3), 367</a:t>
            </a:r>
            <a:r>
              <a:rPr lang="en-US" sz="1900" dirty="0">
                <a:solidFill>
                  <a:srgbClr val="000000"/>
                </a:solidFill>
                <a:latin typeface="Calibri" panose="020F0502020204030204" pitchFamily="34" charset="0"/>
              </a:rPr>
              <a:t>–3</a:t>
            </a:r>
            <a:r>
              <a:rPr lang="en-US" dirty="0"/>
              <a:t>77. Retrieved from: https://doi.org/10.1007/s11414-013-9341-3</a:t>
            </a:r>
          </a:p>
          <a:p>
            <a:endParaRPr lang="en-US" dirty="0"/>
          </a:p>
          <a:p>
            <a:r>
              <a:rPr lang="en-US" dirty="0"/>
              <a:t>Hansen, H., Siegel, C., </a:t>
            </a:r>
            <a:r>
              <a:rPr lang="en-US" dirty="0" err="1"/>
              <a:t>Wanderling</a:t>
            </a:r>
            <a:r>
              <a:rPr lang="en-US" dirty="0"/>
              <a:t>, J., &amp; </a:t>
            </a:r>
            <a:r>
              <a:rPr lang="en-US" dirty="0" err="1"/>
              <a:t>DiRocco</a:t>
            </a:r>
            <a:r>
              <a:rPr lang="en-US" dirty="0"/>
              <a:t>, D. (2016). Buprenorphine and methadone treatment for opioid dependence by income, ethnicity and race of neighborhoods in New York City. </a:t>
            </a:r>
            <a:r>
              <a:rPr lang="en-US" i="1" dirty="0"/>
              <a:t>Drug and Alcohol Dependence, 164,</a:t>
            </a:r>
            <a:r>
              <a:rPr lang="en-US" dirty="0"/>
              <a:t> 14</a:t>
            </a:r>
            <a:r>
              <a:rPr lang="en-US" sz="1900" dirty="0">
                <a:solidFill>
                  <a:srgbClr val="000000"/>
                </a:solidFill>
                <a:latin typeface="Calibri" panose="020F0502020204030204" pitchFamily="34" charset="0"/>
              </a:rPr>
              <a:t>–</a:t>
            </a:r>
            <a:r>
              <a:rPr lang="en-US" dirty="0"/>
              <a:t>21. Retrieved from: https:// doi.org/10.1016/j. drugalcdep.2016.03.028</a:t>
            </a:r>
          </a:p>
        </p:txBody>
      </p:sp>
      <p:sp>
        <p:nvSpPr>
          <p:cNvPr id="4" name="Slide Number Placeholder 3"/>
          <p:cNvSpPr>
            <a:spLocks noGrp="1"/>
          </p:cNvSpPr>
          <p:nvPr>
            <p:ph type="sldNum" sz="quarter" idx="10"/>
          </p:nvPr>
        </p:nvSpPr>
        <p:spPr/>
        <p:txBody>
          <a:bodyPr/>
          <a:lstStyle/>
          <a:p>
            <a:fld id="{3B094AAE-6FCB-4991-9F3F-20F19306B018}" type="slidenum">
              <a:rPr lang="en-US" smtClean="0"/>
              <a:t>44</a:t>
            </a:fld>
            <a:endParaRPr lang="en-US"/>
          </a:p>
        </p:txBody>
      </p:sp>
    </p:spTree>
    <p:extLst>
      <p:ext uri="{BB962C8B-B14F-4D97-AF65-F5344CB8AC3E}">
        <p14:creationId xmlns:p14="http://schemas.microsoft.com/office/powerpoint/2010/main" val="1942918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three-quarters</a:t>
            </a:r>
            <a:r>
              <a:rPr lang="en-US" baseline="0" dirty="0"/>
              <a:t> of people who received buprenorphine from 2012-2015 were self-pay or had private insurance, as opposed to public insurance like Medicaid or Medicare. Among people with OUD, African-Americans are less likely to receive buprenorphine than White people. African-American and Latinx individuals are more likely to have public insurance or to be uninsured, so they have less access to buprenorphine. Buprenorphine is a covered benefit under </a:t>
            </a:r>
            <a:r>
              <a:rPr lang="en-US" baseline="0" dirty="0" err="1"/>
              <a:t>Medi</a:t>
            </a:r>
            <a:r>
              <a:rPr lang="en-US" baseline="0" dirty="0"/>
              <a:t>-Cal (the state’s Medicaid program) in California. </a:t>
            </a:r>
            <a:endParaRPr lang="en-US" dirty="0"/>
          </a:p>
          <a:p>
            <a:endParaRPr lang="en-US" dirty="0"/>
          </a:p>
          <a:p>
            <a:r>
              <a:rPr lang="en-US" b="1" dirty="0"/>
              <a:t>REFERENCE:</a:t>
            </a:r>
          </a:p>
          <a:p>
            <a:r>
              <a:rPr lang="en-US" dirty="0"/>
              <a:t>Lagisetty, P. A., Ross, R., </a:t>
            </a:r>
            <a:r>
              <a:rPr lang="en-US" dirty="0" err="1"/>
              <a:t>Bohnert</a:t>
            </a:r>
            <a:r>
              <a:rPr lang="en-US" dirty="0"/>
              <a:t>, A., Clay, M., &amp; </a:t>
            </a:r>
            <a:r>
              <a:rPr lang="en-US" dirty="0" err="1"/>
              <a:t>Maust</a:t>
            </a:r>
            <a:r>
              <a:rPr lang="en-US" dirty="0"/>
              <a:t>, D. T. (2019). Buprenorphine treatment divide by race/ethnicity and payment. </a:t>
            </a:r>
            <a:r>
              <a:rPr lang="en-US" i="1" dirty="0"/>
              <a:t>JAMA Psychiatry, 76</a:t>
            </a:r>
            <a:r>
              <a:rPr lang="en-US" dirty="0"/>
              <a:t>(9), 979</a:t>
            </a:r>
            <a:r>
              <a:rPr lang="en-US" sz="1900" dirty="0">
                <a:solidFill>
                  <a:srgbClr val="000000"/>
                </a:solidFill>
                <a:latin typeface="Calibri" panose="020F0502020204030204" pitchFamily="34" charset="0"/>
              </a:rPr>
              <a:t>–9</a:t>
            </a:r>
            <a:r>
              <a:rPr lang="en-US" dirty="0"/>
              <a:t>81. Retrieved from: https://doi. org/10.1001/ jamapsychiatry.2019.0876</a:t>
            </a:r>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45</a:t>
            </a:fld>
            <a:endParaRPr lang="en-US"/>
          </a:p>
        </p:txBody>
      </p:sp>
    </p:spTree>
    <p:extLst>
      <p:ext uri="{BB962C8B-B14F-4D97-AF65-F5344CB8AC3E}">
        <p14:creationId xmlns:p14="http://schemas.microsoft.com/office/powerpoint/2010/main" val="3942143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Buprenorphine</a:t>
            </a:r>
            <a:r>
              <a:rPr lang="en-US" baseline="0" dirty="0"/>
              <a:t> is an office-based treatment, so it is easier to access instead of going to a methadone clinic. However, office-based programs only work for patients with access to primary care. Primary care is inaccessible to many low income and uninsured individuals. While it is difficult in general to get physicians, nurse practitioners, and physician assistants waivered to prescribe buprenorphine, it is even harder for providers who serve publicly insured or uninsured populations. Physicians must complete an 8-hr training course and other providers must complete 24 </a:t>
            </a:r>
            <a:r>
              <a:rPr lang="en-US" baseline="0" dirty="0" err="1"/>
              <a:t>hrs</a:t>
            </a:r>
            <a:r>
              <a:rPr lang="en-US" baseline="0" dirty="0"/>
              <a:t> of training. In order to treat up to 100 patients with buprenorphine in the first year, a physician must be board certified in addiction medicine or addiction psychiatry or meet a number of requirements to be considered a “qualified practice setting”. After one year at the 100-patient limit, a provider can apply to treat up to 275 patients/year. (However, as of 2021, qualified prescribers can treat up to 30 patients with buprenorphine without taking the training.)</a:t>
            </a:r>
            <a:endParaRPr lang="en-US" dirty="0"/>
          </a:p>
          <a:p>
            <a:endParaRPr lang="en-US" dirty="0"/>
          </a:p>
          <a:p>
            <a:r>
              <a:rPr lang="en-US" b="1" dirty="0"/>
              <a:t>REFERENCE:</a:t>
            </a:r>
          </a:p>
          <a:p>
            <a:r>
              <a:rPr lang="en-US" b="0" dirty="0"/>
              <a:t>Hansen, H., Siegel, C., </a:t>
            </a:r>
            <a:r>
              <a:rPr lang="en-US" b="0" dirty="0" err="1"/>
              <a:t>Wanderling</a:t>
            </a:r>
            <a:r>
              <a:rPr lang="en-US" b="0" dirty="0"/>
              <a:t>, J., &amp; </a:t>
            </a:r>
            <a:r>
              <a:rPr lang="en-US" b="0" dirty="0" err="1"/>
              <a:t>DiRocco</a:t>
            </a:r>
            <a:r>
              <a:rPr lang="en-US" b="0" dirty="0"/>
              <a:t>, D. (2016). Buprenorphine and methadone treatment for opioid dependence by income, ethnicity and race of neighborhoods in New York City. </a:t>
            </a:r>
            <a:r>
              <a:rPr lang="en-US" b="0" i="1" dirty="0"/>
              <a:t>Drug and Alcohol Dependence, 164, </a:t>
            </a:r>
            <a:r>
              <a:rPr lang="en-US" b="0" dirty="0"/>
              <a:t>14</a:t>
            </a:r>
            <a:r>
              <a:rPr lang="en-US" sz="1900" dirty="0">
                <a:solidFill>
                  <a:srgbClr val="000000"/>
                </a:solidFill>
                <a:latin typeface="Calibri" panose="020F0502020204030204" pitchFamily="34" charset="0"/>
              </a:rPr>
              <a:t>–</a:t>
            </a:r>
            <a:r>
              <a:rPr lang="en-US" b="0" dirty="0"/>
              <a:t>21. Retrieved from: https:// doi.org/10.1016/j. drugalcdep.2016.03.028</a:t>
            </a:r>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46</a:t>
            </a:fld>
            <a:endParaRPr lang="en-US"/>
          </a:p>
        </p:txBody>
      </p:sp>
    </p:spTree>
    <p:extLst>
      <p:ext uri="{BB962C8B-B14F-4D97-AF65-F5344CB8AC3E}">
        <p14:creationId xmlns:p14="http://schemas.microsoft.com/office/powerpoint/2010/main" val="2138798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Methadone</a:t>
            </a:r>
            <a:r>
              <a:rPr lang="en-US" baseline="0" dirty="0"/>
              <a:t> cannot be administered in office-based settings; must be administered in federally-regulated programs which are often located in low-income areas. Methadone is an effective treatment for OUD but places a greater burden on patients, which makes it harder to retain patients in treatment. Methadone is often viewed as the default and often only treatment option in African-American and Latinx communities. </a:t>
            </a:r>
            <a:endParaRPr lang="en-US" dirty="0"/>
          </a:p>
          <a:p>
            <a:endParaRPr lang="en-US" dirty="0"/>
          </a:p>
          <a:p>
            <a:pPr defTabSz="937893">
              <a:defRPr/>
            </a:pPr>
            <a:r>
              <a:rPr lang="en-US" b="1" dirty="0"/>
              <a:t>REFERENCE:</a:t>
            </a:r>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p:txBody>
      </p:sp>
      <p:sp>
        <p:nvSpPr>
          <p:cNvPr id="4" name="Slide Number Placeholder 3"/>
          <p:cNvSpPr>
            <a:spLocks noGrp="1"/>
          </p:cNvSpPr>
          <p:nvPr>
            <p:ph type="sldNum" sz="quarter" idx="10"/>
          </p:nvPr>
        </p:nvSpPr>
        <p:spPr/>
        <p:txBody>
          <a:bodyPr/>
          <a:lstStyle/>
          <a:p>
            <a:fld id="{3B094AAE-6FCB-4991-9F3F-20F19306B018}" type="slidenum">
              <a:rPr lang="en-US" smtClean="0"/>
              <a:t>47</a:t>
            </a:fld>
            <a:endParaRPr lang="en-US"/>
          </a:p>
        </p:txBody>
      </p:sp>
    </p:spTree>
    <p:extLst>
      <p:ext uri="{BB962C8B-B14F-4D97-AF65-F5344CB8AC3E}">
        <p14:creationId xmlns:p14="http://schemas.microsoft.com/office/powerpoint/2010/main" val="28908141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serves as a transition</a:t>
            </a:r>
            <a:r>
              <a:rPr lang="en-US" b="0" baseline="0" dirty="0"/>
              <a:t> to a section on the disparate impact of COVID-19 on communities of color. </a:t>
            </a:r>
            <a:endParaRPr lang="en-US" b="0" dirty="0"/>
          </a:p>
          <a:p>
            <a:endParaRPr lang="en-US" b="1" dirty="0"/>
          </a:p>
          <a:p>
            <a:r>
              <a:rPr lang="en-US" b="1" dirty="0"/>
              <a:t>Image Credit:</a:t>
            </a:r>
          </a:p>
          <a:p>
            <a:r>
              <a:rPr lang="en-US" baseline="0" dirty="0"/>
              <a:t>CDC Image Library, accessed at: </a:t>
            </a:r>
            <a:r>
              <a:rPr lang="en-US" dirty="0">
                <a:hlinkClick r:id="rId3"/>
              </a:rPr>
              <a:t>https://www.cdc.gov/media/subtopic/images.htm</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48</a:t>
            </a:fld>
            <a:endParaRPr lang="en-US"/>
          </a:p>
        </p:txBody>
      </p:sp>
    </p:spTree>
    <p:extLst>
      <p:ext uri="{BB962C8B-B14F-4D97-AF65-F5344CB8AC3E}">
        <p14:creationId xmlns:p14="http://schemas.microsoft.com/office/powerpoint/2010/main" val="3298742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r>
              <a:rPr lang="en-US" b="0" dirty="0"/>
              <a:t>According to a study published by the Kaiser Family Foundation, Black and Latinx people are at increased risk for severe disease if they contract COVID-19. This is due to higher rates of underlying health conditions such as diabetes and hypertension as compared to White Americans. Black and Latinx people are more likely to be uninsured and lack access to primary care. They are also more likely to work in service industries and are thus at greater risk of loss of income during the pandemic.</a:t>
            </a:r>
          </a:p>
          <a:p>
            <a:pPr defTabSz="937893"/>
            <a:endParaRPr lang="en-US" b="0" dirty="0"/>
          </a:p>
          <a:p>
            <a:pPr defTabSz="937893"/>
            <a:r>
              <a:rPr lang="en-US" b="1" dirty="0"/>
              <a:t>REFERENCE:</a:t>
            </a:r>
          </a:p>
          <a:p>
            <a:pPr defTabSz="937893"/>
            <a:r>
              <a:rPr lang="en-US" b="0" dirty="0"/>
              <a:t>Artiga, S., Garfield, R., &amp; </a:t>
            </a:r>
            <a:r>
              <a:rPr lang="en-US" b="0" dirty="0" err="1"/>
              <a:t>Orgera</a:t>
            </a:r>
            <a:r>
              <a:rPr lang="en-US" b="0" dirty="0"/>
              <a:t>, K. (2020). </a:t>
            </a:r>
            <a:r>
              <a:rPr lang="en-US" b="0" i="1" dirty="0"/>
              <a:t>Communities of Color at Higher Risk for Health and Economic Challenges Due to COVID-19</a:t>
            </a:r>
            <a:r>
              <a:rPr lang="en-US" b="0" dirty="0"/>
              <a:t>. Oakland, CA: Kaiser Family Foundation.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kff.org/coronavirus-covid-19/issue-brief/communities-of-color-at-higher-risk-for-health-and-economic-challenges-due-to-covid-19/?utm_campaign=KFF-2020-Uninsured&amp;utm_source=hs_email&amp;utm_medium=email&amp;utm_content=2&amp;_hsenc=p2ANqtz-_UqLIoowVMibewUsBF8kGfwkh4ndUc-Ng7RZ8if---KZNFdsVsWt8UG2un7FH2DxliVe3nEefuXSQR1155GRcIUWd7mg&amp;_hsmi=</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2</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49</a:t>
            </a:fld>
            <a:endParaRPr lang="en-US"/>
          </a:p>
        </p:txBody>
      </p:sp>
    </p:spTree>
    <p:extLst>
      <p:ext uri="{BB962C8B-B14F-4D97-AF65-F5344CB8AC3E}">
        <p14:creationId xmlns:p14="http://schemas.microsoft.com/office/powerpoint/2010/main" val="133760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a:t>
            </a:r>
          </a:p>
          <a:p>
            <a:r>
              <a:rPr lang="en-US" baseline="0" dirty="0"/>
              <a:t>If conducting the training in person, ask the question and have training participants raise their hands as you state each response. If conducting a virtual training, program the question and responses in as a poll. Give training participants approximately 30 seconds to respond, and then close the poll and display the results.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a:t>
            </a:fld>
            <a:endParaRPr lang="en-US"/>
          </a:p>
        </p:txBody>
      </p:sp>
    </p:spTree>
    <p:extLst>
      <p:ext uri="{BB962C8B-B14F-4D97-AF65-F5344CB8AC3E}">
        <p14:creationId xmlns:p14="http://schemas.microsoft.com/office/powerpoint/2010/main" val="2877100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continues to show information from the Kaiser Family Foundation study presented on the previous slide. Black and Latinx people are more likely to live in housing situations such as multigenerational families that make it difficult to socially distance and self-isolate. They are also more likely than White Americans to work in jobs that are not amenable to working from home and are reliant on public transportation.</a:t>
            </a:r>
          </a:p>
          <a:p>
            <a:endParaRPr lang="en-US" b="0" dirty="0"/>
          </a:p>
          <a:p>
            <a:pPr defTabSz="937893"/>
            <a:r>
              <a:rPr lang="en-US" b="1" dirty="0"/>
              <a:t>REFERENCE:</a:t>
            </a:r>
          </a:p>
          <a:p>
            <a:pPr defTabSz="937893"/>
            <a:r>
              <a:rPr lang="en-US" b="0" dirty="0"/>
              <a:t>Artiga, S., Garfield, R., &amp; </a:t>
            </a:r>
            <a:r>
              <a:rPr lang="en-US" b="0" dirty="0" err="1"/>
              <a:t>Orgera</a:t>
            </a:r>
            <a:r>
              <a:rPr lang="en-US" b="0" dirty="0"/>
              <a:t>, K. (2020). </a:t>
            </a:r>
            <a:r>
              <a:rPr lang="en-US" b="0" i="1" dirty="0"/>
              <a:t>Communities of Color at Higher Risk for Health and Economic Challenges Due to COVID-19</a:t>
            </a:r>
            <a:r>
              <a:rPr lang="en-US" b="0" dirty="0"/>
              <a:t>. Oakland, CA: Kaiser Family Foundation. Retrieved from: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kff.org/coronavirus-covid-19/issue-brief/communities-of-color-at-higher-risk-for-health-and-economic-challenges-due-to-covid-19/?utm_campaign=KFF-2020-Uninsured&amp;utm_source=hs_email&amp;utm_medium=email&amp;utm_content=2&amp;_hsenc=p2ANqtz-_UqLIoowVMibewUsBF8kGfwkh4ndUc-Ng7RZ8if---KZNFdsVsWt8UG2un7FH2DxliVe3nEefuXSQR1155GRcIUWd7mg&amp;_hsmi=</a:t>
            </a:r>
            <a:r>
              <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2</a:t>
            </a:r>
            <a:r>
              <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50</a:t>
            </a:fld>
            <a:endParaRPr lang="en-US"/>
          </a:p>
        </p:txBody>
      </p:sp>
    </p:spTree>
    <p:extLst>
      <p:ext uri="{BB962C8B-B14F-4D97-AF65-F5344CB8AC3E}">
        <p14:creationId xmlns:p14="http://schemas.microsoft.com/office/powerpoint/2010/main" val="2492816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SAMHSA, in 2019, African-Americans represented approximately 70% of the COVID deaths in Louisiana while only representing 32% of the population. In Illinois, people of color represented 48% of COVID cases and 56% of COVID deaths despite only representing 39% of the population. In Washington, 59% of the COVID-related deaths were among Black folks although they only represent 45% of the population, and in California, 45% of the COVID-related deaths were among the Latinx population while they represented only 39% of the population. These differences clearly illuminate the health disparities that have been magnified by the COVID pandemic. </a:t>
            </a:r>
          </a:p>
          <a:p>
            <a:endParaRPr lang="en-US" dirty="0"/>
          </a:p>
          <a:p>
            <a:r>
              <a:rPr lang="en-US" b="1" dirty="0"/>
              <a:t>REFERENCE:</a:t>
            </a:r>
            <a:r>
              <a:rPr lang="en-US" b="1" baseline="0" dirty="0"/>
              <a:t> </a:t>
            </a:r>
          </a:p>
          <a:p>
            <a:r>
              <a:rPr lang="en-US" dirty="0"/>
              <a:t>Substance Abuse and Mental Health Services Administration. (2020). </a:t>
            </a:r>
            <a:r>
              <a:rPr lang="en-US" i="1" dirty="0"/>
              <a:t>Double Jeopardy: COVID-19 and Behavioral Health Disparities for Black and Latino Communities in the U.S.</a:t>
            </a:r>
            <a:r>
              <a:rPr lang="en-US" dirty="0"/>
              <a:t> Retrieved from: </a:t>
            </a:r>
            <a:r>
              <a:rPr lang="en-US" dirty="0">
                <a:hlinkClick r:id="rId3"/>
              </a:rPr>
              <a:t>https://www.samhsa.gov/sites/default/files/covid19-behavioral-health-disparities-black-latino-communities.pdf</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51</a:t>
            </a:fld>
            <a:endParaRPr lang="en-US"/>
          </a:p>
        </p:txBody>
      </p:sp>
    </p:spTree>
    <p:extLst>
      <p:ext uri="{BB962C8B-B14F-4D97-AF65-F5344CB8AC3E}">
        <p14:creationId xmlns:p14="http://schemas.microsoft.com/office/powerpoint/2010/main" val="3821388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CDC and the NYC Health Department, in April of 2020, Black and Hispanic people had higher rates of COVID-19 related cases, hospitalizations, and deaths compared to White Americans. </a:t>
            </a:r>
            <a:endParaRPr lang="en-US" dirty="0"/>
          </a:p>
          <a:p>
            <a:endParaRPr lang="en-US" dirty="0"/>
          </a:p>
          <a:p>
            <a:r>
              <a:rPr lang="en-US" b="1" dirty="0"/>
              <a:t>REFERENCES: </a:t>
            </a:r>
          </a:p>
          <a:p>
            <a:pPr algn="l"/>
            <a:r>
              <a:rPr lang="en-US" dirty="0"/>
              <a:t>Centers for Disease Control and Prevention. [Webpage]. Retrieved from</a:t>
            </a:r>
            <a:r>
              <a:rPr lang="en-US" baseline="0" dirty="0"/>
              <a:t>: </a:t>
            </a:r>
            <a:r>
              <a:rPr lang="en-US" u="sng" baseline="0" dirty="0">
                <a:uFill>
                  <a:solidFill>
                    <a:schemeClr val="accent1"/>
                  </a:solidFill>
                </a:uFill>
              </a:rPr>
              <a:t>https://www.cdc.gov/mmwr/volumes/69/wr/mm6946a2.htm</a:t>
            </a:r>
            <a:r>
              <a:rPr lang="en-US" dirty="0"/>
              <a:t>.</a:t>
            </a:r>
          </a:p>
          <a:p>
            <a:endParaRPr lang="en-US" dirty="0"/>
          </a:p>
          <a:p>
            <a:r>
              <a:rPr lang="en-US" dirty="0"/>
              <a:t>NYC Health Department. (2020). </a:t>
            </a:r>
            <a:r>
              <a:rPr lang="en-US" i="1" dirty="0"/>
              <a:t>Age-Adjusted Rates of Lab Confirmed COVID-19</a:t>
            </a:r>
            <a:r>
              <a:rPr lang="en-US" dirty="0"/>
              <a:t>. Retrieved from: </a:t>
            </a:r>
            <a:r>
              <a:rPr lang="en-US" dirty="0">
                <a:hlinkClick r:id="rId3"/>
              </a:rPr>
              <a:t>https://www1.nyc.gov/assets/doh/downloads/pdf/imm/covid-19-deaths-race-ethnicity-04162020-1.pdf</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52</a:t>
            </a:fld>
            <a:endParaRPr lang="en-US"/>
          </a:p>
        </p:txBody>
      </p:sp>
    </p:spTree>
    <p:extLst>
      <p:ext uri="{BB962C8B-B14F-4D97-AF65-F5344CB8AC3E}">
        <p14:creationId xmlns:p14="http://schemas.microsoft.com/office/powerpoint/2010/main" val="2150453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According to</a:t>
            </a:r>
            <a:r>
              <a:rPr lang="en-US" b="0" baseline="0" dirty="0"/>
              <a:t> the CDC, as of November 2020 Black, Hispanic, and American Indians/Alaska Natives had much higher rates of COVID-19 cases, hospitalizations, and deaths compared to White Americans. </a:t>
            </a:r>
            <a:endParaRPr lang="en-US" b="0" dirty="0"/>
          </a:p>
          <a:p>
            <a:endParaRPr lang="en-US" b="1" dirty="0"/>
          </a:p>
          <a:p>
            <a:r>
              <a:rPr lang="en-US" b="1" dirty="0"/>
              <a:t>REFERENCE: </a:t>
            </a:r>
          </a:p>
          <a:p>
            <a:r>
              <a:rPr lang="en-US" dirty="0"/>
              <a:t>Centers for Disease Control and Prevention. (2020). [Webpage]. </a:t>
            </a:r>
            <a:r>
              <a:rPr lang="en-US" i="1" dirty="0"/>
              <a:t>COVID</a:t>
            </a:r>
            <a:r>
              <a:rPr lang="en-US" i="1" baseline="0" dirty="0"/>
              <a:t>-19 Hospitalization and Death by Race/Ethnicity</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https://www.cdc.gov/coronavirus/2019-ncov/covid-data/investigations-discovery/hospitalization-death-by-race-ethnicity.html</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US" sz="19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pPr defTabSz="468947">
              <a:defRPr/>
            </a:pPr>
            <a:fld id="{3B094AAE-6FCB-4991-9F3F-20F19306B018}" type="slidenum">
              <a:rPr lang="en-US">
                <a:solidFill>
                  <a:prstClr val="black"/>
                </a:solidFill>
                <a:latin typeface="Calibri" panose="020F0502020204030204"/>
              </a:rPr>
              <a:pPr defTabSz="468947">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1995751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adjusting</a:t>
            </a:r>
            <a:r>
              <a:rPr lang="en-US" baseline="0" dirty="0"/>
              <a:t> for age, American Indian and Alaska Natives, African-Americans, and Hispanic/Latino Americans have much greater risk of hospitalization and death from COVID than White people. These disparities, first identified in 2020, persisted in 2021. </a:t>
            </a:r>
          </a:p>
          <a:p>
            <a:endParaRPr lang="en-US" baseline="0" dirty="0"/>
          </a:p>
          <a:p>
            <a:r>
              <a:rPr lang="en-US" b="1" baseline="0" dirty="0"/>
              <a:t>REFERENCE:</a:t>
            </a:r>
            <a:r>
              <a:rPr lang="en-US" baseline="0" dirty="0"/>
              <a:t> </a:t>
            </a:r>
          </a:p>
          <a:p>
            <a:r>
              <a:rPr lang="en-US" baseline="0" dirty="0"/>
              <a:t>Artiga, S., Hill, L., &amp; </a:t>
            </a:r>
            <a:r>
              <a:rPr lang="en-US" baseline="0" dirty="0" err="1"/>
              <a:t>Haldar</a:t>
            </a:r>
            <a:r>
              <a:rPr lang="en-US" baseline="0" dirty="0"/>
              <a:t>, S. (2021). [Webpage]. </a:t>
            </a:r>
            <a:r>
              <a:rPr lang="en-US" i="1" baseline="0" dirty="0"/>
              <a:t>COVID-19 Cases and Deaths by Race/Ethnicity: Current Data and Changes Over Time</a:t>
            </a:r>
            <a:r>
              <a:rPr lang="en-US" baseline="0" dirty="0"/>
              <a:t>.</a:t>
            </a:r>
            <a:r>
              <a:rPr lang="en-US" i="0" baseline="0" dirty="0"/>
              <a:t> Retrieved from</a:t>
            </a:r>
            <a:r>
              <a:rPr lang="en-US" baseline="0" dirty="0"/>
              <a:t>: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https://www.kff.org/racial-equity-and-health-policy/issue-brief/covid-19-cases-and-deaths-by-race-ethnicity-current-data-and-changes-over-time/</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3B094AAE-6FCB-4991-9F3F-20F19306B018}" type="slidenum">
              <a:rPr lang="en-US" smtClean="0"/>
              <a:t>54</a:t>
            </a:fld>
            <a:endParaRPr lang="en-US"/>
          </a:p>
        </p:txBody>
      </p:sp>
    </p:spTree>
    <p:extLst>
      <p:ext uri="{BB962C8B-B14F-4D97-AF65-F5344CB8AC3E}">
        <p14:creationId xmlns:p14="http://schemas.microsoft.com/office/powerpoint/2010/main" val="8748625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CDC, drug overdose deaths in the U.S. are now at their highest level ever, with approximately 100,000 overdose deaths between April 2020 and April 2021. Contributing factors include social isolation, depression, anxiety, and increased substance use. </a:t>
            </a:r>
            <a:endParaRPr lang="en-US" dirty="0"/>
          </a:p>
          <a:p>
            <a:endParaRPr lang="en-US" dirty="0"/>
          </a:p>
          <a:p>
            <a:r>
              <a:rPr lang="en-US" b="1" dirty="0"/>
              <a:t>REFERENCE: </a:t>
            </a:r>
          </a:p>
          <a:p>
            <a:r>
              <a:rPr lang="en-US" dirty="0"/>
              <a:t>Centers for Disease Control</a:t>
            </a:r>
            <a:r>
              <a:rPr lang="en-US" baseline="0" dirty="0"/>
              <a:t> and Prevention. (2021). [Webpage]. </a:t>
            </a:r>
            <a:r>
              <a:rPr lang="en-US" i="1" baseline="0" dirty="0"/>
              <a:t>Drug Overdose Deaths in the U.S. Top 100,000 Annually</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https://www.cdc.gov/nchs/pressroom/nchs_press_releases/2021/20211117.htm</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55</a:t>
            </a:fld>
            <a:endParaRPr lang="en-US"/>
          </a:p>
        </p:txBody>
      </p:sp>
    </p:spTree>
    <p:extLst>
      <p:ext uri="{BB962C8B-B14F-4D97-AF65-F5344CB8AC3E}">
        <p14:creationId xmlns:p14="http://schemas.microsoft.com/office/powerpoint/2010/main" val="1474561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serves as a transition</a:t>
            </a:r>
            <a:r>
              <a:rPr lang="en-US" baseline="0" dirty="0"/>
              <a:t> to the section on historical context. </a:t>
            </a:r>
          </a:p>
          <a:p>
            <a:endParaRPr lang="en-US" baseline="0" dirty="0"/>
          </a:p>
          <a:p>
            <a:r>
              <a:rPr lang="en-US" b="1" baseline="0" dirty="0"/>
              <a:t>Image Credit: </a:t>
            </a:r>
          </a:p>
          <a:p>
            <a:pPr defTabSz="937893">
              <a:defRPr/>
            </a:pPr>
            <a:r>
              <a:rPr lang="en-US" baseline="0" dirty="0"/>
              <a:t>Purchased image, Adobe Stock, 2022.</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56</a:t>
            </a:fld>
            <a:endParaRPr lang="en-US"/>
          </a:p>
        </p:txBody>
      </p:sp>
    </p:spTree>
    <p:extLst>
      <p:ext uri="{BB962C8B-B14F-4D97-AF65-F5344CB8AC3E}">
        <p14:creationId xmlns:p14="http://schemas.microsoft.com/office/powerpoint/2010/main" val="1662321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&amp; Jordan</a:t>
            </a:r>
            <a:r>
              <a:rPr lang="en-US" baseline="0" dirty="0"/>
              <a:t> discuss the opioid crisis in Black communities in their 2018 article. The article describes the heroin epidemic in the Black community in the 1960’s and 1970’s as being portrayed as primarily destitute Black men and women engaged in petty crimes to sustain their heroin addictions. The issue was not framed as a public health problem and little to no compassion was expressed for this population. One result of this phenomenon was passage of the Rockefeller Laws in New York in 1973.</a:t>
            </a:r>
            <a:endParaRPr lang="en-US" dirty="0"/>
          </a:p>
          <a:p>
            <a:endParaRPr lang="en-US" dirty="0"/>
          </a:p>
          <a:p>
            <a:r>
              <a:rPr lang="en-US" b="1" dirty="0"/>
              <a:t>REFERENCE:</a:t>
            </a:r>
          </a:p>
          <a:p>
            <a:r>
              <a:rPr lang="en-US" dirty="0"/>
              <a:t>James, K., &amp; Jordan, A. (2018).</a:t>
            </a:r>
            <a:r>
              <a:rPr lang="en-US" baseline="0" dirty="0"/>
              <a:t> The opioid crisis in Black communities. </a:t>
            </a:r>
            <a:r>
              <a:rPr lang="en-US" i="1" baseline="0" dirty="0"/>
              <a:t>Journal of Law, Medicine, and Ethics, 46, </a:t>
            </a:r>
            <a:r>
              <a:rPr lang="en-US" baseline="0" dirty="0"/>
              <a:t>404</a:t>
            </a:r>
            <a:r>
              <a:rPr lang="en-US" sz="1900" dirty="0">
                <a:solidFill>
                  <a:srgbClr val="000000"/>
                </a:solidFill>
                <a:latin typeface="Calibri" panose="020F0502020204030204" pitchFamily="34" charset="0"/>
              </a:rPr>
              <a:t>–</a:t>
            </a:r>
            <a:r>
              <a:rPr lang="en-US" baseline="0" dirty="0"/>
              <a:t>421.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57</a:t>
            </a:fld>
            <a:endParaRPr lang="en-US"/>
          </a:p>
        </p:txBody>
      </p:sp>
    </p:spTree>
    <p:extLst>
      <p:ext uri="{BB962C8B-B14F-4D97-AF65-F5344CB8AC3E}">
        <p14:creationId xmlns:p14="http://schemas.microsoft.com/office/powerpoint/2010/main" val="3463729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a:t>
            </a:r>
            <a:r>
              <a:rPr lang="en-US" baseline="0" dirty="0"/>
              <a:t> from the previous slide, according to the Drug Policy Alliance, the Rockefeller Laws were named for Governor Nelson Rockefeller in NY. They were initially enacted in New York State, then followed by other states during the decade of the 1970’s and nationally by Congress in the 1980’s. They eventually became the basis for the “War on Drugs”. The laws mandated very harsh prison terms for possession or sale of relatively small amounts of drugs. Most individuals incarcerated under the laws were non-violent, first-time offenders. The laws were not necessarily driven by evidence, but rather by politicians invested in appearing to be tough on crime. </a:t>
            </a:r>
            <a:endParaRPr lang="en-US" dirty="0"/>
          </a:p>
          <a:p>
            <a:endParaRPr lang="en-US" dirty="0"/>
          </a:p>
          <a:p>
            <a:r>
              <a:rPr lang="en-US" b="1" dirty="0"/>
              <a:t>REFERENCE:</a:t>
            </a:r>
          </a:p>
          <a:p>
            <a:r>
              <a:rPr lang="en-US" dirty="0"/>
              <a:t>Drug Policy Alliance.</a:t>
            </a:r>
            <a:r>
              <a:rPr lang="en-US" baseline="0" dirty="0"/>
              <a:t> (no date given). </a:t>
            </a:r>
            <a:r>
              <a:rPr lang="en-US" i="1" baseline="0" dirty="0"/>
              <a:t>Background on New York’s Draconian Rockefeller Drug Laws</a:t>
            </a:r>
            <a:r>
              <a:rPr lang="en-US" baseline="0" dirty="0"/>
              <a:t>. Retrieved from: </a:t>
            </a:r>
            <a:r>
              <a:rPr lang="en-US" dirty="0">
                <a:hlinkClick r:id="rId3"/>
              </a:rPr>
              <a:t>https://www.drugpolicy.org/sites/default/files/FactSheet_NY_Background%20on%20RDL%20Reforms.pdf</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58</a:t>
            </a:fld>
            <a:endParaRPr lang="en-US"/>
          </a:p>
        </p:txBody>
      </p:sp>
    </p:spTree>
    <p:extLst>
      <p:ext uri="{BB962C8B-B14F-4D97-AF65-F5344CB8AC3E}">
        <p14:creationId xmlns:p14="http://schemas.microsoft.com/office/powerpoint/2010/main" val="646626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Rockefeller</a:t>
            </a:r>
            <a:r>
              <a:rPr lang="en-US" baseline="0" dirty="0"/>
              <a:t> Laws and the War on Drugs have led to extreme racial disparities. For instance, in New York state, Black and Latinx people represent approximately a third of the population but are nearly 90% of people incarcerated for drug felonies. The laws imposed mandatory minimum sentences such as 15 years to life in prison for drug-related crimes. They also restricted judges from diverting convicted drug offenders into treatment programs. These laws finally began to be reformed around 2009. States began eliminating mandatory minimum sentences, expanded treatment options, and allowed resentencing of currently incarcerated individuals. </a:t>
            </a:r>
            <a:endParaRPr lang="en-US" dirty="0"/>
          </a:p>
          <a:p>
            <a:endParaRPr lang="en-US" dirty="0"/>
          </a:p>
          <a:p>
            <a:r>
              <a:rPr lang="en-US" b="1" dirty="0"/>
              <a:t>REFERENCE:</a:t>
            </a:r>
          </a:p>
          <a:p>
            <a:r>
              <a:rPr lang="en-US" dirty="0"/>
              <a:t>Drug Policy Alliance.</a:t>
            </a:r>
            <a:r>
              <a:rPr lang="en-US" baseline="0" dirty="0"/>
              <a:t> (no date given). </a:t>
            </a:r>
            <a:r>
              <a:rPr lang="en-US" i="1" baseline="0" dirty="0"/>
              <a:t>Background on New York’s Draconian Rockefeller Drug Laws</a:t>
            </a:r>
            <a:r>
              <a:rPr lang="en-US" baseline="0" dirty="0"/>
              <a:t>. Retrieved from: </a:t>
            </a:r>
            <a:r>
              <a:rPr lang="en-US" dirty="0">
                <a:hlinkClick r:id="rId3"/>
              </a:rPr>
              <a:t>https://www.drugpolicy.org/sites/default/files/FactSheet_NY_Background%20on%20RDL%20Reforms.pdf</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59</a:t>
            </a:fld>
            <a:endParaRPr lang="en-US"/>
          </a:p>
        </p:txBody>
      </p:sp>
    </p:spTree>
    <p:extLst>
      <p:ext uri="{BB962C8B-B14F-4D97-AF65-F5344CB8AC3E}">
        <p14:creationId xmlns:p14="http://schemas.microsoft.com/office/powerpoint/2010/main" val="8539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a:t>
            </a:r>
          </a:p>
          <a:p>
            <a:r>
              <a:rPr lang="en-US" baseline="0" dirty="0"/>
              <a:t>If conducting the training in person, ask the question and have training participants raise their hands as you state each response. If conducting a virtual training, program the question and responses in as a poll. Give training participants approximately 30 seconds to respond, and then close the poll and display the results. </a:t>
            </a:r>
            <a:endParaRPr lang="en-US" dirty="0"/>
          </a:p>
          <a:p>
            <a:endParaRPr lang="en-US" baseline="0" dirty="0"/>
          </a:p>
          <a:p>
            <a:r>
              <a:rPr lang="en-US" baseline="0" dirty="0"/>
              <a:t>Answer key: correct response is 3 (African-Americans)</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a:t>
            </a:fld>
            <a:endParaRPr lang="en-US"/>
          </a:p>
        </p:txBody>
      </p:sp>
    </p:spTree>
    <p:extLst>
      <p:ext uri="{BB962C8B-B14F-4D97-AF65-F5344CB8AC3E}">
        <p14:creationId xmlns:p14="http://schemas.microsoft.com/office/powerpoint/2010/main" val="41903589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historical context of the harsh sentencing laws included institutional racism. For example, the Anti-Drug Abuse Act of 1986 mandated a minimum sentence of five years without the possibility of parole for possession of 5 grams of crack cocaine or 500 grams of powder cocaine. Prior to this law, the average federal drug sentence for African-Americans was 11% longer than it was for White Americans; by the year 2000, it was 49% longer. These policies ultimately resulted in the U.S. having the highest incarceration rates in the world. </a:t>
            </a:r>
            <a:endParaRPr lang="en-US" dirty="0"/>
          </a:p>
          <a:p>
            <a:endParaRPr lang="en-US" dirty="0"/>
          </a:p>
          <a:p>
            <a:r>
              <a:rPr lang="en-US" b="1" dirty="0"/>
              <a:t>REFERENCE:</a:t>
            </a:r>
          </a:p>
          <a:p>
            <a:r>
              <a:rPr lang="en-US" dirty="0"/>
              <a:t>Vagins,</a:t>
            </a:r>
            <a:r>
              <a:rPr lang="en-US" baseline="0" dirty="0"/>
              <a:t> D.J., &amp; McCurdy, J. (2006). </a:t>
            </a:r>
            <a:r>
              <a:rPr lang="en-US" i="1" baseline="0" dirty="0"/>
              <a:t>Cracks in the System: Twenty Years of the Unjust Federal Crack Cocaine Law</a:t>
            </a:r>
            <a:r>
              <a:rPr lang="en-US" baseline="0" dirty="0"/>
              <a:t>.</a:t>
            </a:r>
            <a:r>
              <a:rPr lang="en-US" dirty="0"/>
              <a:t> Washington, D.C: ACLU. Retrieved from: </a:t>
            </a:r>
            <a:r>
              <a:rPr lang="en-US" dirty="0">
                <a:hlinkClick r:id="rId3"/>
              </a:rPr>
              <a:t>https://www.aclu.org/sites/default/files/pdfs/drugpolicy/cracksinsystem_20061025.pdf</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60</a:t>
            </a:fld>
            <a:endParaRPr lang="en-US"/>
          </a:p>
        </p:txBody>
      </p:sp>
    </p:spTree>
    <p:extLst>
      <p:ext uri="{BB962C8B-B14F-4D97-AF65-F5344CB8AC3E}">
        <p14:creationId xmlns:p14="http://schemas.microsoft.com/office/powerpoint/2010/main" val="1318583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Oxycontin</a:t>
            </a:r>
            <a:r>
              <a:rPr lang="en-US" baseline="0" dirty="0"/>
              <a:t> was approved by the FDA in the 1990’s as a “minimally addictive” pain reliever. In 2001, the Joint Committee on Accreditation made pain the “fifth vital sign” and encourage more assertive assessment and treatment of pain. This was partially due to the belief that pain had been undertreated. Over the next twelve years, the number of annual opioid painkiller medication prescriptions skyrocketed. </a:t>
            </a:r>
            <a:endParaRPr lang="en-US" dirty="0"/>
          </a:p>
          <a:p>
            <a:endParaRPr lang="en-US" dirty="0"/>
          </a:p>
          <a:p>
            <a:r>
              <a:rPr lang="en-US" b="1" dirty="0"/>
              <a:t>REFERENCE:</a:t>
            </a:r>
          </a:p>
          <a:p>
            <a:r>
              <a:rPr lang="en-US" dirty="0"/>
              <a:t>Hansen,</a:t>
            </a:r>
            <a:r>
              <a:rPr lang="en-US" baseline="0" dirty="0"/>
              <a:t> H., &amp; Netherland, J. (2016) Is the prescription opioid epidemic a White problem? </a:t>
            </a:r>
            <a:r>
              <a:rPr lang="en-US" i="1" baseline="0" dirty="0"/>
              <a:t>American Journal of Public Health, 106</a:t>
            </a:r>
            <a:r>
              <a:rPr lang="en-US" baseline="0" dirty="0"/>
              <a:t>(12), 2127</a:t>
            </a:r>
            <a:r>
              <a:rPr lang="en-US" sz="1900" dirty="0">
                <a:solidFill>
                  <a:srgbClr val="000000"/>
                </a:solidFill>
                <a:latin typeface="Calibri" panose="020F0502020204030204" pitchFamily="34" charset="0"/>
              </a:rPr>
              <a:t>–</a:t>
            </a:r>
            <a:r>
              <a:rPr lang="en-US" baseline="0" dirty="0"/>
              <a:t>2128.</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61</a:t>
            </a:fld>
            <a:endParaRPr lang="en-US"/>
          </a:p>
        </p:txBody>
      </p:sp>
    </p:spTree>
    <p:extLst>
      <p:ext uri="{BB962C8B-B14F-4D97-AF65-F5344CB8AC3E}">
        <p14:creationId xmlns:p14="http://schemas.microsoft.com/office/powerpoint/2010/main" val="20113695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non-medical</a:t>
            </a:r>
            <a:r>
              <a:rPr lang="en-US" baseline="0" dirty="0"/>
              <a:t> opioid use increased in White communities, regulators and policymakers instituted Prescription Drug Monitoring Programs, voluntary take-back programs for unused medications, dissemination of naloxone to reverse overdoses, and passed Good Samaritan laws to protect people calling 911 for a drug overdose from prosecution. All of these measures had the effect of reducing incarceration rates for prescription opioids; the arrest rate for sale of possession of prescription drugs was approximately 25% that of arrests for heroin or cocaine use.</a:t>
            </a:r>
            <a:endParaRPr lang="en-US" dirty="0"/>
          </a:p>
          <a:p>
            <a:endParaRPr lang="en-US" dirty="0"/>
          </a:p>
          <a:p>
            <a:r>
              <a:rPr lang="en-US" b="1" dirty="0"/>
              <a:t>REFERENCE:</a:t>
            </a:r>
          </a:p>
          <a:p>
            <a:r>
              <a:rPr lang="en-US" dirty="0"/>
              <a:t>Hansen,</a:t>
            </a:r>
            <a:r>
              <a:rPr lang="en-US" baseline="0" dirty="0"/>
              <a:t> H., &amp; Netherland, J. (2016) Is the prescription opioid epidemic a White problem? </a:t>
            </a:r>
            <a:r>
              <a:rPr lang="en-US" i="1" baseline="0" dirty="0"/>
              <a:t>American Journal of Public Health, 106</a:t>
            </a:r>
            <a:r>
              <a:rPr lang="en-US" baseline="0" dirty="0"/>
              <a:t>(12), 2127</a:t>
            </a:r>
            <a:r>
              <a:rPr lang="en-US" sz="1900" dirty="0">
                <a:solidFill>
                  <a:srgbClr val="000000"/>
                </a:solidFill>
                <a:latin typeface="Calibri" panose="020F0502020204030204" pitchFamily="34" charset="0"/>
              </a:rPr>
              <a:t>–</a:t>
            </a:r>
            <a:r>
              <a:rPr lang="en-US" baseline="0" dirty="0"/>
              <a:t>2128.</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62</a:t>
            </a:fld>
            <a:endParaRPr lang="en-US"/>
          </a:p>
        </p:txBody>
      </p:sp>
    </p:spTree>
    <p:extLst>
      <p:ext uri="{BB962C8B-B14F-4D97-AF65-F5344CB8AC3E}">
        <p14:creationId xmlns:p14="http://schemas.microsoft.com/office/powerpoint/2010/main" val="23419907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2002, the FDA</a:t>
            </a:r>
            <a:r>
              <a:rPr lang="en-US" baseline="0" dirty="0"/>
              <a:t> approved buprenorphine for the treatment of opioid addiction. By 2005, 91% of patients on buprenorphine were White, most were college-educated, employed, and dependent on prescription opioids rather than heroin. Methadone patients, on the other hand, were more likely to be people of color without a college education, often unemployed, and using heroin rather than prescription opioids. The marketing of buprenorphine was clearly targeted toward White Americans. </a:t>
            </a:r>
            <a:endParaRPr lang="en-US" dirty="0"/>
          </a:p>
          <a:p>
            <a:endParaRPr lang="en-US" dirty="0"/>
          </a:p>
          <a:p>
            <a:r>
              <a:rPr lang="en-US" b="1" dirty="0"/>
              <a:t>REFERENCE:</a:t>
            </a:r>
          </a:p>
          <a:p>
            <a:r>
              <a:rPr lang="en-US" dirty="0"/>
              <a:t>Hansen,</a:t>
            </a:r>
            <a:r>
              <a:rPr lang="en-US" baseline="0" dirty="0"/>
              <a:t> H., &amp; Netherland, J. (2016) Is the prescription opioid epidemic a White problem? </a:t>
            </a:r>
            <a:r>
              <a:rPr lang="en-US" i="1" baseline="0" dirty="0"/>
              <a:t>American Journal of Public Health, 106</a:t>
            </a:r>
            <a:r>
              <a:rPr lang="en-US" baseline="0" dirty="0"/>
              <a:t>(12), 2127</a:t>
            </a:r>
            <a:r>
              <a:rPr lang="en-US" sz="1900" dirty="0">
                <a:solidFill>
                  <a:srgbClr val="000000"/>
                </a:solidFill>
                <a:latin typeface="Calibri" panose="020F0502020204030204" pitchFamily="34" charset="0"/>
              </a:rPr>
              <a:t>–</a:t>
            </a:r>
            <a:r>
              <a:rPr lang="en-US" baseline="0" dirty="0"/>
              <a:t>2128.</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63</a:t>
            </a:fld>
            <a:endParaRPr lang="en-US"/>
          </a:p>
        </p:txBody>
      </p:sp>
    </p:spTree>
    <p:extLst>
      <p:ext uri="{BB962C8B-B14F-4D97-AF65-F5344CB8AC3E}">
        <p14:creationId xmlns:p14="http://schemas.microsoft.com/office/powerpoint/2010/main" val="1169252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a:t>
            </a:r>
            <a:r>
              <a:rPr lang="en-US" baseline="0" dirty="0"/>
              <a:t> the sub-topic of incarceration rates, as of 2018 Black Americans are four times more likely to be arrested on marijuana possession/distribution charges than White Americans. Black Americans represent approximately 12.5% of drug users in the U.S. but constitute nearly 30% of all drug-related arrests. In federal prisons, approximately 80% of individuals serving time for a federal drug offense are Black or Latinx, and the average Black prisoner convicted of a drug offense will serve nearly the same amount of time as a White prisoner will for a violent crime. At the state level, approximately 60% of people serving time for drug-related offenses are people of color. </a:t>
            </a:r>
            <a:endParaRPr lang="en-US" dirty="0"/>
          </a:p>
          <a:p>
            <a:endParaRPr lang="en-US" dirty="0"/>
          </a:p>
          <a:p>
            <a:r>
              <a:rPr lang="en-US" b="1" dirty="0"/>
              <a:t>REFERENCE:</a:t>
            </a:r>
          </a:p>
          <a:p>
            <a:r>
              <a:rPr lang="en-US" dirty="0"/>
              <a:t>Pearl, B.</a:t>
            </a:r>
            <a:r>
              <a:rPr lang="en-US" baseline="0" dirty="0"/>
              <a:t> (2018). [Webpage]. </a:t>
            </a:r>
            <a:r>
              <a:rPr lang="en-US" i="1" baseline="0" dirty="0"/>
              <a:t>Ending the War on Drugs: By the Numbers</a:t>
            </a:r>
            <a:r>
              <a:rPr lang="en-US" baseline="0" dirty="0"/>
              <a:t>. Retrieved from: </a:t>
            </a:r>
            <a:r>
              <a:rPr lang="en-US" dirty="0">
                <a:hlinkClick r:id="rId3"/>
              </a:rPr>
              <a:t>https://www.americanprogress.org/issues/criminal-justice/reports/2018/06/27/452819/ending-war-drugs-numbers/</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64</a:t>
            </a:fld>
            <a:endParaRPr lang="en-US"/>
          </a:p>
        </p:txBody>
      </p:sp>
    </p:spTree>
    <p:extLst>
      <p:ext uri="{BB962C8B-B14F-4D97-AF65-F5344CB8AC3E}">
        <p14:creationId xmlns:p14="http://schemas.microsoft.com/office/powerpoint/2010/main" val="40762325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California,</a:t>
            </a:r>
            <a:r>
              <a:rPr lang="en-US" baseline="0" dirty="0"/>
              <a:t> Black and Latinx men and women continue to be over-represented in the correctional system. In 2017, approximately 28.5% of male prisoners were Black, while they represent only 5.6% of the state’s adult male population. Similarly, approximately 26% of female prisoners were Black, while they represented only 5.7% of the adult female population. Approximately 60% of marijuana-related felony arrests in 2017 were Black or Latinx. </a:t>
            </a:r>
            <a:endParaRPr lang="en-US" dirty="0"/>
          </a:p>
          <a:p>
            <a:endParaRPr lang="en-US" dirty="0"/>
          </a:p>
          <a:p>
            <a:endParaRPr lang="en-US" dirty="0"/>
          </a:p>
          <a:p>
            <a:r>
              <a:rPr lang="en-US" b="1" dirty="0"/>
              <a:t>REFERENCE:</a:t>
            </a:r>
          </a:p>
          <a:p>
            <a:r>
              <a:rPr lang="en-US" dirty="0"/>
              <a:t>Public Policy Institute of California. (2019). [Webpage]. </a:t>
            </a:r>
            <a:r>
              <a:rPr lang="en-US" i="1" dirty="0"/>
              <a:t>Just</a:t>
            </a:r>
            <a:r>
              <a:rPr lang="en-US" i="1" baseline="0" dirty="0"/>
              <a:t> the Facts: California’s Prison Population</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https://www.ppic.org/publication/californias-prison-population/</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65</a:t>
            </a:fld>
            <a:endParaRPr lang="en-US"/>
          </a:p>
        </p:txBody>
      </p:sp>
    </p:spTree>
    <p:extLst>
      <p:ext uri="{BB962C8B-B14F-4D97-AF65-F5344CB8AC3E}">
        <p14:creationId xmlns:p14="http://schemas.microsoft.com/office/powerpoint/2010/main" val="2679041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California Department of Corrections and Rehabilitation, in 2018 only 21% of the state prison population was White, while they represent over a third of the adult population; approximately 44% were Hispanic, while they represent approximately 39% of the adult population; and over 28% were Black, despite representing only 5.6% of the adult population of the state. </a:t>
            </a:r>
            <a:endParaRPr lang="en-US" dirty="0"/>
          </a:p>
          <a:p>
            <a:endParaRPr lang="en-US" dirty="0"/>
          </a:p>
          <a:p>
            <a:r>
              <a:rPr lang="en-US" b="1" dirty="0"/>
              <a:t>REFERENCES:</a:t>
            </a:r>
            <a:r>
              <a:rPr lang="en-US" baseline="0" dirty="0"/>
              <a:t> </a:t>
            </a:r>
            <a:endParaRPr lang="en-US" dirty="0"/>
          </a:p>
          <a:p>
            <a:r>
              <a:rPr lang="en-US" dirty="0"/>
              <a:t>California</a:t>
            </a:r>
            <a:r>
              <a:rPr lang="en-US" baseline="0" dirty="0"/>
              <a:t> Department of Corrections &amp; Rehabilitation, Office of Research. (2020). </a:t>
            </a:r>
            <a:r>
              <a:rPr lang="en-US" i="1" baseline="0" dirty="0"/>
              <a:t>Offender Data Points: Offender Demographics for the 24-Month Period Ending December 2018. </a:t>
            </a:r>
            <a:r>
              <a:rPr lang="en-US" i="0" baseline="0" dirty="0"/>
              <a:t>Retrieved from: </a:t>
            </a:r>
            <a:r>
              <a:rPr lang="en-US" dirty="0">
                <a:hlinkClick r:id="rId3"/>
              </a:rPr>
              <a:t>https://www.cdcr.ca.gov/research/wp-content/uploads/sites/174/2020/01/201812_DataPoints.pdf</a:t>
            </a:r>
            <a:r>
              <a:rPr lang="en-US" dirty="0"/>
              <a:t>.</a:t>
            </a:r>
          </a:p>
          <a:p>
            <a:endParaRPr lang="en-US" dirty="0"/>
          </a:p>
          <a:p>
            <a:r>
              <a:rPr lang="en-US" dirty="0"/>
              <a:t>U.S.</a:t>
            </a:r>
            <a:r>
              <a:rPr lang="en-US" baseline="0" dirty="0"/>
              <a:t> Census Bureau. (2019). </a:t>
            </a:r>
            <a:r>
              <a:rPr lang="en-US" i="1" baseline="0" dirty="0"/>
              <a:t>Quick Facts California</a:t>
            </a:r>
            <a:r>
              <a:rPr lang="en-US" baseline="0" dirty="0"/>
              <a:t>. Retrieved from: </a:t>
            </a:r>
            <a:r>
              <a:rPr lang="en-US" dirty="0">
                <a:hlinkClick r:id="rId4"/>
              </a:rPr>
              <a:t>https://www.census.gov/quickfacts/CA</a:t>
            </a:r>
            <a:r>
              <a:rPr lang="en-US"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66</a:t>
            </a:fld>
            <a:endParaRPr lang="en-US"/>
          </a:p>
        </p:txBody>
      </p:sp>
    </p:spTree>
    <p:extLst>
      <p:ext uri="{BB962C8B-B14F-4D97-AF65-F5344CB8AC3E}">
        <p14:creationId xmlns:p14="http://schemas.microsoft.com/office/powerpoint/2010/main" val="37746398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8">
              <a:defRPr/>
            </a:pPr>
            <a:r>
              <a:rPr lang="en-US" dirty="0"/>
              <a:t>This is a quote from James &amp; Jordan’s 2018 article</a:t>
            </a:r>
            <a:r>
              <a:rPr lang="en-US" baseline="0" dirty="0"/>
              <a:t> on the opioid crisis in Black communities. It compares the treatment that White heroin users receive to the imprisonment that Black heroin users receive. </a:t>
            </a:r>
            <a:endParaRPr lang="en-US" dirty="0"/>
          </a:p>
          <a:p>
            <a:pPr defTabSz="966498">
              <a:defRPr/>
            </a:pPr>
            <a:endParaRPr lang="en-US" dirty="0"/>
          </a:p>
          <a:p>
            <a:pPr defTabSz="966498">
              <a:defRPr/>
            </a:pPr>
            <a:r>
              <a:rPr lang="en-US" b="1" dirty="0"/>
              <a:t>REFERENCE:</a:t>
            </a:r>
          </a:p>
          <a:p>
            <a:r>
              <a:rPr lang="en-US" dirty="0"/>
              <a:t>James, K., &amp; Jordan, A. (2018).</a:t>
            </a:r>
            <a:r>
              <a:rPr lang="en-US" baseline="0" dirty="0"/>
              <a:t> The opioid crisis in Black communities. </a:t>
            </a:r>
            <a:r>
              <a:rPr lang="en-US" i="1" baseline="0" dirty="0"/>
              <a:t>Journal of Law, Medicine, and Ethics, 46, </a:t>
            </a:r>
            <a:r>
              <a:rPr lang="en-US" baseline="0" dirty="0"/>
              <a:t>404</a:t>
            </a:r>
            <a:r>
              <a:rPr lang="en-US" sz="1900" dirty="0">
                <a:solidFill>
                  <a:srgbClr val="000000"/>
                </a:solidFill>
                <a:latin typeface="Calibri" panose="020F0502020204030204" pitchFamily="34" charset="0"/>
              </a:rPr>
              <a:t>–</a:t>
            </a:r>
            <a:r>
              <a:rPr lang="en-US" baseline="0" dirty="0"/>
              <a:t>421. </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67</a:t>
            </a:fld>
            <a:endParaRPr lang="en-US"/>
          </a:p>
        </p:txBody>
      </p:sp>
    </p:spTree>
    <p:extLst>
      <p:ext uri="{BB962C8B-B14F-4D97-AF65-F5344CB8AC3E}">
        <p14:creationId xmlns:p14="http://schemas.microsoft.com/office/powerpoint/2010/main" val="35758816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serves as a transition into the case study to be discussed. </a:t>
            </a:r>
          </a:p>
          <a:p>
            <a:endParaRPr lang="en-US" baseline="0" dirty="0"/>
          </a:p>
          <a:p>
            <a:r>
              <a:rPr lang="en-US" b="1" baseline="0" dirty="0"/>
              <a:t>Image Credit: </a:t>
            </a:r>
          </a:p>
          <a:p>
            <a:r>
              <a:rPr lang="en-US" baseline="0" dirty="0"/>
              <a:t>Purchased image, Adobe Stock, 2022.</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68</a:t>
            </a:fld>
            <a:endParaRPr lang="en-US"/>
          </a:p>
        </p:txBody>
      </p:sp>
    </p:spTree>
    <p:extLst>
      <p:ext uri="{BB962C8B-B14F-4D97-AF65-F5344CB8AC3E}">
        <p14:creationId xmlns:p14="http://schemas.microsoft.com/office/powerpoint/2010/main" val="27626056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a:t>
            </a:r>
            <a:r>
              <a:rPr lang="en-US" dirty="0"/>
              <a:t> </a:t>
            </a:r>
          </a:p>
          <a:p>
            <a:r>
              <a:rPr lang="en-US" dirty="0"/>
              <a:t>1) State: photo is representative of James and is not an actual patient.</a:t>
            </a:r>
          </a:p>
          <a:p>
            <a:r>
              <a:rPr lang="en-US" dirty="0"/>
              <a:t>2) Read the slide </a:t>
            </a:r>
          </a:p>
          <a:p>
            <a:r>
              <a:rPr lang="en-US" dirty="0"/>
              <a:t>3) Ask audience what are the red flags that cause concern?</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CB0A17B-E3E0-4417-B970-53C31F9AA0FF}" type="slidenum">
              <a:rPr lang="en-US" smtClean="0"/>
              <a:t>69</a:t>
            </a:fld>
            <a:endParaRPr lang="en-US"/>
          </a:p>
        </p:txBody>
      </p:sp>
    </p:spTree>
    <p:extLst>
      <p:ext uri="{BB962C8B-B14F-4D97-AF65-F5344CB8AC3E}">
        <p14:creationId xmlns:p14="http://schemas.microsoft.com/office/powerpoint/2010/main" val="29150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b="1" dirty="0">
                <a:solidFill>
                  <a:prstClr val="black"/>
                </a:solidFill>
              </a:rPr>
              <a:t>Trainer Note:</a:t>
            </a:r>
          </a:p>
          <a:p>
            <a:r>
              <a:rPr lang="en-US" baseline="0" dirty="0"/>
              <a:t>If conducting the training in person, ask the question and have training participants raise their hands as you state each response.</a:t>
            </a:r>
          </a:p>
          <a:p>
            <a:r>
              <a:rPr lang="en-US" baseline="0" dirty="0"/>
              <a:t>If conducting a virtual training, program the question and responses in as a poll. Give training participants approximately 30 seconds to respond, and then close the poll and display the results. </a:t>
            </a:r>
            <a:endParaRPr lang="en-US" dirty="0"/>
          </a:p>
          <a:p>
            <a:endParaRPr lang="en-US" dirty="0"/>
          </a:p>
          <a:p>
            <a:r>
              <a:rPr lang="en-US" dirty="0"/>
              <a:t>Answer key: correct response is 3 (61%)</a:t>
            </a:r>
          </a:p>
        </p:txBody>
      </p:sp>
      <p:sp>
        <p:nvSpPr>
          <p:cNvPr id="4" name="Slide Number Placeholder 3"/>
          <p:cNvSpPr>
            <a:spLocks noGrp="1"/>
          </p:cNvSpPr>
          <p:nvPr>
            <p:ph type="sldNum" sz="quarter" idx="10"/>
          </p:nvPr>
        </p:nvSpPr>
        <p:spPr/>
        <p:txBody>
          <a:bodyPr/>
          <a:lstStyle/>
          <a:p>
            <a:fld id="{3B094AAE-6FCB-4991-9F3F-20F19306B018}" type="slidenum">
              <a:rPr lang="en-US" smtClean="0"/>
              <a:t>7</a:t>
            </a:fld>
            <a:endParaRPr lang="en-US"/>
          </a:p>
        </p:txBody>
      </p:sp>
    </p:spTree>
    <p:extLst>
      <p:ext uri="{BB962C8B-B14F-4D97-AF65-F5344CB8AC3E}">
        <p14:creationId xmlns:p14="http://schemas.microsoft.com/office/powerpoint/2010/main" val="18747070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a:t>
            </a:r>
            <a:r>
              <a:rPr lang="en-US" b="1" baseline="0" dirty="0"/>
              <a:t> </a:t>
            </a:r>
            <a:endParaRPr lang="en-US" b="1" dirty="0"/>
          </a:p>
          <a:p>
            <a:r>
              <a:rPr lang="en-US" dirty="0"/>
              <a:t>Cover the following prior to placing training</a:t>
            </a:r>
            <a:r>
              <a:rPr lang="en-US" baseline="0" dirty="0"/>
              <a:t> participants in breakout groups.</a:t>
            </a:r>
          </a:p>
          <a:p>
            <a:r>
              <a:rPr lang="en-US" dirty="0"/>
              <a:t>Mental health:</a:t>
            </a:r>
          </a:p>
          <a:p>
            <a:r>
              <a:rPr lang="en-US" dirty="0"/>
              <a:t>1) Carries diagnosis of depression. Does it still stand? What severity?  Remember to conduct baseline screening. Do we need to intervene?</a:t>
            </a:r>
          </a:p>
          <a:p>
            <a:endParaRPr lang="en-US" dirty="0"/>
          </a:p>
          <a:p>
            <a:r>
              <a:rPr lang="en-US" dirty="0"/>
              <a:t>Physical health:</a:t>
            </a:r>
          </a:p>
          <a:p>
            <a:pPr marL="234473" indent="-234473">
              <a:buAutoNum type="arabicParenR"/>
            </a:pPr>
            <a:r>
              <a:rPr lang="en-US" dirty="0"/>
              <a:t>HIV positive- what is current status of immune system? Is he adherent and taking his medications? What are current CD4 counts and Viral load? Crucial to make sure that HIV virus is suppressed for quality immune status and to prevent partner and or community transmission.  Remember U=U ( undetectable equals untransmittable </a:t>
            </a:r>
            <a:r>
              <a:rPr lang="en-US" b="1" dirty="0"/>
              <a:t>). See: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https://www.niaid.nih.gov/diseases-conditions/treatment-prevention</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b="1" dirty="0"/>
          </a:p>
          <a:p>
            <a:pPr marL="234473" indent="-234473">
              <a:buAutoNum type="arabicParenR"/>
            </a:pPr>
            <a:r>
              <a:rPr lang="en-US" dirty="0"/>
              <a:t>EDD- erectile dysfunction. More common than we think in our patients. Often screening for erectile dysfunction as part of a sexual history is rewarding for both the patient and the provider. We can check free and total testosterone.  Make sure that it is early am draw due to fluctuations as the day goes on. We can check hormones, but also look at possible confounding</a:t>
            </a:r>
            <a:r>
              <a:rPr lang="en-US" baseline="0" dirty="0"/>
              <a:t> variables</a:t>
            </a:r>
            <a:r>
              <a:rPr lang="en-US" dirty="0"/>
              <a:t> such as opioids, depression, HTN, diabetes medications. </a:t>
            </a:r>
          </a:p>
          <a:p>
            <a:pPr marL="234473" indent="-234473">
              <a:buAutoNum type="arabicParenR"/>
            </a:pPr>
            <a:r>
              <a:rPr lang="en-US" dirty="0"/>
              <a:t>James is on Hydrocodone 7.5 mg wQ6 with a MME of 30. Pt is on opioid medications- Calculate MME score. Make sure that you have done your due diligence by going on CURES and making sure no overlapping prescribers. IF you are going to continue medications, make sure to have a opioid agreement. Opioid agreements ensure that patient and provider have an understanding and expectations on medications and refills. </a:t>
            </a:r>
          </a:p>
          <a:p>
            <a:pPr marL="234473" indent="-234473">
              <a:buAutoNum type="arabicParenR"/>
            </a:pPr>
            <a:r>
              <a:rPr lang="en-US" dirty="0"/>
              <a:t>SH: We did not ask if he is sexually active or in a relationship. Reiterate U+U and </a:t>
            </a:r>
            <a:r>
              <a:rPr lang="en-US" dirty="0" err="1"/>
              <a:t>PrEP</a:t>
            </a:r>
            <a:r>
              <a:rPr lang="en-US" dirty="0"/>
              <a:t> for partners who are not living with HIV.</a:t>
            </a:r>
          </a:p>
          <a:p>
            <a:pPr marL="234473" indent="-234473">
              <a:buAutoNum type="arabicParenR"/>
            </a:pPr>
            <a:r>
              <a:rPr lang="en-US" dirty="0"/>
              <a:t>SUD- cannabis use.</a:t>
            </a:r>
            <a:r>
              <a:rPr lang="en-US" baseline="0" dirty="0"/>
              <a:t> Attempt to quantify</a:t>
            </a:r>
            <a:r>
              <a:rPr lang="en-US" dirty="0"/>
              <a:t> the amount. See if it impacts ability to meet</a:t>
            </a:r>
            <a:r>
              <a:rPr lang="en-US" baseline="0" dirty="0"/>
              <a:t> responsibilities</a:t>
            </a:r>
            <a:r>
              <a:rPr lang="en-US" dirty="0"/>
              <a:t>. Pt is also on an opioid as well.</a:t>
            </a:r>
          </a:p>
          <a:p>
            <a:r>
              <a:rPr lang="en-US" dirty="0"/>
              <a:t>6)   Finally, pain- 6/10- acute or chronic pain? See if his pain impacts his QOL and ADLs.</a:t>
            </a:r>
          </a:p>
        </p:txBody>
      </p:sp>
      <p:sp>
        <p:nvSpPr>
          <p:cNvPr id="4" name="Slide Number Placeholder 3"/>
          <p:cNvSpPr>
            <a:spLocks noGrp="1"/>
          </p:cNvSpPr>
          <p:nvPr>
            <p:ph type="sldNum" sz="quarter" idx="5"/>
          </p:nvPr>
        </p:nvSpPr>
        <p:spPr/>
        <p:txBody>
          <a:bodyPr/>
          <a:lstStyle/>
          <a:p>
            <a:fld id="{0CB0A17B-E3E0-4417-B970-53C31F9AA0FF}" type="slidenum">
              <a:rPr lang="en-US" smtClean="0"/>
              <a:t>70</a:t>
            </a:fld>
            <a:endParaRPr lang="en-US"/>
          </a:p>
        </p:txBody>
      </p:sp>
    </p:spTree>
    <p:extLst>
      <p:ext uri="{BB962C8B-B14F-4D97-AF65-F5344CB8AC3E}">
        <p14:creationId xmlns:p14="http://schemas.microsoft.com/office/powerpoint/2010/main" val="3929631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serves as an</a:t>
            </a:r>
            <a:r>
              <a:rPr lang="en-US" baseline="0" dirty="0"/>
              <a:t> introduction </a:t>
            </a:r>
            <a:r>
              <a:rPr lang="en-US" dirty="0"/>
              <a:t>to the slides on depression and anxiety screeners and the breakout group discussion of</a:t>
            </a:r>
            <a:r>
              <a:rPr lang="en-US" baseline="0" dirty="0"/>
              <a:t> the “James” case. </a:t>
            </a:r>
          </a:p>
          <a:p>
            <a:endParaRPr lang="en-US" baseline="0" dirty="0"/>
          </a:p>
          <a:p>
            <a:r>
              <a:rPr lang="en-US" b="1" baseline="0" dirty="0"/>
              <a:t>Trainer Note: </a:t>
            </a:r>
          </a:p>
          <a:p>
            <a:r>
              <a:rPr lang="en-US" baseline="0" dirty="0"/>
              <a:t>Make the point that screening for common mental health conditions should not only take place in mental health care settings; it should be integrated into primary care settings, and especially when there is a suspected or diagnosed substance use disorder, because of the high rate of comorbidity of mental health and substance use disorders.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71</a:t>
            </a:fld>
            <a:endParaRPr lang="en-US"/>
          </a:p>
        </p:txBody>
      </p:sp>
    </p:spTree>
    <p:extLst>
      <p:ext uri="{BB962C8B-B14F-4D97-AF65-F5344CB8AC3E}">
        <p14:creationId xmlns:p14="http://schemas.microsoft.com/office/powerpoint/2010/main" val="144621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shows the PHQ-9 (Patient Health Questionnaire) scoring cutoffs and recommended provider actions. </a:t>
            </a:r>
          </a:p>
          <a:p>
            <a:endParaRPr lang="en-US" baseline="0" dirty="0"/>
          </a:p>
          <a:p>
            <a:r>
              <a:rPr lang="en-US" b="1" baseline="0" dirty="0"/>
              <a:t>Trainer Note: </a:t>
            </a:r>
          </a:p>
          <a:p>
            <a:r>
              <a:rPr lang="en-US" baseline="0" dirty="0"/>
              <a:t>Read the bullet points delineating the diagnostic ranges and the recommended clinician actions for each range. </a:t>
            </a:r>
          </a:p>
          <a:p>
            <a:endParaRPr lang="en-US" baseline="0" dirty="0"/>
          </a:p>
          <a:p>
            <a:r>
              <a:rPr lang="en-US" b="1" baseline="0" dirty="0"/>
              <a:t>REFERENCE:</a:t>
            </a:r>
            <a:r>
              <a:rPr lang="en-US" baseline="0" dirty="0"/>
              <a:t> </a:t>
            </a:r>
          </a:p>
          <a:p>
            <a:r>
              <a:rPr lang="en-US" dirty="0"/>
              <a:t>Kroenke, K., Spitzer, R. L., &amp; Williams, J. B. (2001). The PHQ-9: Validity of a brief depression severity measure. </a:t>
            </a:r>
            <a:r>
              <a:rPr lang="en-US" i="1" dirty="0"/>
              <a:t>Journal of General Internal Medicine</a:t>
            </a:r>
            <a:r>
              <a:rPr lang="en-US" dirty="0"/>
              <a:t>, </a:t>
            </a:r>
            <a:r>
              <a:rPr lang="en-US" i="1" dirty="0"/>
              <a:t>16</a:t>
            </a:r>
            <a:r>
              <a:rPr lang="en-US" dirty="0"/>
              <a:t>(9), 606–613. https://doi.org/10.1046/j.1525-1497.2001.016009606.x</a:t>
            </a:r>
          </a:p>
        </p:txBody>
      </p:sp>
      <p:sp>
        <p:nvSpPr>
          <p:cNvPr id="4" name="Slide Number Placeholder 3"/>
          <p:cNvSpPr>
            <a:spLocks noGrp="1"/>
          </p:cNvSpPr>
          <p:nvPr>
            <p:ph type="sldNum" sz="quarter" idx="10"/>
          </p:nvPr>
        </p:nvSpPr>
        <p:spPr/>
        <p:txBody>
          <a:bodyPr/>
          <a:lstStyle/>
          <a:p>
            <a:fld id="{3B094AAE-6FCB-4991-9F3F-20F19306B018}" type="slidenum">
              <a:rPr lang="en-US" smtClean="0"/>
              <a:t>72</a:t>
            </a:fld>
            <a:endParaRPr lang="en-US"/>
          </a:p>
        </p:txBody>
      </p:sp>
    </p:spTree>
    <p:extLst>
      <p:ext uri="{BB962C8B-B14F-4D97-AF65-F5344CB8AC3E}">
        <p14:creationId xmlns:p14="http://schemas.microsoft.com/office/powerpoint/2010/main" val="3395914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Beck Depression</a:t>
            </a:r>
            <a:r>
              <a:rPr lang="en-US" baseline="0" dirty="0"/>
              <a:t> Inventory-II scoring and interpretation. </a:t>
            </a:r>
          </a:p>
          <a:p>
            <a:endParaRPr lang="en-US" baseline="0" dirty="0"/>
          </a:p>
          <a:p>
            <a:r>
              <a:rPr lang="en-US" b="1" baseline="0" dirty="0"/>
              <a:t>Trainer Note: </a:t>
            </a:r>
          </a:p>
          <a:p>
            <a:r>
              <a:rPr lang="en-US" baseline="0" dirty="0"/>
              <a:t>Read the range of scores and concomitant severity of depressive symptoms. Emphasize that clinicians should pay particular attention to item 9, which assesses for suicidal ideation, and that scores of 20 or higher warrant a more formal assessment for major depressive disorder by a behavioral health clinician. </a:t>
            </a:r>
            <a:endParaRPr lang="en-US" dirty="0"/>
          </a:p>
          <a:p>
            <a:endParaRPr lang="en-US" dirty="0"/>
          </a:p>
          <a:p>
            <a:r>
              <a:rPr lang="en-US" b="1" dirty="0"/>
              <a:t>REFERENCE:</a:t>
            </a:r>
            <a:r>
              <a:rPr lang="en-US" b="1" baseline="0" dirty="0"/>
              <a:t> </a:t>
            </a:r>
          </a:p>
          <a:p>
            <a:r>
              <a:rPr lang="en-US" baseline="0" dirty="0"/>
              <a:t>rea</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73</a:t>
            </a:fld>
            <a:endParaRPr lang="en-US"/>
          </a:p>
        </p:txBody>
      </p:sp>
    </p:spTree>
    <p:extLst>
      <p:ext uri="{BB962C8B-B14F-4D97-AF65-F5344CB8AC3E}">
        <p14:creationId xmlns:p14="http://schemas.microsoft.com/office/powerpoint/2010/main" val="30824043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the cutoff points/scoring for the GAD-7 anxiety screener. </a:t>
            </a:r>
          </a:p>
          <a:p>
            <a:endParaRPr lang="en-US" baseline="0" dirty="0"/>
          </a:p>
          <a:p>
            <a:r>
              <a:rPr lang="en-US" b="1" baseline="0" dirty="0"/>
              <a:t>Trainer Note: </a:t>
            </a:r>
          </a:p>
          <a:p>
            <a:r>
              <a:rPr lang="en-US" baseline="0" dirty="0"/>
              <a:t>Read the bullet points showing the GAD-7 scores and severity ranges. Make the point that scores greater than 8 indicate an increasing probability of generalized anxiety disorder and warrant more formal assessment for anxiety disorders. </a:t>
            </a:r>
          </a:p>
          <a:p>
            <a:endParaRPr lang="en-US" baseline="0" dirty="0"/>
          </a:p>
          <a:p>
            <a:r>
              <a:rPr lang="en-US" b="1" baseline="0" dirty="0"/>
              <a:t>REFERENCE:</a:t>
            </a:r>
            <a:r>
              <a:rPr lang="en-US" baseline="0" dirty="0"/>
              <a:t> </a:t>
            </a:r>
          </a:p>
          <a:p>
            <a:r>
              <a:rPr lang="en-US" dirty="0"/>
              <a:t>Kroenke, K., Spitzer, R. L., &amp; Williams, J. B. (2006). A brief measure for assessing generalized anxiety disorder: the GAD-7. </a:t>
            </a:r>
            <a:r>
              <a:rPr lang="en-US" i="1" dirty="0"/>
              <a:t>Archives</a:t>
            </a:r>
            <a:r>
              <a:rPr lang="en-US" i="1" baseline="0" dirty="0"/>
              <a:t> of</a:t>
            </a:r>
            <a:r>
              <a:rPr lang="en-US" i="1" dirty="0"/>
              <a:t> Internal Medicine 166, </a:t>
            </a:r>
            <a:r>
              <a:rPr lang="en-US" dirty="0"/>
              <a:t>1092</a:t>
            </a:r>
            <a:r>
              <a:rPr lang="en-US" sz="1900" dirty="0">
                <a:solidFill>
                  <a:srgbClr val="000000"/>
                </a:solidFill>
                <a:latin typeface="Calibri" panose="020F0502020204030204" pitchFamily="34" charset="0"/>
              </a:rPr>
              <a:t>–</a:t>
            </a:r>
            <a:r>
              <a:rPr lang="en-US" dirty="0"/>
              <a:t>1097. </a:t>
            </a:r>
          </a:p>
        </p:txBody>
      </p:sp>
      <p:sp>
        <p:nvSpPr>
          <p:cNvPr id="4" name="Slide Number Placeholder 3"/>
          <p:cNvSpPr>
            <a:spLocks noGrp="1"/>
          </p:cNvSpPr>
          <p:nvPr>
            <p:ph type="sldNum" sz="quarter" idx="10"/>
          </p:nvPr>
        </p:nvSpPr>
        <p:spPr/>
        <p:txBody>
          <a:bodyPr/>
          <a:lstStyle/>
          <a:p>
            <a:fld id="{3B094AAE-6FCB-4991-9F3F-20F19306B018}" type="slidenum">
              <a:rPr lang="en-US" smtClean="0"/>
              <a:t>74</a:t>
            </a:fld>
            <a:endParaRPr lang="en-US"/>
          </a:p>
        </p:txBody>
      </p:sp>
    </p:spTree>
    <p:extLst>
      <p:ext uri="{BB962C8B-B14F-4D97-AF65-F5344CB8AC3E}">
        <p14:creationId xmlns:p14="http://schemas.microsoft.com/office/powerpoint/2010/main" val="42876109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 </a:t>
            </a:r>
          </a:p>
          <a:p>
            <a:r>
              <a:rPr lang="en-US" dirty="0"/>
              <a:t>This slide features an example of calculating the morphine</a:t>
            </a:r>
            <a:r>
              <a:rPr lang="en-US" baseline="0" dirty="0"/>
              <a:t> milligram equivalent (MME) </a:t>
            </a:r>
            <a:r>
              <a:rPr lang="en-US" dirty="0"/>
              <a:t>using a medical calculator. </a:t>
            </a:r>
          </a:p>
          <a:p>
            <a:endParaRPr lang="en-US" dirty="0"/>
          </a:p>
          <a:p>
            <a:r>
              <a:rPr lang="en-US" dirty="0"/>
              <a:t>How the calculator</a:t>
            </a:r>
            <a:r>
              <a:rPr lang="en-US" baseline="0" dirty="0"/>
              <a:t> works:</a:t>
            </a:r>
            <a:endParaRPr lang="en-US" dirty="0"/>
          </a:p>
          <a:p>
            <a:pPr marL="234473" indent="-234473">
              <a:buAutoNum type="arabicParenR"/>
            </a:pPr>
            <a:r>
              <a:rPr lang="en-US" dirty="0"/>
              <a:t>Enter the name of the medication</a:t>
            </a:r>
          </a:p>
          <a:p>
            <a:pPr marL="234473" indent="-234473">
              <a:buAutoNum type="arabicParenR"/>
            </a:pPr>
            <a:r>
              <a:rPr lang="en-US" dirty="0"/>
              <a:t>Number of milligrams</a:t>
            </a:r>
          </a:p>
          <a:p>
            <a:pPr marL="234473" indent="-234473">
              <a:buAutoNum type="arabicParenR"/>
            </a:pPr>
            <a:r>
              <a:rPr lang="en-US" dirty="0"/>
              <a:t>Number of doses per day</a:t>
            </a:r>
          </a:p>
          <a:p>
            <a:pPr marL="234473" indent="-234473">
              <a:buAutoNum type="arabicParenR"/>
            </a:pPr>
            <a:r>
              <a:rPr lang="en-US" dirty="0"/>
              <a:t>The MME will be calculated</a:t>
            </a:r>
          </a:p>
        </p:txBody>
      </p:sp>
      <p:sp>
        <p:nvSpPr>
          <p:cNvPr id="4" name="Slide Number Placeholder 3"/>
          <p:cNvSpPr>
            <a:spLocks noGrp="1"/>
          </p:cNvSpPr>
          <p:nvPr>
            <p:ph type="sldNum" sz="quarter" idx="5"/>
          </p:nvPr>
        </p:nvSpPr>
        <p:spPr/>
        <p:txBody>
          <a:bodyPr/>
          <a:lstStyle/>
          <a:p>
            <a:fld id="{0CB0A17B-E3E0-4417-B970-53C31F9AA0FF}" type="slidenum">
              <a:rPr lang="en-US" smtClean="0"/>
              <a:t>75</a:t>
            </a:fld>
            <a:endParaRPr lang="en-US"/>
          </a:p>
        </p:txBody>
      </p:sp>
    </p:spTree>
    <p:extLst>
      <p:ext uri="{BB962C8B-B14F-4D97-AF65-F5344CB8AC3E}">
        <p14:creationId xmlns:p14="http://schemas.microsoft.com/office/powerpoint/2010/main" val="27931426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 </a:t>
            </a:r>
          </a:p>
          <a:p>
            <a:r>
              <a:rPr lang="en-US" dirty="0"/>
              <a:t>This is an example of the University of Liverpool Drug Interaction checker webpage. There are other online resources, but Dr.</a:t>
            </a:r>
            <a:r>
              <a:rPr lang="en-US" baseline="0" dirty="0"/>
              <a:t> King</a:t>
            </a:r>
            <a:r>
              <a:rPr lang="en-US" dirty="0"/>
              <a:t> finds this to be not only helpful but easy to use and most often referred to in lectures about drug to drug interactions. </a:t>
            </a:r>
          </a:p>
          <a:p>
            <a:endParaRPr lang="en-US" dirty="0"/>
          </a:p>
          <a:p>
            <a:r>
              <a:rPr lang="en-US" b="1" dirty="0"/>
              <a:t>REFERENCE:</a:t>
            </a:r>
          </a:p>
          <a:p>
            <a:r>
              <a:rPr lang="en-US" dirty="0"/>
              <a:t>University</a:t>
            </a:r>
            <a:r>
              <a:rPr lang="en-US" baseline="0" dirty="0"/>
              <a:t> of Liverpool. (2022). [Webpage]. </a:t>
            </a:r>
            <a:r>
              <a:rPr lang="en-US" i="1" baseline="0" dirty="0"/>
              <a:t>HIV Drug Interactions</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https://www.hiv-druginteractions.org/checker</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b="1" dirty="0"/>
          </a:p>
        </p:txBody>
      </p:sp>
      <p:sp>
        <p:nvSpPr>
          <p:cNvPr id="4" name="Slide Number Placeholder 3"/>
          <p:cNvSpPr>
            <a:spLocks noGrp="1"/>
          </p:cNvSpPr>
          <p:nvPr>
            <p:ph type="sldNum" sz="quarter" idx="5"/>
          </p:nvPr>
        </p:nvSpPr>
        <p:spPr/>
        <p:txBody>
          <a:bodyPr/>
          <a:lstStyle/>
          <a:p>
            <a:fld id="{0CB0A17B-E3E0-4417-B970-53C31F9AA0FF}" type="slidenum">
              <a:rPr lang="en-US" smtClean="0"/>
              <a:t>76</a:t>
            </a:fld>
            <a:endParaRPr lang="en-US"/>
          </a:p>
        </p:txBody>
      </p:sp>
    </p:spTree>
    <p:extLst>
      <p:ext uri="{BB962C8B-B14F-4D97-AF65-F5344CB8AC3E}">
        <p14:creationId xmlns:p14="http://schemas.microsoft.com/office/powerpoint/2010/main" val="4684677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 </a:t>
            </a:r>
          </a:p>
          <a:p>
            <a:r>
              <a:rPr lang="en-US" dirty="0"/>
              <a:t>These are the instructions for the use of intranasal </a:t>
            </a:r>
            <a:r>
              <a:rPr lang="en-US" dirty="0" err="1"/>
              <a:t>Narcan</a:t>
            </a:r>
            <a:r>
              <a:rPr lang="en-US" dirty="0"/>
              <a:t> (naloxone). Encourage training participants to be familiar with where and how to prescribe this medication (if</a:t>
            </a:r>
            <a:r>
              <a:rPr lang="en-US" baseline="0" dirty="0"/>
              <a:t> they are prescribers) </a:t>
            </a:r>
            <a:r>
              <a:rPr lang="en-US" dirty="0"/>
              <a:t>and how to instruct</a:t>
            </a:r>
            <a:r>
              <a:rPr lang="en-US" baseline="0" dirty="0"/>
              <a:t> patients to </a:t>
            </a:r>
            <a:r>
              <a:rPr lang="en-US" dirty="0"/>
              <a:t>use it, particularly if the patient is using opioids.</a:t>
            </a:r>
          </a:p>
          <a:p>
            <a:endParaRPr lang="en-US" dirty="0"/>
          </a:p>
          <a:p>
            <a:r>
              <a:rPr lang="en-US" b="1" dirty="0"/>
              <a:t>REFERENCE:</a:t>
            </a:r>
            <a:r>
              <a:rPr lang="en-US" dirty="0"/>
              <a:t> </a:t>
            </a:r>
          </a:p>
          <a:p>
            <a:r>
              <a:rPr lang="en-US" dirty="0"/>
              <a:t>Narcan.com. (n.d.). [Webpage]. </a:t>
            </a:r>
            <a:r>
              <a:rPr lang="en-US" i="1" dirty="0"/>
              <a:t>Narcan Nasal Spray 4mg</a:t>
            </a:r>
            <a:r>
              <a:rPr lang="en-US"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https://www.narcan.com/</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p>
          <a:p>
            <a:endParaRPr lang="en-US" dirty="0"/>
          </a:p>
          <a:p>
            <a:r>
              <a:rPr lang="en-US" b="1" dirty="0"/>
              <a:t>Image Credit: </a:t>
            </a:r>
          </a:p>
          <a:p>
            <a:r>
              <a:rPr lang="en-US" dirty="0"/>
              <a:t>Adobe Stock, purchased image, 2022. </a:t>
            </a:r>
          </a:p>
          <a:p>
            <a:r>
              <a:rPr lang="en-US" dirty="0"/>
              <a:t> </a:t>
            </a:r>
          </a:p>
        </p:txBody>
      </p:sp>
      <p:sp>
        <p:nvSpPr>
          <p:cNvPr id="4" name="Slide Number Placeholder 3"/>
          <p:cNvSpPr>
            <a:spLocks noGrp="1"/>
          </p:cNvSpPr>
          <p:nvPr>
            <p:ph type="sldNum" sz="quarter" idx="5"/>
          </p:nvPr>
        </p:nvSpPr>
        <p:spPr/>
        <p:txBody>
          <a:bodyPr/>
          <a:lstStyle/>
          <a:p>
            <a:fld id="{0CB0A17B-E3E0-4417-B970-53C31F9AA0FF}" type="slidenum">
              <a:rPr lang="en-US" smtClean="0"/>
              <a:t>77</a:t>
            </a:fld>
            <a:endParaRPr lang="en-US"/>
          </a:p>
        </p:txBody>
      </p:sp>
    </p:spTree>
    <p:extLst>
      <p:ext uri="{BB962C8B-B14F-4D97-AF65-F5344CB8AC3E}">
        <p14:creationId xmlns:p14="http://schemas.microsoft.com/office/powerpoint/2010/main" val="34108941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provides instructions for a breakout group activity.</a:t>
            </a:r>
          </a:p>
          <a:p>
            <a:endParaRPr lang="en-US" b="1" dirty="0"/>
          </a:p>
          <a:p>
            <a:r>
              <a:rPr lang="en-US" b="1" dirty="0"/>
              <a:t>Trainer Note: </a:t>
            </a:r>
          </a:p>
          <a:p>
            <a:r>
              <a:rPr lang="en-US" b="0" dirty="0"/>
              <a:t>Break into groups </a:t>
            </a:r>
            <a:r>
              <a:rPr lang="en-US" dirty="0"/>
              <a:t>of 10-12 people (whether conducting the training</a:t>
            </a:r>
            <a:r>
              <a:rPr lang="en-US" baseline="0" dirty="0"/>
              <a:t> in-person or virtually)</a:t>
            </a:r>
            <a:r>
              <a:rPr lang="en-US" dirty="0"/>
              <a:t>.</a:t>
            </a:r>
            <a:r>
              <a:rPr lang="en-US" baseline="0" dirty="0"/>
              <a:t> If conducting the training on Zoom or another virtual platform, paste the bulleted questions into the chat before creating the breakout rooms. Allow approximately 10 minutes for discussion, then bring everyone back together for debrief by the trainer(s).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78</a:t>
            </a:fld>
            <a:endParaRPr lang="en-US"/>
          </a:p>
        </p:txBody>
      </p:sp>
    </p:spTree>
    <p:extLst>
      <p:ext uri="{BB962C8B-B14F-4D97-AF65-F5344CB8AC3E}">
        <p14:creationId xmlns:p14="http://schemas.microsoft.com/office/powerpoint/2010/main" val="6889686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presents information from follow-up visits with the “James” case study. Follow</a:t>
            </a:r>
            <a:r>
              <a:rPr lang="en-US" b="0" baseline="0" dirty="0"/>
              <a:t> the instructions below and conduct this as a large-group discussion. </a:t>
            </a:r>
            <a:endParaRPr lang="en-US" b="0" dirty="0"/>
          </a:p>
          <a:p>
            <a:endParaRPr lang="en-US" b="1" dirty="0"/>
          </a:p>
          <a:p>
            <a:r>
              <a:rPr lang="en-US" b="1" dirty="0"/>
              <a:t>Trainer Note: </a:t>
            </a:r>
          </a:p>
          <a:p>
            <a:r>
              <a:rPr lang="en-US" dirty="0"/>
              <a:t>First Follow-up</a:t>
            </a:r>
          </a:p>
          <a:p>
            <a:r>
              <a:rPr lang="en-US" dirty="0"/>
              <a:t>1) Read the details from the first follow-up. </a:t>
            </a:r>
          </a:p>
          <a:p>
            <a:r>
              <a:rPr lang="en-US" dirty="0"/>
              <a:t>2) Ask</a:t>
            </a:r>
            <a:r>
              <a:rPr lang="en-US" baseline="0" dirty="0"/>
              <a:t> the training participants if they have a</a:t>
            </a:r>
            <a:r>
              <a:rPr lang="en-US" dirty="0"/>
              <a:t>ny additional concerns.</a:t>
            </a:r>
            <a:r>
              <a:rPr lang="en-US" baseline="0" dirty="0"/>
              <a:t> </a:t>
            </a:r>
            <a:r>
              <a:rPr lang="en-US" dirty="0"/>
              <a:t> </a:t>
            </a:r>
          </a:p>
          <a:p>
            <a:endParaRPr lang="en-US" dirty="0"/>
          </a:p>
          <a:p>
            <a:r>
              <a:rPr lang="en-US" dirty="0"/>
              <a:t>Three-month follow-up (questions for training participants):</a:t>
            </a:r>
          </a:p>
          <a:p>
            <a:pPr marL="234473" indent="-234473">
              <a:buAutoNum type="arabicParenR"/>
            </a:pPr>
            <a:r>
              <a:rPr lang="en-US" dirty="0"/>
              <a:t>Read the details from the three-month follow-up</a:t>
            </a:r>
          </a:p>
          <a:p>
            <a:pPr marL="234473" indent="-234473">
              <a:buAutoNum type="arabicParenR"/>
            </a:pPr>
            <a:r>
              <a:rPr lang="en-US" dirty="0"/>
              <a:t>Ask training participants:</a:t>
            </a:r>
            <a:r>
              <a:rPr lang="en-US" baseline="0" dirty="0"/>
              <a:t> w</a:t>
            </a:r>
            <a:r>
              <a:rPr lang="en-US" dirty="0"/>
              <a:t>ould you have seen James earlier than three months later? Why</a:t>
            </a:r>
            <a:r>
              <a:rPr lang="en-US" baseline="0" dirty="0"/>
              <a:t> or why not? </a:t>
            </a:r>
            <a:endParaRPr lang="en-US" dirty="0"/>
          </a:p>
          <a:p>
            <a:pPr marL="234473" indent="-234473">
              <a:buAutoNum type="arabicParenR"/>
            </a:pPr>
            <a:r>
              <a:rPr lang="en-US" dirty="0"/>
              <a:t>Urine tox screen shows polysubstance misuse. Questions for training</a:t>
            </a:r>
            <a:r>
              <a:rPr lang="en-US" baseline="0" dirty="0"/>
              <a:t> participants: </a:t>
            </a:r>
            <a:r>
              <a:rPr lang="en-US" dirty="0"/>
              <a:t>Is this a problem? When you have medications or substances not expected from prior history, how do you handle this? Cocaine: how long does cocaine last in the body to be positive in urine? Are you concerned with James’ explanation? </a:t>
            </a:r>
          </a:p>
          <a:p>
            <a:pPr marL="234473" indent="-234473">
              <a:buAutoNum type="arabicParenR"/>
            </a:pPr>
            <a:r>
              <a:rPr lang="en-US" dirty="0"/>
              <a:t>Why is James limping? Is his pain not adequately controlled? His elevated BP reading may be an indication of his pain. </a:t>
            </a:r>
          </a:p>
          <a:p>
            <a:pPr marL="234473" indent="-234473">
              <a:buAutoNum type="arabicParenR"/>
            </a:pPr>
            <a:r>
              <a:rPr lang="en-US" dirty="0"/>
              <a:t>Why are his blood glucose readings elevated? Is he non-compliant with his medications? </a:t>
            </a:r>
          </a:p>
          <a:p>
            <a:pPr marL="234473" indent="-234473">
              <a:buAutoNum type="arabicParenR"/>
            </a:pPr>
            <a:r>
              <a:rPr lang="en-US" dirty="0"/>
              <a:t>What are your thoughts about his new relationship? Do you (training</a:t>
            </a:r>
            <a:r>
              <a:rPr lang="en-US" baseline="0" dirty="0"/>
              <a:t> participants) </a:t>
            </a:r>
            <a:r>
              <a:rPr lang="en-US" dirty="0"/>
              <a:t>have discussions with your patients regarding disclosure of </a:t>
            </a:r>
            <a:r>
              <a:rPr lang="en-US" dirty="0" err="1"/>
              <a:t>serostatus</a:t>
            </a:r>
            <a:r>
              <a:rPr lang="en-US" dirty="0"/>
              <a:t> to potential</a:t>
            </a:r>
            <a:r>
              <a:rPr lang="en-US" baseline="0" dirty="0"/>
              <a:t> sexual partners</a:t>
            </a:r>
            <a:r>
              <a:rPr lang="en-US" dirty="0"/>
              <a:t>? </a:t>
            </a:r>
          </a:p>
          <a:p>
            <a:pPr marL="234473" indent="-234473">
              <a:buAutoNum type="arabicParenR"/>
            </a:pPr>
            <a:r>
              <a:rPr lang="en-US" dirty="0"/>
              <a:t>Where did he get the alprazolam?</a:t>
            </a:r>
          </a:p>
        </p:txBody>
      </p:sp>
      <p:sp>
        <p:nvSpPr>
          <p:cNvPr id="4" name="Slide Number Placeholder 3"/>
          <p:cNvSpPr>
            <a:spLocks noGrp="1"/>
          </p:cNvSpPr>
          <p:nvPr>
            <p:ph type="sldNum" sz="quarter" idx="5"/>
          </p:nvPr>
        </p:nvSpPr>
        <p:spPr/>
        <p:txBody>
          <a:bodyPr/>
          <a:lstStyle/>
          <a:p>
            <a:fld id="{0CB0A17B-E3E0-4417-B970-53C31F9AA0FF}" type="slidenum">
              <a:rPr lang="en-US" smtClean="0"/>
              <a:t>79</a:t>
            </a:fld>
            <a:endParaRPr lang="en-US"/>
          </a:p>
        </p:txBody>
      </p:sp>
    </p:spTree>
    <p:extLst>
      <p:ext uri="{BB962C8B-B14F-4D97-AF65-F5344CB8AC3E}">
        <p14:creationId xmlns:p14="http://schemas.microsoft.com/office/powerpoint/2010/main" val="223836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b="1" dirty="0">
                <a:solidFill>
                  <a:prstClr val="black"/>
                </a:solidFill>
              </a:rPr>
              <a:t>Trainer Note:</a:t>
            </a:r>
          </a:p>
          <a:p>
            <a:r>
              <a:rPr lang="en-US" baseline="0" dirty="0"/>
              <a:t>If conducting the training in person, ask the question and have training participants raise their hands as you state each response.</a:t>
            </a:r>
          </a:p>
          <a:p>
            <a:r>
              <a:rPr lang="en-US" baseline="0" dirty="0"/>
              <a:t>If conducting a virtual training, program the question and responses in as a poll. Give training participants approximately 30 seconds to respond, and then close the poll and display the results. </a:t>
            </a:r>
            <a:endParaRPr lang="en-US" dirty="0"/>
          </a:p>
          <a:p>
            <a:endParaRPr lang="en-US" dirty="0"/>
          </a:p>
          <a:p>
            <a:r>
              <a:rPr lang="en-US" dirty="0"/>
              <a:t>Answer key: correct</a:t>
            </a:r>
            <a:r>
              <a:rPr lang="en-US" baseline="0" dirty="0"/>
              <a:t> response is 4 (all of the above)</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a:t>
            </a:fld>
            <a:endParaRPr lang="en-US"/>
          </a:p>
        </p:txBody>
      </p:sp>
    </p:spTree>
    <p:extLst>
      <p:ext uri="{BB962C8B-B14F-4D97-AF65-F5344CB8AC3E}">
        <p14:creationId xmlns:p14="http://schemas.microsoft.com/office/powerpoint/2010/main" val="20535416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 </a:t>
            </a:r>
          </a:p>
          <a:p>
            <a:r>
              <a:rPr lang="en-US" dirty="0"/>
              <a:t>Continue</a:t>
            </a:r>
            <a:r>
              <a:rPr lang="en-US" baseline="0" dirty="0"/>
              <a:t> the large group discussion from the previous slide. </a:t>
            </a:r>
            <a:r>
              <a:rPr lang="en-US" dirty="0"/>
              <a:t>Trainer</a:t>
            </a:r>
            <a:r>
              <a:rPr lang="en-US" baseline="0" dirty="0"/>
              <a:t> thoughts </a:t>
            </a:r>
            <a:r>
              <a:rPr lang="en-US" dirty="0"/>
              <a:t>from the three month follow-up: </a:t>
            </a:r>
          </a:p>
          <a:p>
            <a:endParaRPr lang="en-US" dirty="0"/>
          </a:p>
          <a:p>
            <a:r>
              <a:rPr lang="en-US" dirty="0"/>
              <a:t>1) Have to assess his pain </a:t>
            </a:r>
          </a:p>
          <a:p>
            <a:endParaRPr lang="en-US" dirty="0"/>
          </a:p>
          <a:p>
            <a:r>
              <a:rPr lang="en-US" dirty="0"/>
              <a:t>Read the three-month follow-up</a:t>
            </a:r>
          </a:p>
          <a:p>
            <a:r>
              <a:rPr lang="en-US" dirty="0"/>
              <a:t>Mental health:  the trainers</a:t>
            </a:r>
            <a:r>
              <a:rPr lang="en-US" baseline="0" dirty="0"/>
              <a:t> are </a:t>
            </a:r>
            <a:r>
              <a:rPr lang="en-US" dirty="0"/>
              <a:t>concerned about James for various reasons:</a:t>
            </a:r>
          </a:p>
          <a:p>
            <a:pPr marL="234473" indent="-234473">
              <a:buAutoNum type="arabicParenR"/>
            </a:pPr>
            <a:r>
              <a:rPr lang="en-US" dirty="0"/>
              <a:t>Need to understand his depression- have we screened James? If diagnosed with moderate to severe depression, can we refer James to appropriate mental health services? Are culturally appropriate services available</a:t>
            </a:r>
            <a:r>
              <a:rPr lang="en-US" baseline="0" dirty="0"/>
              <a:t> in his geographic area?</a:t>
            </a:r>
            <a:endParaRPr lang="en-US" dirty="0"/>
          </a:p>
          <a:p>
            <a:pPr marL="234473" indent="-234473">
              <a:buAutoNum type="arabicParenR"/>
            </a:pPr>
            <a:r>
              <a:rPr lang="en-US" dirty="0"/>
              <a:t>James describes being in a stressful relationship. Do we screen for intimate partner violence? </a:t>
            </a:r>
          </a:p>
          <a:p>
            <a:pPr marL="234473" indent="-234473">
              <a:buAutoNum type="arabicParenR"/>
            </a:pPr>
            <a:r>
              <a:rPr lang="en-US" dirty="0"/>
              <a:t>Polysubstance misuse- two new substances: cocaine and alprazolam. Is James self-medicating for inadequate treatment of his depression; or for pain? </a:t>
            </a:r>
          </a:p>
          <a:p>
            <a:pPr marL="234473" indent="-234473">
              <a:buAutoNum type="arabicParenR"/>
            </a:pPr>
            <a:r>
              <a:rPr lang="en-US" dirty="0"/>
              <a:t>What do we do with unaccounted substances in urine toxicology? </a:t>
            </a:r>
          </a:p>
          <a:p>
            <a:endParaRPr lang="en-US" dirty="0"/>
          </a:p>
          <a:p>
            <a:r>
              <a:rPr lang="en-US" dirty="0"/>
              <a:t>It may not be helpful to “fire“ patients who are self-medicating</a:t>
            </a:r>
            <a:r>
              <a:rPr lang="en-US" baseline="0" dirty="0"/>
              <a:t> for pain, </a:t>
            </a:r>
            <a:r>
              <a:rPr lang="en-US" dirty="0"/>
              <a:t>because the experience of pain is subjective. It</a:t>
            </a:r>
            <a:r>
              <a:rPr lang="en-US" baseline="0" dirty="0"/>
              <a:t> </a:t>
            </a:r>
            <a:r>
              <a:rPr lang="en-US" dirty="0"/>
              <a:t>may be helpful</a:t>
            </a:r>
            <a:r>
              <a:rPr lang="en-US" baseline="0" dirty="0"/>
              <a:t> to</a:t>
            </a:r>
            <a:r>
              <a:rPr lang="en-US" dirty="0"/>
              <a:t> refer to medical pain management, physical therapy, a surgeon, or a CBT group focused on pain management.</a:t>
            </a:r>
            <a:r>
              <a:rPr lang="en-US" baseline="0" dirty="0"/>
              <a:t> </a:t>
            </a:r>
          </a:p>
          <a:p>
            <a:endParaRPr lang="en-US" dirty="0"/>
          </a:p>
          <a:p>
            <a:r>
              <a:rPr lang="en-US" dirty="0"/>
              <a:t>Read the one-month follow-up details:</a:t>
            </a:r>
          </a:p>
          <a:p>
            <a:r>
              <a:rPr lang="en-US" dirty="0"/>
              <a:t>This does occur with some patients. Potentially inadequate pain control or reinjury with a request for alternative pain management. Pt may</a:t>
            </a:r>
            <a:r>
              <a:rPr lang="en-US" baseline="0" dirty="0"/>
              <a:t> be </a:t>
            </a:r>
            <a:r>
              <a:rPr lang="en-US" dirty="0"/>
              <a:t>self-medicating and increasing dosage</a:t>
            </a:r>
            <a:r>
              <a:rPr lang="en-US" baseline="0" dirty="0"/>
              <a:t> to</a:t>
            </a:r>
            <a:r>
              <a:rPr lang="en-US" dirty="0"/>
              <a:t> more than what was prescribed, with requests for early refills. They may be purchasing or borrowing medication from other people. </a:t>
            </a:r>
          </a:p>
          <a:p>
            <a:r>
              <a:rPr lang="en-US" dirty="0"/>
              <a:t>What do you think of the treatment</a:t>
            </a:r>
            <a:r>
              <a:rPr lang="en-US" baseline="0" dirty="0"/>
              <a:t> </a:t>
            </a:r>
            <a:r>
              <a:rPr lang="en-US" dirty="0"/>
              <a:t>plan options? Are there possibilities other than the ones listed? </a:t>
            </a:r>
          </a:p>
          <a:p>
            <a:endParaRPr lang="en-US" dirty="0"/>
          </a:p>
          <a:p>
            <a:r>
              <a:rPr lang="en-US" dirty="0"/>
              <a:t>If we initially</a:t>
            </a:r>
            <a:r>
              <a:rPr lang="en-US" baseline="0" dirty="0"/>
              <a:t> screened using the </a:t>
            </a:r>
            <a:r>
              <a:rPr lang="en-US" dirty="0"/>
              <a:t>Beck Depression</a:t>
            </a:r>
            <a:r>
              <a:rPr lang="en-US" baseline="0" dirty="0"/>
              <a:t> Inventory, it may be helpful to administer it again at the follow-up visit. Have there been any</a:t>
            </a:r>
            <a:r>
              <a:rPr lang="en-US" dirty="0"/>
              <a:t> changes in the score? It may now be time for medication or</a:t>
            </a:r>
            <a:r>
              <a:rPr lang="en-US" baseline="0" dirty="0"/>
              <a:t> psychotherapy if there hasn’t been a mental health intervention yet.</a:t>
            </a:r>
            <a:endParaRPr lang="en-US" dirty="0"/>
          </a:p>
        </p:txBody>
      </p:sp>
      <p:sp>
        <p:nvSpPr>
          <p:cNvPr id="4" name="Slide Number Placeholder 3"/>
          <p:cNvSpPr>
            <a:spLocks noGrp="1"/>
          </p:cNvSpPr>
          <p:nvPr>
            <p:ph type="sldNum" sz="quarter" idx="5"/>
          </p:nvPr>
        </p:nvSpPr>
        <p:spPr/>
        <p:txBody>
          <a:bodyPr/>
          <a:lstStyle/>
          <a:p>
            <a:fld id="{0CB0A17B-E3E0-4417-B970-53C31F9AA0FF}" type="slidenum">
              <a:rPr lang="en-US" smtClean="0"/>
              <a:t>80</a:t>
            </a:fld>
            <a:endParaRPr lang="en-US"/>
          </a:p>
        </p:txBody>
      </p:sp>
    </p:spTree>
    <p:extLst>
      <p:ext uri="{BB962C8B-B14F-4D97-AF65-F5344CB8AC3E}">
        <p14:creationId xmlns:p14="http://schemas.microsoft.com/office/powerpoint/2010/main" val="24974049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Notes: </a:t>
            </a:r>
            <a:endParaRPr lang="en-US" b="1" dirty="0"/>
          </a:p>
          <a:p>
            <a:r>
              <a:rPr lang="en-US" dirty="0"/>
              <a:t>Here are reminders of using buprenorphine vs methadone. If you are not certified to prescribe Suboxone, the</a:t>
            </a:r>
            <a:r>
              <a:rPr lang="en-US" baseline="0" dirty="0"/>
              <a:t> trainers </a:t>
            </a:r>
            <a:r>
              <a:rPr lang="en-US" dirty="0"/>
              <a:t>recommend that you become certified (if you are a physician, NP, PA, etc.). As seen in the prior discussion there are racial inequities in access to buprenorphine.  Buprenorphine</a:t>
            </a:r>
            <a:r>
              <a:rPr lang="en-US" baseline="0" dirty="0"/>
              <a:t> prescribers, particularly prescribers of color,</a:t>
            </a:r>
            <a:r>
              <a:rPr lang="en-US" dirty="0"/>
              <a:t> are needed. </a:t>
            </a:r>
          </a:p>
          <a:p>
            <a:r>
              <a:rPr lang="en-US" dirty="0"/>
              <a:t>To start, besides having a valid DEA license; you have to fill out a notice of intent or NOI and submit to the DEA</a:t>
            </a:r>
            <a:r>
              <a:rPr lang="en-US" b="1" dirty="0"/>
              <a:t>. </a:t>
            </a:r>
            <a:r>
              <a:rPr lang="en-US" b="0" dirty="0"/>
              <a:t>See:</a:t>
            </a:r>
          </a:p>
          <a:p>
            <a:endParaRPr lang="en-US" b="1" dirty="0"/>
          </a:p>
          <a:p>
            <a:r>
              <a:rPr lang="en-US" dirty="0"/>
              <a:t>There are 2 NOIs - one if you want to prescribe up to 30 patients and the other is for more than thirty. The latter also requires the 8-hour training. Even if you plan to prescribe less than 30,  we highly recommend completing online prescribing training from programs such as AOOA or PCSS.  See: </a:t>
            </a:r>
            <a:r>
              <a:rPr lang="en-US" b="1" dirty="0"/>
              <a:t>https://pcssnow.org/medications-for-opioid-use-disorder/waiver-training.  There is training available for physicians and for nurse practitioners. The trainers recommend that you go through the training to develop familiarity with buprenorphine even if you intend to prescribe only up to 30 patients.  </a:t>
            </a:r>
            <a:endParaRPr lang="en-US" dirty="0"/>
          </a:p>
          <a:p>
            <a:endParaRPr lang="en-US" dirty="0"/>
          </a:p>
          <a:p>
            <a:r>
              <a:rPr lang="en-US" dirty="0"/>
              <a:t>If a practitioner decides to prescribe buprenorphine, Dr.</a:t>
            </a:r>
            <a:r>
              <a:rPr lang="en-US" baseline="0" dirty="0"/>
              <a:t> King </a:t>
            </a:r>
            <a:r>
              <a:rPr lang="en-US" dirty="0"/>
              <a:t>recommends conducting the induction phase of the treatment plan within the office (clinic) instead of prescribing and sending patients home. Remember patients have to be in mild to moderate withdrawal in order to start the medication.  Dr. King recommends in-house induction as patients can be monitored for any adverse effects from the medication or symptoms of withdrawal such as nausea and headaches/body aches that can be treated in-house. </a:t>
            </a:r>
          </a:p>
          <a:p>
            <a:endParaRPr lang="en-US" dirty="0"/>
          </a:p>
          <a:p>
            <a:r>
              <a:rPr lang="en-US" dirty="0"/>
              <a:t>To become</a:t>
            </a:r>
            <a:r>
              <a:rPr lang="en-US" baseline="0" dirty="0"/>
              <a:t> a buprenorphine prescriber:</a:t>
            </a:r>
            <a:endParaRPr lang="en-US" dirty="0"/>
          </a:p>
          <a:p>
            <a:pPr algn="l" fontAlgn="base">
              <a:buFont typeface="+mj-lt"/>
              <a:buAutoNum type="arabicPeriod"/>
            </a:pPr>
            <a:r>
              <a:rPr lang="en-US" b="0" i="0" dirty="0">
                <a:solidFill>
                  <a:srgbClr val="2E2D32"/>
                </a:solidFill>
                <a:effectLst/>
                <a:latin typeface="inherit"/>
              </a:rPr>
              <a:t>Check your </a:t>
            </a:r>
            <a:r>
              <a:rPr lang="en-US" b="0" i="0" u="none" strike="noStrike" dirty="0">
                <a:solidFill>
                  <a:srgbClr val="756CB2"/>
                </a:solidFill>
                <a:effectLst/>
                <a:latin typeface="inherit"/>
                <a:hlinkClick r:id="rId3"/>
              </a:rPr>
              <a:t>eligibility</a:t>
            </a:r>
            <a:r>
              <a:rPr lang="en-US" b="0" i="0" dirty="0">
                <a:solidFill>
                  <a:srgbClr val="2E2D32"/>
                </a:solidFill>
                <a:effectLst/>
                <a:latin typeface="inherit"/>
              </a:rPr>
              <a:t>.</a:t>
            </a:r>
          </a:p>
          <a:p>
            <a:pPr algn="l" fontAlgn="base">
              <a:buFont typeface="+mj-lt"/>
              <a:buAutoNum type="arabicPeriod"/>
            </a:pPr>
            <a:r>
              <a:rPr lang="en-US" b="0" i="0" dirty="0">
                <a:solidFill>
                  <a:srgbClr val="2E2D32"/>
                </a:solidFill>
                <a:effectLst/>
                <a:latin typeface="inherit"/>
              </a:rPr>
              <a:t>Take the 8-hour or 16-hour waiver course (see below). </a:t>
            </a:r>
            <a:r>
              <a:rPr lang="en-US" b="0" i="1" dirty="0">
                <a:solidFill>
                  <a:srgbClr val="2E2D32"/>
                </a:solidFill>
                <a:effectLst/>
                <a:latin typeface="inherit"/>
              </a:rPr>
              <a:t>Note: The course is optional for prescribers treating 30 patients or less.</a:t>
            </a:r>
            <a:endParaRPr lang="en-US" b="0" i="0" dirty="0">
              <a:solidFill>
                <a:srgbClr val="2E2D32"/>
              </a:solidFill>
              <a:effectLst/>
              <a:latin typeface="inherit"/>
            </a:endParaRPr>
          </a:p>
          <a:p>
            <a:pPr algn="l" fontAlgn="base">
              <a:buFont typeface="+mj-lt"/>
              <a:buAutoNum type="arabicPeriod"/>
            </a:pPr>
            <a:r>
              <a:rPr lang="en-US" b="0" i="0" dirty="0">
                <a:solidFill>
                  <a:srgbClr val="2E2D32"/>
                </a:solidFill>
                <a:effectLst/>
                <a:latin typeface="inherit"/>
              </a:rPr>
              <a:t>Submit your </a:t>
            </a:r>
            <a:r>
              <a:rPr lang="en-US" b="0" i="0" u="none" strike="noStrike" dirty="0">
                <a:solidFill>
                  <a:srgbClr val="756CB2"/>
                </a:solidFill>
                <a:effectLst/>
                <a:latin typeface="inherit"/>
                <a:hlinkClick r:id="rId4"/>
              </a:rPr>
              <a:t>Notification of Intent (NOI) form</a:t>
            </a:r>
            <a:r>
              <a:rPr lang="en-US" b="0" i="0" dirty="0">
                <a:solidFill>
                  <a:srgbClr val="2E2D32"/>
                </a:solidFill>
                <a:effectLst/>
                <a:latin typeface="inherit"/>
              </a:rPr>
              <a:t> and Certificates of Completion.</a:t>
            </a:r>
          </a:p>
          <a:p>
            <a:endParaRPr lang="en-US" dirty="0"/>
          </a:p>
          <a:p>
            <a:r>
              <a:rPr lang="en-US" dirty="0"/>
              <a:t>Remember to check for possible</a:t>
            </a:r>
            <a:r>
              <a:rPr lang="en-US" baseline="0" dirty="0"/>
              <a:t> </a:t>
            </a:r>
            <a:r>
              <a:rPr lang="en-US" dirty="0"/>
              <a:t>drug-drug interactions with HIV medications and other medications the patient may be taking.</a:t>
            </a:r>
          </a:p>
          <a:p>
            <a:endParaRPr lang="en-US" dirty="0"/>
          </a:p>
          <a:p>
            <a:r>
              <a:rPr lang="en-US" b="1" dirty="0"/>
              <a:t>REFERENCE:</a:t>
            </a:r>
            <a:r>
              <a:rPr lang="en-US" dirty="0"/>
              <a:t> </a:t>
            </a:r>
          </a:p>
          <a:p>
            <a:r>
              <a:rPr lang="en-US" dirty="0"/>
              <a:t>Substance</a:t>
            </a:r>
            <a:r>
              <a:rPr lang="en-US" baseline="0" dirty="0"/>
              <a:t> Abuse and Mental Health Services Administration. (2021). [Webpage]. </a:t>
            </a:r>
            <a:r>
              <a:rPr lang="en-US" i="1" baseline="0" dirty="0"/>
              <a:t>Buprenorphine Waiver Notification</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https://buprenorphine.samhsa.gov/forms/select-practitioner-type.php</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dirty="0"/>
          </a:p>
          <a:p>
            <a:r>
              <a:rPr lang="en-US" dirty="0"/>
              <a:t> </a:t>
            </a:r>
          </a:p>
        </p:txBody>
      </p:sp>
      <p:sp>
        <p:nvSpPr>
          <p:cNvPr id="4" name="Slide Number Placeholder 3"/>
          <p:cNvSpPr>
            <a:spLocks noGrp="1"/>
          </p:cNvSpPr>
          <p:nvPr>
            <p:ph type="sldNum" sz="quarter" idx="5"/>
          </p:nvPr>
        </p:nvSpPr>
        <p:spPr/>
        <p:txBody>
          <a:bodyPr/>
          <a:lstStyle/>
          <a:p>
            <a:fld id="{0CB0A17B-E3E0-4417-B970-53C31F9AA0FF}" type="slidenum">
              <a:rPr lang="en-US" smtClean="0"/>
              <a:t>81</a:t>
            </a:fld>
            <a:endParaRPr lang="en-US"/>
          </a:p>
        </p:txBody>
      </p:sp>
    </p:spTree>
    <p:extLst>
      <p:ext uri="{BB962C8B-B14F-4D97-AF65-F5344CB8AC3E}">
        <p14:creationId xmlns:p14="http://schemas.microsoft.com/office/powerpoint/2010/main" val="6185602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 </a:t>
            </a:r>
          </a:p>
          <a:p>
            <a:r>
              <a:rPr lang="en-US" dirty="0"/>
              <a:t>Continue discussion on the follow-up visit one month</a:t>
            </a:r>
            <a:r>
              <a:rPr lang="en-US" baseline="0" dirty="0"/>
              <a:t> after the previous slide</a:t>
            </a:r>
            <a:r>
              <a:rPr lang="en-US" dirty="0"/>
              <a:t>.</a:t>
            </a:r>
          </a:p>
          <a:p>
            <a:pPr marL="234473" indent="-234473">
              <a:buAutoNum type="arabicParenR"/>
            </a:pPr>
            <a:r>
              <a:rPr lang="en-US" dirty="0"/>
              <a:t>James has decided to start Suboxone and pain management. Make sure that the pain management team is aware that your patient is on an opioid partial agonist in order to prevent opioid prescribing. </a:t>
            </a:r>
          </a:p>
          <a:p>
            <a:pPr marL="234473" indent="-234473">
              <a:buAutoNum type="arabicParenR"/>
            </a:pPr>
            <a:r>
              <a:rPr lang="en-US" dirty="0"/>
              <a:t>James has found an African-American mental health provider. </a:t>
            </a:r>
          </a:p>
          <a:p>
            <a:endParaRPr lang="en-US" b="1" dirty="0"/>
          </a:p>
          <a:p>
            <a:r>
              <a:rPr lang="en-US" dirty="0"/>
              <a:t>One month later:</a:t>
            </a:r>
          </a:p>
          <a:p>
            <a:pPr marL="234473" indent="-234473">
              <a:buAutoNum type="arabicParenR"/>
            </a:pPr>
            <a:r>
              <a:rPr lang="en-US" dirty="0"/>
              <a:t>Once again, follow-ups may be dependent upon insurance, workforce and scheduling. The MD</a:t>
            </a:r>
            <a:r>
              <a:rPr lang="en-US" baseline="0" dirty="0"/>
              <a:t> trainer’s own usual procedure is </a:t>
            </a:r>
            <a:r>
              <a:rPr lang="en-US" dirty="0"/>
              <a:t>to keep his patients who are on new medications or who are unstable close for the first few months and then when patient and provider are both in agreement taper to Q 2 or Q3m. </a:t>
            </a:r>
          </a:p>
          <a:p>
            <a:pPr marL="234473" indent="-234473">
              <a:buAutoNum type="arabicParenR"/>
            </a:pPr>
            <a:r>
              <a:rPr lang="en-US" dirty="0"/>
              <a:t>James is stable and adherent on Suboxone.  If James is stable with pain management, may start addressing taper dosing to less than 24 mg per day.  </a:t>
            </a:r>
          </a:p>
          <a:p>
            <a:pPr marL="234473" indent="-234473">
              <a:buAutoNum type="arabicParenR"/>
            </a:pPr>
            <a:r>
              <a:rPr lang="en-US" dirty="0"/>
              <a:t>Continue addressing STI, erectile dysfunction, diabetes, and hypertension routine management. </a:t>
            </a:r>
          </a:p>
          <a:p>
            <a:pPr marL="234473" indent="-234473">
              <a:buAutoNum type="arabicParenR"/>
            </a:pPr>
            <a:endParaRPr lang="en-US" dirty="0"/>
          </a:p>
          <a:p>
            <a:r>
              <a:rPr lang="en-US" dirty="0"/>
              <a:t>Ask training</a:t>
            </a:r>
            <a:r>
              <a:rPr lang="en-US" baseline="0" dirty="0"/>
              <a:t> participants </a:t>
            </a:r>
            <a:r>
              <a:rPr lang="en-US" dirty="0"/>
              <a:t>for comments on the case. Check foreseeable implementation concerns either positive or negative. Insurance concerns. Workforce concerns or constraints.  </a:t>
            </a:r>
          </a:p>
          <a:p>
            <a:endParaRPr lang="en-US" dirty="0"/>
          </a:p>
          <a:p>
            <a:r>
              <a:rPr lang="en-US" b="1" dirty="0"/>
              <a:t>REFERENCE: </a:t>
            </a:r>
          </a:p>
          <a:p>
            <a:r>
              <a:rPr lang="en-US" b="0" i="0" dirty="0">
                <a:solidFill>
                  <a:srgbClr val="333333"/>
                </a:solidFill>
                <a:effectLst/>
                <a:latin typeface="Guardian TextSans Web"/>
              </a:rPr>
              <a:t>Takeshita, J., Wang, S., Loren, A. W, Mitra, N., Shults, J., Shin, D. B., &amp; </a:t>
            </a:r>
            <a:r>
              <a:rPr lang="en-US" b="0" i="0" dirty="0" err="1">
                <a:solidFill>
                  <a:srgbClr val="333333"/>
                </a:solidFill>
                <a:effectLst/>
                <a:latin typeface="Guardian TextSans Web"/>
              </a:rPr>
              <a:t>Sawinski</a:t>
            </a:r>
            <a:r>
              <a:rPr lang="en-US" b="0" i="0" dirty="0">
                <a:solidFill>
                  <a:srgbClr val="333333"/>
                </a:solidFill>
                <a:effectLst/>
                <a:latin typeface="Guardian TextSans Web"/>
              </a:rPr>
              <a:t>, D. L. (2020). Association of racial/ethnic and gender concordance between patients and physicians with patient experience ratings. </a:t>
            </a:r>
            <a:r>
              <a:rPr lang="en-US" b="0" i="1" dirty="0">
                <a:solidFill>
                  <a:srgbClr val="333333"/>
                </a:solidFill>
                <a:effectLst/>
                <a:latin typeface="Guardian TextSans Web"/>
              </a:rPr>
              <a:t>JAMA Network Open, 3</a:t>
            </a:r>
            <a:r>
              <a:rPr lang="en-US" b="0" i="0" dirty="0">
                <a:solidFill>
                  <a:srgbClr val="333333"/>
                </a:solidFill>
                <a:effectLst/>
                <a:latin typeface="Guardian TextSans Web"/>
              </a:rPr>
              <a:t>(11), e2024583. doi:10.1001/jamanetworkopen.2020.24583</a:t>
            </a:r>
            <a:endParaRPr lang="en-US" dirty="0"/>
          </a:p>
        </p:txBody>
      </p:sp>
      <p:sp>
        <p:nvSpPr>
          <p:cNvPr id="4" name="Slide Number Placeholder 3"/>
          <p:cNvSpPr>
            <a:spLocks noGrp="1"/>
          </p:cNvSpPr>
          <p:nvPr>
            <p:ph type="sldNum" sz="quarter" idx="5"/>
          </p:nvPr>
        </p:nvSpPr>
        <p:spPr/>
        <p:txBody>
          <a:bodyPr/>
          <a:lstStyle/>
          <a:p>
            <a:fld id="{0CB0A17B-E3E0-4417-B970-53C31F9AA0FF}" type="slidenum">
              <a:rPr lang="en-US" smtClean="0"/>
              <a:t>82</a:t>
            </a:fld>
            <a:endParaRPr lang="en-US"/>
          </a:p>
        </p:txBody>
      </p:sp>
    </p:spTree>
    <p:extLst>
      <p:ext uri="{BB962C8B-B14F-4D97-AF65-F5344CB8AC3E}">
        <p14:creationId xmlns:p14="http://schemas.microsoft.com/office/powerpoint/2010/main" val="36948250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a:t>
            </a:r>
          </a:p>
          <a:p>
            <a:r>
              <a:rPr lang="en-US" baseline="0" dirty="0"/>
              <a:t>This slide indicates the point in the training where a 15-minute break should be taken (assuming you are 90 minutes or further into a 3-hour training period at this point).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83</a:t>
            </a:fld>
            <a:endParaRPr lang="en-US"/>
          </a:p>
        </p:txBody>
      </p:sp>
    </p:spTree>
    <p:extLst>
      <p:ext uri="{BB962C8B-B14F-4D97-AF65-F5344CB8AC3E}">
        <p14:creationId xmlns:p14="http://schemas.microsoft.com/office/powerpoint/2010/main" val="1680197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to the section on the</a:t>
            </a:r>
            <a:r>
              <a:rPr lang="en-US" baseline="0" dirty="0"/>
              <a:t> FDA-approved medications for the treatment of opioid use disorder.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84</a:t>
            </a:fld>
            <a:endParaRPr lang="en-US"/>
          </a:p>
        </p:txBody>
      </p:sp>
    </p:spTree>
    <p:extLst>
      <p:ext uri="{BB962C8B-B14F-4D97-AF65-F5344CB8AC3E}">
        <p14:creationId xmlns:p14="http://schemas.microsoft.com/office/powerpoint/2010/main" val="3883469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dirty="0">
                <a:solidFill>
                  <a:srgbClr val="FFFF00"/>
                </a:solidFill>
              </a:rPr>
              <a:t>This slide depicts  the differences in opioid effect between full opioid agonists such as methadone, partial agonists such as buprenorphine, and antagonists like naloxone. Taking too much of a full agonist can potentially lead to overdose and death, while partial agonists like buprenorphine have a “ceiling effect”, meaning that the amount of opioid effect levels off at a certain point. Antagonists like naloxone completely block the effects of opioids. </a:t>
            </a:r>
          </a:p>
          <a:p>
            <a:pPr defTabSz="937893">
              <a:defRPr/>
            </a:pPr>
            <a:endParaRPr lang="en-US" dirty="0">
              <a:solidFill>
                <a:srgbClr val="FFFF00"/>
              </a:solidFill>
            </a:endParaRPr>
          </a:p>
          <a:p>
            <a:pPr defTabSz="937893">
              <a:defRPr/>
            </a:pPr>
            <a:r>
              <a:rPr lang="en-US" b="1" dirty="0">
                <a:solidFill>
                  <a:srgbClr val="FFFF00"/>
                </a:solidFill>
              </a:rPr>
              <a:t>REFERENCE: </a:t>
            </a:r>
          </a:p>
          <a:p>
            <a:pPr defTabSz="937893">
              <a:defRPr/>
            </a:pPr>
            <a:r>
              <a:rPr lang="en-US" dirty="0"/>
              <a:t>Substance Abuse and Mental Health Services Administration. (2021). </a:t>
            </a:r>
            <a:r>
              <a:rPr lang="en-US" i="1" dirty="0"/>
              <a:t>Medications for Opioid Use Disorder. Treatment Improvement Protocol (TIP). </a:t>
            </a:r>
            <a:r>
              <a:rPr lang="en-US" dirty="0"/>
              <a:t>Series 63 Publication No. PEP21-02-01-002. Rockville, MD: Author.</a:t>
            </a:r>
            <a:endParaRPr lang="en-US" sz="1000" dirty="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85</a:t>
            </a:fld>
            <a:endParaRPr lang="en-US"/>
          </a:p>
        </p:txBody>
      </p:sp>
    </p:spTree>
    <p:extLst>
      <p:ext uri="{BB962C8B-B14F-4D97-AF65-F5344CB8AC3E}">
        <p14:creationId xmlns:p14="http://schemas.microsoft.com/office/powerpoint/2010/main" val="22643957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begins</a:t>
            </a:r>
            <a:r>
              <a:rPr lang="en-US" baseline="0" dirty="0"/>
              <a:t> to describe methadone maintenance therapy. Methadone is a full opioid agonist, so higher doses can lead to overdose and death. It is prescribed to treat severe pain and opioid use disorder. It suppressed opioid withdrawal symptoms and reduces or completely prevents opioid cravings. One of the features that makes it difficult for people to adhere to treatment is having to go to a methadone clinic every day to get their dose. There has historically been a great deal of stigma attached to methadone clinics. </a:t>
            </a:r>
            <a:endParaRPr lang="en-US" dirty="0"/>
          </a:p>
          <a:p>
            <a:endParaRPr lang="en-US" dirty="0"/>
          </a:p>
          <a:p>
            <a:r>
              <a:rPr lang="en-US" b="1" dirty="0"/>
              <a:t>REFERENCE:</a:t>
            </a:r>
          </a:p>
          <a:p>
            <a:r>
              <a:rPr lang="en-US" dirty="0"/>
              <a:t>Mattick,</a:t>
            </a:r>
            <a:r>
              <a:rPr lang="en-US" baseline="0" dirty="0"/>
              <a:t> R., Breen, C., Kimber, J., &amp; </a:t>
            </a:r>
            <a:r>
              <a:rPr lang="en-US" baseline="0" dirty="0" err="1"/>
              <a:t>Davoli</a:t>
            </a:r>
            <a:r>
              <a:rPr lang="en-US" baseline="0" dirty="0"/>
              <a:t>, M. (2009). </a:t>
            </a:r>
            <a:r>
              <a:rPr lang="en-US" i="1" baseline="0" dirty="0"/>
              <a:t>Cochrane Database Systematic Reviews, </a:t>
            </a:r>
            <a:r>
              <a:rPr lang="en-US" baseline="0" dirty="0"/>
              <a:t>3, rCD002209.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86</a:t>
            </a:fld>
            <a:endParaRPr lang="en-US"/>
          </a:p>
        </p:txBody>
      </p:sp>
    </p:spTree>
    <p:extLst>
      <p:ext uri="{BB962C8B-B14F-4D97-AF65-F5344CB8AC3E}">
        <p14:creationId xmlns:p14="http://schemas.microsoft.com/office/powerpoint/2010/main" val="11721704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700">
                <a:solidFill>
                  <a:srgbClr val="FFCC00"/>
                </a:solidFill>
                <a:latin typeface="Arial" charset="0"/>
              </a:defRPr>
            </a:lvl1pPr>
            <a:lvl2pPr marL="785280" indent="-302030">
              <a:defRPr sz="4700">
                <a:solidFill>
                  <a:srgbClr val="FFCC00"/>
                </a:solidFill>
                <a:latin typeface="Arial" charset="0"/>
              </a:defRPr>
            </a:lvl2pPr>
            <a:lvl3pPr marL="1208124" indent="-241625">
              <a:defRPr sz="4700">
                <a:solidFill>
                  <a:srgbClr val="FFCC00"/>
                </a:solidFill>
                <a:latin typeface="Arial" charset="0"/>
              </a:defRPr>
            </a:lvl3pPr>
            <a:lvl4pPr marL="1691372" indent="-241625">
              <a:defRPr sz="4700">
                <a:solidFill>
                  <a:srgbClr val="FFCC00"/>
                </a:solidFill>
                <a:latin typeface="Arial" charset="0"/>
              </a:defRPr>
            </a:lvl4pPr>
            <a:lvl5pPr marL="2174621" indent="-241625">
              <a:defRPr sz="4700">
                <a:solidFill>
                  <a:srgbClr val="FFCC00"/>
                </a:solidFill>
                <a:latin typeface="Arial" charset="0"/>
              </a:defRPr>
            </a:lvl5pPr>
            <a:lvl6pPr marL="2657871" indent="-241625" algn="ctr" eaLnBrk="0" fontAlgn="base" hangingPunct="0">
              <a:lnSpc>
                <a:spcPct val="80000"/>
              </a:lnSpc>
              <a:spcBef>
                <a:spcPct val="0"/>
              </a:spcBef>
              <a:spcAft>
                <a:spcPct val="0"/>
              </a:spcAft>
              <a:defRPr sz="4700">
                <a:solidFill>
                  <a:srgbClr val="FFCC00"/>
                </a:solidFill>
                <a:latin typeface="Arial" charset="0"/>
              </a:defRPr>
            </a:lvl6pPr>
            <a:lvl7pPr marL="3141120" indent="-241625" algn="ctr" eaLnBrk="0" fontAlgn="base" hangingPunct="0">
              <a:lnSpc>
                <a:spcPct val="80000"/>
              </a:lnSpc>
              <a:spcBef>
                <a:spcPct val="0"/>
              </a:spcBef>
              <a:spcAft>
                <a:spcPct val="0"/>
              </a:spcAft>
              <a:defRPr sz="4700">
                <a:solidFill>
                  <a:srgbClr val="FFCC00"/>
                </a:solidFill>
                <a:latin typeface="Arial" charset="0"/>
              </a:defRPr>
            </a:lvl7pPr>
            <a:lvl8pPr marL="3624370" indent="-241625" algn="ctr" eaLnBrk="0" fontAlgn="base" hangingPunct="0">
              <a:lnSpc>
                <a:spcPct val="80000"/>
              </a:lnSpc>
              <a:spcBef>
                <a:spcPct val="0"/>
              </a:spcBef>
              <a:spcAft>
                <a:spcPct val="0"/>
              </a:spcAft>
              <a:defRPr sz="4700">
                <a:solidFill>
                  <a:srgbClr val="FFCC00"/>
                </a:solidFill>
                <a:latin typeface="Arial" charset="0"/>
              </a:defRPr>
            </a:lvl8pPr>
            <a:lvl9pPr marL="4107618" indent="-241625" algn="ctr" eaLnBrk="0" fontAlgn="base" hangingPunct="0">
              <a:lnSpc>
                <a:spcPct val="80000"/>
              </a:lnSpc>
              <a:spcBef>
                <a:spcPct val="0"/>
              </a:spcBef>
              <a:spcAft>
                <a:spcPct val="0"/>
              </a:spcAft>
              <a:defRPr sz="4700">
                <a:solidFill>
                  <a:srgbClr val="FFCC00"/>
                </a:solidFill>
                <a:latin typeface="Arial" charset="0"/>
              </a:defRPr>
            </a:lvl9pPr>
          </a:lstStyle>
          <a:p>
            <a:fld id="{5E637551-B77E-4A20-B060-1977F2C153FB}" type="slidenum">
              <a:rPr lang="en-AU" altLang="en-US" sz="1200">
                <a:solidFill>
                  <a:schemeClr val="tx1"/>
                </a:solidFill>
              </a:rPr>
              <a:pPr/>
              <a:t>87</a:t>
            </a:fld>
            <a:endParaRPr lang="en-AU" altLang="en-US" sz="1200">
              <a:solidFill>
                <a:schemeClr val="tx1"/>
              </a:solidFill>
            </a:endParaRPr>
          </a:p>
        </p:txBody>
      </p:sp>
      <p:sp>
        <p:nvSpPr>
          <p:cNvPr id="50179" name="Rectangle 2"/>
          <p:cNvSpPr>
            <a:spLocks noGrp="1" noRot="1" noChangeAspect="1" noChangeArrowheads="1" noTextEdit="1"/>
          </p:cNvSpPr>
          <p:nvPr>
            <p:ph type="sldImg"/>
          </p:nvPr>
        </p:nvSpPr>
        <p:spPr>
          <a:xfrm>
            <a:off x="1303338" y="735013"/>
            <a:ext cx="4873625" cy="3656012"/>
          </a:xfrm>
          <a:ln/>
        </p:spPr>
      </p:sp>
      <p:sp>
        <p:nvSpPr>
          <p:cNvPr id="50180" name="Rectangle 3"/>
          <p:cNvSpPr>
            <a:spLocks noGrp="1" noChangeArrowheads="1"/>
          </p:cNvSpPr>
          <p:nvPr>
            <p:ph type="body" idx="1"/>
          </p:nvPr>
        </p:nvSpPr>
        <p:spPr>
          <a:xfrm>
            <a:off x="955041" y="4642249"/>
            <a:ext cx="5565987" cy="4397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presents advantages</a:t>
            </a:r>
            <a:r>
              <a:rPr lang="en-US" altLang="en-US" baseline="0" dirty="0"/>
              <a:t> and disadvantages of methadone maintenance therapy. Some of the advantages are that it suppresses opioid withdrawal symptoms and reduces cravings, thereby reducing relapses. Studies have shown that individuals on methadone maintenance are less likely to engage in criminal activity and have reduced transmission of blood-borne viruses compared to heroin users. There appear to be few long-term side effects. Some disadvantages of methadone are that dependence on an opioid is being maintained, tapering down and/or discontinuing methadone can be very difficult; it requires a daily time and travel commitment (to the clinic); and that there is the potential for diversion. </a:t>
            </a:r>
            <a:endParaRPr lang="en-US" altLang="en-US" dirty="0"/>
          </a:p>
          <a:p>
            <a:endParaRPr lang="en-US" altLang="en-US" dirty="0"/>
          </a:p>
          <a:p>
            <a:r>
              <a:rPr lang="en-US" altLang="en-US" b="1" dirty="0"/>
              <a:t>REFERENCE:</a:t>
            </a:r>
          </a:p>
          <a:p>
            <a:r>
              <a:rPr lang="en-US" altLang="en-US" dirty="0"/>
              <a:t>Salsitz, E., &amp; Wiegand, T. (2016). Pharmacotherapy</a:t>
            </a:r>
            <a:r>
              <a:rPr lang="en-US" altLang="en-US" baseline="0" dirty="0"/>
              <a:t> of opioid addiction: “Putting a real face on a false demon.” </a:t>
            </a:r>
            <a:r>
              <a:rPr lang="en-US" altLang="en-US" i="1" baseline="0" dirty="0"/>
              <a:t>Journal of Medical Toxicology, 12, </a:t>
            </a:r>
            <a:r>
              <a:rPr lang="en-US" altLang="en-US" baseline="0" dirty="0"/>
              <a:t>58</a:t>
            </a:r>
            <a:r>
              <a:rPr lang="en-US" sz="1900" dirty="0">
                <a:solidFill>
                  <a:srgbClr val="000000"/>
                </a:solidFill>
                <a:latin typeface="Calibri" panose="020F0502020204030204" pitchFamily="34" charset="0"/>
              </a:rPr>
              <a:t>–</a:t>
            </a:r>
            <a:r>
              <a:rPr lang="en-US" altLang="en-US" baseline="0" dirty="0"/>
              <a:t>63.</a:t>
            </a:r>
            <a:endParaRPr lang="en-US" altLang="en-US" dirty="0"/>
          </a:p>
        </p:txBody>
      </p:sp>
    </p:spTree>
    <p:extLst>
      <p:ext uri="{BB962C8B-B14F-4D97-AF65-F5344CB8AC3E}">
        <p14:creationId xmlns:p14="http://schemas.microsoft.com/office/powerpoint/2010/main" val="3586442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txBox="1">
            <a:spLocks noGrp="1" noChangeArrowheads="1"/>
          </p:cNvSpPr>
          <p:nvPr/>
        </p:nvSpPr>
        <p:spPr bwMode="auto">
          <a:xfrm>
            <a:off x="4235028" y="9271160"/>
            <a:ext cx="3241040" cy="4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a:defRPr sz="4000" b="1">
                <a:solidFill>
                  <a:srgbClr val="FFCC00"/>
                </a:solidFill>
                <a:latin typeface="Arial" charset="0"/>
              </a:defRPr>
            </a:lvl1pPr>
            <a:lvl2pPr marL="742950" indent="-285750">
              <a:defRPr sz="4000" b="1">
                <a:solidFill>
                  <a:srgbClr val="FFCC00"/>
                </a:solidFill>
                <a:latin typeface="Arial" charset="0"/>
              </a:defRPr>
            </a:lvl2pPr>
            <a:lvl3pPr marL="1143000" indent="-228600">
              <a:defRPr sz="4000" b="1">
                <a:solidFill>
                  <a:srgbClr val="FFCC00"/>
                </a:solidFill>
                <a:latin typeface="Arial" charset="0"/>
              </a:defRPr>
            </a:lvl3pPr>
            <a:lvl4pPr marL="1600200" indent="-228600">
              <a:defRPr sz="4000" b="1">
                <a:solidFill>
                  <a:srgbClr val="FFCC00"/>
                </a:solidFill>
                <a:latin typeface="Arial" charset="0"/>
              </a:defRPr>
            </a:lvl4pPr>
            <a:lvl5pPr marL="2057400" indent="-228600">
              <a:defRPr sz="4000" b="1">
                <a:solidFill>
                  <a:srgbClr val="FFCC00"/>
                </a:solidFill>
                <a:latin typeface="Arial" charset="0"/>
              </a:defRPr>
            </a:lvl5pPr>
            <a:lvl6pPr marL="2514600" indent="-228600" algn="ctr" eaLnBrk="0" fontAlgn="base" hangingPunct="0">
              <a:lnSpc>
                <a:spcPct val="80000"/>
              </a:lnSpc>
              <a:spcBef>
                <a:spcPct val="0"/>
              </a:spcBef>
              <a:spcAft>
                <a:spcPct val="0"/>
              </a:spcAft>
              <a:defRPr sz="4000" b="1">
                <a:solidFill>
                  <a:srgbClr val="FFCC00"/>
                </a:solidFill>
                <a:latin typeface="Arial" charset="0"/>
              </a:defRPr>
            </a:lvl6pPr>
            <a:lvl7pPr marL="2971800" indent="-228600" algn="ctr" eaLnBrk="0" fontAlgn="base" hangingPunct="0">
              <a:lnSpc>
                <a:spcPct val="80000"/>
              </a:lnSpc>
              <a:spcBef>
                <a:spcPct val="0"/>
              </a:spcBef>
              <a:spcAft>
                <a:spcPct val="0"/>
              </a:spcAft>
              <a:defRPr sz="4000" b="1">
                <a:solidFill>
                  <a:srgbClr val="FFCC00"/>
                </a:solidFill>
                <a:latin typeface="Arial" charset="0"/>
              </a:defRPr>
            </a:lvl7pPr>
            <a:lvl8pPr marL="3429000" indent="-228600" algn="ctr" eaLnBrk="0" fontAlgn="base" hangingPunct="0">
              <a:lnSpc>
                <a:spcPct val="80000"/>
              </a:lnSpc>
              <a:spcBef>
                <a:spcPct val="0"/>
              </a:spcBef>
              <a:spcAft>
                <a:spcPct val="0"/>
              </a:spcAft>
              <a:defRPr sz="4000" b="1">
                <a:solidFill>
                  <a:srgbClr val="FFCC00"/>
                </a:solidFill>
                <a:latin typeface="Arial" charset="0"/>
              </a:defRPr>
            </a:lvl8pPr>
            <a:lvl9pPr marL="3886200" indent="-228600" algn="ctr" eaLnBrk="0" fontAlgn="base" hangingPunct="0">
              <a:lnSpc>
                <a:spcPct val="80000"/>
              </a:lnSpc>
              <a:spcBef>
                <a:spcPct val="0"/>
              </a:spcBef>
              <a:spcAft>
                <a:spcPct val="0"/>
              </a:spcAft>
              <a:defRPr sz="4000" b="1">
                <a:solidFill>
                  <a:srgbClr val="FFCC00"/>
                </a:solidFill>
                <a:latin typeface="Arial" charset="0"/>
              </a:defRPr>
            </a:lvl9pPr>
          </a:lstStyle>
          <a:p>
            <a:pPr algn="r" eaLnBrk="1" hangingPunct="1">
              <a:lnSpc>
                <a:spcPct val="100000"/>
              </a:lnSpc>
            </a:pPr>
            <a:fld id="{35DA4D26-FD9E-4F61-B92D-9D3D8CB9F0EA}" type="slidenum">
              <a:rPr lang="en-US" altLang="en-US" sz="1200" b="0">
                <a:solidFill>
                  <a:schemeClr val="tx1"/>
                </a:solidFill>
              </a:rPr>
              <a:pPr algn="r" eaLnBrk="1" hangingPunct="1">
                <a:lnSpc>
                  <a:spcPct val="100000"/>
                </a:lnSpc>
              </a:pPr>
              <a:t>88</a:t>
            </a:fld>
            <a:endParaRPr lang="en-US" altLang="en-US" sz="1200" b="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997375" y="4637247"/>
            <a:ext cx="5483014" cy="4392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7893">
              <a:defRPr/>
            </a:pPr>
            <a:r>
              <a:rPr lang="en-US" altLang="en-US" dirty="0"/>
              <a:t>This slide explains buprenorphine</a:t>
            </a:r>
            <a:r>
              <a:rPr lang="en-US" altLang="en-US" baseline="0" dirty="0"/>
              <a:t> treatment for opioid use disorder. Buprenorphine is a partial opioid agonist, meaning that it provides opioid effects up to a limit. It has a ceiling effect at higher doses, meaning that it is impossible to overdose on it. Similar to methadone, it reduces or eliminates withdrawal symptoms and cravings. When naloxone is added to buprenorphine (i.e., Suboxone), it becomes very difficult to dilute and inject, which reduces diversion and allows for take-home doses. Buprenorphine can be prescribed at any doctor’s office (as long as the physician, NP, or PA has an FDA waiver to prescribe it), which makes it easier in general to access than methadone, and there is less historical stigma around it than there is around methadone. </a:t>
            </a:r>
            <a:endParaRPr lang="en-US" altLang="en-US" dirty="0"/>
          </a:p>
          <a:p>
            <a:pPr defTabSz="937893">
              <a:defRPr/>
            </a:pPr>
            <a:endParaRPr lang="en-US" altLang="en-US" dirty="0"/>
          </a:p>
          <a:p>
            <a:pPr defTabSz="937893">
              <a:defRPr/>
            </a:pPr>
            <a:r>
              <a:rPr lang="en-US" altLang="en-US" b="1" dirty="0"/>
              <a:t>REFERENCE:</a:t>
            </a:r>
          </a:p>
          <a:p>
            <a:pPr defTabSz="937893">
              <a:defRPr/>
            </a:pPr>
            <a:r>
              <a:rPr lang="en-US" altLang="en-US" dirty="0"/>
              <a:t>Zoorob, R., </a:t>
            </a:r>
            <a:r>
              <a:rPr lang="en-US" altLang="en-US" dirty="0" err="1"/>
              <a:t>Kowalchuk</a:t>
            </a:r>
            <a:r>
              <a:rPr lang="en-US" altLang="en-US" dirty="0"/>
              <a:t>, A., &amp; Mejia de Grubb, M. (2018). Buprenorphine</a:t>
            </a:r>
            <a:r>
              <a:rPr lang="en-US" altLang="en-US" baseline="0" dirty="0"/>
              <a:t> therapy for opioid use disorder. </a:t>
            </a:r>
            <a:r>
              <a:rPr lang="en-US" altLang="en-US" i="1" baseline="0" dirty="0"/>
              <a:t>American Family Physician, 97</a:t>
            </a:r>
            <a:r>
              <a:rPr lang="en-US" altLang="en-US" baseline="0" dirty="0"/>
              <a:t>(5), 313</a:t>
            </a:r>
            <a:r>
              <a:rPr lang="en-US" sz="1900" dirty="0">
                <a:solidFill>
                  <a:srgbClr val="000000"/>
                </a:solidFill>
                <a:latin typeface="Calibri" panose="020F0502020204030204" pitchFamily="34" charset="0"/>
              </a:rPr>
              <a:t>–</a:t>
            </a:r>
            <a:r>
              <a:rPr lang="en-US" altLang="en-US" baseline="0" dirty="0"/>
              <a:t>320.</a:t>
            </a:r>
          </a:p>
          <a:p>
            <a:pPr eaLnBrk="1" hangingPunct="1"/>
            <a:endParaRPr lang="en-US" altLang="en-US" dirty="0"/>
          </a:p>
        </p:txBody>
      </p:sp>
    </p:spTree>
    <p:extLst>
      <p:ext uri="{BB962C8B-B14F-4D97-AF65-F5344CB8AC3E}">
        <p14:creationId xmlns:p14="http://schemas.microsoft.com/office/powerpoint/2010/main" val="36572036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txBox="1">
            <a:spLocks noGrp="1" noChangeArrowheads="1"/>
          </p:cNvSpPr>
          <p:nvPr/>
        </p:nvSpPr>
        <p:spPr bwMode="auto">
          <a:xfrm>
            <a:off x="4235028" y="9271160"/>
            <a:ext cx="3241040" cy="4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a:defRPr sz="4000" b="1">
                <a:solidFill>
                  <a:srgbClr val="FFCC00"/>
                </a:solidFill>
                <a:latin typeface="Arial" charset="0"/>
              </a:defRPr>
            </a:lvl1pPr>
            <a:lvl2pPr marL="742950" indent="-285750">
              <a:defRPr sz="4000" b="1">
                <a:solidFill>
                  <a:srgbClr val="FFCC00"/>
                </a:solidFill>
                <a:latin typeface="Arial" charset="0"/>
              </a:defRPr>
            </a:lvl2pPr>
            <a:lvl3pPr marL="1143000" indent="-228600">
              <a:defRPr sz="4000" b="1">
                <a:solidFill>
                  <a:srgbClr val="FFCC00"/>
                </a:solidFill>
                <a:latin typeface="Arial" charset="0"/>
              </a:defRPr>
            </a:lvl3pPr>
            <a:lvl4pPr marL="1600200" indent="-228600">
              <a:defRPr sz="4000" b="1">
                <a:solidFill>
                  <a:srgbClr val="FFCC00"/>
                </a:solidFill>
                <a:latin typeface="Arial" charset="0"/>
              </a:defRPr>
            </a:lvl4pPr>
            <a:lvl5pPr marL="2057400" indent="-228600">
              <a:defRPr sz="4000" b="1">
                <a:solidFill>
                  <a:srgbClr val="FFCC00"/>
                </a:solidFill>
                <a:latin typeface="Arial" charset="0"/>
              </a:defRPr>
            </a:lvl5pPr>
            <a:lvl6pPr marL="2514600" indent="-228600" algn="ctr" eaLnBrk="0" fontAlgn="base" hangingPunct="0">
              <a:lnSpc>
                <a:spcPct val="80000"/>
              </a:lnSpc>
              <a:spcBef>
                <a:spcPct val="0"/>
              </a:spcBef>
              <a:spcAft>
                <a:spcPct val="0"/>
              </a:spcAft>
              <a:defRPr sz="4000" b="1">
                <a:solidFill>
                  <a:srgbClr val="FFCC00"/>
                </a:solidFill>
                <a:latin typeface="Arial" charset="0"/>
              </a:defRPr>
            </a:lvl6pPr>
            <a:lvl7pPr marL="2971800" indent="-228600" algn="ctr" eaLnBrk="0" fontAlgn="base" hangingPunct="0">
              <a:lnSpc>
                <a:spcPct val="80000"/>
              </a:lnSpc>
              <a:spcBef>
                <a:spcPct val="0"/>
              </a:spcBef>
              <a:spcAft>
                <a:spcPct val="0"/>
              </a:spcAft>
              <a:defRPr sz="4000" b="1">
                <a:solidFill>
                  <a:srgbClr val="FFCC00"/>
                </a:solidFill>
                <a:latin typeface="Arial" charset="0"/>
              </a:defRPr>
            </a:lvl7pPr>
            <a:lvl8pPr marL="3429000" indent="-228600" algn="ctr" eaLnBrk="0" fontAlgn="base" hangingPunct="0">
              <a:lnSpc>
                <a:spcPct val="80000"/>
              </a:lnSpc>
              <a:spcBef>
                <a:spcPct val="0"/>
              </a:spcBef>
              <a:spcAft>
                <a:spcPct val="0"/>
              </a:spcAft>
              <a:defRPr sz="4000" b="1">
                <a:solidFill>
                  <a:srgbClr val="FFCC00"/>
                </a:solidFill>
                <a:latin typeface="Arial" charset="0"/>
              </a:defRPr>
            </a:lvl8pPr>
            <a:lvl9pPr marL="3886200" indent="-228600" algn="ctr" eaLnBrk="0" fontAlgn="base" hangingPunct="0">
              <a:lnSpc>
                <a:spcPct val="80000"/>
              </a:lnSpc>
              <a:spcBef>
                <a:spcPct val="0"/>
              </a:spcBef>
              <a:spcAft>
                <a:spcPct val="0"/>
              </a:spcAft>
              <a:defRPr sz="4000" b="1">
                <a:solidFill>
                  <a:srgbClr val="FFCC00"/>
                </a:solidFill>
                <a:latin typeface="Arial" charset="0"/>
              </a:defRPr>
            </a:lvl9pPr>
          </a:lstStyle>
          <a:p>
            <a:pPr algn="r" eaLnBrk="1" hangingPunct="1">
              <a:lnSpc>
                <a:spcPct val="100000"/>
              </a:lnSpc>
            </a:pPr>
            <a:fld id="{EF10DE06-48CC-4E3A-90A6-CC2B26D7A77D}" type="slidenum">
              <a:rPr lang="en-US" altLang="en-US" sz="1200" b="0">
                <a:solidFill>
                  <a:schemeClr val="tx1"/>
                </a:solidFill>
              </a:rPr>
              <a:pPr algn="r" eaLnBrk="1" hangingPunct="1">
                <a:lnSpc>
                  <a:spcPct val="100000"/>
                </a:lnSpc>
              </a:pPr>
              <a:t>89</a:t>
            </a:fld>
            <a:endParaRPr lang="en-US" altLang="en-US" sz="1200" b="0">
              <a:solidFill>
                <a:schemeClr val="tx1"/>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997375" y="4637247"/>
            <a:ext cx="5483014" cy="4392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MD trainer may wish </a:t>
            </a:r>
            <a:r>
              <a:rPr lang="en-US" altLang="en-US" baseline="0" dirty="0"/>
              <a:t>to elaborate on the 2</a:t>
            </a:r>
            <a:r>
              <a:rPr lang="en-US" altLang="en-US" baseline="30000" dirty="0"/>
              <a:t>nd</a:t>
            </a:r>
            <a:r>
              <a:rPr lang="en-US" altLang="en-US" baseline="0" dirty="0"/>
              <a:t> bullet point) </a:t>
            </a:r>
            <a:endParaRPr lang="en-US" altLang="en-US" dirty="0"/>
          </a:p>
          <a:p>
            <a:pPr eaLnBrk="1" hangingPunct="1"/>
            <a:r>
              <a:rPr lang="en-US" altLang="en-US" dirty="0"/>
              <a:t>When naloxone</a:t>
            </a:r>
            <a:r>
              <a:rPr lang="en-US" altLang="en-US" baseline="0" dirty="0"/>
              <a:t> is added to buprenorphine, the naloxone blocks the opioid agonist effect if it is illicitly injected, thereby reducing attempts to inject it. If the medication is taken as instructed, in the film or tablet forms, the naloxone passes through the GI tract without being absorbed, thus providing the desired opioid effect. Dosage may start at 4-8mg/day, escalating to 16-24mg/day for maintenance, depending on each patient’s response. However, some providers choose to start patients on a 24mg dose and then gradually reduce the dose depending on the patient’s response.  </a:t>
            </a:r>
            <a:endParaRPr lang="en-US" altLang="en-US" dirty="0"/>
          </a:p>
          <a:p>
            <a:pPr eaLnBrk="1" hangingPunct="1"/>
            <a:endParaRPr lang="en-US" altLang="en-US" dirty="0"/>
          </a:p>
          <a:p>
            <a:pPr eaLnBrk="1" hangingPunct="1"/>
            <a:r>
              <a:rPr lang="en-US" altLang="en-US" b="1" dirty="0"/>
              <a:t>REFERENCE:</a:t>
            </a:r>
          </a:p>
          <a:p>
            <a:pPr defTabSz="937893">
              <a:defRPr/>
            </a:pPr>
            <a:r>
              <a:rPr lang="en-US" altLang="en-US" dirty="0"/>
              <a:t>Zoorob, R., </a:t>
            </a:r>
            <a:r>
              <a:rPr lang="en-US" altLang="en-US" dirty="0" err="1"/>
              <a:t>Kowalchuk</a:t>
            </a:r>
            <a:r>
              <a:rPr lang="en-US" altLang="en-US" dirty="0"/>
              <a:t>, A., &amp; Mejia de Grubb, M. (2018). Buprenorphine</a:t>
            </a:r>
            <a:r>
              <a:rPr lang="en-US" altLang="en-US" baseline="0" dirty="0"/>
              <a:t> therapy for opioid use disorder. </a:t>
            </a:r>
            <a:r>
              <a:rPr lang="en-US" altLang="en-US" i="1" baseline="0" dirty="0"/>
              <a:t>American Family Physician, 97</a:t>
            </a:r>
            <a:r>
              <a:rPr lang="en-US" altLang="en-US" baseline="0" dirty="0"/>
              <a:t>(5), 313</a:t>
            </a:r>
            <a:r>
              <a:rPr lang="en-US" sz="1900" dirty="0">
                <a:solidFill>
                  <a:srgbClr val="000000"/>
                </a:solidFill>
                <a:latin typeface="Calibri" panose="020F0502020204030204" pitchFamily="34" charset="0"/>
              </a:rPr>
              <a:t>–</a:t>
            </a:r>
            <a:r>
              <a:rPr lang="en-US" altLang="en-US" baseline="0" dirty="0"/>
              <a:t>320.</a:t>
            </a:r>
          </a:p>
          <a:p>
            <a:pPr eaLnBrk="1" hangingPunct="1"/>
            <a:endParaRPr lang="en-US" altLang="en-US" baseline="0" dirty="0"/>
          </a:p>
          <a:p>
            <a:pPr eaLnBrk="1" hangingPunct="1"/>
            <a:endParaRPr lang="en-US" altLang="en-US" dirty="0"/>
          </a:p>
        </p:txBody>
      </p:sp>
    </p:spTree>
    <p:extLst>
      <p:ext uri="{BB962C8B-B14F-4D97-AF65-F5344CB8AC3E}">
        <p14:creationId xmlns:p14="http://schemas.microsoft.com/office/powerpoint/2010/main" val="337688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b="1" dirty="0">
                <a:solidFill>
                  <a:prstClr val="black"/>
                </a:solidFill>
              </a:rPr>
              <a:t>Trainer Note:</a:t>
            </a:r>
          </a:p>
          <a:p>
            <a:r>
              <a:rPr lang="en-US" baseline="0" dirty="0"/>
              <a:t>If conducting the training in person, ask the question and have training participants raise their hands as you state each response.</a:t>
            </a:r>
          </a:p>
          <a:p>
            <a:r>
              <a:rPr lang="en-US" baseline="0" dirty="0"/>
              <a:t>If conducting a virtual training, program the question and responses in as a poll. Give training participants approximately 30 seconds to respond, and then close the poll and display the results. </a:t>
            </a:r>
            <a:endParaRPr lang="en-US" dirty="0"/>
          </a:p>
          <a:p>
            <a:endParaRPr lang="en-US" dirty="0"/>
          </a:p>
          <a:p>
            <a:r>
              <a:rPr lang="en-US" dirty="0"/>
              <a:t>Answer key: correct response is 1 (True)</a:t>
            </a:r>
          </a:p>
        </p:txBody>
      </p:sp>
      <p:sp>
        <p:nvSpPr>
          <p:cNvPr id="4" name="Slide Number Placeholder 3"/>
          <p:cNvSpPr>
            <a:spLocks noGrp="1"/>
          </p:cNvSpPr>
          <p:nvPr>
            <p:ph type="sldNum" sz="quarter" idx="10"/>
          </p:nvPr>
        </p:nvSpPr>
        <p:spPr/>
        <p:txBody>
          <a:bodyPr/>
          <a:lstStyle/>
          <a:p>
            <a:fld id="{3B094AAE-6FCB-4991-9F3F-20F19306B018}" type="slidenum">
              <a:rPr lang="en-US" smtClean="0"/>
              <a:t>9</a:t>
            </a:fld>
            <a:endParaRPr lang="en-US"/>
          </a:p>
        </p:txBody>
      </p:sp>
    </p:spTree>
    <p:extLst>
      <p:ext uri="{BB962C8B-B14F-4D97-AF65-F5344CB8AC3E}">
        <p14:creationId xmlns:p14="http://schemas.microsoft.com/office/powerpoint/2010/main" val="15746575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prescribe buprenorphine for</a:t>
            </a:r>
            <a:r>
              <a:rPr lang="en-US" baseline="0" dirty="0"/>
              <a:t> Opioid Use Disorder, physicians, nurse practitioners, physician assistants, and clinical nurse specialists are required to complete training called an X-Waiver. The required training is 8 </a:t>
            </a:r>
            <a:r>
              <a:rPr lang="en-US" baseline="0" dirty="0" err="1"/>
              <a:t>hrs</a:t>
            </a:r>
            <a:r>
              <a:rPr lang="en-US" baseline="0" dirty="0"/>
              <a:t> for physicians and 24 </a:t>
            </a:r>
            <a:r>
              <a:rPr lang="en-US" baseline="0" dirty="0" err="1"/>
              <a:t>hrs</a:t>
            </a:r>
            <a:r>
              <a:rPr lang="en-US" baseline="0" dirty="0"/>
              <a:t> for the other healthcare providers. Qualified providers can prescribe buprenorphine for up to 100 patients in the first year and can apply for an increase to 275 patients after one year. As of April 2021, eligible healthcare providers can prescribe buprenorphine to up to 30 patients without obtaining an X-Waiver. </a:t>
            </a:r>
          </a:p>
          <a:p>
            <a:endParaRPr lang="en-US" baseline="0" dirty="0"/>
          </a:p>
          <a:p>
            <a:r>
              <a:rPr lang="en-US" b="1" baseline="0" dirty="0"/>
              <a:t>REFERENCES: </a:t>
            </a:r>
          </a:p>
          <a:p>
            <a:r>
              <a:rPr lang="en-US" dirty="0"/>
              <a:t>Substance Abuse and Mental Health Services Administration. (2021). [Webpage]. </a:t>
            </a:r>
            <a:r>
              <a:rPr lang="en-US" i="1" dirty="0"/>
              <a:t>Become a Buprenorphine</a:t>
            </a:r>
            <a:r>
              <a:rPr lang="en-US" i="1" baseline="0" dirty="0"/>
              <a:t> Waivered Practitioner</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https://www.samhsa.gov/medication-assisted-treatment/become-buprenorphine-waivered-practitioner</a:t>
            </a:r>
            <a:r>
              <a:rPr lang="en-US" baseline="0" dirty="0"/>
              <a:t>. </a:t>
            </a:r>
          </a:p>
          <a:p>
            <a:endParaRPr lang="en-US" baseline="0" dirty="0"/>
          </a:p>
          <a:p>
            <a:r>
              <a:rPr lang="en-US" dirty="0"/>
              <a:t>Federal Register.</a:t>
            </a:r>
            <a:r>
              <a:rPr lang="en-US" baseline="0" dirty="0"/>
              <a:t> (2021). [Webpage]. </a:t>
            </a:r>
            <a:r>
              <a:rPr lang="en-US" i="1" baseline="0" dirty="0"/>
              <a:t>Practice Guidelines for the Administration of Buprenorphine for Treating Opioid Use Disorder</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https://www.federalregister.gov/documents/2021/04/28/2021-08961/practice-guidelines-for-the-administration-of-buprenorphine-for-treating-opioid-use-disorder</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90</a:t>
            </a:fld>
            <a:endParaRPr lang="en-US"/>
          </a:p>
        </p:txBody>
      </p:sp>
    </p:spTree>
    <p:extLst>
      <p:ext uri="{BB962C8B-B14F-4D97-AF65-F5344CB8AC3E}">
        <p14:creationId xmlns:p14="http://schemas.microsoft.com/office/powerpoint/2010/main" val="38749073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93">
              <a:defRPr/>
            </a:pPr>
            <a:r>
              <a:rPr lang="en-US" dirty="0"/>
              <a:t>Detoxification from opioids is contraindicated in pregnant women unless it is done in a hospital setting with constant monitoring. Methadone is currently the standard treatment for pregnant women with opioid use disorder; however, buprenorphine can also be used. The MOTHER study compared methadone and buprenorphine treatment in pregnant women. They found that neonates exposed to buprenorphine in utero required significantly less morphine to treat neonatal abstinence syndrome. They also found that neonates of the women taking buprenorphine had a significantly shorter duration of neonatal abstinence syndrome treatment and that they required a significantly shorter hospital stay. The study provided preliminary evidence that buprenorphine may be preferred over methadone for pregnant women. Ultimately the decision is up to each woman and her doctor. </a:t>
            </a:r>
          </a:p>
          <a:p>
            <a:pPr defTabSz="937893">
              <a:defRPr/>
            </a:pPr>
            <a:endParaRPr lang="en-US" dirty="0"/>
          </a:p>
          <a:p>
            <a:pPr defTabSz="937893">
              <a:defRPr/>
            </a:pPr>
            <a:r>
              <a:rPr lang="en-US" b="1" dirty="0"/>
              <a:t>REFERENCES:</a:t>
            </a:r>
          </a:p>
          <a:p>
            <a:pPr defTabSz="937893">
              <a:defRPr/>
            </a:pPr>
            <a:r>
              <a:rPr lang="en-US" dirty="0"/>
              <a:t>Tran, T., Griffin, B., Stone, R., Vest, K., &amp; Todd, T. (2017). Methadone, buprenorphine, and naltrexone for the treatment of opioid use disorder in pregnant women. </a:t>
            </a:r>
            <a:r>
              <a:rPr lang="en-US" i="1" dirty="0"/>
              <a:t>Pharmacotherapy, 37</a:t>
            </a:r>
            <a:r>
              <a:rPr lang="en-US" dirty="0"/>
              <a:t>(7), 824</a:t>
            </a:r>
            <a:r>
              <a:rPr lang="en-US" sz="1900" dirty="0">
                <a:solidFill>
                  <a:srgbClr val="000000"/>
                </a:solidFill>
                <a:latin typeface="Calibri" panose="020F0502020204030204" pitchFamily="34" charset="0"/>
              </a:rPr>
              <a:t>–</a:t>
            </a:r>
            <a:r>
              <a:rPr lang="en-US" dirty="0"/>
              <a:t>839.  </a:t>
            </a:r>
          </a:p>
          <a:p>
            <a:endParaRPr lang="en-US" dirty="0"/>
          </a:p>
          <a:p>
            <a:r>
              <a:rPr lang="en-US" dirty="0" err="1"/>
              <a:t>Gaalema</a:t>
            </a:r>
            <a:r>
              <a:rPr lang="en-US" dirty="0"/>
              <a:t>, D., Scott, T., </a:t>
            </a:r>
            <a:r>
              <a:rPr lang="en-US" dirty="0" err="1"/>
              <a:t>Heil</a:t>
            </a:r>
            <a:r>
              <a:rPr lang="en-US" dirty="0"/>
              <a:t>, S., Coyle, M., </a:t>
            </a:r>
            <a:r>
              <a:rPr lang="en-US" dirty="0" err="1"/>
              <a:t>Kaltenbach</a:t>
            </a:r>
            <a:r>
              <a:rPr lang="en-US" dirty="0"/>
              <a:t>, K., et al. (2012). Differences in the profile of neonatal</a:t>
            </a:r>
            <a:r>
              <a:rPr lang="en-US" baseline="0" dirty="0"/>
              <a:t> abstinence syndrome signs in methadone- versus buprenorphine-exposed neonates. </a:t>
            </a:r>
            <a:r>
              <a:rPr lang="en-US" i="1" baseline="0" dirty="0"/>
              <a:t>Addiction, 107</a:t>
            </a:r>
            <a:r>
              <a:rPr lang="en-US" baseline="0" dirty="0"/>
              <a:t>(Suppl. 1), 53</a:t>
            </a:r>
            <a:r>
              <a:rPr lang="en-US" sz="1900" dirty="0">
                <a:solidFill>
                  <a:srgbClr val="000000"/>
                </a:solidFill>
                <a:latin typeface="Calibri" panose="020F0502020204030204" pitchFamily="34" charset="0"/>
              </a:rPr>
              <a:t>–</a:t>
            </a:r>
            <a:r>
              <a:rPr lang="en-US" baseline="0" dirty="0"/>
              <a:t>62.</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91</a:t>
            </a:fld>
            <a:endParaRPr lang="en-US"/>
          </a:p>
        </p:txBody>
      </p:sp>
    </p:spTree>
    <p:extLst>
      <p:ext uri="{BB962C8B-B14F-4D97-AF65-F5344CB8AC3E}">
        <p14:creationId xmlns:p14="http://schemas.microsoft.com/office/powerpoint/2010/main" val="7990112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Naltrexone</a:t>
            </a:r>
            <a:r>
              <a:rPr lang="en-US" baseline="0" dirty="0"/>
              <a:t> is another treatment approach for opioid use disorder. It is an opioid antagonist, meaning that it blocks opioid effects. Patients must be inducted onto naltrexone after they have gone through detox; otherwise it will induce withdrawal symptoms. It can be taken orally or as an extended-release injection (i.e. </a:t>
            </a:r>
            <a:r>
              <a:rPr lang="en-US" baseline="0" dirty="0" err="1"/>
              <a:t>Vivitrol</a:t>
            </a:r>
            <a:r>
              <a:rPr lang="en-US" baseline="0" dirty="0"/>
              <a:t>). </a:t>
            </a:r>
            <a:r>
              <a:rPr lang="en-US" baseline="0" dirty="0" err="1"/>
              <a:t>Vivitrol</a:t>
            </a:r>
            <a:r>
              <a:rPr lang="en-US" baseline="0" dirty="0"/>
              <a:t> injections are only required monthly, which increases medication adherence. Naltrexone has been shown to increase opioid abstinence and retention in treatment, and to reduce cravings and relapses. Patients need to be warned that because the extended-release injection blocks all opioid and alcohol effects, opioid pain medications will not be effective while taking it. </a:t>
            </a:r>
            <a:endParaRPr lang="en-US" dirty="0"/>
          </a:p>
          <a:p>
            <a:endParaRPr lang="en-US" dirty="0"/>
          </a:p>
          <a:p>
            <a:r>
              <a:rPr lang="en-US" b="1" dirty="0"/>
              <a:t>REFERENCE:</a:t>
            </a:r>
            <a:r>
              <a:rPr lang="en-US" b="1" baseline="0" dirty="0"/>
              <a:t> </a:t>
            </a:r>
            <a:endParaRPr lang="en-US" b="1" dirty="0"/>
          </a:p>
          <a:p>
            <a:r>
              <a:rPr lang="en-US" dirty="0"/>
              <a:t>Cousins,</a:t>
            </a:r>
            <a:r>
              <a:rPr lang="en-US" baseline="0" dirty="0"/>
              <a:t> S., </a:t>
            </a:r>
            <a:r>
              <a:rPr lang="en-US" baseline="0" dirty="0" err="1"/>
              <a:t>Denering</a:t>
            </a:r>
            <a:r>
              <a:rPr lang="en-US" baseline="0" dirty="0"/>
              <a:t>, L., Crevecoeur-MacPhail, D., Viernes, J., Sugita, W., Barger, J., … Rawson, R.. (2016). A demonstration project implementing extended-release naltrexone in Los Angeles County. </a:t>
            </a:r>
            <a:r>
              <a:rPr lang="en-US" i="1" baseline="0" dirty="0"/>
              <a:t>Substance Abuse, 37, </a:t>
            </a:r>
            <a:r>
              <a:rPr lang="en-US" baseline="0" dirty="0"/>
              <a:t>54</a:t>
            </a:r>
            <a:r>
              <a:rPr lang="en-US" sz="1900" dirty="0">
                <a:solidFill>
                  <a:srgbClr val="000000"/>
                </a:solidFill>
                <a:latin typeface="Calibri" panose="020F0502020204030204" pitchFamily="34" charset="0"/>
              </a:rPr>
              <a:t>–</a:t>
            </a:r>
            <a:r>
              <a:rPr lang="en-US" baseline="0" dirty="0"/>
              <a:t>62.</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92</a:t>
            </a:fld>
            <a:endParaRPr lang="en-US"/>
          </a:p>
        </p:txBody>
      </p:sp>
    </p:spTree>
    <p:extLst>
      <p:ext uri="{BB962C8B-B14F-4D97-AF65-F5344CB8AC3E}">
        <p14:creationId xmlns:p14="http://schemas.microsoft.com/office/powerpoint/2010/main" val="19566752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Naloxone</a:t>
            </a:r>
            <a:r>
              <a:rPr lang="en-US" baseline="0" dirty="0"/>
              <a:t> is a full opioid antagonist and rapidly displaces opioid agonist molecules such as heroin, which is why it is used in cases of overdose. It reverses the central nervous system and respiratory depression caused by opioids. Naloxone takes effect in 2-5 minutes and is available as a nasal spray (i.e., Narcan) or as an auto-injector (i.e., </a:t>
            </a:r>
            <a:r>
              <a:rPr lang="en-US" baseline="0" dirty="0" err="1"/>
              <a:t>Evzio</a:t>
            </a:r>
            <a:r>
              <a:rPr lang="en-US" baseline="0" dirty="0"/>
              <a:t>). It has been distributed to first responders around the country and is generally now prescribed along with opioid painkiller medications, to be used in case of overdose. </a:t>
            </a:r>
            <a:endParaRPr lang="en-US" dirty="0"/>
          </a:p>
          <a:p>
            <a:endParaRPr lang="en-US" dirty="0"/>
          </a:p>
          <a:p>
            <a:r>
              <a:rPr lang="en-US" b="1" dirty="0"/>
              <a:t>REFERENCE:</a:t>
            </a:r>
          </a:p>
          <a:p>
            <a:r>
              <a:rPr lang="en-US" dirty="0"/>
              <a:t>Ryan, S.</a:t>
            </a:r>
            <a:r>
              <a:rPr lang="en-US" baseline="0" dirty="0"/>
              <a:t> &amp; Dunne, R. (2018). Pharmacokinetic properties of intranasal and injectable formulations of naloxone for community use: A systematic review. </a:t>
            </a:r>
            <a:r>
              <a:rPr lang="en-US" i="1" baseline="0" dirty="0"/>
              <a:t>Pain Management, 8</a:t>
            </a:r>
            <a:r>
              <a:rPr lang="en-US" baseline="0" dirty="0"/>
              <a:t>(3), 231</a:t>
            </a:r>
            <a:r>
              <a:rPr lang="en-US" sz="1900" dirty="0">
                <a:solidFill>
                  <a:srgbClr val="000000"/>
                </a:solidFill>
                <a:latin typeface="Calibri" panose="020F0502020204030204" pitchFamily="34" charset="0"/>
              </a:rPr>
              <a:t>–</a:t>
            </a:r>
            <a:r>
              <a:rPr lang="en-US" baseline="0" dirty="0"/>
              <a:t>245.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93</a:t>
            </a:fld>
            <a:endParaRPr lang="en-US"/>
          </a:p>
        </p:txBody>
      </p:sp>
    </p:spTree>
    <p:extLst>
      <p:ext uri="{BB962C8B-B14F-4D97-AF65-F5344CB8AC3E}">
        <p14:creationId xmlns:p14="http://schemas.microsoft.com/office/powerpoint/2010/main" val="20166701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image of an </a:t>
            </a:r>
            <a:r>
              <a:rPr lang="en-US" baseline="0" dirty="0" err="1"/>
              <a:t>Evzio</a:t>
            </a:r>
            <a:r>
              <a:rPr lang="en-US" baseline="0" dirty="0"/>
              <a:t> auto-injector (naloxone) for use in cases of opioid overdose. </a:t>
            </a:r>
          </a:p>
          <a:p>
            <a:r>
              <a:rPr lang="en-US" b="1" baseline="0" dirty="0"/>
              <a:t>Trainer Note:</a:t>
            </a:r>
            <a:r>
              <a:rPr lang="en-US" baseline="0" dirty="0"/>
              <a:t> </a:t>
            </a:r>
          </a:p>
          <a:p>
            <a:r>
              <a:rPr lang="en-US" dirty="0"/>
              <a:t>Explain to the training</a:t>
            </a:r>
            <a:r>
              <a:rPr lang="en-US" baseline="0" dirty="0"/>
              <a:t> participants that the auto-injector issues verbal instructions on how to use it; no training is required. </a:t>
            </a:r>
            <a:endParaRPr lang="en-US" dirty="0"/>
          </a:p>
          <a:p>
            <a:endParaRPr lang="en-US" dirty="0"/>
          </a:p>
          <a:p>
            <a:r>
              <a:rPr lang="en-US" b="1" dirty="0"/>
              <a:t>Image</a:t>
            </a:r>
            <a:r>
              <a:rPr lang="en-US" b="1" baseline="0" dirty="0"/>
              <a:t> Credit: </a:t>
            </a:r>
          </a:p>
          <a:p>
            <a:r>
              <a:rPr lang="en-US" baseline="0" dirty="0"/>
              <a:t>Kaleo Pharmaceuticals, free image. </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94</a:t>
            </a:fld>
            <a:endParaRPr lang="en-US"/>
          </a:p>
        </p:txBody>
      </p:sp>
    </p:spTree>
    <p:extLst>
      <p:ext uri="{BB962C8B-B14F-4D97-AF65-F5344CB8AC3E}">
        <p14:creationId xmlns:p14="http://schemas.microsoft.com/office/powerpoint/2010/main" val="16240104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a:t>
            </a:r>
            <a:r>
              <a:rPr lang="en-US" baseline="0" dirty="0"/>
              <a:t> treatment for opioid use disorder is meant to include psychosocial treatment in addition to the medication. The medication is not intended to be a “cure” for OUD. The U.S. Code of Federal Regulations sets out standards for assessment and treatment of psychosocial needs of patients on MOUD. </a:t>
            </a:r>
            <a:endParaRPr lang="en-US" dirty="0"/>
          </a:p>
          <a:p>
            <a:endParaRPr lang="en-US" dirty="0"/>
          </a:p>
          <a:p>
            <a:endParaRPr lang="en-US" dirty="0"/>
          </a:p>
          <a:p>
            <a:r>
              <a:rPr lang="en-US" b="1" dirty="0"/>
              <a:t>REFERENCE:</a:t>
            </a:r>
            <a:r>
              <a:rPr lang="en-US" baseline="0" dirty="0"/>
              <a:t> </a:t>
            </a:r>
          </a:p>
          <a:p>
            <a:pPr defTabSz="937893">
              <a:defRPr/>
            </a:pPr>
            <a:r>
              <a:rPr lang="en-US" baseline="0" dirty="0"/>
              <a:t>Moran, G., Knudsen, H., &amp; Snyder, C. (2019). </a:t>
            </a:r>
            <a:r>
              <a:rPr lang="en-US" i="1" baseline="0" dirty="0"/>
              <a:t>Psychosocial supports in medication-assisted treatment: Site visit findings and conclusions, Appendix B. U.S. Department of Health &amp; Human Services, Office of the Assistant Secretary for Planning and Evaluation</a:t>
            </a:r>
            <a:r>
              <a:rPr lang="en-US" baseline="0" dirty="0"/>
              <a:t>.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https://aspe.hhs.gov/basic-report/psychosocial-supports-medication-assisted-treatment-recent-evidence-and-current-practice</a:t>
            </a:r>
            <a:r>
              <a:rPr lang="en-US" baseline="0" dirty="0"/>
              <a:t>.</a:t>
            </a:r>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95</a:t>
            </a:fld>
            <a:endParaRPr lang="en-US"/>
          </a:p>
        </p:txBody>
      </p:sp>
    </p:spTree>
    <p:extLst>
      <p:ext uri="{BB962C8B-B14F-4D97-AF65-F5344CB8AC3E}">
        <p14:creationId xmlns:p14="http://schemas.microsoft.com/office/powerpoint/2010/main" val="18468898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SAMHSA, simply</a:t>
            </a:r>
            <a:r>
              <a:rPr lang="en-US" baseline="0" dirty="0"/>
              <a:t> </a:t>
            </a:r>
            <a:r>
              <a:rPr lang="en-US" dirty="0"/>
              <a:t>increasing</a:t>
            </a:r>
            <a:r>
              <a:rPr lang="en-US" baseline="0" dirty="0"/>
              <a:t> access to MOUD in communities of color may not be enough to stem the opioid epidemic. Opioids may be a coping mechanism in communities traumatized by poverty, violence, and neglect. In order for interventions to be effective, we need to recognize the value of community-led needs assessments and routine check-ins with the community that address the social determinants of health. </a:t>
            </a:r>
            <a:endParaRPr lang="en-US" dirty="0"/>
          </a:p>
          <a:p>
            <a:endParaRPr lang="en-US" dirty="0"/>
          </a:p>
          <a:p>
            <a:r>
              <a:rPr lang="en-US" b="1" dirty="0"/>
              <a:t>REFERENCE:</a:t>
            </a:r>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96</a:t>
            </a:fld>
            <a:endParaRPr lang="en-US"/>
          </a:p>
        </p:txBody>
      </p:sp>
    </p:spTree>
    <p:extLst>
      <p:ext uri="{BB962C8B-B14F-4D97-AF65-F5344CB8AC3E}">
        <p14:creationId xmlns:p14="http://schemas.microsoft.com/office/powerpoint/2010/main" val="7080673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quote from a key informant in the SAMHSA</a:t>
            </a:r>
            <a:r>
              <a:rPr lang="en-US" baseline="0" dirty="0"/>
              <a:t> report on the opioid crisis in the African-American population. They make the point that medications may not be enough to treat opioid addiction; that comprehensive, holistic approaches tailored to the community are required. </a:t>
            </a:r>
            <a:endParaRPr lang="en-US" dirty="0"/>
          </a:p>
          <a:p>
            <a:endParaRPr lang="en-US" dirty="0"/>
          </a:p>
          <a:p>
            <a:r>
              <a:rPr lang="en-US" b="1" dirty="0"/>
              <a:t>REFERENCE:</a:t>
            </a:r>
            <a:r>
              <a:rPr lang="en-US" baseline="0" dirty="0"/>
              <a:t> </a:t>
            </a:r>
            <a:endParaRPr lang="en-US" dirty="0"/>
          </a:p>
          <a:p>
            <a:pPr defTabSz="966498">
              <a:defRPr/>
            </a:pPr>
            <a:r>
              <a:rPr lang="en-US" dirty="0"/>
              <a:t>Substance Abuse and Mental Health Services Administration. </a:t>
            </a:r>
            <a:r>
              <a:rPr lang="en-US" baseline="0" dirty="0"/>
              <a:t>(2020).</a:t>
            </a:r>
            <a:r>
              <a:rPr lang="en-US" dirty="0"/>
              <a:t>  </a:t>
            </a:r>
            <a:r>
              <a:rPr lang="en-US" i="1" dirty="0"/>
              <a:t>The Opioid</a:t>
            </a:r>
            <a:r>
              <a:rPr lang="en-US" i="1" baseline="0" dirty="0"/>
              <a:t> Crisis and the Black/African-American population: An Urgent Issue</a:t>
            </a:r>
            <a:r>
              <a:rPr lang="en-US" baseline="0" dirty="0"/>
              <a:t>. Publication ID: PEP20-05-02-001. Retrieved from: </a:t>
            </a:r>
            <a:r>
              <a:rPr lang="en-US" dirty="0">
                <a:hlinkClick r:id="rId3"/>
              </a:rPr>
              <a:t>https://store.samhsa.gov/product/The-Opioid-Crisis-and-the-Black-African-American-Population-An-Urgent-Issue/PEP20-05-02-001</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97</a:t>
            </a:fld>
            <a:endParaRPr lang="en-US"/>
          </a:p>
        </p:txBody>
      </p:sp>
    </p:spTree>
    <p:extLst>
      <p:ext uri="{BB962C8B-B14F-4D97-AF65-F5344CB8AC3E}">
        <p14:creationId xmlns:p14="http://schemas.microsoft.com/office/powerpoint/2010/main" val="11395596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to a section on access to MOUD care issues. </a:t>
            </a:r>
          </a:p>
          <a:p>
            <a:endParaRPr lang="en-US" dirty="0"/>
          </a:p>
          <a:p>
            <a:r>
              <a:rPr lang="en-US" b="1" dirty="0"/>
              <a:t>Image Credit: </a:t>
            </a:r>
          </a:p>
          <a:p>
            <a:pPr defTabSz="937893">
              <a:defRPr/>
            </a:pPr>
            <a:r>
              <a:rPr lang="en-US" baseline="0" dirty="0"/>
              <a:t>Purchased image, Adobe Stock, 2022.</a:t>
            </a:r>
            <a:endParaRPr lang="en-US" dirty="0"/>
          </a:p>
          <a:p>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98</a:t>
            </a:fld>
            <a:endParaRPr lang="en-US"/>
          </a:p>
        </p:txBody>
      </p:sp>
    </p:spTree>
    <p:extLst>
      <p:ext uri="{BB962C8B-B14F-4D97-AF65-F5344CB8AC3E}">
        <p14:creationId xmlns:p14="http://schemas.microsoft.com/office/powerpoint/2010/main" val="13505459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According to the Commonwealth Fund, in 2020 of the approximately 2.5 million people with an Opioid Use Disorder in the U.S., only 11% received any type of medication-assisted treatment. This is a good place to stress that there is a disturbing lack of access to care for OUD in the U.S. </a:t>
            </a:r>
          </a:p>
          <a:p>
            <a:endParaRPr lang="en-US" b="1" dirty="0"/>
          </a:p>
          <a:p>
            <a:r>
              <a:rPr lang="en-US" b="1" dirty="0"/>
              <a:t>REFERENCE: </a:t>
            </a:r>
          </a:p>
          <a:p>
            <a:r>
              <a:rPr lang="en-US" dirty="0"/>
              <a:t>Baumgartner,</a:t>
            </a:r>
            <a:r>
              <a:rPr lang="en-US" baseline="0" dirty="0"/>
              <a:t> J. C., &amp; Radley, D. C. (2022). [Webpage]. </a:t>
            </a:r>
            <a:r>
              <a:rPr lang="en-US" i="1" baseline="0" dirty="0"/>
              <a:t>Overdose Deaths Surged in the First  Half of 2021, Underscoring Urgent Need for Action</a:t>
            </a:r>
            <a:r>
              <a:rPr lang="en-US" baseline="0" dirty="0"/>
              <a:t>. The Commonwealth Fund, Blog Feb 7, 2022. Retrieved from: </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https://www.commonwealthfund.org/blog/2022/overdose-deaths-surged-first-half-2021-underscoring-urgent-need-action</a:t>
            </a:r>
            <a:r>
              <a:rPr lang="en-US" sz="19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10"/>
          </p:nvPr>
        </p:nvSpPr>
        <p:spPr/>
        <p:txBody>
          <a:bodyPr/>
          <a:lstStyle/>
          <a:p>
            <a:fld id="{3B094AAE-6FCB-4991-9F3F-20F19306B018}" type="slidenum">
              <a:rPr lang="en-US" smtClean="0"/>
              <a:t>99</a:t>
            </a:fld>
            <a:endParaRPr lang="en-US"/>
          </a:p>
        </p:txBody>
      </p:sp>
    </p:spTree>
    <p:extLst>
      <p:ext uri="{BB962C8B-B14F-4D97-AF65-F5344CB8AC3E}">
        <p14:creationId xmlns:p14="http://schemas.microsoft.com/office/powerpoint/2010/main" val="770600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a:gsLst>
            <a:gs pos="0">
              <a:srgbClr val="0000CC"/>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19" indent="0" algn="r">
              <a:buNone/>
              <a:defRPr>
                <a:solidFill>
                  <a:schemeClr val="tx1"/>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AD59C41-A360-4DB8-B94E-3753E8708FB2}" type="slidenum">
              <a:rPr lang="en-US"/>
              <a:pPr>
                <a:defRPr/>
              </a:pPr>
              <a:t>‹#›</a:t>
            </a:fld>
            <a:endParaRPr lang="en-US"/>
          </a:p>
        </p:txBody>
      </p:sp>
    </p:spTree>
    <p:extLst>
      <p:ext uri="{BB962C8B-B14F-4D97-AF65-F5344CB8AC3E}">
        <p14:creationId xmlns:p14="http://schemas.microsoft.com/office/powerpoint/2010/main" val="8741573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C61C12-962D-4905-B2BC-6301E6897BBE}" type="slidenum">
              <a:rPr lang="en-US"/>
              <a:pPr>
                <a:defRPr/>
              </a:pPr>
              <a:t>‹#›</a:t>
            </a:fld>
            <a:endParaRPr lang="en-US"/>
          </a:p>
        </p:txBody>
      </p:sp>
    </p:spTree>
    <p:extLst>
      <p:ext uri="{BB962C8B-B14F-4D97-AF65-F5344CB8AC3E}">
        <p14:creationId xmlns:p14="http://schemas.microsoft.com/office/powerpoint/2010/main" val="250093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7BFC32-0758-46AF-8C83-B6B1EE921D95}" type="slidenum">
              <a:rPr lang="en-US"/>
              <a:pPr>
                <a:defRPr/>
              </a:pPr>
              <a:t>‹#›</a:t>
            </a:fld>
            <a:endParaRPr lang="en-US"/>
          </a:p>
        </p:txBody>
      </p:sp>
    </p:spTree>
    <p:extLst>
      <p:ext uri="{BB962C8B-B14F-4D97-AF65-F5344CB8AC3E}">
        <p14:creationId xmlns:p14="http://schemas.microsoft.com/office/powerpoint/2010/main" val="211069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solidFill>
                  <a:schemeClr val="bg1"/>
                </a:solidFill>
              </a:defRPr>
            </a:lvl1pPr>
          </a:lstStyle>
          <a:p>
            <a:pPr>
              <a:defRPr/>
            </a:pPr>
            <a:fld id="{34836ED9-3B7A-426A-B4C8-65E16025331B}" type="slidenum">
              <a:rPr lang="en-US" smtClean="0"/>
              <a:pPr>
                <a:defRPr/>
              </a:pPr>
              <a:t>‹#›</a:t>
            </a:fld>
            <a:endParaRPr lang="en-US" dirty="0"/>
          </a:p>
        </p:txBody>
      </p:sp>
    </p:spTree>
    <p:extLst>
      <p:ext uri="{BB962C8B-B14F-4D97-AF65-F5344CB8AC3E}">
        <p14:creationId xmlns:p14="http://schemas.microsoft.com/office/powerpoint/2010/main" val="323894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shadeToTitle="1">
        <a:gradFill>
          <a:gsLst>
            <a:gs pos="0">
              <a:srgbClr val="0000CC"/>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B63A8629-E50B-4815-A473-6328D8E3D4AD}" type="slidenum">
              <a:rPr lang="en-US" smtClean="0"/>
              <a:pPr>
                <a:defRPr/>
              </a:pPr>
              <a:t>‹#›</a:t>
            </a:fld>
            <a:endParaRPr lang="en-US" dirty="0"/>
          </a:p>
        </p:txBody>
      </p:sp>
    </p:spTree>
    <p:extLst>
      <p:ext uri="{BB962C8B-B14F-4D97-AF65-F5344CB8AC3E}">
        <p14:creationId xmlns:p14="http://schemas.microsoft.com/office/powerpoint/2010/main" val="14367250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7B24E24-E446-4812-82D9-18D1A837D45B}" type="slidenum">
              <a:rPr lang="en-US"/>
              <a:pPr>
                <a:defRPr/>
              </a:pPr>
              <a:t>‹#›</a:t>
            </a:fld>
            <a:endParaRPr lang="en-US"/>
          </a:p>
        </p:txBody>
      </p:sp>
    </p:spTree>
    <p:extLst>
      <p:ext uri="{BB962C8B-B14F-4D97-AF65-F5344CB8AC3E}">
        <p14:creationId xmlns:p14="http://schemas.microsoft.com/office/powerpoint/2010/main" val="327997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8" y="185976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4AE744D-FE44-40FB-A936-A5382CA8D2F5}" type="slidenum">
              <a:rPr lang="en-US"/>
              <a:pPr>
                <a:defRPr/>
              </a:pPr>
              <a:t>‹#›</a:t>
            </a:fld>
            <a:endParaRPr lang="en-US"/>
          </a:p>
        </p:txBody>
      </p:sp>
    </p:spTree>
    <p:extLst>
      <p:ext uri="{BB962C8B-B14F-4D97-AF65-F5344CB8AC3E}">
        <p14:creationId xmlns:p14="http://schemas.microsoft.com/office/powerpoint/2010/main" val="279277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ACADC2E-DD99-4A95-A9FD-764205DE6C92}" type="slidenum">
              <a:rPr lang="en-US"/>
              <a:pPr>
                <a:defRPr/>
              </a:pPr>
              <a:t>‹#›</a:t>
            </a:fld>
            <a:endParaRPr lang="en-US"/>
          </a:p>
        </p:txBody>
      </p:sp>
    </p:spTree>
    <p:extLst>
      <p:ext uri="{BB962C8B-B14F-4D97-AF65-F5344CB8AC3E}">
        <p14:creationId xmlns:p14="http://schemas.microsoft.com/office/powerpoint/2010/main" val="10586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D1E9C64-AFC9-4F6E-82EA-E855EC3CD840}" type="slidenum">
              <a:rPr lang="en-US"/>
              <a:pPr>
                <a:defRPr/>
              </a:pPr>
              <a:t>‹#›</a:t>
            </a:fld>
            <a:endParaRPr lang="en-US"/>
          </a:p>
        </p:txBody>
      </p:sp>
    </p:spTree>
    <p:extLst>
      <p:ext uri="{BB962C8B-B14F-4D97-AF65-F5344CB8AC3E}">
        <p14:creationId xmlns:p14="http://schemas.microsoft.com/office/powerpoint/2010/main" val="39049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0B7106E-7283-4A85-8154-F0077CC08B54}" type="slidenum">
              <a:rPr lang="en-US"/>
              <a:pPr>
                <a:defRPr/>
              </a:pPr>
              <a:t>‹#›</a:t>
            </a:fld>
            <a:endParaRPr lang="en-US"/>
          </a:p>
        </p:txBody>
      </p:sp>
    </p:spTree>
    <p:extLst>
      <p:ext uri="{BB962C8B-B14F-4D97-AF65-F5344CB8AC3E}">
        <p14:creationId xmlns:p14="http://schemas.microsoft.com/office/powerpoint/2010/main" val="157296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ight Triangle 5"/>
          <p:cNvSpPr/>
          <p:nvPr/>
        </p:nvSpPr>
        <p:spPr>
          <a:xfrm rot="420000" flipV="1">
            <a:off x="8004178" y="5359406"/>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reeform 7"/>
          <p:cNvSpPr>
            <a:spLocks/>
          </p:cNvSpPr>
          <p:nvPr/>
        </p:nvSpPr>
        <p:spPr bwMode="auto">
          <a:xfrm flipV="1">
            <a:off x="4381500" y="621983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1"/>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6"/>
            <a:ext cx="609600" cy="365125"/>
          </a:xfrm>
        </p:spPr>
        <p:txBody>
          <a:bodyPr/>
          <a:lstStyle>
            <a:lvl1pPr>
              <a:defRPr/>
            </a:lvl1pPr>
          </a:lstStyle>
          <a:p>
            <a:pPr>
              <a:defRPr/>
            </a:pPr>
            <a:fld id="{E89501E3-CC10-4157-8B3F-94ACBEC5DCA1}" type="slidenum">
              <a:rPr lang="en-US"/>
              <a:pPr>
                <a:defRPr/>
              </a:pPr>
              <a:t>‹#›</a:t>
            </a:fld>
            <a:endParaRPr lang="en-US"/>
          </a:p>
        </p:txBody>
      </p:sp>
    </p:spTree>
    <p:extLst>
      <p:ext uri="{BB962C8B-B14F-4D97-AF65-F5344CB8AC3E}">
        <p14:creationId xmlns:p14="http://schemas.microsoft.com/office/powerpoint/2010/main" val="307360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00CC"/>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a:t>Click to edit Master title style</a:t>
            </a:r>
          </a:p>
        </p:txBody>
      </p:sp>
      <p:sp>
        <p:nvSpPr>
          <p:cNvPr id="1029" name="Text Placeholder 29"/>
          <p:cNvSpPr>
            <a:spLocks noGrp="1"/>
          </p:cNvSpPr>
          <p:nvPr>
            <p:ph type="body" idx="1"/>
          </p:nvPr>
        </p:nvSpPr>
        <p:spPr bwMode="auto">
          <a:xfrm>
            <a:off x="457200" y="1935166"/>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457200" y="635635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CB2C1EE-A24C-4110-B44A-DBE900EC278D}" type="slidenum">
              <a:rPr lang="en-US"/>
              <a:pPr>
                <a:defRPr/>
              </a:pPr>
              <a:t>‹#›</a:t>
            </a:fld>
            <a:endParaRPr lang="en-US"/>
          </a:p>
        </p:txBody>
      </p:sp>
    </p:spTree>
    <p:extLst>
      <p:ext uri="{BB962C8B-B14F-4D97-AF65-F5344CB8AC3E}">
        <p14:creationId xmlns:p14="http://schemas.microsoft.com/office/powerpoint/2010/main" val="1044669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5000" b="1" kern="1200">
          <a:solidFill>
            <a:srgbClr val="FFFF0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189" algn="l" rtl="0" fontAlgn="base">
        <a:spcBef>
          <a:spcPct val="0"/>
        </a:spcBef>
        <a:spcAft>
          <a:spcPct val="0"/>
        </a:spcAft>
        <a:defRPr sz="5000">
          <a:solidFill>
            <a:schemeClr val="tx2"/>
          </a:solidFill>
          <a:latin typeface="Calibri" pitchFamily="34" charset="0"/>
        </a:defRPr>
      </a:lvl6pPr>
      <a:lvl7pPr marL="914377" algn="l" rtl="0" fontAlgn="base">
        <a:spcBef>
          <a:spcPct val="0"/>
        </a:spcBef>
        <a:spcAft>
          <a:spcPct val="0"/>
        </a:spcAft>
        <a:defRPr sz="5000">
          <a:solidFill>
            <a:schemeClr val="tx2"/>
          </a:solidFill>
          <a:latin typeface="Calibri" pitchFamily="34" charset="0"/>
        </a:defRPr>
      </a:lvl7pPr>
      <a:lvl8pPr marL="1371566" algn="l" rtl="0" fontAlgn="base">
        <a:spcBef>
          <a:spcPct val="0"/>
        </a:spcBef>
        <a:spcAft>
          <a:spcPct val="0"/>
        </a:spcAft>
        <a:defRPr sz="5000">
          <a:solidFill>
            <a:schemeClr val="tx2"/>
          </a:solidFill>
          <a:latin typeface="Calibri" pitchFamily="34" charset="0"/>
        </a:defRPr>
      </a:lvl8pPr>
      <a:lvl9pPr marL="1828754" algn="l" rtl="0" fontAlgn="base">
        <a:spcBef>
          <a:spcPct val="0"/>
        </a:spcBef>
        <a:spcAft>
          <a:spcPct val="0"/>
        </a:spcAft>
        <a:defRPr sz="5000">
          <a:solidFill>
            <a:schemeClr val="tx2"/>
          </a:solidFill>
          <a:latin typeface="Calibri" pitchFamily="34" charset="0"/>
        </a:defRPr>
      </a:lvl9pPr>
    </p:titleStyle>
    <p:bodyStyle>
      <a:lvl1pPr marL="273044" indent="-273044" algn="l" rtl="0" eaLnBrk="0" fontAlgn="base" hangingPunct="0">
        <a:spcBef>
          <a:spcPct val="20000"/>
        </a:spcBef>
        <a:spcAft>
          <a:spcPct val="0"/>
        </a:spcAft>
        <a:buClr>
          <a:srgbClr val="0BD0D9"/>
        </a:buClr>
        <a:buSzPct val="95000"/>
        <a:buFont typeface="Wingdings 2" pitchFamily="18" charset="2"/>
        <a:buChar char=""/>
        <a:defRPr sz="2600" kern="1200">
          <a:solidFill>
            <a:schemeClr val="bg1"/>
          </a:solidFill>
          <a:latin typeface="+mn-lt"/>
          <a:ea typeface="+mn-ea"/>
          <a:cs typeface="+mn-cs"/>
        </a:defRPr>
      </a:lvl1pPr>
      <a:lvl2pPr marL="639747" indent="-246057" algn="l" rtl="0" eaLnBrk="0" fontAlgn="base" hangingPunct="0">
        <a:spcBef>
          <a:spcPct val="20000"/>
        </a:spcBef>
        <a:spcAft>
          <a:spcPct val="0"/>
        </a:spcAft>
        <a:buClr>
          <a:schemeClr val="accent1"/>
        </a:buClr>
        <a:buSzPct val="85000"/>
        <a:buFont typeface="Wingdings 2" pitchFamily="18" charset="2"/>
        <a:buChar char=""/>
        <a:defRPr sz="2400" kern="1200">
          <a:solidFill>
            <a:schemeClr val="bg1"/>
          </a:solidFill>
          <a:latin typeface="+mn-lt"/>
          <a:ea typeface="+mn-ea"/>
          <a:cs typeface="+mn-cs"/>
        </a:defRPr>
      </a:lvl2pPr>
      <a:lvl3pPr marL="914377" indent="-246057" algn="l" rtl="0" eaLnBrk="0" fontAlgn="base" hangingPunct="0">
        <a:spcBef>
          <a:spcPct val="20000"/>
        </a:spcBef>
        <a:spcAft>
          <a:spcPct val="0"/>
        </a:spcAft>
        <a:buClr>
          <a:schemeClr val="accent2"/>
        </a:buClr>
        <a:buSzPct val="70000"/>
        <a:buFont typeface="Wingdings 2" pitchFamily="18" charset="2"/>
        <a:buChar char=""/>
        <a:defRPr sz="2100" kern="1200">
          <a:solidFill>
            <a:schemeClr val="bg1"/>
          </a:solidFill>
          <a:latin typeface="+mn-lt"/>
          <a:ea typeface="+mn-ea"/>
          <a:cs typeface="+mn-cs"/>
        </a:defRPr>
      </a:lvl3pPr>
      <a:lvl4pPr marL="1187421" indent="-209545" algn="l" rtl="0" eaLnBrk="0" fontAlgn="base" hangingPunct="0">
        <a:spcBef>
          <a:spcPct val="20000"/>
        </a:spcBef>
        <a:spcAft>
          <a:spcPct val="0"/>
        </a:spcAft>
        <a:buClr>
          <a:srgbClr val="0BD0D9"/>
        </a:buClr>
        <a:buSzPct val="65000"/>
        <a:buFont typeface="Wingdings 2" pitchFamily="18" charset="2"/>
        <a:buChar char=""/>
        <a:defRPr sz="2000" kern="1200">
          <a:solidFill>
            <a:schemeClr val="bg1"/>
          </a:solidFill>
          <a:latin typeface="+mn-lt"/>
          <a:ea typeface="+mn-ea"/>
          <a:cs typeface="+mn-cs"/>
        </a:defRPr>
      </a:lvl4pPr>
      <a:lvl5pPr marL="1462051" indent="-209545" algn="l" rtl="0" eaLnBrk="0" fontAlgn="base" hangingPunct="0">
        <a:spcBef>
          <a:spcPct val="20000"/>
        </a:spcBef>
        <a:spcAft>
          <a:spcPct val="0"/>
        </a:spcAft>
        <a:buClr>
          <a:srgbClr val="10CF9B"/>
        </a:buClr>
        <a:buSzPct val="65000"/>
        <a:buFont typeface="Wingdings 2" pitchFamily="18" charset="2"/>
        <a:buChar char=""/>
        <a:defRPr sz="2000" kern="1200">
          <a:solidFill>
            <a:schemeClr val="bg1"/>
          </a:solidFill>
          <a:latin typeface="+mn-lt"/>
          <a:ea typeface="+mn-ea"/>
          <a:cs typeface="+mn-cs"/>
        </a:defRPr>
      </a:lvl5pPr>
      <a:lvl6pPr marL="1737317" indent="-2103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92" indent="-182875"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05" indent="-182875"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18" indent="-182875"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hyperlink" Target="https://www.samhsa.gov/faith-based-initiatives"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45" y="1428131"/>
            <a:ext cx="8907287" cy="1470025"/>
          </a:xfrm>
        </p:spPr>
        <p:txBody>
          <a:bodyPr anchor="t">
            <a:noAutofit/>
          </a:bodyPr>
          <a:lstStyle/>
          <a:p>
            <a:pPr algn="ctr"/>
            <a:r>
              <a:rPr lang="en-US" altLang="en-US" sz="3400" kern="0" dirty="0">
                <a:solidFill>
                  <a:srgbClr val="FFFF00"/>
                </a:solidFill>
                <a:effectLst/>
              </a:rPr>
              <a:t>Medications for Opioid Use Disorder </a:t>
            </a:r>
            <a:br>
              <a:rPr lang="en-US" altLang="en-US" sz="3400" kern="0" dirty="0">
                <a:solidFill>
                  <a:srgbClr val="FFFF00"/>
                </a:solidFill>
                <a:effectLst/>
              </a:rPr>
            </a:br>
            <a:r>
              <a:rPr lang="en-US" altLang="en-US" sz="3400" kern="0" dirty="0">
                <a:solidFill>
                  <a:srgbClr val="FFFF00"/>
                </a:solidFill>
                <a:effectLst/>
              </a:rPr>
              <a:t>Among Culturally Diverse People With HIV </a:t>
            </a:r>
            <a:endParaRPr lang="en-US" sz="3400" dirty="0">
              <a:solidFill>
                <a:srgbClr val="FFFF00"/>
              </a:solidFill>
            </a:endParaRPr>
          </a:p>
        </p:txBody>
      </p:sp>
      <p:sp>
        <p:nvSpPr>
          <p:cNvPr id="3" name="Content Placeholder 2"/>
          <p:cNvSpPr>
            <a:spLocks noGrp="1"/>
          </p:cNvSpPr>
          <p:nvPr>
            <p:ph type="subTitle" idx="1"/>
          </p:nvPr>
        </p:nvSpPr>
        <p:spPr>
          <a:xfrm>
            <a:off x="600891" y="2979173"/>
            <a:ext cx="8085909" cy="3193027"/>
          </a:xfrm>
        </p:spPr>
        <p:txBody>
          <a:bodyPr>
            <a:normAutofit/>
          </a:bodyPr>
          <a:lstStyle/>
          <a:p>
            <a:pPr marL="0" indent="0" algn="ctr">
              <a:buNone/>
            </a:pPr>
            <a:r>
              <a:rPr lang="en-US" sz="3200" dirty="0">
                <a:latin typeface="+mj-lt"/>
              </a:rPr>
              <a:t>Trainer Name </a:t>
            </a:r>
          </a:p>
          <a:p>
            <a:pPr marL="0" indent="0" algn="ctr">
              <a:buNone/>
            </a:pPr>
            <a:r>
              <a:rPr lang="en-US" sz="3200" dirty="0">
                <a:latin typeface="+mj-lt"/>
              </a:rPr>
              <a:t>Trainer Affiliations</a:t>
            </a:r>
          </a:p>
          <a:p>
            <a:pPr marL="0" indent="0" algn="ctr">
              <a:buNone/>
            </a:pPr>
            <a:endParaRPr lang="en-US" sz="3600" i="1" dirty="0">
              <a:latin typeface="+mj-lt"/>
            </a:endParaRPr>
          </a:p>
          <a:p>
            <a:pPr marL="0" indent="0" algn="ctr">
              <a:buNone/>
            </a:pPr>
            <a:r>
              <a:rPr lang="en-US" sz="3200" i="1" dirty="0">
                <a:latin typeface="+mj-lt"/>
              </a:rPr>
              <a:t>Training Location</a:t>
            </a:r>
          </a:p>
          <a:p>
            <a:pPr marL="0" indent="0" algn="ctr">
              <a:buNone/>
            </a:pPr>
            <a:r>
              <a:rPr lang="en-US" sz="3200" i="1" dirty="0">
                <a:latin typeface="+mj-lt"/>
              </a:rPr>
              <a:t>Training Date</a:t>
            </a:r>
          </a:p>
        </p:txBody>
      </p:sp>
      <p:pic>
        <p:nvPicPr>
          <p:cNvPr id="7" name="Picture 6" descr="PAETC logo&#10;&#10;This is the logo for the Pacific AIDS Education and Training Center">
            <a:extLst>
              <a:ext uri="{FF2B5EF4-FFF2-40B4-BE49-F238E27FC236}">
                <a16:creationId xmlns:a16="http://schemas.microsoft.com/office/drawing/2014/main" id="{6A2F7BFE-633F-4500-ADCE-528EC7536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68" y="107075"/>
            <a:ext cx="1752600" cy="664723"/>
          </a:xfrm>
          <a:prstGeom prst="rect">
            <a:avLst/>
          </a:prstGeom>
          <a:solidFill>
            <a:schemeClr val="tx1">
              <a:lumMod val="95000"/>
            </a:schemeClr>
          </a:solidFill>
        </p:spPr>
      </p:pic>
      <p:pic>
        <p:nvPicPr>
          <p:cNvPr id="6" name="Picture 5" descr="This is the logo for the Pacific Southwest Addiction Technology Transfer Center of the Health and Human Services Region 9" title="Pacific Southwest Addiction Technology Transfer Ce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215" y="102880"/>
            <a:ext cx="1668917" cy="66472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28A6F-06A0-4359-A774-E9C76C0D0D08}"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03039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Language Clarification</a:t>
            </a:r>
          </a:p>
        </p:txBody>
      </p:sp>
      <p:sp>
        <p:nvSpPr>
          <p:cNvPr id="3" name="Content Placeholder 2"/>
          <p:cNvSpPr>
            <a:spLocks noGrp="1"/>
          </p:cNvSpPr>
          <p:nvPr>
            <p:ph idx="1"/>
          </p:nvPr>
        </p:nvSpPr>
        <p:spPr/>
        <p:txBody>
          <a:bodyPr/>
          <a:lstStyle/>
          <a:p>
            <a:pPr marL="0" indent="0" algn="ctr">
              <a:buNone/>
            </a:pPr>
            <a:r>
              <a:rPr lang="en-US" sz="2800" dirty="0">
                <a:latin typeface="+mj-lt"/>
              </a:rPr>
              <a:t>Some of the slides in this presentation contain stigmatizing language. Although we have used person-first and non-stigmatizing language wherever possible, some research findings use older terms that are now known to be stigmatizing. It is not possible to change those terms when reporting the research because we would be changing the research itself. </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10</a:t>
            </a:fld>
            <a:endParaRPr lang="en-US"/>
          </a:p>
        </p:txBody>
      </p:sp>
    </p:spTree>
    <p:extLst>
      <p:ext uri="{BB962C8B-B14F-4D97-AF65-F5344CB8AC3E}">
        <p14:creationId xmlns:p14="http://schemas.microsoft.com/office/powerpoint/2010/main" val="40500321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Barriers to MAT Access in General </a:t>
            </a:r>
          </a:p>
        </p:txBody>
      </p:sp>
      <p:sp>
        <p:nvSpPr>
          <p:cNvPr id="3" name="Content Placeholder 2"/>
          <p:cNvSpPr>
            <a:spLocks noGrp="1"/>
          </p:cNvSpPr>
          <p:nvPr>
            <p:ph idx="1"/>
          </p:nvPr>
        </p:nvSpPr>
        <p:spPr>
          <a:xfrm>
            <a:off x="577516" y="1646409"/>
            <a:ext cx="8229600" cy="4389437"/>
          </a:xfrm>
        </p:spPr>
        <p:txBody>
          <a:bodyPr/>
          <a:lstStyle/>
          <a:p>
            <a:r>
              <a:rPr lang="en-US" dirty="0">
                <a:latin typeface="+mj-lt"/>
              </a:rPr>
              <a:t>A range of barriers contribute to low MAT rates among people with an Opioid Use Disorder (OUD):</a:t>
            </a:r>
          </a:p>
          <a:p>
            <a:pPr lvl="1">
              <a:buClr>
                <a:srgbClr val="0BD0D9"/>
              </a:buClr>
            </a:pPr>
            <a:r>
              <a:rPr lang="en-US" sz="2600" dirty="0">
                <a:latin typeface="+mj-lt"/>
              </a:rPr>
              <a:t>Insurance restrictions like prior </a:t>
            </a:r>
            <a:r>
              <a:rPr lang="en-US" sz="2600" dirty="0" err="1">
                <a:latin typeface="+mj-lt"/>
              </a:rPr>
              <a:t>auth</a:t>
            </a:r>
            <a:r>
              <a:rPr lang="en-US" sz="2600" dirty="0">
                <a:latin typeface="+mj-lt"/>
              </a:rPr>
              <a:t> requirements</a:t>
            </a:r>
          </a:p>
          <a:p>
            <a:pPr lvl="1">
              <a:buClr>
                <a:srgbClr val="0BD0D9"/>
              </a:buClr>
            </a:pPr>
            <a:r>
              <a:rPr lang="en-US" sz="2600" dirty="0">
                <a:latin typeface="+mj-lt"/>
              </a:rPr>
              <a:t>Many SUD treatment facilities, including criminal justice facilities, do not offer MAT or restrict its use</a:t>
            </a:r>
          </a:p>
          <a:p>
            <a:pPr lvl="1">
              <a:buClr>
                <a:srgbClr val="0BD0D9"/>
              </a:buClr>
            </a:pPr>
            <a:r>
              <a:rPr lang="en-US" sz="2600" dirty="0">
                <a:latin typeface="+mj-lt"/>
              </a:rPr>
              <a:t>There are too few providers to prescribe buprenorphine</a:t>
            </a:r>
          </a:p>
          <a:p>
            <a:pPr lvl="1">
              <a:buClr>
                <a:srgbClr val="0BD0D9"/>
              </a:buClr>
            </a:pPr>
            <a:r>
              <a:rPr lang="en-US" sz="2600" dirty="0">
                <a:latin typeface="+mj-lt"/>
              </a:rPr>
              <a:t>Resistance to harm reduction efforts like making naloxone available, syringe-service programs, and fentanyl test strips </a:t>
            </a:r>
          </a:p>
          <a:p>
            <a:pPr lvl="1"/>
            <a:endParaRPr lang="en-US" dirty="0"/>
          </a:p>
        </p:txBody>
      </p:sp>
      <p:sp>
        <p:nvSpPr>
          <p:cNvPr id="4" name="TextBox 3"/>
          <p:cNvSpPr txBox="1"/>
          <p:nvPr/>
        </p:nvSpPr>
        <p:spPr>
          <a:xfrm>
            <a:off x="156411" y="6328611"/>
            <a:ext cx="4860757" cy="369332"/>
          </a:xfrm>
          <a:prstGeom prst="rect">
            <a:avLst/>
          </a:prstGeom>
          <a:noFill/>
        </p:spPr>
        <p:txBody>
          <a:bodyPr wrap="square" rtlCol="0">
            <a:spAutoFit/>
          </a:bodyPr>
          <a:lstStyle/>
          <a:p>
            <a:r>
              <a:rPr lang="en-US" dirty="0">
                <a:solidFill>
                  <a:schemeClr val="bg1"/>
                </a:solidFill>
                <a:latin typeface="+mj-lt"/>
              </a:rPr>
              <a:t>Source: The Commonwealth Fund, 2022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100</a:t>
            </a:fld>
            <a:endParaRPr lang="en-US"/>
          </a:p>
        </p:txBody>
      </p:sp>
    </p:spTree>
    <p:extLst>
      <p:ext uri="{BB962C8B-B14F-4D97-AF65-F5344CB8AC3E}">
        <p14:creationId xmlns:p14="http://schemas.microsoft.com/office/powerpoint/2010/main" val="41601401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41884"/>
            <a:ext cx="8229600" cy="1143000"/>
          </a:xfrm>
        </p:spPr>
        <p:txBody>
          <a:bodyPr anchor="t"/>
          <a:lstStyle/>
          <a:p>
            <a:pPr algn="ctr"/>
            <a:r>
              <a:rPr lang="en-US" sz="4400" dirty="0"/>
              <a:t>Need for Increased Access to Care </a:t>
            </a:r>
          </a:p>
        </p:txBody>
      </p:sp>
      <p:sp>
        <p:nvSpPr>
          <p:cNvPr id="7" name="Content Placeholder 6"/>
          <p:cNvSpPr>
            <a:spLocks noGrp="1"/>
          </p:cNvSpPr>
          <p:nvPr>
            <p:ph idx="1"/>
          </p:nvPr>
        </p:nvSpPr>
        <p:spPr>
          <a:xfrm>
            <a:off x="457200" y="1696568"/>
            <a:ext cx="8398933" cy="4389437"/>
          </a:xfrm>
        </p:spPr>
        <p:txBody>
          <a:bodyPr/>
          <a:lstStyle/>
          <a:p>
            <a:r>
              <a:rPr lang="en-US" sz="2400" dirty="0">
                <a:latin typeface="+mj-lt"/>
              </a:rPr>
              <a:t>Need to reorient U.S. drug policy toward public health for all </a:t>
            </a:r>
          </a:p>
          <a:p>
            <a:r>
              <a:rPr lang="en-US" sz="2400" dirty="0">
                <a:latin typeface="+mj-lt"/>
              </a:rPr>
              <a:t>MAT and psychosocial treatments are effective but need to be available/accessible in all communities </a:t>
            </a:r>
          </a:p>
          <a:p>
            <a:r>
              <a:rPr lang="en-US" sz="2400" dirty="0">
                <a:latin typeface="+mj-lt"/>
              </a:rPr>
              <a:t>Expanding access to MAT may require incentives for physicians serving low-income/uninsured patients in settings like FQHC’s to prescribe buprenorphine </a:t>
            </a:r>
          </a:p>
          <a:p>
            <a:r>
              <a:rPr lang="en-US" sz="2400" dirty="0">
                <a:latin typeface="+mj-lt"/>
              </a:rPr>
              <a:t>Decriminalize personal possession of drugs </a:t>
            </a:r>
          </a:p>
          <a:p>
            <a:r>
              <a:rPr lang="en-US" sz="2400" dirty="0">
                <a:latin typeface="+mj-lt"/>
              </a:rPr>
              <a:t>Expunge arrest records, which will benefit men of color in particular </a:t>
            </a:r>
          </a:p>
          <a:p>
            <a:r>
              <a:rPr lang="en-US" sz="2400" dirty="0">
                <a:latin typeface="+mj-lt"/>
              </a:rPr>
              <a:t>Require racial impact statements </a:t>
            </a:r>
          </a:p>
          <a:p>
            <a:endParaRPr lang="en-US" dirty="0"/>
          </a:p>
        </p:txBody>
      </p:sp>
      <p:sp>
        <p:nvSpPr>
          <p:cNvPr id="8" name="TextBox 7"/>
          <p:cNvSpPr txBox="1"/>
          <p:nvPr/>
        </p:nvSpPr>
        <p:spPr>
          <a:xfrm>
            <a:off x="123092" y="6324603"/>
            <a:ext cx="5029200" cy="369332"/>
          </a:xfrm>
          <a:prstGeom prst="rect">
            <a:avLst/>
          </a:prstGeom>
          <a:noFill/>
        </p:spPr>
        <p:txBody>
          <a:bodyPr wrap="square" rtlCol="0">
            <a:spAutoFit/>
          </a:bodyPr>
          <a:lstStyle/>
          <a:p>
            <a:r>
              <a:rPr lang="en-US" dirty="0">
                <a:solidFill>
                  <a:schemeClr val="bg1"/>
                </a:solidFill>
                <a:latin typeface="+mj-lt"/>
              </a:rPr>
              <a:t>Source: Hansen &amp; Netherland, 2016 </a:t>
            </a:r>
          </a:p>
        </p:txBody>
      </p:sp>
      <p:sp>
        <p:nvSpPr>
          <p:cNvPr id="2" name="Slide Number Placeholder 1"/>
          <p:cNvSpPr>
            <a:spLocks noGrp="1"/>
          </p:cNvSpPr>
          <p:nvPr>
            <p:ph type="sldNum" sz="quarter" idx="12"/>
          </p:nvPr>
        </p:nvSpPr>
        <p:spPr/>
        <p:txBody>
          <a:bodyPr/>
          <a:lstStyle/>
          <a:p>
            <a:pPr>
              <a:defRPr/>
            </a:pPr>
            <a:fld id="{34836ED9-3B7A-426A-B4C8-65E16025331B}" type="slidenum">
              <a:rPr lang="en-US" smtClean="0"/>
              <a:pPr>
                <a:defRPr/>
              </a:pPr>
              <a:t>101</a:t>
            </a:fld>
            <a:endParaRPr lang="en-US"/>
          </a:p>
        </p:txBody>
      </p:sp>
    </p:spTree>
    <p:extLst>
      <p:ext uri="{BB962C8B-B14F-4D97-AF65-F5344CB8AC3E}">
        <p14:creationId xmlns:p14="http://schemas.microsoft.com/office/powerpoint/2010/main" val="3206626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California Hub &amp; Spoke Program</a:t>
            </a:r>
          </a:p>
        </p:txBody>
      </p:sp>
      <p:sp>
        <p:nvSpPr>
          <p:cNvPr id="3" name="Content Placeholder 2"/>
          <p:cNvSpPr>
            <a:spLocks noGrp="1"/>
          </p:cNvSpPr>
          <p:nvPr>
            <p:ph idx="1"/>
          </p:nvPr>
        </p:nvSpPr>
        <p:spPr/>
        <p:txBody>
          <a:bodyPr/>
          <a:lstStyle/>
          <a:p>
            <a:r>
              <a:rPr lang="en-US" dirty="0">
                <a:latin typeface="+mj-lt"/>
              </a:rPr>
              <a:t>Purpose: To implement a Hub and Spoke model to increase access to OUD treatment in California</a:t>
            </a:r>
          </a:p>
          <a:p>
            <a:r>
              <a:rPr lang="en-US" dirty="0">
                <a:latin typeface="+mj-lt"/>
              </a:rPr>
              <a:t>Increase availability of medications for OUD</a:t>
            </a:r>
          </a:p>
          <a:p>
            <a:r>
              <a:rPr lang="en-US" dirty="0">
                <a:latin typeface="+mj-lt"/>
              </a:rPr>
              <a:t>Increase number of providers waivered to prescribe buprenorphine </a:t>
            </a:r>
          </a:p>
          <a:p>
            <a:r>
              <a:rPr lang="en-US" dirty="0">
                <a:latin typeface="+mj-lt"/>
              </a:rPr>
              <a:t>Develop prevention and recovery activities </a:t>
            </a:r>
          </a:p>
          <a:p>
            <a:r>
              <a:rPr lang="en-US" dirty="0">
                <a:latin typeface="+mj-lt"/>
              </a:rPr>
              <a:t>Establish Learning Collaboratives and provide trainings</a:t>
            </a:r>
          </a:p>
          <a:p>
            <a:r>
              <a:rPr lang="en-US" dirty="0">
                <a:latin typeface="+mj-lt"/>
              </a:rPr>
              <a:t>Improve medication access for tribal communities </a:t>
            </a:r>
          </a:p>
        </p:txBody>
      </p:sp>
      <p:sp>
        <p:nvSpPr>
          <p:cNvPr id="4" name="TextBox 3"/>
          <p:cNvSpPr txBox="1"/>
          <p:nvPr/>
        </p:nvSpPr>
        <p:spPr>
          <a:xfrm>
            <a:off x="142504" y="6324603"/>
            <a:ext cx="3776353" cy="369332"/>
          </a:xfrm>
          <a:prstGeom prst="rect">
            <a:avLst/>
          </a:prstGeom>
          <a:noFill/>
        </p:spPr>
        <p:txBody>
          <a:bodyPr wrap="square" rtlCol="0">
            <a:spAutoFit/>
          </a:bodyPr>
          <a:lstStyle/>
          <a:p>
            <a:r>
              <a:rPr lang="en-US" dirty="0">
                <a:solidFill>
                  <a:schemeClr val="bg1"/>
                </a:solidFill>
                <a:latin typeface="+mj-lt"/>
              </a:rPr>
              <a:t>Source: UCLA, 2020</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102</a:t>
            </a:fld>
            <a:endParaRPr lang="en-US"/>
          </a:p>
        </p:txBody>
      </p:sp>
    </p:spTree>
    <p:extLst>
      <p:ext uri="{BB962C8B-B14F-4D97-AF65-F5344CB8AC3E}">
        <p14:creationId xmlns:p14="http://schemas.microsoft.com/office/powerpoint/2010/main" val="18806772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California Hub &amp; Spoke Program (2)</a:t>
            </a:r>
            <a:endParaRPr lang="en-US" dirty="0"/>
          </a:p>
        </p:txBody>
      </p:sp>
      <p:sp>
        <p:nvSpPr>
          <p:cNvPr id="3" name="Content Placeholder 2"/>
          <p:cNvSpPr>
            <a:spLocks noGrp="1"/>
          </p:cNvSpPr>
          <p:nvPr>
            <p:ph idx="1"/>
          </p:nvPr>
        </p:nvSpPr>
        <p:spPr>
          <a:xfrm>
            <a:off x="457200" y="1664232"/>
            <a:ext cx="8229600" cy="4389437"/>
          </a:xfrm>
        </p:spPr>
        <p:txBody>
          <a:bodyPr/>
          <a:lstStyle/>
          <a:p>
            <a:r>
              <a:rPr lang="en-US" dirty="0">
                <a:latin typeface="+mj-lt"/>
              </a:rPr>
              <a:t>Hub: opioid treatment programs (OTP’s)</a:t>
            </a:r>
          </a:p>
          <a:p>
            <a:r>
              <a:rPr lang="en-US" dirty="0">
                <a:latin typeface="+mj-lt"/>
              </a:rPr>
              <a:t>Spoke: office-based practitioners </a:t>
            </a:r>
          </a:p>
          <a:p>
            <a:r>
              <a:rPr lang="en-US" dirty="0">
                <a:latin typeface="+mj-lt"/>
              </a:rPr>
              <a:t>As of 2020, 18 hub &amp; spoke networks with over 200 spoke locations around the state</a:t>
            </a:r>
          </a:p>
          <a:p>
            <a:r>
              <a:rPr lang="en-US" dirty="0">
                <a:latin typeface="+mj-lt"/>
              </a:rPr>
              <a:t>395 providers waivered to prescribe buprenorphine </a:t>
            </a:r>
          </a:p>
          <a:p>
            <a:r>
              <a:rPr lang="en-US" dirty="0">
                <a:latin typeface="+mj-lt"/>
              </a:rPr>
              <a:t>Program covers costs of MOUD for uninsured patients not eligible for Medi-Cal</a:t>
            </a:r>
          </a:p>
          <a:p>
            <a:r>
              <a:rPr lang="en-US" dirty="0">
                <a:latin typeface="+mj-lt"/>
              </a:rPr>
              <a:t>People of color significantly less likely to have prior treatment experiences and to feel that their treatment was affordable compared to White participants</a:t>
            </a:r>
          </a:p>
          <a:p>
            <a:endParaRPr lang="en-US" dirty="0"/>
          </a:p>
        </p:txBody>
      </p:sp>
      <p:sp>
        <p:nvSpPr>
          <p:cNvPr id="4" name="TextBox 3"/>
          <p:cNvSpPr txBox="1"/>
          <p:nvPr/>
        </p:nvSpPr>
        <p:spPr>
          <a:xfrm>
            <a:off x="95003" y="6448301"/>
            <a:ext cx="3538846" cy="369332"/>
          </a:xfrm>
          <a:prstGeom prst="rect">
            <a:avLst/>
          </a:prstGeom>
          <a:noFill/>
        </p:spPr>
        <p:txBody>
          <a:bodyPr wrap="square" rtlCol="0">
            <a:spAutoFit/>
          </a:bodyPr>
          <a:lstStyle/>
          <a:p>
            <a:r>
              <a:rPr lang="en-US" dirty="0">
                <a:solidFill>
                  <a:schemeClr val="bg1"/>
                </a:solidFill>
                <a:latin typeface="+mj-lt"/>
              </a:rPr>
              <a:t>Source: UCLA, 2020</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103</a:t>
            </a:fld>
            <a:endParaRPr lang="en-US"/>
          </a:p>
        </p:txBody>
      </p:sp>
    </p:spTree>
    <p:extLst>
      <p:ext uri="{BB962C8B-B14F-4D97-AF65-F5344CB8AC3E}">
        <p14:creationId xmlns:p14="http://schemas.microsoft.com/office/powerpoint/2010/main" val="24996382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0DDC-2909-450F-825F-933738B66422}"/>
              </a:ext>
            </a:extLst>
          </p:cNvPr>
          <p:cNvSpPr>
            <a:spLocks noGrp="1"/>
          </p:cNvSpPr>
          <p:nvPr>
            <p:ph type="title"/>
          </p:nvPr>
        </p:nvSpPr>
        <p:spPr>
          <a:xfrm>
            <a:off x="457200" y="533397"/>
            <a:ext cx="8229600" cy="1143000"/>
          </a:xfrm>
        </p:spPr>
        <p:txBody>
          <a:bodyPr anchor="t"/>
          <a:lstStyle/>
          <a:p>
            <a:pPr algn="ctr"/>
            <a:r>
              <a:rPr kumimoji="0" lang="en-US" sz="3600" b="1" i="0" u="none" strike="noStrike" kern="1200" cap="none" spc="0" normalizeH="0" baseline="0" noProof="0" dirty="0">
                <a:ln>
                  <a:noFill/>
                </a:ln>
                <a:solidFill>
                  <a:srgbClr val="FFFF00"/>
                </a:solidFill>
                <a:effectLst/>
                <a:uLnTx/>
                <a:uFillTx/>
                <a:latin typeface="Calibri"/>
                <a:ea typeface="+mj-ea"/>
                <a:cs typeface="+mj-cs"/>
              </a:rPr>
              <a:t>Race/Ethnicity of CA Spoke Patients, 2016</a:t>
            </a:r>
            <a:endParaRPr lang="en-US" dirty="0"/>
          </a:p>
        </p:txBody>
      </p:sp>
      <p:pic>
        <p:nvPicPr>
          <p:cNvPr id="6" name="Content Placeholder 5" descr="Race/ethnicity of CA Spoke Patients 2016&#10;&#10;This chart depicts the race/ethnicity of patients in the California Hub &amp; Spoke program in 2016. &#10;White: 43.8%&#10;Black: 19.9%&#10;Latinx: 13.8%&#10;Asian/Pacific Islander: 1.5%&#10;American Indian/Alaska Native: 1.1%&#10;&#10;The key takeaway is that spoke programs appear to have a fairly diverse mix of ethnicities that have access to buprenorphine in addition to methadone. ">
            <a:extLst>
              <a:ext uri="{FF2B5EF4-FFF2-40B4-BE49-F238E27FC236}">
                <a16:creationId xmlns:a16="http://schemas.microsoft.com/office/drawing/2014/main" id="{B00C7DF5-C7A4-40DC-BE5D-CAF6EA5FBC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7340" y="1935163"/>
            <a:ext cx="6589319" cy="4389437"/>
          </a:xfrm>
        </p:spPr>
      </p:pic>
      <p:sp>
        <p:nvSpPr>
          <p:cNvPr id="4" name="Slide Number Placeholder 3">
            <a:extLst>
              <a:ext uri="{FF2B5EF4-FFF2-40B4-BE49-F238E27FC236}">
                <a16:creationId xmlns:a16="http://schemas.microsoft.com/office/drawing/2014/main" id="{455C80E2-CD32-4E86-A9EB-C6B78C41968F}"/>
              </a:ext>
            </a:extLst>
          </p:cNvPr>
          <p:cNvSpPr>
            <a:spLocks noGrp="1"/>
          </p:cNvSpPr>
          <p:nvPr>
            <p:ph type="sldNum" sz="quarter" idx="12"/>
          </p:nvPr>
        </p:nvSpPr>
        <p:spPr/>
        <p:txBody>
          <a:bodyPr/>
          <a:lstStyle/>
          <a:p>
            <a:pPr>
              <a:defRPr/>
            </a:pPr>
            <a:fld id="{34836ED9-3B7A-426A-B4C8-65E16025331B}" type="slidenum">
              <a:rPr lang="en-US" smtClean="0"/>
              <a:pPr>
                <a:defRPr/>
              </a:pPr>
              <a:t>104</a:t>
            </a:fld>
            <a:endParaRPr lang="en-US" dirty="0"/>
          </a:p>
        </p:txBody>
      </p:sp>
    </p:spTree>
    <p:extLst>
      <p:ext uri="{BB962C8B-B14F-4D97-AF65-F5344CB8AC3E}">
        <p14:creationId xmlns:p14="http://schemas.microsoft.com/office/powerpoint/2010/main" val="35819812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966"/>
            <a:ext cx="8229600" cy="1143000"/>
          </a:xfrm>
        </p:spPr>
        <p:txBody>
          <a:bodyPr anchor="t"/>
          <a:lstStyle/>
          <a:p>
            <a:pPr algn="ctr"/>
            <a:r>
              <a:rPr lang="en-US" dirty="0"/>
              <a:t>Small Group Discussion </a:t>
            </a:r>
          </a:p>
        </p:txBody>
      </p:sp>
      <p:sp>
        <p:nvSpPr>
          <p:cNvPr id="3" name="Content Placeholder 2"/>
          <p:cNvSpPr>
            <a:spLocks noGrp="1"/>
          </p:cNvSpPr>
          <p:nvPr>
            <p:ph idx="1"/>
          </p:nvPr>
        </p:nvSpPr>
        <p:spPr>
          <a:xfrm>
            <a:off x="210552" y="1706566"/>
            <a:ext cx="8722895" cy="4389437"/>
          </a:xfrm>
        </p:spPr>
        <p:txBody>
          <a:bodyPr/>
          <a:lstStyle/>
          <a:p>
            <a:r>
              <a:rPr lang="en-US" sz="2800" dirty="0">
                <a:latin typeface="+mj-lt"/>
              </a:rPr>
              <a:t>You will be placed in small groups of approximately 8-10 people </a:t>
            </a:r>
          </a:p>
          <a:p>
            <a:r>
              <a:rPr lang="en-US" sz="2800" dirty="0">
                <a:latin typeface="+mj-lt"/>
              </a:rPr>
              <a:t>Discuss the following questions: </a:t>
            </a:r>
          </a:p>
          <a:p>
            <a:pPr lvl="1">
              <a:buClr>
                <a:srgbClr val="0BD0D9"/>
              </a:buClr>
            </a:pPr>
            <a:r>
              <a:rPr lang="en-US" sz="2600" dirty="0">
                <a:latin typeface="+mj-lt"/>
              </a:rPr>
              <a:t>What are some strategies to increase access to Medications for Opioid Use Disorder (MOUD) among African-American and Latinx communities?</a:t>
            </a:r>
          </a:p>
          <a:p>
            <a:pPr lvl="1">
              <a:buClr>
                <a:srgbClr val="0BD0D9"/>
              </a:buClr>
            </a:pPr>
            <a:r>
              <a:rPr lang="en-US" sz="2600" dirty="0">
                <a:latin typeface="+mj-lt"/>
              </a:rPr>
              <a:t>What kind of messaging/outreach is necessary?</a:t>
            </a:r>
          </a:p>
          <a:p>
            <a:pPr lvl="1">
              <a:buClr>
                <a:srgbClr val="0BD0D9"/>
              </a:buClr>
            </a:pPr>
            <a:r>
              <a:rPr lang="en-US" sz="2600" dirty="0">
                <a:latin typeface="+mj-lt"/>
              </a:rPr>
              <a:t>How do we ensure that clinics/services are welcoming? </a:t>
            </a:r>
          </a:p>
          <a:p>
            <a:endParaRPr lang="en-US" sz="2800" dirty="0"/>
          </a:p>
          <a:p>
            <a:endParaRPr lang="en-US" sz="2800" dirty="0"/>
          </a:p>
          <a:p>
            <a:endParaRPr lang="en-US" sz="28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105</a:t>
            </a:fld>
            <a:endParaRPr lang="en-US"/>
          </a:p>
        </p:txBody>
      </p:sp>
    </p:spTree>
    <p:extLst>
      <p:ext uri="{BB962C8B-B14F-4D97-AF65-F5344CB8AC3E}">
        <p14:creationId xmlns:p14="http://schemas.microsoft.com/office/powerpoint/2010/main" val="6467149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effectLst>
                  <a:outerShdw blurRad="38100" dist="38100" dir="2700000" algn="tl">
                    <a:srgbClr val="000000">
                      <a:alpha val="43137"/>
                    </a:srgbClr>
                  </a:outerShdw>
                </a:effectLst>
              </a:rPr>
              <a:t>Culturally-Tailored Interventions:</a:t>
            </a:r>
          </a:p>
        </p:txBody>
      </p:sp>
      <p:sp>
        <p:nvSpPr>
          <p:cNvPr id="4" name="Content Placeholder 3"/>
          <p:cNvSpPr>
            <a:spLocks noGrp="1"/>
          </p:cNvSpPr>
          <p:nvPr>
            <p:ph idx="1"/>
          </p:nvPr>
        </p:nvSpPr>
        <p:spPr/>
        <p:txBody>
          <a:bodyPr/>
          <a:lstStyle/>
          <a:p>
            <a:r>
              <a:rPr lang="en-US" sz="3600" dirty="0">
                <a:effectLst>
                  <a:outerShdw blurRad="38100" dist="38100" dir="2700000" algn="tl">
                    <a:srgbClr val="000000">
                      <a:alpha val="43137"/>
                    </a:srgbClr>
                  </a:outerShdw>
                </a:effectLst>
                <a:latin typeface="+mj-lt"/>
              </a:rPr>
              <a:t>It is vital to develop them </a:t>
            </a:r>
          </a:p>
          <a:p>
            <a:endParaRPr lang="en-US" sz="3600" dirty="0">
              <a:effectLst>
                <a:outerShdw blurRad="38100" dist="38100" dir="2700000" algn="tl">
                  <a:srgbClr val="000000">
                    <a:alpha val="43137"/>
                  </a:srgbClr>
                </a:outerShdw>
              </a:effectLst>
              <a:latin typeface="+mj-lt"/>
            </a:endParaRPr>
          </a:p>
          <a:p>
            <a:r>
              <a:rPr lang="en-US" sz="3600" dirty="0">
                <a:effectLst>
                  <a:outerShdw blurRad="38100" dist="38100" dir="2700000" algn="tl">
                    <a:srgbClr val="000000">
                      <a:alpha val="43137"/>
                    </a:srgbClr>
                  </a:outerShdw>
                </a:effectLst>
                <a:latin typeface="+mj-lt"/>
              </a:rPr>
              <a:t>Why?</a:t>
            </a:r>
            <a:endParaRPr lang="en-US" sz="3600" dirty="0">
              <a:latin typeface="+mj-lt"/>
            </a:endParaRPr>
          </a:p>
        </p:txBody>
      </p:sp>
      <p:sp>
        <p:nvSpPr>
          <p:cNvPr id="3" name="Slide Number Placeholder 2"/>
          <p:cNvSpPr>
            <a:spLocks noGrp="1"/>
          </p:cNvSpPr>
          <p:nvPr>
            <p:ph type="sldNum" sz="quarter" idx="12"/>
          </p:nvPr>
        </p:nvSpPr>
        <p:spPr/>
        <p:txBody>
          <a:bodyPr/>
          <a:lstStyle/>
          <a:p>
            <a:pPr>
              <a:defRPr/>
            </a:pPr>
            <a:fld id="{B63A8629-E50B-4815-A473-6328D8E3D4AD}" type="slidenum">
              <a:rPr lang="en-US" smtClean="0"/>
              <a:pPr>
                <a:defRPr/>
              </a:pPr>
              <a:t>106</a:t>
            </a:fld>
            <a:endParaRPr lang="en-US" dirty="0"/>
          </a:p>
        </p:txBody>
      </p:sp>
    </p:spTree>
    <p:extLst>
      <p:ext uri="{BB962C8B-B14F-4D97-AF65-F5344CB8AC3E}">
        <p14:creationId xmlns:p14="http://schemas.microsoft.com/office/powerpoint/2010/main" val="34918132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Racial and Ethnic Impact Assessments</a:t>
            </a:r>
          </a:p>
        </p:txBody>
      </p:sp>
      <p:sp>
        <p:nvSpPr>
          <p:cNvPr id="3" name="Content Placeholder 2"/>
          <p:cNvSpPr>
            <a:spLocks noGrp="1"/>
          </p:cNvSpPr>
          <p:nvPr>
            <p:ph idx="1"/>
          </p:nvPr>
        </p:nvSpPr>
        <p:spPr>
          <a:xfrm>
            <a:off x="457200" y="1684020"/>
            <a:ext cx="7932420" cy="4640583"/>
          </a:xfrm>
        </p:spPr>
        <p:txBody>
          <a:bodyPr/>
          <a:lstStyle/>
          <a:p>
            <a:r>
              <a:rPr lang="en-US" sz="2800" dirty="0">
                <a:latin typeface="+mj-lt"/>
              </a:rPr>
              <a:t>A way to assess the effects of health-related policies and clinical practices on racial and ethnic groups</a:t>
            </a:r>
          </a:p>
          <a:p>
            <a:r>
              <a:rPr lang="en-US" sz="2800" dirty="0">
                <a:latin typeface="+mj-lt"/>
              </a:rPr>
              <a:t>Require policymakers to conduct a formal assessment of how specific policy proposal is likely to reduce or exacerbate racial disparities, especially in criminal justice system</a:t>
            </a:r>
          </a:p>
          <a:p>
            <a:r>
              <a:rPr lang="en-US" sz="2800" dirty="0">
                <a:latin typeface="+mj-lt"/>
              </a:rPr>
              <a:t>Implemented in Iowa &amp; Connecticut; under consideration in other states </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107</a:t>
            </a:fld>
            <a:endParaRPr lang="en-US"/>
          </a:p>
        </p:txBody>
      </p:sp>
    </p:spTree>
    <p:extLst>
      <p:ext uri="{BB962C8B-B14F-4D97-AF65-F5344CB8AC3E}">
        <p14:creationId xmlns:p14="http://schemas.microsoft.com/office/powerpoint/2010/main" val="39784598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94560"/>
            <a:ext cx="8164286" cy="2143615"/>
          </a:xfrm>
        </p:spPr>
        <p:txBody>
          <a:bodyPr/>
          <a:lstStyle/>
          <a:p>
            <a:pPr algn="ctr"/>
            <a:r>
              <a:rPr lang="en-US" sz="4400" dirty="0">
                <a:solidFill>
                  <a:prstClr val="white"/>
                </a:solidFill>
                <a:effectLst>
                  <a:outerShdw blurRad="38100" dist="38100" dir="2700000" algn="tl">
                    <a:srgbClr val="000000">
                      <a:alpha val="43137"/>
                    </a:srgbClr>
                  </a:outerShdw>
                </a:effectLst>
              </a:rPr>
              <a:t>Community-Informed Strategies to Address Opioid Use Disorder in African-American Communities </a:t>
            </a: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B63A8629-E50B-4815-A473-6328D8E3D4AD}" type="slidenum">
              <a:rPr lang="en-US" smtClean="0"/>
              <a:pPr>
                <a:defRPr/>
              </a:pPr>
              <a:t>108</a:t>
            </a:fld>
            <a:endParaRPr lang="en-US" dirty="0"/>
          </a:p>
        </p:txBody>
      </p:sp>
    </p:spTree>
    <p:extLst>
      <p:ext uri="{BB962C8B-B14F-4D97-AF65-F5344CB8AC3E}">
        <p14:creationId xmlns:p14="http://schemas.microsoft.com/office/powerpoint/2010/main" val="13377679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718"/>
            <a:ext cx="8229600" cy="1143000"/>
          </a:xfrm>
        </p:spPr>
        <p:txBody>
          <a:bodyPr anchor="t"/>
          <a:lstStyle/>
          <a:p>
            <a:pPr algn="ctr"/>
            <a:r>
              <a:rPr lang="en-US" sz="4000" dirty="0"/>
              <a:t>SAMHSA/Faith-Based </a:t>
            </a:r>
            <a:br>
              <a:rPr lang="en-US" sz="4000" dirty="0"/>
            </a:br>
            <a:r>
              <a:rPr lang="en-US" sz="4000" dirty="0"/>
              <a:t>Community Initiatives </a:t>
            </a:r>
          </a:p>
        </p:txBody>
      </p:sp>
      <p:sp>
        <p:nvSpPr>
          <p:cNvPr id="3" name="Content Placeholder 2"/>
          <p:cNvSpPr>
            <a:spLocks noGrp="1"/>
          </p:cNvSpPr>
          <p:nvPr>
            <p:ph idx="1"/>
          </p:nvPr>
        </p:nvSpPr>
        <p:spPr/>
        <p:txBody>
          <a:bodyPr/>
          <a:lstStyle/>
          <a:p>
            <a:r>
              <a:rPr lang="en-US" dirty="0">
                <a:latin typeface="+mj-lt"/>
              </a:rPr>
              <a:t>SAMHSA task force</a:t>
            </a:r>
          </a:p>
          <a:p>
            <a:r>
              <a:rPr lang="en-US" dirty="0">
                <a:latin typeface="+mj-lt"/>
              </a:rPr>
              <a:t>Provides grants for faith-based community initiatives </a:t>
            </a:r>
          </a:p>
          <a:p>
            <a:r>
              <a:rPr lang="en-US" dirty="0">
                <a:latin typeface="+mj-lt"/>
              </a:rPr>
              <a:t>Healthcare professionals work with faith-based organizations to deliver substance use prevention and treatment, and mental health services to underserved communities </a:t>
            </a:r>
          </a:p>
          <a:p>
            <a:r>
              <a:rPr lang="en-US" dirty="0">
                <a:latin typeface="+mj-lt"/>
              </a:rPr>
              <a:t>Religious institutions important within Black community, are ideal vehicles to provide culturally-sensitive treatment for OUD </a:t>
            </a:r>
          </a:p>
          <a:p>
            <a:endParaRPr lang="en-US" dirty="0"/>
          </a:p>
        </p:txBody>
      </p:sp>
      <p:sp>
        <p:nvSpPr>
          <p:cNvPr id="4" name="TextBox 3"/>
          <p:cNvSpPr txBox="1"/>
          <p:nvPr/>
        </p:nvSpPr>
        <p:spPr>
          <a:xfrm>
            <a:off x="156754" y="6324603"/>
            <a:ext cx="7916091" cy="369332"/>
          </a:xfrm>
          <a:prstGeom prst="rect">
            <a:avLst/>
          </a:prstGeom>
          <a:noFill/>
        </p:spPr>
        <p:txBody>
          <a:bodyPr wrap="square" rtlCol="0">
            <a:spAutoFit/>
          </a:bodyPr>
          <a:lstStyle/>
          <a:p>
            <a:r>
              <a:rPr lang="en-US" dirty="0">
                <a:solidFill>
                  <a:schemeClr val="bg1"/>
                </a:solidFill>
                <a:latin typeface="+mj-lt"/>
              </a:rPr>
              <a:t>Source: </a:t>
            </a:r>
            <a:r>
              <a:rPr lang="en-US" dirty="0">
                <a:latin typeface="+mj-lt"/>
                <a:hlinkClick r:id="rId3" tooltip="SAMHSA Website - Faith-Based Initiatives"/>
              </a:rPr>
              <a:t>https://www.samhsa.gov/faith-based-initiatives</a:t>
            </a:r>
            <a:endParaRPr lang="en-US" dirty="0">
              <a:solidFill>
                <a:schemeClr val="bg1"/>
              </a:solidFill>
              <a:latin typeface="+mj-lt"/>
            </a:endParaRP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109</a:t>
            </a:fld>
            <a:endParaRPr lang="en-US"/>
          </a:p>
        </p:txBody>
      </p:sp>
    </p:spTree>
    <p:extLst>
      <p:ext uri="{BB962C8B-B14F-4D97-AF65-F5344CB8AC3E}">
        <p14:creationId xmlns:p14="http://schemas.microsoft.com/office/powerpoint/2010/main" val="12233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
            <a:ext cx="8229600" cy="1143000"/>
          </a:xfrm>
        </p:spPr>
        <p:txBody>
          <a:bodyPr anchor="t"/>
          <a:lstStyle/>
          <a:p>
            <a:pPr algn="ctr"/>
            <a:r>
              <a:rPr lang="en-US" dirty="0"/>
              <a:t>Learning Objectives</a:t>
            </a:r>
          </a:p>
        </p:txBody>
      </p:sp>
      <p:sp>
        <p:nvSpPr>
          <p:cNvPr id="3" name="Content Placeholder 2"/>
          <p:cNvSpPr>
            <a:spLocks noGrp="1"/>
          </p:cNvSpPr>
          <p:nvPr>
            <p:ph idx="1"/>
          </p:nvPr>
        </p:nvSpPr>
        <p:spPr>
          <a:xfrm>
            <a:off x="457200" y="1397956"/>
            <a:ext cx="8229600" cy="4727271"/>
          </a:xfrm>
        </p:spPr>
        <p:txBody>
          <a:bodyPr/>
          <a:lstStyle/>
          <a:p>
            <a:pPr marL="0" indent="0">
              <a:buNone/>
            </a:pPr>
            <a:r>
              <a:rPr lang="en-US" sz="2800" dirty="0">
                <a:latin typeface="+mj-lt"/>
              </a:rPr>
              <a:t>By the end of this training, participants will be able to: </a:t>
            </a:r>
          </a:p>
          <a:p>
            <a:pPr marL="514350" lvl="0" indent="-514350">
              <a:buFont typeface="+mj-lt"/>
              <a:buAutoNum type="arabicPeriod"/>
            </a:pPr>
            <a:r>
              <a:rPr lang="en-US" dirty="0">
                <a:latin typeface="+mj-lt"/>
              </a:rPr>
              <a:t>Identify at least three social determinants of health that disproportionately affect culturally diverse communities of PWH and their access to care for Opioid Use Disorder (OUD). </a:t>
            </a:r>
          </a:p>
          <a:p>
            <a:pPr marL="514350" indent="-514350">
              <a:buFont typeface="+mj-lt"/>
              <a:buAutoNum type="arabicPeriod"/>
            </a:pPr>
            <a:r>
              <a:rPr lang="en-US" dirty="0">
                <a:latin typeface="+mj-lt"/>
              </a:rPr>
              <a:t>Specify at least two medications with demonstrated efficacy for the treatment of OUD among PWH.</a:t>
            </a:r>
          </a:p>
          <a:p>
            <a:pPr marL="514350" indent="-514350">
              <a:buFont typeface="+mj-lt"/>
              <a:buAutoNum type="arabicPeriod"/>
            </a:pPr>
            <a:r>
              <a:rPr lang="en-US" dirty="0">
                <a:latin typeface="+mj-lt"/>
              </a:rPr>
              <a:t>Recall at least two culturally-tailored interventions for the African-American substance-using PWH population, and at least two culturally-tailored interventions for the Latinx substance-using PWH population.  </a:t>
            </a:r>
          </a:p>
          <a:p>
            <a:pPr marL="514350" lvl="0" indent="-514350">
              <a:buFont typeface="+mj-lt"/>
              <a:buAutoNum type="arabicPeriod"/>
            </a:pPr>
            <a:endParaRPr lang="en-US" dirty="0"/>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11</a:t>
            </a:fld>
            <a:endParaRPr lang="en-US" dirty="0"/>
          </a:p>
        </p:txBody>
      </p:sp>
    </p:spTree>
    <p:extLst>
      <p:ext uri="{BB962C8B-B14F-4D97-AF65-F5344CB8AC3E}">
        <p14:creationId xmlns:p14="http://schemas.microsoft.com/office/powerpoint/2010/main" val="30513333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Bellevue Hospital Addiction Clinic</a:t>
            </a:r>
          </a:p>
        </p:txBody>
      </p:sp>
      <p:sp>
        <p:nvSpPr>
          <p:cNvPr id="3" name="Content Placeholder 2"/>
          <p:cNvSpPr>
            <a:spLocks noGrp="1"/>
          </p:cNvSpPr>
          <p:nvPr>
            <p:ph idx="1"/>
          </p:nvPr>
        </p:nvSpPr>
        <p:spPr>
          <a:xfrm>
            <a:off x="457200" y="1762397"/>
            <a:ext cx="8229600" cy="4389437"/>
          </a:xfrm>
        </p:spPr>
        <p:txBody>
          <a:bodyPr/>
          <a:lstStyle/>
          <a:p>
            <a:r>
              <a:rPr lang="en-US" dirty="0">
                <a:latin typeface="+mj-lt"/>
              </a:rPr>
              <a:t>Oldest public hospital in U.S. (NYC)</a:t>
            </a:r>
          </a:p>
          <a:p>
            <a:r>
              <a:rPr lang="en-US" dirty="0">
                <a:latin typeface="+mj-lt"/>
              </a:rPr>
              <a:t>Holistic addiction clinic</a:t>
            </a:r>
          </a:p>
          <a:p>
            <a:r>
              <a:rPr lang="en-US" dirty="0">
                <a:latin typeface="+mj-lt"/>
              </a:rPr>
              <a:t>Focus on creative arts, self-care, and recovery network of support for African-American patients</a:t>
            </a:r>
          </a:p>
          <a:p>
            <a:r>
              <a:rPr lang="en-US" dirty="0">
                <a:latin typeface="+mj-lt"/>
              </a:rPr>
              <a:t>Built in patient governance, community input </a:t>
            </a:r>
          </a:p>
          <a:p>
            <a:r>
              <a:rPr lang="en-US" dirty="0">
                <a:latin typeface="+mj-lt"/>
              </a:rPr>
              <a:t>Created welcoming environment centered on a kitchen and cooking groups</a:t>
            </a:r>
          </a:p>
          <a:p>
            <a:r>
              <a:rPr lang="en-US" dirty="0">
                <a:latin typeface="+mj-lt"/>
              </a:rPr>
              <a:t>Patients &amp; physicians cook together; helps establish relationships in non-hierarchical manner</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110</a:t>
            </a:fld>
            <a:endParaRPr lang="en-US"/>
          </a:p>
        </p:txBody>
      </p:sp>
    </p:spTree>
    <p:extLst>
      <p:ext uri="{BB962C8B-B14F-4D97-AF65-F5344CB8AC3E}">
        <p14:creationId xmlns:p14="http://schemas.microsoft.com/office/powerpoint/2010/main" val="23219971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t>Bellevue Hospital Addiction Clinic (2)</a:t>
            </a:r>
            <a:endParaRPr lang="en-US" sz="4800" dirty="0"/>
          </a:p>
        </p:txBody>
      </p:sp>
      <p:sp>
        <p:nvSpPr>
          <p:cNvPr id="3" name="Content Placeholder 2"/>
          <p:cNvSpPr>
            <a:spLocks noGrp="1"/>
          </p:cNvSpPr>
          <p:nvPr>
            <p:ph idx="1"/>
          </p:nvPr>
        </p:nvSpPr>
        <p:spPr>
          <a:xfrm>
            <a:off x="473529" y="1618706"/>
            <a:ext cx="8229600" cy="4389437"/>
          </a:xfrm>
        </p:spPr>
        <p:txBody>
          <a:bodyPr/>
          <a:lstStyle/>
          <a:p>
            <a:r>
              <a:rPr lang="en-US" dirty="0">
                <a:latin typeface="+mj-lt"/>
              </a:rPr>
              <a:t>Therapeutic approaches include CBT and patient groups based on creative arts and spirituality </a:t>
            </a:r>
          </a:p>
          <a:p>
            <a:r>
              <a:rPr lang="en-US" dirty="0">
                <a:latin typeface="+mj-lt"/>
              </a:rPr>
              <a:t>Visual, musical, dramatic arts helped with emotional expression &amp; coping with traumatic memories</a:t>
            </a:r>
          </a:p>
          <a:p>
            <a:r>
              <a:rPr lang="en-US" dirty="0">
                <a:latin typeface="+mj-lt"/>
              </a:rPr>
              <a:t>Collaborations with community resources including housing, employment support, food banks, churches, and church-based addiction services </a:t>
            </a:r>
          </a:p>
          <a:p>
            <a:r>
              <a:rPr lang="en-US" dirty="0">
                <a:latin typeface="+mj-lt"/>
              </a:rPr>
              <a:t>Assumption is that healing is based on relationships</a:t>
            </a:r>
          </a:p>
          <a:p>
            <a:r>
              <a:rPr lang="en-US" dirty="0">
                <a:latin typeface="+mj-lt"/>
              </a:rPr>
              <a:t>“You can’t just drop </a:t>
            </a:r>
            <a:r>
              <a:rPr lang="en-US" dirty="0" err="1">
                <a:latin typeface="+mj-lt"/>
              </a:rPr>
              <a:t>bupe</a:t>
            </a:r>
            <a:r>
              <a:rPr lang="en-US" dirty="0">
                <a:latin typeface="+mj-lt"/>
              </a:rPr>
              <a:t> into a clinic – the tenor of outreach and community relations is critical”</a:t>
            </a:r>
          </a:p>
        </p:txBody>
      </p:sp>
      <p:sp>
        <p:nvSpPr>
          <p:cNvPr id="4" name="TextBox 3"/>
          <p:cNvSpPr txBox="1"/>
          <p:nvPr/>
        </p:nvSpPr>
        <p:spPr>
          <a:xfrm>
            <a:off x="179614" y="6324603"/>
            <a:ext cx="4408715" cy="369332"/>
          </a:xfrm>
          <a:prstGeom prst="rect">
            <a:avLst/>
          </a:prstGeom>
          <a:noFill/>
        </p:spPr>
        <p:txBody>
          <a:bodyPr wrap="square" rtlCol="0">
            <a:spAutoFit/>
          </a:bodyPr>
          <a:lstStyle/>
          <a:p>
            <a:r>
              <a:rPr lang="en-US" dirty="0">
                <a:solidFill>
                  <a:schemeClr val="bg1"/>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111</a:t>
            </a:fld>
            <a:endParaRPr lang="en-US"/>
          </a:p>
        </p:txBody>
      </p:sp>
    </p:spTree>
    <p:extLst>
      <p:ext uri="{BB962C8B-B14F-4D97-AF65-F5344CB8AC3E}">
        <p14:creationId xmlns:p14="http://schemas.microsoft.com/office/powerpoint/2010/main" val="8399629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650"/>
            <a:ext cx="8229600" cy="1143000"/>
          </a:xfrm>
        </p:spPr>
        <p:txBody>
          <a:bodyPr anchor="t"/>
          <a:lstStyle/>
          <a:p>
            <a:pPr algn="ctr"/>
            <a:r>
              <a:rPr lang="en-US" sz="4400" dirty="0"/>
              <a:t>Employ Culturally-Specific Engagement Strategies</a:t>
            </a:r>
          </a:p>
        </p:txBody>
      </p:sp>
      <p:sp>
        <p:nvSpPr>
          <p:cNvPr id="3" name="Content Placeholder 2"/>
          <p:cNvSpPr>
            <a:spLocks noGrp="1"/>
          </p:cNvSpPr>
          <p:nvPr>
            <p:ph idx="1"/>
          </p:nvPr>
        </p:nvSpPr>
        <p:spPr>
          <a:xfrm>
            <a:off x="457200" y="2172233"/>
            <a:ext cx="8229600" cy="3847567"/>
          </a:xfrm>
        </p:spPr>
        <p:txBody>
          <a:bodyPr/>
          <a:lstStyle/>
          <a:p>
            <a:r>
              <a:rPr lang="en-US" sz="2800" dirty="0">
                <a:latin typeface="+mj-lt"/>
              </a:rPr>
              <a:t>Importance of establishing trusting relationships: “The opposite of addiction is not abstinence, it’s connection”. </a:t>
            </a:r>
          </a:p>
          <a:p>
            <a:r>
              <a:rPr lang="en-US" sz="2800" dirty="0">
                <a:latin typeface="+mj-lt"/>
              </a:rPr>
              <a:t>Ask to learn from the community</a:t>
            </a:r>
          </a:p>
          <a:p>
            <a:r>
              <a:rPr lang="en-US" sz="2800" dirty="0">
                <a:latin typeface="+mj-lt"/>
              </a:rPr>
              <a:t>Recognize their assets, not just deficits</a:t>
            </a:r>
          </a:p>
          <a:p>
            <a:r>
              <a:rPr lang="en-US" sz="2800" dirty="0">
                <a:latin typeface="+mj-lt"/>
              </a:rPr>
              <a:t>Acknowledge both failed and successful policies from the past </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112</a:t>
            </a:fld>
            <a:endParaRPr lang="en-US"/>
          </a:p>
        </p:txBody>
      </p:sp>
    </p:spTree>
    <p:extLst>
      <p:ext uri="{BB962C8B-B14F-4D97-AF65-F5344CB8AC3E}">
        <p14:creationId xmlns:p14="http://schemas.microsoft.com/office/powerpoint/2010/main" val="39252155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800" dirty="0"/>
              <a:t>Prime Time Sister Circles</a:t>
            </a:r>
          </a:p>
        </p:txBody>
      </p:sp>
      <p:sp>
        <p:nvSpPr>
          <p:cNvPr id="3" name="Content Placeholder 2"/>
          <p:cNvSpPr>
            <a:spLocks noGrp="1"/>
          </p:cNvSpPr>
          <p:nvPr>
            <p:ph idx="1"/>
          </p:nvPr>
        </p:nvSpPr>
        <p:spPr>
          <a:xfrm>
            <a:off x="457200" y="1827711"/>
            <a:ext cx="8229600" cy="4389437"/>
          </a:xfrm>
        </p:spPr>
        <p:txBody>
          <a:bodyPr/>
          <a:lstStyle/>
          <a:p>
            <a:r>
              <a:rPr lang="en-US" dirty="0">
                <a:latin typeface="+mj-lt"/>
              </a:rPr>
              <a:t>Program of Gaston &amp; Porter Health Improvement Center, a non-profit established by two midlife Black women health professionals </a:t>
            </a:r>
          </a:p>
          <a:p>
            <a:r>
              <a:rPr lang="en-US" dirty="0">
                <a:latin typeface="+mj-lt"/>
              </a:rPr>
              <a:t>Evidence-based, culturally competent support group intervention </a:t>
            </a:r>
          </a:p>
          <a:p>
            <a:r>
              <a:rPr lang="en-US" dirty="0">
                <a:latin typeface="+mj-lt"/>
              </a:rPr>
              <a:t>Community-based, socially innovative, &amp; holistic </a:t>
            </a:r>
          </a:p>
          <a:p>
            <a:r>
              <a:rPr lang="en-US" dirty="0">
                <a:latin typeface="+mj-lt"/>
              </a:rPr>
              <a:t>Addresses impact of gender, race, &amp; class experienced by midlife (ages 40-75) Black women</a:t>
            </a:r>
          </a:p>
          <a:p>
            <a:r>
              <a:rPr lang="en-US" dirty="0">
                <a:latin typeface="+mj-lt"/>
              </a:rPr>
              <a:t>High risk population for chronic physical and emotional issues including addiction </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113</a:t>
            </a:fld>
            <a:endParaRPr lang="en-US"/>
          </a:p>
        </p:txBody>
      </p:sp>
    </p:spTree>
    <p:extLst>
      <p:ext uri="{BB962C8B-B14F-4D97-AF65-F5344CB8AC3E}">
        <p14:creationId xmlns:p14="http://schemas.microsoft.com/office/powerpoint/2010/main" val="7249666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433"/>
            <a:ext cx="8229600" cy="1143000"/>
          </a:xfrm>
        </p:spPr>
        <p:txBody>
          <a:bodyPr anchor="t"/>
          <a:lstStyle/>
          <a:p>
            <a:pPr algn="ctr"/>
            <a:r>
              <a:rPr lang="en-US" sz="4800" dirty="0"/>
              <a:t>Prime Time Sister Circles (2)</a:t>
            </a:r>
            <a:endParaRPr lang="en-US" dirty="0"/>
          </a:p>
        </p:txBody>
      </p:sp>
      <p:sp>
        <p:nvSpPr>
          <p:cNvPr id="3" name="Content Placeholder 2"/>
          <p:cNvSpPr>
            <a:spLocks noGrp="1"/>
          </p:cNvSpPr>
          <p:nvPr>
            <p:ph idx="1"/>
          </p:nvPr>
        </p:nvSpPr>
        <p:spPr>
          <a:xfrm>
            <a:off x="457200" y="1472756"/>
            <a:ext cx="8229600" cy="4389437"/>
          </a:xfrm>
        </p:spPr>
        <p:txBody>
          <a:bodyPr/>
          <a:lstStyle/>
          <a:p>
            <a:r>
              <a:rPr lang="en-US" dirty="0">
                <a:latin typeface="+mj-lt"/>
              </a:rPr>
              <a:t>PTSC’s meet two hours/week for 13 weeks in community settings and use a CBT approach </a:t>
            </a:r>
          </a:p>
          <a:p>
            <a:r>
              <a:rPr lang="en-US" dirty="0">
                <a:latin typeface="+mj-lt"/>
              </a:rPr>
              <a:t>Safe, supportive space where women can learn to see themselves as more than their OUD </a:t>
            </a:r>
          </a:p>
          <a:p>
            <a:r>
              <a:rPr lang="en-US" dirty="0">
                <a:latin typeface="+mj-lt"/>
              </a:rPr>
              <a:t>Helps address challenges like single parenthood, incarceration, co-occurring physical and emotional health conditions (i.e. depression, hypertension, diabetes), history of childhood abuse, low self-esteem, and financial issues</a:t>
            </a:r>
          </a:p>
          <a:p>
            <a:r>
              <a:rPr lang="en-US" dirty="0">
                <a:latin typeface="+mj-lt"/>
              </a:rPr>
              <a:t>All staff/facilitators are midlife Black women, i.e. “trusted messengers”</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114</a:t>
            </a:fld>
            <a:endParaRPr lang="en-US"/>
          </a:p>
        </p:txBody>
      </p:sp>
    </p:spTree>
    <p:extLst>
      <p:ext uri="{BB962C8B-B14F-4D97-AF65-F5344CB8AC3E}">
        <p14:creationId xmlns:p14="http://schemas.microsoft.com/office/powerpoint/2010/main" val="11665584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800" dirty="0"/>
              <a:t>Prime Time Sister Circles (3)</a:t>
            </a:r>
            <a:endParaRPr lang="en-US" dirty="0"/>
          </a:p>
        </p:txBody>
      </p:sp>
      <p:sp>
        <p:nvSpPr>
          <p:cNvPr id="3" name="Content Placeholder 2"/>
          <p:cNvSpPr>
            <a:spLocks noGrp="1"/>
          </p:cNvSpPr>
          <p:nvPr>
            <p:ph idx="1"/>
          </p:nvPr>
        </p:nvSpPr>
        <p:spPr/>
        <p:txBody>
          <a:bodyPr/>
          <a:lstStyle/>
          <a:p>
            <a:r>
              <a:rPr lang="en-US" dirty="0">
                <a:latin typeface="+mj-lt"/>
              </a:rPr>
              <a:t>PTSC sites are churches, public housing, health centers, recreation centers, SUD treatment programs</a:t>
            </a:r>
          </a:p>
          <a:p>
            <a:r>
              <a:rPr lang="en-US" dirty="0">
                <a:latin typeface="+mj-lt"/>
              </a:rPr>
              <a:t>Participants receive $10/week for transportation or childcare needs</a:t>
            </a:r>
          </a:p>
          <a:p>
            <a:r>
              <a:rPr lang="en-US" dirty="0">
                <a:latin typeface="+mj-lt"/>
              </a:rPr>
              <a:t>Also receive a blood pressure cuff &amp; monitor and pedometer, and are trained to use them</a:t>
            </a:r>
          </a:p>
          <a:p>
            <a:r>
              <a:rPr lang="en-US" dirty="0">
                <a:latin typeface="+mj-lt"/>
              </a:rPr>
              <a:t>Light meal to educate about healthy snacks</a:t>
            </a:r>
          </a:p>
          <a:p>
            <a:r>
              <a:rPr lang="en-US" dirty="0">
                <a:latin typeface="+mj-lt"/>
              </a:rPr>
              <a:t>Women in OUD-focused PTSC’s made positive changes to stress management, nutrition, fitness and BP levels, and increased their self-esteem</a:t>
            </a:r>
          </a:p>
        </p:txBody>
      </p:sp>
      <p:sp>
        <p:nvSpPr>
          <p:cNvPr id="5" name="TextBox 4"/>
          <p:cNvSpPr txBox="1"/>
          <p:nvPr/>
        </p:nvSpPr>
        <p:spPr>
          <a:xfrm>
            <a:off x="95003" y="6433695"/>
            <a:ext cx="3550722"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115</a:t>
            </a:fld>
            <a:endParaRPr lang="en-US"/>
          </a:p>
        </p:txBody>
      </p:sp>
    </p:spTree>
    <p:extLst>
      <p:ext uri="{BB962C8B-B14F-4D97-AF65-F5344CB8AC3E}">
        <p14:creationId xmlns:p14="http://schemas.microsoft.com/office/powerpoint/2010/main" val="12438990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784"/>
            <a:ext cx="8229600" cy="1143000"/>
          </a:xfrm>
        </p:spPr>
        <p:txBody>
          <a:bodyPr anchor="t"/>
          <a:lstStyle/>
          <a:p>
            <a:pPr algn="ctr"/>
            <a:r>
              <a:rPr lang="en-US" sz="4400" dirty="0"/>
              <a:t>Prime Time Sister Circles</a:t>
            </a:r>
            <a:br>
              <a:rPr lang="en-US" sz="4400" dirty="0"/>
            </a:br>
            <a:r>
              <a:rPr lang="en-US" sz="3600" dirty="0"/>
              <a:t>Research</a:t>
            </a:r>
            <a:endParaRPr lang="en-US" sz="4400" dirty="0"/>
          </a:p>
        </p:txBody>
      </p:sp>
      <p:sp>
        <p:nvSpPr>
          <p:cNvPr id="3" name="Content Placeholder 2"/>
          <p:cNvSpPr>
            <a:spLocks noGrp="1"/>
          </p:cNvSpPr>
          <p:nvPr>
            <p:ph idx="1"/>
          </p:nvPr>
        </p:nvSpPr>
        <p:spPr/>
        <p:txBody>
          <a:bodyPr/>
          <a:lstStyle/>
          <a:p>
            <a:r>
              <a:rPr lang="en-US" sz="2400" dirty="0">
                <a:latin typeface="+mj-lt"/>
              </a:rPr>
              <a:t>134 African-American women at 11 sites around country</a:t>
            </a:r>
          </a:p>
          <a:p>
            <a:r>
              <a:rPr lang="en-US" sz="2400" dirty="0">
                <a:latin typeface="+mj-lt"/>
              </a:rPr>
              <a:t>Data collected at 10 weeks, 6 months, 12 months</a:t>
            </a:r>
          </a:p>
          <a:p>
            <a:r>
              <a:rPr lang="en-US" sz="2400" dirty="0">
                <a:latin typeface="+mj-lt"/>
              </a:rPr>
              <a:t>Women in the program increased consumption of more nutritious foods to prevent disease</a:t>
            </a:r>
          </a:p>
          <a:p>
            <a:r>
              <a:rPr lang="en-US" sz="2400" dirty="0">
                <a:latin typeface="+mj-lt"/>
              </a:rPr>
              <a:t>Approximately 2/3 reported making use of stress management strategies</a:t>
            </a:r>
          </a:p>
          <a:p>
            <a:r>
              <a:rPr lang="en-US" sz="2400" dirty="0">
                <a:latin typeface="+mj-lt"/>
              </a:rPr>
              <a:t>60% increase in annual mammograms, 54% increase in blood pressure checkups</a:t>
            </a:r>
          </a:p>
          <a:p>
            <a:r>
              <a:rPr lang="en-US" sz="2400" dirty="0">
                <a:latin typeface="+mj-lt"/>
              </a:rPr>
              <a:t>83.7% felt changes could be maintained over their lifetime </a:t>
            </a:r>
          </a:p>
          <a:p>
            <a:r>
              <a:rPr lang="en-US" dirty="0">
                <a:latin typeface="+mj-lt"/>
              </a:rPr>
              <a:t>Follow-up study (2016) found similar results </a:t>
            </a:r>
          </a:p>
        </p:txBody>
      </p:sp>
      <p:sp>
        <p:nvSpPr>
          <p:cNvPr id="4" name="TextBox 3"/>
          <p:cNvSpPr txBox="1"/>
          <p:nvPr/>
        </p:nvSpPr>
        <p:spPr>
          <a:xfrm>
            <a:off x="338667" y="6324603"/>
            <a:ext cx="7638270" cy="369332"/>
          </a:xfrm>
          <a:prstGeom prst="rect">
            <a:avLst/>
          </a:prstGeom>
          <a:noFill/>
        </p:spPr>
        <p:txBody>
          <a:bodyPr wrap="square" rtlCol="0">
            <a:spAutoFit/>
          </a:bodyPr>
          <a:lstStyle/>
          <a:p>
            <a:r>
              <a:rPr lang="en-US" dirty="0">
                <a:solidFill>
                  <a:schemeClr val="bg1"/>
                </a:solidFill>
                <a:latin typeface="+mj-lt"/>
              </a:rPr>
              <a:t>Sources: Gaston, Porter, &amp; Thomas, 2007; Thomas et al., 2016</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116</a:t>
            </a:fld>
            <a:endParaRPr lang="en-US"/>
          </a:p>
        </p:txBody>
      </p:sp>
    </p:spTree>
    <p:extLst>
      <p:ext uri="{BB962C8B-B14F-4D97-AF65-F5344CB8AC3E}">
        <p14:creationId xmlns:p14="http://schemas.microsoft.com/office/powerpoint/2010/main" val="7939573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Educating Rural Pastors on Opioids </a:t>
            </a:r>
          </a:p>
        </p:txBody>
      </p:sp>
      <p:sp>
        <p:nvSpPr>
          <p:cNvPr id="3" name="Content Placeholder 2"/>
          <p:cNvSpPr>
            <a:spLocks noGrp="1"/>
          </p:cNvSpPr>
          <p:nvPr>
            <p:ph idx="1"/>
          </p:nvPr>
        </p:nvSpPr>
        <p:spPr>
          <a:xfrm>
            <a:off x="457200" y="1660846"/>
            <a:ext cx="8229600" cy="4389437"/>
          </a:xfrm>
        </p:spPr>
        <p:txBody>
          <a:bodyPr/>
          <a:lstStyle/>
          <a:p>
            <a:r>
              <a:rPr lang="en-US" sz="2400" dirty="0">
                <a:latin typeface="+mj-lt"/>
              </a:rPr>
              <a:t>Collaboration between Morehouse School of Medicine in Atlanta and rural Black churches</a:t>
            </a:r>
          </a:p>
          <a:p>
            <a:r>
              <a:rPr lang="en-US" sz="2400" dirty="0">
                <a:latin typeface="+mj-lt"/>
              </a:rPr>
              <a:t>Funding supports partnerships between social service agencies and churches; allows for coordinated public awareness efforts on topics like OUD </a:t>
            </a:r>
          </a:p>
          <a:p>
            <a:r>
              <a:rPr lang="en-US" sz="2400" dirty="0">
                <a:latin typeface="+mj-lt"/>
              </a:rPr>
              <a:t>Faith leaders included on advisory committees for grant funding</a:t>
            </a:r>
          </a:p>
          <a:p>
            <a:r>
              <a:rPr lang="en-US" sz="2400" dirty="0">
                <a:latin typeface="+mj-lt"/>
              </a:rPr>
              <a:t>One faith leader included information on opioid crisis in podcast with youth; technology can help reach them </a:t>
            </a:r>
          </a:p>
          <a:p>
            <a:r>
              <a:rPr lang="en-US" sz="2400" dirty="0">
                <a:latin typeface="+mj-lt"/>
              </a:rPr>
              <a:t>Faith leaders can use these forums to redefine OUD as disease rather than a sin, encourage treatment  </a:t>
            </a:r>
          </a:p>
        </p:txBody>
      </p:sp>
      <p:sp>
        <p:nvSpPr>
          <p:cNvPr id="4" name="TextBox 3"/>
          <p:cNvSpPr txBox="1"/>
          <p:nvPr/>
        </p:nvSpPr>
        <p:spPr>
          <a:xfrm>
            <a:off x="106680" y="6233160"/>
            <a:ext cx="4724400"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117</a:t>
            </a:fld>
            <a:endParaRPr lang="en-US"/>
          </a:p>
        </p:txBody>
      </p:sp>
    </p:spTree>
    <p:extLst>
      <p:ext uri="{BB962C8B-B14F-4D97-AF65-F5344CB8AC3E}">
        <p14:creationId xmlns:p14="http://schemas.microsoft.com/office/powerpoint/2010/main" val="39051300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Bridges to Care and Recovery</a:t>
            </a:r>
          </a:p>
        </p:txBody>
      </p:sp>
      <p:sp>
        <p:nvSpPr>
          <p:cNvPr id="3" name="Content Placeholder 2"/>
          <p:cNvSpPr>
            <a:spLocks noGrp="1"/>
          </p:cNvSpPr>
          <p:nvPr>
            <p:ph idx="1"/>
          </p:nvPr>
        </p:nvSpPr>
        <p:spPr>
          <a:xfrm>
            <a:off x="457200" y="1775460"/>
            <a:ext cx="8229600" cy="4389437"/>
          </a:xfrm>
        </p:spPr>
        <p:txBody>
          <a:bodyPr/>
          <a:lstStyle/>
          <a:p>
            <a:r>
              <a:rPr lang="en-US" sz="2400" dirty="0">
                <a:latin typeface="+mj-lt"/>
              </a:rPr>
              <a:t>Located in North St. Louis City and County</a:t>
            </a:r>
          </a:p>
          <a:p>
            <a:r>
              <a:rPr lang="en-US" sz="2400" dirty="0">
                <a:latin typeface="+mj-lt"/>
              </a:rPr>
              <a:t>Community initiative with multisector partners including the faith community</a:t>
            </a:r>
          </a:p>
          <a:p>
            <a:r>
              <a:rPr lang="en-US" sz="2400" dirty="0">
                <a:latin typeface="+mj-lt"/>
              </a:rPr>
              <a:t>Leaders in faith community serve as “extenders” to identify mental and substance use disorders and link individuals to care </a:t>
            </a:r>
          </a:p>
          <a:p>
            <a:r>
              <a:rPr lang="en-US" sz="2400" dirty="0">
                <a:latin typeface="+mj-lt"/>
              </a:rPr>
              <a:t>As of late 2019, 65 churches designated as “behavioral health-friendly churches”</a:t>
            </a:r>
          </a:p>
          <a:p>
            <a:r>
              <a:rPr lang="en-US" sz="2400" dirty="0">
                <a:latin typeface="+mj-lt"/>
              </a:rPr>
              <a:t>To qualify, church members complete 19 hours of training on basic behavioral health topics like mental health first aid and trauma awareness </a:t>
            </a:r>
          </a:p>
        </p:txBody>
      </p:sp>
      <p:sp>
        <p:nvSpPr>
          <p:cNvPr id="4" name="TextBox 3"/>
          <p:cNvSpPr txBox="1"/>
          <p:nvPr/>
        </p:nvSpPr>
        <p:spPr>
          <a:xfrm>
            <a:off x="0" y="6411919"/>
            <a:ext cx="4831080"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118</a:t>
            </a:fld>
            <a:endParaRPr lang="en-US"/>
          </a:p>
        </p:txBody>
      </p:sp>
    </p:spTree>
    <p:extLst>
      <p:ext uri="{BB962C8B-B14F-4D97-AF65-F5344CB8AC3E}">
        <p14:creationId xmlns:p14="http://schemas.microsoft.com/office/powerpoint/2010/main" val="20630893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Bridges to Care and Recovery (2)</a:t>
            </a:r>
            <a:endParaRPr lang="en-US" dirty="0"/>
          </a:p>
        </p:txBody>
      </p:sp>
      <p:sp>
        <p:nvSpPr>
          <p:cNvPr id="3" name="Content Placeholder 2"/>
          <p:cNvSpPr>
            <a:spLocks noGrp="1"/>
          </p:cNvSpPr>
          <p:nvPr>
            <p:ph idx="1"/>
          </p:nvPr>
        </p:nvSpPr>
        <p:spPr>
          <a:xfrm>
            <a:off x="457200" y="1725613"/>
            <a:ext cx="8229600" cy="4389437"/>
          </a:xfrm>
        </p:spPr>
        <p:txBody>
          <a:bodyPr/>
          <a:lstStyle/>
          <a:p>
            <a:r>
              <a:rPr lang="en-US" sz="2400" dirty="0">
                <a:latin typeface="+mj-lt"/>
              </a:rPr>
              <a:t>As part of “behavioral health-friendly church” designation, churches hold monthly meetings and presentations on behavioral health topics to their congregations</a:t>
            </a:r>
          </a:p>
          <a:p>
            <a:r>
              <a:rPr lang="en-US" sz="2400" dirty="0">
                <a:latin typeface="+mj-lt"/>
              </a:rPr>
              <a:t>Bridges has trained 22o church leaders and volunteers as Wellness Champions to reduce stigma of mental illness </a:t>
            </a:r>
          </a:p>
          <a:p>
            <a:r>
              <a:rPr lang="en-US" sz="2400" dirty="0">
                <a:latin typeface="+mj-lt"/>
              </a:rPr>
              <a:t>Pastors’ wives, the “First Ladies Network”, are trained as group facilitators and peer mentors </a:t>
            </a:r>
          </a:p>
          <a:p>
            <a:r>
              <a:rPr lang="en-US" sz="2400" dirty="0">
                <a:latin typeface="+mj-lt"/>
              </a:rPr>
              <a:t>Also working with Missouri Opioid State Targeted Response Team to facilitate “opioid crisis management training” to churches that provide naloxone kits onsite </a:t>
            </a:r>
          </a:p>
        </p:txBody>
      </p:sp>
      <p:sp>
        <p:nvSpPr>
          <p:cNvPr id="4" name="TextBox 3"/>
          <p:cNvSpPr txBox="1"/>
          <p:nvPr/>
        </p:nvSpPr>
        <p:spPr>
          <a:xfrm>
            <a:off x="0" y="6294999"/>
            <a:ext cx="3670300"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119</a:t>
            </a:fld>
            <a:endParaRPr lang="en-US"/>
          </a:p>
        </p:txBody>
      </p:sp>
    </p:spTree>
    <p:extLst>
      <p:ext uri="{BB962C8B-B14F-4D97-AF65-F5344CB8AC3E}">
        <p14:creationId xmlns:p14="http://schemas.microsoft.com/office/powerpoint/2010/main" val="354152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81" y="2116836"/>
            <a:ext cx="7772400" cy="1362456"/>
          </a:xfrm>
        </p:spPr>
        <p:txBody>
          <a:bodyPr/>
          <a:lstStyle/>
          <a:p>
            <a:pPr algn="ctr"/>
            <a:r>
              <a:rPr lang="en-US" dirty="0">
                <a:solidFill>
                  <a:schemeClr val="tx1"/>
                </a:solidFill>
                <a:effectLst>
                  <a:outerShdw blurRad="38100" dist="38100" dir="2700000" algn="tl">
                    <a:srgbClr val="000000">
                      <a:alpha val="43137"/>
                    </a:srgbClr>
                  </a:outerShdw>
                </a:effectLst>
              </a:rPr>
              <a:t>Epidemiology</a:t>
            </a:r>
            <a:r>
              <a:rPr lang="en-US" dirty="0">
                <a:effectLst>
                  <a:outerShdw blurRad="38100" dist="38100" dir="2700000" algn="tl">
                    <a:srgbClr val="000000">
                      <a:alpha val="43137"/>
                    </a:srgbClr>
                  </a:outerShdw>
                </a:effectLst>
              </a:rPr>
              <a:t> </a:t>
            </a:r>
          </a:p>
        </p:txBody>
      </p:sp>
      <p:sp>
        <p:nvSpPr>
          <p:cNvPr id="3" name="Slide Number Placeholder 2"/>
          <p:cNvSpPr>
            <a:spLocks noGrp="1"/>
          </p:cNvSpPr>
          <p:nvPr>
            <p:ph type="sldNum" sz="quarter" idx="12"/>
          </p:nvPr>
        </p:nvSpPr>
        <p:spPr/>
        <p:txBody>
          <a:bodyPr/>
          <a:lstStyle/>
          <a:p>
            <a:pPr>
              <a:defRPr/>
            </a:pPr>
            <a:fld id="{B63A8629-E50B-4815-A473-6328D8E3D4AD}" type="slidenum">
              <a:rPr lang="en-US" smtClean="0"/>
              <a:pPr>
                <a:defRPr/>
              </a:pPr>
              <a:t>12</a:t>
            </a:fld>
            <a:endParaRPr lang="en-US" dirty="0"/>
          </a:p>
        </p:txBody>
      </p:sp>
    </p:spTree>
    <p:extLst>
      <p:ext uri="{BB962C8B-B14F-4D97-AF65-F5344CB8AC3E}">
        <p14:creationId xmlns:p14="http://schemas.microsoft.com/office/powerpoint/2010/main" val="14013027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072" y="2124456"/>
            <a:ext cx="7772400" cy="1362456"/>
          </a:xfrm>
        </p:spPr>
        <p:txBody>
          <a:bodyPr/>
          <a:lstStyle/>
          <a:p>
            <a:pPr algn="ctr"/>
            <a:r>
              <a:rPr lang="en-US" sz="4400" dirty="0">
                <a:solidFill>
                  <a:schemeClr val="tx1"/>
                </a:solidFill>
                <a:effectLst>
                  <a:outerShdw blurRad="38100" dist="38100" dir="2700000" algn="tl">
                    <a:srgbClr val="000000">
                      <a:alpha val="43137"/>
                    </a:srgbClr>
                  </a:outerShdw>
                </a:effectLst>
              </a:rPr>
              <a:t>Issues Specific to </a:t>
            </a:r>
            <a:br>
              <a:rPr lang="en-US" sz="4400" dirty="0">
                <a:solidFill>
                  <a:schemeClr val="tx1"/>
                </a:solidFill>
                <a:effectLst>
                  <a:outerShdw blurRad="38100" dist="38100" dir="2700000" algn="tl">
                    <a:srgbClr val="000000">
                      <a:alpha val="43137"/>
                    </a:srgbClr>
                  </a:outerShdw>
                </a:effectLst>
              </a:rPr>
            </a:br>
            <a:r>
              <a:rPr lang="en-US" sz="4400" dirty="0">
                <a:solidFill>
                  <a:schemeClr val="tx1"/>
                </a:solidFill>
                <a:effectLst>
                  <a:outerShdw blurRad="38100" dist="38100" dir="2700000" algn="tl">
                    <a:srgbClr val="000000">
                      <a:alpha val="43137"/>
                    </a:srgbClr>
                  </a:outerShdw>
                </a:effectLst>
              </a:rPr>
              <a:t>the Latinx Community</a:t>
            </a:r>
          </a:p>
        </p:txBody>
      </p:sp>
      <p:sp>
        <p:nvSpPr>
          <p:cNvPr id="2" name="Slide Number Placeholder 1"/>
          <p:cNvSpPr>
            <a:spLocks noGrp="1"/>
          </p:cNvSpPr>
          <p:nvPr>
            <p:ph type="sldNum" sz="quarter" idx="12"/>
          </p:nvPr>
        </p:nvSpPr>
        <p:spPr/>
        <p:txBody>
          <a:bodyPr/>
          <a:lstStyle/>
          <a:p>
            <a:pPr>
              <a:defRPr/>
            </a:pPr>
            <a:fld id="{B63A8629-E50B-4815-A473-6328D8E3D4AD}" type="slidenum">
              <a:rPr lang="en-US" smtClean="0"/>
              <a:pPr>
                <a:defRPr/>
              </a:pPr>
              <a:t>120</a:t>
            </a:fld>
            <a:endParaRPr lang="en-US" dirty="0"/>
          </a:p>
        </p:txBody>
      </p:sp>
    </p:spTree>
    <p:extLst>
      <p:ext uri="{BB962C8B-B14F-4D97-AF65-F5344CB8AC3E}">
        <p14:creationId xmlns:p14="http://schemas.microsoft.com/office/powerpoint/2010/main" val="11650448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Misuse of Rx Pain Medications Among Latinx Individuals</a:t>
            </a:r>
          </a:p>
        </p:txBody>
      </p:sp>
      <p:sp>
        <p:nvSpPr>
          <p:cNvPr id="3" name="Content Placeholder 2"/>
          <p:cNvSpPr>
            <a:spLocks noGrp="1"/>
          </p:cNvSpPr>
          <p:nvPr>
            <p:ph idx="1"/>
          </p:nvPr>
        </p:nvSpPr>
        <p:spPr/>
        <p:txBody>
          <a:bodyPr/>
          <a:lstStyle/>
          <a:p>
            <a:r>
              <a:rPr lang="en-US" dirty="0">
                <a:latin typeface="+mj-lt"/>
              </a:rPr>
              <a:t>Greater occupational risks for injuries</a:t>
            </a:r>
          </a:p>
          <a:p>
            <a:pPr lvl="1">
              <a:buClr>
                <a:srgbClr val="0BD0D9"/>
              </a:buClr>
            </a:pPr>
            <a:r>
              <a:rPr lang="en-US" dirty="0">
                <a:latin typeface="+mj-lt"/>
              </a:rPr>
              <a:t>High presence in military; greater risk for injury and need for pain meds</a:t>
            </a:r>
          </a:p>
          <a:p>
            <a:r>
              <a:rPr lang="en-US" dirty="0">
                <a:latin typeface="+mj-lt"/>
              </a:rPr>
              <a:t>Higher proportion of Mexican-Americans in blue collar manual labor jobs than non-Hispanic Whites</a:t>
            </a:r>
          </a:p>
          <a:p>
            <a:pPr lvl="1">
              <a:buClr>
                <a:srgbClr val="0BD0D9"/>
              </a:buClr>
            </a:pPr>
            <a:r>
              <a:rPr lang="en-US" dirty="0">
                <a:latin typeface="+mj-lt"/>
              </a:rPr>
              <a:t>Again, greater risk for physical injury and need for pain medications </a:t>
            </a:r>
          </a:p>
          <a:p>
            <a:r>
              <a:rPr lang="en-US" dirty="0">
                <a:latin typeface="+mj-lt"/>
              </a:rPr>
              <a:t>Efforts to address opioid misuse need a comprehensive approach to pain management </a:t>
            </a:r>
          </a:p>
        </p:txBody>
      </p:sp>
      <p:sp>
        <p:nvSpPr>
          <p:cNvPr id="4" name="TextBox 3"/>
          <p:cNvSpPr txBox="1"/>
          <p:nvPr/>
        </p:nvSpPr>
        <p:spPr>
          <a:xfrm>
            <a:off x="84221" y="6324603"/>
            <a:ext cx="4259179" cy="369332"/>
          </a:xfrm>
          <a:prstGeom prst="rect">
            <a:avLst/>
          </a:prstGeom>
          <a:noFill/>
        </p:spPr>
        <p:txBody>
          <a:bodyPr wrap="square" rtlCol="0">
            <a:spAutoFit/>
          </a:bodyPr>
          <a:lstStyle/>
          <a:p>
            <a:r>
              <a:rPr lang="en-US" dirty="0">
                <a:solidFill>
                  <a:schemeClr val="bg1"/>
                </a:solidFill>
                <a:latin typeface="+mj-lt"/>
              </a:rPr>
              <a:t>Source: SAMHSA, 2020a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121</a:t>
            </a:fld>
            <a:endParaRPr lang="en-US"/>
          </a:p>
        </p:txBody>
      </p:sp>
    </p:spTree>
    <p:extLst>
      <p:ext uri="{BB962C8B-B14F-4D97-AF65-F5344CB8AC3E}">
        <p14:creationId xmlns:p14="http://schemas.microsoft.com/office/powerpoint/2010/main" val="40455489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Reasons for Misusing </a:t>
            </a:r>
            <a:br>
              <a:rPr lang="en-US" sz="4400" dirty="0"/>
            </a:br>
            <a:r>
              <a:rPr lang="en-US" sz="4400" dirty="0"/>
              <a:t>Prescription Pain Meds</a:t>
            </a:r>
          </a:p>
        </p:txBody>
      </p:sp>
      <p:sp>
        <p:nvSpPr>
          <p:cNvPr id="3" name="Content Placeholder 2"/>
          <p:cNvSpPr>
            <a:spLocks noGrp="1"/>
          </p:cNvSpPr>
          <p:nvPr>
            <p:ph idx="1"/>
          </p:nvPr>
        </p:nvSpPr>
        <p:spPr/>
        <p:txBody>
          <a:bodyPr/>
          <a:lstStyle/>
          <a:p>
            <a:r>
              <a:rPr lang="en-US" dirty="0">
                <a:latin typeface="+mj-lt"/>
              </a:rPr>
              <a:t>Self-reported reasons for misusing a prescription pain reliever among Hispanics/</a:t>
            </a:r>
            <a:r>
              <a:rPr lang="en-US" dirty="0" err="1">
                <a:latin typeface="+mj-lt"/>
              </a:rPr>
              <a:t>Latinx</a:t>
            </a:r>
            <a:r>
              <a:rPr lang="en-US" dirty="0">
                <a:latin typeface="+mj-lt"/>
              </a:rPr>
              <a:t> aged 12 or over:</a:t>
            </a:r>
          </a:p>
          <a:p>
            <a:pPr lvl="1">
              <a:buClr>
                <a:srgbClr val="0BD0D9"/>
              </a:buClr>
            </a:pPr>
            <a:r>
              <a:rPr lang="en-US" dirty="0">
                <a:latin typeface="+mj-lt"/>
              </a:rPr>
              <a:t>Relieve physical pain (53%)</a:t>
            </a:r>
          </a:p>
          <a:p>
            <a:pPr lvl="1">
              <a:buClr>
                <a:srgbClr val="0BD0D9"/>
              </a:buClr>
            </a:pPr>
            <a:r>
              <a:rPr lang="en-US" dirty="0">
                <a:latin typeface="+mj-lt"/>
              </a:rPr>
              <a:t>Need to increase or decrease effect of other drug (11%)</a:t>
            </a:r>
          </a:p>
          <a:p>
            <a:pPr lvl="1"/>
            <a:endParaRPr lang="en-US" dirty="0">
              <a:latin typeface="+mj-lt"/>
            </a:endParaRPr>
          </a:p>
          <a:p>
            <a:r>
              <a:rPr lang="en-US" dirty="0">
                <a:latin typeface="+mj-lt"/>
              </a:rPr>
              <a:t>Among Latinx youth aged 12-17, reasons for misusing a prescription pain reliever were to: </a:t>
            </a:r>
          </a:p>
          <a:p>
            <a:pPr lvl="1">
              <a:buClr>
                <a:srgbClr val="0BD0D9"/>
              </a:buClr>
            </a:pPr>
            <a:r>
              <a:rPr lang="en-US" dirty="0">
                <a:latin typeface="+mj-lt"/>
              </a:rPr>
              <a:t>Relieve physical pain (67%)</a:t>
            </a:r>
          </a:p>
          <a:p>
            <a:pPr lvl="1">
              <a:buClr>
                <a:srgbClr val="0BD0D9"/>
              </a:buClr>
            </a:pPr>
            <a:r>
              <a:rPr lang="en-US" dirty="0">
                <a:latin typeface="+mj-lt"/>
              </a:rPr>
              <a:t>Help with feelings/emotions (12%)</a:t>
            </a:r>
          </a:p>
          <a:p>
            <a:pPr lvl="1">
              <a:buClr>
                <a:srgbClr val="0BD0D9"/>
              </a:buClr>
            </a:pPr>
            <a:r>
              <a:rPr lang="en-US" dirty="0">
                <a:latin typeface="+mj-lt"/>
              </a:rPr>
              <a:t>Help with sleep (8%)</a:t>
            </a:r>
          </a:p>
        </p:txBody>
      </p:sp>
      <p:sp>
        <p:nvSpPr>
          <p:cNvPr id="4" name="TextBox 3"/>
          <p:cNvSpPr txBox="1"/>
          <p:nvPr/>
        </p:nvSpPr>
        <p:spPr>
          <a:xfrm>
            <a:off x="0" y="6424863"/>
            <a:ext cx="4379495" cy="369332"/>
          </a:xfrm>
          <a:prstGeom prst="rect">
            <a:avLst/>
          </a:prstGeom>
          <a:noFill/>
        </p:spPr>
        <p:txBody>
          <a:bodyPr wrap="square" rtlCol="0">
            <a:spAutoFit/>
          </a:bodyPr>
          <a:lstStyle/>
          <a:p>
            <a:r>
              <a:rPr lang="en-US" dirty="0">
                <a:solidFill>
                  <a:schemeClr val="bg1"/>
                </a:solidFill>
                <a:latin typeface="+mj-lt"/>
              </a:rPr>
              <a:t>Source: SAMHSA, 2019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122</a:t>
            </a:fld>
            <a:endParaRPr lang="en-US"/>
          </a:p>
        </p:txBody>
      </p:sp>
    </p:spTree>
    <p:extLst>
      <p:ext uri="{BB962C8B-B14F-4D97-AF65-F5344CB8AC3E}">
        <p14:creationId xmlns:p14="http://schemas.microsoft.com/office/powerpoint/2010/main" val="20042829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Familismo</a:t>
            </a:r>
            <a:endParaRPr lang="en-US" dirty="0"/>
          </a:p>
        </p:txBody>
      </p:sp>
      <p:sp>
        <p:nvSpPr>
          <p:cNvPr id="3" name="Content Placeholder 2"/>
          <p:cNvSpPr>
            <a:spLocks noGrp="1"/>
          </p:cNvSpPr>
          <p:nvPr>
            <p:ph idx="1"/>
          </p:nvPr>
        </p:nvSpPr>
        <p:spPr/>
        <p:txBody>
          <a:bodyPr/>
          <a:lstStyle/>
          <a:p>
            <a:r>
              <a:rPr lang="en-US" sz="2800" dirty="0">
                <a:latin typeface="+mj-lt"/>
              </a:rPr>
              <a:t>Underscores importance of family and family roles</a:t>
            </a:r>
          </a:p>
          <a:p>
            <a:r>
              <a:rPr lang="en-US" sz="2800" dirty="0">
                <a:latin typeface="+mj-lt"/>
              </a:rPr>
              <a:t>Emphasizes role of internal family dynamics, extended social networks, and distribution of resources through those networks </a:t>
            </a:r>
          </a:p>
          <a:p>
            <a:r>
              <a:rPr lang="en-US" dirty="0">
                <a:latin typeface="+mj-lt"/>
              </a:rPr>
              <a:t>Critical to prevention, treatment, and recovery in Hispanic/</a:t>
            </a:r>
            <a:r>
              <a:rPr lang="en-US" dirty="0" err="1">
                <a:latin typeface="+mj-lt"/>
              </a:rPr>
              <a:t>Latinx</a:t>
            </a:r>
            <a:r>
              <a:rPr lang="en-US" dirty="0">
                <a:latin typeface="+mj-lt"/>
              </a:rPr>
              <a:t> communities</a:t>
            </a:r>
          </a:p>
          <a:p>
            <a:r>
              <a:rPr lang="en-US" dirty="0">
                <a:latin typeface="+mj-lt"/>
              </a:rPr>
              <a:t>Interventions based on family systems models and involvement of family members may be more successful than traditional individual interventions </a:t>
            </a:r>
          </a:p>
        </p:txBody>
      </p:sp>
      <p:sp>
        <p:nvSpPr>
          <p:cNvPr id="4" name="TextBox 3"/>
          <p:cNvSpPr txBox="1"/>
          <p:nvPr/>
        </p:nvSpPr>
        <p:spPr>
          <a:xfrm>
            <a:off x="0" y="6324603"/>
            <a:ext cx="2610853"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123</a:t>
            </a:fld>
            <a:endParaRPr lang="en-US"/>
          </a:p>
        </p:txBody>
      </p:sp>
    </p:spTree>
    <p:extLst>
      <p:ext uri="{BB962C8B-B14F-4D97-AF65-F5344CB8AC3E}">
        <p14:creationId xmlns:p14="http://schemas.microsoft.com/office/powerpoint/2010/main" val="27784253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439"/>
            <a:ext cx="8229600" cy="1143000"/>
          </a:xfrm>
        </p:spPr>
        <p:txBody>
          <a:bodyPr anchor="ctr"/>
          <a:lstStyle/>
          <a:p>
            <a:pPr algn="ctr"/>
            <a:r>
              <a:rPr lang="en-US" sz="4400" dirty="0"/>
              <a:t>Immigration Issues in </a:t>
            </a:r>
            <a:br>
              <a:rPr lang="en-US" sz="4400" dirty="0"/>
            </a:br>
            <a:r>
              <a:rPr lang="en-US" sz="4400" dirty="0"/>
              <a:t>the Latinx Community</a:t>
            </a:r>
          </a:p>
        </p:txBody>
      </p:sp>
      <p:sp>
        <p:nvSpPr>
          <p:cNvPr id="3" name="Content Placeholder 2"/>
          <p:cNvSpPr>
            <a:spLocks noGrp="1"/>
          </p:cNvSpPr>
          <p:nvPr>
            <p:ph idx="1"/>
          </p:nvPr>
        </p:nvSpPr>
        <p:spPr/>
        <p:txBody>
          <a:bodyPr/>
          <a:lstStyle/>
          <a:p>
            <a:r>
              <a:rPr lang="en-US" sz="2800" dirty="0">
                <a:latin typeface="+mj-lt"/>
              </a:rPr>
              <a:t>Immigration status of individuals and/or family members is a chronic stressor for many Hispanic/</a:t>
            </a:r>
            <a:r>
              <a:rPr lang="en-US" sz="2800" dirty="0" err="1">
                <a:latin typeface="+mj-lt"/>
              </a:rPr>
              <a:t>Latinx</a:t>
            </a:r>
            <a:r>
              <a:rPr lang="en-US" sz="2800" dirty="0">
                <a:latin typeface="+mj-lt"/>
              </a:rPr>
              <a:t> people </a:t>
            </a:r>
          </a:p>
          <a:p>
            <a:r>
              <a:rPr lang="en-US" sz="2800" dirty="0">
                <a:latin typeface="+mj-lt"/>
              </a:rPr>
              <a:t>Trauma associated with leaving one’s native country can manifest as a mental health condition and/or result in substance misuse</a:t>
            </a:r>
          </a:p>
          <a:p>
            <a:r>
              <a:rPr lang="en-US" sz="2800" dirty="0">
                <a:latin typeface="+mj-lt"/>
              </a:rPr>
              <a:t>Migrants fleeing persecution in their country of origin have high rates of anxiety, depression, and PTSD</a:t>
            </a:r>
          </a:p>
          <a:p>
            <a:r>
              <a:rPr lang="en-US" sz="2800" dirty="0">
                <a:latin typeface="+mj-lt"/>
              </a:rPr>
              <a:t>Constant fear of deportation is also a chronic stressor</a:t>
            </a:r>
          </a:p>
        </p:txBody>
      </p:sp>
      <p:sp>
        <p:nvSpPr>
          <p:cNvPr id="4" name="TextBox 3"/>
          <p:cNvSpPr txBox="1"/>
          <p:nvPr/>
        </p:nvSpPr>
        <p:spPr>
          <a:xfrm>
            <a:off x="0" y="6324603"/>
            <a:ext cx="4632158"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124</a:t>
            </a:fld>
            <a:endParaRPr lang="en-US"/>
          </a:p>
        </p:txBody>
      </p:sp>
    </p:spTree>
    <p:extLst>
      <p:ext uri="{BB962C8B-B14F-4D97-AF65-F5344CB8AC3E}">
        <p14:creationId xmlns:p14="http://schemas.microsoft.com/office/powerpoint/2010/main" val="28486319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Heterogeneity of Latinx Population</a:t>
            </a:r>
          </a:p>
        </p:txBody>
      </p:sp>
      <p:sp>
        <p:nvSpPr>
          <p:cNvPr id="3" name="Content Placeholder 2"/>
          <p:cNvSpPr>
            <a:spLocks noGrp="1"/>
          </p:cNvSpPr>
          <p:nvPr>
            <p:ph idx="1"/>
          </p:nvPr>
        </p:nvSpPr>
        <p:spPr/>
        <p:txBody>
          <a:bodyPr/>
          <a:lstStyle/>
          <a:p>
            <a:r>
              <a:rPr lang="en-US" dirty="0">
                <a:latin typeface="+mj-lt"/>
              </a:rPr>
              <a:t>Combining all Hispanic and Latinx people into one category is problematic because of the inherent diversity in these communities </a:t>
            </a:r>
          </a:p>
          <a:p>
            <a:r>
              <a:rPr lang="en-US" dirty="0">
                <a:latin typeface="+mj-lt"/>
              </a:rPr>
              <a:t>From a Hispanic treatment provider: “Hispanic/Latino communities are a real spectrum; third generation versus recently immigrated individuals, those who are beginning to assimilate, and blended families, but these individuals don’t have access to care because of language, insurance, and cultural barriers”</a:t>
            </a:r>
          </a:p>
        </p:txBody>
      </p:sp>
      <p:sp>
        <p:nvSpPr>
          <p:cNvPr id="5" name="TextBox 4"/>
          <p:cNvSpPr txBox="1"/>
          <p:nvPr/>
        </p:nvSpPr>
        <p:spPr>
          <a:xfrm>
            <a:off x="96253" y="6324603"/>
            <a:ext cx="2695073"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125</a:t>
            </a:fld>
            <a:endParaRPr lang="en-US"/>
          </a:p>
        </p:txBody>
      </p:sp>
    </p:spTree>
    <p:extLst>
      <p:ext uri="{BB962C8B-B14F-4D97-AF65-F5344CB8AC3E}">
        <p14:creationId xmlns:p14="http://schemas.microsoft.com/office/powerpoint/2010/main" val="26711499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Risks for Hispanic/</a:t>
            </a:r>
            <a:r>
              <a:rPr lang="en-US" sz="4400" dirty="0" err="1"/>
              <a:t>Latinx</a:t>
            </a:r>
            <a:r>
              <a:rPr lang="en-US" sz="4400" dirty="0"/>
              <a:t> Youth</a:t>
            </a:r>
          </a:p>
        </p:txBody>
      </p:sp>
      <p:sp>
        <p:nvSpPr>
          <p:cNvPr id="3" name="Content Placeholder 2"/>
          <p:cNvSpPr>
            <a:spLocks noGrp="1"/>
          </p:cNvSpPr>
          <p:nvPr>
            <p:ph idx="1"/>
          </p:nvPr>
        </p:nvSpPr>
        <p:spPr/>
        <p:txBody>
          <a:bodyPr/>
          <a:lstStyle/>
          <a:p>
            <a:r>
              <a:rPr lang="en-US" dirty="0">
                <a:latin typeface="+mj-lt"/>
              </a:rPr>
              <a:t>Like all adolescents, Hispanic/</a:t>
            </a:r>
            <a:r>
              <a:rPr lang="en-US" dirty="0" err="1">
                <a:latin typeface="+mj-lt"/>
              </a:rPr>
              <a:t>Latinx</a:t>
            </a:r>
            <a:r>
              <a:rPr lang="en-US" dirty="0">
                <a:latin typeface="+mj-lt"/>
              </a:rPr>
              <a:t> youth at risk for unhealthy coping behaviors such as risky sexual behavior and substance use </a:t>
            </a:r>
          </a:p>
          <a:p>
            <a:r>
              <a:rPr lang="en-US" dirty="0">
                <a:latin typeface="+mj-lt"/>
              </a:rPr>
              <a:t>Many may live in families where the children are documented but parents are not</a:t>
            </a:r>
          </a:p>
          <a:p>
            <a:r>
              <a:rPr lang="en-US" dirty="0">
                <a:latin typeface="+mj-lt"/>
              </a:rPr>
              <a:t>Among early adolescent Hispanic/</a:t>
            </a:r>
            <a:r>
              <a:rPr lang="en-US" dirty="0" err="1">
                <a:latin typeface="+mj-lt"/>
              </a:rPr>
              <a:t>Latinx</a:t>
            </a:r>
            <a:r>
              <a:rPr lang="en-US" dirty="0">
                <a:latin typeface="+mj-lt"/>
              </a:rPr>
              <a:t> youth, pressure and negative feelings about being the “family interpreter” in healthcare systems has been associated with acculturation stress, which is linked to higher risk for substance use </a:t>
            </a:r>
          </a:p>
        </p:txBody>
      </p:sp>
      <p:sp>
        <p:nvSpPr>
          <p:cNvPr id="4" name="TextBox 3"/>
          <p:cNvSpPr txBox="1"/>
          <p:nvPr/>
        </p:nvSpPr>
        <p:spPr>
          <a:xfrm>
            <a:off x="0" y="6324603"/>
            <a:ext cx="6990347" cy="369332"/>
          </a:xfrm>
          <a:prstGeom prst="rect">
            <a:avLst/>
          </a:prstGeom>
          <a:noFill/>
        </p:spPr>
        <p:txBody>
          <a:bodyPr wrap="square" rtlCol="0">
            <a:spAutoFit/>
          </a:bodyPr>
          <a:lstStyle/>
          <a:p>
            <a:r>
              <a:rPr lang="en-US" dirty="0">
                <a:solidFill>
                  <a:schemeClr val="bg1"/>
                </a:solidFill>
                <a:latin typeface="+mj-lt"/>
              </a:rPr>
              <a:t>Source: </a:t>
            </a:r>
            <a:r>
              <a:rPr lang="en-US" dirty="0" err="1">
                <a:solidFill>
                  <a:schemeClr val="bg1"/>
                </a:solidFill>
                <a:latin typeface="+mj-lt"/>
              </a:rPr>
              <a:t>Kam</a:t>
            </a:r>
            <a:r>
              <a:rPr lang="en-US" dirty="0">
                <a:solidFill>
                  <a:schemeClr val="bg1"/>
                </a:solidFill>
                <a:latin typeface="+mj-lt"/>
              </a:rPr>
              <a:t> &amp; Lazarevic, 2014, cited in SAMHSA, 2020a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126</a:t>
            </a:fld>
            <a:endParaRPr lang="en-US"/>
          </a:p>
        </p:txBody>
      </p:sp>
    </p:spTree>
    <p:extLst>
      <p:ext uri="{BB962C8B-B14F-4D97-AF65-F5344CB8AC3E}">
        <p14:creationId xmlns:p14="http://schemas.microsoft.com/office/powerpoint/2010/main" val="40601195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a:lstStyle/>
          <a:p>
            <a:pPr algn="ctr"/>
            <a:r>
              <a:rPr lang="en-US" sz="4400" dirty="0"/>
              <a:t>Gap in SUD Knowledge Among Latinx Individuals</a:t>
            </a:r>
          </a:p>
        </p:txBody>
      </p:sp>
      <p:sp>
        <p:nvSpPr>
          <p:cNvPr id="3" name="Content Placeholder 2"/>
          <p:cNvSpPr>
            <a:spLocks noGrp="1"/>
          </p:cNvSpPr>
          <p:nvPr>
            <p:ph idx="1"/>
          </p:nvPr>
        </p:nvSpPr>
        <p:spPr/>
        <p:txBody>
          <a:bodyPr/>
          <a:lstStyle/>
          <a:p>
            <a:r>
              <a:rPr lang="en-US" dirty="0">
                <a:latin typeface="+mj-lt"/>
              </a:rPr>
              <a:t>Many Latinx individuals and families are not familiar with MOUD and naloxone</a:t>
            </a:r>
          </a:p>
          <a:p>
            <a:endParaRPr lang="en-US" dirty="0">
              <a:latin typeface="+mj-lt"/>
            </a:endParaRPr>
          </a:p>
          <a:p>
            <a:r>
              <a:rPr lang="en-US" dirty="0">
                <a:latin typeface="+mj-lt"/>
              </a:rPr>
              <a:t>For those who are, stigma may be a treatment barrier, i.e., “just substituting one drug for another”</a:t>
            </a:r>
          </a:p>
          <a:p>
            <a:endParaRPr lang="en-US" dirty="0">
              <a:latin typeface="+mj-lt"/>
            </a:endParaRPr>
          </a:p>
          <a:p>
            <a:r>
              <a:rPr lang="en-US" dirty="0">
                <a:latin typeface="+mj-lt"/>
              </a:rPr>
              <a:t>Many families do not understand addiction as a disease because they have seen family members relapse repeatedly and do not believe recovery is possible </a:t>
            </a:r>
          </a:p>
        </p:txBody>
      </p:sp>
      <p:sp>
        <p:nvSpPr>
          <p:cNvPr id="4" name="TextBox 3"/>
          <p:cNvSpPr txBox="1"/>
          <p:nvPr/>
        </p:nvSpPr>
        <p:spPr>
          <a:xfrm>
            <a:off x="108284" y="6448926"/>
            <a:ext cx="3753853"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127</a:t>
            </a:fld>
            <a:endParaRPr lang="en-US"/>
          </a:p>
        </p:txBody>
      </p:sp>
    </p:spTree>
    <p:extLst>
      <p:ext uri="{BB962C8B-B14F-4D97-AF65-F5344CB8AC3E}">
        <p14:creationId xmlns:p14="http://schemas.microsoft.com/office/powerpoint/2010/main" val="1120585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Misperception of Need for Care</a:t>
            </a:r>
          </a:p>
        </p:txBody>
      </p:sp>
      <p:sp>
        <p:nvSpPr>
          <p:cNvPr id="3" name="Content Placeholder 2"/>
          <p:cNvSpPr>
            <a:spLocks noGrp="1"/>
          </p:cNvSpPr>
          <p:nvPr>
            <p:ph idx="1"/>
          </p:nvPr>
        </p:nvSpPr>
        <p:spPr/>
        <p:txBody>
          <a:bodyPr/>
          <a:lstStyle/>
          <a:p>
            <a:r>
              <a:rPr lang="en-US" dirty="0">
                <a:latin typeface="+mj-lt"/>
              </a:rPr>
              <a:t>Only 5% of Hispanic/Latinx individuals with a SUD report perceiving a need for treatment (Pinedo, 2020)</a:t>
            </a:r>
          </a:p>
          <a:p>
            <a:endParaRPr lang="en-US" dirty="0">
              <a:latin typeface="+mj-lt"/>
            </a:endParaRPr>
          </a:p>
          <a:p>
            <a:r>
              <a:rPr lang="en-US" dirty="0">
                <a:latin typeface="+mj-lt"/>
              </a:rPr>
              <a:t>Key informant: “The importance of telling them and identifying for them where in the severity spectrum they are, had a big impact. When given (screening) scores so we could refer them, people started reducing their substance use just by being given their severity score”. </a:t>
            </a:r>
          </a:p>
        </p:txBody>
      </p:sp>
      <p:sp>
        <p:nvSpPr>
          <p:cNvPr id="4" name="TextBox 3"/>
          <p:cNvSpPr txBox="1"/>
          <p:nvPr/>
        </p:nvSpPr>
        <p:spPr>
          <a:xfrm>
            <a:off x="0" y="6324603"/>
            <a:ext cx="4251960" cy="369332"/>
          </a:xfrm>
          <a:prstGeom prst="rect">
            <a:avLst/>
          </a:prstGeom>
          <a:noFill/>
        </p:spPr>
        <p:txBody>
          <a:bodyPr wrap="square" rtlCol="0">
            <a:spAutoFit/>
          </a:bodyPr>
          <a:lstStyle/>
          <a:p>
            <a:r>
              <a:rPr lang="en-US" dirty="0">
                <a:solidFill>
                  <a:schemeClr val="bg1"/>
                </a:solidFill>
                <a:latin typeface="+mj-lt"/>
              </a:rPr>
              <a:t>Sources:  Pinedo, 2020;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128</a:t>
            </a:fld>
            <a:endParaRPr lang="en-US"/>
          </a:p>
        </p:txBody>
      </p:sp>
    </p:spTree>
    <p:extLst>
      <p:ext uri="{BB962C8B-B14F-4D97-AF65-F5344CB8AC3E}">
        <p14:creationId xmlns:p14="http://schemas.microsoft.com/office/powerpoint/2010/main" val="38565633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Fear of Seeking Treatment/Calling Usual First Responders </a:t>
            </a:r>
          </a:p>
        </p:txBody>
      </p:sp>
      <p:sp>
        <p:nvSpPr>
          <p:cNvPr id="3" name="Content Placeholder 2"/>
          <p:cNvSpPr>
            <a:spLocks noGrp="1"/>
          </p:cNvSpPr>
          <p:nvPr>
            <p:ph idx="1"/>
          </p:nvPr>
        </p:nvSpPr>
        <p:spPr/>
        <p:txBody>
          <a:bodyPr/>
          <a:lstStyle/>
          <a:p>
            <a:r>
              <a:rPr lang="en-US" sz="2400" dirty="0">
                <a:latin typeface="+mj-lt"/>
              </a:rPr>
              <a:t>Both documented and undocumented Hispanic/</a:t>
            </a:r>
            <a:r>
              <a:rPr lang="en-US" sz="2400" dirty="0" err="1">
                <a:latin typeface="+mj-lt"/>
              </a:rPr>
              <a:t>Latinx</a:t>
            </a:r>
            <a:r>
              <a:rPr lang="en-US" sz="2400" dirty="0">
                <a:latin typeface="+mj-lt"/>
              </a:rPr>
              <a:t> individuals will not seek treatment for themselves, family members, or friends due to fear of deportation</a:t>
            </a:r>
          </a:p>
          <a:p>
            <a:r>
              <a:rPr lang="en-US" sz="2400" dirty="0">
                <a:latin typeface="+mj-lt"/>
              </a:rPr>
              <a:t>They are reluctant to call the usual first responders, i.e. law enforcement </a:t>
            </a:r>
          </a:p>
          <a:p>
            <a:r>
              <a:rPr lang="en-US" sz="2400" dirty="0">
                <a:latin typeface="+mj-lt"/>
              </a:rPr>
              <a:t>First responders may instead be family members, church leaders, friends, or other people who themselves have used opioids</a:t>
            </a:r>
          </a:p>
          <a:p>
            <a:r>
              <a:rPr lang="en-US" sz="2400" dirty="0">
                <a:latin typeface="+mj-lt"/>
              </a:rPr>
              <a:t>Engaging in treatment or training in naloxone use should include first responders known and trusted in the community, not necessarily law enforcement</a:t>
            </a:r>
          </a:p>
        </p:txBody>
      </p:sp>
      <p:sp>
        <p:nvSpPr>
          <p:cNvPr id="4" name="TextBox 3"/>
          <p:cNvSpPr txBox="1"/>
          <p:nvPr/>
        </p:nvSpPr>
        <p:spPr>
          <a:xfrm>
            <a:off x="0" y="6448926"/>
            <a:ext cx="3717758"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129</a:t>
            </a:fld>
            <a:endParaRPr lang="en-US"/>
          </a:p>
        </p:txBody>
      </p:sp>
    </p:spTree>
    <p:extLst>
      <p:ext uri="{BB962C8B-B14F-4D97-AF65-F5344CB8AC3E}">
        <p14:creationId xmlns:p14="http://schemas.microsoft.com/office/powerpoint/2010/main" val="300427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A0A5-C66B-435F-B5A4-EC30FA133556}"/>
              </a:ext>
            </a:extLst>
          </p:cNvPr>
          <p:cNvSpPr>
            <a:spLocks noGrp="1"/>
          </p:cNvSpPr>
          <p:nvPr>
            <p:ph type="title"/>
          </p:nvPr>
        </p:nvSpPr>
        <p:spPr/>
        <p:txBody>
          <a:bodyPr/>
          <a:lstStyle/>
          <a:p>
            <a:pPr algn="ctr"/>
            <a:r>
              <a:rPr lang="en-US" dirty="0"/>
              <a:t>New HIV Diagnoses by Race/Ethnicity U.S., 2019</a:t>
            </a:r>
          </a:p>
        </p:txBody>
      </p:sp>
      <p:pic>
        <p:nvPicPr>
          <p:cNvPr id="8" name="Content Placeholder 7" descr="New HIV Diagnoses by Race/Ethnicity Nationally, 2019&#10;&#10;This graph shows the rate of new HIV diagnoses in 2018 being higher in the Black population than in other racial/ethnic groups.">
            <a:extLst>
              <a:ext uri="{FF2B5EF4-FFF2-40B4-BE49-F238E27FC236}">
                <a16:creationId xmlns:a16="http://schemas.microsoft.com/office/drawing/2014/main" id="{9B2EE530-6530-4E92-83F0-C00202C220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
        <p:nvSpPr>
          <p:cNvPr id="9" name="TextBox 8">
            <a:extLst>
              <a:ext uri="{FF2B5EF4-FFF2-40B4-BE49-F238E27FC236}">
                <a16:creationId xmlns:a16="http://schemas.microsoft.com/office/drawing/2014/main" id="{22AF2CB3-EF3C-4996-8033-0E4A8F00228F}"/>
              </a:ext>
            </a:extLst>
          </p:cNvPr>
          <p:cNvSpPr txBox="1"/>
          <p:nvPr/>
        </p:nvSpPr>
        <p:spPr>
          <a:xfrm>
            <a:off x="104503" y="6324603"/>
            <a:ext cx="3592286" cy="369332"/>
          </a:xfrm>
          <a:prstGeom prst="rect">
            <a:avLst/>
          </a:prstGeom>
          <a:noFill/>
        </p:spPr>
        <p:txBody>
          <a:bodyPr wrap="square" rtlCol="0">
            <a:spAutoFit/>
          </a:bodyPr>
          <a:lstStyle/>
          <a:p>
            <a:r>
              <a:rPr lang="en-US" dirty="0">
                <a:solidFill>
                  <a:schemeClr val="bg1"/>
                </a:solidFill>
              </a:rPr>
              <a:t>Source: CDC, 2020</a:t>
            </a:r>
          </a:p>
        </p:txBody>
      </p:sp>
      <p:sp>
        <p:nvSpPr>
          <p:cNvPr id="4" name="Slide Number Placeholder 3">
            <a:extLst>
              <a:ext uri="{FF2B5EF4-FFF2-40B4-BE49-F238E27FC236}">
                <a16:creationId xmlns:a16="http://schemas.microsoft.com/office/drawing/2014/main" id="{6589E8C5-6E5B-4C8A-90E4-2D6B9136F675}"/>
              </a:ext>
            </a:extLst>
          </p:cNvPr>
          <p:cNvSpPr>
            <a:spLocks noGrp="1"/>
          </p:cNvSpPr>
          <p:nvPr>
            <p:ph type="sldNum" sz="quarter" idx="12"/>
          </p:nvPr>
        </p:nvSpPr>
        <p:spPr/>
        <p:txBody>
          <a:bodyPr/>
          <a:lstStyle/>
          <a:p>
            <a:pPr>
              <a:defRPr/>
            </a:pPr>
            <a:fld id="{34836ED9-3B7A-426A-B4C8-65E16025331B}" type="slidenum">
              <a:rPr lang="en-US" smtClean="0"/>
              <a:pPr>
                <a:defRPr/>
              </a:pPr>
              <a:t>13</a:t>
            </a:fld>
            <a:endParaRPr lang="en-US" dirty="0"/>
          </a:p>
        </p:txBody>
      </p:sp>
    </p:spTree>
    <p:extLst>
      <p:ext uri="{BB962C8B-B14F-4D97-AF65-F5344CB8AC3E}">
        <p14:creationId xmlns:p14="http://schemas.microsoft.com/office/powerpoint/2010/main" val="33152626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8952" y="2225842"/>
            <a:ext cx="7772400" cy="2005424"/>
          </a:xfrm>
        </p:spPr>
        <p:txBody>
          <a:bodyPr/>
          <a:lstStyle/>
          <a:p>
            <a:pPr algn="ctr"/>
            <a:r>
              <a:rPr lang="en-US" sz="4400" dirty="0">
                <a:solidFill>
                  <a:schemeClr val="tx1"/>
                </a:solidFill>
                <a:effectLst>
                  <a:outerShdw blurRad="38100" dist="38100" dir="2700000" algn="tl">
                    <a:srgbClr val="000000">
                      <a:alpha val="43137"/>
                    </a:srgbClr>
                  </a:outerShdw>
                </a:effectLst>
              </a:rPr>
              <a:t>Community-Informed Strategies to Address Opioid Use Disorder in Latinx Communities </a:t>
            </a:r>
          </a:p>
        </p:txBody>
      </p:sp>
      <p:sp>
        <p:nvSpPr>
          <p:cNvPr id="2" name="Slide Number Placeholder 1"/>
          <p:cNvSpPr>
            <a:spLocks noGrp="1"/>
          </p:cNvSpPr>
          <p:nvPr>
            <p:ph type="sldNum" sz="quarter" idx="12"/>
          </p:nvPr>
        </p:nvSpPr>
        <p:spPr/>
        <p:txBody>
          <a:bodyPr/>
          <a:lstStyle/>
          <a:p>
            <a:pPr>
              <a:defRPr/>
            </a:pPr>
            <a:fld id="{B63A8629-E50B-4815-A473-6328D8E3D4AD}" type="slidenum">
              <a:rPr lang="en-US" smtClean="0"/>
              <a:pPr>
                <a:defRPr/>
              </a:pPr>
              <a:t>130</a:t>
            </a:fld>
            <a:endParaRPr lang="en-US" dirty="0"/>
          </a:p>
        </p:txBody>
      </p:sp>
    </p:spTree>
    <p:extLst>
      <p:ext uri="{BB962C8B-B14F-4D97-AF65-F5344CB8AC3E}">
        <p14:creationId xmlns:p14="http://schemas.microsoft.com/office/powerpoint/2010/main" val="16496553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834"/>
            <a:ext cx="8229600" cy="1143000"/>
          </a:xfrm>
        </p:spPr>
        <p:txBody>
          <a:bodyPr anchor="t"/>
          <a:lstStyle/>
          <a:p>
            <a:pPr algn="ctr"/>
            <a:r>
              <a:rPr lang="en-US" sz="4000" dirty="0"/>
              <a:t>Interventions for </a:t>
            </a:r>
            <a:br>
              <a:rPr lang="en-US" sz="4000" dirty="0"/>
            </a:br>
            <a:r>
              <a:rPr lang="en-US" sz="4000" dirty="0"/>
              <a:t>Hispanic/</a:t>
            </a:r>
            <a:r>
              <a:rPr lang="en-US" sz="4000" dirty="0" err="1"/>
              <a:t>Latinx</a:t>
            </a:r>
            <a:r>
              <a:rPr lang="en-US" sz="4000" dirty="0"/>
              <a:t> Americans</a:t>
            </a:r>
            <a:endParaRPr lang="en-US" dirty="0"/>
          </a:p>
        </p:txBody>
      </p:sp>
      <p:sp>
        <p:nvSpPr>
          <p:cNvPr id="3" name="Content Placeholder 2"/>
          <p:cNvSpPr>
            <a:spLocks noGrp="1"/>
          </p:cNvSpPr>
          <p:nvPr>
            <p:ph idx="1"/>
          </p:nvPr>
        </p:nvSpPr>
        <p:spPr/>
        <p:txBody>
          <a:bodyPr/>
          <a:lstStyle/>
          <a:p>
            <a:r>
              <a:rPr lang="en-US" dirty="0">
                <a:latin typeface="+mj-lt"/>
              </a:rPr>
              <a:t>Cultural customs that deter Hispanic/</a:t>
            </a:r>
            <a:r>
              <a:rPr lang="en-US" dirty="0" err="1">
                <a:latin typeface="+mj-lt"/>
              </a:rPr>
              <a:t>Latinx</a:t>
            </a:r>
            <a:r>
              <a:rPr lang="en-US" dirty="0">
                <a:latin typeface="+mj-lt"/>
              </a:rPr>
              <a:t> individuals from substance misuse should be utilized in clinical settings</a:t>
            </a:r>
          </a:p>
          <a:p>
            <a:r>
              <a:rPr lang="en-US" dirty="0">
                <a:latin typeface="+mj-lt"/>
              </a:rPr>
              <a:t>Combination of non-pharmacological interventions and alternative therapies</a:t>
            </a:r>
          </a:p>
          <a:p>
            <a:pPr lvl="1">
              <a:buClr>
                <a:srgbClr val="0BD0D9"/>
              </a:buClr>
            </a:pPr>
            <a:r>
              <a:rPr lang="en-US" dirty="0">
                <a:latin typeface="+mj-lt"/>
              </a:rPr>
              <a:t>Prayer</a:t>
            </a:r>
          </a:p>
          <a:p>
            <a:pPr lvl="1">
              <a:buClr>
                <a:srgbClr val="0BD0D9"/>
              </a:buClr>
            </a:pPr>
            <a:r>
              <a:rPr lang="en-US" dirty="0">
                <a:latin typeface="+mj-lt"/>
              </a:rPr>
              <a:t>Deep-breathing techniques</a:t>
            </a:r>
          </a:p>
          <a:p>
            <a:pPr lvl="1">
              <a:buClr>
                <a:srgbClr val="0BD0D9"/>
              </a:buClr>
            </a:pPr>
            <a:r>
              <a:rPr lang="en-US" dirty="0">
                <a:latin typeface="+mj-lt"/>
              </a:rPr>
              <a:t>Meditation</a:t>
            </a:r>
          </a:p>
          <a:p>
            <a:pPr lvl="1">
              <a:buClr>
                <a:srgbClr val="0BD0D9"/>
              </a:buClr>
            </a:pPr>
            <a:r>
              <a:rPr lang="en-US" dirty="0">
                <a:latin typeface="+mj-lt"/>
              </a:rPr>
              <a:t>Herbal remedies </a:t>
            </a:r>
          </a:p>
          <a:p>
            <a:pPr lvl="1">
              <a:buClr>
                <a:srgbClr val="0BD0D9"/>
              </a:buClr>
            </a:pPr>
            <a:r>
              <a:rPr lang="en-US" dirty="0">
                <a:latin typeface="+mj-lt"/>
              </a:rPr>
              <a:t>Massage therapy, acupressure </a:t>
            </a:r>
          </a:p>
          <a:p>
            <a:pPr lvl="1"/>
            <a:endParaRPr lang="en-US" dirty="0"/>
          </a:p>
        </p:txBody>
      </p:sp>
      <p:sp>
        <p:nvSpPr>
          <p:cNvPr id="5" name="TextBox 4"/>
          <p:cNvSpPr txBox="1"/>
          <p:nvPr/>
        </p:nvSpPr>
        <p:spPr>
          <a:xfrm>
            <a:off x="220133" y="6324603"/>
            <a:ext cx="5452534" cy="369332"/>
          </a:xfrm>
          <a:prstGeom prst="rect">
            <a:avLst/>
          </a:prstGeom>
          <a:noFill/>
        </p:spPr>
        <p:txBody>
          <a:bodyPr wrap="square" rtlCol="0">
            <a:spAutoFit/>
          </a:bodyPr>
          <a:lstStyle/>
          <a:p>
            <a:r>
              <a:rPr lang="en-US" dirty="0">
                <a:solidFill>
                  <a:schemeClr val="bg1"/>
                </a:solidFill>
                <a:latin typeface="+mj-lt"/>
              </a:rPr>
              <a:t>Source: Brenes &amp; Henriquez, 2020</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131</a:t>
            </a:fld>
            <a:endParaRPr lang="en-US"/>
          </a:p>
        </p:txBody>
      </p:sp>
    </p:spTree>
    <p:extLst>
      <p:ext uri="{BB962C8B-B14F-4D97-AF65-F5344CB8AC3E}">
        <p14:creationId xmlns:p14="http://schemas.microsoft.com/office/powerpoint/2010/main" val="12887446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ctr"/>
            <a:r>
              <a:rPr lang="en-US" sz="4400" dirty="0"/>
              <a:t>Make Treatment Holistic</a:t>
            </a:r>
          </a:p>
        </p:txBody>
      </p:sp>
      <p:sp>
        <p:nvSpPr>
          <p:cNvPr id="5" name="Content Placeholder 4"/>
          <p:cNvSpPr>
            <a:spLocks noGrp="1"/>
          </p:cNvSpPr>
          <p:nvPr>
            <p:ph idx="1"/>
          </p:nvPr>
        </p:nvSpPr>
        <p:spPr>
          <a:xfrm>
            <a:off x="457200" y="1806742"/>
            <a:ext cx="8229600" cy="4389437"/>
          </a:xfrm>
        </p:spPr>
        <p:txBody>
          <a:bodyPr/>
          <a:lstStyle/>
          <a:p>
            <a:r>
              <a:rPr lang="en-US" dirty="0">
                <a:latin typeface="+mj-lt"/>
              </a:rPr>
              <a:t>Holistic approach identifies key supports like housing, employment, and primary health care to promote overall healthy lifestyle</a:t>
            </a:r>
          </a:p>
          <a:p>
            <a:r>
              <a:rPr lang="en-US" dirty="0">
                <a:latin typeface="+mj-lt"/>
              </a:rPr>
              <a:t>Need for collaboration across service sectors to establish and maintain recovery </a:t>
            </a:r>
          </a:p>
          <a:p>
            <a:r>
              <a:rPr lang="en-US" dirty="0">
                <a:latin typeface="+mj-lt"/>
              </a:rPr>
              <a:t>Might include case manager for housing and employment support/resources, consistent primary care provider, and peer specialist network </a:t>
            </a:r>
          </a:p>
          <a:p>
            <a:r>
              <a:rPr lang="en-US" dirty="0">
                <a:latin typeface="+mj-lt"/>
              </a:rPr>
              <a:t>See previous example of Bellevue Hospital addiction clinic </a:t>
            </a:r>
          </a:p>
        </p:txBody>
      </p:sp>
      <p:sp>
        <p:nvSpPr>
          <p:cNvPr id="6" name="TextBox 5"/>
          <p:cNvSpPr txBox="1"/>
          <p:nvPr/>
        </p:nvSpPr>
        <p:spPr>
          <a:xfrm>
            <a:off x="0" y="6448926"/>
            <a:ext cx="3886200"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2" name="Slide Number Placeholder 1"/>
          <p:cNvSpPr>
            <a:spLocks noGrp="1"/>
          </p:cNvSpPr>
          <p:nvPr>
            <p:ph type="sldNum" sz="quarter" idx="12"/>
          </p:nvPr>
        </p:nvSpPr>
        <p:spPr/>
        <p:txBody>
          <a:bodyPr/>
          <a:lstStyle/>
          <a:p>
            <a:pPr>
              <a:defRPr/>
            </a:pPr>
            <a:fld id="{34836ED9-3B7A-426A-B4C8-65E16025331B}" type="slidenum">
              <a:rPr lang="en-US" smtClean="0"/>
              <a:pPr>
                <a:defRPr/>
              </a:pPr>
              <a:t>132</a:t>
            </a:fld>
            <a:endParaRPr lang="en-US"/>
          </a:p>
        </p:txBody>
      </p:sp>
    </p:spTree>
    <p:extLst>
      <p:ext uri="{BB962C8B-B14F-4D97-AF65-F5344CB8AC3E}">
        <p14:creationId xmlns:p14="http://schemas.microsoft.com/office/powerpoint/2010/main" val="11773561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Culturally-Tailored Public Awareness Campaigns in Native Languages</a:t>
            </a:r>
          </a:p>
        </p:txBody>
      </p:sp>
      <p:sp>
        <p:nvSpPr>
          <p:cNvPr id="3" name="Content Placeholder 2"/>
          <p:cNvSpPr>
            <a:spLocks noGrp="1"/>
          </p:cNvSpPr>
          <p:nvPr>
            <p:ph idx="1"/>
          </p:nvPr>
        </p:nvSpPr>
        <p:spPr/>
        <p:txBody>
          <a:bodyPr/>
          <a:lstStyle/>
          <a:p>
            <a:r>
              <a:rPr lang="en-US" dirty="0">
                <a:latin typeface="+mj-lt"/>
              </a:rPr>
              <a:t>Important to address prevention and treatment in approaches like PSA’s</a:t>
            </a:r>
          </a:p>
          <a:p>
            <a:r>
              <a:rPr lang="en-US" dirty="0">
                <a:latin typeface="+mj-lt"/>
              </a:rPr>
              <a:t>Important to convey that long-term recovery is possible</a:t>
            </a:r>
          </a:p>
          <a:p>
            <a:endParaRPr lang="en-US" dirty="0">
              <a:latin typeface="+mj-lt"/>
            </a:endParaRPr>
          </a:p>
          <a:p>
            <a:r>
              <a:rPr lang="en-US" dirty="0">
                <a:latin typeface="+mj-lt"/>
              </a:rPr>
              <a:t>Key informant: “Build a narrative of hope, optimism, and availability of treatment options, identify informal community leaders, take information to them in Spanish so they can recognize opioid use and how to safely and effectively intervene”. </a:t>
            </a:r>
          </a:p>
        </p:txBody>
      </p:sp>
      <p:sp>
        <p:nvSpPr>
          <p:cNvPr id="4" name="TextBox 3"/>
          <p:cNvSpPr txBox="1"/>
          <p:nvPr/>
        </p:nvSpPr>
        <p:spPr>
          <a:xfrm>
            <a:off x="132347" y="6324603"/>
            <a:ext cx="3657600" cy="376986"/>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133</a:t>
            </a:fld>
            <a:endParaRPr lang="en-US"/>
          </a:p>
        </p:txBody>
      </p:sp>
    </p:spTree>
    <p:extLst>
      <p:ext uri="{BB962C8B-B14F-4D97-AF65-F5344CB8AC3E}">
        <p14:creationId xmlns:p14="http://schemas.microsoft.com/office/powerpoint/2010/main" val="40384493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Media Campaigns in Spanish</a:t>
            </a:r>
          </a:p>
        </p:txBody>
      </p:sp>
      <p:sp>
        <p:nvSpPr>
          <p:cNvPr id="3" name="Content Placeholder 2"/>
          <p:cNvSpPr>
            <a:spLocks noGrp="1"/>
          </p:cNvSpPr>
          <p:nvPr>
            <p:ph idx="1"/>
          </p:nvPr>
        </p:nvSpPr>
        <p:spPr/>
        <p:txBody>
          <a:bodyPr/>
          <a:lstStyle/>
          <a:p>
            <a:r>
              <a:rPr lang="en-US" dirty="0">
                <a:latin typeface="+mj-lt"/>
              </a:rPr>
              <a:t>CETPA Mental Health and Substance Abuse Services</a:t>
            </a:r>
          </a:p>
          <a:p>
            <a:pPr lvl="1"/>
            <a:r>
              <a:rPr lang="en-US" dirty="0">
                <a:latin typeface="+mj-lt"/>
              </a:rPr>
              <a:t>Non-profit agency in Georgia for over 20 years</a:t>
            </a:r>
          </a:p>
          <a:p>
            <a:pPr lvl="1"/>
            <a:r>
              <a:rPr lang="en-US" dirty="0">
                <a:latin typeface="+mj-lt"/>
              </a:rPr>
              <a:t>Initiated prescription drug prevention program for Hispanic/</a:t>
            </a:r>
            <a:r>
              <a:rPr lang="en-US" dirty="0" err="1">
                <a:latin typeface="+mj-lt"/>
              </a:rPr>
              <a:t>Latinx</a:t>
            </a:r>
            <a:r>
              <a:rPr lang="en-US" dirty="0">
                <a:latin typeface="+mj-lt"/>
              </a:rPr>
              <a:t> communities </a:t>
            </a:r>
          </a:p>
          <a:p>
            <a:pPr lvl="1"/>
            <a:r>
              <a:rPr lang="en-US" dirty="0">
                <a:latin typeface="+mj-lt"/>
              </a:rPr>
              <a:t>Held focus groups in English and Spanish, various ages</a:t>
            </a:r>
          </a:p>
          <a:p>
            <a:pPr lvl="1"/>
            <a:r>
              <a:rPr lang="en-US" dirty="0">
                <a:latin typeface="+mj-lt"/>
              </a:rPr>
              <a:t>Families with recently arrived members had least knowledge about opioids and potential harms</a:t>
            </a:r>
          </a:p>
          <a:p>
            <a:pPr lvl="1"/>
            <a:r>
              <a:rPr lang="en-US" dirty="0">
                <a:latin typeface="+mj-lt"/>
              </a:rPr>
              <a:t>Media campaign created in Spanish after focus groups to educate about OUD as a chronic illness rather than a moral failing </a:t>
            </a:r>
          </a:p>
        </p:txBody>
      </p:sp>
      <p:sp>
        <p:nvSpPr>
          <p:cNvPr id="4" name="TextBox 3"/>
          <p:cNvSpPr txBox="1"/>
          <p:nvPr/>
        </p:nvSpPr>
        <p:spPr>
          <a:xfrm>
            <a:off x="108284" y="6324603"/>
            <a:ext cx="3874169"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134</a:t>
            </a:fld>
            <a:endParaRPr lang="en-US"/>
          </a:p>
        </p:txBody>
      </p:sp>
    </p:spTree>
    <p:extLst>
      <p:ext uri="{BB962C8B-B14F-4D97-AF65-F5344CB8AC3E}">
        <p14:creationId xmlns:p14="http://schemas.microsoft.com/office/powerpoint/2010/main" val="31516583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408"/>
            <a:ext cx="8229600" cy="1143000"/>
          </a:xfrm>
        </p:spPr>
        <p:txBody>
          <a:bodyPr/>
          <a:lstStyle/>
          <a:p>
            <a:pPr algn="ctr"/>
            <a:r>
              <a:rPr lang="en-US" sz="4400" dirty="0"/>
              <a:t>Spanish Language </a:t>
            </a:r>
            <a:br>
              <a:rPr lang="en-US" sz="4400" dirty="0"/>
            </a:br>
            <a:r>
              <a:rPr lang="en-US" sz="4400" dirty="0"/>
              <a:t>Prevention Campaign</a:t>
            </a:r>
          </a:p>
        </p:txBody>
      </p:sp>
      <p:sp>
        <p:nvSpPr>
          <p:cNvPr id="3" name="Content Placeholder 2"/>
          <p:cNvSpPr>
            <a:spLocks noGrp="1"/>
          </p:cNvSpPr>
          <p:nvPr>
            <p:ph idx="1"/>
          </p:nvPr>
        </p:nvSpPr>
        <p:spPr/>
        <p:txBody>
          <a:bodyPr/>
          <a:lstStyle/>
          <a:p>
            <a:r>
              <a:rPr lang="en-US" sz="2800" dirty="0">
                <a:latin typeface="+mj-lt"/>
              </a:rPr>
              <a:t>CETPA also implemented prevention campaign using pharmacy bags </a:t>
            </a:r>
          </a:p>
          <a:p>
            <a:pPr lvl="1">
              <a:buClr>
                <a:srgbClr val="0BD0D9"/>
              </a:buClr>
            </a:pPr>
            <a:r>
              <a:rPr lang="en-US" dirty="0">
                <a:latin typeface="+mj-lt"/>
              </a:rPr>
              <a:t>Partnered with 22 pharmacies in 4 cities in GA</a:t>
            </a:r>
          </a:p>
          <a:p>
            <a:pPr lvl="1">
              <a:buClr>
                <a:srgbClr val="0BD0D9"/>
              </a:buClr>
            </a:pPr>
            <a:r>
              <a:rPr lang="en-US" dirty="0">
                <a:latin typeface="+mj-lt"/>
              </a:rPr>
              <a:t>Pharmacies replaced their own branded medication bags printed in English &amp; Spanish with information about safe disposal and use of opioids</a:t>
            </a:r>
          </a:p>
          <a:p>
            <a:pPr lvl="1">
              <a:buClr>
                <a:srgbClr val="0BD0D9"/>
              </a:buClr>
            </a:pPr>
            <a:r>
              <a:rPr lang="en-US" dirty="0">
                <a:latin typeface="+mj-lt"/>
              </a:rPr>
              <a:t>Bags included QR code to state’s website on safe drug disposal sites</a:t>
            </a:r>
          </a:p>
          <a:p>
            <a:pPr lvl="1">
              <a:buClr>
                <a:srgbClr val="0BD0D9"/>
              </a:buClr>
            </a:pPr>
            <a:r>
              <a:rPr lang="en-US" dirty="0">
                <a:latin typeface="+mj-lt"/>
              </a:rPr>
              <a:t>Printed and distributed over 200,000 bags </a:t>
            </a:r>
            <a:r>
              <a:rPr lang="en-US" dirty="0"/>
              <a:t> </a:t>
            </a:r>
          </a:p>
        </p:txBody>
      </p:sp>
      <p:sp>
        <p:nvSpPr>
          <p:cNvPr id="4" name="TextBox 3"/>
          <p:cNvSpPr txBox="1"/>
          <p:nvPr/>
        </p:nvSpPr>
        <p:spPr>
          <a:xfrm>
            <a:off x="96253" y="6324603"/>
            <a:ext cx="4066673"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135</a:t>
            </a:fld>
            <a:endParaRPr lang="en-US"/>
          </a:p>
        </p:txBody>
      </p:sp>
    </p:spTree>
    <p:extLst>
      <p:ext uri="{BB962C8B-B14F-4D97-AF65-F5344CB8AC3E}">
        <p14:creationId xmlns:p14="http://schemas.microsoft.com/office/powerpoint/2010/main" val="28398621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345"/>
            <a:ext cx="8229600" cy="1143000"/>
          </a:xfrm>
        </p:spPr>
        <p:txBody>
          <a:bodyPr/>
          <a:lstStyle/>
          <a:p>
            <a:pPr algn="ctr"/>
            <a:r>
              <a:rPr lang="en-US" sz="4400" dirty="0"/>
              <a:t>Partnering with </a:t>
            </a:r>
            <a:br>
              <a:rPr lang="en-US" sz="4400" dirty="0"/>
            </a:br>
            <a:r>
              <a:rPr lang="en-US" sz="4400" dirty="0"/>
              <a:t>Community-Based Organizations</a:t>
            </a:r>
          </a:p>
        </p:txBody>
      </p:sp>
      <p:sp>
        <p:nvSpPr>
          <p:cNvPr id="3" name="Content Placeholder 2"/>
          <p:cNvSpPr>
            <a:spLocks noGrp="1"/>
          </p:cNvSpPr>
          <p:nvPr>
            <p:ph idx="1"/>
          </p:nvPr>
        </p:nvSpPr>
        <p:spPr>
          <a:xfrm>
            <a:off x="300789" y="1935166"/>
            <a:ext cx="8638673" cy="4389437"/>
          </a:xfrm>
        </p:spPr>
        <p:txBody>
          <a:bodyPr/>
          <a:lstStyle/>
          <a:p>
            <a:r>
              <a:rPr lang="en-US" dirty="0">
                <a:latin typeface="+mj-lt"/>
              </a:rPr>
              <a:t>Many Latinx families seek services from Hispanic/Latino-focused CBO’s where Spanish is spoken</a:t>
            </a:r>
          </a:p>
          <a:p>
            <a:r>
              <a:rPr lang="en-US" dirty="0">
                <a:latin typeface="+mj-lt"/>
              </a:rPr>
              <a:t>Historically, behavioral health agencies are only open weekdays until 4 or 5pm; many working class families cannot take off work to get there, so need to change hours</a:t>
            </a:r>
          </a:p>
          <a:p>
            <a:r>
              <a:rPr lang="en-US" dirty="0" err="1">
                <a:latin typeface="+mj-lt"/>
              </a:rPr>
              <a:t>Ser</a:t>
            </a:r>
            <a:r>
              <a:rPr lang="en-US" dirty="0">
                <a:latin typeface="+mj-lt"/>
              </a:rPr>
              <a:t> </a:t>
            </a:r>
            <a:r>
              <a:rPr lang="en-US" dirty="0" err="1">
                <a:latin typeface="+mj-lt"/>
              </a:rPr>
              <a:t>Familia</a:t>
            </a:r>
            <a:r>
              <a:rPr lang="en-US" dirty="0">
                <a:latin typeface="+mj-lt"/>
              </a:rPr>
              <a:t> is a behavioral health CBO in Georgia; they coordinate meetings between small </a:t>
            </a:r>
            <a:r>
              <a:rPr lang="en-US" dirty="0" err="1">
                <a:latin typeface="+mj-lt"/>
              </a:rPr>
              <a:t>Latinx</a:t>
            </a:r>
            <a:r>
              <a:rPr lang="en-US" dirty="0">
                <a:latin typeface="+mj-lt"/>
              </a:rPr>
              <a:t>-serving agencies to create informal networks of CBO’s</a:t>
            </a:r>
          </a:p>
          <a:p>
            <a:r>
              <a:rPr lang="en-US" dirty="0" err="1">
                <a:latin typeface="+mj-lt"/>
              </a:rPr>
              <a:t>Ser</a:t>
            </a:r>
            <a:r>
              <a:rPr lang="en-US" dirty="0">
                <a:latin typeface="+mj-lt"/>
              </a:rPr>
              <a:t> </a:t>
            </a:r>
            <a:r>
              <a:rPr lang="en-US" dirty="0" err="1">
                <a:latin typeface="+mj-lt"/>
              </a:rPr>
              <a:t>Familia</a:t>
            </a:r>
            <a:r>
              <a:rPr lang="en-US" dirty="0">
                <a:latin typeface="+mj-lt"/>
              </a:rPr>
              <a:t> teaches staff at smaller CBO’s to recognize opioid use, intervene, and connect to treatment </a:t>
            </a:r>
          </a:p>
        </p:txBody>
      </p:sp>
      <p:sp>
        <p:nvSpPr>
          <p:cNvPr id="4" name="TextBox 3"/>
          <p:cNvSpPr txBox="1"/>
          <p:nvPr/>
        </p:nvSpPr>
        <p:spPr>
          <a:xfrm>
            <a:off x="108284" y="6324603"/>
            <a:ext cx="3332748"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136</a:t>
            </a:fld>
            <a:endParaRPr lang="en-US" dirty="0"/>
          </a:p>
        </p:txBody>
      </p:sp>
    </p:spTree>
    <p:extLst>
      <p:ext uri="{BB962C8B-B14F-4D97-AF65-F5344CB8AC3E}">
        <p14:creationId xmlns:p14="http://schemas.microsoft.com/office/powerpoint/2010/main" val="17876109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Training Community Members to Administer Naloxone</a:t>
            </a:r>
          </a:p>
        </p:txBody>
      </p:sp>
      <p:sp>
        <p:nvSpPr>
          <p:cNvPr id="3" name="Content Placeholder 2"/>
          <p:cNvSpPr>
            <a:spLocks noGrp="1"/>
          </p:cNvSpPr>
          <p:nvPr>
            <p:ph idx="1"/>
          </p:nvPr>
        </p:nvSpPr>
        <p:spPr/>
        <p:txBody>
          <a:bodyPr/>
          <a:lstStyle/>
          <a:p>
            <a:r>
              <a:rPr lang="en-US" sz="2800" dirty="0">
                <a:latin typeface="+mj-lt"/>
              </a:rPr>
              <a:t>National Latino Behavioral Health Association works in communities in New Mexico with high proportions of Hispanic/</a:t>
            </a:r>
            <a:r>
              <a:rPr lang="en-US" sz="2800" dirty="0" err="1">
                <a:latin typeface="+mj-lt"/>
              </a:rPr>
              <a:t>Latinx</a:t>
            </a:r>
            <a:r>
              <a:rPr lang="en-US" sz="2800" dirty="0">
                <a:latin typeface="+mj-lt"/>
              </a:rPr>
              <a:t> and American Indian populations</a:t>
            </a:r>
          </a:p>
          <a:p>
            <a:endParaRPr lang="en-US" sz="2800" dirty="0">
              <a:latin typeface="+mj-lt"/>
            </a:endParaRPr>
          </a:p>
          <a:p>
            <a:r>
              <a:rPr lang="en-US" sz="2800" dirty="0">
                <a:latin typeface="+mj-lt"/>
              </a:rPr>
              <a:t>Partners with local behavioral health providers to teach community members and families (in English and Spanish) how to administer naloxone in cases of overdose </a:t>
            </a:r>
          </a:p>
        </p:txBody>
      </p:sp>
      <p:sp>
        <p:nvSpPr>
          <p:cNvPr id="4" name="TextBox 3"/>
          <p:cNvSpPr txBox="1"/>
          <p:nvPr/>
        </p:nvSpPr>
        <p:spPr>
          <a:xfrm>
            <a:off x="0" y="6324603"/>
            <a:ext cx="4018547"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137</a:t>
            </a:fld>
            <a:endParaRPr lang="en-US"/>
          </a:p>
        </p:txBody>
      </p:sp>
    </p:spTree>
    <p:extLst>
      <p:ext uri="{BB962C8B-B14F-4D97-AF65-F5344CB8AC3E}">
        <p14:creationId xmlns:p14="http://schemas.microsoft.com/office/powerpoint/2010/main" val="29040963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Utilizing Schools</a:t>
            </a:r>
          </a:p>
        </p:txBody>
      </p:sp>
      <p:sp>
        <p:nvSpPr>
          <p:cNvPr id="3" name="Content Placeholder 2"/>
          <p:cNvSpPr>
            <a:spLocks noGrp="1"/>
          </p:cNvSpPr>
          <p:nvPr>
            <p:ph idx="1"/>
          </p:nvPr>
        </p:nvSpPr>
        <p:spPr>
          <a:xfrm>
            <a:off x="457200" y="1658440"/>
            <a:ext cx="8229600" cy="4389437"/>
          </a:xfrm>
        </p:spPr>
        <p:txBody>
          <a:bodyPr/>
          <a:lstStyle/>
          <a:p>
            <a:r>
              <a:rPr lang="en-US" sz="2800" dirty="0">
                <a:latin typeface="+mj-lt"/>
              </a:rPr>
              <a:t>“Family liaison” - a school employee that is Hispanic, serves as interpreter, organizes services </a:t>
            </a:r>
            <a:r>
              <a:rPr lang="en-US" dirty="0">
                <a:latin typeface="+mj-lt"/>
              </a:rPr>
              <a:t>for the families </a:t>
            </a:r>
          </a:p>
          <a:p>
            <a:r>
              <a:rPr lang="en-US" sz="2800" dirty="0">
                <a:latin typeface="+mj-lt"/>
              </a:rPr>
              <a:t>Another program of CETPA partnered with schools to provide education about opioids, dangers of misuse, other relevant topics</a:t>
            </a:r>
          </a:p>
          <a:p>
            <a:r>
              <a:rPr lang="en-US" sz="2800" dirty="0">
                <a:latin typeface="+mj-lt"/>
              </a:rPr>
              <a:t>Successfully engaged parents through flexibility in time and scheduling, provision of food and childcare, and persistent outreach by family liaisons </a:t>
            </a:r>
          </a:p>
        </p:txBody>
      </p:sp>
      <p:sp>
        <p:nvSpPr>
          <p:cNvPr id="4" name="TextBox 3"/>
          <p:cNvSpPr txBox="1"/>
          <p:nvPr/>
        </p:nvSpPr>
        <p:spPr>
          <a:xfrm>
            <a:off x="0" y="6340642"/>
            <a:ext cx="3705726"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138</a:t>
            </a:fld>
            <a:endParaRPr lang="en-US"/>
          </a:p>
        </p:txBody>
      </p:sp>
    </p:spTree>
    <p:extLst>
      <p:ext uri="{BB962C8B-B14F-4D97-AF65-F5344CB8AC3E}">
        <p14:creationId xmlns:p14="http://schemas.microsoft.com/office/powerpoint/2010/main" val="32950916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Utilizing Faith-Based Organizations</a:t>
            </a:r>
          </a:p>
        </p:txBody>
      </p:sp>
      <p:sp>
        <p:nvSpPr>
          <p:cNvPr id="3" name="Content Placeholder 2"/>
          <p:cNvSpPr>
            <a:spLocks noGrp="1"/>
          </p:cNvSpPr>
          <p:nvPr>
            <p:ph idx="1"/>
          </p:nvPr>
        </p:nvSpPr>
        <p:spPr/>
        <p:txBody>
          <a:bodyPr/>
          <a:lstStyle/>
          <a:p>
            <a:r>
              <a:rPr lang="en-US" sz="2800" dirty="0">
                <a:latin typeface="+mj-lt"/>
              </a:rPr>
              <a:t>Project Hospitality – Staten Island, NY</a:t>
            </a:r>
          </a:p>
          <a:p>
            <a:pPr lvl="1">
              <a:buClr>
                <a:srgbClr val="0BD0D9"/>
              </a:buClr>
            </a:pPr>
            <a:r>
              <a:rPr lang="en-US" dirty="0">
                <a:latin typeface="+mj-lt"/>
              </a:rPr>
              <a:t>Interfaith CBO</a:t>
            </a:r>
          </a:p>
          <a:p>
            <a:pPr lvl="1">
              <a:buClr>
                <a:srgbClr val="0BD0D9"/>
              </a:buClr>
            </a:pPr>
            <a:r>
              <a:rPr lang="en-US" dirty="0">
                <a:latin typeface="+mj-lt"/>
              </a:rPr>
              <a:t>Behavioral health clinic partners with local church to provide OUD treatment for Hispanic/</a:t>
            </a:r>
            <a:r>
              <a:rPr lang="en-US" dirty="0" err="1">
                <a:latin typeface="+mj-lt"/>
              </a:rPr>
              <a:t>Latinx</a:t>
            </a:r>
            <a:r>
              <a:rPr lang="en-US" dirty="0">
                <a:latin typeface="+mj-lt"/>
              </a:rPr>
              <a:t> population</a:t>
            </a:r>
          </a:p>
          <a:p>
            <a:pPr lvl="1">
              <a:buClr>
                <a:srgbClr val="0BD0D9"/>
              </a:buClr>
            </a:pPr>
            <a:r>
              <a:rPr lang="en-US" dirty="0">
                <a:latin typeface="+mj-lt"/>
              </a:rPr>
              <a:t>Contracts with physician to provide MOUD at church</a:t>
            </a:r>
          </a:p>
          <a:p>
            <a:pPr lvl="1">
              <a:buClr>
                <a:srgbClr val="0BD0D9"/>
              </a:buClr>
            </a:pPr>
            <a:r>
              <a:rPr lang="en-US" dirty="0">
                <a:latin typeface="+mj-lt"/>
              </a:rPr>
              <a:t>Challenges: lack of funding for coordination of care between primary care &amp; behavioral health, lack of staff to manage billing &amp; reimbursement, and lack of funding for behavioral relapse prevention </a:t>
            </a:r>
          </a:p>
          <a:p>
            <a:endParaRPr lang="en-US" dirty="0"/>
          </a:p>
        </p:txBody>
      </p:sp>
      <p:sp>
        <p:nvSpPr>
          <p:cNvPr id="4" name="TextBox 3"/>
          <p:cNvSpPr txBox="1"/>
          <p:nvPr/>
        </p:nvSpPr>
        <p:spPr>
          <a:xfrm>
            <a:off x="0" y="6324603"/>
            <a:ext cx="3429000" cy="376986"/>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139</a:t>
            </a:fld>
            <a:endParaRPr lang="en-US"/>
          </a:p>
        </p:txBody>
      </p:sp>
    </p:spTree>
    <p:extLst>
      <p:ext uri="{BB962C8B-B14F-4D97-AF65-F5344CB8AC3E}">
        <p14:creationId xmlns:p14="http://schemas.microsoft.com/office/powerpoint/2010/main" val="301513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AB07-ECEF-431B-85B3-AE85B7E9F1A3}"/>
              </a:ext>
            </a:extLst>
          </p:cNvPr>
          <p:cNvSpPr>
            <a:spLocks noGrp="1"/>
          </p:cNvSpPr>
          <p:nvPr>
            <p:ph type="title"/>
          </p:nvPr>
        </p:nvSpPr>
        <p:spPr>
          <a:xfrm>
            <a:off x="457200" y="430530"/>
            <a:ext cx="8229600" cy="1143000"/>
          </a:xfrm>
        </p:spPr>
        <p:txBody>
          <a:bodyPr/>
          <a:lstStyle/>
          <a:p>
            <a:pPr algn="ctr"/>
            <a:r>
              <a:rPr kumimoji="0" lang="en-US" sz="4400" b="1" i="0" u="none" strike="noStrike" kern="1200" cap="none" spc="0" normalizeH="0" baseline="0" noProof="0" dirty="0">
                <a:ln>
                  <a:noFill/>
                </a:ln>
                <a:solidFill>
                  <a:srgbClr val="FFFF00"/>
                </a:solidFill>
                <a:effectLst/>
                <a:uLnTx/>
                <a:uFillTx/>
                <a:latin typeface="Calibri"/>
                <a:ea typeface="+mj-ea"/>
                <a:cs typeface="+mj-cs"/>
              </a:rPr>
              <a:t>New HIV Diagnoses (U.S.) Among Women by Race/Ethnicity, 2018</a:t>
            </a:r>
            <a:endParaRPr lang="en-US" dirty="0"/>
          </a:p>
        </p:txBody>
      </p:sp>
      <p:pic>
        <p:nvPicPr>
          <p:cNvPr id="6" name="Content Placeholder 5" descr="New HIV Diagnoses Among Women by Race/Ethnicity, 2018&#10;&#10;This chart shows the disproportionate impact of HIV diagnoses among Black women. &#10;&#10;">
            <a:extLst>
              <a:ext uri="{FF2B5EF4-FFF2-40B4-BE49-F238E27FC236}">
                <a16:creationId xmlns:a16="http://schemas.microsoft.com/office/drawing/2014/main" id="{1F9DB6E1-5DD3-4F9A-AFFB-5C13436045A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915" y="1935163"/>
            <a:ext cx="8220169" cy="4389437"/>
          </a:xfrm>
        </p:spPr>
      </p:pic>
      <p:sp>
        <p:nvSpPr>
          <p:cNvPr id="7" name="TextBox 6">
            <a:extLst>
              <a:ext uri="{FF2B5EF4-FFF2-40B4-BE49-F238E27FC236}">
                <a16:creationId xmlns:a16="http://schemas.microsoft.com/office/drawing/2014/main" id="{80E76110-56E7-4036-B2D9-97F28CA3E568}"/>
              </a:ext>
            </a:extLst>
          </p:cNvPr>
          <p:cNvSpPr txBox="1"/>
          <p:nvPr/>
        </p:nvSpPr>
        <p:spPr>
          <a:xfrm>
            <a:off x="104503" y="6501567"/>
            <a:ext cx="3213462" cy="369332"/>
          </a:xfrm>
          <a:prstGeom prst="rect">
            <a:avLst/>
          </a:prstGeom>
          <a:noFill/>
        </p:spPr>
        <p:txBody>
          <a:bodyPr wrap="square" rtlCol="0">
            <a:spAutoFit/>
          </a:bodyPr>
          <a:lstStyle/>
          <a:p>
            <a:r>
              <a:rPr lang="en-US" dirty="0">
                <a:solidFill>
                  <a:schemeClr val="bg1"/>
                </a:solidFill>
              </a:rPr>
              <a:t>Source: CDC, 2019</a:t>
            </a:r>
          </a:p>
        </p:txBody>
      </p:sp>
      <p:sp>
        <p:nvSpPr>
          <p:cNvPr id="4" name="Slide Number Placeholder 3">
            <a:extLst>
              <a:ext uri="{FF2B5EF4-FFF2-40B4-BE49-F238E27FC236}">
                <a16:creationId xmlns:a16="http://schemas.microsoft.com/office/drawing/2014/main" id="{75EC7B10-0B08-429E-8C02-4F9FA917C349}"/>
              </a:ext>
            </a:extLst>
          </p:cNvPr>
          <p:cNvSpPr>
            <a:spLocks noGrp="1"/>
          </p:cNvSpPr>
          <p:nvPr>
            <p:ph type="sldNum" sz="quarter" idx="12"/>
          </p:nvPr>
        </p:nvSpPr>
        <p:spPr/>
        <p:txBody>
          <a:bodyPr/>
          <a:lstStyle/>
          <a:p>
            <a:pPr>
              <a:defRPr/>
            </a:pPr>
            <a:fld id="{34836ED9-3B7A-426A-B4C8-65E16025331B}" type="slidenum">
              <a:rPr lang="en-US" smtClean="0"/>
              <a:pPr>
                <a:defRPr/>
              </a:pPr>
              <a:t>14</a:t>
            </a:fld>
            <a:endParaRPr lang="en-US" dirty="0"/>
          </a:p>
        </p:txBody>
      </p:sp>
    </p:spTree>
    <p:extLst>
      <p:ext uri="{BB962C8B-B14F-4D97-AF65-F5344CB8AC3E}">
        <p14:creationId xmlns:p14="http://schemas.microsoft.com/office/powerpoint/2010/main" val="25825991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Peer Recovery Coaches</a:t>
            </a:r>
          </a:p>
        </p:txBody>
      </p:sp>
      <p:sp>
        <p:nvSpPr>
          <p:cNvPr id="3" name="Content Placeholder 2"/>
          <p:cNvSpPr>
            <a:spLocks noGrp="1"/>
          </p:cNvSpPr>
          <p:nvPr>
            <p:ph idx="1"/>
          </p:nvPr>
        </p:nvSpPr>
        <p:spPr>
          <a:xfrm>
            <a:off x="457200" y="1660846"/>
            <a:ext cx="8229600" cy="4389437"/>
          </a:xfrm>
        </p:spPr>
        <p:txBody>
          <a:bodyPr/>
          <a:lstStyle/>
          <a:p>
            <a:r>
              <a:rPr lang="en-US" dirty="0">
                <a:latin typeface="+mj-lt"/>
              </a:rPr>
              <a:t>Project RECOVER (Boston)</a:t>
            </a:r>
          </a:p>
          <a:p>
            <a:r>
              <a:rPr lang="en-US" dirty="0">
                <a:latin typeface="+mj-lt"/>
              </a:rPr>
              <a:t>Peer recovery coaches link, engage, retain people with OUD in outpatient medication-based treatment for at least 6 months after detox </a:t>
            </a:r>
          </a:p>
          <a:p>
            <a:r>
              <a:rPr lang="en-US" dirty="0">
                <a:latin typeface="+mj-lt"/>
              </a:rPr>
              <a:t>Ongoing supervision from recovery coach supervisor</a:t>
            </a:r>
          </a:p>
          <a:p>
            <a:r>
              <a:rPr lang="en-US" dirty="0">
                <a:latin typeface="+mj-lt"/>
              </a:rPr>
              <a:t>Use motivational interviewing, peer recovery supports, strengths-based case management, and development of recovery wellness plans to address recovery barriers</a:t>
            </a:r>
          </a:p>
          <a:p>
            <a:r>
              <a:rPr lang="en-US" dirty="0">
                <a:latin typeface="+mj-lt"/>
              </a:rPr>
              <a:t>Peer coaches required to be in recovery at least 2 years and complete intensive training </a:t>
            </a:r>
          </a:p>
        </p:txBody>
      </p:sp>
      <p:sp>
        <p:nvSpPr>
          <p:cNvPr id="4" name="TextBox 3"/>
          <p:cNvSpPr txBox="1"/>
          <p:nvPr/>
        </p:nvSpPr>
        <p:spPr>
          <a:xfrm>
            <a:off x="0" y="6324603"/>
            <a:ext cx="3826042"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140</a:t>
            </a:fld>
            <a:endParaRPr lang="en-US"/>
          </a:p>
        </p:txBody>
      </p:sp>
    </p:spTree>
    <p:extLst>
      <p:ext uri="{BB962C8B-B14F-4D97-AF65-F5344CB8AC3E}">
        <p14:creationId xmlns:p14="http://schemas.microsoft.com/office/powerpoint/2010/main" val="21635075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Project RECOVER</a:t>
            </a:r>
          </a:p>
        </p:txBody>
      </p:sp>
      <p:sp>
        <p:nvSpPr>
          <p:cNvPr id="3" name="Content Placeholder 2"/>
          <p:cNvSpPr>
            <a:spLocks noGrp="1"/>
          </p:cNvSpPr>
          <p:nvPr>
            <p:ph idx="1"/>
          </p:nvPr>
        </p:nvSpPr>
        <p:spPr/>
        <p:txBody>
          <a:bodyPr/>
          <a:lstStyle/>
          <a:p>
            <a:r>
              <a:rPr lang="en-US" dirty="0">
                <a:latin typeface="+mj-lt"/>
              </a:rPr>
              <a:t>Peer recovery coaches “understand addiction because we went through the same things. Recovery coach is there to support and give guidance. We connect them with MAT, help with job seeking, housing applications, and if they relapse the recovery coach is there to help them get back up. Sometimes we spend 4 hours in a day getting them to appointments and assisting with transportation. We can sit with them for 3 hours in a courtroom. How many professionals can do that?”</a:t>
            </a:r>
          </a:p>
        </p:txBody>
      </p:sp>
      <p:sp>
        <p:nvSpPr>
          <p:cNvPr id="4" name="TextBox 3"/>
          <p:cNvSpPr txBox="1"/>
          <p:nvPr/>
        </p:nvSpPr>
        <p:spPr>
          <a:xfrm>
            <a:off x="0" y="6324603"/>
            <a:ext cx="3645568"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141</a:t>
            </a:fld>
            <a:endParaRPr lang="en-US"/>
          </a:p>
        </p:txBody>
      </p:sp>
    </p:spTree>
    <p:extLst>
      <p:ext uri="{BB962C8B-B14F-4D97-AF65-F5344CB8AC3E}">
        <p14:creationId xmlns:p14="http://schemas.microsoft.com/office/powerpoint/2010/main" val="13258331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Community Health Workers</a:t>
            </a:r>
          </a:p>
        </p:txBody>
      </p:sp>
      <p:sp>
        <p:nvSpPr>
          <p:cNvPr id="3" name="Content Placeholder 2"/>
          <p:cNvSpPr>
            <a:spLocks noGrp="1"/>
          </p:cNvSpPr>
          <p:nvPr>
            <p:ph idx="1"/>
          </p:nvPr>
        </p:nvSpPr>
        <p:spPr/>
        <p:txBody>
          <a:bodyPr/>
          <a:lstStyle/>
          <a:p>
            <a:r>
              <a:rPr lang="en-US" dirty="0">
                <a:latin typeface="+mj-lt"/>
              </a:rPr>
              <a:t>Disparities Research Unit at Mass General Hospital</a:t>
            </a:r>
          </a:p>
          <a:p>
            <a:r>
              <a:rPr lang="en-US" dirty="0">
                <a:latin typeface="+mj-lt"/>
              </a:rPr>
              <a:t>Community health workers (CHWs) lead psychosocial interventions for Hispanic/</a:t>
            </a:r>
            <a:r>
              <a:rPr lang="en-US" dirty="0" err="1">
                <a:latin typeface="+mj-lt"/>
              </a:rPr>
              <a:t>Latinx</a:t>
            </a:r>
            <a:r>
              <a:rPr lang="en-US" dirty="0">
                <a:latin typeface="+mj-lt"/>
              </a:rPr>
              <a:t> community</a:t>
            </a:r>
          </a:p>
          <a:p>
            <a:r>
              <a:rPr lang="en-US" dirty="0">
                <a:latin typeface="+mj-lt"/>
              </a:rPr>
              <a:t>CHW’s help teach skills useful in addiction recovery such as cognitive restructuring, mindfulness, coping with cravings, and shifting negative thinking</a:t>
            </a:r>
          </a:p>
          <a:p>
            <a:r>
              <a:rPr lang="en-US" dirty="0">
                <a:latin typeface="+mj-lt"/>
              </a:rPr>
              <a:t>Piloting manualized intervention for people with mental health and substance use disorders, available in English, Spanish, Mandarin, and Cantonese</a:t>
            </a:r>
          </a:p>
          <a:p>
            <a:endParaRPr lang="en-US" dirty="0"/>
          </a:p>
          <a:p>
            <a:endParaRPr lang="en-US" dirty="0"/>
          </a:p>
        </p:txBody>
      </p:sp>
      <p:sp>
        <p:nvSpPr>
          <p:cNvPr id="4" name="TextBox 3"/>
          <p:cNvSpPr txBox="1"/>
          <p:nvPr/>
        </p:nvSpPr>
        <p:spPr>
          <a:xfrm>
            <a:off x="0" y="6324603"/>
            <a:ext cx="3789947"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142</a:t>
            </a:fld>
            <a:endParaRPr lang="en-US"/>
          </a:p>
        </p:txBody>
      </p:sp>
    </p:spTree>
    <p:extLst>
      <p:ext uri="{BB962C8B-B14F-4D97-AF65-F5344CB8AC3E}">
        <p14:creationId xmlns:p14="http://schemas.microsoft.com/office/powerpoint/2010/main" val="17735088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490"/>
            <a:ext cx="8229600" cy="1143000"/>
          </a:xfrm>
        </p:spPr>
        <p:txBody>
          <a:bodyPr/>
          <a:lstStyle/>
          <a:p>
            <a:pPr algn="ctr"/>
            <a:r>
              <a:rPr lang="en-US" sz="4400" dirty="0"/>
              <a:t>Developing Ethnicity-Specific Interventions</a:t>
            </a:r>
          </a:p>
        </p:txBody>
      </p:sp>
      <p:sp>
        <p:nvSpPr>
          <p:cNvPr id="3" name="Content Placeholder 2"/>
          <p:cNvSpPr>
            <a:spLocks noGrp="1"/>
          </p:cNvSpPr>
          <p:nvPr>
            <p:ph idx="1"/>
          </p:nvPr>
        </p:nvSpPr>
        <p:spPr>
          <a:xfrm>
            <a:off x="457200" y="1831490"/>
            <a:ext cx="8229600" cy="4389437"/>
          </a:xfrm>
        </p:spPr>
        <p:txBody>
          <a:bodyPr/>
          <a:lstStyle/>
          <a:p>
            <a:r>
              <a:rPr lang="en-US" dirty="0" err="1">
                <a:latin typeface="+mj-lt"/>
              </a:rPr>
              <a:t>Amistades</a:t>
            </a:r>
            <a:r>
              <a:rPr lang="en-US" dirty="0">
                <a:latin typeface="+mj-lt"/>
              </a:rPr>
              <a:t>, Inc. in Tucson, Arizona</a:t>
            </a:r>
          </a:p>
          <a:p>
            <a:r>
              <a:rPr lang="en-US" dirty="0">
                <a:latin typeface="+mj-lt"/>
              </a:rPr>
              <a:t>Hispanic/</a:t>
            </a:r>
            <a:r>
              <a:rPr lang="en-US" dirty="0" err="1">
                <a:latin typeface="+mj-lt"/>
              </a:rPr>
              <a:t>Latinx</a:t>
            </a:r>
            <a:r>
              <a:rPr lang="en-US" dirty="0">
                <a:latin typeface="+mj-lt"/>
              </a:rPr>
              <a:t>-led and –serving CBO that provides culturally responsive services</a:t>
            </a:r>
          </a:p>
          <a:p>
            <a:r>
              <a:rPr lang="en-US" dirty="0">
                <a:latin typeface="+mj-lt"/>
              </a:rPr>
              <a:t>Since 2015, implementing </a:t>
            </a:r>
            <a:r>
              <a:rPr lang="en-US" dirty="0" err="1">
                <a:latin typeface="+mj-lt"/>
              </a:rPr>
              <a:t>Familia</a:t>
            </a:r>
            <a:r>
              <a:rPr lang="en-US" dirty="0">
                <a:latin typeface="+mj-lt"/>
              </a:rPr>
              <a:t> </a:t>
            </a:r>
            <a:r>
              <a:rPr lang="en-US" dirty="0" err="1">
                <a:latin typeface="+mj-lt"/>
              </a:rPr>
              <a:t>Adelante</a:t>
            </a:r>
            <a:endParaRPr lang="en-US" dirty="0">
              <a:latin typeface="+mj-lt"/>
            </a:endParaRPr>
          </a:p>
          <a:p>
            <a:pPr lvl="1">
              <a:buClr>
                <a:srgbClr val="0BD0D9"/>
              </a:buClr>
            </a:pPr>
            <a:r>
              <a:rPr lang="en-US" dirty="0">
                <a:latin typeface="+mj-lt"/>
              </a:rPr>
              <a:t>Evidence-based program offered in Spanish and English designed to reduce multiple risk behaviors in Hispanic/</a:t>
            </a:r>
            <a:r>
              <a:rPr lang="en-US" dirty="0" err="1">
                <a:latin typeface="+mj-lt"/>
              </a:rPr>
              <a:t>Latinx</a:t>
            </a:r>
            <a:r>
              <a:rPr lang="en-US" dirty="0">
                <a:latin typeface="+mj-lt"/>
              </a:rPr>
              <a:t> adolescents and their parents </a:t>
            </a:r>
          </a:p>
          <a:p>
            <a:pPr lvl="1">
              <a:buClr>
                <a:srgbClr val="0BD0D9"/>
              </a:buClr>
            </a:pPr>
            <a:r>
              <a:rPr lang="en-US" dirty="0">
                <a:latin typeface="+mj-lt"/>
              </a:rPr>
              <a:t>Evaluations have shown improved outcomes in adolescents’ self-esteem, school performance, overall conduct, enhanced perception of substance misuse harm, and reductions in past 30 day drug use </a:t>
            </a:r>
          </a:p>
        </p:txBody>
      </p:sp>
      <p:sp>
        <p:nvSpPr>
          <p:cNvPr id="4" name="TextBox 3"/>
          <p:cNvSpPr txBox="1"/>
          <p:nvPr/>
        </p:nvSpPr>
        <p:spPr>
          <a:xfrm>
            <a:off x="0" y="6460958"/>
            <a:ext cx="2947737"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143</a:t>
            </a:fld>
            <a:endParaRPr lang="en-US"/>
          </a:p>
        </p:txBody>
      </p:sp>
    </p:spTree>
    <p:extLst>
      <p:ext uri="{BB962C8B-B14F-4D97-AF65-F5344CB8AC3E}">
        <p14:creationId xmlns:p14="http://schemas.microsoft.com/office/powerpoint/2010/main" val="2774578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Adaptation of SBIRT </a:t>
            </a:r>
          </a:p>
        </p:txBody>
      </p:sp>
      <p:sp>
        <p:nvSpPr>
          <p:cNvPr id="3" name="Content Placeholder 2"/>
          <p:cNvSpPr>
            <a:spLocks noGrp="1"/>
          </p:cNvSpPr>
          <p:nvPr>
            <p:ph idx="1"/>
          </p:nvPr>
        </p:nvSpPr>
        <p:spPr/>
        <p:txBody>
          <a:bodyPr/>
          <a:lstStyle/>
          <a:p>
            <a:r>
              <a:rPr lang="en-US" dirty="0">
                <a:latin typeface="+mj-lt"/>
              </a:rPr>
              <a:t>SBIRT (Screening, Brief Intervention, and Referral to Treatment) adapted in New Mexico for community health centers in rural and border counties </a:t>
            </a:r>
          </a:p>
          <a:p>
            <a:pPr lvl="1">
              <a:buClr>
                <a:srgbClr val="0BD0D9"/>
              </a:buClr>
            </a:pPr>
            <a:r>
              <a:rPr lang="en-US" dirty="0">
                <a:latin typeface="+mj-lt"/>
              </a:rPr>
              <a:t>Funded by SAMHSA</a:t>
            </a:r>
          </a:p>
          <a:p>
            <a:pPr lvl="1">
              <a:buClr>
                <a:srgbClr val="0BD0D9"/>
              </a:buClr>
            </a:pPr>
            <a:r>
              <a:rPr lang="en-US" dirty="0">
                <a:latin typeface="+mj-lt"/>
              </a:rPr>
              <a:t>Screening instruments translated into Spanish</a:t>
            </a:r>
          </a:p>
          <a:p>
            <a:pPr lvl="1">
              <a:buClr>
                <a:srgbClr val="0BD0D9"/>
              </a:buClr>
            </a:pPr>
            <a:r>
              <a:rPr lang="en-US" dirty="0">
                <a:latin typeface="+mj-lt"/>
              </a:rPr>
              <a:t>Hired bilingual clinicians </a:t>
            </a:r>
          </a:p>
          <a:p>
            <a:pPr lvl="1">
              <a:buClr>
                <a:srgbClr val="0BD0D9"/>
              </a:buClr>
            </a:pPr>
            <a:r>
              <a:rPr lang="en-US" dirty="0">
                <a:latin typeface="+mj-lt"/>
              </a:rPr>
              <a:t>Provided cultural competency training</a:t>
            </a:r>
          </a:p>
          <a:p>
            <a:pPr lvl="1">
              <a:buClr>
                <a:srgbClr val="0BD0D9"/>
              </a:buClr>
            </a:pPr>
            <a:r>
              <a:rPr lang="en-US" dirty="0">
                <a:latin typeface="+mj-lt"/>
              </a:rPr>
              <a:t>Currently used in 6 sites around the state and has screened over 50,000 adults </a:t>
            </a:r>
          </a:p>
        </p:txBody>
      </p:sp>
      <p:sp>
        <p:nvSpPr>
          <p:cNvPr id="4" name="TextBox 3"/>
          <p:cNvSpPr txBox="1"/>
          <p:nvPr/>
        </p:nvSpPr>
        <p:spPr>
          <a:xfrm>
            <a:off x="0" y="6324603"/>
            <a:ext cx="3260558" cy="369332"/>
          </a:xfrm>
          <a:prstGeom prst="rect">
            <a:avLst/>
          </a:prstGeom>
          <a:noFill/>
        </p:spPr>
        <p:txBody>
          <a:bodyPr wrap="square" rtlCol="0">
            <a:spAutoFit/>
          </a:bodyPr>
          <a:lstStyle/>
          <a:p>
            <a:r>
              <a:rPr lang="en-US" dirty="0">
                <a:solidFill>
                  <a:schemeClr val="bg1"/>
                </a:solidFill>
                <a:latin typeface="+mj-lt"/>
              </a:rPr>
              <a:t>Source: SAMHSA, 2020a</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144</a:t>
            </a:fld>
            <a:endParaRPr lang="en-US"/>
          </a:p>
        </p:txBody>
      </p:sp>
    </p:spTree>
    <p:extLst>
      <p:ext uri="{BB962C8B-B14F-4D97-AF65-F5344CB8AC3E}">
        <p14:creationId xmlns:p14="http://schemas.microsoft.com/office/powerpoint/2010/main" val="24910210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Conclusions</a:t>
            </a:r>
          </a:p>
        </p:txBody>
      </p:sp>
      <p:sp>
        <p:nvSpPr>
          <p:cNvPr id="3" name="Content Placeholder 2"/>
          <p:cNvSpPr>
            <a:spLocks noGrp="1"/>
          </p:cNvSpPr>
          <p:nvPr>
            <p:ph idx="1"/>
          </p:nvPr>
        </p:nvSpPr>
        <p:spPr>
          <a:xfrm>
            <a:off x="457200" y="1723465"/>
            <a:ext cx="8229600" cy="4389437"/>
          </a:xfrm>
        </p:spPr>
        <p:txBody>
          <a:bodyPr/>
          <a:lstStyle/>
          <a:p>
            <a:r>
              <a:rPr lang="en-US" sz="2800" dirty="0">
                <a:latin typeface="+mj-lt"/>
              </a:rPr>
              <a:t>Racial/ethnic disparities exist among individuals with Opioid Use Disorder, as they do for general health issues and access to care </a:t>
            </a:r>
          </a:p>
          <a:p>
            <a:r>
              <a:rPr lang="en-US" sz="2800" dirty="0">
                <a:latin typeface="+mj-lt"/>
              </a:rPr>
              <a:t>Culturally tailored interventions exist and are under development, but much work remains to be done to reduce and eventually eliminate these disparities </a:t>
            </a:r>
          </a:p>
          <a:p>
            <a:r>
              <a:rPr lang="en-US" sz="2800" dirty="0">
                <a:latin typeface="+mj-lt"/>
              </a:rPr>
              <a:t>The glaring inequities illuminated by the COVID-19 crisis may accelerate the process of reform</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145</a:t>
            </a:fld>
            <a:endParaRPr lang="en-US"/>
          </a:p>
        </p:txBody>
      </p:sp>
    </p:spTree>
    <p:extLst>
      <p:ext uri="{BB962C8B-B14F-4D97-AF65-F5344CB8AC3E}">
        <p14:creationId xmlns:p14="http://schemas.microsoft.com/office/powerpoint/2010/main" val="26229771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099"/>
            <a:ext cx="8229600" cy="1143000"/>
          </a:xfrm>
        </p:spPr>
        <p:txBody>
          <a:bodyPr anchor="t"/>
          <a:lstStyle/>
          <a:p>
            <a:pPr algn="ctr"/>
            <a:r>
              <a:rPr lang="en-US" dirty="0"/>
              <a:t>Conclusions (2)</a:t>
            </a:r>
          </a:p>
        </p:txBody>
      </p:sp>
      <p:sp>
        <p:nvSpPr>
          <p:cNvPr id="3" name="Content Placeholder 2"/>
          <p:cNvSpPr>
            <a:spLocks noGrp="1"/>
          </p:cNvSpPr>
          <p:nvPr>
            <p:ph idx="1"/>
          </p:nvPr>
        </p:nvSpPr>
        <p:spPr>
          <a:xfrm>
            <a:off x="457200" y="1698099"/>
            <a:ext cx="8229600" cy="3889901"/>
          </a:xfrm>
        </p:spPr>
        <p:txBody>
          <a:bodyPr/>
          <a:lstStyle/>
          <a:p>
            <a:r>
              <a:rPr lang="en-US" sz="2800" dirty="0">
                <a:latin typeface="+mj-lt"/>
              </a:rPr>
              <a:t>“To be effective in promoting abstinence and recovery, addiction treatment providers must be agents of institutional change, promoting the investment of social service resources and interpersonal, therapeutic support that are necessary to counteract the many levels of institutional abandonment and disinvestment that the narratives of our most marginalized addiction patients reveal.” </a:t>
            </a:r>
          </a:p>
        </p:txBody>
      </p:sp>
      <p:sp>
        <p:nvSpPr>
          <p:cNvPr id="4" name="TextBox 3"/>
          <p:cNvSpPr txBox="1"/>
          <p:nvPr/>
        </p:nvSpPr>
        <p:spPr>
          <a:xfrm>
            <a:off x="220133" y="6352149"/>
            <a:ext cx="4961467" cy="369332"/>
          </a:xfrm>
          <a:prstGeom prst="rect">
            <a:avLst/>
          </a:prstGeom>
          <a:noFill/>
        </p:spPr>
        <p:txBody>
          <a:bodyPr wrap="square" rtlCol="0">
            <a:spAutoFit/>
          </a:bodyPr>
          <a:lstStyle/>
          <a:p>
            <a:r>
              <a:rPr lang="en-US" dirty="0">
                <a:solidFill>
                  <a:schemeClr val="bg1"/>
                </a:solidFill>
                <a:latin typeface="+mj-lt"/>
              </a:rPr>
              <a:t>Source: Hatcher, </a:t>
            </a:r>
            <a:r>
              <a:rPr lang="en-US" dirty="0" err="1">
                <a:solidFill>
                  <a:schemeClr val="bg1"/>
                </a:solidFill>
                <a:latin typeface="+mj-lt"/>
              </a:rPr>
              <a:t>Medoza</a:t>
            </a:r>
            <a:r>
              <a:rPr lang="en-US" dirty="0">
                <a:solidFill>
                  <a:schemeClr val="bg1"/>
                </a:solidFill>
                <a:latin typeface="+mj-lt"/>
              </a:rPr>
              <a:t>, &amp; Hansen, 2018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146</a:t>
            </a:fld>
            <a:endParaRPr lang="en-US"/>
          </a:p>
        </p:txBody>
      </p:sp>
    </p:spTree>
    <p:extLst>
      <p:ext uri="{BB962C8B-B14F-4D97-AF65-F5344CB8AC3E}">
        <p14:creationId xmlns:p14="http://schemas.microsoft.com/office/powerpoint/2010/main" val="19485883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763" y="2195042"/>
            <a:ext cx="7772400" cy="1362456"/>
          </a:xfrm>
        </p:spPr>
        <p:txBody>
          <a:bodyPr/>
          <a:lstStyle/>
          <a:p>
            <a:pPr algn="ctr"/>
            <a:r>
              <a:rPr lang="en-US" sz="8800" dirty="0">
                <a:solidFill>
                  <a:srgbClr val="FFFF00"/>
                </a:solidFill>
              </a:rPr>
              <a:t>Q/A</a:t>
            </a:r>
          </a:p>
        </p:txBody>
      </p:sp>
      <p:sp>
        <p:nvSpPr>
          <p:cNvPr id="2" name="Slide Number Placeholder 1"/>
          <p:cNvSpPr>
            <a:spLocks noGrp="1"/>
          </p:cNvSpPr>
          <p:nvPr>
            <p:ph type="sldNum" sz="quarter" idx="12"/>
          </p:nvPr>
        </p:nvSpPr>
        <p:spPr/>
        <p:txBody>
          <a:bodyPr/>
          <a:lstStyle/>
          <a:p>
            <a:pPr>
              <a:defRPr/>
            </a:pPr>
            <a:fld id="{B63A8629-E50B-4815-A473-6328D8E3D4AD}" type="slidenum">
              <a:rPr lang="en-US" smtClean="0"/>
              <a:pPr>
                <a:defRPr/>
              </a:pPr>
              <a:t>147</a:t>
            </a:fld>
            <a:endParaRPr lang="en-US" dirty="0"/>
          </a:p>
        </p:txBody>
      </p:sp>
    </p:spTree>
    <p:extLst>
      <p:ext uri="{BB962C8B-B14F-4D97-AF65-F5344CB8AC3E}">
        <p14:creationId xmlns:p14="http://schemas.microsoft.com/office/powerpoint/2010/main" val="14868070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What Did You Learn? Question #1</a:t>
            </a:r>
          </a:p>
        </p:txBody>
      </p:sp>
      <p:sp>
        <p:nvSpPr>
          <p:cNvPr id="3" name="Content Placeholder 2"/>
          <p:cNvSpPr>
            <a:spLocks noGrp="1"/>
          </p:cNvSpPr>
          <p:nvPr>
            <p:ph idx="1"/>
          </p:nvPr>
        </p:nvSpPr>
        <p:spPr/>
        <p:txBody>
          <a:body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In 2019, this population accounted for the largest proportion of new HIV cases in the U.S.</a:t>
            </a: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Hispanic/Latinx individuals</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Asian-American/Pacific Islanders</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African-Americans</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American Indian/Alaska Natives</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7900522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What Did You Learn? Question #2</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In 2019, what percentage of African-American people with HIV (PWH) in the U.S. were classified as virally suppressed? </a:t>
            </a: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25%</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48%</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61%</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79%</a:t>
            </a:r>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70312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5FE1-760E-4701-A68C-A1673AE83E58}"/>
              </a:ext>
            </a:extLst>
          </p:cNvPr>
          <p:cNvSpPr>
            <a:spLocks noGrp="1"/>
          </p:cNvSpPr>
          <p:nvPr>
            <p:ph type="title"/>
          </p:nvPr>
        </p:nvSpPr>
        <p:spPr>
          <a:xfrm>
            <a:off x="464504" y="533400"/>
            <a:ext cx="8229600" cy="1143000"/>
          </a:xfrm>
        </p:spPr>
        <p:txBody>
          <a:bodyPr anchor="t"/>
          <a:lstStyle/>
          <a:p>
            <a:pPr algn="ctr"/>
            <a:r>
              <a:rPr lang="en-US" sz="3600" dirty="0"/>
              <a:t>HIV Care Among African-Americans, 2019</a:t>
            </a:r>
          </a:p>
        </p:txBody>
      </p:sp>
      <p:pic>
        <p:nvPicPr>
          <p:cNvPr id="6" name="Content Placeholder 5" descr="HIV care among African-Americans in 2019&#10;&#10;This chart shows that of African-Americans with diagnosed HIV in the U.S., in 2019 74% received some HIV care, but only 56% were retained in care, and only 61% were virally suppressed. ">
            <a:extLst>
              <a:ext uri="{FF2B5EF4-FFF2-40B4-BE49-F238E27FC236}">
                <a16:creationId xmlns:a16="http://schemas.microsoft.com/office/drawing/2014/main" id="{A10D1576-F177-425F-8CB8-D9CD6CEC190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504" y="1935163"/>
            <a:ext cx="8214992" cy="4389437"/>
          </a:xfrm>
        </p:spPr>
      </p:pic>
      <p:sp>
        <p:nvSpPr>
          <p:cNvPr id="4" name="Slide Number Placeholder 3">
            <a:extLst>
              <a:ext uri="{FF2B5EF4-FFF2-40B4-BE49-F238E27FC236}">
                <a16:creationId xmlns:a16="http://schemas.microsoft.com/office/drawing/2014/main" id="{4548C82F-6A3D-4D19-98D2-D291F8A51492}"/>
              </a:ext>
            </a:extLst>
          </p:cNvPr>
          <p:cNvSpPr>
            <a:spLocks noGrp="1"/>
          </p:cNvSpPr>
          <p:nvPr>
            <p:ph type="sldNum" sz="quarter" idx="12"/>
          </p:nvPr>
        </p:nvSpPr>
        <p:spPr/>
        <p:txBody>
          <a:bodyPr/>
          <a:lstStyle/>
          <a:p>
            <a:pPr>
              <a:defRPr/>
            </a:pPr>
            <a:fld id="{34836ED9-3B7A-426A-B4C8-65E16025331B}" type="slidenum">
              <a:rPr lang="en-US" smtClean="0"/>
              <a:pPr>
                <a:defRPr/>
              </a:pPr>
              <a:t>15</a:t>
            </a:fld>
            <a:endParaRPr lang="en-US" dirty="0"/>
          </a:p>
        </p:txBody>
      </p:sp>
      <p:sp>
        <p:nvSpPr>
          <p:cNvPr id="7" name="TextBox 6">
            <a:extLst>
              <a:ext uri="{FF2B5EF4-FFF2-40B4-BE49-F238E27FC236}">
                <a16:creationId xmlns:a16="http://schemas.microsoft.com/office/drawing/2014/main" id="{CB580EC2-217D-4FB4-A7D1-2511546592E0}"/>
              </a:ext>
            </a:extLst>
          </p:cNvPr>
          <p:cNvSpPr txBox="1"/>
          <p:nvPr/>
        </p:nvSpPr>
        <p:spPr>
          <a:xfrm>
            <a:off x="84221" y="6424863"/>
            <a:ext cx="8783053" cy="369332"/>
          </a:xfrm>
          <a:prstGeom prst="rect">
            <a:avLst/>
          </a:prstGeom>
          <a:noFill/>
        </p:spPr>
        <p:txBody>
          <a:bodyPr wrap="square" rtlCol="0">
            <a:spAutoFit/>
          </a:bodyPr>
          <a:lstStyle/>
          <a:p>
            <a:r>
              <a:rPr lang="en-US" dirty="0">
                <a:solidFill>
                  <a:schemeClr val="bg1"/>
                </a:solidFill>
                <a:latin typeface="+mj-lt"/>
              </a:rPr>
              <a:t>Source: CDC, 2021   Note: rates among Latinx individuals were similar</a:t>
            </a:r>
          </a:p>
        </p:txBody>
      </p:sp>
    </p:spTree>
    <p:extLst>
      <p:ext uri="{BB962C8B-B14F-4D97-AF65-F5344CB8AC3E}">
        <p14:creationId xmlns:p14="http://schemas.microsoft.com/office/powerpoint/2010/main" val="13096003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What Did You Learn? Question #3</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In the BHIVES study, integrating buprenorphine/naloxone (</a:t>
            </a:r>
            <a:r>
              <a:rPr lang="en-US" sz="2800" dirty="0" err="1">
                <a:latin typeface="Calibri" panose="020F0502020204030204" pitchFamily="34" charset="0"/>
                <a:ea typeface="Calibri" panose="020F0502020204030204" pitchFamily="34" charset="0"/>
                <a:cs typeface="Times New Roman" panose="02020603050405020304" pitchFamily="18" charset="0"/>
              </a:rPr>
              <a:t>Suboxone</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Calibri" panose="020F0502020204030204" pitchFamily="34" charset="0"/>
              </a:rPr>
              <a:t>©) into HIV care settings for individuals with Opioid Use Disorder (OUD) resulted in:</a:t>
            </a: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Greater HIV viral load suppression</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Reduced use of opioids and stimulants </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Improved physical and mental quality of life</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All of the above </a:t>
            </a:r>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4158220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What Did You Learn? Question #4</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Simply increasing access to Medications for Opioid Use Disorder (MOUD) in communities of color may not be enough to stem the increasing rate of overdose deaths.</a:t>
            </a: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  True </a:t>
            </a:r>
          </a:p>
          <a:p>
            <a:pPr marL="514350" indent="-514350">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False </a:t>
            </a: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36ED9-3B7A-426A-B4C8-65E16025331B}" type="slidenum">
              <a:rPr kumimoji="0" lang="en-US" sz="1200" b="0" i="0" u="none" strike="noStrike" kern="1200" cap="none" spc="0" normalizeH="0" baseline="0" noProof="0" smtClean="0">
                <a:ln>
                  <a:noFill/>
                </a:ln>
                <a:solidFill>
                  <a:prstClr val="white"/>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427007394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147"/>
            <a:ext cx="8229600" cy="1143000"/>
          </a:xfrm>
        </p:spPr>
        <p:txBody>
          <a:bodyPr anchor="t"/>
          <a:lstStyle/>
          <a:p>
            <a:pPr algn="ctr"/>
            <a:r>
              <a:rPr lang="en-US" dirty="0"/>
              <a:t>THANK YOU!</a:t>
            </a:r>
          </a:p>
        </p:txBody>
      </p:sp>
      <p:sp>
        <p:nvSpPr>
          <p:cNvPr id="3" name="Content Placeholder 2"/>
          <p:cNvSpPr>
            <a:spLocks noGrp="1"/>
          </p:cNvSpPr>
          <p:nvPr>
            <p:ph idx="1"/>
          </p:nvPr>
        </p:nvSpPr>
        <p:spPr>
          <a:xfrm>
            <a:off x="457200" y="2235200"/>
            <a:ext cx="8229600" cy="3721103"/>
          </a:xfrm>
        </p:spPr>
        <p:txBody>
          <a:bodyPr/>
          <a:lstStyle/>
          <a:p>
            <a:pPr marL="0" indent="0" algn="ctr">
              <a:buNone/>
            </a:pPr>
            <a:r>
              <a:rPr lang="en-US" sz="3200" dirty="0">
                <a:latin typeface="+mj-lt"/>
              </a:rPr>
              <a:t>Trainer Name</a:t>
            </a:r>
          </a:p>
          <a:p>
            <a:pPr marL="0" indent="0" algn="ctr">
              <a:buNone/>
            </a:pPr>
            <a:r>
              <a:rPr lang="en-US" sz="3200" dirty="0">
                <a:latin typeface="+mj-lt"/>
              </a:rPr>
              <a:t>Trainer Contact </a:t>
            </a:r>
          </a:p>
          <a:p>
            <a:pPr marL="0" indent="0" algn="ctr">
              <a:buNone/>
            </a:pPr>
            <a:endParaRPr lang="en-US" dirty="0">
              <a:latin typeface="+mj-lt"/>
            </a:endParaRPr>
          </a:p>
          <a:p>
            <a:pPr marL="0" indent="0" algn="ctr">
              <a:buNone/>
            </a:pPr>
            <a:endParaRPr lang="en-US" dirty="0">
              <a:latin typeface="+mj-lt"/>
            </a:endParaRPr>
          </a:p>
          <a:p>
            <a:pPr marL="0" indent="0" algn="ctr">
              <a:buNone/>
            </a:pPr>
            <a:r>
              <a:rPr lang="en-US" dirty="0">
                <a:latin typeface="+mj-lt"/>
              </a:rPr>
              <a:t>Trainer affiliations </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152</a:t>
            </a:fld>
            <a:endParaRPr lang="en-US"/>
          </a:p>
        </p:txBody>
      </p:sp>
    </p:spTree>
    <p:extLst>
      <p:ext uri="{BB962C8B-B14F-4D97-AF65-F5344CB8AC3E}">
        <p14:creationId xmlns:p14="http://schemas.microsoft.com/office/powerpoint/2010/main" val="59822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270"/>
            <a:ext cx="8229600" cy="1143000"/>
          </a:xfrm>
        </p:spPr>
        <p:txBody>
          <a:bodyPr/>
          <a:lstStyle/>
          <a:p>
            <a:pPr algn="ctr"/>
            <a:r>
              <a:rPr lang="en-US" sz="4400" dirty="0"/>
              <a:t>HIV Infection by Race/Ethnicity </a:t>
            </a:r>
            <a:br>
              <a:rPr lang="en-US" sz="4400" dirty="0"/>
            </a:br>
            <a:r>
              <a:rPr lang="en-US" sz="4400" dirty="0"/>
              <a:t>Los Angeles County, 2019</a:t>
            </a:r>
          </a:p>
        </p:txBody>
      </p:sp>
      <p:sp>
        <p:nvSpPr>
          <p:cNvPr id="3" name="Content Placeholder 2"/>
          <p:cNvSpPr>
            <a:spLocks noGrp="1"/>
          </p:cNvSpPr>
          <p:nvPr>
            <p:ph idx="1"/>
          </p:nvPr>
        </p:nvSpPr>
        <p:spPr>
          <a:xfrm>
            <a:off x="457200" y="1935167"/>
            <a:ext cx="8229600" cy="4421190"/>
          </a:xfrm>
        </p:spPr>
        <p:txBody>
          <a:bodyPr/>
          <a:lstStyle/>
          <a:p>
            <a:r>
              <a:rPr lang="en-US" sz="2800" dirty="0">
                <a:latin typeface="+mj-lt"/>
              </a:rPr>
              <a:t>Latinx males represent 24.3% of LAC residents but almost 40% of people with HIV (PWH) in Los Angeles County</a:t>
            </a:r>
          </a:p>
          <a:p>
            <a:r>
              <a:rPr lang="en-US" sz="2800" dirty="0">
                <a:latin typeface="+mj-lt"/>
              </a:rPr>
              <a:t>African-American males represent approximately 4% of the population but 16.4% of PWH in the county</a:t>
            </a:r>
          </a:p>
          <a:p>
            <a:r>
              <a:rPr lang="en-US" sz="2800" dirty="0">
                <a:latin typeface="+mj-lt"/>
              </a:rPr>
              <a:t>Among women, African-Americans continued to have the highest number of new diagnoses, primarily due to heterosexual sexual contact</a:t>
            </a:r>
          </a:p>
          <a:p>
            <a:pPr marL="0" indent="0">
              <a:buNone/>
            </a:pPr>
            <a:endParaRPr lang="en-US" dirty="0"/>
          </a:p>
        </p:txBody>
      </p:sp>
      <p:sp>
        <p:nvSpPr>
          <p:cNvPr id="4" name="TextBox 3"/>
          <p:cNvSpPr txBox="1"/>
          <p:nvPr/>
        </p:nvSpPr>
        <p:spPr>
          <a:xfrm>
            <a:off x="137680" y="6405614"/>
            <a:ext cx="52132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Source: LAC Public Health, 2020</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16</a:t>
            </a:fld>
            <a:endParaRPr lang="en-US"/>
          </a:p>
        </p:txBody>
      </p:sp>
    </p:spTree>
    <p:extLst>
      <p:ext uri="{BB962C8B-B14F-4D97-AF65-F5344CB8AC3E}">
        <p14:creationId xmlns:p14="http://schemas.microsoft.com/office/powerpoint/2010/main" val="85918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94607"/>
            <a:ext cx="8229600" cy="1143000"/>
          </a:xfrm>
        </p:spPr>
        <p:txBody>
          <a:bodyPr anchor="t"/>
          <a:lstStyle/>
          <a:p>
            <a:pPr algn="ctr"/>
            <a:r>
              <a:rPr lang="en-US" sz="4000" dirty="0"/>
              <a:t>Drug Poisoning Deaths </a:t>
            </a:r>
            <a:br>
              <a:rPr lang="en-US" sz="4000" dirty="0"/>
            </a:br>
            <a:r>
              <a:rPr lang="en-US" sz="4000" dirty="0"/>
              <a:t>Among African-Americans </a:t>
            </a:r>
          </a:p>
        </p:txBody>
      </p:sp>
      <p:sp>
        <p:nvSpPr>
          <p:cNvPr id="7" name="Content Placeholder 6"/>
          <p:cNvSpPr>
            <a:spLocks noGrp="1"/>
          </p:cNvSpPr>
          <p:nvPr>
            <p:ph idx="1"/>
          </p:nvPr>
        </p:nvSpPr>
        <p:spPr/>
        <p:txBody>
          <a:bodyPr/>
          <a:lstStyle/>
          <a:p>
            <a:r>
              <a:rPr lang="en-US" sz="2800" dirty="0">
                <a:latin typeface="+mj-lt"/>
              </a:rPr>
              <a:t>Rate of increase of U.S. population drug overdose deaths from 2015-2016: 21%</a:t>
            </a:r>
          </a:p>
          <a:p>
            <a:r>
              <a:rPr lang="en-US" sz="2800" dirty="0">
                <a:latin typeface="+mj-lt"/>
              </a:rPr>
              <a:t>Rate of increase of Black drug overdose deaths from 2015-2016: </a:t>
            </a:r>
            <a:r>
              <a:rPr lang="en-US" sz="2800" dirty="0">
                <a:solidFill>
                  <a:srgbClr val="FFC000"/>
                </a:solidFill>
                <a:latin typeface="+mj-lt"/>
              </a:rPr>
              <a:t>40% </a:t>
            </a:r>
            <a:r>
              <a:rPr lang="en-US" sz="2800" dirty="0">
                <a:latin typeface="+mj-lt"/>
              </a:rPr>
              <a:t>(higher than any other racial/ethnic group)</a:t>
            </a:r>
          </a:p>
          <a:p>
            <a:endParaRPr lang="en-US" sz="2800" dirty="0">
              <a:latin typeface="+mj-lt"/>
            </a:endParaRPr>
          </a:p>
          <a:p>
            <a:r>
              <a:rPr lang="en-US" sz="2800" dirty="0">
                <a:latin typeface="+mj-lt"/>
              </a:rPr>
              <a:t>2011-2016: African-Americans had highest increase of any racial/ethnic group in opioid-related deaths involving synthetic opioids like fentanyl </a:t>
            </a:r>
          </a:p>
          <a:p>
            <a:endParaRPr lang="en-US" dirty="0"/>
          </a:p>
        </p:txBody>
      </p:sp>
      <p:sp>
        <p:nvSpPr>
          <p:cNvPr id="8" name="TextBox 7"/>
          <p:cNvSpPr txBox="1"/>
          <p:nvPr/>
        </p:nvSpPr>
        <p:spPr>
          <a:xfrm>
            <a:off x="179614" y="6324603"/>
            <a:ext cx="4408715" cy="338554"/>
          </a:xfrm>
          <a:prstGeom prst="rect">
            <a:avLst/>
          </a:prstGeom>
          <a:noFill/>
        </p:spPr>
        <p:txBody>
          <a:bodyPr wrap="square" rtlCol="0">
            <a:spAutoFit/>
          </a:bodyPr>
          <a:lstStyle/>
          <a:p>
            <a:r>
              <a:rPr lang="en-US" sz="1600" dirty="0">
                <a:solidFill>
                  <a:schemeClr val="bg1"/>
                </a:solidFill>
                <a:latin typeface="+mj-lt"/>
              </a:rPr>
              <a:t>Source: SAMHSA, 2020 </a:t>
            </a:r>
          </a:p>
        </p:txBody>
      </p:sp>
      <p:sp>
        <p:nvSpPr>
          <p:cNvPr id="2" name="Slide Number Placeholder 1"/>
          <p:cNvSpPr>
            <a:spLocks noGrp="1"/>
          </p:cNvSpPr>
          <p:nvPr>
            <p:ph type="sldNum" sz="quarter" idx="12"/>
          </p:nvPr>
        </p:nvSpPr>
        <p:spPr/>
        <p:txBody>
          <a:bodyPr/>
          <a:lstStyle/>
          <a:p>
            <a:pPr>
              <a:defRPr/>
            </a:pPr>
            <a:fld id="{34836ED9-3B7A-426A-B4C8-65E16025331B}" type="slidenum">
              <a:rPr lang="en-US" smtClean="0"/>
              <a:pPr>
                <a:defRPr/>
              </a:pPr>
              <a:t>17</a:t>
            </a:fld>
            <a:endParaRPr lang="en-US"/>
          </a:p>
        </p:txBody>
      </p:sp>
    </p:spTree>
    <p:extLst>
      <p:ext uri="{BB962C8B-B14F-4D97-AF65-F5344CB8AC3E}">
        <p14:creationId xmlns:p14="http://schemas.microsoft.com/office/powerpoint/2010/main" val="345506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Disparities in Opioid Overdose Death Trends by Race/Ethnicity, 2018-2019</a:t>
            </a:r>
          </a:p>
        </p:txBody>
      </p:sp>
      <p:sp>
        <p:nvSpPr>
          <p:cNvPr id="3" name="Content Placeholder 2"/>
          <p:cNvSpPr>
            <a:spLocks noGrp="1"/>
          </p:cNvSpPr>
          <p:nvPr>
            <p:ph idx="1"/>
          </p:nvPr>
        </p:nvSpPr>
        <p:spPr>
          <a:xfrm>
            <a:off x="457200" y="1935167"/>
            <a:ext cx="8229600" cy="4068592"/>
          </a:xfrm>
        </p:spPr>
        <p:txBody>
          <a:bodyPr/>
          <a:lstStyle/>
          <a:p>
            <a:r>
              <a:rPr lang="en-US" dirty="0">
                <a:latin typeface="+mj-lt"/>
              </a:rPr>
              <a:t>Helping to End Addiction Long-term Communities Study (HCS) </a:t>
            </a:r>
          </a:p>
          <a:p>
            <a:pPr lvl="1">
              <a:buClr>
                <a:srgbClr val="0BD0D9"/>
              </a:buClr>
            </a:pPr>
            <a:r>
              <a:rPr lang="en-US" dirty="0">
                <a:latin typeface="+mj-lt"/>
              </a:rPr>
              <a:t>Ongoing trial in 67 communities disproportionately affected by opioid overdose deaths in four states (Kentucky, Massachusetts, New York, and Ohio)</a:t>
            </a:r>
          </a:p>
          <a:p>
            <a:pPr lvl="1">
              <a:buClr>
                <a:srgbClr val="0BD0D9"/>
              </a:buClr>
            </a:pPr>
            <a:r>
              <a:rPr lang="en-US" dirty="0">
                <a:latin typeface="+mj-lt"/>
              </a:rPr>
              <a:t>Evaluating community engagement intervention </a:t>
            </a:r>
          </a:p>
          <a:p>
            <a:pPr lvl="1">
              <a:buClr>
                <a:srgbClr val="0BD0D9"/>
              </a:buClr>
            </a:pPr>
            <a:r>
              <a:rPr lang="en-US" dirty="0">
                <a:latin typeface="+mj-lt"/>
              </a:rPr>
              <a:t>Found a 38% increase in opioid overdose deaths among non-Hispanic Black individuals from 2018-2019</a:t>
            </a:r>
          </a:p>
          <a:p>
            <a:pPr lvl="1">
              <a:buClr>
                <a:srgbClr val="0BD0D9"/>
              </a:buClr>
            </a:pPr>
            <a:r>
              <a:rPr lang="en-US" dirty="0">
                <a:latin typeface="+mj-lt"/>
              </a:rPr>
              <a:t>No changes among other racial/ethnic groups </a:t>
            </a:r>
          </a:p>
        </p:txBody>
      </p:sp>
      <p:sp>
        <p:nvSpPr>
          <p:cNvPr id="4" name="TextBox 3"/>
          <p:cNvSpPr txBox="1"/>
          <p:nvPr/>
        </p:nvSpPr>
        <p:spPr>
          <a:xfrm>
            <a:off x="144378" y="6244391"/>
            <a:ext cx="6605337" cy="369332"/>
          </a:xfrm>
          <a:prstGeom prst="rect">
            <a:avLst/>
          </a:prstGeom>
          <a:noFill/>
        </p:spPr>
        <p:txBody>
          <a:bodyPr wrap="square" rtlCol="0">
            <a:spAutoFit/>
          </a:bodyPr>
          <a:lstStyle/>
          <a:p>
            <a:r>
              <a:rPr lang="en-US" dirty="0">
                <a:solidFill>
                  <a:schemeClr val="bg1"/>
                </a:solidFill>
                <a:latin typeface="+mj-lt"/>
              </a:rPr>
              <a:t>Source: </a:t>
            </a:r>
            <a:r>
              <a:rPr lang="en-US" dirty="0" err="1">
                <a:solidFill>
                  <a:schemeClr val="bg1"/>
                </a:solidFill>
                <a:latin typeface="+mj-lt"/>
              </a:rPr>
              <a:t>Larochelle</a:t>
            </a:r>
            <a:r>
              <a:rPr lang="en-US" dirty="0">
                <a:solidFill>
                  <a:schemeClr val="bg1"/>
                </a:solidFill>
                <a:latin typeface="+mj-lt"/>
              </a:rPr>
              <a:t> et al., 2021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18</a:t>
            </a:fld>
            <a:endParaRPr lang="en-US"/>
          </a:p>
        </p:txBody>
      </p:sp>
    </p:spTree>
    <p:extLst>
      <p:ext uri="{BB962C8B-B14F-4D97-AF65-F5344CB8AC3E}">
        <p14:creationId xmlns:p14="http://schemas.microsoft.com/office/powerpoint/2010/main" val="366669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9842"/>
            <a:ext cx="8229600" cy="1143000"/>
          </a:xfrm>
        </p:spPr>
        <p:txBody>
          <a:bodyPr anchor="t"/>
          <a:lstStyle/>
          <a:p>
            <a:pPr algn="ctr"/>
            <a:r>
              <a:rPr lang="en-US" sz="2800" dirty="0"/>
              <a:t>Percent Increase 2014-2017 Overdose Death Rates by Drug Among African-Americans in the U.S. </a:t>
            </a:r>
          </a:p>
        </p:txBody>
      </p:sp>
      <p:pic>
        <p:nvPicPr>
          <p:cNvPr id="5" name="Content Placeholder 4" descr="This is a chart showing overdose deaths among African-Americans by drug between 2014 and 2017. Deaths due to synthetic opioids such as fentanyl increase by over 800%, far more than heroin or prescription opioids. " title="Percent Increase 2014-2017 Overdose Death Rates by Drug Among African-Americans in the U.S. "/>
          <p:cNvPicPr>
            <a:picLocks noGrp="1" noChangeAspect="1"/>
          </p:cNvPicPr>
          <p:nvPr>
            <p:ph idx="1"/>
          </p:nvPr>
        </p:nvPicPr>
        <p:blipFill>
          <a:blip r:embed="rId3"/>
          <a:stretch>
            <a:fillRect/>
          </a:stretch>
        </p:blipFill>
        <p:spPr>
          <a:xfrm>
            <a:off x="1064601" y="1935163"/>
            <a:ext cx="7014797" cy="4389437"/>
          </a:xfrm>
          <a:prstGeom prst="rect">
            <a:avLst/>
          </a:prstGeom>
        </p:spPr>
      </p:pic>
      <p:sp>
        <p:nvSpPr>
          <p:cNvPr id="6" name="TextBox 5"/>
          <p:cNvSpPr txBox="1"/>
          <p:nvPr/>
        </p:nvSpPr>
        <p:spPr>
          <a:xfrm>
            <a:off x="95003" y="6460177"/>
            <a:ext cx="3681350"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2" name="Slide Number Placeholder 1"/>
          <p:cNvSpPr>
            <a:spLocks noGrp="1"/>
          </p:cNvSpPr>
          <p:nvPr>
            <p:ph type="sldNum" sz="quarter" idx="12"/>
          </p:nvPr>
        </p:nvSpPr>
        <p:spPr/>
        <p:txBody>
          <a:bodyPr/>
          <a:lstStyle/>
          <a:p>
            <a:pPr>
              <a:defRPr/>
            </a:pPr>
            <a:fld id="{34836ED9-3B7A-426A-B4C8-65E16025331B}" type="slidenum">
              <a:rPr lang="en-US" smtClean="0"/>
              <a:pPr>
                <a:defRPr/>
              </a:pPr>
              <a:t>19</a:t>
            </a:fld>
            <a:endParaRPr lang="en-US"/>
          </a:p>
        </p:txBody>
      </p:sp>
    </p:spTree>
    <p:extLst>
      <p:ext uri="{BB962C8B-B14F-4D97-AF65-F5344CB8AC3E}">
        <p14:creationId xmlns:p14="http://schemas.microsoft.com/office/powerpoint/2010/main" val="404030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D14D-657F-9E4F-83D9-F7D32CA4A5C6}"/>
              </a:ext>
            </a:extLst>
          </p:cNvPr>
          <p:cNvSpPr>
            <a:spLocks noGrp="1"/>
          </p:cNvSpPr>
          <p:nvPr>
            <p:ph type="title"/>
          </p:nvPr>
        </p:nvSpPr>
        <p:spPr/>
        <p:txBody>
          <a:bodyPr anchor="t"/>
          <a:lstStyle/>
          <a:p>
            <a:pPr algn="ctr"/>
            <a:r>
              <a:rPr lang="en-US" dirty="0"/>
              <a:t>HRSA Statement</a:t>
            </a:r>
          </a:p>
        </p:txBody>
      </p:sp>
      <p:sp>
        <p:nvSpPr>
          <p:cNvPr id="3" name="Content Placeholder 2">
            <a:extLst>
              <a:ext uri="{FF2B5EF4-FFF2-40B4-BE49-F238E27FC236}">
                <a16:creationId xmlns:a16="http://schemas.microsoft.com/office/drawing/2014/main" id="{2C7CB4C2-48E2-9D4A-8BF9-58DEBDE7B137}"/>
              </a:ext>
            </a:extLst>
          </p:cNvPr>
          <p:cNvSpPr>
            <a:spLocks noGrp="1"/>
          </p:cNvSpPr>
          <p:nvPr>
            <p:ph idx="1"/>
          </p:nvPr>
        </p:nvSpPr>
        <p:spPr>
          <a:xfrm>
            <a:off x="457200" y="1806742"/>
            <a:ext cx="8229600" cy="4389437"/>
          </a:xfrm>
        </p:spPr>
        <p:txBody>
          <a:bodyPr/>
          <a:lstStyle/>
          <a:p>
            <a:pPr marL="0" indent="0">
              <a:buNone/>
            </a:pPr>
            <a:r>
              <a:rPr lang="en-US" sz="2800" i="1" dirty="0">
                <a:latin typeface="+mj-lt"/>
              </a:rPr>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endParaRPr lang="en-US" dirty="0"/>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2</a:t>
            </a:fld>
            <a:endParaRPr lang="en-US"/>
          </a:p>
        </p:txBody>
      </p:sp>
    </p:spTree>
    <p:extLst>
      <p:ext uri="{BB962C8B-B14F-4D97-AF65-F5344CB8AC3E}">
        <p14:creationId xmlns:p14="http://schemas.microsoft.com/office/powerpoint/2010/main" val="477042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Synthetic Opioid-Related Deaths</a:t>
            </a:r>
          </a:p>
        </p:txBody>
      </p:sp>
      <p:sp>
        <p:nvSpPr>
          <p:cNvPr id="3" name="Content Placeholder 2"/>
          <p:cNvSpPr>
            <a:spLocks noGrp="1"/>
          </p:cNvSpPr>
          <p:nvPr>
            <p:ph idx="1"/>
          </p:nvPr>
        </p:nvSpPr>
        <p:spPr/>
        <p:txBody>
          <a:bodyPr/>
          <a:lstStyle/>
          <a:p>
            <a:r>
              <a:rPr lang="en-US" sz="3200" dirty="0">
                <a:latin typeface="+mj-lt"/>
              </a:rPr>
              <a:t>Synthetic opioids (i.e., fentanyl) accounted for almost 70% of opioid-related deaths among non-Hispanic Blacks in 2017</a:t>
            </a:r>
          </a:p>
          <a:p>
            <a:endParaRPr lang="en-US" sz="3200" dirty="0">
              <a:latin typeface="+mj-lt"/>
            </a:endParaRPr>
          </a:p>
          <a:p>
            <a:r>
              <a:rPr lang="en-US" sz="3200" dirty="0">
                <a:latin typeface="+mj-lt"/>
              </a:rPr>
              <a:t>Particularly high among older non-Hispanic Blacks: from 2015-2017, synthetic opioid-related deaths doubled in large urban areas among ages 45-54 and 55-64 </a:t>
            </a:r>
          </a:p>
        </p:txBody>
      </p:sp>
      <p:sp>
        <p:nvSpPr>
          <p:cNvPr id="4" name="TextBox 3"/>
          <p:cNvSpPr txBox="1"/>
          <p:nvPr/>
        </p:nvSpPr>
        <p:spPr>
          <a:xfrm>
            <a:off x="195943" y="6324603"/>
            <a:ext cx="5959928" cy="338554"/>
          </a:xfrm>
          <a:prstGeom prst="rect">
            <a:avLst/>
          </a:prstGeom>
          <a:noFill/>
        </p:spPr>
        <p:txBody>
          <a:bodyPr wrap="square" rtlCol="0">
            <a:spAutoFit/>
          </a:bodyPr>
          <a:lstStyle/>
          <a:p>
            <a:r>
              <a:rPr lang="en-US" sz="1600" dirty="0">
                <a:solidFill>
                  <a:schemeClr val="bg1"/>
                </a:solidFill>
                <a:latin typeface="+mj-lt"/>
              </a:rPr>
              <a:t>Source: Lippold, et al., 2019</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20</a:t>
            </a:fld>
            <a:endParaRPr lang="en-US"/>
          </a:p>
        </p:txBody>
      </p:sp>
    </p:spTree>
    <p:extLst>
      <p:ext uri="{BB962C8B-B14F-4D97-AF65-F5344CB8AC3E}">
        <p14:creationId xmlns:p14="http://schemas.microsoft.com/office/powerpoint/2010/main" val="1185758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54"/>
            <a:ext cx="8229600" cy="1143000"/>
          </a:xfrm>
        </p:spPr>
        <p:txBody>
          <a:bodyPr anchor="t"/>
          <a:lstStyle/>
          <a:p>
            <a:pPr algn="ctr"/>
            <a:r>
              <a:rPr lang="en-US" sz="4400" dirty="0"/>
              <a:t>Pathways to Opioid Misuse</a:t>
            </a:r>
          </a:p>
        </p:txBody>
      </p:sp>
      <p:sp>
        <p:nvSpPr>
          <p:cNvPr id="3" name="Content Placeholder 2"/>
          <p:cNvSpPr>
            <a:spLocks noGrp="1"/>
          </p:cNvSpPr>
          <p:nvPr>
            <p:ph idx="1"/>
          </p:nvPr>
        </p:nvSpPr>
        <p:spPr>
          <a:xfrm>
            <a:off x="411480" y="1534886"/>
            <a:ext cx="8519160" cy="4789717"/>
          </a:xfrm>
        </p:spPr>
        <p:txBody>
          <a:bodyPr/>
          <a:lstStyle/>
          <a:p>
            <a:r>
              <a:rPr lang="en-US" sz="3200" dirty="0">
                <a:latin typeface="+mj-lt"/>
              </a:rPr>
              <a:t>Excessive prescribing and use of prescription opioids</a:t>
            </a:r>
          </a:p>
          <a:p>
            <a:pPr lvl="1">
              <a:buClr>
                <a:srgbClr val="0BD0D9"/>
              </a:buClr>
            </a:pPr>
            <a:r>
              <a:rPr lang="en-US" sz="2800" dirty="0">
                <a:latin typeface="+mj-lt"/>
              </a:rPr>
              <a:t>Dependency on pain meds develops; individuals switch to heroin, which is cheaper and more </a:t>
            </a:r>
            <a:br>
              <a:rPr lang="en-US" sz="2800" dirty="0">
                <a:latin typeface="+mj-lt"/>
              </a:rPr>
            </a:br>
            <a:r>
              <a:rPr lang="en-US" sz="2800" dirty="0">
                <a:latin typeface="+mj-lt"/>
              </a:rPr>
              <a:t>easily available </a:t>
            </a:r>
          </a:p>
          <a:p>
            <a:r>
              <a:rPr lang="en-US" sz="3200" dirty="0">
                <a:latin typeface="+mj-lt"/>
              </a:rPr>
              <a:t>Use of illicit drugs i.e., heroin &amp; cocaine; long history in low-income Black communities dating back to 1960’s and 1970’s</a:t>
            </a:r>
          </a:p>
          <a:p>
            <a:pPr lvl="1">
              <a:buClr>
                <a:srgbClr val="0BD0D9"/>
              </a:buClr>
            </a:pPr>
            <a:r>
              <a:rPr lang="en-US" sz="2800" dirty="0">
                <a:latin typeface="+mj-lt"/>
              </a:rPr>
              <a:t>These drugs increasingly laced with fentanyl </a:t>
            </a:r>
          </a:p>
        </p:txBody>
      </p:sp>
      <p:sp>
        <p:nvSpPr>
          <p:cNvPr id="4" name="TextBox 3"/>
          <p:cNvSpPr txBox="1"/>
          <p:nvPr/>
        </p:nvSpPr>
        <p:spPr>
          <a:xfrm>
            <a:off x="163286" y="6324603"/>
            <a:ext cx="6270171" cy="369332"/>
          </a:xfrm>
          <a:prstGeom prst="rect">
            <a:avLst/>
          </a:prstGeom>
          <a:noFill/>
        </p:spPr>
        <p:txBody>
          <a:bodyPr wrap="square" rtlCol="0">
            <a:spAutoFit/>
          </a:bodyPr>
          <a:lstStyle/>
          <a:p>
            <a:r>
              <a:rPr lang="en-US" dirty="0">
                <a:solidFill>
                  <a:schemeClr val="bg1"/>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21</a:t>
            </a:fld>
            <a:endParaRPr lang="en-US"/>
          </a:p>
        </p:txBody>
      </p:sp>
    </p:spTree>
    <p:extLst>
      <p:ext uri="{BB962C8B-B14F-4D97-AF65-F5344CB8AC3E}">
        <p14:creationId xmlns:p14="http://schemas.microsoft.com/office/powerpoint/2010/main" val="234032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Pathways: Prescription Opioids</a:t>
            </a:r>
          </a:p>
        </p:txBody>
      </p:sp>
      <p:sp>
        <p:nvSpPr>
          <p:cNvPr id="3" name="Content Placeholder 2"/>
          <p:cNvSpPr>
            <a:spLocks noGrp="1"/>
          </p:cNvSpPr>
          <p:nvPr>
            <p:ph idx="1"/>
          </p:nvPr>
        </p:nvSpPr>
        <p:spPr>
          <a:xfrm>
            <a:off x="457200" y="1730830"/>
            <a:ext cx="8229600" cy="4593774"/>
          </a:xfrm>
        </p:spPr>
        <p:txBody>
          <a:bodyPr/>
          <a:lstStyle/>
          <a:p>
            <a:r>
              <a:rPr lang="en-US" dirty="0">
                <a:latin typeface="+mj-lt"/>
              </a:rPr>
              <a:t>Common Assumption:  African-Americans are protected from the opioid crisis because of lower access to prescription opioid painkillers </a:t>
            </a:r>
          </a:p>
          <a:p>
            <a:endParaRPr lang="en-US" dirty="0">
              <a:latin typeface="+mj-lt"/>
            </a:endParaRPr>
          </a:p>
          <a:p>
            <a:r>
              <a:rPr lang="en-US" dirty="0">
                <a:latin typeface="+mj-lt"/>
              </a:rPr>
              <a:t>Fact: There </a:t>
            </a:r>
            <a:r>
              <a:rPr lang="en-US" i="1" dirty="0">
                <a:latin typeface="+mj-lt"/>
              </a:rPr>
              <a:t>is</a:t>
            </a:r>
            <a:r>
              <a:rPr lang="en-US" dirty="0">
                <a:latin typeface="+mj-lt"/>
              </a:rPr>
              <a:t> less access to prescription opioid painkillers, due to: </a:t>
            </a:r>
          </a:p>
          <a:p>
            <a:pPr lvl="1">
              <a:buClr>
                <a:srgbClr val="0BD0D9"/>
              </a:buClr>
            </a:pPr>
            <a:r>
              <a:rPr lang="en-US" dirty="0">
                <a:latin typeface="+mj-lt"/>
              </a:rPr>
              <a:t>Misperceptions and biases in the healthcare system including undervaluing of African-Americans’ self-reports of pain</a:t>
            </a:r>
          </a:p>
          <a:p>
            <a:pPr lvl="1">
              <a:buClr>
                <a:srgbClr val="0BD0D9"/>
              </a:buClr>
            </a:pPr>
            <a:r>
              <a:rPr lang="en-US" dirty="0">
                <a:latin typeface="+mj-lt"/>
              </a:rPr>
              <a:t>Stereotyping by healthcare providers </a:t>
            </a:r>
          </a:p>
        </p:txBody>
      </p:sp>
      <p:sp>
        <p:nvSpPr>
          <p:cNvPr id="4" name="TextBox 3"/>
          <p:cNvSpPr txBox="1"/>
          <p:nvPr/>
        </p:nvSpPr>
        <p:spPr>
          <a:xfrm>
            <a:off x="244929" y="6356356"/>
            <a:ext cx="6302828" cy="369332"/>
          </a:xfrm>
          <a:prstGeom prst="rect">
            <a:avLst/>
          </a:prstGeom>
          <a:noFill/>
        </p:spPr>
        <p:txBody>
          <a:bodyPr wrap="square" rtlCol="0">
            <a:spAutoFit/>
          </a:bodyPr>
          <a:lstStyle/>
          <a:p>
            <a:r>
              <a:rPr lang="en-US" dirty="0">
                <a:solidFill>
                  <a:schemeClr val="bg1"/>
                </a:solidFill>
                <a:latin typeface="+mj-lt"/>
              </a:rPr>
              <a:t>Source:  Meghani, Byun, &amp; Gallagher, 2012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22</a:t>
            </a:fld>
            <a:endParaRPr lang="en-US"/>
          </a:p>
        </p:txBody>
      </p:sp>
    </p:spTree>
    <p:extLst>
      <p:ext uri="{BB962C8B-B14F-4D97-AF65-F5344CB8AC3E}">
        <p14:creationId xmlns:p14="http://schemas.microsoft.com/office/powerpoint/2010/main" val="3864404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Pathways: Prescription Opioids (2)</a:t>
            </a:r>
            <a:endParaRPr lang="en-US" dirty="0"/>
          </a:p>
        </p:txBody>
      </p:sp>
      <p:sp>
        <p:nvSpPr>
          <p:cNvPr id="3" name="Content Placeholder 2"/>
          <p:cNvSpPr>
            <a:spLocks noGrp="1"/>
          </p:cNvSpPr>
          <p:nvPr>
            <p:ph idx="1"/>
          </p:nvPr>
        </p:nvSpPr>
        <p:spPr>
          <a:xfrm>
            <a:off x="457200" y="1935166"/>
            <a:ext cx="7978140" cy="4389437"/>
          </a:xfrm>
        </p:spPr>
        <p:txBody>
          <a:bodyPr/>
          <a:lstStyle/>
          <a:p>
            <a:r>
              <a:rPr lang="en-US" sz="2800" dirty="0">
                <a:latin typeface="+mj-lt"/>
              </a:rPr>
              <a:t>African-Americans 29% less likely than White patients to be prescribed opioid pain medications </a:t>
            </a:r>
            <a:br>
              <a:rPr lang="en-US" sz="2800" dirty="0">
                <a:latin typeface="+mj-lt"/>
              </a:rPr>
            </a:br>
            <a:r>
              <a:rPr lang="en-US" sz="2800" dirty="0">
                <a:latin typeface="+mj-lt"/>
              </a:rPr>
              <a:t>in emergency departments </a:t>
            </a:r>
            <a:br>
              <a:rPr lang="en-US" sz="2800" dirty="0">
                <a:latin typeface="+mj-lt"/>
              </a:rPr>
            </a:br>
            <a:r>
              <a:rPr lang="en-US" sz="2000" dirty="0">
                <a:latin typeface="+mj-lt"/>
              </a:rPr>
              <a:t>(</a:t>
            </a:r>
            <a:r>
              <a:rPr lang="en-US" sz="2000" dirty="0" err="1">
                <a:latin typeface="+mj-lt"/>
              </a:rPr>
              <a:t>Pletcher</a:t>
            </a:r>
            <a:r>
              <a:rPr lang="en-US" sz="2000" dirty="0">
                <a:latin typeface="+mj-lt"/>
              </a:rPr>
              <a:t>, </a:t>
            </a:r>
            <a:r>
              <a:rPr lang="en-US" sz="2000" dirty="0" err="1">
                <a:latin typeface="+mj-lt"/>
              </a:rPr>
              <a:t>Kertesz</a:t>
            </a:r>
            <a:r>
              <a:rPr lang="en-US" sz="2000" dirty="0">
                <a:latin typeface="+mj-lt"/>
              </a:rPr>
              <a:t>, Kohn, &amp; Gonzales, 2008)</a:t>
            </a:r>
            <a:endParaRPr lang="en-US" dirty="0">
              <a:latin typeface="+mj-lt"/>
            </a:endParaRPr>
          </a:p>
          <a:p>
            <a:endParaRPr lang="en-US" dirty="0">
              <a:latin typeface="+mj-lt"/>
            </a:endParaRPr>
          </a:p>
          <a:p>
            <a:r>
              <a:rPr lang="en-US" sz="2800" dirty="0">
                <a:latin typeface="+mj-lt"/>
              </a:rPr>
              <a:t>African-Americans have higher self-reported pain scores compared to Whites, but some healthcare professionals believe pain levels are lower or that African-American patients are drug-seeking </a:t>
            </a:r>
            <a:br>
              <a:rPr lang="en-US" sz="2800" dirty="0">
                <a:latin typeface="+mj-lt"/>
              </a:rPr>
            </a:br>
            <a:r>
              <a:rPr lang="en-US" sz="2000" dirty="0">
                <a:latin typeface="+mj-lt"/>
              </a:rPr>
              <a:t>(</a:t>
            </a:r>
            <a:r>
              <a:rPr lang="en-US" sz="2000" dirty="0" err="1">
                <a:latin typeface="+mj-lt"/>
              </a:rPr>
              <a:t>Staton</a:t>
            </a:r>
            <a:r>
              <a:rPr lang="en-US" sz="2000" dirty="0">
                <a:latin typeface="+mj-lt"/>
              </a:rPr>
              <a:t> et al., 2007)</a:t>
            </a:r>
            <a:endParaRPr lang="en-US" dirty="0">
              <a:latin typeface="+mj-lt"/>
            </a:endParaRPr>
          </a:p>
          <a:p>
            <a:endParaRPr lang="en-US" dirty="0"/>
          </a:p>
          <a:p>
            <a:endParaRPr lang="en-US" dirty="0"/>
          </a:p>
          <a:p>
            <a:endParaRPr lang="en-US" dirty="0"/>
          </a:p>
          <a:p>
            <a:endParaRPr lang="en-US" dirty="0"/>
          </a:p>
        </p:txBody>
      </p:sp>
      <p:sp>
        <p:nvSpPr>
          <p:cNvPr id="5" name="TextBox 4"/>
          <p:cNvSpPr txBox="1"/>
          <p:nvPr/>
        </p:nvSpPr>
        <p:spPr>
          <a:xfrm>
            <a:off x="123568" y="6356356"/>
            <a:ext cx="4485502" cy="369332"/>
          </a:xfrm>
          <a:prstGeom prst="rect">
            <a:avLst/>
          </a:prstGeom>
          <a:noFill/>
        </p:spPr>
        <p:txBody>
          <a:bodyPr wrap="square" rtlCol="0">
            <a:spAutoFit/>
          </a:bodyPr>
          <a:lstStyle/>
          <a:p>
            <a:r>
              <a:rPr lang="en-US" dirty="0">
                <a:solidFill>
                  <a:schemeClr val="bg1"/>
                </a:solidFill>
                <a:latin typeface="+mj-lt"/>
              </a:rPr>
              <a:t>Sources: See above</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23</a:t>
            </a:fld>
            <a:endParaRPr lang="en-US"/>
          </a:p>
        </p:txBody>
      </p:sp>
    </p:spTree>
    <p:extLst>
      <p:ext uri="{BB962C8B-B14F-4D97-AF65-F5344CB8AC3E}">
        <p14:creationId xmlns:p14="http://schemas.microsoft.com/office/powerpoint/2010/main" val="216394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t>Opioid Use Among Hispanic-Americans</a:t>
            </a:r>
          </a:p>
        </p:txBody>
      </p:sp>
      <p:sp>
        <p:nvSpPr>
          <p:cNvPr id="3" name="Content Placeholder 2"/>
          <p:cNvSpPr>
            <a:spLocks noGrp="1"/>
          </p:cNvSpPr>
          <p:nvPr>
            <p:ph idx="1"/>
          </p:nvPr>
        </p:nvSpPr>
        <p:spPr/>
        <p:txBody>
          <a:bodyPr/>
          <a:lstStyle/>
          <a:p>
            <a:r>
              <a:rPr lang="en-US" sz="2800" dirty="0">
                <a:latin typeface="+mj-lt"/>
              </a:rPr>
              <a:t>In 2017, all opioid (heroin and prescription pain medications) misuse in the past month was slightly higher among the Hispanic population than among African-Americans (CDC, 2018)</a:t>
            </a:r>
          </a:p>
          <a:p>
            <a:endParaRPr lang="en-US" sz="2800" dirty="0">
              <a:latin typeface="+mj-lt"/>
            </a:endParaRPr>
          </a:p>
          <a:p>
            <a:r>
              <a:rPr lang="en-US" sz="2800" dirty="0">
                <a:latin typeface="+mj-lt"/>
              </a:rPr>
              <a:t>Lack of access to care may have played somewhat of a protective role in terms of abuse of prescription opioids among Hispanics, but not in terms of heroin and other illicit opioids (Hollingshead et al., 2016)</a:t>
            </a:r>
          </a:p>
          <a:p>
            <a:endParaRPr lang="en-US" dirty="0"/>
          </a:p>
        </p:txBody>
      </p:sp>
      <p:sp>
        <p:nvSpPr>
          <p:cNvPr id="5" name="TextBox 4"/>
          <p:cNvSpPr txBox="1"/>
          <p:nvPr/>
        </p:nvSpPr>
        <p:spPr>
          <a:xfrm>
            <a:off x="98854" y="6324603"/>
            <a:ext cx="5128054" cy="369332"/>
          </a:xfrm>
          <a:prstGeom prst="rect">
            <a:avLst/>
          </a:prstGeom>
          <a:noFill/>
        </p:spPr>
        <p:txBody>
          <a:bodyPr wrap="square" rtlCol="0">
            <a:spAutoFit/>
          </a:bodyPr>
          <a:lstStyle/>
          <a:p>
            <a:r>
              <a:rPr lang="en-US" dirty="0">
                <a:solidFill>
                  <a:schemeClr val="bg1"/>
                </a:solidFill>
                <a:latin typeface="+mj-lt"/>
              </a:rPr>
              <a:t>Sources: See above</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24</a:t>
            </a:fld>
            <a:endParaRPr lang="en-US"/>
          </a:p>
        </p:txBody>
      </p:sp>
    </p:spTree>
    <p:extLst>
      <p:ext uri="{BB962C8B-B14F-4D97-AF65-F5344CB8AC3E}">
        <p14:creationId xmlns:p14="http://schemas.microsoft.com/office/powerpoint/2010/main" val="2929056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3612"/>
            <a:ext cx="8229600" cy="1143000"/>
          </a:xfrm>
        </p:spPr>
        <p:txBody>
          <a:bodyPr anchor="t"/>
          <a:lstStyle/>
          <a:p>
            <a:pPr algn="ctr"/>
            <a:r>
              <a:rPr lang="en-US" sz="4000" dirty="0"/>
              <a:t>Opioid Epidemic in Black &amp; Latinx Communities Overlooked</a:t>
            </a:r>
          </a:p>
        </p:txBody>
      </p:sp>
      <p:sp>
        <p:nvSpPr>
          <p:cNvPr id="5" name="Content Placeholder 4"/>
          <p:cNvSpPr>
            <a:spLocks noGrp="1"/>
          </p:cNvSpPr>
          <p:nvPr>
            <p:ph idx="1"/>
          </p:nvPr>
        </p:nvSpPr>
        <p:spPr/>
        <p:txBody>
          <a:bodyPr/>
          <a:lstStyle/>
          <a:p>
            <a:r>
              <a:rPr lang="en-US" sz="2800" dirty="0">
                <a:latin typeface="+mj-lt"/>
              </a:rPr>
              <a:t>The opioid epidemic in Black and Latinx communities has largely been overlooked by the media</a:t>
            </a:r>
          </a:p>
          <a:p>
            <a:endParaRPr lang="en-US" sz="2800" dirty="0">
              <a:latin typeface="+mj-lt"/>
            </a:endParaRPr>
          </a:p>
          <a:p>
            <a:r>
              <a:rPr lang="en-US" sz="2800" dirty="0">
                <a:latin typeface="+mj-lt"/>
              </a:rPr>
              <a:t>The marginalization of Black people is consistent with a longstanding pattern of framing addiction in people of color as “a pathological shortcoming to be answered by militarized policing and involvement of the criminal justice system, in lieu of treatment.” </a:t>
            </a:r>
          </a:p>
          <a:p>
            <a:endParaRPr lang="en-US" dirty="0"/>
          </a:p>
        </p:txBody>
      </p:sp>
      <p:sp>
        <p:nvSpPr>
          <p:cNvPr id="6" name="TextBox 5"/>
          <p:cNvSpPr txBox="1"/>
          <p:nvPr/>
        </p:nvSpPr>
        <p:spPr>
          <a:xfrm>
            <a:off x="91440" y="6324603"/>
            <a:ext cx="6753497" cy="338554"/>
          </a:xfrm>
          <a:prstGeom prst="rect">
            <a:avLst/>
          </a:prstGeom>
          <a:noFill/>
        </p:spPr>
        <p:txBody>
          <a:bodyPr wrap="square" rtlCol="0">
            <a:spAutoFit/>
          </a:bodyPr>
          <a:lstStyle/>
          <a:p>
            <a:r>
              <a:rPr lang="en-US" sz="1600" dirty="0">
                <a:solidFill>
                  <a:schemeClr val="bg1"/>
                </a:solidFill>
                <a:latin typeface="+mj-lt"/>
              </a:rPr>
              <a:t>Source: James &amp; Jordan, 2018</a:t>
            </a:r>
          </a:p>
        </p:txBody>
      </p:sp>
      <p:sp>
        <p:nvSpPr>
          <p:cNvPr id="2" name="Slide Number Placeholder 1"/>
          <p:cNvSpPr>
            <a:spLocks noGrp="1"/>
          </p:cNvSpPr>
          <p:nvPr>
            <p:ph type="sldNum" sz="quarter" idx="12"/>
          </p:nvPr>
        </p:nvSpPr>
        <p:spPr/>
        <p:txBody>
          <a:bodyPr/>
          <a:lstStyle/>
          <a:p>
            <a:pPr>
              <a:defRPr/>
            </a:pPr>
            <a:fld id="{34836ED9-3B7A-426A-B4C8-65E16025331B}" type="slidenum">
              <a:rPr lang="en-US" smtClean="0"/>
              <a:pPr>
                <a:defRPr/>
              </a:pPr>
              <a:t>25</a:t>
            </a:fld>
            <a:endParaRPr lang="en-US"/>
          </a:p>
        </p:txBody>
      </p:sp>
    </p:spTree>
    <p:extLst>
      <p:ext uri="{BB962C8B-B14F-4D97-AF65-F5344CB8AC3E}">
        <p14:creationId xmlns:p14="http://schemas.microsoft.com/office/powerpoint/2010/main" val="231066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Reframing of War on Drugs</a:t>
            </a:r>
          </a:p>
        </p:txBody>
      </p:sp>
      <p:sp>
        <p:nvSpPr>
          <p:cNvPr id="3" name="Content Placeholder 2"/>
          <p:cNvSpPr>
            <a:spLocks noGrp="1"/>
          </p:cNvSpPr>
          <p:nvPr>
            <p:ph idx="1"/>
          </p:nvPr>
        </p:nvSpPr>
        <p:spPr>
          <a:xfrm>
            <a:off x="457200" y="1562100"/>
            <a:ext cx="8229600" cy="4762503"/>
          </a:xfrm>
        </p:spPr>
        <p:txBody>
          <a:bodyPr/>
          <a:lstStyle/>
          <a:p>
            <a:r>
              <a:rPr lang="en-US" i="1" dirty="0">
                <a:latin typeface="+mj-lt"/>
              </a:rPr>
              <a:t>“It is hard to describe the bittersweet sting that many African-Americans feel witnessing this national embrace of addicts. It is heartening to see the eclipse of the generations-long failed war on drugs. But Black Americans are also knowingly weary and embittered by the absence of such enlightened thinking when those in our own families were similarly wounded. When the face of addiction had dark skin, this nation’s police did not see sons and daughters, sisters and brothers. They saw young thugs to be locked up, rather than ‘people with a purpose in life.”</a:t>
            </a:r>
          </a:p>
        </p:txBody>
      </p:sp>
      <p:sp>
        <p:nvSpPr>
          <p:cNvPr id="4" name="TextBox 3"/>
          <p:cNvSpPr txBox="1"/>
          <p:nvPr/>
        </p:nvSpPr>
        <p:spPr>
          <a:xfrm>
            <a:off x="169817" y="6411919"/>
            <a:ext cx="5251269" cy="338554"/>
          </a:xfrm>
          <a:prstGeom prst="rect">
            <a:avLst/>
          </a:prstGeom>
          <a:noFill/>
        </p:spPr>
        <p:txBody>
          <a:bodyPr wrap="square" rtlCol="0">
            <a:spAutoFit/>
          </a:bodyPr>
          <a:lstStyle/>
          <a:p>
            <a:r>
              <a:rPr lang="en-US" sz="1600" dirty="0">
                <a:solidFill>
                  <a:schemeClr val="bg1"/>
                </a:solidFill>
                <a:latin typeface="+mj-lt"/>
              </a:rPr>
              <a:t>Source: James &amp; Jordan, 2018</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26</a:t>
            </a:fld>
            <a:endParaRPr lang="en-US"/>
          </a:p>
        </p:txBody>
      </p:sp>
    </p:spTree>
    <p:extLst>
      <p:ext uri="{BB962C8B-B14F-4D97-AF65-F5344CB8AC3E}">
        <p14:creationId xmlns:p14="http://schemas.microsoft.com/office/powerpoint/2010/main" val="367627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205716"/>
            <a:ext cx="7772400" cy="1362456"/>
          </a:xfrm>
        </p:spPr>
        <p:txBody>
          <a:bodyPr anchor="ctr"/>
          <a:lstStyle/>
          <a:p>
            <a:pPr algn="ctr"/>
            <a:r>
              <a:rPr lang="en-US" sz="4800" dirty="0">
                <a:solidFill>
                  <a:srgbClr val="FFFF00"/>
                </a:solidFill>
              </a:rPr>
              <a:t>Youth Opioid Use </a:t>
            </a:r>
          </a:p>
        </p:txBody>
      </p:sp>
      <p:sp>
        <p:nvSpPr>
          <p:cNvPr id="5" name="TextBox 4"/>
          <p:cNvSpPr txBox="1"/>
          <p:nvPr/>
        </p:nvSpPr>
        <p:spPr>
          <a:xfrm>
            <a:off x="228600" y="1515951"/>
            <a:ext cx="86868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rPr>
              <a:t>A recent study of over 3,000 high school students in Los Angeles County found that teens who use prescription opioids when they are younger are more likely to start using heroin by high school graduation</a:t>
            </a:r>
          </a:p>
          <a:p>
            <a:pPr marL="800100" lvl="1" indent="-342900">
              <a:buFont typeface="Arial" panose="020B0604020202020204" pitchFamily="34" charset="0"/>
              <a:buChar char="•"/>
            </a:pPr>
            <a:r>
              <a:rPr lang="en-US" sz="2400" dirty="0">
                <a:latin typeface="+mj-lt"/>
              </a:rPr>
              <a:t>Study enrolled freshmen, followed them thru senior year</a:t>
            </a:r>
          </a:p>
          <a:p>
            <a:pPr marL="800100" lvl="1" indent="-342900">
              <a:buFont typeface="Arial" panose="020B0604020202020204" pitchFamily="34" charset="0"/>
              <a:buChar char="•"/>
            </a:pPr>
            <a:r>
              <a:rPr lang="en-US" sz="2400" dirty="0">
                <a:latin typeface="+mj-lt"/>
              </a:rPr>
              <a:t>Racially/ethnically diverse sample (48.3% Latinx)</a:t>
            </a:r>
          </a:p>
          <a:p>
            <a:pPr marL="800100" lvl="1" indent="-342900">
              <a:buFont typeface="Arial" panose="020B0604020202020204" pitchFamily="34" charset="0"/>
              <a:buChar char="•"/>
            </a:pPr>
            <a:r>
              <a:rPr lang="en-US" sz="2400" dirty="0">
                <a:latin typeface="+mj-lt"/>
              </a:rPr>
              <a:t>54% female/46% male</a:t>
            </a:r>
          </a:p>
          <a:p>
            <a:pPr marL="800100" lvl="1" indent="-342900">
              <a:buFont typeface="Arial" panose="020B0604020202020204" pitchFamily="34" charset="0"/>
              <a:buChar char="•"/>
            </a:pPr>
            <a:r>
              <a:rPr lang="en-US" sz="2400" dirty="0">
                <a:latin typeface="+mj-lt"/>
              </a:rPr>
              <a:t>35% reported depressive symptoms </a:t>
            </a:r>
          </a:p>
          <a:p>
            <a:pPr marL="800100" lvl="1" indent="-342900">
              <a:buFont typeface="Arial" panose="020B0604020202020204" pitchFamily="34" charset="0"/>
              <a:buChar char="•"/>
            </a:pPr>
            <a:r>
              <a:rPr lang="en-US" sz="2400" dirty="0">
                <a:latin typeface="+mj-lt"/>
              </a:rPr>
              <a:t>22% reported anxiety symptoms </a:t>
            </a:r>
          </a:p>
          <a:p>
            <a:pPr marL="800100" lvl="1" indent="-342900">
              <a:buFont typeface="Arial" panose="020B0604020202020204" pitchFamily="34" charset="0"/>
              <a:buChar char="•"/>
            </a:pPr>
            <a:r>
              <a:rPr lang="en-US" sz="2400" dirty="0">
                <a:latin typeface="+mj-lt"/>
              </a:rPr>
              <a:t>70% reported family history of substance use </a:t>
            </a:r>
          </a:p>
          <a:p>
            <a:pPr marL="800100" lvl="1" indent="-342900">
              <a:buFont typeface="Arial" panose="020B0604020202020204" pitchFamily="34" charset="0"/>
              <a:buChar char="•"/>
            </a:pPr>
            <a:r>
              <a:rPr lang="en-US" sz="2400" dirty="0">
                <a:latin typeface="+mj-lt"/>
              </a:rPr>
              <a:t>Almost 600 reported prescription opioid use </a:t>
            </a:r>
          </a:p>
          <a:p>
            <a:pPr marL="800100" lvl="1" indent="-342900">
              <a:buFont typeface="Arial" panose="020B0604020202020204" pitchFamily="34" charset="0"/>
              <a:buChar char="•"/>
            </a:pPr>
            <a:endParaRPr lang="en-US" sz="2400" dirty="0"/>
          </a:p>
        </p:txBody>
      </p:sp>
      <p:sp>
        <p:nvSpPr>
          <p:cNvPr id="6" name="TextBox 5"/>
          <p:cNvSpPr txBox="1"/>
          <p:nvPr/>
        </p:nvSpPr>
        <p:spPr>
          <a:xfrm>
            <a:off x="228600" y="6356356"/>
            <a:ext cx="7848600" cy="338554"/>
          </a:xfrm>
          <a:prstGeom prst="rect">
            <a:avLst/>
          </a:prstGeom>
          <a:noFill/>
        </p:spPr>
        <p:txBody>
          <a:bodyPr wrap="square" rtlCol="0">
            <a:spAutoFit/>
          </a:bodyPr>
          <a:lstStyle/>
          <a:p>
            <a:r>
              <a:rPr lang="en-US" sz="1600" dirty="0">
                <a:latin typeface="+mj-lt"/>
              </a:rPr>
              <a:t>Source: Kelley-</a:t>
            </a:r>
            <a:r>
              <a:rPr lang="en-US" sz="1600" dirty="0" err="1">
                <a:latin typeface="+mj-lt"/>
              </a:rPr>
              <a:t>Quon</a:t>
            </a:r>
            <a:r>
              <a:rPr lang="en-US" sz="1600" dirty="0">
                <a:latin typeface="+mj-lt"/>
              </a:rPr>
              <a:t> et al., 2019</a:t>
            </a:r>
            <a:endParaRPr lang="en-US" dirty="0">
              <a:latin typeface="+mj-lt"/>
            </a:endParaRPr>
          </a:p>
        </p:txBody>
      </p:sp>
      <p:sp>
        <p:nvSpPr>
          <p:cNvPr id="4" name="Slide Number Placeholder 3"/>
          <p:cNvSpPr>
            <a:spLocks noGrp="1"/>
          </p:cNvSpPr>
          <p:nvPr>
            <p:ph type="sldNum" sz="quarter" idx="12"/>
          </p:nvPr>
        </p:nvSpPr>
        <p:spPr/>
        <p:txBody>
          <a:bodyPr/>
          <a:lstStyle/>
          <a:p>
            <a:fld id="{89BC23E4-D7EC-4817-A67E-E796776F627E}" type="slidenum">
              <a:rPr lang="en-US" smtClean="0"/>
              <a:pPr/>
              <a:t>27</a:t>
            </a:fld>
            <a:endParaRPr lang="en-US" dirty="0"/>
          </a:p>
        </p:txBody>
      </p:sp>
    </p:spTree>
    <p:extLst>
      <p:ext uri="{BB962C8B-B14F-4D97-AF65-F5344CB8AC3E}">
        <p14:creationId xmlns:p14="http://schemas.microsoft.com/office/powerpoint/2010/main" val="12012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068624"/>
            <a:ext cx="7772400" cy="1362456"/>
          </a:xfrm>
        </p:spPr>
        <p:txBody>
          <a:bodyPr anchor="t"/>
          <a:lstStyle/>
          <a:p>
            <a:pPr algn="ctr"/>
            <a:r>
              <a:rPr lang="en-US" sz="4800" dirty="0">
                <a:solidFill>
                  <a:schemeClr val="tx1"/>
                </a:solidFill>
                <a:effectLst>
                  <a:outerShdw blurRad="38100" dist="38100" dir="2700000" algn="tl">
                    <a:srgbClr val="000000">
                      <a:alpha val="43137"/>
                    </a:srgbClr>
                  </a:outerShdw>
                </a:effectLst>
              </a:rPr>
              <a:t>HIV and Opioids</a:t>
            </a:r>
          </a:p>
        </p:txBody>
      </p:sp>
      <p:pic>
        <p:nvPicPr>
          <p:cNvPr id="3" name="Picture 2" descr="This is an image of a prescription pad with the word &quot;Opioids&quot;. " title="Opioi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586"/>
            <a:ext cx="6263014" cy="4180895"/>
          </a:xfrm>
          <a:prstGeom prst="rect">
            <a:avLst/>
          </a:prstGeom>
        </p:spPr>
      </p:pic>
      <p:sp>
        <p:nvSpPr>
          <p:cNvPr id="2" name="Slide Number Placeholder 1"/>
          <p:cNvSpPr>
            <a:spLocks noGrp="1"/>
          </p:cNvSpPr>
          <p:nvPr>
            <p:ph type="sldNum" sz="quarter" idx="12"/>
          </p:nvPr>
        </p:nvSpPr>
        <p:spPr/>
        <p:txBody>
          <a:bodyPr/>
          <a:lstStyle/>
          <a:p>
            <a:pPr>
              <a:defRPr/>
            </a:pPr>
            <a:fld id="{B63A8629-E50B-4815-A473-6328D8E3D4AD}" type="slidenum">
              <a:rPr lang="en-US" smtClean="0"/>
              <a:pPr>
                <a:defRPr/>
              </a:pPr>
              <a:t>28</a:t>
            </a:fld>
            <a:endParaRPr lang="en-US" dirty="0"/>
          </a:p>
        </p:txBody>
      </p:sp>
    </p:spTree>
    <p:extLst>
      <p:ext uri="{BB962C8B-B14F-4D97-AF65-F5344CB8AC3E}">
        <p14:creationId xmlns:p14="http://schemas.microsoft.com/office/powerpoint/2010/main" val="99160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HIV and Opioids (1)</a:t>
            </a:r>
          </a:p>
        </p:txBody>
      </p:sp>
      <p:sp>
        <p:nvSpPr>
          <p:cNvPr id="3" name="Content Placeholder 2"/>
          <p:cNvSpPr>
            <a:spLocks noGrp="1"/>
          </p:cNvSpPr>
          <p:nvPr>
            <p:ph idx="1"/>
          </p:nvPr>
        </p:nvSpPr>
        <p:spPr>
          <a:xfrm>
            <a:off x="457200" y="1847850"/>
            <a:ext cx="8229600" cy="4389437"/>
          </a:xfrm>
        </p:spPr>
        <p:txBody>
          <a:bodyPr/>
          <a:lstStyle/>
          <a:p>
            <a:r>
              <a:rPr lang="en-US" sz="2800" dirty="0">
                <a:latin typeface="+mj-lt"/>
              </a:rPr>
              <a:t>2011-2015: all deaths among people with HIV (PWH) decreased by 12.7%, but rate of opioid-related deaths was 42.7% higher in 2015 than in 2011</a:t>
            </a:r>
          </a:p>
          <a:p>
            <a:r>
              <a:rPr lang="en-US" sz="2800" dirty="0">
                <a:latin typeface="+mj-lt"/>
              </a:rPr>
              <a:t>PWH more likely to have chronic pain and to be prescribed opioid pain medications </a:t>
            </a:r>
          </a:p>
          <a:p>
            <a:r>
              <a:rPr lang="en-US" sz="2800" dirty="0">
                <a:latin typeface="+mj-lt"/>
              </a:rPr>
              <a:t>Opioid overdose deaths were highest among adults aged 50-59, females, Whites, people who inject drugs, and people living in the Northeast</a:t>
            </a:r>
          </a:p>
        </p:txBody>
      </p:sp>
      <p:sp>
        <p:nvSpPr>
          <p:cNvPr id="4" name="TextBox 3"/>
          <p:cNvSpPr txBox="1"/>
          <p:nvPr/>
        </p:nvSpPr>
        <p:spPr>
          <a:xfrm>
            <a:off x="108284" y="6352149"/>
            <a:ext cx="5329990" cy="369332"/>
          </a:xfrm>
          <a:prstGeom prst="rect">
            <a:avLst/>
          </a:prstGeom>
          <a:noFill/>
        </p:spPr>
        <p:txBody>
          <a:bodyPr wrap="square" rtlCol="0">
            <a:spAutoFit/>
          </a:bodyPr>
          <a:lstStyle/>
          <a:p>
            <a:r>
              <a:rPr lang="en-US" dirty="0">
                <a:solidFill>
                  <a:schemeClr val="bg1"/>
                </a:solidFill>
                <a:latin typeface="+mj-lt"/>
              </a:rPr>
              <a:t>Source: Bosh et al, 2019</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29</a:t>
            </a:fld>
            <a:endParaRPr lang="en-US"/>
          </a:p>
        </p:txBody>
      </p:sp>
    </p:spTree>
    <p:extLst>
      <p:ext uri="{BB962C8B-B14F-4D97-AF65-F5344CB8AC3E}">
        <p14:creationId xmlns:p14="http://schemas.microsoft.com/office/powerpoint/2010/main" val="35480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1519-A186-E84E-9F66-80270293248C}"/>
              </a:ext>
            </a:extLst>
          </p:cNvPr>
          <p:cNvSpPr>
            <a:spLocks noGrp="1"/>
          </p:cNvSpPr>
          <p:nvPr>
            <p:ph type="title"/>
          </p:nvPr>
        </p:nvSpPr>
        <p:spPr>
          <a:xfrm>
            <a:off x="457200" y="391699"/>
            <a:ext cx="8229600" cy="1143000"/>
          </a:xfrm>
        </p:spPr>
        <p:txBody>
          <a:bodyPr anchor="t"/>
          <a:lstStyle/>
          <a:p>
            <a:pPr algn="ctr"/>
            <a:r>
              <a:rPr lang="en-US" dirty="0"/>
              <a:t>Disclaimer</a:t>
            </a:r>
          </a:p>
        </p:txBody>
      </p:sp>
      <p:sp>
        <p:nvSpPr>
          <p:cNvPr id="3" name="Content Placeholder 2">
            <a:extLst>
              <a:ext uri="{FF2B5EF4-FFF2-40B4-BE49-F238E27FC236}">
                <a16:creationId xmlns:a16="http://schemas.microsoft.com/office/drawing/2014/main" id="{59168C05-2446-9340-8887-78C8EDE71D49}"/>
              </a:ext>
            </a:extLst>
          </p:cNvPr>
          <p:cNvSpPr>
            <a:spLocks noGrp="1"/>
          </p:cNvSpPr>
          <p:nvPr>
            <p:ph idx="1"/>
          </p:nvPr>
        </p:nvSpPr>
        <p:spPr>
          <a:xfrm>
            <a:off x="457200" y="1514942"/>
            <a:ext cx="8389620" cy="4841414"/>
          </a:xfrm>
        </p:spPr>
        <p:txBody>
          <a:bodyPr/>
          <a:lstStyle/>
          <a:p>
            <a:pPr marL="0" indent="0">
              <a:buNone/>
            </a:pPr>
            <a:r>
              <a:rPr lang="en-US" sz="2400" i="1" dirty="0">
                <a:latin typeface="+mj-lt"/>
              </a:rPr>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a:t>
            </a:r>
            <a:r>
              <a:rPr lang="en-US" sz="3200" i="1" dirty="0">
                <a:latin typeface="+mj-lt"/>
              </a:rPr>
              <a:t> </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3</a:t>
            </a:fld>
            <a:endParaRPr lang="en-US"/>
          </a:p>
        </p:txBody>
      </p:sp>
    </p:spTree>
    <p:extLst>
      <p:ext uri="{BB962C8B-B14F-4D97-AF65-F5344CB8AC3E}">
        <p14:creationId xmlns:p14="http://schemas.microsoft.com/office/powerpoint/2010/main" val="2113780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HIV and Opioids (2)</a:t>
            </a:r>
          </a:p>
        </p:txBody>
      </p:sp>
      <p:sp>
        <p:nvSpPr>
          <p:cNvPr id="3" name="Content Placeholder 2"/>
          <p:cNvSpPr>
            <a:spLocks noGrp="1"/>
          </p:cNvSpPr>
          <p:nvPr>
            <p:ph idx="1"/>
          </p:nvPr>
        </p:nvSpPr>
        <p:spPr>
          <a:xfrm>
            <a:off x="457200" y="1706566"/>
            <a:ext cx="8229600" cy="4389437"/>
          </a:xfrm>
        </p:spPr>
        <p:txBody>
          <a:bodyPr/>
          <a:lstStyle/>
          <a:p>
            <a:r>
              <a:rPr lang="en-US" dirty="0">
                <a:latin typeface="+mj-lt"/>
              </a:rPr>
              <a:t>People with HIV (PWH) who are incarcerated tend to have reduced viral suppression (higher viral loads) within 12 weeks after release, partly due to resumed alcohol/drug use </a:t>
            </a:r>
          </a:p>
          <a:p>
            <a:r>
              <a:rPr lang="en-US" dirty="0">
                <a:latin typeface="+mj-lt"/>
              </a:rPr>
              <a:t>A study evaluated a 24-week buprenorphine/naloxone intervention post-release from prison for its effects on maximum viral suppression</a:t>
            </a:r>
          </a:p>
          <a:p>
            <a:r>
              <a:rPr lang="en-US" dirty="0">
                <a:latin typeface="+mj-lt"/>
              </a:rPr>
              <a:t>Maximum viral suppression (lowest viral load) among newly released HIV-seropositive offenders with OUD was correlated with being on buprenorphine/naloxone 24 weeks post-release (Springer et al., 2012)</a:t>
            </a:r>
          </a:p>
          <a:p>
            <a:endParaRPr lang="en-US" dirty="0"/>
          </a:p>
          <a:p>
            <a:endParaRPr lang="en-US" dirty="0"/>
          </a:p>
        </p:txBody>
      </p:sp>
      <p:sp>
        <p:nvSpPr>
          <p:cNvPr id="4" name="TextBox 3"/>
          <p:cNvSpPr txBox="1"/>
          <p:nvPr/>
        </p:nvSpPr>
        <p:spPr>
          <a:xfrm>
            <a:off x="84221" y="6488668"/>
            <a:ext cx="4162926" cy="369332"/>
          </a:xfrm>
          <a:prstGeom prst="rect">
            <a:avLst/>
          </a:prstGeom>
          <a:noFill/>
        </p:spPr>
        <p:txBody>
          <a:bodyPr wrap="square" rtlCol="0">
            <a:spAutoFit/>
          </a:bodyPr>
          <a:lstStyle/>
          <a:p>
            <a:r>
              <a:rPr lang="en-US" dirty="0">
                <a:solidFill>
                  <a:schemeClr val="bg1"/>
                </a:solidFill>
                <a:latin typeface="+mj-lt"/>
              </a:rPr>
              <a:t>Source: Springer et al., 2012</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30</a:t>
            </a:fld>
            <a:endParaRPr lang="en-US"/>
          </a:p>
        </p:txBody>
      </p:sp>
    </p:spTree>
    <p:extLst>
      <p:ext uri="{BB962C8B-B14F-4D97-AF65-F5344CB8AC3E}">
        <p14:creationId xmlns:p14="http://schemas.microsoft.com/office/powerpoint/2010/main" val="3338368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PWID and HIV</a:t>
            </a:r>
          </a:p>
        </p:txBody>
      </p:sp>
      <p:sp>
        <p:nvSpPr>
          <p:cNvPr id="3" name="Content Placeholder 2"/>
          <p:cNvSpPr>
            <a:spLocks noGrp="1"/>
          </p:cNvSpPr>
          <p:nvPr>
            <p:ph idx="1"/>
          </p:nvPr>
        </p:nvSpPr>
        <p:spPr/>
        <p:txBody>
          <a:bodyPr/>
          <a:lstStyle/>
          <a:p>
            <a:r>
              <a:rPr lang="en-US" sz="2800" dirty="0">
                <a:latin typeface="+mj-lt"/>
              </a:rPr>
              <a:t>One of every 10 new HIV infections is among people who inject drugs (PWID)</a:t>
            </a:r>
          </a:p>
          <a:p>
            <a:r>
              <a:rPr lang="en-US" sz="2800" dirty="0">
                <a:latin typeface="+mj-lt"/>
              </a:rPr>
              <a:t>New HCV infections increased 233% among PWID from 2010-2016</a:t>
            </a:r>
          </a:p>
          <a:p>
            <a:r>
              <a:rPr lang="en-US" sz="2800" dirty="0">
                <a:latin typeface="+mj-lt"/>
              </a:rPr>
              <a:t>People who inject drugs like heroin have elevated risk behaviors including:</a:t>
            </a:r>
          </a:p>
          <a:p>
            <a:pPr lvl="1">
              <a:buClr>
                <a:srgbClr val="0BD0D9"/>
              </a:buClr>
            </a:pPr>
            <a:r>
              <a:rPr lang="en-US" dirty="0">
                <a:latin typeface="+mj-lt"/>
              </a:rPr>
              <a:t>Having sex without a condom</a:t>
            </a:r>
          </a:p>
          <a:p>
            <a:pPr lvl="1">
              <a:buClr>
                <a:srgbClr val="0BD0D9"/>
              </a:buClr>
            </a:pPr>
            <a:r>
              <a:rPr lang="en-US" dirty="0">
                <a:latin typeface="+mj-lt"/>
              </a:rPr>
              <a:t>Having sex partners who inject drugs</a:t>
            </a:r>
          </a:p>
          <a:p>
            <a:pPr lvl="1">
              <a:buClr>
                <a:srgbClr val="0BD0D9"/>
              </a:buClr>
            </a:pPr>
            <a:r>
              <a:rPr lang="en-US" dirty="0">
                <a:latin typeface="+mj-lt"/>
              </a:rPr>
              <a:t>Engaging in sex work </a:t>
            </a:r>
          </a:p>
        </p:txBody>
      </p:sp>
      <p:sp>
        <p:nvSpPr>
          <p:cNvPr id="4" name="TextBox 3"/>
          <p:cNvSpPr txBox="1"/>
          <p:nvPr/>
        </p:nvSpPr>
        <p:spPr>
          <a:xfrm>
            <a:off x="228600" y="6324603"/>
            <a:ext cx="6154615" cy="369332"/>
          </a:xfrm>
          <a:prstGeom prst="rect">
            <a:avLst/>
          </a:prstGeom>
          <a:noFill/>
        </p:spPr>
        <p:txBody>
          <a:bodyPr wrap="square" rtlCol="0">
            <a:spAutoFit/>
          </a:bodyPr>
          <a:lstStyle/>
          <a:p>
            <a:r>
              <a:rPr lang="en-US" dirty="0">
                <a:solidFill>
                  <a:schemeClr val="bg1"/>
                </a:solidFill>
                <a:latin typeface="+mj-lt"/>
              </a:rPr>
              <a:t>Source: CDC</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31</a:t>
            </a:fld>
            <a:endParaRPr lang="en-US"/>
          </a:p>
        </p:txBody>
      </p:sp>
    </p:spTree>
    <p:extLst>
      <p:ext uri="{BB962C8B-B14F-4D97-AF65-F5344CB8AC3E}">
        <p14:creationId xmlns:p14="http://schemas.microsoft.com/office/powerpoint/2010/main" val="2374120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Opioids and HIV</a:t>
            </a:r>
          </a:p>
        </p:txBody>
      </p:sp>
      <p:sp>
        <p:nvSpPr>
          <p:cNvPr id="3" name="Content Placeholder 2"/>
          <p:cNvSpPr>
            <a:spLocks noGrp="1"/>
          </p:cNvSpPr>
          <p:nvPr>
            <p:ph idx="1"/>
          </p:nvPr>
        </p:nvSpPr>
        <p:spPr/>
        <p:txBody>
          <a:bodyPr/>
          <a:lstStyle/>
          <a:p>
            <a:r>
              <a:rPr lang="en-US" sz="2800" dirty="0">
                <a:latin typeface="+mj-lt"/>
              </a:rPr>
              <a:t>Chronic pain is common among People with HIV (PWH)</a:t>
            </a:r>
          </a:p>
          <a:p>
            <a:r>
              <a:rPr lang="en-US" sz="2800" dirty="0">
                <a:latin typeface="+mj-lt"/>
              </a:rPr>
              <a:t>Opioids are more commonly prescribed to PWH than those without HIV, ranging from 21%-53% of the PWH population</a:t>
            </a:r>
          </a:p>
          <a:p>
            <a:r>
              <a:rPr lang="en-US" sz="2800" dirty="0">
                <a:latin typeface="+mj-lt"/>
              </a:rPr>
              <a:t>PWH more likely to receive higher doses of opioid pain medications and are more likely to have SUD and mental illness than the general population</a:t>
            </a:r>
          </a:p>
          <a:p>
            <a:r>
              <a:rPr lang="en-US" sz="2800" dirty="0">
                <a:latin typeface="+mj-lt"/>
              </a:rPr>
              <a:t>Thus, an elevated risk of OUD in this population </a:t>
            </a:r>
          </a:p>
          <a:p>
            <a:endParaRPr lang="en-US" dirty="0"/>
          </a:p>
          <a:p>
            <a:endParaRPr lang="en-US" dirty="0"/>
          </a:p>
        </p:txBody>
      </p:sp>
      <p:sp>
        <p:nvSpPr>
          <p:cNvPr id="4" name="TextBox 3"/>
          <p:cNvSpPr txBox="1"/>
          <p:nvPr/>
        </p:nvSpPr>
        <p:spPr>
          <a:xfrm>
            <a:off x="158262" y="6324603"/>
            <a:ext cx="6717323" cy="369332"/>
          </a:xfrm>
          <a:prstGeom prst="rect">
            <a:avLst/>
          </a:prstGeom>
          <a:noFill/>
        </p:spPr>
        <p:txBody>
          <a:bodyPr wrap="square" rtlCol="0">
            <a:spAutoFit/>
          </a:bodyPr>
          <a:lstStyle/>
          <a:p>
            <a:r>
              <a:rPr lang="en-US" dirty="0">
                <a:solidFill>
                  <a:schemeClr val="bg1"/>
                </a:solidFill>
                <a:latin typeface="+mj-lt"/>
              </a:rPr>
              <a:t>Source: Cunningham, 2018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32</a:t>
            </a:fld>
            <a:endParaRPr lang="en-US"/>
          </a:p>
        </p:txBody>
      </p:sp>
    </p:spTree>
    <p:extLst>
      <p:ext uri="{BB962C8B-B14F-4D97-AF65-F5344CB8AC3E}">
        <p14:creationId xmlns:p14="http://schemas.microsoft.com/office/powerpoint/2010/main" val="2290657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818"/>
            <a:ext cx="8229600" cy="1143000"/>
          </a:xfrm>
        </p:spPr>
        <p:txBody>
          <a:bodyPr anchor="t"/>
          <a:lstStyle/>
          <a:p>
            <a:pPr algn="ctr"/>
            <a:r>
              <a:rPr lang="en-US" sz="4000" dirty="0"/>
              <a:t>HIV, Opioids, and Buprenorphine</a:t>
            </a:r>
            <a:br>
              <a:rPr lang="en-US" sz="4400" dirty="0"/>
            </a:br>
            <a:r>
              <a:rPr lang="en-US" sz="2800" dirty="0"/>
              <a:t>BHIVES (Buprenorphine HIV Evaluation and Support)</a:t>
            </a:r>
            <a:endParaRPr lang="en-US" sz="3200" dirty="0"/>
          </a:p>
        </p:txBody>
      </p:sp>
      <p:sp>
        <p:nvSpPr>
          <p:cNvPr id="3" name="Content Placeholder 2"/>
          <p:cNvSpPr>
            <a:spLocks noGrp="1"/>
          </p:cNvSpPr>
          <p:nvPr>
            <p:ph idx="1"/>
          </p:nvPr>
        </p:nvSpPr>
        <p:spPr>
          <a:xfrm>
            <a:off x="457200" y="1750500"/>
            <a:ext cx="8229600" cy="4389437"/>
          </a:xfrm>
        </p:spPr>
        <p:txBody>
          <a:bodyPr/>
          <a:lstStyle/>
          <a:p>
            <a:r>
              <a:rPr lang="en-US" sz="2400" dirty="0">
                <a:latin typeface="+mj-lt"/>
              </a:rPr>
              <a:t>HRSA-funded project, integrated buprenorphine/naloxone treatment into HIV care settings </a:t>
            </a:r>
          </a:p>
          <a:p>
            <a:r>
              <a:rPr lang="en-US" sz="2400" dirty="0">
                <a:latin typeface="+mj-lt"/>
              </a:rPr>
              <a:t>386 PWH with opioid dependence </a:t>
            </a:r>
          </a:p>
          <a:p>
            <a:r>
              <a:rPr lang="en-US" sz="2400" dirty="0">
                <a:latin typeface="+mj-lt"/>
              </a:rPr>
              <a:t>Viral suppression significantly higher for those initiating and maintaining buprenorphine/naloxone treatment </a:t>
            </a:r>
          </a:p>
          <a:p>
            <a:r>
              <a:rPr lang="en-US" sz="2400" dirty="0">
                <a:latin typeface="+mj-lt"/>
              </a:rPr>
              <a:t>Retention in treatment with </a:t>
            </a:r>
            <a:r>
              <a:rPr lang="en-US" sz="2400" dirty="0" err="1">
                <a:latin typeface="+mj-lt"/>
              </a:rPr>
              <a:t>bup</a:t>
            </a:r>
            <a:r>
              <a:rPr lang="en-US" sz="2400" dirty="0">
                <a:latin typeface="+mj-lt"/>
              </a:rPr>
              <a:t>/naloxone associated with reduced use of opioids and stimulants </a:t>
            </a:r>
          </a:p>
          <a:p>
            <a:r>
              <a:rPr lang="en-US" sz="2400" dirty="0">
                <a:latin typeface="+mj-lt"/>
              </a:rPr>
              <a:t>Retention in treatment with </a:t>
            </a:r>
            <a:r>
              <a:rPr lang="en-US" sz="2400" dirty="0" err="1">
                <a:latin typeface="+mj-lt"/>
              </a:rPr>
              <a:t>bup</a:t>
            </a:r>
            <a:r>
              <a:rPr lang="en-US" sz="2400" dirty="0">
                <a:latin typeface="+mj-lt"/>
              </a:rPr>
              <a:t>/naloxone also associated with improved physical and mental quality of life </a:t>
            </a:r>
          </a:p>
          <a:p>
            <a:r>
              <a:rPr lang="en-US" sz="2400" dirty="0">
                <a:latin typeface="+mj-lt"/>
              </a:rPr>
              <a:t>No adverse effects on liver enzymes was observed </a:t>
            </a:r>
          </a:p>
        </p:txBody>
      </p:sp>
      <p:sp>
        <p:nvSpPr>
          <p:cNvPr id="4" name="TextBox 3"/>
          <p:cNvSpPr txBox="1"/>
          <p:nvPr/>
        </p:nvSpPr>
        <p:spPr>
          <a:xfrm>
            <a:off x="246185" y="6324603"/>
            <a:ext cx="4783015" cy="369332"/>
          </a:xfrm>
          <a:prstGeom prst="rect">
            <a:avLst/>
          </a:prstGeom>
          <a:noFill/>
        </p:spPr>
        <p:txBody>
          <a:bodyPr wrap="square" rtlCol="0">
            <a:spAutoFit/>
          </a:bodyPr>
          <a:lstStyle/>
          <a:p>
            <a:r>
              <a:rPr lang="en-US" dirty="0">
                <a:solidFill>
                  <a:schemeClr val="bg1"/>
                </a:solidFill>
                <a:latin typeface="+mj-lt"/>
              </a:rPr>
              <a:t>Source: Weiss et al., 2011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33</a:t>
            </a:fld>
            <a:endParaRPr lang="en-US"/>
          </a:p>
        </p:txBody>
      </p:sp>
    </p:spTree>
    <p:extLst>
      <p:ext uri="{BB962C8B-B14F-4D97-AF65-F5344CB8AC3E}">
        <p14:creationId xmlns:p14="http://schemas.microsoft.com/office/powerpoint/2010/main" val="3900768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SUD Care Similar to HIV Care</a:t>
            </a:r>
          </a:p>
        </p:txBody>
      </p:sp>
      <p:sp>
        <p:nvSpPr>
          <p:cNvPr id="3" name="Content Placeholder 2"/>
          <p:cNvSpPr>
            <a:spLocks noGrp="1"/>
          </p:cNvSpPr>
          <p:nvPr>
            <p:ph idx="1"/>
          </p:nvPr>
        </p:nvSpPr>
        <p:spPr>
          <a:xfrm>
            <a:off x="457200" y="1770647"/>
            <a:ext cx="8229600" cy="4389437"/>
          </a:xfrm>
        </p:spPr>
        <p:txBody>
          <a:bodyPr/>
          <a:lstStyle/>
          <a:p>
            <a:r>
              <a:rPr lang="en-US" sz="2800" dirty="0">
                <a:latin typeface="+mj-lt"/>
              </a:rPr>
              <a:t>Guiding principles of both conditions:</a:t>
            </a:r>
          </a:p>
          <a:p>
            <a:pPr lvl="1">
              <a:buClr>
                <a:srgbClr val="0BD0D9"/>
              </a:buClr>
            </a:pPr>
            <a:r>
              <a:rPr lang="en-US" dirty="0">
                <a:latin typeface="+mj-lt"/>
              </a:rPr>
              <a:t>Harm reduction (person-centered care, focus on positive changes, patient safety &amp; well-being)</a:t>
            </a:r>
          </a:p>
          <a:p>
            <a:pPr lvl="1">
              <a:buClr>
                <a:srgbClr val="0BD0D9"/>
              </a:buClr>
            </a:pPr>
            <a:r>
              <a:rPr lang="en-US" dirty="0">
                <a:latin typeface="+mj-lt"/>
              </a:rPr>
              <a:t>Treatment and engagement (medications crucial part of treatment, providing “low threshold” care &amp; rapid treatment initiation)</a:t>
            </a:r>
          </a:p>
          <a:p>
            <a:pPr lvl="1">
              <a:buClr>
                <a:srgbClr val="0BD0D9"/>
              </a:buClr>
            </a:pPr>
            <a:r>
              <a:rPr lang="en-US" dirty="0">
                <a:latin typeface="+mj-lt"/>
              </a:rPr>
              <a:t>Linkage to care (early identification of barriers, integrated case management/navigators)</a:t>
            </a:r>
          </a:p>
          <a:p>
            <a:pPr lvl="1">
              <a:buClr>
                <a:srgbClr val="0BD0D9"/>
              </a:buClr>
            </a:pPr>
            <a:r>
              <a:rPr lang="en-US" dirty="0">
                <a:latin typeface="+mj-lt"/>
              </a:rPr>
              <a:t>Other prevention &amp; screening efforts i.e., screening for SUD in HIV care settings, screening for HIV in SUD treatment settings </a:t>
            </a:r>
            <a:endParaRPr lang="en-US" sz="2800" dirty="0">
              <a:latin typeface="+mj-lt"/>
            </a:endParaRPr>
          </a:p>
        </p:txBody>
      </p:sp>
      <p:sp>
        <p:nvSpPr>
          <p:cNvPr id="4" name="TextBox 3"/>
          <p:cNvSpPr txBox="1"/>
          <p:nvPr/>
        </p:nvSpPr>
        <p:spPr>
          <a:xfrm>
            <a:off x="158262" y="6324603"/>
            <a:ext cx="4870938" cy="369332"/>
          </a:xfrm>
          <a:prstGeom prst="rect">
            <a:avLst/>
          </a:prstGeom>
          <a:noFill/>
        </p:spPr>
        <p:txBody>
          <a:bodyPr wrap="square" rtlCol="0">
            <a:spAutoFit/>
          </a:bodyPr>
          <a:lstStyle/>
          <a:p>
            <a:r>
              <a:rPr lang="en-US" dirty="0">
                <a:solidFill>
                  <a:schemeClr val="bg1"/>
                </a:solidFill>
                <a:latin typeface="+mj-lt"/>
              </a:rPr>
              <a:t>Source: Chu, 2019</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34</a:t>
            </a:fld>
            <a:endParaRPr lang="en-US"/>
          </a:p>
        </p:txBody>
      </p:sp>
    </p:spTree>
    <p:extLst>
      <p:ext uri="{BB962C8B-B14F-4D97-AF65-F5344CB8AC3E}">
        <p14:creationId xmlns:p14="http://schemas.microsoft.com/office/powerpoint/2010/main" val="4197926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8359" y="577459"/>
            <a:ext cx="7772400" cy="1362456"/>
          </a:xfrm>
        </p:spPr>
        <p:txBody>
          <a:bodyPr anchor="ctr"/>
          <a:lstStyle/>
          <a:p>
            <a:pPr algn="ctr"/>
            <a:r>
              <a:rPr lang="en-US" sz="4800" dirty="0">
                <a:solidFill>
                  <a:schemeClr val="tx1"/>
                </a:solidFill>
                <a:effectLst/>
              </a:rPr>
              <a:t>The Context: Social Determinants of Health</a:t>
            </a:r>
          </a:p>
        </p:txBody>
      </p:sp>
      <p:pic>
        <p:nvPicPr>
          <p:cNvPr id="5" name="Picture 4" descr="This is s diagram showing the social determinants of health. " title="Social Determinants of Heal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375" y="2257044"/>
            <a:ext cx="6701425" cy="4549233"/>
          </a:xfrm>
          <a:prstGeom prst="rect">
            <a:avLst/>
          </a:prstGeom>
        </p:spPr>
      </p:pic>
      <p:sp>
        <p:nvSpPr>
          <p:cNvPr id="2" name="Slide Number Placeholder 1"/>
          <p:cNvSpPr>
            <a:spLocks noGrp="1"/>
          </p:cNvSpPr>
          <p:nvPr>
            <p:ph type="sldNum" sz="quarter" idx="12"/>
          </p:nvPr>
        </p:nvSpPr>
        <p:spPr/>
        <p:txBody>
          <a:bodyPr/>
          <a:lstStyle/>
          <a:p>
            <a:pPr>
              <a:defRPr/>
            </a:pPr>
            <a:fld id="{B63A8629-E50B-4815-A473-6328D8E3D4AD}" type="slidenum">
              <a:rPr lang="en-US" smtClean="0"/>
              <a:pPr>
                <a:defRPr/>
              </a:pPr>
              <a:t>35</a:t>
            </a:fld>
            <a:endParaRPr lang="en-US" dirty="0"/>
          </a:p>
        </p:txBody>
      </p:sp>
    </p:spTree>
    <p:extLst>
      <p:ext uri="{BB962C8B-B14F-4D97-AF65-F5344CB8AC3E}">
        <p14:creationId xmlns:p14="http://schemas.microsoft.com/office/powerpoint/2010/main" val="2341881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834"/>
            <a:ext cx="8229600" cy="1143000"/>
          </a:xfrm>
        </p:spPr>
        <p:txBody>
          <a:bodyPr anchor="t"/>
          <a:lstStyle/>
          <a:p>
            <a:pPr algn="ctr"/>
            <a:r>
              <a:rPr lang="en-US" sz="4000" dirty="0"/>
              <a:t>Why Are We Talking About Social Determinants of Health?</a:t>
            </a:r>
          </a:p>
        </p:txBody>
      </p:sp>
      <p:sp>
        <p:nvSpPr>
          <p:cNvPr id="3" name="Content Placeholder 2"/>
          <p:cNvSpPr>
            <a:spLocks noGrp="1"/>
          </p:cNvSpPr>
          <p:nvPr>
            <p:ph idx="1"/>
          </p:nvPr>
        </p:nvSpPr>
        <p:spPr/>
        <p:txBody>
          <a:bodyPr/>
          <a:lstStyle/>
          <a:p>
            <a:r>
              <a:rPr lang="en-US" dirty="0">
                <a:latin typeface="+mj-lt"/>
              </a:rPr>
              <a:t>Cannot discuss Opioid Use Disorders (OUD) among African-American and Latinx communities without the context of institutional racism </a:t>
            </a:r>
          </a:p>
          <a:p>
            <a:r>
              <a:rPr lang="en-US" dirty="0">
                <a:latin typeface="+mj-lt"/>
              </a:rPr>
              <a:t>Institutional racism: “the structural and legalized system of policies, practices, and norms that results in differential access to goods and services”</a:t>
            </a:r>
          </a:p>
          <a:p>
            <a:r>
              <a:rPr lang="en-US" dirty="0">
                <a:latin typeface="+mj-lt"/>
              </a:rPr>
              <a:t>Racial stratification and disparities have occurred in employment, housing, education, healthcare, government, and other sectors </a:t>
            </a:r>
          </a:p>
        </p:txBody>
      </p:sp>
      <p:sp>
        <p:nvSpPr>
          <p:cNvPr id="4" name="TextBox 3"/>
          <p:cNvSpPr txBox="1"/>
          <p:nvPr/>
        </p:nvSpPr>
        <p:spPr>
          <a:xfrm>
            <a:off x="143435" y="6324603"/>
            <a:ext cx="4966447" cy="369332"/>
          </a:xfrm>
          <a:prstGeom prst="rect">
            <a:avLst/>
          </a:prstGeom>
          <a:noFill/>
        </p:spPr>
        <p:txBody>
          <a:bodyPr wrap="square" rtlCol="0">
            <a:spAutoFit/>
          </a:bodyPr>
          <a:lstStyle/>
          <a:p>
            <a:r>
              <a:rPr lang="en-US" dirty="0">
                <a:solidFill>
                  <a:schemeClr val="bg1"/>
                </a:solidFill>
                <a:latin typeface="+mj-lt"/>
              </a:rPr>
              <a:t>Source: </a:t>
            </a:r>
            <a:r>
              <a:rPr lang="en-US" dirty="0" err="1">
                <a:solidFill>
                  <a:schemeClr val="bg1"/>
                </a:solidFill>
                <a:latin typeface="+mj-lt"/>
              </a:rPr>
              <a:t>Cobbinah</a:t>
            </a:r>
            <a:r>
              <a:rPr lang="en-US" dirty="0">
                <a:solidFill>
                  <a:schemeClr val="bg1"/>
                </a:solidFill>
                <a:latin typeface="+mj-lt"/>
              </a:rPr>
              <a:t> &amp; Lewis, 2018</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36</a:t>
            </a:fld>
            <a:endParaRPr lang="en-US"/>
          </a:p>
        </p:txBody>
      </p:sp>
    </p:spTree>
    <p:extLst>
      <p:ext uri="{BB962C8B-B14F-4D97-AF65-F5344CB8AC3E}">
        <p14:creationId xmlns:p14="http://schemas.microsoft.com/office/powerpoint/2010/main" val="1590195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Social Determinants of Health</a:t>
            </a:r>
          </a:p>
        </p:txBody>
      </p:sp>
      <p:sp>
        <p:nvSpPr>
          <p:cNvPr id="3" name="Content Placeholder 2"/>
          <p:cNvSpPr>
            <a:spLocks noGrp="1"/>
          </p:cNvSpPr>
          <p:nvPr>
            <p:ph idx="1"/>
          </p:nvPr>
        </p:nvSpPr>
        <p:spPr>
          <a:xfrm>
            <a:off x="457200" y="1935166"/>
            <a:ext cx="8069580" cy="4389437"/>
          </a:xfrm>
        </p:spPr>
        <p:txBody>
          <a:bodyPr/>
          <a:lstStyle/>
          <a:p>
            <a:r>
              <a:rPr lang="en-US" sz="2800" dirty="0">
                <a:latin typeface="+mj-lt"/>
              </a:rPr>
              <a:t>African-Americans with SUD’s are doubly stigmatized because of their SUD </a:t>
            </a:r>
          </a:p>
          <a:p>
            <a:r>
              <a:rPr lang="en-US" sz="2800" dirty="0">
                <a:latin typeface="+mj-lt"/>
              </a:rPr>
              <a:t>Negative images of Black substance users contribute to mistreatment, discrimination, </a:t>
            </a:r>
            <a:br>
              <a:rPr lang="en-US" sz="2800" dirty="0">
                <a:latin typeface="+mj-lt"/>
              </a:rPr>
            </a:br>
            <a:r>
              <a:rPr lang="en-US" sz="2800" dirty="0">
                <a:latin typeface="+mj-lt"/>
              </a:rPr>
              <a:t>and harsh punishment rather than treatment/recovery services </a:t>
            </a:r>
          </a:p>
          <a:p>
            <a:r>
              <a:rPr lang="en-US" sz="2800" dirty="0">
                <a:latin typeface="+mj-lt"/>
              </a:rPr>
              <a:t>Terms like “opioid epidemic” or “crisis” may put members of this community on alert and trigger fears of incarceration </a:t>
            </a:r>
          </a:p>
        </p:txBody>
      </p:sp>
      <p:sp>
        <p:nvSpPr>
          <p:cNvPr id="4" name="Rectangle 3"/>
          <p:cNvSpPr/>
          <p:nvPr/>
        </p:nvSpPr>
        <p:spPr>
          <a:xfrm>
            <a:off x="225308" y="6411919"/>
            <a:ext cx="2388539" cy="369332"/>
          </a:xfrm>
          <a:prstGeom prst="rect">
            <a:avLst/>
          </a:prstGeom>
        </p:spPr>
        <p:txBody>
          <a:bodyPr wrap="none">
            <a:spAutoFit/>
          </a:bodyPr>
          <a:lstStyle/>
          <a:p>
            <a:r>
              <a:rPr lang="en-US" dirty="0">
                <a:solidFill>
                  <a:schemeClr val="bg1"/>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37</a:t>
            </a:fld>
            <a:endParaRPr lang="en-US"/>
          </a:p>
        </p:txBody>
      </p:sp>
    </p:spTree>
    <p:extLst>
      <p:ext uri="{BB962C8B-B14F-4D97-AF65-F5344CB8AC3E}">
        <p14:creationId xmlns:p14="http://schemas.microsoft.com/office/powerpoint/2010/main" val="86581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907"/>
            <a:ext cx="8229600" cy="1143000"/>
          </a:xfrm>
        </p:spPr>
        <p:txBody>
          <a:bodyPr anchor="t"/>
          <a:lstStyle/>
          <a:p>
            <a:pPr algn="ctr"/>
            <a:r>
              <a:rPr lang="en-US" sz="4400" dirty="0"/>
              <a:t>Social Determinants of Health </a:t>
            </a:r>
            <a:br>
              <a:rPr lang="en-US" sz="4400" dirty="0"/>
            </a:br>
            <a:r>
              <a:rPr lang="en-US" sz="3200" dirty="0"/>
              <a:t>Intergenerational and Polysubstance Use </a:t>
            </a:r>
            <a:endParaRPr lang="en-US" sz="4000" dirty="0"/>
          </a:p>
        </p:txBody>
      </p:sp>
      <p:sp>
        <p:nvSpPr>
          <p:cNvPr id="3" name="Content Placeholder 2"/>
          <p:cNvSpPr>
            <a:spLocks noGrp="1"/>
          </p:cNvSpPr>
          <p:nvPr>
            <p:ph idx="1"/>
          </p:nvPr>
        </p:nvSpPr>
        <p:spPr/>
        <p:txBody>
          <a:bodyPr/>
          <a:lstStyle/>
          <a:p>
            <a:r>
              <a:rPr lang="en-US" sz="2800" dirty="0">
                <a:latin typeface="+mj-lt"/>
              </a:rPr>
              <a:t>Not uncommon to have multigenerational households using opioids and other substances </a:t>
            </a:r>
          </a:p>
          <a:p>
            <a:r>
              <a:rPr lang="en-US" sz="2800" dirty="0">
                <a:latin typeface="+mj-lt"/>
              </a:rPr>
              <a:t>In low-income communities, using and/or selling drugs can be a survival mechanism </a:t>
            </a:r>
          </a:p>
          <a:p>
            <a:r>
              <a:rPr lang="en-US" sz="2800" dirty="0">
                <a:latin typeface="+mj-lt"/>
              </a:rPr>
              <a:t>Important to disentangle behaviors of an individual’s social network, including their family, from the individual’s behaviors, i.e., who around them is also using substances?</a:t>
            </a:r>
          </a:p>
          <a:p>
            <a:r>
              <a:rPr lang="en-US" sz="2800" dirty="0">
                <a:latin typeface="+mj-lt"/>
              </a:rPr>
              <a:t>This can be challenging but is necessary </a:t>
            </a:r>
          </a:p>
        </p:txBody>
      </p:sp>
      <p:sp>
        <p:nvSpPr>
          <p:cNvPr id="4" name="Rectangle 3"/>
          <p:cNvSpPr/>
          <p:nvPr/>
        </p:nvSpPr>
        <p:spPr>
          <a:xfrm>
            <a:off x="192650" y="6423196"/>
            <a:ext cx="2388539" cy="369332"/>
          </a:xfrm>
          <a:prstGeom prst="rect">
            <a:avLst/>
          </a:prstGeom>
        </p:spPr>
        <p:txBody>
          <a:bodyPr wrap="none">
            <a:spAutoFit/>
          </a:bodyPr>
          <a:lstStyle/>
          <a:p>
            <a:pPr lvl="0"/>
            <a:r>
              <a:rPr lang="en-US" dirty="0">
                <a:solidFill>
                  <a:prstClr val="white"/>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38</a:t>
            </a:fld>
            <a:endParaRPr lang="en-US"/>
          </a:p>
        </p:txBody>
      </p:sp>
    </p:spTree>
    <p:extLst>
      <p:ext uri="{BB962C8B-B14F-4D97-AF65-F5344CB8AC3E}">
        <p14:creationId xmlns:p14="http://schemas.microsoft.com/office/powerpoint/2010/main" val="2588684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Social Determinants of Health </a:t>
            </a:r>
            <a:br>
              <a:rPr lang="en-US" sz="4400" dirty="0"/>
            </a:br>
            <a:r>
              <a:rPr lang="en-US" sz="3200" dirty="0"/>
              <a:t>Fear of Legal Consequences </a:t>
            </a:r>
            <a:endParaRPr lang="en-US" dirty="0"/>
          </a:p>
        </p:txBody>
      </p:sp>
      <p:sp>
        <p:nvSpPr>
          <p:cNvPr id="3" name="Content Placeholder 2"/>
          <p:cNvSpPr>
            <a:spLocks noGrp="1"/>
          </p:cNvSpPr>
          <p:nvPr>
            <p:ph idx="1"/>
          </p:nvPr>
        </p:nvSpPr>
        <p:spPr/>
        <p:txBody>
          <a:bodyPr/>
          <a:lstStyle/>
          <a:p>
            <a:r>
              <a:rPr lang="en-US" dirty="0">
                <a:latin typeface="+mj-lt"/>
              </a:rPr>
              <a:t>Only 10% of people in general population with a SUD seek treatment </a:t>
            </a:r>
          </a:p>
          <a:p>
            <a:r>
              <a:rPr lang="en-US" dirty="0">
                <a:latin typeface="+mj-lt"/>
              </a:rPr>
              <a:t>This is magnified in the Black and Latinx communities </a:t>
            </a:r>
          </a:p>
          <a:p>
            <a:pPr lvl="1">
              <a:buClr>
                <a:srgbClr val="0BD0D9"/>
              </a:buClr>
            </a:pPr>
            <a:r>
              <a:rPr lang="en-US" dirty="0">
                <a:latin typeface="+mj-lt"/>
              </a:rPr>
              <a:t>Significant mistrust of healthcare, social services, and criminal justice systems contributes to this </a:t>
            </a:r>
          </a:p>
          <a:p>
            <a:pPr lvl="1">
              <a:buClr>
                <a:srgbClr val="0BD0D9"/>
              </a:buClr>
            </a:pPr>
            <a:r>
              <a:rPr lang="en-US" dirty="0">
                <a:latin typeface="+mj-lt"/>
              </a:rPr>
              <a:t>For men, fear of severe sentencing and incarceration policies i.e., the Rockefeller Laws of 1973</a:t>
            </a:r>
          </a:p>
          <a:p>
            <a:pPr lvl="1">
              <a:buClr>
                <a:srgbClr val="0BD0D9"/>
              </a:buClr>
            </a:pPr>
            <a:r>
              <a:rPr lang="en-US" dirty="0">
                <a:latin typeface="+mj-lt"/>
              </a:rPr>
              <a:t>For women, fear of losing children to child protective/foster care system if they seek treatment </a:t>
            </a:r>
          </a:p>
          <a:p>
            <a:pPr lvl="1"/>
            <a:endParaRPr lang="en-US" dirty="0"/>
          </a:p>
        </p:txBody>
      </p:sp>
      <p:sp>
        <p:nvSpPr>
          <p:cNvPr id="4" name="Rectangle 3"/>
          <p:cNvSpPr/>
          <p:nvPr/>
        </p:nvSpPr>
        <p:spPr>
          <a:xfrm>
            <a:off x="241636" y="6411919"/>
            <a:ext cx="2388539" cy="369332"/>
          </a:xfrm>
          <a:prstGeom prst="rect">
            <a:avLst/>
          </a:prstGeom>
        </p:spPr>
        <p:txBody>
          <a:bodyPr wrap="none">
            <a:spAutoFit/>
          </a:bodyPr>
          <a:lstStyle/>
          <a:p>
            <a:pPr lvl="0"/>
            <a:r>
              <a:rPr lang="en-US" dirty="0">
                <a:solidFill>
                  <a:prstClr val="white"/>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39</a:t>
            </a:fld>
            <a:endParaRPr lang="en-US"/>
          </a:p>
        </p:txBody>
      </p:sp>
    </p:spTree>
    <p:extLst>
      <p:ext uri="{BB962C8B-B14F-4D97-AF65-F5344CB8AC3E}">
        <p14:creationId xmlns:p14="http://schemas.microsoft.com/office/powerpoint/2010/main" val="169170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449C-98D5-C245-9D36-DC1F23DD832D}"/>
              </a:ext>
            </a:extLst>
          </p:cNvPr>
          <p:cNvSpPr>
            <a:spLocks noGrp="1"/>
          </p:cNvSpPr>
          <p:nvPr>
            <p:ph type="title"/>
          </p:nvPr>
        </p:nvSpPr>
        <p:spPr>
          <a:xfrm>
            <a:off x="541421" y="440155"/>
            <a:ext cx="8229600" cy="1143000"/>
          </a:xfrm>
        </p:spPr>
        <p:txBody>
          <a:bodyPr anchor="t"/>
          <a:lstStyle/>
          <a:p>
            <a:pPr algn="ctr"/>
            <a:r>
              <a:rPr lang="en-US" dirty="0"/>
              <a:t>Disclosures </a:t>
            </a:r>
            <a:r>
              <a:rPr lang="en-US" sz="3600" dirty="0"/>
              <a:t>(remove if no CE offered)</a:t>
            </a:r>
            <a:endParaRPr lang="en-US" dirty="0"/>
          </a:p>
        </p:txBody>
      </p:sp>
      <p:sp>
        <p:nvSpPr>
          <p:cNvPr id="3" name="Content Placeholder 2">
            <a:extLst>
              <a:ext uri="{FF2B5EF4-FFF2-40B4-BE49-F238E27FC236}">
                <a16:creationId xmlns:a16="http://schemas.microsoft.com/office/drawing/2014/main" id="{EEEF90E6-BB34-5848-8C9F-6D53A2CD1831}"/>
              </a:ext>
            </a:extLst>
          </p:cNvPr>
          <p:cNvSpPr>
            <a:spLocks noGrp="1"/>
          </p:cNvSpPr>
          <p:nvPr>
            <p:ph idx="1"/>
          </p:nvPr>
        </p:nvSpPr>
        <p:spPr>
          <a:xfrm>
            <a:off x="541421" y="1583155"/>
            <a:ext cx="8229600" cy="4389437"/>
          </a:xfrm>
        </p:spPr>
        <p:txBody>
          <a:bodyPr/>
          <a:lstStyle/>
          <a:p>
            <a:pPr marL="0" indent="0">
              <a:buNone/>
            </a:pPr>
            <a:r>
              <a:rPr lang="en-US" sz="2800" dirty="0">
                <a:latin typeface="+mj-lt"/>
              </a:rPr>
              <a:t>Trainer Name   </a:t>
            </a:r>
          </a:p>
          <a:p>
            <a:r>
              <a:rPr lang="en-US" sz="2800" dirty="0">
                <a:latin typeface="+mj-lt"/>
              </a:rPr>
              <a:t>This trainer has indicated that neither they nor their spouse/partner have any relevant financial relationships with commercial interests </a:t>
            </a:r>
          </a:p>
          <a:p>
            <a:pPr marL="0" indent="0">
              <a:buNone/>
            </a:pPr>
            <a:endParaRPr lang="en-US" sz="2800" dirty="0">
              <a:latin typeface="+mj-lt"/>
            </a:endParaRPr>
          </a:p>
          <a:p>
            <a:pPr marL="0" indent="0">
              <a:buNone/>
            </a:pPr>
            <a:r>
              <a:rPr lang="en-US" sz="2800" dirty="0">
                <a:latin typeface="+mj-lt"/>
              </a:rPr>
              <a:t>Trainer Name</a:t>
            </a:r>
          </a:p>
          <a:p>
            <a:r>
              <a:rPr lang="en-US" sz="2800" dirty="0">
                <a:latin typeface="+mj-lt"/>
              </a:rPr>
              <a:t>This trainer disclosed the following relationship with a commercial interest:</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4</a:t>
            </a:fld>
            <a:endParaRPr lang="en-US"/>
          </a:p>
        </p:txBody>
      </p:sp>
    </p:spTree>
    <p:extLst>
      <p:ext uri="{BB962C8B-B14F-4D97-AF65-F5344CB8AC3E}">
        <p14:creationId xmlns:p14="http://schemas.microsoft.com/office/powerpoint/2010/main" val="1138090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511419"/>
            <a:ext cx="8515350" cy="1111641"/>
          </a:xfrm>
        </p:spPr>
        <p:txBody>
          <a:bodyPr anchor="t"/>
          <a:lstStyle/>
          <a:p>
            <a:pPr algn="ctr"/>
            <a:r>
              <a:rPr lang="en-US" sz="4400" dirty="0"/>
              <a:t>Social Determinants of Health </a:t>
            </a:r>
            <a:br>
              <a:rPr lang="en-US" sz="4400" dirty="0"/>
            </a:br>
            <a:r>
              <a:rPr lang="en-US" sz="3200" dirty="0"/>
              <a:t>Misperceptions/Faulty Explanations re: Addiction</a:t>
            </a:r>
            <a:endParaRPr lang="en-US" dirty="0"/>
          </a:p>
        </p:txBody>
      </p:sp>
      <p:sp>
        <p:nvSpPr>
          <p:cNvPr id="3" name="Content Placeholder 2"/>
          <p:cNvSpPr>
            <a:spLocks noGrp="1"/>
          </p:cNvSpPr>
          <p:nvPr>
            <p:ph idx="1"/>
          </p:nvPr>
        </p:nvSpPr>
        <p:spPr/>
        <p:txBody>
          <a:bodyPr/>
          <a:lstStyle/>
          <a:p>
            <a:r>
              <a:rPr lang="en-US" dirty="0">
                <a:latin typeface="+mj-lt"/>
              </a:rPr>
              <a:t>Reflecting society in general, lack of understanding of SUD as a disease among Black/Latinx communities </a:t>
            </a:r>
          </a:p>
          <a:p>
            <a:r>
              <a:rPr lang="en-US" dirty="0">
                <a:latin typeface="+mj-lt"/>
              </a:rPr>
              <a:t>People hide their SUD because addiction is seen as a weakness, not a disease</a:t>
            </a:r>
          </a:p>
          <a:p>
            <a:r>
              <a:rPr lang="en-US" dirty="0">
                <a:latin typeface="+mj-lt"/>
              </a:rPr>
              <a:t>Solutions need to address how addiction is a disease/health condition and not a moral failing </a:t>
            </a:r>
          </a:p>
          <a:p>
            <a:r>
              <a:rPr lang="en-US" dirty="0">
                <a:latin typeface="+mj-lt"/>
              </a:rPr>
              <a:t>Many people not informed about standard treatment options for OUD </a:t>
            </a:r>
          </a:p>
          <a:p>
            <a:r>
              <a:rPr lang="en-US" dirty="0">
                <a:latin typeface="+mj-lt"/>
              </a:rPr>
              <a:t>Reduces chance of evidence-based solutions being accessed/implemented </a:t>
            </a:r>
          </a:p>
        </p:txBody>
      </p:sp>
      <p:sp>
        <p:nvSpPr>
          <p:cNvPr id="4" name="Rectangle 3"/>
          <p:cNvSpPr/>
          <p:nvPr/>
        </p:nvSpPr>
        <p:spPr>
          <a:xfrm>
            <a:off x="241636" y="6411919"/>
            <a:ext cx="2388539" cy="369332"/>
          </a:xfrm>
          <a:prstGeom prst="rect">
            <a:avLst/>
          </a:prstGeom>
        </p:spPr>
        <p:txBody>
          <a:bodyPr wrap="none">
            <a:spAutoFit/>
          </a:bodyPr>
          <a:lstStyle/>
          <a:p>
            <a:pPr lvl="0"/>
            <a:r>
              <a:rPr lang="en-US" dirty="0">
                <a:solidFill>
                  <a:prstClr val="white"/>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40</a:t>
            </a:fld>
            <a:endParaRPr lang="en-US"/>
          </a:p>
        </p:txBody>
      </p:sp>
    </p:spTree>
    <p:extLst>
      <p:ext uri="{BB962C8B-B14F-4D97-AF65-F5344CB8AC3E}">
        <p14:creationId xmlns:p14="http://schemas.microsoft.com/office/powerpoint/2010/main" val="234794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Social Determinants of Health </a:t>
            </a:r>
            <a:br>
              <a:rPr lang="en-US" sz="4400" dirty="0"/>
            </a:br>
            <a:r>
              <a:rPr lang="en-US" sz="3200" dirty="0"/>
              <a:t>Lack of Culturally Responsive Care</a:t>
            </a:r>
            <a:endParaRPr lang="en-US" dirty="0"/>
          </a:p>
        </p:txBody>
      </p:sp>
      <p:sp>
        <p:nvSpPr>
          <p:cNvPr id="3" name="Content Placeholder 2"/>
          <p:cNvSpPr>
            <a:spLocks noGrp="1"/>
          </p:cNvSpPr>
          <p:nvPr>
            <p:ph idx="1"/>
          </p:nvPr>
        </p:nvSpPr>
        <p:spPr/>
        <p:txBody>
          <a:bodyPr/>
          <a:lstStyle/>
          <a:p>
            <a:r>
              <a:rPr lang="en-US" dirty="0">
                <a:latin typeface="+mj-lt"/>
              </a:rPr>
              <a:t>Shortage of Black &amp; Latinx physicians (i.e., next slide)</a:t>
            </a:r>
          </a:p>
          <a:p>
            <a:r>
              <a:rPr lang="en-US" dirty="0">
                <a:latin typeface="+mj-lt"/>
              </a:rPr>
              <a:t>Shortage of clinicians waivered to prescribe buprenorphine</a:t>
            </a:r>
            <a:endParaRPr lang="en-US" sz="2000" dirty="0">
              <a:latin typeface="+mj-lt"/>
            </a:endParaRPr>
          </a:p>
          <a:p>
            <a:r>
              <a:rPr lang="en-US" dirty="0">
                <a:latin typeface="+mj-lt"/>
              </a:rPr>
              <a:t>Inability to engage with clinicians in their own community contributes to premature termination of treatment among people of color </a:t>
            </a:r>
          </a:p>
          <a:p>
            <a:r>
              <a:rPr lang="en-US" dirty="0">
                <a:latin typeface="+mj-lt"/>
              </a:rPr>
              <a:t>When cultural context is ignored, respect for patients may be lacking, little hope is provided, and it is very difficult for African-American and Latinx OUD patients to engage in treatment </a:t>
            </a:r>
          </a:p>
        </p:txBody>
      </p:sp>
      <p:sp>
        <p:nvSpPr>
          <p:cNvPr id="4" name="Rectangle 3"/>
          <p:cNvSpPr/>
          <p:nvPr/>
        </p:nvSpPr>
        <p:spPr>
          <a:xfrm>
            <a:off x="241636" y="6411919"/>
            <a:ext cx="2862707" cy="369332"/>
          </a:xfrm>
          <a:prstGeom prst="rect">
            <a:avLst/>
          </a:prstGeom>
        </p:spPr>
        <p:txBody>
          <a:bodyPr wrap="none">
            <a:spAutoFit/>
          </a:bodyPr>
          <a:lstStyle/>
          <a:p>
            <a:pPr lvl="0"/>
            <a:r>
              <a:rPr lang="en-US" dirty="0">
                <a:solidFill>
                  <a:prstClr val="white"/>
                </a:solidFill>
                <a:latin typeface="+mj-lt"/>
              </a:rPr>
              <a:t>Source: Lin &amp; Knudsen, 2019</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41</a:t>
            </a:fld>
            <a:endParaRPr lang="en-US"/>
          </a:p>
        </p:txBody>
      </p:sp>
    </p:spTree>
    <p:extLst>
      <p:ext uri="{BB962C8B-B14F-4D97-AF65-F5344CB8AC3E}">
        <p14:creationId xmlns:p14="http://schemas.microsoft.com/office/powerpoint/2010/main" val="56835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F934-FF59-4D65-A445-52A2E0F73645}"/>
              </a:ext>
            </a:extLst>
          </p:cNvPr>
          <p:cNvSpPr>
            <a:spLocks noGrp="1"/>
          </p:cNvSpPr>
          <p:nvPr>
            <p:ph type="title"/>
          </p:nvPr>
        </p:nvSpPr>
        <p:spPr>
          <a:xfrm>
            <a:off x="457200" y="533397"/>
            <a:ext cx="8229600" cy="1143000"/>
          </a:xfrm>
        </p:spPr>
        <p:txBody>
          <a:bodyPr anchor="t"/>
          <a:lstStyle/>
          <a:p>
            <a:pPr algn="ctr"/>
            <a:r>
              <a:rPr kumimoji="0" lang="en-US" sz="4000" b="1" i="0" u="none" strike="noStrike" kern="1200" cap="none" spc="0" normalizeH="0" baseline="0" noProof="0" dirty="0">
                <a:ln>
                  <a:noFill/>
                </a:ln>
                <a:solidFill>
                  <a:srgbClr val="FFFF00"/>
                </a:solidFill>
                <a:effectLst/>
                <a:uLnTx/>
                <a:uFillTx/>
                <a:latin typeface="Calibri"/>
                <a:ea typeface="+mj-ea"/>
                <a:cs typeface="+mj-cs"/>
              </a:rPr>
              <a:t>U.S. Physicians by Race/Ethnicity, 2020</a:t>
            </a:r>
            <a:endParaRPr lang="en-US" dirty="0"/>
          </a:p>
        </p:txBody>
      </p:sp>
      <p:pic>
        <p:nvPicPr>
          <p:cNvPr id="6" name="Content Placeholder 5" descr="U.S. Physicians by Race/Ethnicity, 2020&#10;&#10;This pie chart demonstrates that only approximately 5% of physicians in the U.S. in 2020 were African-American and another approximately 5% were Latinx. This matters because studies have shown that matching patients with healthcare providers on certain demographics such as race/ethnicity tends to produce better outcomes.  ">
            <a:extLst>
              <a:ext uri="{FF2B5EF4-FFF2-40B4-BE49-F238E27FC236}">
                <a16:creationId xmlns:a16="http://schemas.microsoft.com/office/drawing/2014/main" id="{CE09BBB4-95BC-4A9C-8730-FC8F0E10400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
        <p:nvSpPr>
          <p:cNvPr id="7" name="TextBox 6">
            <a:extLst>
              <a:ext uri="{FF2B5EF4-FFF2-40B4-BE49-F238E27FC236}">
                <a16:creationId xmlns:a16="http://schemas.microsoft.com/office/drawing/2014/main" id="{DABF4827-0EED-4548-924D-12EC1A01F4F0}"/>
              </a:ext>
            </a:extLst>
          </p:cNvPr>
          <p:cNvSpPr txBox="1"/>
          <p:nvPr/>
        </p:nvSpPr>
        <p:spPr>
          <a:xfrm>
            <a:off x="130629" y="6324603"/>
            <a:ext cx="2769325" cy="369332"/>
          </a:xfrm>
          <a:prstGeom prst="rect">
            <a:avLst/>
          </a:prstGeom>
          <a:noFill/>
        </p:spPr>
        <p:txBody>
          <a:bodyPr wrap="square" rtlCol="0">
            <a:spAutoFit/>
          </a:bodyPr>
          <a:lstStyle/>
          <a:p>
            <a:r>
              <a:rPr lang="en-US" dirty="0">
                <a:solidFill>
                  <a:schemeClr val="bg1"/>
                </a:solidFill>
              </a:rPr>
              <a:t>Source: AAMC, 2021</a:t>
            </a:r>
          </a:p>
        </p:txBody>
      </p:sp>
      <p:sp>
        <p:nvSpPr>
          <p:cNvPr id="4" name="Slide Number Placeholder 3">
            <a:extLst>
              <a:ext uri="{FF2B5EF4-FFF2-40B4-BE49-F238E27FC236}">
                <a16:creationId xmlns:a16="http://schemas.microsoft.com/office/drawing/2014/main" id="{E19B3995-4273-49D7-92F9-79012FBB88D1}"/>
              </a:ext>
            </a:extLst>
          </p:cNvPr>
          <p:cNvSpPr>
            <a:spLocks noGrp="1"/>
          </p:cNvSpPr>
          <p:nvPr>
            <p:ph type="sldNum" sz="quarter" idx="12"/>
          </p:nvPr>
        </p:nvSpPr>
        <p:spPr/>
        <p:txBody>
          <a:bodyPr/>
          <a:lstStyle/>
          <a:p>
            <a:pPr>
              <a:defRPr/>
            </a:pPr>
            <a:fld id="{34836ED9-3B7A-426A-B4C8-65E16025331B}" type="slidenum">
              <a:rPr lang="en-US" smtClean="0"/>
              <a:pPr>
                <a:defRPr/>
              </a:pPr>
              <a:t>42</a:t>
            </a:fld>
            <a:endParaRPr lang="en-US" dirty="0"/>
          </a:p>
        </p:txBody>
      </p:sp>
    </p:spTree>
    <p:extLst>
      <p:ext uri="{BB962C8B-B14F-4D97-AF65-F5344CB8AC3E}">
        <p14:creationId xmlns:p14="http://schemas.microsoft.com/office/powerpoint/2010/main" val="1488161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094"/>
            <a:ext cx="8229600" cy="1143000"/>
          </a:xfrm>
        </p:spPr>
        <p:txBody>
          <a:bodyPr/>
          <a:lstStyle/>
          <a:p>
            <a:pPr algn="ctr"/>
            <a:r>
              <a:rPr lang="en-US" sz="4400" dirty="0"/>
              <a:t>Social Determinants of Health </a:t>
            </a:r>
            <a:br>
              <a:rPr lang="en-US" sz="4400" dirty="0"/>
            </a:br>
            <a:r>
              <a:rPr lang="en-US" sz="3200" dirty="0"/>
              <a:t>Unequal Prevention and Treatment</a:t>
            </a:r>
            <a:endParaRPr lang="en-US" dirty="0"/>
          </a:p>
        </p:txBody>
      </p:sp>
      <p:sp>
        <p:nvSpPr>
          <p:cNvPr id="3" name="Content Placeholder 2"/>
          <p:cNvSpPr>
            <a:spLocks noGrp="1"/>
          </p:cNvSpPr>
          <p:nvPr>
            <p:ph idx="1"/>
          </p:nvPr>
        </p:nvSpPr>
        <p:spPr>
          <a:xfrm>
            <a:off x="457200" y="1935166"/>
            <a:ext cx="8145780" cy="4661577"/>
          </a:xfrm>
        </p:spPr>
        <p:txBody>
          <a:bodyPr/>
          <a:lstStyle/>
          <a:p>
            <a:r>
              <a:rPr lang="en-US" dirty="0">
                <a:latin typeface="+mj-lt"/>
              </a:rPr>
              <a:t>Universal, broad prevention campaigns may have limited impact in Black and Latinx communities </a:t>
            </a:r>
          </a:p>
          <a:p>
            <a:r>
              <a:rPr lang="en-US" dirty="0">
                <a:latin typeface="+mj-lt"/>
              </a:rPr>
              <a:t>Framing of prevention messages needs to be </a:t>
            </a:r>
            <a:br>
              <a:rPr lang="en-US" dirty="0">
                <a:latin typeface="+mj-lt"/>
              </a:rPr>
            </a:br>
            <a:r>
              <a:rPr lang="en-US" dirty="0">
                <a:latin typeface="+mj-lt"/>
              </a:rPr>
              <a:t>tailored to specific communities and delivered </a:t>
            </a:r>
            <a:br>
              <a:rPr lang="en-US" dirty="0">
                <a:latin typeface="+mj-lt"/>
              </a:rPr>
            </a:br>
            <a:r>
              <a:rPr lang="en-US" dirty="0">
                <a:latin typeface="+mj-lt"/>
              </a:rPr>
              <a:t>by a “trusted messenger” i.e., a community member</a:t>
            </a:r>
          </a:p>
          <a:p>
            <a:r>
              <a:rPr lang="en-US" dirty="0">
                <a:latin typeface="+mj-lt"/>
              </a:rPr>
              <a:t>Access to treatment options often more dependent on race, income, geography, and insurance status, rather than individual preferences </a:t>
            </a:r>
            <a:r>
              <a:rPr lang="en-US" sz="2000" dirty="0">
                <a:latin typeface="+mj-lt"/>
              </a:rPr>
              <a:t>(Williams &amp; Wyatt, 2015)</a:t>
            </a:r>
          </a:p>
          <a:p>
            <a:r>
              <a:rPr lang="en-US" sz="2400" dirty="0">
                <a:latin typeface="+mj-lt"/>
              </a:rPr>
              <a:t>Black and Latinx people with OUD have limited access to the full range of medication-assisted treatment compared to Whites</a:t>
            </a:r>
            <a:r>
              <a:rPr lang="en-US" sz="2000" dirty="0">
                <a:latin typeface="+mj-lt"/>
              </a:rPr>
              <a:t> (Hansen, 2017)</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43</a:t>
            </a:fld>
            <a:endParaRPr lang="en-US"/>
          </a:p>
        </p:txBody>
      </p:sp>
    </p:spTree>
    <p:extLst>
      <p:ext uri="{BB962C8B-B14F-4D97-AF65-F5344CB8AC3E}">
        <p14:creationId xmlns:p14="http://schemas.microsoft.com/office/powerpoint/2010/main" val="3696782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173"/>
            <a:ext cx="8229600" cy="1143000"/>
          </a:xfrm>
        </p:spPr>
        <p:txBody>
          <a:bodyPr/>
          <a:lstStyle/>
          <a:p>
            <a:pPr algn="ctr"/>
            <a:r>
              <a:rPr lang="en-US" sz="4400" dirty="0"/>
              <a:t>Social Determinants of Health </a:t>
            </a:r>
            <a:br>
              <a:rPr lang="en-US" sz="4400" dirty="0"/>
            </a:br>
            <a:r>
              <a:rPr lang="en-US" sz="3200" dirty="0"/>
              <a:t>Unequal Prevention and Treatment (2)</a:t>
            </a:r>
            <a:endParaRPr lang="en-US" dirty="0"/>
          </a:p>
        </p:txBody>
      </p:sp>
      <p:sp>
        <p:nvSpPr>
          <p:cNvPr id="3" name="Content Placeholder 2"/>
          <p:cNvSpPr>
            <a:spLocks noGrp="1"/>
          </p:cNvSpPr>
          <p:nvPr>
            <p:ph idx="1"/>
          </p:nvPr>
        </p:nvSpPr>
        <p:spPr/>
        <p:txBody>
          <a:bodyPr/>
          <a:lstStyle/>
          <a:p>
            <a:r>
              <a:rPr lang="en-US" dirty="0">
                <a:latin typeface="+mj-lt"/>
              </a:rPr>
              <a:t>In NYC, residential area with highest proportion of Black and Latinx low-income individuals had highest methadone treatment rate</a:t>
            </a:r>
          </a:p>
          <a:p>
            <a:r>
              <a:rPr lang="en-US" dirty="0">
                <a:latin typeface="+mj-lt"/>
              </a:rPr>
              <a:t>Buprenorphine/naloxone most accessible in residential areas with highest proportion of White, higher-income patients </a:t>
            </a:r>
            <a:r>
              <a:rPr lang="en-US" sz="2200" dirty="0">
                <a:latin typeface="+mj-lt"/>
              </a:rPr>
              <a:t>(Hansen et al., 2013)</a:t>
            </a:r>
          </a:p>
          <a:p>
            <a:r>
              <a:rPr lang="en-US" dirty="0">
                <a:latin typeface="+mj-lt"/>
              </a:rPr>
              <a:t>In recent years, buprenorphine has increased in higher-income areas that have lower proportion of Black/Latinx residents while methadone rates have remained stable over time and continue to cluster in urban low-income areas </a:t>
            </a:r>
            <a:r>
              <a:rPr lang="en-US" sz="2000" dirty="0">
                <a:latin typeface="+mj-lt"/>
              </a:rPr>
              <a:t>(Hansen et al., 2016)</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44</a:t>
            </a:fld>
            <a:endParaRPr lang="en-US"/>
          </a:p>
        </p:txBody>
      </p:sp>
    </p:spTree>
    <p:extLst>
      <p:ext uri="{BB962C8B-B14F-4D97-AF65-F5344CB8AC3E}">
        <p14:creationId xmlns:p14="http://schemas.microsoft.com/office/powerpoint/2010/main" val="1806019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Social Determinants of Health </a:t>
            </a:r>
            <a:br>
              <a:rPr lang="en-US" sz="4400" dirty="0"/>
            </a:br>
            <a:r>
              <a:rPr lang="en-US" sz="3200" dirty="0"/>
              <a:t>Unequal Prevention and Treatment (3)</a:t>
            </a:r>
            <a:endParaRPr lang="en-US" dirty="0"/>
          </a:p>
        </p:txBody>
      </p:sp>
      <p:sp>
        <p:nvSpPr>
          <p:cNvPr id="3" name="Content Placeholder 2"/>
          <p:cNvSpPr>
            <a:spLocks noGrp="1"/>
          </p:cNvSpPr>
          <p:nvPr>
            <p:ph idx="1"/>
          </p:nvPr>
        </p:nvSpPr>
        <p:spPr/>
        <p:txBody>
          <a:bodyPr/>
          <a:lstStyle/>
          <a:p>
            <a:r>
              <a:rPr lang="en-US" sz="2800" dirty="0">
                <a:latin typeface="+mj-lt"/>
              </a:rPr>
              <a:t>Approximately 74% of individuals who received buprenorphine from 2012-2015 were self-pay or had private insurance</a:t>
            </a:r>
            <a:endParaRPr lang="en-US" sz="2400" dirty="0">
              <a:latin typeface="+mj-lt"/>
            </a:endParaRPr>
          </a:p>
          <a:p>
            <a:r>
              <a:rPr lang="en-US" sz="2800" dirty="0">
                <a:latin typeface="+mj-lt"/>
              </a:rPr>
              <a:t>Among individuals with OUD, African-Americans less likely to receive buprenorphine than Whites</a:t>
            </a:r>
          </a:p>
          <a:p>
            <a:r>
              <a:rPr lang="en-US" sz="2800" dirty="0">
                <a:latin typeface="+mj-lt"/>
              </a:rPr>
              <a:t>African-American and Latinx communities more likely to have public insurance or to be uninsured; thus have less access to buprenorphine, which may not be covered </a:t>
            </a:r>
          </a:p>
          <a:p>
            <a:pPr lvl="1">
              <a:buClr>
                <a:srgbClr val="0BD0D9"/>
              </a:buClr>
            </a:pPr>
            <a:r>
              <a:rPr lang="en-US" sz="1800" dirty="0">
                <a:latin typeface="+mj-lt"/>
              </a:rPr>
              <a:t>Note: buprenorphine </a:t>
            </a:r>
            <a:r>
              <a:rPr lang="en-US" sz="1800" i="1" dirty="0">
                <a:latin typeface="+mj-lt"/>
              </a:rPr>
              <a:t>is</a:t>
            </a:r>
            <a:r>
              <a:rPr lang="en-US" sz="1800" dirty="0">
                <a:latin typeface="+mj-lt"/>
              </a:rPr>
              <a:t> a covered benefit under Medi-Cal in California </a:t>
            </a:r>
          </a:p>
          <a:p>
            <a:endParaRPr lang="en-US" dirty="0"/>
          </a:p>
          <a:p>
            <a:endParaRPr lang="en-US" dirty="0"/>
          </a:p>
          <a:p>
            <a:endParaRPr lang="en-US" dirty="0"/>
          </a:p>
          <a:p>
            <a:endParaRPr lang="en-US" dirty="0"/>
          </a:p>
          <a:p>
            <a:endParaRPr lang="en-US" dirty="0"/>
          </a:p>
        </p:txBody>
      </p:sp>
      <p:sp>
        <p:nvSpPr>
          <p:cNvPr id="4" name="TextBox 3"/>
          <p:cNvSpPr txBox="1"/>
          <p:nvPr/>
        </p:nvSpPr>
        <p:spPr>
          <a:xfrm>
            <a:off x="1" y="6411919"/>
            <a:ext cx="3009900" cy="369332"/>
          </a:xfrm>
          <a:prstGeom prst="rect">
            <a:avLst/>
          </a:prstGeom>
          <a:noFill/>
        </p:spPr>
        <p:txBody>
          <a:bodyPr wrap="square" rtlCol="0">
            <a:spAutoFit/>
          </a:bodyPr>
          <a:lstStyle/>
          <a:p>
            <a:r>
              <a:rPr lang="en-US" dirty="0">
                <a:solidFill>
                  <a:schemeClr val="bg1"/>
                </a:solidFill>
                <a:latin typeface="+mj-lt"/>
              </a:rPr>
              <a:t>Source: Lagisetty et al., 2019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45</a:t>
            </a:fld>
            <a:endParaRPr lang="en-US"/>
          </a:p>
        </p:txBody>
      </p:sp>
    </p:spTree>
    <p:extLst>
      <p:ext uri="{BB962C8B-B14F-4D97-AF65-F5344CB8AC3E}">
        <p14:creationId xmlns:p14="http://schemas.microsoft.com/office/powerpoint/2010/main" val="546109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Social Determinants of Health </a:t>
            </a:r>
            <a:br>
              <a:rPr lang="en-US" sz="4400" dirty="0"/>
            </a:br>
            <a:r>
              <a:rPr lang="en-US" sz="3200" dirty="0"/>
              <a:t>Unequal Prevention and Treatment (4)</a:t>
            </a:r>
            <a:endParaRPr lang="en-US" dirty="0"/>
          </a:p>
        </p:txBody>
      </p:sp>
      <p:sp>
        <p:nvSpPr>
          <p:cNvPr id="3" name="Content Placeholder 2"/>
          <p:cNvSpPr>
            <a:spLocks noGrp="1"/>
          </p:cNvSpPr>
          <p:nvPr>
            <p:ph idx="1"/>
          </p:nvPr>
        </p:nvSpPr>
        <p:spPr>
          <a:xfrm>
            <a:off x="457200" y="1935166"/>
            <a:ext cx="8397240" cy="4389437"/>
          </a:xfrm>
        </p:spPr>
        <p:txBody>
          <a:bodyPr/>
          <a:lstStyle/>
          <a:p>
            <a:r>
              <a:rPr lang="en-US" dirty="0">
                <a:latin typeface="+mj-lt"/>
              </a:rPr>
              <a:t>Buprenorphine is office-based treatment </a:t>
            </a:r>
          </a:p>
          <a:p>
            <a:r>
              <a:rPr lang="en-US" dirty="0">
                <a:latin typeface="+mj-lt"/>
              </a:rPr>
              <a:t>Office-based treatment programs generally only work for patients with access to primary care, which may be inaccessible to many low-income and uninsured individuals </a:t>
            </a:r>
          </a:p>
          <a:p>
            <a:r>
              <a:rPr lang="en-US" dirty="0">
                <a:latin typeface="+mj-lt"/>
              </a:rPr>
              <a:t>Difficult in general to get physicians, NP’s, and PA’s waivered to prescribe buprenorphine, but even harder for providers serving publicly insured or uninsured populations – low reimbursement rates and lack of time &amp; resources to get trained (Hansen et al., 2016)</a:t>
            </a:r>
          </a:p>
        </p:txBody>
      </p:sp>
      <p:sp>
        <p:nvSpPr>
          <p:cNvPr id="5" name="TextBox 4"/>
          <p:cNvSpPr txBox="1"/>
          <p:nvPr/>
        </p:nvSpPr>
        <p:spPr>
          <a:xfrm>
            <a:off x="88900" y="6324603"/>
            <a:ext cx="4330700" cy="369332"/>
          </a:xfrm>
          <a:prstGeom prst="rect">
            <a:avLst/>
          </a:prstGeom>
          <a:noFill/>
        </p:spPr>
        <p:txBody>
          <a:bodyPr wrap="square" rtlCol="0">
            <a:spAutoFit/>
          </a:bodyPr>
          <a:lstStyle/>
          <a:p>
            <a:r>
              <a:rPr lang="en-US" dirty="0">
                <a:solidFill>
                  <a:schemeClr val="bg1"/>
                </a:solidFill>
                <a:latin typeface="+mj-lt"/>
              </a:rPr>
              <a:t>Source: See above </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46</a:t>
            </a:fld>
            <a:endParaRPr lang="en-US"/>
          </a:p>
        </p:txBody>
      </p:sp>
    </p:spTree>
    <p:extLst>
      <p:ext uri="{BB962C8B-B14F-4D97-AF65-F5344CB8AC3E}">
        <p14:creationId xmlns:p14="http://schemas.microsoft.com/office/powerpoint/2010/main" val="577025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004"/>
            <a:ext cx="8229600" cy="1143000"/>
          </a:xfrm>
        </p:spPr>
        <p:txBody>
          <a:bodyPr/>
          <a:lstStyle/>
          <a:p>
            <a:pPr algn="ctr"/>
            <a:r>
              <a:rPr lang="en-US" sz="4400" dirty="0"/>
              <a:t>Social Determinants of Health </a:t>
            </a:r>
            <a:br>
              <a:rPr lang="en-US" sz="4400" dirty="0"/>
            </a:br>
            <a:r>
              <a:rPr lang="en-US" sz="3200" dirty="0"/>
              <a:t>Unequal Prevention and Treatment (5)</a:t>
            </a:r>
            <a:endParaRPr lang="en-US" dirty="0"/>
          </a:p>
        </p:txBody>
      </p:sp>
      <p:sp>
        <p:nvSpPr>
          <p:cNvPr id="3" name="Content Placeholder 2"/>
          <p:cNvSpPr>
            <a:spLocks noGrp="1"/>
          </p:cNvSpPr>
          <p:nvPr>
            <p:ph idx="1"/>
          </p:nvPr>
        </p:nvSpPr>
        <p:spPr/>
        <p:txBody>
          <a:bodyPr/>
          <a:lstStyle/>
          <a:p>
            <a:r>
              <a:rPr lang="en-US" dirty="0">
                <a:latin typeface="+mj-lt"/>
              </a:rPr>
              <a:t>Methadone, unlike buprenorphine, must be administered in federally-regulated programs</a:t>
            </a:r>
          </a:p>
          <a:p>
            <a:pPr lvl="1">
              <a:buClr>
                <a:srgbClr val="0BD0D9"/>
              </a:buClr>
            </a:pPr>
            <a:r>
              <a:rPr lang="en-US" dirty="0">
                <a:latin typeface="+mj-lt"/>
              </a:rPr>
              <a:t>Often located in low-income areas </a:t>
            </a:r>
          </a:p>
          <a:p>
            <a:r>
              <a:rPr lang="en-US" dirty="0">
                <a:latin typeface="+mj-lt"/>
              </a:rPr>
              <a:t>Methadone is effective treatment but has greater burden on patients – must do daily clinic visits, random drug testing, required counseling, etc. </a:t>
            </a:r>
          </a:p>
          <a:p>
            <a:pPr lvl="1">
              <a:buClr>
                <a:srgbClr val="0BD0D9"/>
              </a:buClr>
            </a:pPr>
            <a:r>
              <a:rPr lang="en-US" dirty="0">
                <a:latin typeface="+mj-lt"/>
              </a:rPr>
              <a:t>Makes it more difficult to retain in treatment </a:t>
            </a:r>
          </a:p>
          <a:p>
            <a:r>
              <a:rPr lang="en-US" dirty="0">
                <a:latin typeface="+mj-lt"/>
              </a:rPr>
              <a:t>Methadone, thus, often viewed as the default and often only treatment option in Black/Latinx communities </a:t>
            </a:r>
          </a:p>
        </p:txBody>
      </p:sp>
      <p:sp>
        <p:nvSpPr>
          <p:cNvPr id="4" name="TextBox 3"/>
          <p:cNvSpPr txBox="1"/>
          <p:nvPr/>
        </p:nvSpPr>
        <p:spPr>
          <a:xfrm>
            <a:off x="96253" y="6324603"/>
            <a:ext cx="3669631" cy="376986"/>
          </a:xfrm>
          <a:prstGeom prst="rect">
            <a:avLst/>
          </a:prstGeom>
          <a:noFill/>
        </p:spPr>
        <p:txBody>
          <a:bodyPr wrap="square" rtlCol="0">
            <a:spAutoFit/>
          </a:bodyPr>
          <a:lstStyle/>
          <a:p>
            <a:r>
              <a:rPr lang="en-US" dirty="0">
                <a:solidFill>
                  <a:schemeClr val="bg1"/>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47</a:t>
            </a:fld>
            <a:endParaRPr lang="en-US"/>
          </a:p>
        </p:txBody>
      </p:sp>
    </p:spTree>
    <p:extLst>
      <p:ext uri="{BB962C8B-B14F-4D97-AF65-F5344CB8AC3E}">
        <p14:creationId xmlns:p14="http://schemas.microsoft.com/office/powerpoint/2010/main" val="166429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75" y="766356"/>
            <a:ext cx="7772400" cy="3226526"/>
          </a:xfrm>
        </p:spPr>
        <p:txBody>
          <a:bodyPr/>
          <a:lstStyle/>
          <a:p>
            <a:pPr algn="ctr"/>
            <a:r>
              <a:rPr lang="en-US" sz="4800" dirty="0">
                <a:solidFill>
                  <a:schemeClr val="tx1"/>
                </a:solidFill>
                <a:effectLst>
                  <a:outerShdw blurRad="38100" dist="38100" dir="2700000" algn="tl">
                    <a:srgbClr val="000000">
                      <a:alpha val="43137"/>
                    </a:srgbClr>
                  </a:outerShdw>
                </a:effectLst>
              </a:rPr>
              <a:t>Evidence of Social Determinants of Health:  Disparate Impact of COVID-19</a:t>
            </a:r>
          </a:p>
        </p:txBody>
      </p:sp>
      <p:pic>
        <p:nvPicPr>
          <p:cNvPr id="3" name="Picture 2" descr="This is a picture of a COVID-19/coronavirus molecule. " title="Impact of COVID-19"/>
          <p:cNvPicPr>
            <a:picLocks noChangeAspect="1"/>
          </p:cNvPicPr>
          <p:nvPr/>
        </p:nvPicPr>
        <p:blipFill>
          <a:blip r:embed="rId3"/>
          <a:stretch>
            <a:fillRect/>
          </a:stretch>
        </p:blipFill>
        <p:spPr>
          <a:xfrm>
            <a:off x="5324261" y="4620242"/>
            <a:ext cx="3694496" cy="2085013"/>
          </a:xfrm>
          <a:prstGeom prst="rect">
            <a:avLst/>
          </a:prstGeom>
        </p:spPr>
      </p:pic>
      <p:sp>
        <p:nvSpPr>
          <p:cNvPr id="4" name="Slide Number Placeholder 3"/>
          <p:cNvSpPr>
            <a:spLocks noGrp="1"/>
          </p:cNvSpPr>
          <p:nvPr>
            <p:ph type="sldNum" sz="quarter" idx="12"/>
          </p:nvPr>
        </p:nvSpPr>
        <p:spPr/>
        <p:txBody>
          <a:bodyPr/>
          <a:lstStyle/>
          <a:p>
            <a:pPr>
              <a:defRPr/>
            </a:pPr>
            <a:fld id="{B63A8629-E50B-4815-A473-6328D8E3D4AD}" type="slidenum">
              <a:rPr lang="en-US" smtClean="0"/>
              <a:pPr>
                <a:defRPr/>
              </a:pPr>
              <a:t>48</a:t>
            </a:fld>
            <a:endParaRPr lang="en-US" dirty="0"/>
          </a:p>
        </p:txBody>
      </p:sp>
    </p:spTree>
    <p:extLst>
      <p:ext uri="{BB962C8B-B14F-4D97-AF65-F5344CB8AC3E}">
        <p14:creationId xmlns:p14="http://schemas.microsoft.com/office/powerpoint/2010/main" val="1880109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ctr"/>
            <a:r>
              <a:rPr lang="en-US" dirty="0"/>
              <a:t>COVID-19 Disparities</a:t>
            </a:r>
          </a:p>
        </p:txBody>
      </p:sp>
      <p:sp>
        <p:nvSpPr>
          <p:cNvPr id="5" name="Content Placeholder 4"/>
          <p:cNvSpPr>
            <a:spLocks noGrp="1"/>
          </p:cNvSpPr>
          <p:nvPr>
            <p:ph idx="1"/>
          </p:nvPr>
        </p:nvSpPr>
        <p:spPr>
          <a:xfrm>
            <a:off x="457200" y="1634720"/>
            <a:ext cx="8229600" cy="4389437"/>
          </a:xfrm>
        </p:spPr>
        <p:txBody>
          <a:bodyPr/>
          <a:lstStyle/>
          <a:p>
            <a:r>
              <a:rPr lang="en-US" dirty="0">
                <a:latin typeface="+mj-lt"/>
              </a:rPr>
              <a:t>Black &amp; Latinx people are:</a:t>
            </a:r>
          </a:p>
          <a:p>
            <a:pPr lvl="1">
              <a:buClr>
                <a:srgbClr val="0BD0D9"/>
              </a:buClr>
            </a:pPr>
            <a:r>
              <a:rPr lang="en-US" dirty="0">
                <a:latin typeface="+mj-lt"/>
              </a:rPr>
              <a:t>At increased risk for serious illness if they contract COVID-19 due to higher rates of underlying health conditions, such as diabetes, asthma, hypertension, and obesity compared to White Americans </a:t>
            </a:r>
          </a:p>
          <a:p>
            <a:pPr lvl="1">
              <a:buClr>
                <a:srgbClr val="0BD0D9"/>
              </a:buClr>
            </a:pPr>
            <a:r>
              <a:rPr lang="en-US" dirty="0">
                <a:latin typeface="+mj-lt"/>
              </a:rPr>
              <a:t>More likely to be uninsured and lack a usual source of care, which is impediment to accessing COVID-19 testing &amp; treatment </a:t>
            </a:r>
          </a:p>
          <a:p>
            <a:pPr lvl="1">
              <a:buClr>
                <a:srgbClr val="0BD0D9"/>
              </a:buClr>
            </a:pPr>
            <a:r>
              <a:rPr lang="en-US" dirty="0">
                <a:latin typeface="+mj-lt"/>
              </a:rPr>
              <a:t>More likely to work in service industries like restaurants, retail, and hospitality; at risk for loss of income during pandemic (millions of newly-unemployed people)</a:t>
            </a:r>
          </a:p>
        </p:txBody>
      </p:sp>
      <p:sp>
        <p:nvSpPr>
          <p:cNvPr id="2" name="TextBox 1"/>
          <p:cNvSpPr txBox="1"/>
          <p:nvPr/>
        </p:nvSpPr>
        <p:spPr>
          <a:xfrm>
            <a:off x="170543" y="6356356"/>
            <a:ext cx="6155871" cy="338554"/>
          </a:xfrm>
          <a:prstGeom prst="rect">
            <a:avLst/>
          </a:prstGeom>
          <a:noFill/>
        </p:spPr>
        <p:txBody>
          <a:bodyPr wrap="square" rtlCol="0">
            <a:spAutoFit/>
          </a:bodyPr>
          <a:lstStyle/>
          <a:p>
            <a:r>
              <a:rPr lang="en-US" sz="1600" dirty="0">
                <a:solidFill>
                  <a:schemeClr val="bg1"/>
                </a:solidFill>
                <a:latin typeface="+mj-lt"/>
              </a:rPr>
              <a:t>Source: Artiga, Garfield, &amp; </a:t>
            </a:r>
            <a:r>
              <a:rPr lang="en-US" sz="1600" dirty="0" err="1">
                <a:solidFill>
                  <a:schemeClr val="bg1"/>
                </a:solidFill>
                <a:latin typeface="+mj-lt"/>
              </a:rPr>
              <a:t>Orgera</a:t>
            </a:r>
            <a:r>
              <a:rPr lang="en-US" sz="1600" dirty="0">
                <a:solidFill>
                  <a:schemeClr val="bg1"/>
                </a:solidFill>
                <a:latin typeface="+mj-lt"/>
              </a:rPr>
              <a:t>, 2020</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49</a:t>
            </a:fld>
            <a:endParaRPr lang="en-US"/>
          </a:p>
        </p:txBody>
      </p:sp>
    </p:spTree>
    <p:extLst>
      <p:ext uri="{BB962C8B-B14F-4D97-AF65-F5344CB8AC3E}">
        <p14:creationId xmlns:p14="http://schemas.microsoft.com/office/powerpoint/2010/main" val="318284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Professional Role Poll</a:t>
            </a:r>
          </a:p>
        </p:txBody>
      </p:sp>
      <p:sp>
        <p:nvSpPr>
          <p:cNvPr id="3" name="Content Placeholder 2"/>
          <p:cNvSpPr>
            <a:spLocks noGrp="1"/>
          </p:cNvSpPr>
          <p:nvPr>
            <p:ph idx="1"/>
          </p:nvPr>
        </p:nvSpPr>
        <p:spPr>
          <a:xfrm>
            <a:off x="457200" y="1766692"/>
            <a:ext cx="8229600" cy="4389437"/>
          </a:xfrm>
        </p:spPr>
        <p:txBody>
          <a:bodyPr/>
          <a:lstStyle/>
          <a:p>
            <a:r>
              <a:rPr lang="en-US" sz="2800" dirty="0">
                <a:latin typeface="+mj-lt"/>
              </a:rPr>
              <a:t>What is your primary professional role? </a:t>
            </a:r>
          </a:p>
          <a:p>
            <a:pPr lvl="1">
              <a:buClr>
                <a:srgbClr val="0BD0D9"/>
              </a:buClr>
            </a:pPr>
            <a:r>
              <a:rPr lang="en-US" sz="2800" dirty="0">
                <a:latin typeface="+mj-lt"/>
              </a:rPr>
              <a:t>Physician</a:t>
            </a:r>
          </a:p>
          <a:p>
            <a:pPr lvl="1">
              <a:buClr>
                <a:srgbClr val="0BD0D9"/>
              </a:buClr>
            </a:pPr>
            <a:r>
              <a:rPr lang="en-US" sz="2800" dirty="0">
                <a:latin typeface="+mj-lt"/>
              </a:rPr>
              <a:t>NP</a:t>
            </a:r>
          </a:p>
          <a:p>
            <a:pPr lvl="1">
              <a:buClr>
                <a:srgbClr val="0BD0D9"/>
              </a:buClr>
            </a:pPr>
            <a:r>
              <a:rPr lang="en-US" sz="2800" dirty="0">
                <a:latin typeface="+mj-lt"/>
              </a:rPr>
              <a:t>PA</a:t>
            </a:r>
          </a:p>
          <a:p>
            <a:pPr lvl="1">
              <a:buClr>
                <a:srgbClr val="0BD0D9"/>
              </a:buClr>
            </a:pPr>
            <a:r>
              <a:rPr lang="en-US" sz="2800" dirty="0">
                <a:latin typeface="+mj-lt"/>
              </a:rPr>
              <a:t>Behavioral Health clinician</a:t>
            </a:r>
          </a:p>
          <a:p>
            <a:pPr lvl="1">
              <a:buClr>
                <a:srgbClr val="0BD0D9"/>
              </a:buClr>
            </a:pPr>
            <a:r>
              <a:rPr lang="en-US" sz="2800" dirty="0">
                <a:latin typeface="+mj-lt"/>
              </a:rPr>
              <a:t>SUD Counselor </a:t>
            </a:r>
          </a:p>
          <a:p>
            <a:pPr lvl="1">
              <a:buClr>
                <a:srgbClr val="0BD0D9"/>
              </a:buClr>
            </a:pPr>
            <a:r>
              <a:rPr lang="en-US" sz="2800" dirty="0">
                <a:latin typeface="+mj-lt"/>
              </a:rPr>
              <a:t>LCSW</a:t>
            </a:r>
          </a:p>
          <a:p>
            <a:pPr lvl="1">
              <a:buClr>
                <a:srgbClr val="0BD0D9"/>
              </a:buClr>
            </a:pPr>
            <a:r>
              <a:rPr lang="en-US" sz="2800" dirty="0">
                <a:latin typeface="+mj-lt"/>
              </a:rPr>
              <a:t>LMFT</a:t>
            </a:r>
          </a:p>
          <a:p>
            <a:pPr lvl="1">
              <a:buClr>
                <a:srgbClr val="0BD0D9"/>
              </a:buClr>
            </a:pPr>
            <a:r>
              <a:rPr lang="en-US" sz="2800" dirty="0">
                <a:latin typeface="+mj-lt"/>
              </a:rPr>
              <a:t>Other </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5</a:t>
            </a:fld>
            <a:endParaRPr lang="en-US"/>
          </a:p>
        </p:txBody>
      </p:sp>
    </p:spTree>
    <p:extLst>
      <p:ext uri="{BB962C8B-B14F-4D97-AF65-F5344CB8AC3E}">
        <p14:creationId xmlns:p14="http://schemas.microsoft.com/office/powerpoint/2010/main" val="727704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pPr algn="ctr"/>
            <a:r>
              <a:rPr lang="en-US" dirty="0"/>
              <a:t>COVID-19 Disparities (2)</a:t>
            </a:r>
          </a:p>
        </p:txBody>
      </p:sp>
      <p:sp>
        <p:nvSpPr>
          <p:cNvPr id="7" name="Content Placeholder 6"/>
          <p:cNvSpPr>
            <a:spLocks noGrp="1"/>
          </p:cNvSpPr>
          <p:nvPr>
            <p:ph idx="1"/>
          </p:nvPr>
        </p:nvSpPr>
        <p:spPr>
          <a:xfrm>
            <a:off x="457200" y="1935167"/>
            <a:ext cx="8229600" cy="4122734"/>
          </a:xfrm>
        </p:spPr>
        <p:txBody>
          <a:bodyPr/>
          <a:lstStyle/>
          <a:p>
            <a:r>
              <a:rPr lang="en-US" sz="2800" dirty="0">
                <a:latin typeface="+mj-lt"/>
              </a:rPr>
              <a:t>Black &amp; Latinx people are:</a:t>
            </a:r>
          </a:p>
          <a:p>
            <a:pPr lvl="1">
              <a:buClr>
                <a:srgbClr val="0BD0D9"/>
              </a:buClr>
            </a:pPr>
            <a:r>
              <a:rPr lang="en-US" sz="2800" dirty="0">
                <a:latin typeface="+mj-lt"/>
              </a:rPr>
              <a:t>More likely to live in housing situations that make it difficult to socially distance and self-isolate, such as multigenerational families or low-income/public housing</a:t>
            </a:r>
          </a:p>
          <a:p>
            <a:pPr lvl="1">
              <a:buClr>
                <a:srgbClr val="0BD0D9"/>
              </a:buClr>
            </a:pPr>
            <a:r>
              <a:rPr lang="en-US" sz="2800" dirty="0">
                <a:latin typeface="+mj-lt"/>
              </a:rPr>
              <a:t>Often work in jobs not amenable to teleworking and reliant on public transportation that puts them at risk for exposure to COVID-19</a:t>
            </a:r>
          </a:p>
          <a:p>
            <a:pPr lvl="1"/>
            <a:endParaRPr lang="en-US" dirty="0">
              <a:latin typeface="+mj-lt"/>
            </a:endParaRPr>
          </a:p>
        </p:txBody>
      </p:sp>
      <p:sp>
        <p:nvSpPr>
          <p:cNvPr id="2" name="TextBox 1"/>
          <p:cNvSpPr txBox="1"/>
          <p:nvPr/>
        </p:nvSpPr>
        <p:spPr>
          <a:xfrm>
            <a:off x="179614" y="6400800"/>
            <a:ext cx="6319157" cy="338554"/>
          </a:xfrm>
          <a:prstGeom prst="rect">
            <a:avLst/>
          </a:prstGeom>
          <a:noFill/>
        </p:spPr>
        <p:txBody>
          <a:bodyPr wrap="square" rtlCol="0">
            <a:spAutoFit/>
          </a:bodyPr>
          <a:lstStyle/>
          <a:p>
            <a:pPr lvl="0"/>
            <a:r>
              <a:rPr lang="en-US" sz="1600" dirty="0">
                <a:solidFill>
                  <a:prstClr val="white"/>
                </a:solidFill>
                <a:latin typeface="+mj-lt"/>
              </a:rPr>
              <a:t>Source: Artiga, Garfield, &amp; </a:t>
            </a:r>
            <a:r>
              <a:rPr lang="en-US" sz="1600" dirty="0" err="1">
                <a:solidFill>
                  <a:prstClr val="white"/>
                </a:solidFill>
                <a:latin typeface="+mj-lt"/>
              </a:rPr>
              <a:t>Orgera</a:t>
            </a:r>
            <a:r>
              <a:rPr lang="en-US" sz="1600" dirty="0">
                <a:solidFill>
                  <a:prstClr val="white"/>
                </a:solidFill>
                <a:latin typeface="+mj-lt"/>
              </a:rPr>
              <a:t>, 2020</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50</a:t>
            </a:fld>
            <a:endParaRPr lang="en-US"/>
          </a:p>
        </p:txBody>
      </p:sp>
    </p:spTree>
    <p:extLst>
      <p:ext uri="{BB962C8B-B14F-4D97-AF65-F5344CB8AC3E}">
        <p14:creationId xmlns:p14="http://schemas.microsoft.com/office/powerpoint/2010/main" val="3932493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214"/>
            <a:ext cx="8229600" cy="1143000"/>
          </a:xfrm>
        </p:spPr>
        <p:txBody>
          <a:bodyPr/>
          <a:lstStyle/>
          <a:p>
            <a:r>
              <a:rPr lang="en-US" sz="3600" dirty="0"/>
              <a:t>Percentage of Blacks, Latinx, &amp; </a:t>
            </a:r>
            <a:r>
              <a:rPr lang="en-US" sz="3600" dirty="0" err="1"/>
              <a:t>Ppl</a:t>
            </a:r>
            <a:r>
              <a:rPr lang="en-US" sz="3600" dirty="0"/>
              <a:t> of Color </a:t>
            </a:r>
            <a:br>
              <a:rPr lang="en-US" sz="3600" dirty="0"/>
            </a:br>
            <a:r>
              <a:rPr lang="en-US" sz="3600" dirty="0"/>
              <a:t>by State Pop, COVID-19 Cases &amp; Deaths</a:t>
            </a:r>
            <a:endParaRPr lang="en-US" dirty="0"/>
          </a:p>
        </p:txBody>
      </p:sp>
      <p:pic>
        <p:nvPicPr>
          <p:cNvPr id="4" name="Content Placeholder 3" descr="Percentage of Blacks, Latinx, and People of Color by State Population, COVID-19 Cases, and Deaths&#10;&#10;This is a graph showing COVID-19 cases and deaths in 4 states by race/ethnicity. The key takeaway is that the percentage of deaths due to COVID-19 in these four states is far higher for Blacks, Latinx, and people of color in general than the proportion of the population that they represent in these states. "/>
          <p:cNvPicPr>
            <a:picLocks noGrp="1" noChangeAspect="1"/>
          </p:cNvPicPr>
          <p:nvPr>
            <p:ph idx="1"/>
          </p:nvPr>
        </p:nvPicPr>
        <p:blipFill>
          <a:blip r:embed="rId3"/>
          <a:stretch>
            <a:fillRect/>
          </a:stretch>
        </p:blipFill>
        <p:spPr>
          <a:xfrm>
            <a:off x="975322" y="1935163"/>
            <a:ext cx="7193355" cy="4389437"/>
          </a:xfrm>
          <a:prstGeom prst="rect">
            <a:avLst/>
          </a:prstGeom>
        </p:spPr>
      </p:pic>
      <p:sp>
        <p:nvSpPr>
          <p:cNvPr id="5" name="TextBox 4"/>
          <p:cNvSpPr txBox="1"/>
          <p:nvPr/>
        </p:nvSpPr>
        <p:spPr>
          <a:xfrm>
            <a:off x="118752" y="6458217"/>
            <a:ext cx="4453247" cy="369332"/>
          </a:xfrm>
          <a:prstGeom prst="rect">
            <a:avLst/>
          </a:prstGeom>
          <a:noFill/>
        </p:spPr>
        <p:txBody>
          <a:bodyPr wrap="square" rtlCol="0">
            <a:spAutoFit/>
          </a:bodyPr>
          <a:lstStyle/>
          <a:p>
            <a:r>
              <a:rPr lang="en-US" dirty="0">
                <a:solidFill>
                  <a:schemeClr val="bg1"/>
                </a:solidFill>
                <a:latin typeface="+mj-lt"/>
              </a:rPr>
              <a:t>Source: SAMHSA, 2020</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51</a:t>
            </a:fld>
            <a:endParaRPr lang="en-US"/>
          </a:p>
        </p:txBody>
      </p:sp>
    </p:spTree>
    <p:extLst>
      <p:ext uri="{BB962C8B-B14F-4D97-AF65-F5344CB8AC3E}">
        <p14:creationId xmlns:p14="http://schemas.microsoft.com/office/powerpoint/2010/main" val="401442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840"/>
            <a:ext cx="8229600" cy="1143000"/>
          </a:xfrm>
        </p:spPr>
        <p:txBody>
          <a:bodyPr/>
          <a:lstStyle/>
          <a:p>
            <a:pPr algn="ctr"/>
            <a:r>
              <a:rPr lang="en-US" sz="3200" dirty="0"/>
              <a:t>COVID-19 Confirmed Cases, Hospitalizations, and Deaths/100,000 (NYC, April 2020)</a:t>
            </a:r>
            <a:endParaRPr lang="en-US" dirty="0"/>
          </a:p>
        </p:txBody>
      </p:sp>
      <p:pic>
        <p:nvPicPr>
          <p:cNvPr id="4" name="Content Placeholder 3" descr="COVID-19 Confirmed Cases, Hospitalizations, and Deaths per 100,000 population in New York City. &#10;&#10;This chart demonstrates that confirmed cases of COVID-19, hospitalizations due to COVID-19, and deaths due to COVID-19 are far greater among Black and Hispanic/Latinx populations in New York City than they are among White folks. "/>
          <p:cNvPicPr>
            <a:picLocks noGrp="1" noChangeAspect="1"/>
          </p:cNvPicPr>
          <p:nvPr>
            <p:ph idx="1"/>
          </p:nvPr>
        </p:nvPicPr>
        <p:blipFill>
          <a:blip r:embed="rId3"/>
          <a:stretch>
            <a:fillRect/>
          </a:stretch>
        </p:blipFill>
        <p:spPr>
          <a:xfrm>
            <a:off x="462222" y="1935163"/>
            <a:ext cx="8219555" cy="4389437"/>
          </a:xfrm>
          <a:prstGeom prst="rect">
            <a:avLst/>
          </a:prstGeom>
        </p:spPr>
      </p:pic>
      <p:sp>
        <p:nvSpPr>
          <p:cNvPr id="5" name="TextBox 4"/>
          <p:cNvSpPr txBox="1"/>
          <p:nvPr/>
        </p:nvSpPr>
        <p:spPr>
          <a:xfrm>
            <a:off x="95003" y="6472052"/>
            <a:ext cx="3978233" cy="369332"/>
          </a:xfrm>
          <a:prstGeom prst="rect">
            <a:avLst/>
          </a:prstGeom>
          <a:noFill/>
        </p:spPr>
        <p:txBody>
          <a:bodyPr wrap="square" rtlCol="0">
            <a:spAutoFit/>
          </a:bodyPr>
          <a:lstStyle/>
          <a:p>
            <a:r>
              <a:rPr lang="en-US" dirty="0">
                <a:solidFill>
                  <a:schemeClr val="bg1"/>
                </a:solidFill>
                <a:latin typeface="+mj-lt"/>
              </a:rPr>
              <a:t>Source: CDC, NYC Health Dept.</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52</a:t>
            </a:fld>
            <a:endParaRPr lang="en-US"/>
          </a:p>
        </p:txBody>
      </p:sp>
    </p:spTree>
    <p:extLst>
      <p:ext uri="{BB962C8B-B14F-4D97-AF65-F5344CB8AC3E}">
        <p14:creationId xmlns:p14="http://schemas.microsoft.com/office/powerpoint/2010/main" val="2292167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183"/>
            <a:ext cx="8229600" cy="1143000"/>
          </a:xfrm>
        </p:spPr>
        <p:txBody>
          <a:bodyPr anchor="t"/>
          <a:lstStyle/>
          <a:p>
            <a:pPr algn="ctr"/>
            <a:r>
              <a:rPr lang="en-US" sz="4000" dirty="0"/>
              <a:t>COVID-19 Cases, Hospitalizations, and Deaths as of November 2020</a:t>
            </a:r>
            <a:endParaRPr lang="en-US" dirty="0"/>
          </a:p>
        </p:txBody>
      </p:sp>
      <p:pic>
        <p:nvPicPr>
          <p:cNvPr id="4" name="Content Placeholder 3" descr="COVID-19 Cases, Hospitalizations, and Deaths by Race/Ethnicity as of Nov 2020&#10;&#10;This chart shows that according to CDC data, in 2020 Black, Hispanic, and American Indian/Alaska Native populations have greater proportions of COVID-19 cases, hospitalizations, and deaths compared to White people. Asian-Americans actually had fewer cases and slightly more hospitalizations and deaths than the White population.  "/>
          <p:cNvPicPr>
            <a:picLocks noGrp="1" noChangeAspect="1"/>
          </p:cNvPicPr>
          <p:nvPr>
            <p:ph idx="1"/>
          </p:nvPr>
        </p:nvPicPr>
        <p:blipFill>
          <a:blip r:embed="rId3"/>
          <a:stretch>
            <a:fillRect/>
          </a:stretch>
        </p:blipFill>
        <p:spPr>
          <a:xfrm>
            <a:off x="457200" y="2249870"/>
            <a:ext cx="8229600" cy="3760023"/>
          </a:xfrm>
          <a:prstGeom prst="rect">
            <a:avLst/>
          </a:prstGeom>
        </p:spPr>
      </p:pic>
      <p:sp>
        <p:nvSpPr>
          <p:cNvPr id="5" name="TextBox 4"/>
          <p:cNvSpPr txBox="1"/>
          <p:nvPr/>
        </p:nvSpPr>
        <p:spPr>
          <a:xfrm>
            <a:off x="0" y="6383867"/>
            <a:ext cx="40978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Source: CDC, 2020</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53</a:t>
            </a:fld>
            <a:endParaRPr lang="en-US"/>
          </a:p>
        </p:txBody>
      </p:sp>
    </p:spTree>
    <p:extLst>
      <p:ext uri="{BB962C8B-B14F-4D97-AF65-F5344CB8AC3E}">
        <p14:creationId xmlns:p14="http://schemas.microsoft.com/office/powerpoint/2010/main" val="2665503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68D9-685E-4EA1-8F7B-91608AEFD054}"/>
              </a:ext>
            </a:extLst>
          </p:cNvPr>
          <p:cNvSpPr>
            <a:spLocks noGrp="1"/>
          </p:cNvSpPr>
          <p:nvPr>
            <p:ph type="title"/>
          </p:nvPr>
        </p:nvSpPr>
        <p:spPr>
          <a:xfrm>
            <a:off x="215537" y="533397"/>
            <a:ext cx="8712925" cy="1143000"/>
          </a:xfrm>
        </p:spPr>
        <p:txBody>
          <a:bodyPr anchor="t"/>
          <a:lstStyle/>
          <a:p>
            <a:pPr algn="ctr"/>
            <a:r>
              <a:rPr kumimoji="0" lang="en-US" sz="3200" b="1" i="0" u="none" strike="noStrike" kern="1200" cap="none" spc="0" normalizeH="0" baseline="0" noProof="0" dirty="0">
                <a:ln>
                  <a:noFill/>
                </a:ln>
                <a:solidFill>
                  <a:srgbClr val="FFFF00"/>
                </a:solidFill>
                <a:effectLst/>
                <a:uLnTx/>
                <a:uFillTx/>
                <a:latin typeface="Calibri"/>
                <a:ea typeface="+mj-ea"/>
                <a:cs typeface="+mj-cs"/>
              </a:rPr>
              <a:t>Risk of COVID Infection, Hospitalization, and Death Compared to White People, Adjusted for Age</a:t>
            </a:r>
            <a:endParaRPr lang="en-US" dirty="0"/>
          </a:p>
        </p:txBody>
      </p:sp>
      <p:pic>
        <p:nvPicPr>
          <p:cNvPr id="6" name="Content Placeholder 5" descr="Risk of COVID infection, hospitalization, and death&#10;&#10;This graph demonstrates that rates of COVID-19 cases, hospitalizations, and deaths among Black and Latinx populations continued to be significantly higher than among their White or Asian-American counterparts in 2021, similar to the first year of the pandemic in 2020. ">
            <a:extLst>
              <a:ext uri="{FF2B5EF4-FFF2-40B4-BE49-F238E27FC236}">
                <a16:creationId xmlns:a16="http://schemas.microsoft.com/office/drawing/2014/main" id="{E45A10AF-2D7A-482E-8EB0-4FB85678EA8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915" y="1935163"/>
            <a:ext cx="8220169" cy="4389437"/>
          </a:xfrm>
        </p:spPr>
      </p:pic>
      <p:sp>
        <p:nvSpPr>
          <p:cNvPr id="7" name="TextBox 6">
            <a:extLst>
              <a:ext uri="{FF2B5EF4-FFF2-40B4-BE49-F238E27FC236}">
                <a16:creationId xmlns:a16="http://schemas.microsoft.com/office/drawing/2014/main" id="{1A61FE2B-7766-4E04-93C8-19A437302E2A}"/>
              </a:ext>
            </a:extLst>
          </p:cNvPr>
          <p:cNvSpPr txBox="1"/>
          <p:nvPr/>
        </p:nvSpPr>
        <p:spPr>
          <a:xfrm>
            <a:off x="0" y="6424863"/>
            <a:ext cx="5787189" cy="369332"/>
          </a:xfrm>
          <a:prstGeom prst="rect">
            <a:avLst/>
          </a:prstGeom>
          <a:noFill/>
        </p:spPr>
        <p:txBody>
          <a:bodyPr wrap="square" rtlCol="0">
            <a:spAutoFit/>
          </a:bodyPr>
          <a:lstStyle/>
          <a:p>
            <a:r>
              <a:rPr lang="en-US" dirty="0">
                <a:solidFill>
                  <a:schemeClr val="bg1"/>
                </a:solidFill>
                <a:latin typeface="+mj-lt"/>
              </a:rPr>
              <a:t>Source: Artiga, Hill, &amp; </a:t>
            </a:r>
            <a:r>
              <a:rPr lang="en-US" dirty="0" err="1">
                <a:solidFill>
                  <a:schemeClr val="bg1"/>
                </a:solidFill>
                <a:latin typeface="+mj-lt"/>
              </a:rPr>
              <a:t>Haldar</a:t>
            </a:r>
            <a:r>
              <a:rPr lang="en-US" dirty="0">
                <a:solidFill>
                  <a:schemeClr val="bg1"/>
                </a:solidFill>
                <a:latin typeface="+mj-lt"/>
              </a:rPr>
              <a:t>, 2021 </a:t>
            </a:r>
          </a:p>
        </p:txBody>
      </p:sp>
      <p:sp>
        <p:nvSpPr>
          <p:cNvPr id="4" name="Slide Number Placeholder 3">
            <a:extLst>
              <a:ext uri="{FF2B5EF4-FFF2-40B4-BE49-F238E27FC236}">
                <a16:creationId xmlns:a16="http://schemas.microsoft.com/office/drawing/2014/main" id="{B5DDE37D-A741-4FB8-872D-41AF632BC786}"/>
              </a:ext>
            </a:extLst>
          </p:cNvPr>
          <p:cNvSpPr>
            <a:spLocks noGrp="1"/>
          </p:cNvSpPr>
          <p:nvPr>
            <p:ph type="sldNum" sz="quarter" idx="12"/>
          </p:nvPr>
        </p:nvSpPr>
        <p:spPr/>
        <p:txBody>
          <a:bodyPr/>
          <a:lstStyle/>
          <a:p>
            <a:pPr>
              <a:defRPr/>
            </a:pPr>
            <a:fld id="{34836ED9-3B7A-426A-B4C8-65E16025331B}" type="slidenum">
              <a:rPr lang="en-US" smtClean="0"/>
              <a:pPr>
                <a:defRPr/>
              </a:pPr>
              <a:t>54</a:t>
            </a:fld>
            <a:endParaRPr lang="en-US" dirty="0"/>
          </a:p>
        </p:txBody>
      </p:sp>
    </p:spTree>
    <p:extLst>
      <p:ext uri="{BB962C8B-B14F-4D97-AF65-F5344CB8AC3E}">
        <p14:creationId xmlns:p14="http://schemas.microsoft.com/office/powerpoint/2010/main" val="2806942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COVID-19 and Addiction </a:t>
            </a:r>
          </a:p>
        </p:txBody>
      </p:sp>
      <p:sp>
        <p:nvSpPr>
          <p:cNvPr id="3" name="Content Placeholder 2"/>
          <p:cNvSpPr>
            <a:spLocks noGrp="1"/>
          </p:cNvSpPr>
          <p:nvPr>
            <p:ph idx="1"/>
          </p:nvPr>
        </p:nvSpPr>
        <p:spPr/>
        <p:txBody>
          <a:bodyPr/>
          <a:lstStyle/>
          <a:p>
            <a:r>
              <a:rPr lang="en-US" sz="3200" dirty="0">
                <a:latin typeface="+mj-lt"/>
              </a:rPr>
              <a:t>CDC: drug poisoning deaths in U.S. now at highest level ever – approximately 100,000 between April 2020 and April 2021, an increase of 28.5% from prior year</a:t>
            </a:r>
          </a:p>
          <a:p>
            <a:endParaRPr lang="en-US" sz="3200" dirty="0">
              <a:latin typeface="+mj-lt"/>
            </a:endParaRPr>
          </a:p>
          <a:p>
            <a:r>
              <a:rPr lang="en-US" sz="3200" dirty="0">
                <a:latin typeface="+mj-lt"/>
              </a:rPr>
              <a:t>Contributors: social isolation, depression, anxiety, increased substance use </a:t>
            </a:r>
          </a:p>
          <a:p>
            <a:endParaRPr lang="en-US" dirty="0"/>
          </a:p>
        </p:txBody>
      </p:sp>
      <p:sp>
        <p:nvSpPr>
          <p:cNvPr id="4" name="TextBox 3"/>
          <p:cNvSpPr txBox="1"/>
          <p:nvPr/>
        </p:nvSpPr>
        <p:spPr>
          <a:xfrm>
            <a:off x="187891" y="6324603"/>
            <a:ext cx="5317958" cy="369332"/>
          </a:xfrm>
          <a:prstGeom prst="rect">
            <a:avLst/>
          </a:prstGeom>
          <a:noFill/>
        </p:spPr>
        <p:txBody>
          <a:bodyPr wrap="square" rtlCol="0">
            <a:spAutoFit/>
          </a:bodyPr>
          <a:lstStyle/>
          <a:p>
            <a:r>
              <a:rPr lang="en-US" dirty="0">
                <a:solidFill>
                  <a:schemeClr val="bg1"/>
                </a:solidFill>
                <a:latin typeface="+mj-lt"/>
              </a:rPr>
              <a:t>Source: CDC, 2021</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55</a:t>
            </a:fld>
            <a:endParaRPr lang="en-US"/>
          </a:p>
        </p:txBody>
      </p:sp>
    </p:spTree>
    <p:extLst>
      <p:ext uri="{BB962C8B-B14F-4D97-AF65-F5344CB8AC3E}">
        <p14:creationId xmlns:p14="http://schemas.microsoft.com/office/powerpoint/2010/main" val="3158962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64" y="604680"/>
            <a:ext cx="7772400" cy="1362456"/>
          </a:xfrm>
        </p:spPr>
        <p:txBody>
          <a:bodyPr anchor="t"/>
          <a:lstStyle/>
          <a:p>
            <a:pPr algn="ctr"/>
            <a:r>
              <a:rPr lang="en-US" dirty="0">
                <a:solidFill>
                  <a:schemeClr val="tx1"/>
                </a:solidFill>
                <a:effectLst>
                  <a:outerShdw blurRad="38100" dist="38100" dir="2700000" algn="tl">
                    <a:srgbClr val="000000">
                      <a:alpha val="43137"/>
                    </a:srgbClr>
                  </a:outerShdw>
                </a:effectLst>
              </a:rPr>
              <a:t>Historical Context </a:t>
            </a:r>
          </a:p>
        </p:txBody>
      </p:sp>
      <p:pic>
        <p:nvPicPr>
          <p:cNvPr id="4" name="Picture 3" descr="This is an image of a Black man in handcuffs. " title="Man in handcuff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8046"/>
            <a:ext cx="6463430" cy="4308953"/>
          </a:xfrm>
          <a:prstGeom prst="rect">
            <a:avLst/>
          </a:prstGeom>
        </p:spPr>
      </p:pic>
      <p:sp>
        <p:nvSpPr>
          <p:cNvPr id="3" name="Slide Number Placeholder 2"/>
          <p:cNvSpPr>
            <a:spLocks noGrp="1"/>
          </p:cNvSpPr>
          <p:nvPr>
            <p:ph type="sldNum" sz="quarter" idx="12"/>
          </p:nvPr>
        </p:nvSpPr>
        <p:spPr/>
        <p:txBody>
          <a:bodyPr/>
          <a:lstStyle/>
          <a:p>
            <a:pPr>
              <a:defRPr/>
            </a:pPr>
            <a:fld id="{B63A8629-E50B-4815-A473-6328D8E3D4AD}" type="slidenum">
              <a:rPr lang="en-US" smtClean="0"/>
              <a:pPr>
                <a:defRPr/>
              </a:pPr>
              <a:t>56</a:t>
            </a:fld>
            <a:endParaRPr lang="en-US" dirty="0"/>
          </a:p>
        </p:txBody>
      </p:sp>
    </p:spTree>
    <p:extLst>
      <p:ext uri="{BB962C8B-B14F-4D97-AF65-F5344CB8AC3E}">
        <p14:creationId xmlns:p14="http://schemas.microsoft.com/office/powerpoint/2010/main" val="1984589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pPr algn="ctr"/>
            <a:r>
              <a:rPr lang="en-US" sz="4400" dirty="0"/>
              <a:t>Drug Use in the 1960’s-1980’s</a:t>
            </a:r>
          </a:p>
        </p:txBody>
      </p:sp>
      <p:sp>
        <p:nvSpPr>
          <p:cNvPr id="7" name="Content Placeholder 6"/>
          <p:cNvSpPr>
            <a:spLocks noGrp="1"/>
          </p:cNvSpPr>
          <p:nvPr>
            <p:ph idx="1"/>
          </p:nvPr>
        </p:nvSpPr>
        <p:spPr/>
        <p:txBody>
          <a:bodyPr/>
          <a:lstStyle/>
          <a:p>
            <a:r>
              <a:rPr lang="en-US" dirty="0">
                <a:latin typeface="+mj-lt"/>
              </a:rPr>
              <a:t>Heroin epidemic in the Black community in the 1960’s and 1970’s</a:t>
            </a:r>
          </a:p>
          <a:p>
            <a:r>
              <a:rPr lang="en-US" dirty="0">
                <a:latin typeface="+mj-lt"/>
              </a:rPr>
              <a:t>High rates of overdoses, but problem portrayed as primarily destitute Black men &amp; women engaged in petty crimes to feed their heroin habit </a:t>
            </a:r>
          </a:p>
          <a:p>
            <a:r>
              <a:rPr lang="en-US" dirty="0">
                <a:latin typeface="+mj-lt"/>
              </a:rPr>
              <a:t>Little compassion expressed through politics or policies for this population; definitely not framed as public health problem </a:t>
            </a:r>
          </a:p>
          <a:p>
            <a:r>
              <a:rPr lang="en-US" dirty="0">
                <a:latin typeface="+mj-lt"/>
              </a:rPr>
              <a:t>One result was passage of Rockefeller Laws in 1973 </a:t>
            </a:r>
          </a:p>
          <a:p>
            <a:endParaRPr lang="en-US" dirty="0"/>
          </a:p>
        </p:txBody>
      </p:sp>
      <p:sp>
        <p:nvSpPr>
          <p:cNvPr id="2" name="TextBox 1"/>
          <p:cNvSpPr txBox="1"/>
          <p:nvPr/>
        </p:nvSpPr>
        <p:spPr>
          <a:xfrm>
            <a:off x="123092" y="6324603"/>
            <a:ext cx="4730262" cy="375135"/>
          </a:xfrm>
          <a:prstGeom prst="rect">
            <a:avLst/>
          </a:prstGeom>
          <a:noFill/>
        </p:spPr>
        <p:txBody>
          <a:bodyPr wrap="square" rtlCol="0">
            <a:spAutoFit/>
          </a:bodyPr>
          <a:lstStyle/>
          <a:p>
            <a:r>
              <a:rPr lang="en-US" dirty="0">
                <a:solidFill>
                  <a:schemeClr val="bg1"/>
                </a:solidFill>
                <a:latin typeface="+mj-lt"/>
              </a:rPr>
              <a:t>Source: James &amp; Jordan, 2018</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57</a:t>
            </a:fld>
            <a:endParaRPr lang="en-US"/>
          </a:p>
        </p:txBody>
      </p:sp>
    </p:spTree>
    <p:extLst>
      <p:ext uri="{BB962C8B-B14F-4D97-AF65-F5344CB8AC3E}">
        <p14:creationId xmlns:p14="http://schemas.microsoft.com/office/powerpoint/2010/main" val="3553533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ctr"/>
            <a:r>
              <a:rPr lang="en-US" sz="4400" dirty="0"/>
              <a:t>Rockefeller Laws of 1973</a:t>
            </a:r>
          </a:p>
        </p:txBody>
      </p:sp>
      <p:sp>
        <p:nvSpPr>
          <p:cNvPr id="5" name="Content Placeholder 4"/>
          <p:cNvSpPr>
            <a:spLocks noGrp="1"/>
          </p:cNvSpPr>
          <p:nvPr>
            <p:ph idx="1"/>
          </p:nvPr>
        </p:nvSpPr>
        <p:spPr/>
        <p:txBody>
          <a:bodyPr/>
          <a:lstStyle/>
          <a:p>
            <a:r>
              <a:rPr lang="en-US" dirty="0">
                <a:latin typeface="+mj-lt"/>
              </a:rPr>
              <a:t>Began under Governor Rockefeller in NY, followed by other states during the 1970’s and by Congress in the 1980’s; became national policy for the “War on Drugs”</a:t>
            </a:r>
          </a:p>
          <a:p>
            <a:r>
              <a:rPr lang="en-US" dirty="0">
                <a:latin typeface="+mj-lt"/>
              </a:rPr>
              <a:t>Mandated extremely harsh prison terms for possession or sale of relatively small amounts of drugs </a:t>
            </a:r>
          </a:p>
          <a:p>
            <a:r>
              <a:rPr lang="en-US" dirty="0">
                <a:latin typeface="+mj-lt"/>
              </a:rPr>
              <a:t>Most people incarcerated under the laws were low-level, non-violent, first-time offenders</a:t>
            </a:r>
          </a:p>
          <a:p>
            <a:r>
              <a:rPr lang="en-US" dirty="0">
                <a:latin typeface="+mj-lt"/>
              </a:rPr>
              <a:t>Policies not driven by evidence, but by politicians with a stake in appearing “tough on crime”</a:t>
            </a:r>
          </a:p>
        </p:txBody>
      </p:sp>
      <p:sp>
        <p:nvSpPr>
          <p:cNvPr id="6" name="TextBox 5"/>
          <p:cNvSpPr txBox="1"/>
          <p:nvPr/>
        </p:nvSpPr>
        <p:spPr>
          <a:xfrm>
            <a:off x="123092" y="6324603"/>
            <a:ext cx="4730262" cy="375135"/>
          </a:xfrm>
          <a:prstGeom prst="rect">
            <a:avLst/>
          </a:prstGeom>
          <a:noFill/>
        </p:spPr>
        <p:txBody>
          <a:bodyPr wrap="square" rtlCol="0">
            <a:spAutoFit/>
          </a:bodyPr>
          <a:lstStyle/>
          <a:p>
            <a:r>
              <a:rPr lang="en-US" dirty="0">
                <a:solidFill>
                  <a:schemeClr val="bg1"/>
                </a:solidFill>
                <a:latin typeface="+mj-lt"/>
              </a:rPr>
              <a:t>Source: Drug Policy Alliance, n.d. </a:t>
            </a:r>
          </a:p>
        </p:txBody>
      </p:sp>
      <p:sp>
        <p:nvSpPr>
          <p:cNvPr id="2" name="Slide Number Placeholder 1"/>
          <p:cNvSpPr>
            <a:spLocks noGrp="1"/>
          </p:cNvSpPr>
          <p:nvPr>
            <p:ph type="sldNum" sz="quarter" idx="12"/>
          </p:nvPr>
        </p:nvSpPr>
        <p:spPr/>
        <p:txBody>
          <a:bodyPr/>
          <a:lstStyle/>
          <a:p>
            <a:pPr>
              <a:defRPr/>
            </a:pPr>
            <a:fld id="{34836ED9-3B7A-426A-B4C8-65E16025331B}" type="slidenum">
              <a:rPr lang="en-US" smtClean="0"/>
              <a:pPr>
                <a:defRPr/>
              </a:pPr>
              <a:t>58</a:t>
            </a:fld>
            <a:endParaRPr lang="en-US"/>
          </a:p>
        </p:txBody>
      </p:sp>
    </p:spTree>
    <p:extLst>
      <p:ext uri="{BB962C8B-B14F-4D97-AF65-F5344CB8AC3E}">
        <p14:creationId xmlns:p14="http://schemas.microsoft.com/office/powerpoint/2010/main" val="1318718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458"/>
            <a:ext cx="8229600" cy="1143000"/>
          </a:xfrm>
        </p:spPr>
        <p:txBody>
          <a:bodyPr anchor="t"/>
          <a:lstStyle/>
          <a:p>
            <a:pPr algn="ctr"/>
            <a:r>
              <a:rPr lang="en-US" sz="4400" dirty="0"/>
              <a:t>Rockefeller Laws</a:t>
            </a:r>
            <a:br>
              <a:rPr lang="en-US" sz="4400" dirty="0"/>
            </a:br>
            <a:r>
              <a:rPr lang="en-US" sz="3200" dirty="0"/>
              <a:t>Institutional Racism</a:t>
            </a:r>
            <a:endParaRPr lang="en-US" sz="4000" dirty="0"/>
          </a:p>
        </p:txBody>
      </p:sp>
      <p:sp>
        <p:nvSpPr>
          <p:cNvPr id="3" name="Content Placeholder 2"/>
          <p:cNvSpPr>
            <a:spLocks noGrp="1"/>
          </p:cNvSpPr>
          <p:nvPr>
            <p:ph idx="1"/>
          </p:nvPr>
        </p:nvSpPr>
        <p:spPr>
          <a:xfrm>
            <a:off x="457200" y="1653812"/>
            <a:ext cx="8229600" cy="4389437"/>
          </a:xfrm>
        </p:spPr>
        <p:txBody>
          <a:bodyPr/>
          <a:lstStyle/>
          <a:p>
            <a:r>
              <a:rPr lang="en-US" sz="2400" dirty="0">
                <a:latin typeface="+mj-lt"/>
              </a:rPr>
              <a:t>Laws led to extreme racial disparities, i.e., in NY state, Black &amp; Latinx people are 33% of the population but are nearly 90% of people incarcerated for drug felonies</a:t>
            </a:r>
          </a:p>
          <a:p>
            <a:r>
              <a:rPr lang="en-US" sz="2400" dirty="0">
                <a:latin typeface="+mj-lt"/>
              </a:rPr>
              <a:t>Imposed mandatory minimum sentences i.e., 15 years to life for drug crimes </a:t>
            </a:r>
          </a:p>
          <a:p>
            <a:r>
              <a:rPr lang="en-US" sz="2400" dirty="0">
                <a:latin typeface="+mj-lt"/>
              </a:rPr>
              <a:t>Restricted judges from diverting convicted drug offenders into treatment programs</a:t>
            </a:r>
          </a:p>
          <a:p>
            <a:r>
              <a:rPr lang="en-US" sz="2400" dirty="0">
                <a:latin typeface="+mj-lt"/>
              </a:rPr>
              <a:t>Laws finally reformed in 2009; eliminated mandatory minimum sentences, expanded drug treatment and other alternatives to incarceration, allowed resentencing of currently incarcerated individuals</a:t>
            </a:r>
          </a:p>
        </p:txBody>
      </p:sp>
      <p:sp>
        <p:nvSpPr>
          <p:cNvPr id="4" name="TextBox 3"/>
          <p:cNvSpPr txBox="1"/>
          <p:nvPr/>
        </p:nvSpPr>
        <p:spPr>
          <a:xfrm>
            <a:off x="148492" y="6324603"/>
            <a:ext cx="4730262" cy="375135"/>
          </a:xfrm>
          <a:prstGeom prst="rect">
            <a:avLst/>
          </a:prstGeom>
          <a:noFill/>
        </p:spPr>
        <p:txBody>
          <a:bodyPr wrap="square" rtlCol="0">
            <a:spAutoFit/>
          </a:bodyPr>
          <a:lstStyle/>
          <a:p>
            <a:r>
              <a:rPr lang="en-US" dirty="0">
                <a:solidFill>
                  <a:schemeClr val="bg1"/>
                </a:solidFill>
                <a:latin typeface="+mj-lt"/>
              </a:rPr>
              <a:t>Source: Drug Policy Alliance, n.d.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59</a:t>
            </a:fld>
            <a:endParaRPr lang="en-US"/>
          </a:p>
        </p:txBody>
      </p:sp>
    </p:spTree>
    <p:extLst>
      <p:ext uri="{BB962C8B-B14F-4D97-AF65-F5344CB8AC3E}">
        <p14:creationId xmlns:p14="http://schemas.microsoft.com/office/powerpoint/2010/main" val="224993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Test Your Knowledge Question #1</a:t>
            </a:r>
          </a:p>
        </p:txBody>
      </p:sp>
      <p:sp>
        <p:nvSpPr>
          <p:cNvPr id="3" name="Content Placeholder 2"/>
          <p:cNvSpPr>
            <a:spLocks noGrp="1"/>
          </p:cNvSpPr>
          <p:nvPr>
            <p:ph idx="1"/>
          </p:nvPr>
        </p:nvSpPr>
        <p:spPr/>
        <p:txBody>
          <a:body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In 2019, this population accounted for the largest proportion of new HIV cases in the U.S.</a:t>
            </a: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Hispanic/Latinx individuals</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Asian-American/Pacific Islanders</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African-Americans</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American Indian/Alaska Natives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6</a:t>
            </a:fld>
            <a:endParaRPr lang="en-US" dirty="0"/>
          </a:p>
        </p:txBody>
      </p:sp>
    </p:spTree>
    <p:extLst>
      <p:ext uri="{BB962C8B-B14F-4D97-AF65-F5344CB8AC3E}">
        <p14:creationId xmlns:p14="http://schemas.microsoft.com/office/powerpoint/2010/main" val="1437219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896"/>
            <a:ext cx="8229600" cy="1143000"/>
          </a:xfrm>
        </p:spPr>
        <p:txBody>
          <a:bodyPr anchor="t"/>
          <a:lstStyle/>
          <a:p>
            <a:pPr algn="ctr"/>
            <a:r>
              <a:rPr lang="en-US" sz="4400" dirty="0"/>
              <a:t>Historical Context</a:t>
            </a:r>
            <a:br>
              <a:rPr lang="en-US" sz="4400" dirty="0"/>
            </a:br>
            <a:r>
              <a:rPr lang="en-US" sz="3200" dirty="0"/>
              <a:t>Institutional Racism </a:t>
            </a:r>
            <a:endParaRPr lang="en-US" sz="4400" dirty="0"/>
          </a:p>
        </p:txBody>
      </p:sp>
      <p:sp>
        <p:nvSpPr>
          <p:cNvPr id="3" name="Content Placeholder 2"/>
          <p:cNvSpPr>
            <a:spLocks noGrp="1"/>
          </p:cNvSpPr>
          <p:nvPr>
            <p:ph idx="1"/>
          </p:nvPr>
        </p:nvSpPr>
        <p:spPr/>
        <p:txBody>
          <a:bodyPr/>
          <a:lstStyle/>
          <a:p>
            <a:r>
              <a:rPr lang="en-US" sz="2400" dirty="0">
                <a:latin typeface="+mj-lt"/>
              </a:rPr>
              <a:t>Anti-Drug Abuse Act of 1986</a:t>
            </a:r>
          </a:p>
          <a:p>
            <a:r>
              <a:rPr lang="en-US" sz="2400" dirty="0">
                <a:latin typeface="+mj-lt"/>
              </a:rPr>
              <a:t>Mandated minimum sentence of 5 years without parole for possession of </a:t>
            </a:r>
            <a:r>
              <a:rPr lang="en-US" sz="2400" dirty="0">
                <a:solidFill>
                  <a:srgbClr val="FFFF00"/>
                </a:solidFill>
                <a:latin typeface="+mj-lt"/>
              </a:rPr>
              <a:t>5 grams </a:t>
            </a:r>
            <a:r>
              <a:rPr lang="en-US" sz="2400" dirty="0">
                <a:latin typeface="+mj-lt"/>
              </a:rPr>
              <a:t>of crack cocaine</a:t>
            </a:r>
          </a:p>
          <a:p>
            <a:r>
              <a:rPr lang="en-US" sz="2400" dirty="0">
                <a:latin typeface="+mj-lt"/>
              </a:rPr>
              <a:t>Mandated same sentence for possession of </a:t>
            </a:r>
            <a:r>
              <a:rPr lang="en-US" sz="2400" dirty="0">
                <a:solidFill>
                  <a:srgbClr val="FFFF00"/>
                </a:solidFill>
                <a:latin typeface="+mj-lt"/>
              </a:rPr>
              <a:t>500 grams </a:t>
            </a:r>
            <a:r>
              <a:rPr lang="en-US" sz="2400" dirty="0">
                <a:latin typeface="+mj-lt"/>
              </a:rPr>
              <a:t>of powder cocaine </a:t>
            </a:r>
          </a:p>
          <a:p>
            <a:r>
              <a:rPr lang="en-US" sz="2400" dirty="0">
                <a:latin typeface="+mj-lt"/>
              </a:rPr>
              <a:t>Prior to the law, average federal drug sentence for African-Americans was 11% longer than for Whites </a:t>
            </a:r>
          </a:p>
          <a:p>
            <a:r>
              <a:rPr lang="en-US" sz="2400" dirty="0">
                <a:latin typeface="+mj-lt"/>
              </a:rPr>
              <a:t>By 2000, it was 49% longer </a:t>
            </a:r>
          </a:p>
          <a:p>
            <a:r>
              <a:rPr lang="en-US" sz="2400" dirty="0">
                <a:latin typeface="+mj-lt"/>
              </a:rPr>
              <a:t>Ultimately resulted in U.S. having highest incarceration rates in the world </a:t>
            </a:r>
          </a:p>
        </p:txBody>
      </p:sp>
      <p:sp>
        <p:nvSpPr>
          <p:cNvPr id="4" name="TextBox 3"/>
          <p:cNvSpPr txBox="1"/>
          <p:nvPr/>
        </p:nvSpPr>
        <p:spPr>
          <a:xfrm>
            <a:off x="175846" y="6324603"/>
            <a:ext cx="4730262" cy="369332"/>
          </a:xfrm>
          <a:prstGeom prst="rect">
            <a:avLst/>
          </a:prstGeom>
          <a:noFill/>
        </p:spPr>
        <p:txBody>
          <a:bodyPr wrap="square" rtlCol="0">
            <a:spAutoFit/>
          </a:bodyPr>
          <a:lstStyle/>
          <a:p>
            <a:r>
              <a:rPr lang="en-US" dirty="0">
                <a:solidFill>
                  <a:schemeClr val="bg1"/>
                </a:solidFill>
                <a:latin typeface="+mj-lt"/>
              </a:rPr>
              <a:t>Source: ACLU, 2006</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60</a:t>
            </a:fld>
            <a:endParaRPr lang="en-US"/>
          </a:p>
        </p:txBody>
      </p:sp>
    </p:spTree>
    <p:extLst>
      <p:ext uri="{BB962C8B-B14F-4D97-AF65-F5344CB8AC3E}">
        <p14:creationId xmlns:p14="http://schemas.microsoft.com/office/powerpoint/2010/main" val="1154975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Historical Context (2) </a:t>
            </a:r>
            <a:endParaRPr lang="en-US" dirty="0"/>
          </a:p>
        </p:txBody>
      </p:sp>
      <p:sp>
        <p:nvSpPr>
          <p:cNvPr id="3" name="Content Placeholder 2"/>
          <p:cNvSpPr>
            <a:spLocks noGrp="1"/>
          </p:cNvSpPr>
          <p:nvPr>
            <p:ph idx="1"/>
          </p:nvPr>
        </p:nvSpPr>
        <p:spPr>
          <a:xfrm>
            <a:off x="457200" y="1743808"/>
            <a:ext cx="8229600" cy="4389437"/>
          </a:xfrm>
        </p:spPr>
        <p:txBody>
          <a:bodyPr/>
          <a:lstStyle/>
          <a:p>
            <a:r>
              <a:rPr lang="en-US" sz="2500" dirty="0">
                <a:latin typeface="+mj-lt"/>
              </a:rPr>
              <a:t>1990’s: </a:t>
            </a:r>
            <a:r>
              <a:rPr lang="en-US" sz="2500" dirty="0" err="1">
                <a:latin typeface="+mj-lt"/>
              </a:rPr>
              <a:t>Oxycontin</a:t>
            </a:r>
            <a:r>
              <a:rPr lang="en-US" sz="2500" dirty="0">
                <a:latin typeface="+mj-lt"/>
              </a:rPr>
              <a:t> approved by FDA as “minimally addictive” pain reliever </a:t>
            </a:r>
          </a:p>
          <a:p>
            <a:r>
              <a:rPr lang="en-US" sz="2500" dirty="0">
                <a:latin typeface="+mj-lt"/>
              </a:rPr>
              <a:t>2001: JCAHO made pain the “fifth vital sign”, encouraged more assertive assessment and treatment of pain </a:t>
            </a:r>
          </a:p>
          <a:p>
            <a:r>
              <a:rPr lang="en-US" sz="2500" dirty="0">
                <a:latin typeface="+mj-lt"/>
              </a:rPr>
              <a:t>Opioid painkiller medication prescriptions skyrocketed over the next 12 years </a:t>
            </a:r>
          </a:p>
          <a:p>
            <a:r>
              <a:rPr lang="en-US" sz="2500" dirty="0">
                <a:latin typeface="+mj-lt"/>
              </a:rPr>
              <a:t>Opioid prescriptions disproportionately went to White patients, due to access to care and insurance issues, and belief that Blacks exaggerated their self-reports of pain </a:t>
            </a:r>
          </a:p>
        </p:txBody>
      </p:sp>
      <p:sp>
        <p:nvSpPr>
          <p:cNvPr id="4" name="TextBox 3"/>
          <p:cNvSpPr txBox="1"/>
          <p:nvPr/>
        </p:nvSpPr>
        <p:spPr>
          <a:xfrm>
            <a:off x="140677" y="6260123"/>
            <a:ext cx="4695092" cy="369277"/>
          </a:xfrm>
          <a:prstGeom prst="rect">
            <a:avLst/>
          </a:prstGeom>
          <a:noFill/>
        </p:spPr>
        <p:txBody>
          <a:bodyPr wrap="square" rtlCol="0">
            <a:spAutoFit/>
          </a:bodyPr>
          <a:lstStyle/>
          <a:p>
            <a:r>
              <a:rPr lang="en-US" dirty="0">
                <a:solidFill>
                  <a:schemeClr val="bg1"/>
                </a:solidFill>
                <a:latin typeface="+mj-lt"/>
              </a:rPr>
              <a:t>Source: Hansen &amp; Netherland, 2016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61</a:t>
            </a:fld>
            <a:endParaRPr lang="en-US"/>
          </a:p>
        </p:txBody>
      </p:sp>
    </p:spTree>
    <p:extLst>
      <p:ext uri="{BB962C8B-B14F-4D97-AF65-F5344CB8AC3E}">
        <p14:creationId xmlns:p14="http://schemas.microsoft.com/office/powerpoint/2010/main" val="512665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Historical Context (3) </a:t>
            </a:r>
            <a:endParaRPr lang="en-US" dirty="0"/>
          </a:p>
        </p:txBody>
      </p:sp>
      <p:sp>
        <p:nvSpPr>
          <p:cNvPr id="3" name="Content Placeholder 2"/>
          <p:cNvSpPr>
            <a:spLocks noGrp="1"/>
          </p:cNvSpPr>
          <p:nvPr>
            <p:ph idx="1"/>
          </p:nvPr>
        </p:nvSpPr>
        <p:spPr>
          <a:xfrm>
            <a:off x="457200" y="1814146"/>
            <a:ext cx="8229600" cy="4389437"/>
          </a:xfrm>
        </p:spPr>
        <p:txBody>
          <a:bodyPr/>
          <a:lstStyle/>
          <a:p>
            <a:r>
              <a:rPr lang="en-US" dirty="0">
                <a:latin typeface="+mj-lt"/>
              </a:rPr>
              <a:t>As non-medical opioid misuse increased in White communities, rather than incarceration, regulators  instituted: </a:t>
            </a:r>
          </a:p>
          <a:p>
            <a:pPr lvl="1">
              <a:buClr>
                <a:srgbClr val="0BD0D9"/>
              </a:buClr>
            </a:pPr>
            <a:r>
              <a:rPr lang="en-US" dirty="0">
                <a:latin typeface="+mj-lt"/>
              </a:rPr>
              <a:t>Prescription Drug Monitoring Programs</a:t>
            </a:r>
          </a:p>
          <a:p>
            <a:pPr lvl="1">
              <a:buClr>
                <a:srgbClr val="0BD0D9"/>
              </a:buClr>
            </a:pPr>
            <a:r>
              <a:rPr lang="en-US" dirty="0">
                <a:latin typeface="+mj-lt"/>
              </a:rPr>
              <a:t>Voluntary take-back programs for unused medication</a:t>
            </a:r>
          </a:p>
          <a:p>
            <a:pPr lvl="1">
              <a:buClr>
                <a:srgbClr val="0BD0D9"/>
              </a:buClr>
            </a:pPr>
            <a:r>
              <a:rPr lang="en-US" dirty="0">
                <a:latin typeface="+mj-lt"/>
              </a:rPr>
              <a:t>Dissemination of naloxone to reverse overdoses</a:t>
            </a:r>
          </a:p>
          <a:p>
            <a:pPr lvl="1">
              <a:buClr>
                <a:srgbClr val="0BD0D9"/>
              </a:buClr>
            </a:pPr>
            <a:r>
              <a:rPr lang="en-US" dirty="0">
                <a:latin typeface="+mj-lt"/>
              </a:rPr>
              <a:t>Passed Good Samaritan laws to protect people calling 911 for a drug overdose </a:t>
            </a:r>
          </a:p>
          <a:p>
            <a:r>
              <a:rPr lang="en-US" dirty="0">
                <a:latin typeface="+mj-lt"/>
              </a:rPr>
              <a:t>Arrest rate for sale or possession of Rx drugs was 25% of that for heroin or cocaine use </a:t>
            </a:r>
          </a:p>
        </p:txBody>
      </p:sp>
      <p:sp>
        <p:nvSpPr>
          <p:cNvPr id="4" name="TextBox 3"/>
          <p:cNvSpPr txBox="1"/>
          <p:nvPr/>
        </p:nvSpPr>
        <p:spPr>
          <a:xfrm>
            <a:off x="175846" y="6324603"/>
            <a:ext cx="4695092" cy="369277"/>
          </a:xfrm>
          <a:prstGeom prst="rect">
            <a:avLst/>
          </a:prstGeom>
          <a:noFill/>
        </p:spPr>
        <p:txBody>
          <a:bodyPr wrap="square" rtlCol="0">
            <a:spAutoFit/>
          </a:bodyPr>
          <a:lstStyle/>
          <a:p>
            <a:r>
              <a:rPr lang="en-US" dirty="0">
                <a:solidFill>
                  <a:schemeClr val="bg1"/>
                </a:solidFill>
                <a:latin typeface="+mj-lt"/>
              </a:rPr>
              <a:t>Source: Hansen &amp; Netherland, 2016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62</a:t>
            </a:fld>
            <a:endParaRPr lang="en-US"/>
          </a:p>
        </p:txBody>
      </p:sp>
    </p:spTree>
    <p:extLst>
      <p:ext uri="{BB962C8B-B14F-4D97-AF65-F5344CB8AC3E}">
        <p14:creationId xmlns:p14="http://schemas.microsoft.com/office/powerpoint/2010/main" val="2891291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Historical Context (4) </a:t>
            </a:r>
            <a:endParaRPr lang="en-US" dirty="0"/>
          </a:p>
        </p:txBody>
      </p:sp>
      <p:sp>
        <p:nvSpPr>
          <p:cNvPr id="3" name="Content Placeholder 2"/>
          <p:cNvSpPr>
            <a:spLocks noGrp="1"/>
          </p:cNvSpPr>
          <p:nvPr>
            <p:ph idx="1"/>
          </p:nvPr>
        </p:nvSpPr>
        <p:spPr/>
        <p:txBody>
          <a:bodyPr/>
          <a:lstStyle/>
          <a:p>
            <a:r>
              <a:rPr lang="en-US" sz="2800" dirty="0">
                <a:latin typeface="+mj-lt"/>
              </a:rPr>
              <a:t>2002: FDA approves buprenorphine </a:t>
            </a:r>
          </a:p>
          <a:p>
            <a:r>
              <a:rPr lang="en-US" sz="2800" dirty="0">
                <a:latin typeface="+mj-lt"/>
              </a:rPr>
              <a:t>By 2005, 91% of patients on buprenorphine were White, mostly college educated, employed, and dependent on prescription opioids</a:t>
            </a:r>
          </a:p>
          <a:p>
            <a:r>
              <a:rPr lang="en-US" sz="2800" dirty="0">
                <a:latin typeface="+mj-lt"/>
              </a:rPr>
              <a:t>Methadone patients, however, more likely to be people of color without college education, often unemployed, and heroin users </a:t>
            </a:r>
          </a:p>
          <a:p>
            <a:r>
              <a:rPr lang="en-US" sz="2800" dirty="0">
                <a:latin typeface="+mj-lt"/>
              </a:rPr>
              <a:t>Buprenorphine marketing was demographically targeted, largely featuring images of White people </a:t>
            </a:r>
          </a:p>
        </p:txBody>
      </p:sp>
      <p:sp>
        <p:nvSpPr>
          <p:cNvPr id="4" name="TextBox 3"/>
          <p:cNvSpPr txBox="1"/>
          <p:nvPr/>
        </p:nvSpPr>
        <p:spPr>
          <a:xfrm>
            <a:off x="175846" y="6324603"/>
            <a:ext cx="4695092" cy="369277"/>
          </a:xfrm>
          <a:prstGeom prst="rect">
            <a:avLst/>
          </a:prstGeom>
          <a:noFill/>
        </p:spPr>
        <p:txBody>
          <a:bodyPr wrap="square" rtlCol="0">
            <a:spAutoFit/>
          </a:bodyPr>
          <a:lstStyle/>
          <a:p>
            <a:r>
              <a:rPr lang="en-US" dirty="0">
                <a:solidFill>
                  <a:schemeClr val="bg1"/>
                </a:solidFill>
                <a:latin typeface="+mj-lt"/>
              </a:rPr>
              <a:t>Source: Hansen &amp; Netherland, 2016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63</a:t>
            </a:fld>
            <a:endParaRPr lang="en-US"/>
          </a:p>
        </p:txBody>
      </p:sp>
    </p:spTree>
    <p:extLst>
      <p:ext uri="{BB962C8B-B14F-4D97-AF65-F5344CB8AC3E}">
        <p14:creationId xmlns:p14="http://schemas.microsoft.com/office/powerpoint/2010/main" val="1384015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989"/>
            <a:ext cx="8229600" cy="1143000"/>
          </a:xfrm>
        </p:spPr>
        <p:txBody>
          <a:bodyPr anchor="t"/>
          <a:lstStyle/>
          <a:p>
            <a:pPr algn="ctr"/>
            <a:r>
              <a:rPr lang="en-US" sz="4400" dirty="0"/>
              <a:t>National Prison Disparities</a:t>
            </a:r>
          </a:p>
        </p:txBody>
      </p:sp>
      <p:sp>
        <p:nvSpPr>
          <p:cNvPr id="3" name="Content Placeholder 2"/>
          <p:cNvSpPr>
            <a:spLocks noGrp="1"/>
          </p:cNvSpPr>
          <p:nvPr>
            <p:ph idx="1"/>
          </p:nvPr>
        </p:nvSpPr>
        <p:spPr>
          <a:xfrm>
            <a:off x="457200" y="1285143"/>
            <a:ext cx="8229600" cy="4693626"/>
          </a:xfrm>
        </p:spPr>
        <p:txBody>
          <a:bodyPr/>
          <a:lstStyle/>
          <a:p>
            <a:r>
              <a:rPr lang="en-US" dirty="0">
                <a:latin typeface="+mj-lt"/>
              </a:rPr>
              <a:t>Black Americans are 4 times more likely to be arrested for marijuana charges than Whites</a:t>
            </a:r>
          </a:p>
          <a:p>
            <a:r>
              <a:rPr lang="en-US" dirty="0">
                <a:latin typeface="+mj-lt"/>
              </a:rPr>
              <a:t>Black Americans constitute nearly 30% of all drug-related arrests, but represent only 12.5% of drug users</a:t>
            </a:r>
          </a:p>
          <a:p>
            <a:r>
              <a:rPr lang="en-US" dirty="0">
                <a:latin typeface="+mj-lt"/>
              </a:rPr>
              <a:t>In federal prisons, approximately 80% of those serving time for a federal drug offense are Black or Latinx </a:t>
            </a:r>
          </a:p>
          <a:p>
            <a:r>
              <a:rPr lang="en-US" dirty="0">
                <a:latin typeface="+mj-lt"/>
              </a:rPr>
              <a:t>In state prisons, 60% of people serving time for drug offenses are people of color </a:t>
            </a:r>
          </a:p>
          <a:p>
            <a:r>
              <a:rPr lang="en-US" dirty="0">
                <a:latin typeface="+mj-lt"/>
              </a:rPr>
              <a:t>In federal prisons, average Black prisoner convicted of a drug offense will serve nearly the same amount of time as a White prisoner would for a violent crime</a:t>
            </a:r>
          </a:p>
        </p:txBody>
      </p:sp>
      <p:sp>
        <p:nvSpPr>
          <p:cNvPr id="4" name="TextBox 3"/>
          <p:cNvSpPr txBox="1"/>
          <p:nvPr/>
        </p:nvSpPr>
        <p:spPr>
          <a:xfrm>
            <a:off x="140677" y="6295292"/>
            <a:ext cx="4695092" cy="369277"/>
          </a:xfrm>
          <a:prstGeom prst="rect">
            <a:avLst/>
          </a:prstGeom>
          <a:noFill/>
        </p:spPr>
        <p:txBody>
          <a:bodyPr wrap="square" rtlCol="0">
            <a:spAutoFit/>
          </a:bodyPr>
          <a:lstStyle/>
          <a:p>
            <a:r>
              <a:rPr lang="en-US" dirty="0">
                <a:solidFill>
                  <a:schemeClr val="bg1"/>
                </a:solidFill>
                <a:latin typeface="+mj-lt"/>
              </a:rPr>
              <a:t>Source: Pearl, 2018</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64</a:t>
            </a:fld>
            <a:endParaRPr lang="en-US"/>
          </a:p>
        </p:txBody>
      </p:sp>
    </p:spTree>
    <p:extLst>
      <p:ext uri="{BB962C8B-B14F-4D97-AF65-F5344CB8AC3E}">
        <p14:creationId xmlns:p14="http://schemas.microsoft.com/office/powerpoint/2010/main" val="3554390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State Prison Disparities</a:t>
            </a:r>
          </a:p>
        </p:txBody>
      </p:sp>
      <p:sp>
        <p:nvSpPr>
          <p:cNvPr id="3" name="Content Placeholder 2"/>
          <p:cNvSpPr>
            <a:spLocks noGrp="1"/>
          </p:cNvSpPr>
          <p:nvPr>
            <p:ph idx="1"/>
          </p:nvPr>
        </p:nvSpPr>
        <p:spPr>
          <a:xfrm>
            <a:off x="457200" y="1769881"/>
            <a:ext cx="8229600" cy="4389437"/>
          </a:xfrm>
        </p:spPr>
        <p:txBody>
          <a:bodyPr/>
          <a:lstStyle/>
          <a:p>
            <a:r>
              <a:rPr lang="en-US" dirty="0">
                <a:latin typeface="+mj-lt"/>
              </a:rPr>
              <a:t>Black &amp; Latinx men and women continue to be over-represented in California’s correctional system</a:t>
            </a:r>
          </a:p>
          <a:p>
            <a:pPr lvl="1">
              <a:buClr>
                <a:srgbClr val="0BD0D9"/>
              </a:buClr>
            </a:pPr>
            <a:r>
              <a:rPr lang="en-US" dirty="0">
                <a:latin typeface="+mj-lt"/>
              </a:rPr>
              <a:t>In 2017, 28.5% of male prisoners were Black, while they represent only 5.6% of the state’s adult male residents</a:t>
            </a:r>
          </a:p>
          <a:p>
            <a:pPr lvl="1">
              <a:buClr>
                <a:srgbClr val="0BD0D9"/>
              </a:buClr>
            </a:pPr>
            <a:r>
              <a:rPr lang="en-US" dirty="0">
                <a:latin typeface="+mj-lt"/>
              </a:rPr>
              <a:t>26% of female prisoners were Black, while representing only 5.7% of the adult female population </a:t>
            </a:r>
          </a:p>
          <a:p>
            <a:r>
              <a:rPr lang="en-US" dirty="0">
                <a:latin typeface="+mj-lt"/>
              </a:rPr>
              <a:t>Marijuana-related felony arrests 2017: </a:t>
            </a:r>
          </a:p>
          <a:p>
            <a:pPr lvl="1">
              <a:buClr>
                <a:srgbClr val="0BD0D9"/>
              </a:buClr>
            </a:pPr>
            <a:r>
              <a:rPr lang="en-US" dirty="0">
                <a:latin typeface="+mj-lt"/>
              </a:rPr>
              <a:t>24% White </a:t>
            </a:r>
          </a:p>
          <a:p>
            <a:pPr lvl="1">
              <a:buClr>
                <a:srgbClr val="0BD0D9"/>
              </a:buClr>
            </a:pPr>
            <a:r>
              <a:rPr lang="en-US" dirty="0">
                <a:latin typeface="+mj-lt"/>
              </a:rPr>
              <a:t>21% Black</a:t>
            </a:r>
          </a:p>
          <a:p>
            <a:pPr lvl="1">
              <a:buClr>
                <a:srgbClr val="0BD0D9"/>
              </a:buClr>
            </a:pPr>
            <a:r>
              <a:rPr lang="en-US" dirty="0">
                <a:latin typeface="+mj-lt"/>
              </a:rPr>
              <a:t>40% Latinx</a:t>
            </a:r>
          </a:p>
        </p:txBody>
      </p:sp>
      <p:sp>
        <p:nvSpPr>
          <p:cNvPr id="4" name="TextBox 3"/>
          <p:cNvSpPr txBox="1"/>
          <p:nvPr/>
        </p:nvSpPr>
        <p:spPr>
          <a:xfrm>
            <a:off x="0" y="6324603"/>
            <a:ext cx="5205046" cy="369332"/>
          </a:xfrm>
          <a:prstGeom prst="rect">
            <a:avLst/>
          </a:prstGeom>
          <a:noFill/>
        </p:spPr>
        <p:txBody>
          <a:bodyPr wrap="square" rtlCol="0">
            <a:spAutoFit/>
          </a:bodyPr>
          <a:lstStyle/>
          <a:p>
            <a:r>
              <a:rPr lang="en-US" dirty="0">
                <a:solidFill>
                  <a:schemeClr val="bg1"/>
                </a:solidFill>
                <a:latin typeface="+mj-lt"/>
              </a:rPr>
              <a:t>Source: Public Policy Institute of California, 2019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65</a:t>
            </a:fld>
            <a:endParaRPr lang="en-US"/>
          </a:p>
        </p:txBody>
      </p:sp>
    </p:spTree>
    <p:extLst>
      <p:ext uri="{BB962C8B-B14F-4D97-AF65-F5344CB8AC3E}">
        <p14:creationId xmlns:p14="http://schemas.microsoft.com/office/powerpoint/2010/main" val="1779173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406"/>
            <a:ext cx="8229600" cy="1143000"/>
          </a:xfrm>
        </p:spPr>
        <p:txBody>
          <a:bodyPr anchor="t"/>
          <a:lstStyle/>
          <a:p>
            <a:pPr algn="ctr"/>
            <a:r>
              <a:rPr lang="en-US" sz="4400" dirty="0"/>
              <a:t>State Prison Disparities </a:t>
            </a:r>
          </a:p>
        </p:txBody>
      </p:sp>
      <p:sp>
        <p:nvSpPr>
          <p:cNvPr id="3" name="Content Placeholder 2"/>
          <p:cNvSpPr>
            <a:spLocks noGrp="1"/>
          </p:cNvSpPr>
          <p:nvPr>
            <p:ph idx="1"/>
          </p:nvPr>
        </p:nvSpPr>
        <p:spPr>
          <a:xfrm>
            <a:off x="457200" y="1935166"/>
            <a:ext cx="8229600" cy="3881434"/>
          </a:xfrm>
        </p:spPr>
        <p:txBody>
          <a:bodyPr/>
          <a:lstStyle/>
          <a:p>
            <a:pPr>
              <a:spcAft>
                <a:spcPts val="600"/>
              </a:spcAft>
            </a:pPr>
            <a:r>
              <a:rPr lang="en-US" sz="3200" dirty="0">
                <a:latin typeface="+mj-lt"/>
              </a:rPr>
              <a:t>CA in-custody population (2018)</a:t>
            </a:r>
          </a:p>
          <a:p>
            <a:pPr lvl="1">
              <a:spcAft>
                <a:spcPts val="600"/>
              </a:spcAft>
              <a:buClr>
                <a:srgbClr val="0BD0D9"/>
              </a:buClr>
            </a:pPr>
            <a:r>
              <a:rPr lang="en-US" sz="3000" dirty="0">
                <a:latin typeface="+mj-lt"/>
              </a:rPr>
              <a:t>21% White (36.5% of adult population)</a:t>
            </a:r>
          </a:p>
          <a:p>
            <a:pPr lvl="1">
              <a:spcAft>
                <a:spcPts val="600"/>
              </a:spcAft>
              <a:buClr>
                <a:srgbClr val="0BD0D9"/>
              </a:buClr>
            </a:pPr>
            <a:r>
              <a:rPr lang="en-US" sz="3000" dirty="0">
                <a:latin typeface="+mj-lt"/>
              </a:rPr>
              <a:t>44.1% Hispanic (39.4% of adult population)</a:t>
            </a:r>
          </a:p>
          <a:p>
            <a:pPr lvl="1">
              <a:spcAft>
                <a:spcPts val="600"/>
              </a:spcAft>
              <a:buClr>
                <a:srgbClr val="0BD0D9"/>
              </a:buClr>
            </a:pPr>
            <a:r>
              <a:rPr lang="en-US" sz="3000" dirty="0">
                <a:latin typeface="+mj-lt"/>
              </a:rPr>
              <a:t>28.3% Black (5.6% of adult male population)</a:t>
            </a:r>
          </a:p>
        </p:txBody>
      </p:sp>
      <p:sp>
        <p:nvSpPr>
          <p:cNvPr id="4" name="TextBox 3"/>
          <p:cNvSpPr txBox="1"/>
          <p:nvPr/>
        </p:nvSpPr>
        <p:spPr>
          <a:xfrm>
            <a:off x="123092" y="6352149"/>
            <a:ext cx="5785339" cy="369332"/>
          </a:xfrm>
          <a:prstGeom prst="rect">
            <a:avLst/>
          </a:prstGeom>
          <a:noFill/>
        </p:spPr>
        <p:txBody>
          <a:bodyPr wrap="square" rtlCol="0">
            <a:spAutoFit/>
          </a:bodyPr>
          <a:lstStyle/>
          <a:p>
            <a:r>
              <a:rPr lang="en-US" dirty="0">
                <a:solidFill>
                  <a:schemeClr val="bg1"/>
                </a:solidFill>
                <a:latin typeface="+mj-lt"/>
              </a:rPr>
              <a:t>Source: CA CDCR, 2020</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66</a:t>
            </a:fld>
            <a:endParaRPr lang="en-US"/>
          </a:p>
        </p:txBody>
      </p:sp>
    </p:spTree>
    <p:extLst>
      <p:ext uri="{BB962C8B-B14F-4D97-AF65-F5344CB8AC3E}">
        <p14:creationId xmlns:p14="http://schemas.microsoft.com/office/powerpoint/2010/main" val="1785991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a:lstStyle/>
          <a:p>
            <a:pPr algn="ctr"/>
            <a:r>
              <a:rPr lang="en-US" sz="4400" dirty="0"/>
              <a:t>Disparities in Approaches </a:t>
            </a:r>
            <a:br>
              <a:rPr lang="en-US" sz="4400" dirty="0"/>
            </a:br>
            <a:r>
              <a:rPr lang="en-US" sz="4400" dirty="0"/>
              <a:t>to Opioid Use </a:t>
            </a:r>
          </a:p>
        </p:txBody>
      </p:sp>
      <p:sp>
        <p:nvSpPr>
          <p:cNvPr id="3" name="Content Placeholder 2"/>
          <p:cNvSpPr>
            <a:spLocks noGrp="1"/>
          </p:cNvSpPr>
          <p:nvPr>
            <p:ph idx="1"/>
          </p:nvPr>
        </p:nvSpPr>
        <p:spPr/>
        <p:txBody>
          <a:bodyPr/>
          <a:lstStyle/>
          <a:p>
            <a:r>
              <a:rPr lang="en-US" sz="2800" i="1" dirty="0">
                <a:latin typeface="+mj-lt"/>
              </a:rPr>
              <a:t>“The heroin epidemic shows that how we respond to the crimes accompanying addiction depends on how much we care about the victims of crime and those in the grip of addiction. White heroin addicts get overdose treatment, rehabilitation and reincorporation, a system that will be there for them again and again and again. Black drug users got jail cells and ‘Just say no’.”</a:t>
            </a:r>
          </a:p>
        </p:txBody>
      </p:sp>
      <p:sp>
        <p:nvSpPr>
          <p:cNvPr id="4" name="TextBox 3"/>
          <p:cNvSpPr txBox="1"/>
          <p:nvPr/>
        </p:nvSpPr>
        <p:spPr>
          <a:xfrm>
            <a:off x="169817" y="6411919"/>
            <a:ext cx="5251269" cy="338554"/>
          </a:xfrm>
          <a:prstGeom prst="rect">
            <a:avLst/>
          </a:prstGeom>
          <a:noFill/>
        </p:spPr>
        <p:txBody>
          <a:bodyPr wrap="square" rtlCol="0">
            <a:spAutoFit/>
          </a:bodyPr>
          <a:lstStyle/>
          <a:p>
            <a:r>
              <a:rPr lang="en-US" sz="1600" dirty="0">
                <a:solidFill>
                  <a:schemeClr val="bg1"/>
                </a:solidFill>
                <a:latin typeface="+mj-lt"/>
              </a:rPr>
              <a:t>Source: James &amp; Jordan, 2018</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67</a:t>
            </a:fld>
            <a:endParaRPr lang="en-US"/>
          </a:p>
        </p:txBody>
      </p:sp>
    </p:spTree>
    <p:extLst>
      <p:ext uri="{BB962C8B-B14F-4D97-AF65-F5344CB8AC3E}">
        <p14:creationId xmlns:p14="http://schemas.microsoft.com/office/powerpoint/2010/main" val="8367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952"/>
            <a:ext cx="8229600" cy="1143000"/>
          </a:xfrm>
        </p:spPr>
        <p:txBody>
          <a:bodyPr anchor="t"/>
          <a:lstStyle/>
          <a:p>
            <a:pPr algn="ctr"/>
            <a:r>
              <a:rPr lang="en-US" dirty="0">
                <a:solidFill>
                  <a:schemeClr val="bg1"/>
                </a:solidFill>
                <a:effectLst>
                  <a:outerShdw blurRad="38100" dist="38100" dir="2700000" algn="tl">
                    <a:srgbClr val="000000">
                      <a:alpha val="43137"/>
                    </a:srgbClr>
                  </a:outerShdw>
                </a:effectLst>
              </a:rPr>
              <a:t>Case Study: James </a:t>
            </a:r>
          </a:p>
        </p:txBody>
      </p:sp>
      <p:pic>
        <p:nvPicPr>
          <p:cNvPr id="4" name="Picture 3" descr="This is an image of an older Black man." title="Older Black 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1952"/>
            <a:ext cx="7252570" cy="4835047"/>
          </a:xfrm>
          <a:prstGeom prst="rect">
            <a:avLst/>
          </a:prstGeom>
        </p:spPr>
      </p:pic>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68</a:t>
            </a:fld>
            <a:endParaRPr lang="en-US"/>
          </a:p>
        </p:txBody>
      </p:sp>
    </p:spTree>
    <p:extLst>
      <p:ext uri="{BB962C8B-B14F-4D97-AF65-F5344CB8AC3E}">
        <p14:creationId xmlns:p14="http://schemas.microsoft.com/office/powerpoint/2010/main" val="2302254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E7C4-01BB-45E9-82C0-8D101E41EBD6}"/>
              </a:ext>
            </a:extLst>
          </p:cNvPr>
          <p:cNvSpPr>
            <a:spLocks noGrp="1"/>
          </p:cNvSpPr>
          <p:nvPr>
            <p:ph type="title"/>
          </p:nvPr>
        </p:nvSpPr>
        <p:spPr>
          <a:xfrm>
            <a:off x="381000" y="368951"/>
            <a:ext cx="8229600" cy="1143000"/>
          </a:xfrm>
        </p:spPr>
        <p:txBody>
          <a:bodyPr anchor="t"/>
          <a:lstStyle/>
          <a:p>
            <a:pPr algn="ctr"/>
            <a:r>
              <a:rPr lang="en-US" sz="4400" dirty="0"/>
              <a:t>Case Study: Meet James</a:t>
            </a:r>
          </a:p>
        </p:txBody>
      </p:sp>
      <p:sp>
        <p:nvSpPr>
          <p:cNvPr id="3" name="Content Placeholder 2">
            <a:extLst>
              <a:ext uri="{FF2B5EF4-FFF2-40B4-BE49-F238E27FC236}">
                <a16:creationId xmlns:a16="http://schemas.microsoft.com/office/drawing/2014/main" id="{BBAD282D-1B6F-4D44-8463-034899AFB87D}"/>
              </a:ext>
            </a:extLst>
          </p:cNvPr>
          <p:cNvSpPr>
            <a:spLocks noGrp="1"/>
          </p:cNvSpPr>
          <p:nvPr>
            <p:ph sz="half" idx="1"/>
          </p:nvPr>
        </p:nvSpPr>
        <p:spPr>
          <a:xfrm>
            <a:off x="457200" y="1648326"/>
            <a:ext cx="4038600" cy="4957011"/>
          </a:xfrm>
        </p:spPr>
        <p:txBody>
          <a:bodyPr>
            <a:normAutofit fontScale="62500" lnSpcReduction="20000"/>
          </a:bodyPr>
          <a:lstStyle/>
          <a:p>
            <a:r>
              <a:rPr lang="en-US" sz="3200" dirty="0">
                <a:latin typeface="+mj-lt"/>
              </a:rPr>
              <a:t>55 y/o AA man for usual HIV specialty care.</a:t>
            </a:r>
          </a:p>
          <a:p>
            <a:r>
              <a:rPr lang="en-US" sz="3200" dirty="0" err="1">
                <a:latin typeface="+mj-lt"/>
              </a:rPr>
              <a:t>Pmhx</a:t>
            </a:r>
            <a:r>
              <a:rPr lang="en-US" sz="3200" dirty="0">
                <a:latin typeface="+mj-lt"/>
              </a:rPr>
              <a:t>: Chronic Back and knee pain since MVI 8 years ago. Erectile Dysfunction, Depression</a:t>
            </a:r>
          </a:p>
          <a:p>
            <a:r>
              <a:rPr lang="en-US" sz="3200" dirty="0">
                <a:latin typeface="+mj-lt"/>
              </a:rPr>
              <a:t>DM type 2, HTN, HIV positive (2000), Asthma</a:t>
            </a:r>
          </a:p>
          <a:p>
            <a:r>
              <a:rPr lang="en-US" sz="3200" dirty="0">
                <a:latin typeface="+mj-lt"/>
              </a:rPr>
              <a:t>SH: Occ </a:t>
            </a:r>
            <a:r>
              <a:rPr lang="en-US" sz="3200" dirty="0" err="1">
                <a:latin typeface="+mj-lt"/>
              </a:rPr>
              <a:t>Etoh</a:t>
            </a:r>
            <a:r>
              <a:rPr lang="en-US" sz="3200" dirty="0">
                <a:latin typeface="+mj-lt"/>
              </a:rPr>
              <a:t>; no tobacco, cannabis for relaxation</a:t>
            </a:r>
          </a:p>
          <a:p>
            <a:r>
              <a:rPr lang="en-US" sz="3200" dirty="0">
                <a:latin typeface="+mj-lt"/>
              </a:rPr>
              <a:t>Rx: </a:t>
            </a:r>
            <a:r>
              <a:rPr lang="en-US" sz="3200" dirty="0" err="1">
                <a:latin typeface="+mj-lt"/>
              </a:rPr>
              <a:t>metformin,valsartan</a:t>
            </a:r>
            <a:r>
              <a:rPr lang="en-US" sz="3200" dirty="0">
                <a:latin typeface="+mj-lt"/>
              </a:rPr>
              <a:t> ,</a:t>
            </a:r>
            <a:r>
              <a:rPr lang="en-US" sz="3200" dirty="0" err="1">
                <a:latin typeface="+mj-lt"/>
              </a:rPr>
              <a:t>bictegravir</a:t>
            </a:r>
            <a:r>
              <a:rPr lang="en-US" sz="3200" dirty="0">
                <a:latin typeface="+mj-lt"/>
              </a:rPr>
              <a:t> and TAF/3tC  .  Hydrocodone 7.5 1 po Q6, Albuterol inhalers prn.</a:t>
            </a:r>
          </a:p>
          <a:p>
            <a:r>
              <a:rPr lang="en-US" sz="3200" dirty="0">
                <a:latin typeface="+mj-lt"/>
              </a:rPr>
              <a:t>Physical: Vitals </a:t>
            </a:r>
            <a:r>
              <a:rPr lang="en-US" sz="3200" dirty="0" err="1">
                <a:latin typeface="+mj-lt"/>
              </a:rPr>
              <a:t>wnl</a:t>
            </a:r>
            <a:r>
              <a:rPr lang="en-US" sz="3200" dirty="0">
                <a:latin typeface="+mj-lt"/>
              </a:rPr>
              <a:t>. Physical exam </a:t>
            </a:r>
            <a:r>
              <a:rPr lang="en-US" sz="3200" dirty="0" err="1">
                <a:latin typeface="+mj-lt"/>
              </a:rPr>
              <a:t>wnl</a:t>
            </a:r>
            <a:r>
              <a:rPr lang="en-US" sz="3200" dirty="0">
                <a:latin typeface="+mj-lt"/>
              </a:rPr>
              <a:t>  (knee swelling, reduced range of motion). Pain assessment ( 6/10) </a:t>
            </a:r>
          </a:p>
          <a:p>
            <a:endParaRPr lang="en-US" dirty="0"/>
          </a:p>
        </p:txBody>
      </p:sp>
      <p:sp>
        <p:nvSpPr>
          <p:cNvPr id="4" name="Content Placeholder 3">
            <a:extLst>
              <a:ext uri="{FF2B5EF4-FFF2-40B4-BE49-F238E27FC236}">
                <a16:creationId xmlns:a16="http://schemas.microsoft.com/office/drawing/2014/main" id="{C4B6D4B7-766E-4384-A684-9D2124F63F85}"/>
              </a:ext>
            </a:extLst>
          </p:cNvPr>
          <p:cNvSpPr>
            <a:spLocks noGrp="1"/>
          </p:cNvSpPr>
          <p:nvPr>
            <p:ph sz="half" idx="2"/>
          </p:nvPr>
        </p:nvSpPr>
        <p:spPr/>
        <p:txBody>
          <a:bodyPr>
            <a:normAutofit fontScale="62500" lnSpcReduction="20000"/>
          </a:bodyPr>
          <a:lstStyle/>
          <a:p>
            <a:r>
              <a:rPr lang="en-US" sz="3200" dirty="0">
                <a:latin typeface="+mj-lt"/>
              </a:rPr>
              <a:t>What’s Missing:</a:t>
            </a:r>
          </a:p>
          <a:p>
            <a:endParaRPr lang="en-US" dirty="0"/>
          </a:p>
        </p:txBody>
      </p:sp>
      <p:sp>
        <p:nvSpPr>
          <p:cNvPr id="5" name="Slide Number Placeholder 4"/>
          <p:cNvSpPr>
            <a:spLocks noGrp="1"/>
          </p:cNvSpPr>
          <p:nvPr>
            <p:ph type="sldNum" sz="quarter" idx="12"/>
          </p:nvPr>
        </p:nvSpPr>
        <p:spPr/>
        <p:txBody>
          <a:bodyPr/>
          <a:lstStyle/>
          <a:p>
            <a:pPr>
              <a:defRPr/>
            </a:pPr>
            <a:fld id="{97B24E24-E446-4812-82D9-18D1A837D45B}" type="slidenum">
              <a:rPr lang="en-US" smtClean="0">
                <a:solidFill>
                  <a:schemeClr val="bg1"/>
                </a:solidFill>
              </a:rPr>
              <a:pPr>
                <a:defRPr/>
              </a:pPr>
              <a:t>69</a:t>
            </a:fld>
            <a:endParaRPr lang="en-US" dirty="0">
              <a:solidFill>
                <a:schemeClr val="bg1"/>
              </a:solidFill>
            </a:endParaRPr>
          </a:p>
        </p:txBody>
      </p:sp>
    </p:spTree>
    <p:extLst>
      <p:ext uri="{BB962C8B-B14F-4D97-AF65-F5344CB8AC3E}">
        <p14:creationId xmlns:p14="http://schemas.microsoft.com/office/powerpoint/2010/main" val="283694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Test Your Knowledge Question #2</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In 2019, what percentage of African-American people with HIV (PWH) in the U.S. were classified as virally suppressed? </a:t>
            </a: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25%</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48%</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61%</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79%</a:t>
            </a:r>
          </a:p>
          <a:p>
            <a:endParaRPr lang="en-US" dirty="0"/>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7</a:t>
            </a:fld>
            <a:endParaRPr lang="en-US" dirty="0"/>
          </a:p>
        </p:txBody>
      </p:sp>
    </p:spTree>
    <p:extLst>
      <p:ext uri="{BB962C8B-B14F-4D97-AF65-F5344CB8AC3E}">
        <p14:creationId xmlns:p14="http://schemas.microsoft.com/office/powerpoint/2010/main" val="183977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E7C4-01BB-45E9-82C0-8D101E41EBD6}"/>
              </a:ext>
            </a:extLst>
          </p:cNvPr>
          <p:cNvSpPr>
            <a:spLocks noGrp="1"/>
          </p:cNvSpPr>
          <p:nvPr>
            <p:ph type="title"/>
          </p:nvPr>
        </p:nvSpPr>
        <p:spPr>
          <a:xfrm>
            <a:off x="533400" y="287268"/>
            <a:ext cx="8229600" cy="1143000"/>
          </a:xfrm>
        </p:spPr>
        <p:txBody>
          <a:bodyPr anchor="t"/>
          <a:lstStyle/>
          <a:p>
            <a:pPr algn="ctr"/>
            <a:r>
              <a:rPr lang="en-US" sz="4400" dirty="0"/>
              <a:t>Case Study: Meet James (2)</a:t>
            </a:r>
          </a:p>
        </p:txBody>
      </p:sp>
      <p:sp>
        <p:nvSpPr>
          <p:cNvPr id="3" name="Content Placeholder 2">
            <a:extLst>
              <a:ext uri="{FF2B5EF4-FFF2-40B4-BE49-F238E27FC236}">
                <a16:creationId xmlns:a16="http://schemas.microsoft.com/office/drawing/2014/main" id="{BBAD282D-1B6F-4D44-8463-034899AFB87D}"/>
              </a:ext>
            </a:extLst>
          </p:cNvPr>
          <p:cNvSpPr>
            <a:spLocks noGrp="1"/>
          </p:cNvSpPr>
          <p:nvPr>
            <p:ph sz="half" idx="1"/>
          </p:nvPr>
        </p:nvSpPr>
        <p:spPr>
          <a:xfrm>
            <a:off x="457200" y="1430268"/>
            <a:ext cx="4038600" cy="4924657"/>
          </a:xfrm>
        </p:spPr>
        <p:txBody>
          <a:bodyPr>
            <a:normAutofit fontScale="85000" lnSpcReduction="20000"/>
          </a:bodyPr>
          <a:lstStyle/>
          <a:p>
            <a:r>
              <a:rPr lang="en-US" dirty="0">
                <a:latin typeface="+mj-lt"/>
              </a:rPr>
              <a:t>55 y/o AA man for </a:t>
            </a:r>
            <a:r>
              <a:rPr lang="en-US" dirty="0">
                <a:solidFill>
                  <a:srgbClr val="FF0000"/>
                </a:solidFill>
                <a:latin typeface="+mj-lt"/>
              </a:rPr>
              <a:t>usual HIV specialty care.</a:t>
            </a:r>
          </a:p>
          <a:p>
            <a:r>
              <a:rPr lang="en-US" dirty="0" err="1">
                <a:latin typeface="+mj-lt"/>
              </a:rPr>
              <a:t>Pmhx</a:t>
            </a:r>
            <a:r>
              <a:rPr lang="en-US" dirty="0">
                <a:latin typeface="+mj-lt"/>
              </a:rPr>
              <a:t>: Chronic Back and knee pain since MVI 8 years ago. </a:t>
            </a:r>
            <a:r>
              <a:rPr lang="en-US" dirty="0">
                <a:solidFill>
                  <a:srgbClr val="FF0000"/>
                </a:solidFill>
                <a:latin typeface="+mj-lt"/>
              </a:rPr>
              <a:t>Erectile Dysfunction</a:t>
            </a:r>
            <a:r>
              <a:rPr lang="en-US" dirty="0">
                <a:latin typeface="+mj-lt"/>
              </a:rPr>
              <a:t>, </a:t>
            </a:r>
            <a:r>
              <a:rPr lang="en-US" dirty="0">
                <a:solidFill>
                  <a:srgbClr val="FF0000"/>
                </a:solidFill>
                <a:latin typeface="+mj-lt"/>
              </a:rPr>
              <a:t>Depression; </a:t>
            </a:r>
            <a:r>
              <a:rPr lang="en-US" dirty="0">
                <a:latin typeface="+mj-lt"/>
              </a:rPr>
              <a:t>DM type 2, HTN, </a:t>
            </a:r>
            <a:r>
              <a:rPr lang="en-US" dirty="0">
                <a:solidFill>
                  <a:srgbClr val="FF0000"/>
                </a:solidFill>
                <a:latin typeface="+mj-lt"/>
              </a:rPr>
              <a:t>HIV positive (2000), </a:t>
            </a:r>
            <a:r>
              <a:rPr lang="en-US" dirty="0">
                <a:latin typeface="+mj-lt"/>
              </a:rPr>
              <a:t>Asthma</a:t>
            </a:r>
          </a:p>
          <a:p>
            <a:r>
              <a:rPr lang="en-US" dirty="0">
                <a:latin typeface="+mj-lt"/>
              </a:rPr>
              <a:t>SH: Occ </a:t>
            </a:r>
            <a:r>
              <a:rPr lang="en-US" dirty="0" err="1">
                <a:latin typeface="+mj-lt"/>
              </a:rPr>
              <a:t>Etoh</a:t>
            </a:r>
            <a:r>
              <a:rPr lang="en-US" dirty="0">
                <a:latin typeface="+mj-lt"/>
              </a:rPr>
              <a:t>; no tobacco, </a:t>
            </a:r>
            <a:r>
              <a:rPr lang="en-US" dirty="0">
                <a:solidFill>
                  <a:srgbClr val="FF0000"/>
                </a:solidFill>
                <a:latin typeface="+mj-lt"/>
              </a:rPr>
              <a:t>cannabis for relaxation</a:t>
            </a:r>
          </a:p>
          <a:p>
            <a:r>
              <a:rPr lang="en-US" dirty="0">
                <a:latin typeface="+mj-lt"/>
              </a:rPr>
              <a:t>Rx: </a:t>
            </a:r>
            <a:r>
              <a:rPr lang="en-US" dirty="0" err="1">
                <a:latin typeface="+mj-lt"/>
              </a:rPr>
              <a:t>metformin,valsartan</a:t>
            </a:r>
            <a:r>
              <a:rPr lang="en-US" dirty="0">
                <a:latin typeface="+mj-lt"/>
              </a:rPr>
              <a:t> ,</a:t>
            </a:r>
            <a:r>
              <a:rPr lang="en-US" dirty="0" err="1">
                <a:latin typeface="+mj-lt"/>
              </a:rPr>
              <a:t>bictegarvir</a:t>
            </a:r>
            <a:r>
              <a:rPr lang="en-US" dirty="0">
                <a:latin typeface="+mj-lt"/>
              </a:rPr>
              <a:t> and TDF/3tC  .  </a:t>
            </a:r>
            <a:r>
              <a:rPr lang="en-US" dirty="0">
                <a:solidFill>
                  <a:srgbClr val="FF0000"/>
                </a:solidFill>
                <a:latin typeface="+mj-lt"/>
              </a:rPr>
              <a:t>Hydrocodone 7.5 1 po Q6</a:t>
            </a:r>
            <a:r>
              <a:rPr lang="en-US" dirty="0">
                <a:latin typeface="+mj-lt"/>
              </a:rPr>
              <a:t>, Albuterol inhalers prn.</a:t>
            </a:r>
          </a:p>
          <a:p>
            <a:r>
              <a:rPr lang="en-US" dirty="0">
                <a:latin typeface="+mj-lt"/>
              </a:rPr>
              <a:t>Physical: Vitals </a:t>
            </a:r>
            <a:r>
              <a:rPr lang="en-US" dirty="0" err="1">
                <a:latin typeface="+mj-lt"/>
              </a:rPr>
              <a:t>wnl</a:t>
            </a:r>
            <a:r>
              <a:rPr lang="en-US" dirty="0">
                <a:latin typeface="+mj-lt"/>
              </a:rPr>
              <a:t>. Physical exam </a:t>
            </a:r>
            <a:r>
              <a:rPr lang="en-US" dirty="0" err="1">
                <a:latin typeface="+mj-lt"/>
              </a:rPr>
              <a:t>wnl</a:t>
            </a:r>
            <a:r>
              <a:rPr lang="en-US" dirty="0">
                <a:latin typeface="+mj-lt"/>
              </a:rPr>
              <a:t>  (knee swelling, reduced range of motion). </a:t>
            </a:r>
            <a:r>
              <a:rPr lang="en-US" dirty="0">
                <a:solidFill>
                  <a:srgbClr val="FF0000"/>
                </a:solidFill>
                <a:latin typeface="+mj-lt"/>
              </a:rPr>
              <a:t>Pain assessment ( 6/10</a:t>
            </a:r>
            <a:r>
              <a:rPr lang="en-US" dirty="0">
                <a:latin typeface="+mj-lt"/>
              </a:rPr>
              <a:t>) </a:t>
            </a:r>
          </a:p>
          <a:p>
            <a:endParaRPr lang="en-US" dirty="0"/>
          </a:p>
        </p:txBody>
      </p:sp>
      <p:sp>
        <p:nvSpPr>
          <p:cNvPr id="4" name="Content Placeholder 3">
            <a:extLst>
              <a:ext uri="{FF2B5EF4-FFF2-40B4-BE49-F238E27FC236}">
                <a16:creationId xmlns:a16="http://schemas.microsoft.com/office/drawing/2014/main" id="{C4B6D4B7-766E-4384-A684-9D2124F63F85}"/>
              </a:ext>
            </a:extLst>
          </p:cNvPr>
          <p:cNvSpPr>
            <a:spLocks noGrp="1"/>
          </p:cNvSpPr>
          <p:nvPr>
            <p:ph sz="half" idx="2"/>
          </p:nvPr>
        </p:nvSpPr>
        <p:spPr/>
        <p:txBody>
          <a:bodyPr>
            <a:normAutofit fontScale="85000" lnSpcReduction="20000"/>
          </a:bodyPr>
          <a:lstStyle/>
          <a:p>
            <a:r>
              <a:rPr lang="en-US" dirty="0">
                <a:latin typeface="+mj-lt"/>
              </a:rPr>
              <a:t>What’s Missing:</a:t>
            </a:r>
          </a:p>
          <a:p>
            <a:r>
              <a:rPr lang="en-US" dirty="0">
                <a:latin typeface="+mj-lt"/>
              </a:rPr>
              <a:t>A) Mental Health</a:t>
            </a:r>
          </a:p>
          <a:p>
            <a:r>
              <a:rPr lang="en-US" dirty="0">
                <a:latin typeface="+mj-lt"/>
              </a:rPr>
              <a:t>B) Physical Medicine</a:t>
            </a:r>
          </a:p>
          <a:p>
            <a:pPr lvl="1">
              <a:buClr>
                <a:srgbClr val="0BD0D9"/>
              </a:buClr>
            </a:pPr>
            <a:r>
              <a:rPr lang="en-US" dirty="0">
                <a:latin typeface="+mj-lt"/>
              </a:rPr>
              <a:t>Candidate  Partner prevention</a:t>
            </a:r>
          </a:p>
          <a:p>
            <a:pPr lvl="1">
              <a:buClr>
                <a:srgbClr val="0BD0D9"/>
              </a:buClr>
            </a:pPr>
            <a:r>
              <a:rPr lang="en-US" dirty="0">
                <a:latin typeface="+mj-lt"/>
              </a:rPr>
              <a:t>Bloodwork, 3 site STD testing</a:t>
            </a:r>
          </a:p>
          <a:p>
            <a:pPr lvl="1">
              <a:buClr>
                <a:srgbClr val="0BD0D9"/>
              </a:buClr>
            </a:pPr>
            <a:r>
              <a:rPr lang="en-US" dirty="0">
                <a:latin typeface="+mj-lt"/>
              </a:rPr>
              <a:t>Cannabis </a:t>
            </a:r>
          </a:p>
          <a:p>
            <a:pPr lvl="1">
              <a:buClr>
                <a:srgbClr val="0BD0D9"/>
              </a:buClr>
            </a:pPr>
            <a:r>
              <a:rPr lang="en-US" dirty="0">
                <a:latin typeface="+mj-lt"/>
              </a:rPr>
              <a:t>Opiate  medications</a:t>
            </a:r>
          </a:p>
          <a:p>
            <a:pPr lvl="2">
              <a:buClr>
                <a:srgbClr val="0BD0D9"/>
              </a:buClr>
            </a:pPr>
            <a:r>
              <a:rPr lang="en-US" dirty="0">
                <a:latin typeface="+mj-lt"/>
              </a:rPr>
              <a:t>CURES Documentation</a:t>
            </a:r>
          </a:p>
          <a:p>
            <a:pPr lvl="2">
              <a:buClr>
                <a:srgbClr val="0BD0D9"/>
              </a:buClr>
            </a:pPr>
            <a:r>
              <a:rPr lang="en-US" dirty="0">
                <a:latin typeface="+mj-lt"/>
              </a:rPr>
              <a:t>Opiate Agreement</a:t>
            </a:r>
          </a:p>
          <a:p>
            <a:pPr lvl="2">
              <a:buClr>
                <a:srgbClr val="0BD0D9"/>
              </a:buClr>
            </a:pPr>
            <a:r>
              <a:rPr lang="en-US" dirty="0">
                <a:latin typeface="+mj-lt"/>
              </a:rPr>
              <a:t>MME Score</a:t>
            </a:r>
          </a:p>
          <a:p>
            <a:pPr lvl="2">
              <a:buClr>
                <a:srgbClr val="0BD0D9"/>
              </a:buClr>
            </a:pPr>
            <a:r>
              <a:rPr lang="en-US" dirty="0">
                <a:latin typeface="+mj-lt"/>
              </a:rPr>
              <a:t>Opioid Taper</a:t>
            </a:r>
          </a:p>
          <a:p>
            <a:pPr lvl="1">
              <a:buClr>
                <a:srgbClr val="0BD0D9"/>
              </a:buClr>
            </a:pPr>
            <a:r>
              <a:rPr lang="en-US" dirty="0">
                <a:latin typeface="+mj-lt"/>
              </a:rPr>
              <a:t>EDD- testosterone and Opiates</a:t>
            </a:r>
          </a:p>
          <a:p>
            <a:endParaRPr lang="en-US" dirty="0"/>
          </a:p>
        </p:txBody>
      </p:sp>
      <p:sp>
        <p:nvSpPr>
          <p:cNvPr id="5" name="Slide Number Placeholder 4"/>
          <p:cNvSpPr>
            <a:spLocks noGrp="1"/>
          </p:cNvSpPr>
          <p:nvPr>
            <p:ph type="sldNum" sz="quarter" idx="12"/>
          </p:nvPr>
        </p:nvSpPr>
        <p:spPr/>
        <p:txBody>
          <a:bodyPr/>
          <a:lstStyle/>
          <a:p>
            <a:pPr>
              <a:defRPr/>
            </a:pPr>
            <a:fld id="{97B24E24-E446-4812-82D9-18D1A837D45B}" type="slidenum">
              <a:rPr lang="en-US" smtClean="0">
                <a:solidFill>
                  <a:schemeClr val="bg1"/>
                </a:solidFill>
              </a:rPr>
              <a:pPr>
                <a:defRPr/>
              </a:pPr>
              <a:t>70</a:t>
            </a:fld>
            <a:endParaRPr lang="en-US">
              <a:solidFill>
                <a:schemeClr val="bg1"/>
              </a:solidFill>
            </a:endParaRPr>
          </a:p>
        </p:txBody>
      </p:sp>
    </p:spTree>
    <p:extLst>
      <p:ext uri="{BB962C8B-B14F-4D97-AF65-F5344CB8AC3E}">
        <p14:creationId xmlns:p14="http://schemas.microsoft.com/office/powerpoint/2010/main" val="2641322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6605" y="630936"/>
            <a:ext cx="7988006" cy="3231202"/>
          </a:xfrm>
        </p:spPr>
        <p:txBody>
          <a:bodyPr anchor="ctr"/>
          <a:lstStyle/>
          <a:p>
            <a:pPr algn="ctr"/>
            <a:r>
              <a:rPr lang="en-US" sz="4800" dirty="0">
                <a:solidFill>
                  <a:schemeClr val="tx1"/>
                </a:solidFill>
                <a:effectLst>
                  <a:outerShdw blurRad="38100" dist="38100" dir="2700000" algn="tl">
                    <a:srgbClr val="000000">
                      <a:alpha val="43137"/>
                    </a:srgbClr>
                  </a:outerShdw>
                </a:effectLst>
              </a:rPr>
              <a:t>Screening for Depression and Anxiety in Primary/Specialty Care Settings</a:t>
            </a:r>
          </a:p>
        </p:txBody>
      </p:sp>
      <p:sp>
        <p:nvSpPr>
          <p:cNvPr id="2" name="TextBox 1"/>
          <p:cNvSpPr txBox="1"/>
          <p:nvPr/>
        </p:nvSpPr>
        <p:spPr>
          <a:xfrm>
            <a:off x="757989" y="4138863"/>
            <a:ext cx="7688179" cy="1384995"/>
          </a:xfrm>
          <a:prstGeom prst="rect">
            <a:avLst/>
          </a:prstGeom>
          <a:noFill/>
        </p:spPr>
        <p:txBody>
          <a:bodyPr wrap="square" rtlCol="0">
            <a:spAutoFit/>
          </a:bodyPr>
          <a:lstStyle/>
          <a:p>
            <a:pPr algn="ctr"/>
            <a:r>
              <a:rPr lang="en-US" sz="2800" dirty="0">
                <a:latin typeface="+mj-lt"/>
              </a:rPr>
              <a:t>It only takes a few minutes, and it helps immensely with treatment planning and referrals to behavioral health specialists </a:t>
            </a:r>
          </a:p>
        </p:txBody>
      </p:sp>
      <p:sp>
        <p:nvSpPr>
          <p:cNvPr id="3" name="Slide Number Placeholder 2"/>
          <p:cNvSpPr>
            <a:spLocks noGrp="1"/>
          </p:cNvSpPr>
          <p:nvPr>
            <p:ph type="sldNum" sz="quarter" idx="12"/>
          </p:nvPr>
        </p:nvSpPr>
        <p:spPr/>
        <p:txBody>
          <a:bodyPr/>
          <a:lstStyle/>
          <a:p>
            <a:pPr>
              <a:defRPr/>
            </a:pPr>
            <a:fld id="{B63A8629-E50B-4815-A473-6328D8E3D4AD}" type="slidenum">
              <a:rPr lang="en-US" smtClean="0"/>
              <a:pPr>
                <a:defRPr/>
              </a:pPr>
              <a:t>71</a:t>
            </a:fld>
            <a:endParaRPr lang="en-US" dirty="0"/>
          </a:p>
        </p:txBody>
      </p:sp>
    </p:spTree>
    <p:extLst>
      <p:ext uri="{BB962C8B-B14F-4D97-AF65-F5344CB8AC3E}">
        <p14:creationId xmlns:p14="http://schemas.microsoft.com/office/powerpoint/2010/main" val="3977236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4106"/>
            <a:ext cx="8229600" cy="1143000"/>
          </a:xfrm>
        </p:spPr>
        <p:txBody>
          <a:bodyPr anchor="t"/>
          <a:lstStyle/>
          <a:p>
            <a:r>
              <a:rPr lang="en-US" sz="4400" dirty="0"/>
              <a:t>PHQ-9 Cutoffs and Provider Actions</a:t>
            </a:r>
          </a:p>
        </p:txBody>
      </p:sp>
      <p:sp>
        <p:nvSpPr>
          <p:cNvPr id="3" name="Content Placeholder 2"/>
          <p:cNvSpPr>
            <a:spLocks noGrp="1"/>
          </p:cNvSpPr>
          <p:nvPr>
            <p:ph sz="half" idx="1"/>
          </p:nvPr>
        </p:nvSpPr>
        <p:spPr>
          <a:xfrm>
            <a:off x="425116" y="1547106"/>
            <a:ext cx="4038600" cy="4434840"/>
          </a:xfrm>
        </p:spPr>
        <p:txBody>
          <a:bodyPr/>
          <a:lstStyle/>
          <a:p>
            <a:r>
              <a:rPr lang="en-US" sz="2400" dirty="0">
                <a:latin typeface="+mj-lt"/>
              </a:rPr>
              <a:t>Score range is 0-27</a:t>
            </a:r>
          </a:p>
          <a:p>
            <a:r>
              <a:rPr lang="en-US" sz="2400" dirty="0">
                <a:latin typeface="+mj-lt"/>
              </a:rPr>
              <a:t>0-4: minimal or no depression</a:t>
            </a:r>
          </a:p>
          <a:p>
            <a:r>
              <a:rPr lang="en-US" sz="2400" dirty="0">
                <a:latin typeface="+mj-lt"/>
              </a:rPr>
              <a:t>5-9: mild depression</a:t>
            </a:r>
          </a:p>
          <a:p>
            <a:r>
              <a:rPr lang="en-US" sz="2400" dirty="0">
                <a:latin typeface="+mj-lt"/>
              </a:rPr>
              <a:t>10-14: moderate depression</a:t>
            </a:r>
          </a:p>
          <a:p>
            <a:r>
              <a:rPr lang="en-US" sz="2400" dirty="0">
                <a:latin typeface="+mj-lt"/>
              </a:rPr>
              <a:t>15-19: moderately severe </a:t>
            </a:r>
          </a:p>
          <a:p>
            <a:r>
              <a:rPr lang="en-US" sz="2400" dirty="0">
                <a:latin typeface="+mj-lt"/>
              </a:rPr>
              <a:t>20-27: severe depression</a:t>
            </a:r>
          </a:p>
          <a:p>
            <a:r>
              <a:rPr lang="en-US" sz="2400" dirty="0">
                <a:latin typeface="+mj-lt"/>
              </a:rPr>
              <a:t>Pay particular attention to item 9 (suicidal ideation)</a:t>
            </a:r>
          </a:p>
        </p:txBody>
      </p:sp>
      <p:sp>
        <p:nvSpPr>
          <p:cNvPr id="4" name="Content Placeholder 3"/>
          <p:cNvSpPr>
            <a:spLocks noGrp="1"/>
          </p:cNvSpPr>
          <p:nvPr>
            <p:ph sz="half" idx="2"/>
          </p:nvPr>
        </p:nvSpPr>
        <p:spPr>
          <a:xfrm>
            <a:off x="4648200" y="1517267"/>
            <a:ext cx="4114800" cy="4839089"/>
          </a:xfrm>
        </p:spPr>
        <p:txBody>
          <a:bodyPr/>
          <a:lstStyle/>
          <a:p>
            <a:r>
              <a:rPr lang="en-US" dirty="0">
                <a:latin typeface="+mj-lt"/>
              </a:rPr>
              <a:t>No action required </a:t>
            </a:r>
          </a:p>
          <a:p>
            <a:r>
              <a:rPr lang="en-US" sz="2400" dirty="0">
                <a:latin typeface="+mj-lt"/>
              </a:rPr>
              <a:t>5-14: Clinician’s judgment based on duration of </a:t>
            </a:r>
            <a:r>
              <a:rPr lang="en-US" sz="2400" dirty="0" err="1">
                <a:latin typeface="+mj-lt"/>
              </a:rPr>
              <a:t>sx</a:t>
            </a:r>
            <a:r>
              <a:rPr lang="en-US" sz="2400" dirty="0">
                <a:latin typeface="+mj-lt"/>
              </a:rPr>
              <a:t> and functional impairment</a:t>
            </a:r>
          </a:p>
          <a:p>
            <a:endParaRPr lang="en-US" sz="2400" dirty="0">
              <a:latin typeface="+mj-lt"/>
            </a:endParaRPr>
          </a:p>
          <a:p>
            <a:r>
              <a:rPr lang="en-US" sz="2400" dirty="0">
                <a:latin typeface="+mj-lt"/>
              </a:rPr>
              <a:t>15-27: Warrants immediate treatment; medications and/or psychotherapy</a:t>
            </a:r>
          </a:p>
          <a:p>
            <a:r>
              <a:rPr lang="en-US" sz="2400" dirty="0">
                <a:latin typeface="+mj-lt"/>
              </a:rPr>
              <a:t>Can also be used diagnostically i.e., &gt;10 indicates probable major depression</a:t>
            </a:r>
          </a:p>
        </p:txBody>
      </p:sp>
      <p:sp>
        <p:nvSpPr>
          <p:cNvPr id="5" name="TextBox 4"/>
          <p:cNvSpPr txBox="1"/>
          <p:nvPr/>
        </p:nvSpPr>
        <p:spPr>
          <a:xfrm>
            <a:off x="240632" y="6243256"/>
            <a:ext cx="7339263" cy="338554"/>
          </a:xfrm>
          <a:prstGeom prst="rect">
            <a:avLst/>
          </a:prstGeom>
          <a:noFill/>
        </p:spPr>
        <p:txBody>
          <a:bodyPr wrap="square" rtlCol="0">
            <a:spAutoFit/>
          </a:bodyPr>
          <a:lstStyle/>
          <a:p>
            <a:r>
              <a:rPr lang="en-US" sz="1600" dirty="0">
                <a:solidFill>
                  <a:schemeClr val="bg1"/>
                </a:solidFill>
                <a:latin typeface="+mj-lt"/>
              </a:rPr>
              <a:t>Source: Kroenke, Spitzer, &amp; Williams, 2001 </a:t>
            </a:r>
          </a:p>
        </p:txBody>
      </p:sp>
      <p:sp>
        <p:nvSpPr>
          <p:cNvPr id="6" name="Slide Number Placeholder 5"/>
          <p:cNvSpPr>
            <a:spLocks noGrp="1"/>
          </p:cNvSpPr>
          <p:nvPr>
            <p:ph type="sldNum" sz="quarter" idx="12"/>
          </p:nvPr>
        </p:nvSpPr>
        <p:spPr/>
        <p:txBody>
          <a:bodyPr/>
          <a:lstStyle/>
          <a:p>
            <a:pPr>
              <a:defRPr/>
            </a:pPr>
            <a:fld id="{97B24E24-E446-4812-82D9-18D1A837D45B}" type="slidenum">
              <a:rPr lang="en-US" smtClean="0">
                <a:solidFill>
                  <a:schemeClr val="bg1"/>
                </a:solidFill>
              </a:rPr>
              <a:pPr>
                <a:defRPr/>
              </a:pPr>
              <a:t>72</a:t>
            </a:fld>
            <a:endParaRPr lang="en-US" dirty="0">
              <a:solidFill>
                <a:schemeClr val="bg1"/>
              </a:solidFill>
            </a:endParaRPr>
          </a:p>
        </p:txBody>
      </p:sp>
    </p:spTree>
    <p:extLst>
      <p:ext uri="{BB962C8B-B14F-4D97-AF65-F5344CB8AC3E}">
        <p14:creationId xmlns:p14="http://schemas.microsoft.com/office/powerpoint/2010/main" val="3648410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t>Beck Depression Inventory-II Scoring</a:t>
            </a:r>
          </a:p>
        </p:txBody>
      </p:sp>
      <p:sp>
        <p:nvSpPr>
          <p:cNvPr id="3" name="Content Placeholder 2"/>
          <p:cNvSpPr>
            <a:spLocks noGrp="1"/>
          </p:cNvSpPr>
          <p:nvPr>
            <p:ph idx="1"/>
          </p:nvPr>
        </p:nvSpPr>
        <p:spPr/>
        <p:txBody>
          <a:bodyPr/>
          <a:lstStyle/>
          <a:p>
            <a:r>
              <a:rPr lang="en-US" dirty="0">
                <a:latin typeface="+mj-lt"/>
              </a:rPr>
              <a:t>21-item self-report measure of depression symptoms; should be used to measure </a:t>
            </a:r>
            <a:r>
              <a:rPr lang="en-US" dirty="0" err="1">
                <a:latin typeface="+mj-lt"/>
              </a:rPr>
              <a:t>sx</a:t>
            </a:r>
            <a:r>
              <a:rPr lang="en-US" dirty="0">
                <a:latin typeface="+mj-lt"/>
              </a:rPr>
              <a:t> severity, not diagnosis</a:t>
            </a:r>
          </a:p>
          <a:p>
            <a:r>
              <a:rPr lang="en-US" dirty="0">
                <a:latin typeface="+mj-lt"/>
              </a:rPr>
              <a:t>Range of scores is 0-63</a:t>
            </a:r>
          </a:p>
          <a:p>
            <a:r>
              <a:rPr lang="en-US" dirty="0">
                <a:latin typeface="+mj-lt"/>
              </a:rPr>
              <a:t>Score of 0-13: none to minimal depression</a:t>
            </a:r>
          </a:p>
          <a:p>
            <a:r>
              <a:rPr lang="en-US" dirty="0">
                <a:latin typeface="+mj-lt"/>
              </a:rPr>
              <a:t>Score of 14-19: mild depression</a:t>
            </a:r>
          </a:p>
          <a:p>
            <a:r>
              <a:rPr lang="en-US" dirty="0">
                <a:latin typeface="+mj-lt"/>
              </a:rPr>
              <a:t>Score of 20-28: moderate depression</a:t>
            </a:r>
          </a:p>
          <a:p>
            <a:r>
              <a:rPr lang="en-US" dirty="0">
                <a:latin typeface="+mj-lt"/>
              </a:rPr>
              <a:t>Score of 29-63: severe depression </a:t>
            </a:r>
          </a:p>
          <a:p>
            <a:r>
              <a:rPr lang="en-US" dirty="0">
                <a:latin typeface="+mj-lt"/>
              </a:rPr>
              <a:t>Pay particular attention to item 9 (suicidal ideation)</a:t>
            </a:r>
          </a:p>
        </p:txBody>
      </p:sp>
      <p:sp>
        <p:nvSpPr>
          <p:cNvPr id="4" name="TextBox 3"/>
          <p:cNvSpPr txBox="1"/>
          <p:nvPr/>
        </p:nvSpPr>
        <p:spPr>
          <a:xfrm>
            <a:off x="348916" y="6324603"/>
            <a:ext cx="5678905" cy="369332"/>
          </a:xfrm>
          <a:prstGeom prst="rect">
            <a:avLst/>
          </a:prstGeom>
          <a:noFill/>
        </p:spPr>
        <p:txBody>
          <a:bodyPr wrap="square" rtlCol="0">
            <a:spAutoFit/>
          </a:bodyPr>
          <a:lstStyle/>
          <a:p>
            <a:r>
              <a:rPr lang="en-US" dirty="0">
                <a:solidFill>
                  <a:schemeClr val="bg1"/>
                </a:solidFill>
                <a:latin typeface="+mj-lt"/>
              </a:rPr>
              <a:t>Source: Beck, Steer, &amp; Brown, 1996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73</a:t>
            </a:fld>
            <a:endParaRPr lang="en-US"/>
          </a:p>
        </p:txBody>
      </p:sp>
    </p:spTree>
    <p:extLst>
      <p:ext uri="{BB962C8B-B14F-4D97-AF65-F5344CB8AC3E}">
        <p14:creationId xmlns:p14="http://schemas.microsoft.com/office/powerpoint/2010/main" val="3756831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pPr algn="ctr"/>
            <a:r>
              <a:rPr lang="en-US" sz="4400" dirty="0"/>
              <a:t>GAD-7 Scoring/Cutoffs </a:t>
            </a:r>
          </a:p>
        </p:txBody>
      </p:sp>
      <p:sp>
        <p:nvSpPr>
          <p:cNvPr id="6" name="Content Placeholder 5"/>
          <p:cNvSpPr>
            <a:spLocks noGrp="1"/>
          </p:cNvSpPr>
          <p:nvPr>
            <p:ph idx="1"/>
          </p:nvPr>
        </p:nvSpPr>
        <p:spPr>
          <a:xfrm>
            <a:off x="457200" y="1708484"/>
            <a:ext cx="8229600" cy="4616119"/>
          </a:xfrm>
        </p:spPr>
        <p:txBody>
          <a:bodyPr/>
          <a:lstStyle/>
          <a:p>
            <a:pPr marL="0" indent="0">
              <a:buNone/>
            </a:pPr>
            <a:r>
              <a:rPr lang="en-US" sz="2800" dirty="0">
                <a:latin typeface="+mj-lt"/>
              </a:rPr>
              <a:t>Screener for anxiety: 7 items scored 0-3, total score 	ranges from 0-27</a:t>
            </a:r>
          </a:p>
          <a:p>
            <a:r>
              <a:rPr lang="en-US" sz="2800" dirty="0">
                <a:latin typeface="+mj-lt"/>
              </a:rPr>
              <a:t>Score of 0-4: none to minimal anxiety</a:t>
            </a:r>
          </a:p>
          <a:p>
            <a:r>
              <a:rPr lang="en-US" sz="2800" dirty="0">
                <a:latin typeface="+mj-lt"/>
              </a:rPr>
              <a:t>Score of 5-9 : mild anxiety </a:t>
            </a:r>
          </a:p>
          <a:p>
            <a:r>
              <a:rPr lang="en-US" sz="2800" dirty="0">
                <a:latin typeface="+mj-lt"/>
              </a:rPr>
              <a:t>Score of 10-14: moderate anxiety </a:t>
            </a:r>
          </a:p>
          <a:p>
            <a:r>
              <a:rPr lang="en-US" sz="2800" dirty="0">
                <a:latin typeface="+mj-lt"/>
              </a:rPr>
              <a:t>Score of 15-27: severe anxiety </a:t>
            </a:r>
          </a:p>
          <a:p>
            <a:endParaRPr lang="en-US" sz="2800" dirty="0">
              <a:latin typeface="+mj-lt"/>
            </a:endParaRPr>
          </a:p>
          <a:p>
            <a:r>
              <a:rPr lang="en-US" sz="2800" dirty="0">
                <a:latin typeface="+mj-lt"/>
              </a:rPr>
              <a:t>Scores of &gt;8 indicate increasing likelihood of generalized anxiety disorder </a:t>
            </a:r>
          </a:p>
        </p:txBody>
      </p:sp>
      <p:sp>
        <p:nvSpPr>
          <p:cNvPr id="2" name="TextBox 1"/>
          <p:cNvSpPr txBox="1"/>
          <p:nvPr/>
        </p:nvSpPr>
        <p:spPr>
          <a:xfrm>
            <a:off x="120316" y="6324603"/>
            <a:ext cx="6954252" cy="369332"/>
          </a:xfrm>
          <a:prstGeom prst="rect">
            <a:avLst/>
          </a:prstGeom>
          <a:noFill/>
        </p:spPr>
        <p:txBody>
          <a:bodyPr wrap="square" rtlCol="0">
            <a:spAutoFit/>
          </a:bodyPr>
          <a:lstStyle/>
          <a:p>
            <a:r>
              <a:rPr lang="en-US" dirty="0">
                <a:solidFill>
                  <a:schemeClr val="bg1"/>
                </a:solidFill>
                <a:latin typeface="+mj-lt"/>
              </a:rPr>
              <a:t>Source: Kroenke, Spitzer, &amp; Williams, 2006 </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74</a:t>
            </a:fld>
            <a:endParaRPr lang="en-US"/>
          </a:p>
        </p:txBody>
      </p:sp>
    </p:spTree>
    <p:extLst>
      <p:ext uri="{BB962C8B-B14F-4D97-AF65-F5344CB8AC3E}">
        <p14:creationId xmlns:p14="http://schemas.microsoft.com/office/powerpoint/2010/main" val="1499508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8D1490B-F61E-4CCA-AC5C-59DDB56C9F9A}"/>
              </a:ext>
            </a:extLst>
          </p:cNvPr>
          <p:cNvSpPr>
            <a:spLocks noGrp="1"/>
          </p:cNvSpPr>
          <p:nvPr>
            <p:ph type="title"/>
          </p:nvPr>
        </p:nvSpPr>
        <p:spPr>
          <a:xfrm>
            <a:off x="469232" y="367204"/>
            <a:ext cx="8305800" cy="1143000"/>
          </a:xfrm>
        </p:spPr>
        <p:txBody>
          <a:bodyPr>
            <a:noAutofit/>
          </a:bodyPr>
          <a:lstStyle/>
          <a:p>
            <a:pPr algn="ctr"/>
            <a:r>
              <a:rPr lang="en-US" sz="4400" b="1" dirty="0">
                <a:solidFill>
                  <a:srgbClr val="FFFF00"/>
                </a:solidFill>
              </a:rPr>
              <a:t>Calculating the Morphine </a:t>
            </a:r>
            <a:br>
              <a:rPr lang="en-US" sz="4400" b="1" dirty="0">
                <a:solidFill>
                  <a:srgbClr val="FFFF00"/>
                </a:solidFill>
              </a:rPr>
            </a:br>
            <a:r>
              <a:rPr lang="en-US" sz="4400" b="1" dirty="0">
                <a:solidFill>
                  <a:srgbClr val="FFFF00"/>
                </a:solidFill>
              </a:rPr>
              <a:t>Milligram Equivalent</a:t>
            </a:r>
          </a:p>
        </p:txBody>
      </p:sp>
      <p:pic>
        <p:nvPicPr>
          <p:cNvPr id="14" name="Content Placeholder 13" descr="This is an image of a website that can be used to calculate the MME using a medical calculator.">
            <a:extLst>
              <a:ext uri="{FF2B5EF4-FFF2-40B4-BE49-F238E27FC236}">
                <a16:creationId xmlns:a16="http://schemas.microsoft.com/office/drawing/2014/main" id="{B4EEB4DB-150B-4C11-8762-816727547224}"/>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l="-446" t="-3967" r="45225" b="16495"/>
          <a:stretch/>
        </p:blipFill>
        <p:spPr>
          <a:xfrm>
            <a:off x="1955131" y="1391792"/>
            <a:ext cx="5233737" cy="4662785"/>
          </a:xfrm>
        </p:spPr>
      </p:pic>
      <p:sp>
        <p:nvSpPr>
          <p:cNvPr id="2" name="TextBox 1"/>
          <p:cNvSpPr txBox="1"/>
          <p:nvPr/>
        </p:nvSpPr>
        <p:spPr>
          <a:xfrm>
            <a:off x="228600" y="6182292"/>
            <a:ext cx="8458200" cy="369332"/>
          </a:xfrm>
          <a:prstGeom prst="rect">
            <a:avLst/>
          </a:prstGeom>
          <a:noFill/>
        </p:spPr>
        <p:txBody>
          <a:bodyPr wrap="square" rtlCol="0">
            <a:spAutoFit/>
          </a:bodyPr>
          <a:lstStyle/>
          <a:p>
            <a:r>
              <a:rPr lang="en-US" dirty="0">
                <a:solidFill>
                  <a:schemeClr val="bg1"/>
                </a:solidFill>
                <a:latin typeface="+mj-lt"/>
              </a:rPr>
              <a:t>Source: https://www.mdcalc.com/morphine-milligram-equivalents-mme-calculator</a:t>
            </a:r>
          </a:p>
        </p:txBody>
      </p:sp>
      <p:sp>
        <p:nvSpPr>
          <p:cNvPr id="3" name="Slide Number Placeholder 2"/>
          <p:cNvSpPr>
            <a:spLocks noGrp="1"/>
          </p:cNvSpPr>
          <p:nvPr>
            <p:ph type="sldNum" sz="quarter" idx="12"/>
          </p:nvPr>
        </p:nvSpPr>
        <p:spPr/>
        <p:txBody>
          <a:bodyPr/>
          <a:lstStyle/>
          <a:p>
            <a:pPr>
              <a:defRPr/>
            </a:pPr>
            <a:fld id="{3ACADC2E-DD99-4A95-A9FD-764205DE6C92}" type="slidenum">
              <a:rPr lang="en-US" smtClean="0">
                <a:solidFill>
                  <a:schemeClr val="bg1"/>
                </a:solidFill>
              </a:rPr>
              <a:pPr>
                <a:defRPr/>
              </a:pPr>
              <a:t>75</a:t>
            </a:fld>
            <a:endParaRPr lang="en-US" dirty="0">
              <a:solidFill>
                <a:schemeClr val="bg1"/>
              </a:solidFill>
            </a:endParaRPr>
          </a:p>
        </p:txBody>
      </p:sp>
    </p:spTree>
    <p:extLst>
      <p:ext uri="{BB962C8B-B14F-4D97-AF65-F5344CB8AC3E}">
        <p14:creationId xmlns:p14="http://schemas.microsoft.com/office/powerpoint/2010/main" val="18641273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F19D6D-A4BD-43B7-A5F2-776CA51BD45F}"/>
              </a:ext>
            </a:extLst>
          </p:cNvPr>
          <p:cNvSpPr>
            <a:spLocks noGrp="1"/>
          </p:cNvSpPr>
          <p:nvPr>
            <p:ph type="title"/>
          </p:nvPr>
        </p:nvSpPr>
        <p:spPr>
          <a:xfrm>
            <a:off x="481263" y="540500"/>
            <a:ext cx="8305800" cy="1143000"/>
          </a:xfrm>
        </p:spPr>
        <p:txBody>
          <a:bodyPr>
            <a:noAutofit/>
          </a:bodyPr>
          <a:lstStyle/>
          <a:p>
            <a:pPr algn="ctr"/>
            <a:r>
              <a:rPr lang="en-US" sz="4400" b="1" dirty="0">
                <a:solidFill>
                  <a:srgbClr val="FFFF00"/>
                </a:solidFill>
              </a:rPr>
              <a:t>Example of HIV Drug </a:t>
            </a:r>
            <a:br>
              <a:rPr lang="en-US" sz="4400" b="1" dirty="0">
                <a:solidFill>
                  <a:srgbClr val="FFFF00"/>
                </a:solidFill>
              </a:rPr>
            </a:br>
            <a:r>
              <a:rPr lang="en-US" sz="4400" b="1" dirty="0">
                <a:solidFill>
                  <a:srgbClr val="FFFF00"/>
                </a:solidFill>
              </a:rPr>
              <a:t>Interaction Checker</a:t>
            </a:r>
          </a:p>
        </p:txBody>
      </p:sp>
      <p:pic>
        <p:nvPicPr>
          <p:cNvPr id="8" name="Content Placeholder 7" descr="This image is a website from the University of Liverpool Drug Interaction checker.">
            <a:extLst>
              <a:ext uri="{FF2B5EF4-FFF2-40B4-BE49-F238E27FC236}">
                <a16:creationId xmlns:a16="http://schemas.microsoft.com/office/drawing/2014/main" id="{7C80C625-F557-4CB6-B0C5-7D31610D238C}"/>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64024" y="2159838"/>
            <a:ext cx="7940278" cy="3867150"/>
          </a:xfrm>
        </p:spPr>
      </p:pic>
      <p:sp>
        <p:nvSpPr>
          <p:cNvPr id="10" name="TextBox 9">
            <a:extLst>
              <a:ext uri="{FF2B5EF4-FFF2-40B4-BE49-F238E27FC236}">
                <a16:creationId xmlns:a16="http://schemas.microsoft.com/office/drawing/2014/main" id="{28BC7E7C-79BF-48A1-9569-F01AA73D2657}"/>
              </a:ext>
            </a:extLst>
          </p:cNvPr>
          <p:cNvSpPr txBox="1"/>
          <p:nvPr/>
        </p:nvSpPr>
        <p:spPr>
          <a:xfrm>
            <a:off x="2886075" y="5726906"/>
            <a:ext cx="3800475" cy="300082"/>
          </a:xfrm>
          <a:prstGeom prst="rect">
            <a:avLst/>
          </a:prstGeom>
          <a:noFill/>
        </p:spPr>
        <p:txBody>
          <a:bodyPr wrap="square" rtlCol="0">
            <a:spAutoFit/>
          </a:bodyPr>
          <a:lstStyle/>
          <a:p>
            <a:r>
              <a:rPr lang="en-US" sz="1350" dirty="0"/>
              <a:t>https://www.hiv-druginteractions.org/checker</a:t>
            </a:r>
          </a:p>
        </p:txBody>
      </p:sp>
      <p:sp>
        <p:nvSpPr>
          <p:cNvPr id="3" name="TextBox 2"/>
          <p:cNvSpPr txBox="1"/>
          <p:nvPr/>
        </p:nvSpPr>
        <p:spPr>
          <a:xfrm>
            <a:off x="100208" y="6263014"/>
            <a:ext cx="5298510" cy="369332"/>
          </a:xfrm>
          <a:prstGeom prst="rect">
            <a:avLst/>
          </a:prstGeom>
          <a:noFill/>
        </p:spPr>
        <p:txBody>
          <a:bodyPr wrap="square" rtlCol="0">
            <a:spAutoFit/>
          </a:bodyPr>
          <a:lstStyle/>
          <a:p>
            <a:r>
              <a:rPr lang="en-US" dirty="0">
                <a:solidFill>
                  <a:schemeClr val="bg1"/>
                </a:solidFill>
                <a:latin typeface="+mj-lt"/>
              </a:rPr>
              <a:t>Source: University of Liverpool, 2022 </a:t>
            </a:r>
          </a:p>
        </p:txBody>
      </p:sp>
      <p:sp>
        <p:nvSpPr>
          <p:cNvPr id="2" name="Slide Number Placeholder 1"/>
          <p:cNvSpPr>
            <a:spLocks noGrp="1"/>
          </p:cNvSpPr>
          <p:nvPr>
            <p:ph type="sldNum" sz="quarter" idx="12"/>
          </p:nvPr>
        </p:nvSpPr>
        <p:spPr/>
        <p:txBody>
          <a:bodyPr/>
          <a:lstStyle/>
          <a:p>
            <a:pPr>
              <a:defRPr/>
            </a:pPr>
            <a:fld id="{3ACADC2E-DD99-4A95-A9FD-764205DE6C92}" type="slidenum">
              <a:rPr lang="en-US" smtClean="0">
                <a:solidFill>
                  <a:schemeClr val="bg1"/>
                </a:solidFill>
              </a:rPr>
              <a:pPr>
                <a:defRPr/>
              </a:pPr>
              <a:t>76</a:t>
            </a:fld>
            <a:endParaRPr lang="en-US" dirty="0">
              <a:solidFill>
                <a:schemeClr val="bg1"/>
              </a:solidFill>
            </a:endParaRPr>
          </a:p>
        </p:txBody>
      </p:sp>
    </p:spTree>
    <p:extLst>
      <p:ext uri="{BB962C8B-B14F-4D97-AF65-F5344CB8AC3E}">
        <p14:creationId xmlns:p14="http://schemas.microsoft.com/office/powerpoint/2010/main" val="36793347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C983-742A-4449-AC65-A70ECFBB8B17}"/>
              </a:ext>
            </a:extLst>
          </p:cNvPr>
          <p:cNvSpPr>
            <a:spLocks noGrp="1"/>
          </p:cNvSpPr>
          <p:nvPr>
            <p:ph type="title"/>
          </p:nvPr>
        </p:nvSpPr>
        <p:spPr>
          <a:xfrm>
            <a:off x="457200" y="511583"/>
            <a:ext cx="8229600" cy="1143000"/>
          </a:xfrm>
        </p:spPr>
        <p:txBody>
          <a:bodyPr anchor="t"/>
          <a:lstStyle/>
          <a:p>
            <a:pPr algn="ctr"/>
            <a:r>
              <a:rPr lang="en-US" sz="4800" dirty="0" err="1"/>
              <a:t>Narcan</a:t>
            </a:r>
            <a:r>
              <a:rPr lang="en-US" sz="4800" dirty="0"/>
              <a:t> (Naloxone) </a:t>
            </a:r>
          </a:p>
        </p:txBody>
      </p:sp>
      <p:pic>
        <p:nvPicPr>
          <p:cNvPr id="8" name="Content Placeholder 7" descr="This is an image of a Narcan (naloxone) package." title="Narcan package"/>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2942" y="1920085"/>
            <a:ext cx="4282858" cy="3563934"/>
          </a:xfrm>
        </p:spPr>
      </p:pic>
      <p:sp>
        <p:nvSpPr>
          <p:cNvPr id="4" name="Content Placeholder 3">
            <a:extLst>
              <a:ext uri="{FF2B5EF4-FFF2-40B4-BE49-F238E27FC236}">
                <a16:creationId xmlns:a16="http://schemas.microsoft.com/office/drawing/2014/main" id="{FF4595FC-FE8A-42B3-AE3C-196BA7AA1434}"/>
              </a:ext>
            </a:extLst>
          </p:cNvPr>
          <p:cNvSpPr>
            <a:spLocks noGrp="1"/>
          </p:cNvSpPr>
          <p:nvPr>
            <p:ph sz="half" idx="2"/>
          </p:nvPr>
        </p:nvSpPr>
        <p:spPr/>
        <p:txBody>
          <a:bodyPr>
            <a:normAutofit lnSpcReduction="10000"/>
          </a:bodyPr>
          <a:lstStyle/>
          <a:p>
            <a:r>
              <a:rPr lang="en-US" dirty="0">
                <a:latin typeface="+mj-lt"/>
              </a:rPr>
              <a:t>Don’t Panic!</a:t>
            </a:r>
          </a:p>
          <a:p>
            <a:r>
              <a:rPr lang="en-US" dirty="0">
                <a:latin typeface="+mj-lt"/>
              </a:rPr>
              <a:t>Remember your BLS</a:t>
            </a:r>
          </a:p>
          <a:p>
            <a:r>
              <a:rPr lang="en-US" dirty="0">
                <a:latin typeface="+mj-lt"/>
              </a:rPr>
              <a:t>Place on side to prevent aspiration.</a:t>
            </a:r>
          </a:p>
          <a:p>
            <a:r>
              <a:rPr lang="en-US" dirty="0">
                <a:latin typeface="+mj-lt"/>
              </a:rPr>
              <a:t>Place Narcan in one nostril.</a:t>
            </a:r>
          </a:p>
          <a:p>
            <a:r>
              <a:rPr lang="en-US" dirty="0">
                <a:latin typeface="+mj-lt"/>
              </a:rPr>
              <a:t>Firmly press plunger</a:t>
            </a:r>
          </a:p>
          <a:p>
            <a:r>
              <a:rPr lang="en-US" dirty="0">
                <a:latin typeface="+mj-lt"/>
              </a:rPr>
              <a:t>Call 911  in 2-3 minutes if remains unresponsive and give second dose</a:t>
            </a:r>
          </a:p>
        </p:txBody>
      </p:sp>
      <p:sp>
        <p:nvSpPr>
          <p:cNvPr id="6" name="TextBox 5"/>
          <p:cNvSpPr txBox="1"/>
          <p:nvPr/>
        </p:nvSpPr>
        <p:spPr>
          <a:xfrm>
            <a:off x="125260" y="6212910"/>
            <a:ext cx="4483650" cy="369332"/>
          </a:xfrm>
          <a:prstGeom prst="rect">
            <a:avLst/>
          </a:prstGeom>
          <a:noFill/>
        </p:spPr>
        <p:txBody>
          <a:bodyPr wrap="square" rtlCol="0">
            <a:spAutoFit/>
          </a:bodyPr>
          <a:lstStyle/>
          <a:p>
            <a:r>
              <a:rPr lang="en-US" dirty="0">
                <a:solidFill>
                  <a:schemeClr val="bg1"/>
                </a:solidFill>
                <a:latin typeface="+mj-lt"/>
              </a:rPr>
              <a:t>Source: Narcan.com</a:t>
            </a:r>
          </a:p>
        </p:txBody>
      </p:sp>
      <p:sp>
        <p:nvSpPr>
          <p:cNvPr id="3" name="Slide Number Placeholder 2"/>
          <p:cNvSpPr>
            <a:spLocks noGrp="1"/>
          </p:cNvSpPr>
          <p:nvPr>
            <p:ph type="sldNum" sz="quarter" idx="12"/>
          </p:nvPr>
        </p:nvSpPr>
        <p:spPr/>
        <p:txBody>
          <a:bodyPr/>
          <a:lstStyle/>
          <a:p>
            <a:pPr>
              <a:defRPr/>
            </a:pPr>
            <a:fld id="{97B24E24-E446-4812-82D9-18D1A837D45B}" type="slidenum">
              <a:rPr lang="en-US" smtClean="0">
                <a:solidFill>
                  <a:schemeClr val="bg1"/>
                </a:solidFill>
              </a:rPr>
              <a:pPr>
                <a:defRPr/>
              </a:pPr>
              <a:t>77</a:t>
            </a:fld>
            <a:endParaRPr lang="en-US">
              <a:solidFill>
                <a:schemeClr val="bg1"/>
              </a:solidFill>
            </a:endParaRPr>
          </a:p>
        </p:txBody>
      </p:sp>
    </p:spTree>
    <p:extLst>
      <p:ext uri="{BB962C8B-B14F-4D97-AF65-F5344CB8AC3E}">
        <p14:creationId xmlns:p14="http://schemas.microsoft.com/office/powerpoint/2010/main" val="4060516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40155"/>
            <a:ext cx="8229600" cy="1143000"/>
          </a:xfrm>
        </p:spPr>
        <p:txBody>
          <a:bodyPr anchor="t"/>
          <a:lstStyle/>
          <a:p>
            <a:pPr algn="ctr"/>
            <a:r>
              <a:rPr lang="en-US" sz="4400" dirty="0"/>
              <a:t>Breakout Group Activity</a:t>
            </a:r>
          </a:p>
        </p:txBody>
      </p:sp>
      <p:sp>
        <p:nvSpPr>
          <p:cNvPr id="6" name="Content Placeholder 5"/>
          <p:cNvSpPr>
            <a:spLocks noGrp="1"/>
          </p:cNvSpPr>
          <p:nvPr>
            <p:ph idx="1"/>
          </p:nvPr>
        </p:nvSpPr>
        <p:spPr>
          <a:xfrm>
            <a:off x="457200" y="1443790"/>
            <a:ext cx="8229600" cy="4880814"/>
          </a:xfrm>
        </p:spPr>
        <p:txBody>
          <a:bodyPr/>
          <a:lstStyle/>
          <a:p>
            <a:r>
              <a:rPr lang="en-US" sz="2800" dirty="0">
                <a:latin typeface="+mj-lt"/>
              </a:rPr>
              <a:t>You will be placed in small groups of 10-12 people </a:t>
            </a:r>
          </a:p>
          <a:p>
            <a:r>
              <a:rPr lang="en-US" sz="2800" dirty="0">
                <a:latin typeface="+mj-lt"/>
              </a:rPr>
              <a:t>Ask someone to be your notetaker; that person will document your conversation </a:t>
            </a:r>
          </a:p>
          <a:p>
            <a:r>
              <a:rPr lang="en-US" sz="2800" dirty="0">
                <a:latin typeface="+mj-lt"/>
              </a:rPr>
              <a:t>Consider the following with respect to James: </a:t>
            </a:r>
          </a:p>
          <a:p>
            <a:pPr lvl="1">
              <a:buClr>
                <a:srgbClr val="0BD0D9"/>
              </a:buClr>
            </a:pPr>
            <a:r>
              <a:rPr lang="en-US" sz="2600" dirty="0">
                <a:latin typeface="+mj-lt"/>
              </a:rPr>
              <a:t>What social determinants of health might be playing a role in this case?</a:t>
            </a:r>
          </a:p>
          <a:p>
            <a:pPr lvl="1">
              <a:buClr>
                <a:srgbClr val="0BD0D9"/>
              </a:buClr>
            </a:pPr>
            <a:r>
              <a:rPr lang="en-US" sz="2600" dirty="0">
                <a:latin typeface="+mj-lt"/>
              </a:rPr>
              <a:t>How would you prioritize James’ health needs? </a:t>
            </a:r>
          </a:p>
          <a:p>
            <a:pPr lvl="1">
              <a:buClr>
                <a:srgbClr val="0BD0D9"/>
              </a:buClr>
            </a:pPr>
            <a:r>
              <a:rPr lang="en-US" sz="2600" dirty="0">
                <a:latin typeface="+mj-lt"/>
              </a:rPr>
              <a:t>What would be some elements of your initial treatment plan (developed in conjunction with James)?</a:t>
            </a:r>
          </a:p>
        </p:txBody>
      </p:sp>
      <p:sp>
        <p:nvSpPr>
          <p:cNvPr id="2" name="Slide Number Placeholder 1"/>
          <p:cNvSpPr>
            <a:spLocks noGrp="1"/>
          </p:cNvSpPr>
          <p:nvPr>
            <p:ph type="sldNum" sz="quarter" idx="12"/>
          </p:nvPr>
        </p:nvSpPr>
        <p:spPr/>
        <p:txBody>
          <a:bodyPr/>
          <a:lstStyle/>
          <a:p>
            <a:pPr>
              <a:defRPr/>
            </a:pPr>
            <a:fld id="{34836ED9-3B7A-426A-B4C8-65E16025331B}" type="slidenum">
              <a:rPr lang="en-US" smtClean="0"/>
              <a:pPr>
                <a:defRPr/>
              </a:pPr>
              <a:t>78</a:t>
            </a:fld>
            <a:endParaRPr lang="en-US"/>
          </a:p>
        </p:txBody>
      </p:sp>
    </p:spTree>
    <p:extLst>
      <p:ext uri="{BB962C8B-B14F-4D97-AF65-F5344CB8AC3E}">
        <p14:creationId xmlns:p14="http://schemas.microsoft.com/office/powerpoint/2010/main" val="822926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E7C4-01BB-45E9-82C0-8D101E41EBD6}"/>
              </a:ext>
            </a:extLst>
          </p:cNvPr>
          <p:cNvSpPr>
            <a:spLocks noGrp="1"/>
          </p:cNvSpPr>
          <p:nvPr>
            <p:ph type="title"/>
          </p:nvPr>
        </p:nvSpPr>
        <p:spPr/>
        <p:txBody>
          <a:bodyPr anchor="t"/>
          <a:lstStyle/>
          <a:p>
            <a:pPr algn="ctr"/>
            <a:r>
              <a:rPr lang="en-US" sz="4400" dirty="0"/>
              <a:t>Case Study: James</a:t>
            </a:r>
          </a:p>
        </p:txBody>
      </p:sp>
      <p:sp>
        <p:nvSpPr>
          <p:cNvPr id="3" name="Content Placeholder 2">
            <a:extLst>
              <a:ext uri="{FF2B5EF4-FFF2-40B4-BE49-F238E27FC236}">
                <a16:creationId xmlns:a16="http://schemas.microsoft.com/office/drawing/2014/main" id="{BBAD282D-1B6F-4D44-8463-034899AFB87D}"/>
              </a:ext>
            </a:extLst>
          </p:cNvPr>
          <p:cNvSpPr>
            <a:spLocks noGrp="1"/>
          </p:cNvSpPr>
          <p:nvPr>
            <p:ph sz="half" idx="1"/>
          </p:nvPr>
        </p:nvSpPr>
        <p:spPr>
          <a:xfrm>
            <a:off x="457200" y="1742285"/>
            <a:ext cx="4038600" cy="4434840"/>
          </a:xfrm>
        </p:spPr>
        <p:txBody>
          <a:bodyPr>
            <a:noAutofit/>
          </a:bodyPr>
          <a:lstStyle/>
          <a:p>
            <a:r>
              <a:rPr lang="en-US" sz="2400" dirty="0">
                <a:latin typeface="+mj-lt"/>
              </a:rPr>
              <a:t>First Follow-up</a:t>
            </a:r>
          </a:p>
          <a:p>
            <a:r>
              <a:rPr lang="en-US" sz="2400" dirty="0">
                <a:latin typeface="+mj-lt"/>
              </a:rPr>
              <a:t>James comes back. He has completed labs: ( HIV well controlled, STD testing is negative). He has signed the opioid agreement and is negative for aberrant behavior. He has agreed to an opioid taper in conjunction with physical therapy and to see if it impacts ED. </a:t>
            </a:r>
          </a:p>
        </p:txBody>
      </p:sp>
      <p:sp>
        <p:nvSpPr>
          <p:cNvPr id="4" name="Content Placeholder 3">
            <a:extLst>
              <a:ext uri="{FF2B5EF4-FFF2-40B4-BE49-F238E27FC236}">
                <a16:creationId xmlns:a16="http://schemas.microsoft.com/office/drawing/2014/main" id="{C4B6D4B7-766E-4384-A684-9D2124F63F85}"/>
              </a:ext>
            </a:extLst>
          </p:cNvPr>
          <p:cNvSpPr>
            <a:spLocks noGrp="1"/>
          </p:cNvSpPr>
          <p:nvPr>
            <p:ph sz="half" idx="2"/>
          </p:nvPr>
        </p:nvSpPr>
        <p:spPr>
          <a:xfrm>
            <a:off x="4495800" y="1920085"/>
            <a:ext cx="4038600" cy="4434840"/>
          </a:xfrm>
        </p:spPr>
        <p:txBody>
          <a:bodyPr>
            <a:normAutofit fontScale="77500" lnSpcReduction="20000"/>
          </a:bodyPr>
          <a:lstStyle/>
          <a:p>
            <a:r>
              <a:rPr lang="en-US" dirty="0">
                <a:latin typeface="+mj-lt"/>
              </a:rPr>
              <a:t>Three-month follow-up- urgent appointment.</a:t>
            </a:r>
          </a:p>
          <a:p>
            <a:r>
              <a:rPr lang="en-US" dirty="0">
                <a:latin typeface="+mj-lt"/>
              </a:rPr>
              <a:t>James comes in limping. Urine tox screen shows opioids, benzodiazepines, cannabis and cocaine. Vitals demonstrate uncontrolled blood pressure and high fasting glucose readings. </a:t>
            </a:r>
          </a:p>
          <a:p>
            <a:r>
              <a:rPr lang="en-US" dirty="0">
                <a:latin typeface="+mj-lt"/>
              </a:rPr>
              <a:t>SH: James is in a new relationship with a younger man.  He finds the relationship stressful, so he takes alprazolam to relax. The cocaine was a mistake and had been hidden in a “joint” that he had been given at a party. </a:t>
            </a:r>
          </a:p>
        </p:txBody>
      </p:sp>
      <p:sp>
        <p:nvSpPr>
          <p:cNvPr id="5" name="Slide Number Placeholder 4"/>
          <p:cNvSpPr>
            <a:spLocks noGrp="1"/>
          </p:cNvSpPr>
          <p:nvPr>
            <p:ph type="sldNum" sz="quarter" idx="12"/>
          </p:nvPr>
        </p:nvSpPr>
        <p:spPr/>
        <p:txBody>
          <a:bodyPr/>
          <a:lstStyle/>
          <a:p>
            <a:pPr>
              <a:defRPr/>
            </a:pPr>
            <a:fld id="{97B24E24-E446-4812-82D9-18D1A837D45B}" type="slidenum">
              <a:rPr lang="en-US" smtClean="0">
                <a:solidFill>
                  <a:schemeClr val="bg1"/>
                </a:solidFill>
              </a:rPr>
              <a:pPr>
                <a:defRPr/>
              </a:pPr>
              <a:t>79</a:t>
            </a:fld>
            <a:endParaRPr lang="en-US" dirty="0">
              <a:solidFill>
                <a:schemeClr val="bg1"/>
              </a:solidFill>
            </a:endParaRPr>
          </a:p>
        </p:txBody>
      </p:sp>
    </p:spTree>
    <p:extLst>
      <p:ext uri="{BB962C8B-B14F-4D97-AF65-F5344CB8AC3E}">
        <p14:creationId xmlns:p14="http://schemas.microsoft.com/office/powerpoint/2010/main" val="366933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Test Your Knowledge Question #3</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In the BHIVES study, integrating buprenorphine/naloxone (</a:t>
            </a:r>
            <a:r>
              <a:rPr lang="en-US" sz="2800" dirty="0" err="1">
                <a:latin typeface="Calibri" panose="020F0502020204030204" pitchFamily="34" charset="0"/>
                <a:ea typeface="Calibri" panose="020F0502020204030204" pitchFamily="34" charset="0"/>
                <a:cs typeface="Times New Roman" panose="02020603050405020304" pitchFamily="18" charset="0"/>
              </a:rPr>
              <a:t>Suboxone</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Calibri" panose="020F0502020204030204" pitchFamily="34" charset="0"/>
              </a:rPr>
              <a:t>©) into HIV care settings for individuals with Opioid Use Disorder (OUD) resulted in:</a:t>
            </a: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Greater HIV viral load suppression</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Reduced use of opioids and stimulants </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Improved physical and mental quality of life</a:t>
            </a: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All of the above </a:t>
            </a:r>
          </a:p>
          <a:p>
            <a:endParaRPr lang="en-US" dirty="0"/>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8</a:t>
            </a:fld>
            <a:endParaRPr lang="en-US" dirty="0"/>
          </a:p>
        </p:txBody>
      </p:sp>
    </p:spTree>
    <p:extLst>
      <p:ext uri="{BB962C8B-B14F-4D97-AF65-F5344CB8AC3E}">
        <p14:creationId xmlns:p14="http://schemas.microsoft.com/office/powerpoint/2010/main" val="1820233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E7C4-01BB-45E9-82C0-8D101E41EBD6}"/>
              </a:ext>
            </a:extLst>
          </p:cNvPr>
          <p:cNvSpPr>
            <a:spLocks noGrp="1"/>
          </p:cNvSpPr>
          <p:nvPr>
            <p:ph type="title"/>
          </p:nvPr>
        </p:nvSpPr>
        <p:spPr/>
        <p:txBody>
          <a:bodyPr anchor="t"/>
          <a:lstStyle/>
          <a:p>
            <a:pPr algn="ctr"/>
            <a:r>
              <a:rPr lang="en-US" sz="4400" dirty="0"/>
              <a:t>Case Study: James (2)</a:t>
            </a:r>
          </a:p>
        </p:txBody>
      </p:sp>
      <p:sp>
        <p:nvSpPr>
          <p:cNvPr id="3" name="Content Placeholder 2">
            <a:extLst>
              <a:ext uri="{FF2B5EF4-FFF2-40B4-BE49-F238E27FC236}">
                <a16:creationId xmlns:a16="http://schemas.microsoft.com/office/drawing/2014/main" id="{BBAD282D-1B6F-4D44-8463-034899AFB87D}"/>
              </a:ext>
            </a:extLst>
          </p:cNvPr>
          <p:cNvSpPr>
            <a:spLocks noGrp="1"/>
          </p:cNvSpPr>
          <p:nvPr>
            <p:ph sz="half" idx="1"/>
          </p:nvPr>
        </p:nvSpPr>
        <p:spPr/>
        <p:txBody>
          <a:bodyPr>
            <a:normAutofit fontScale="85000" lnSpcReduction="20000"/>
          </a:bodyPr>
          <a:lstStyle/>
          <a:p>
            <a:r>
              <a:rPr lang="en-US" sz="2800" dirty="0">
                <a:latin typeface="+mj-lt"/>
              </a:rPr>
              <a:t>Three-month Follow-up:</a:t>
            </a:r>
          </a:p>
          <a:p>
            <a:r>
              <a:rPr lang="en-US" sz="2800" dirty="0">
                <a:latin typeface="+mj-lt"/>
              </a:rPr>
              <a:t>What is your plan?</a:t>
            </a:r>
          </a:p>
          <a:p>
            <a:r>
              <a:rPr lang="en-US" sz="2800" dirty="0">
                <a:latin typeface="+mj-lt"/>
              </a:rPr>
              <a:t>Mental Health Intervention?</a:t>
            </a:r>
          </a:p>
          <a:p>
            <a:r>
              <a:rPr lang="en-US" sz="2800" dirty="0">
                <a:latin typeface="+mj-lt"/>
              </a:rPr>
              <a:t>Physical Intervention?</a:t>
            </a:r>
          </a:p>
          <a:p>
            <a:pPr lvl="1"/>
            <a:endParaRPr lang="en-US" dirty="0"/>
          </a:p>
          <a:p>
            <a:pPr lvl="1"/>
            <a:endParaRPr lang="en-US" dirty="0"/>
          </a:p>
        </p:txBody>
      </p:sp>
      <p:sp>
        <p:nvSpPr>
          <p:cNvPr id="4" name="Content Placeholder 3">
            <a:extLst>
              <a:ext uri="{FF2B5EF4-FFF2-40B4-BE49-F238E27FC236}">
                <a16:creationId xmlns:a16="http://schemas.microsoft.com/office/drawing/2014/main" id="{C4B6D4B7-766E-4384-A684-9D2124F63F85}"/>
              </a:ext>
            </a:extLst>
          </p:cNvPr>
          <p:cNvSpPr>
            <a:spLocks noGrp="1"/>
          </p:cNvSpPr>
          <p:nvPr>
            <p:ph sz="half" idx="2"/>
          </p:nvPr>
        </p:nvSpPr>
        <p:spPr>
          <a:xfrm>
            <a:off x="4572000" y="1920085"/>
            <a:ext cx="4038600" cy="4434840"/>
          </a:xfrm>
        </p:spPr>
        <p:txBody>
          <a:bodyPr>
            <a:normAutofit fontScale="85000" lnSpcReduction="20000"/>
          </a:bodyPr>
          <a:lstStyle/>
          <a:p>
            <a:r>
              <a:rPr lang="en-US" dirty="0">
                <a:latin typeface="+mj-lt"/>
              </a:rPr>
              <a:t>One month follow-up appt</a:t>
            </a:r>
          </a:p>
          <a:p>
            <a:r>
              <a:rPr lang="en-US" dirty="0">
                <a:latin typeface="+mj-lt"/>
              </a:rPr>
              <a:t>Hx: James returns. States that he wants to get off the “</a:t>
            </a:r>
            <a:r>
              <a:rPr lang="en-US" dirty="0" err="1">
                <a:latin typeface="+mj-lt"/>
              </a:rPr>
              <a:t>Oxys</a:t>
            </a:r>
            <a:r>
              <a:rPr lang="en-US" dirty="0">
                <a:latin typeface="+mj-lt"/>
              </a:rPr>
              <a:t>” and “Norco”. He had been buying extras and wants to find another way to control his pain. He had been taking 8 hydrocodone tablets with sometimes 2 or three oxycodone's for when the pain is ‘really bad”. </a:t>
            </a:r>
          </a:p>
          <a:p>
            <a:r>
              <a:rPr lang="en-US" dirty="0">
                <a:latin typeface="+mj-lt"/>
              </a:rPr>
              <a:t>Plan: a) Attempt opioid taper with supportive care? b) refer James to methadone clinic? c) start buprenorphine. </a:t>
            </a:r>
          </a:p>
        </p:txBody>
      </p:sp>
      <p:sp>
        <p:nvSpPr>
          <p:cNvPr id="5" name="Slide Number Placeholder 4"/>
          <p:cNvSpPr>
            <a:spLocks noGrp="1"/>
          </p:cNvSpPr>
          <p:nvPr>
            <p:ph type="sldNum" sz="quarter" idx="12"/>
          </p:nvPr>
        </p:nvSpPr>
        <p:spPr/>
        <p:txBody>
          <a:bodyPr/>
          <a:lstStyle/>
          <a:p>
            <a:pPr>
              <a:defRPr/>
            </a:pPr>
            <a:fld id="{97B24E24-E446-4812-82D9-18D1A837D45B}" type="slidenum">
              <a:rPr lang="en-US" smtClean="0">
                <a:solidFill>
                  <a:schemeClr val="bg1"/>
                </a:solidFill>
              </a:rPr>
              <a:pPr>
                <a:defRPr/>
              </a:pPr>
              <a:t>80</a:t>
            </a:fld>
            <a:endParaRPr lang="en-US" dirty="0">
              <a:solidFill>
                <a:schemeClr val="bg1"/>
              </a:solidFill>
            </a:endParaRPr>
          </a:p>
        </p:txBody>
      </p:sp>
    </p:spTree>
    <p:extLst>
      <p:ext uri="{BB962C8B-B14F-4D97-AF65-F5344CB8AC3E}">
        <p14:creationId xmlns:p14="http://schemas.microsoft.com/office/powerpoint/2010/main" val="24287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E7C4-01BB-45E9-82C0-8D101E41EBD6}"/>
              </a:ext>
            </a:extLst>
          </p:cNvPr>
          <p:cNvSpPr>
            <a:spLocks noGrp="1"/>
          </p:cNvSpPr>
          <p:nvPr>
            <p:ph type="title"/>
          </p:nvPr>
        </p:nvSpPr>
        <p:spPr/>
        <p:txBody>
          <a:bodyPr anchor="t"/>
          <a:lstStyle/>
          <a:p>
            <a:pPr algn="ctr"/>
            <a:r>
              <a:rPr lang="en-US" sz="4400" dirty="0"/>
              <a:t>Case Study: James (3)</a:t>
            </a:r>
          </a:p>
        </p:txBody>
      </p:sp>
      <p:graphicFrame>
        <p:nvGraphicFramePr>
          <p:cNvPr id="5" name="Table 6" descr="This is a table of pros and cons of buprenorphine and methadone." title="Table of pros/cons of buprenorphine/methadone">
            <a:extLst>
              <a:ext uri="{FF2B5EF4-FFF2-40B4-BE49-F238E27FC236}">
                <a16:creationId xmlns:a16="http://schemas.microsoft.com/office/drawing/2014/main" id="{4FD14BC7-DFD2-44BB-947F-3496A3FBAF6E}"/>
              </a:ext>
            </a:extLst>
          </p:cNvPr>
          <p:cNvGraphicFramePr>
            <a:graphicFrameLocks noGrp="1"/>
          </p:cNvGraphicFramePr>
          <p:nvPr>
            <p:ph sz="half" idx="1"/>
            <p:extLst>
              <p:ext uri="{D42A27DB-BD31-4B8C-83A1-F6EECF244321}">
                <p14:modId xmlns:p14="http://schemas.microsoft.com/office/powerpoint/2010/main" val="782736373"/>
              </p:ext>
            </p:extLst>
          </p:nvPr>
        </p:nvGraphicFramePr>
        <p:xfrm>
          <a:off x="735246" y="1933901"/>
          <a:ext cx="2754187" cy="4386811"/>
        </p:xfrm>
        <a:graphic>
          <a:graphicData uri="http://schemas.openxmlformats.org/drawingml/2006/table">
            <a:tbl>
              <a:tblPr firstRow="1" bandRow="1">
                <a:tableStyleId>{5C22544A-7EE6-4342-B048-85BDC9FD1C3A}</a:tableStyleId>
              </a:tblPr>
              <a:tblGrid>
                <a:gridCol w="1481571">
                  <a:extLst>
                    <a:ext uri="{9D8B030D-6E8A-4147-A177-3AD203B41FA5}">
                      <a16:colId xmlns:a16="http://schemas.microsoft.com/office/drawing/2014/main" val="3811551014"/>
                    </a:ext>
                  </a:extLst>
                </a:gridCol>
                <a:gridCol w="1272616">
                  <a:extLst>
                    <a:ext uri="{9D8B030D-6E8A-4147-A177-3AD203B41FA5}">
                      <a16:colId xmlns:a16="http://schemas.microsoft.com/office/drawing/2014/main" val="2994015454"/>
                    </a:ext>
                  </a:extLst>
                </a:gridCol>
              </a:tblGrid>
              <a:tr h="415632">
                <a:tc>
                  <a:txBody>
                    <a:bodyPr/>
                    <a:lstStyle/>
                    <a:p>
                      <a:r>
                        <a:rPr lang="en-US" sz="1400" dirty="0"/>
                        <a:t>Buprenorphine</a:t>
                      </a:r>
                    </a:p>
                  </a:txBody>
                  <a:tcPr marL="68580" marR="68580" marT="34290" marB="34290"/>
                </a:tc>
                <a:tc>
                  <a:txBody>
                    <a:bodyPr/>
                    <a:lstStyle/>
                    <a:p>
                      <a:r>
                        <a:rPr lang="en-US" sz="1400" dirty="0"/>
                        <a:t>Methadone</a:t>
                      </a:r>
                    </a:p>
                  </a:txBody>
                  <a:tcPr marL="68580" marR="68580" marT="34290" marB="34290"/>
                </a:tc>
                <a:extLst>
                  <a:ext uri="{0D108BD9-81ED-4DB2-BD59-A6C34878D82A}">
                    <a16:rowId xmlns:a16="http://schemas.microsoft.com/office/drawing/2014/main" val="148621301"/>
                  </a:ext>
                </a:extLst>
              </a:tr>
              <a:tr h="730163">
                <a:tc>
                  <a:txBody>
                    <a:bodyPr/>
                    <a:lstStyle/>
                    <a:p>
                      <a:r>
                        <a:rPr lang="en-US" sz="1600" dirty="0"/>
                        <a:t>Partial Opioid Agonist</a:t>
                      </a:r>
                    </a:p>
                  </a:txBody>
                  <a:tcPr marL="68580" marR="68580" marT="34290" marB="34290"/>
                </a:tc>
                <a:tc>
                  <a:txBody>
                    <a:bodyPr/>
                    <a:lstStyle/>
                    <a:p>
                      <a:r>
                        <a:rPr lang="en-US" sz="1600" dirty="0"/>
                        <a:t>Full Opioid agonist</a:t>
                      </a:r>
                    </a:p>
                  </a:txBody>
                  <a:tcPr marL="68580" marR="68580" marT="34290" marB="34290"/>
                </a:tc>
                <a:extLst>
                  <a:ext uri="{0D108BD9-81ED-4DB2-BD59-A6C34878D82A}">
                    <a16:rowId xmlns:a16="http://schemas.microsoft.com/office/drawing/2014/main" val="1024753650"/>
                  </a:ext>
                </a:extLst>
              </a:tr>
              <a:tr h="730163">
                <a:tc>
                  <a:txBody>
                    <a:bodyPr/>
                    <a:lstStyle/>
                    <a:p>
                      <a:r>
                        <a:rPr lang="en-US" sz="1600" dirty="0"/>
                        <a:t>QD/QOD Dosing</a:t>
                      </a:r>
                    </a:p>
                  </a:txBody>
                  <a:tcPr marL="68580" marR="68580" marT="34290" marB="34290"/>
                </a:tc>
                <a:tc>
                  <a:txBody>
                    <a:bodyPr/>
                    <a:lstStyle/>
                    <a:p>
                      <a:r>
                        <a:rPr lang="en-US" sz="1600" dirty="0"/>
                        <a:t>QD Dosing</a:t>
                      </a:r>
                    </a:p>
                  </a:txBody>
                  <a:tcPr marL="68580" marR="68580" marT="34290" marB="34290"/>
                </a:tc>
                <a:extLst>
                  <a:ext uri="{0D108BD9-81ED-4DB2-BD59-A6C34878D82A}">
                    <a16:rowId xmlns:a16="http://schemas.microsoft.com/office/drawing/2014/main" val="3703390938"/>
                  </a:ext>
                </a:extLst>
              </a:tr>
              <a:tr h="415632">
                <a:tc>
                  <a:txBody>
                    <a:bodyPr/>
                    <a:lstStyle/>
                    <a:p>
                      <a:r>
                        <a:rPr lang="en-US" sz="1600" dirty="0"/>
                        <a:t>Tablet/Film</a:t>
                      </a:r>
                    </a:p>
                  </a:txBody>
                  <a:tcPr marL="68580" marR="68580" marT="34290" marB="34290"/>
                </a:tc>
                <a:tc>
                  <a:txBody>
                    <a:bodyPr/>
                    <a:lstStyle/>
                    <a:p>
                      <a:r>
                        <a:rPr lang="en-US" sz="1600" dirty="0"/>
                        <a:t>Oral Liquid</a:t>
                      </a:r>
                    </a:p>
                  </a:txBody>
                  <a:tcPr marL="68580" marR="68580" marT="34290" marB="34290"/>
                </a:tc>
                <a:extLst>
                  <a:ext uri="{0D108BD9-81ED-4DB2-BD59-A6C34878D82A}">
                    <a16:rowId xmlns:a16="http://schemas.microsoft.com/office/drawing/2014/main" val="4270494440"/>
                  </a:ext>
                </a:extLst>
              </a:tr>
              <a:tr h="707697">
                <a:tc>
                  <a:txBody>
                    <a:bodyPr/>
                    <a:lstStyle/>
                    <a:p>
                      <a:endParaRPr lang="en-US" sz="1600" dirty="0"/>
                    </a:p>
                  </a:txBody>
                  <a:tcPr marL="68580" marR="68580" marT="34290" marB="34290">
                    <a:lnB w="12700" cmpd="sng">
                      <a:noFill/>
                    </a:lnB>
                  </a:tcPr>
                </a:tc>
                <a:tc>
                  <a:txBody>
                    <a:bodyPr/>
                    <a:lstStyle/>
                    <a:p>
                      <a:r>
                        <a:rPr lang="en-US" sz="1600" dirty="0"/>
                        <a:t>Potential OD</a:t>
                      </a:r>
                    </a:p>
                  </a:txBody>
                  <a:tcPr marL="68580" marR="68580" marT="34290" marB="34290"/>
                </a:tc>
                <a:extLst>
                  <a:ext uri="{0D108BD9-81ED-4DB2-BD59-A6C34878D82A}">
                    <a16:rowId xmlns:a16="http://schemas.microsoft.com/office/drawing/2014/main" val="544473494"/>
                  </a:ext>
                </a:extLst>
              </a:tr>
              <a:tr h="415632">
                <a:tc>
                  <a:txBody>
                    <a:bodyPr/>
                    <a:lstStyle/>
                    <a:p>
                      <a:r>
                        <a:rPr lang="en-US" sz="1600" dirty="0"/>
                        <a:t>Office Based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Clinic Based</a:t>
                      </a:r>
                    </a:p>
                  </a:txBody>
                  <a:tcPr marL="68580" marR="68580" marT="34290" marB="34290">
                    <a:lnL w="12700" cmpd="sng">
                      <a:noFill/>
                    </a:lnL>
                  </a:tcPr>
                </a:tc>
                <a:extLst>
                  <a:ext uri="{0D108BD9-81ED-4DB2-BD59-A6C34878D82A}">
                    <a16:rowId xmlns:a16="http://schemas.microsoft.com/office/drawing/2014/main" val="1980308891"/>
                  </a:ext>
                </a:extLst>
              </a:tr>
              <a:tr h="415632">
                <a:tc>
                  <a:txBody>
                    <a:bodyPr/>
                    <a:lstStyle/>
                    <a:p>
                      <a:endParaRPr lang="en-US" sz="16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Potential</a:t>
                      </a:r>
                      <a:r>
                        <a:rPr lang="en-US" sz="1600" baseline="0" dirty="0"/>
                        <a:t> </a:t>
                      </a:r>
                      <a:r>
                        <a:rPr lang="en-US" sz="1600" dirty="0"/>
                        <a:t>DDI’s</a:t>
                      </a:r>
                    </a:p>
                  </a:txBody>
                  <a:tcPr marL="68580" marR="68580" marT="34290" marB="34290">
                    <a:lnL w="12700" cmpd="sng">
                      <a:noFill/>
                    </a:lnL>
                  </a:tcPr>
                </a:tc>
                <a:extLst>
                  <a:ext uri="{0D108BD9-81ED-4DB2-BD59-A6C34878D82A}">
                    <a16:rowId xmlns:a16="http://schemas.microsoft.com/office/drawing/2014/main" val="1501505565"/>
                  </a:ext>
                </a:extLst>
              </a:tr>
              <a:tr h="415632">
                <a:tc>
                  <a:txBody>
                    <a:bodyPr/>
                    <a:lstStyle/>
                    <a:p>
                      <a:r>
                        <a:rPr lang="en-US" sz="1600" dirty="0"/>
                        <a:t>$$$$</a:t>
                      </a:r>
                    </a:p>
                  </a:txBody>
                  <a:tcPr marL="68580" marR="68580" marT="34290" marB="34290">
                    <a:lnT w="12700" cmpd="sng">
                      <a:noFill/>
                    </a:lnT>
                  </a:tcPr>
                </a:tc>
                <a:tc>
                  <a:txBody>
                    <a:bodyPr/>
                    <a:lstStyle/>
                    <a:p>
                      <a:r>
                        <a:rPr lang="en-US" sz="1600" dirty="0"/>
                        <a:t>$</a:t>
                      </a:r>
                    </a:p>
                  </a:txBody>
                  <a:tcPr marL="68580" marR="68580" marT="34290" marB="34290"/>
                </a:tc>
                <a:extLst>
                  <a:ext uri="{0D108BD9-81ED-4DB2-BD59-A6C34878D82A}">
                    <a16:rowId xmlns:a16="http://schemas.microsoft.com/office/drawing/2014/main" val="4034573478"/>
                  </a:ext>
                </a:extLst>
              </a:tr>
            </a:tbl>
          </a:graphicData>
        </a:graphic>
      </p:graphicFrame>
      <p:pic>
        <p:nvPicPr>
          <p:cNvPr id="4" name="Content Placeholder 3" descr="This image is the Buprenorphine Waiver Notification website.">
            <a:extLst>
              <a:ext uri="{FF2B5EF4-FFF2-40B4-BE49-F238E27FC236}">
                <a16:creationId xmlns:a16="http://schemas.microsoft.com/office/drawing/2014/main" id="{0A6D44E9-4A91-4708-AEF5-97F5E0711C3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22994" y="3080149"/>
            <a:ext cx="4987814" cy="2805644"/>
          </a:xfrm>
        </p:spPr>
      </p:pic>
      <p:sp>
        <p:nvSpPr>
          <p:cNvPr id="7" name="TextBox 6"/>
          <p:cNvSpPr txBox="1"/>
          <p:nvPr/>
        </p:nvSpPr>
        <p:spPr>
          <a:xfrm>
            <a:off x="3822994" y="6030410"/>
            <a:ext cx="4987814" cy="369332"/>
          </a:xfrm>
          <a:prstGeom prst="rect">
            <a:avLst/>
          </a:prstGeom>
          <a:noFill/>
        </p:spPr>
        <p:txBody>
          <a:bodyPr wrap="square" rtlCol="0">
            <a:spAutoFit/>
          </a:bodyPr>
          <a:lstStyle/>
          <a:p>
            <a:pPr algn="ctr"/>
            <a:r>
              <a:rPr lang="en-US" dirty="0">
                <a:solidFill>
                  <a:schemeClr val="bg1"/>
                </a:solidFill>
                <a:latin typeface="+mj-lt"/>
              </a:rPr>
              <a:t>Source: SAMHSA </a:t>
            </a:r>
          </a:p>
        </p:txBody>
      </p:sp>
      <p:sp>
        <p:nvSpPr>
          <p:cNvPr id="3" name="Slide Number Placeholder 2"/>
          <p:cNvSpPr>
            <a:spLocks noGrp="1"/>
          </p:cNvSpPr>
          <p:nvPr>
            <p:ph type="sldNum" sz="quarter" idx="12"/>
          </p:nvPr>
        </p:nvSpPr>
        <p:spPr/>
        <p:txBody>
          <a:bodyPr/>
          <a:lstStyle/>
          <a:p>
            <a:pPr>
              <a:defRPr/>
            </a:pPr>
            <a:fld id="{97B24E24-E446-4812-82D9-18D1A837D45B}" type="slidenum">
              <a:rPr lang="en-US" smtClean="0">
                <a:solidFill>
                  <a:schemeClr val="bg1"/>
                </a:solidFill>
              </a:rPr>
              <a:pPr>
                <a:defRPr/>
              </a:pPr>
              <a:t>81</a:t>
            </a:fld>
            <a:endParaRPr lang="en-US">
              <a:solidFill>
                <a:schemeClr val="bg1"/>
              </a:solidFill>
            </a:endParaRPr>
          </a:p>
        </p:txBody>
      </p:sp>
    </p:spTree>
    <p:extLst>
      <p:ext uri="{BB962C8B-B14F-4D97-AF65-F5344CB8AC3E}">
        <p14:creationId xmlns:p14="http://schemas.microsoft.com/office/powerpoint/2010/main" val="31321974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E7C4-01BB-45E9-82C0-8D101E41EBD6}"/>
              </a:ext>
            </a:extLst>
          </p:cNvPr>
          <p:cNvSpPr>
            <a:spLocks noGrp="1"/>
          </p:cNvSpPr>
          <p:nvPr>
            <p:ph type="title"/>
          </p:nvPr>
        </p:nvSpPr>
        <p:spPr>
          <a:xfrm>
            <a:off x="615007" y="451743"/>
            <a:ext cx="8229600" cy="1143000"/>
          </a:xfrm>
        </p:spPr>
        <p:txBody>
          <a:bodyPr anchor="t"/>
          <a:lstStyle/>
          <a:p>
            <a:pPr algn="ctr"/>
            <a:r>
              <a:rPr lang="en-US" sz="4400" dirty="0"/>
              <a:t>Case Study: James (4)</a:t>
            </a:r>
          </a:p>
        </p:txBody>
      </p:sp>
      <p:sp>
        <p:nvSpPr>
          <p:cNvPr id="3" name="Content Placeholder 2">
            <a:extLst>
              <a:ext uri="{FF2B5EF4-FFF2-40B4-BE49-F238E27FC236}">
                <a16:creationId xmlns:a16="http://schemas.microsoft.com/office/drawing/2014/main" id="{BBAD282D-1B6F-4D44-8463-034899AFB87D}"/>
              </a:ext>
            </a:extLst>
          </p:cNvPr>
          <p:cNvSpPr>
            <a:spLocks noGrp="1"/>
          </p:cNvSpPr>
          <p:nvPr>
            <p:ph sz="half" idx="1"/>
          </p:nvPr>
        </p:nvSpPr>
        <p:spPr>
          <a:xfrm>
            <a:off x="514350" y="1920085"/>
            <a:ext cx="3981450" cy="4092095"/>
          </a:xfrm>
        </p:spPr>
        <p:txBody>
          <a:bodyPr>
            <a:normAutofit fontScale="55000" lnSpcReduction="20000"/>
          </a:bodyPr>
          <a:lstStyle/>
          <a:p>
            <a:r>
              <a:rPr lang="en-US" sz="3800" dirty="0">
                <a:latin typeface="+mj-lt"/>
              </a:rPr>
              <a:t>Through patient-provider collaboration, James decides to start buprenorphine/naloxone (Suboxone)* and pain management. </a:t>
            </a:r>
          </a:p>
          <a:p>
            <a:r>
              <a:rPr lang="en-US" sz="3800" dirty="0">
                <a:latin typeface="+mj-lt"/>
              </a:rPr>
              <a:t>James has found an African-American mental health provider to discuss recent internal and external stressors. </a:t>
            </a:r>
          </a:p>
          <a:p>
            <a:endParaRPr lang="en-US" dirty="0"/>
          </a:p>
        </p:txBody>
      </p:sp>
      <p:sp>
        <p:nvSpPr>
          <p:cNvPr id="4" name="Content Placeholder 3">
            <a:extLst>
              <a:ext uri="{FF2B5EF4-FFF2-40B4-BE49-F238E27FC236}">
                <a16:creationId xmlns:a16="http://schemas.microsoft.com/office/drawing/2014/main" id="{C4B6D4B7-766E-4384-A684-9D2124F63F85}"/>
              </a:ext>
            </a:extLst>
          </p:cNvPr>
          <p:cNvSpPr>
            <a:spLocks noGrp="1"/>
          </p:cNvSpPr>
          <p:nvPr>
            <p:ph sz="half" idx="2"/>
          </p:nvPr>
        </p:nvSpPr>
        <p:spPr>
          <a:xfrm>
            <a:off x="4729807" y="1920085"/>
            <a:ext cx="3796973" cy="4092095"/>
          </a:xfrm>
        </p:spPr>
        <p:txBody>
          <a:bodyPr>
            <a:normAutofit fontScale="55000" lnSpcReduction="20000"/>
          </a:bodyPr>
          <a:lstStyle/>
          <a:p>
            <a:r>
              <a:rPr lang="en-US" sz="3200" dirty="0">
                <a:latin typeface="+mj-lt"/>
              </a:rPr>
              <a:t>One Month Later:</a:t>
            </a:r>
          </a:p>
          <a:p>
            <a:r>
              <a:rPr lang="en-US" sz="3200" dirty="0">
                <a:latin typeface="+mj-lt"/>
              </a:rPr>
              <a:t>Hx: James has been adherent on Suboxone, pain management. Currently going to physical therapy and wearing knee brace. Counselling introduced him to “mindfulness” and “ deep breathing exercises” which has helped his anxiety and depression. </a:t>
            </a:r>
          </a:p>
          <a:p>
            <a:r>
              <a:rPr lang="en-US" sz="3200" dirty="0">
                <a:latin typeface="+mj-lt"/>
              </a:rPr>
              <a:t>SH: Stopped outside opioid and benzodiazepines purchasing. Positive relationship with new partner. </a:t>
            </a:r>
          </a:p>
          <a:p>
            <a:r>
              <a:rPr lang="en-US" sz="3200" dirty="0">
                <a:latin typeface="+mj-lt"/>
              </a:rPr>
              <a:t>Px: Vitals stable. Improved Random finger stick. Pain 4/10. </a:t>
            </a:r>
          </a:p>
          <a:p>
            <a:endParaRPr lang="en-US" dirty="0"/>
          </a:p>
        </p:txBody>
      </p:sp>
      <p:sp>
        <p:nvSpPr>
          <p:cNvPr id="7" name="TextBox 6"/>
          <p:cNvSpPr txBox="1"/>
          <p:nvPr/>
        </p:nvSpPr>
        <p:spPr>
          <a:xfrm>
            <a:off x="152400" y="6141720"/>
            <a:ext cx="5654040" cy="369332"/>
          </a:xfrm>
          <a:prstGeom prst="rect">
            <a:avLst/>
          </a:prstGeom>
          <a:noFill/>
        </p:spPr>
        <p:txBody>
          <a:bodyPr wrap="square" rtlCol="0">
            <a:spAutoFit/>
          </a:bodyPr>
          <a:lstStyle/>
          <a:p>
            <a:r>
              <a:rPr lang="en-US" dirty="0">
                <a:solidFill>
                  <a:schemeClr val="bg1"/>
                </a:solidFill>
                <a:latin typeface="+mj-lt"/>
              </a:rPr>
              <a:t>Source: Takeshita et al., 2020 </a:t>
            </a:r>
          </a:p>
        </p:txBody>
      </p:sp>
      <p:sp>
        <p:nvSpPr>
          <p:cNvPr id="5" name="Slide Number Placeholder 4"/>
          <p:cNvSpPr>
            <a:spLocks noGrp="1"/>
          </p:cNvSpPr>
          <p:nvPr>
            <p:ph type="sldNum" sz="quarter" idx="12"/>
          </p:nvPr>
        </p:nvSpPr>
        <p:spPr/>
        <p:txBody>
          <a:bodyPr/>
          <a:lstStyle/>
          <a:p>
            <a:pPr>
              <a:defRPr/>
            </a:pPr>
            <a:fld id="{97B24E24-E446-4812-82D9-18D1A837D45B}" type="slidenum">
              <a:rPr lang="en-US" smtClean="0">
                <a:solidFill>
                  <a:schemeClr val="bg1"/>
                </a:solidFill>
              </a:rPr>
              <a:pPr>
                <a:defRPr/>
              </a:pPr>
              <a:t>82</a:t>
            </a:fld>
            <a:endParaRPr lang="en-US">
              <a:solidFill>
                <a:schemeClr val="bg1"/>
              </a:solidFill>
            </a:endParaRPr>
          </a:p>
        </p:txBody>
      </p:sp>
    </p:spTree>
    <p:extLst>
      <p:ext uri="{BB962C8B-B14F-4D97-AF65-F5344CB8AC3E}">
        <p14:creationId xmlns:p14="http://schemas.microsoft.com/office/powerpoint/2010/main" val="25883512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320" y="2062694"/>
            <a:ext cx="8048164" cy="1362456"/>
          </a:xfrm>
        </p:spPr>
        <p:txBody>
          <a:bodyPr anchor="t"/>
          <a:lstStyle/>
          <a:p>
            <a:pPr algn="ctr"/>
            <a:r>
              <a:rPr lang="en-US" sz="7200" dirty="0">
                <a:solidFill>
                  <a:schemeClr val="tx1"/>
                </a:solidFill>
                <a:effectLst>
                  <a:outerShdw blurRad="38100" dist="38100" dir="2700000" algn="tl">
                    <a:srgbClr val="000000">
                      <a:alpha val="43137"/>
                    </a:srgbClr>
                  </a:outerShdw>
                </a:effectLst>
              </a:rPr>
              <a:t>Break</a:t>
            </a:r>
            <a:endParaRPr lang="en-US" dirty="0">
              <a:solidFill>
                <a:schemeClr val="tx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B63A8629-E50B-4815-A473-6328D8E3D4AD}" type="slidenum">
              <a:rPr lang="en-US" smtClean="0"/>
              <a:pPr>
                <a:defRPr/>
              </a:pPr>
              <a:t>83</a:t>
            </a:fld>
            <a:endParaRPr lang="en-US" dirty="0"/>
          </a:p>
        </p:txBody>
      </p:sp>
    </p:spTree>
    <p:extLst>
      <p:ext uri="{BB962C8B-B14F-4D97-AF65-F5344CB8AC3E}">
        <p14:creationId xmlns:p14="http://schemas.microsoft.com/office/powerpoint/2010/main" val="22427292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581291" cy="3077308"/>
          </a:xfrm>
        </p:spPr>
        <p:txBody>
          <a:bodyPr anchor="ctr"/>
          <a:lstStyle/>
          <a:p>
            <a:pPr algn="ctr"/>
            <a:r>
              <a:rPr lang="en-US" sz="4800" dirty="0">
                <a:solidFill>
                  <a:schemeClr val="tx1"/>
                </a:solidFill>
                <a:effectLst>
                  <a:outerShdw blurRad="38100" dist="38100" dir="2700000" algn="tl">
                    <a:srgbClr val="000000">
                      <a:alpha val="43137"/>
                    </a:srgbClr>
                  </a:outerShdw>
                </a:effectLst>
              </a:rPr>
              <a:t>The Gold Standard for OUD: </a:t>
            </a:r>
            <a:br>
              <a:rPr lang="en-US" sz="4800" dirty="0">
                <a:solidFill>
                  <a:schemeClr val="tx1"/>
                </a:solidFill>
                <a:effectLst>
                  <a:outerShdw blurRad="38100" dist="38100" dir="2700000" algn="tl">
                    <a:srgbClr val="000000">
                      <a:alpha val="43137"/>
                    </a:srgbClr>
                  </a:outerShdw>
                </a:effectLst>
              </a:rPr>
            </a:br>
            <a:r>
              <a:rPr lang="en-US" sz="4800" dirty="0">
                <a:solidFill>
                  <a:schemeClr val="tx1"/>
                </a:solidFill>
                <a:effectLst>
                  <a:outerShdw blurRad="38100" dist="38100" dir="2700000" algn="tl">
                    <a:srgbClr val="000000">
                      <a:alpha val="43137"/>
                    </a:srgbClr>
                  </a:outerShdw>
                </a:effectLst>
              </a:rPr>
              <a:t>Medications for OUD (MOUD)  </a:t>
            </a:r>
          </a:p>
        </p:txBody>
      </p:sp>
      <p:sp>
        <p:nvSpPr>
          <p:cNvPr id="3" name="Rectangle 4"/>
          <p:cNvSpPr txBox="1">
            <a:spLocks noChangeArrowheads="1"/>
          </p:cNvSpPr>
          <p:nvPr/>
        </p:nvSpPr>
        <p:spPr bwMode="auto">
          <a:xfrm>
            <a:off x="1371600" y="3473824"/>
            <a:ext cx="6400800" cy="22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44" indent="-273044" algn="l" rtl="0" eaLnBrk="0" fontAlgn="base" hangingPunct="0">
              <a:spcBef>
                <a:spcPct val="20000"/>
              </a:spcBef>
              <a:spcAft>
                <a:spcPct val="0"/>
              </a:spcAft>
              <a:buClr>
                <a:srgbClr val="0BD0D9"/>
              </a:buClr>
              <a:buSzPct val="95000"/>
              <a:buFont typeface="Wingdings 2" pitchFamily="18" charset="2"/>
              <a:buChar char=""/>
              <a:defRPr sz="2600" kern="1200">
                <a:solidFill>
                  <a:schemeClr val="bg1"/>
                </a:solidFill>
                <a:latin typeface="+mn-lt"/>
                <a:ea typeface="+mn-ea"/>
                <a:cs typeface="+mn-cs"/>
              </a:defRPr>
            </a:lvl1pPr>
            <a:lvl2pPr marL="639747" indent="-246057" algn="l" rtl="0" eaLnBrk="0" fontAlgn="base" hangingPunct="0">
              <a:spcBef>
                <a:spcPct val="20000"/>
              </a:spcBef>
              <a:spcAft>
                <a:spcPct val="0"/>
              </a:spcAft>
              <a:buClr>
                <a:schemeClr val="accent1"/>
              </a:buClr>
              <a:buSzPct val="85000"/>
              <a:buFont typeface="Wingdings 2" pitchFamily="18" charset="2"/>
              <a:buChar char=""/>
              <a:defRPr sz="2400" kern="1200">
                <a:solidFill>
                  <a:schemeClr val="bg1"/>
                </a:solidFill>
                <a:latin typeface="+mn-lt"/>
                <a:ea typeface="+mn-ea"/>
                <a:cs typeface="+mn-cs"/>
              </a:defRPr>
            </a:lvl2pPr>
            <a:lvl3pPr marL="914377" indent="-246057" algn="l" rtl="0" eaLnBrk="0" fontAlgn="base" hangingPunct="0">
              <a:spcBef>
                <a:spcPct val="20000"/>
              </a:spcBef>
              <a:spcAft>
                <a:spcPct val="0"/>
              </a:spcAft>
              <a:buClr>
                <a:schemeClr val="accent2"/>
              </a:buClr>
              <a:buSzPct val="70000"/>
              <a:buFont typeface="Wingdings 2" pitchFamily="18" charset="2"/>
              <a:buChar char=""/>
              <a:defRPr sz="2100" kern="1200">
                <a:solidFill>
                  <a:schemeClr val="bg1"/>
                </a:solidFill>
                <a:latin typeface="+mn-lt"/>
                <a:ea typeface="+mn-ea"/>
                <a:cs typeface="+mn-cs"/>
              </a:defRPr>
            </a:lvl3pPr>
            <a:lvl4pPr marL="1187421" indent="-209545" algn="l" rtl="0" eaLnBrk="0" fontAlgn="base" hangingPunct="0">
              <a:spcBef>
                <a:spcPct val="20000"/>
              </a:spcBef>
              <a:spcAft>
                <a:spcPct val="0"/>
              </a:spcAft>
              <a:buClr>
                <a:srgbClr val="0BD0D9"/>
              </a:buClr>
              <a:buSzPct val="65000"/>
              <a:buFont typeface="Wingdings 2" pitchFamily="18" charset="2"/>
              <a:buChar char=""/>
              <a:defRPr sz="2000" kern="1200">
                <a:solidFill>
                  <a:schemeClr val="bg1"/>
                </a:solidFill>
                <a:latin typeface="+mn-lt"/>
                <a:ea typeface="+mn-ea"/>
                <a:cs typeface="+mn-cs"/>
              </a:defRPr>
            </a:lvl4pPr>
            <a:lvl5pPr marL="1462051" indent="-209545" algn="l" rtl="0" eaLnBrk="0" fontAlgn="base" hangingPunct="0">
              <a:spcBef>
                <a:spcPct val="20000"/>
              </a:spcBef>
              <a:spcAft>
                <a:spcPct val="0"/>
              </a:spcAft>
              <a:buClr>
                <a:srgbClr val="10CF9B"/>
              </a:buClr>
              <a:buSzPct val="65000"/>
              <a:buFont typeface="Wingdings 2" pitchFamily="18" charset="2"/>
              <a:buChar char=""/>
              <a:defRPr sz="2000" kern="1200">
                <a:solidFill>
                  <a:schemeClr val="bg1"/>
                </a:solidFill>
                <a:latin typeface="+mn-lt"/>
                <a:ea typeface="+mn-ea"/>
                <a:cs typeface="+mn-cs"/>
              </a:defRPr>
            </a:lvl5pPr>
            <a:lvl6pPr marL="1737317" indent="-2103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92" indent="-182875"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05" indent="-182875"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18" indent="-182875"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endParaRPr kumimoji="0" lang="en-US" altLang="en-US" sz="2800" b="0" i="0" u="none" strike="noStrike" kern="1200" cap="none" spc="0" normalizeH="0" baseline="0" noProof="0" dirty="0">
              <a:ln>
                <a:noFill/>
              </a:ln>
              <a:solidFill>
                <a:sysClr val="window" lastClr="FFFFFF"/>
              </a:solidFill>
              <a:effectLst/>
              <a:uLnTx/>
              <a:uFillTx/>
              <a:latin typeface="Constantia"/>
              <a:ea typeface="+mn-ea"/>
              <a:cs typeface="+mn-cs"/>
            </a:endParaRP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r>
              <a:rPr kumimoji="0" lang="en-US" altLang="en-US" sz="3600" b="0" i="0" u="none" strike="noStrike" kern="1200" cap="none" spc="0" normalizeH="0" baseline="0" noProof="0" dirty="0">
                <a:ln>
                  <a:noFill/>
                </a:ln>
                <a:solidFill>
                  <a:sysClr val="window" lastClr="FFFFFF"/>
                </a:solidFill>
                <a:effectLst/>
                <a:uLnTx/>
                <a:uFillTx/>
                <a:latin typeface="+mj-lt"/>
                <a:ea typeface="+mn-ea"/>
                <a:cs typeface="+mn-cs"/>
              </a:rPr>
              <a:t>Methadone</a:t>
            </a: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r>
              <a:rPr kumimoji="0" lang="en-US" altLang="en-US" sz="3600" b="0" i="0" u="none" strike="noStrike" kern="1200" cap="none" spc="0" normalizeH="0" baseline="0" noProof="0" dirty="0">
                <a:ln>
                  <a:noFill/>
                </a:ln>
                <a:solidFill>
                  <a:sysClr val="window" lastClr="FFFFFF"/>
                </a:solidFill>
                <a:effectLst/>
                <a:uLnTx/>
                <a:uFillTx/>
                <a:latin typeface="+mj-lt"/>
                <a:ea typeface="+mn-ea"/>
                <a:cs typeface="+mn-cs"/>
              </a:rPr>
              <a:t>Buprenorphine</a:t>
            </a: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r>
              <a:rPr kumimoji="0" lang="en-US" altLang="en-US" sz="3600" b="0" i="0" u="none" strike="noStrike" kern="1200" cap="none" spc="0" normalizeH="0" baseline="0" noProof="0" dirty="0">
                <a:ln>
                  <a:noFill/>
                </a:ln>
                <a:solidFill>
                  <a:sysClr val="window" lastClr="FFFFFF"/>
                </a:solidFill>
                <a:effectLst/>
                <a:uLnTx/>
                <a:uFillTx/>
                <a:latin typeface="+mj-lt"/>
                <a:ea typeface="+mn-ea"/>
                <a:cs typeface="+mn-cs"/>
              </a:rPr>
              <a:t>Naltrexone</a:t>
            </a: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endParaRPr kumimoji="0" lang="en-US" altLang="en-US" sz="2800" b="0" i="0" u="none" strike="noStrike" kern="1200" cap="none" spc="0" normalizeH="0" baseline="0" noProof="0" dirty="0">
              <a:ln>
                <a:noFill/>
              </a:ln>
              <a:solidFill>
                <a:sysClr val="window" lastClr="FFFFFF"/>
              </a:solidFill>
              <a:effectLst/>
              <a:uLnTx/>
              <a:uFillTx/>
              <a:latin typeface="Constantia"/>
              <a:ea typeface="+mn-ea"/>
              <a:cs typeface="+mn-cs"/>
            </a:endParaRPr>
          </a:p>
          <a:p>
            <a:pPr marL="0" marR="0" lvl="0" indent="0" algn="ctr" defTabSz="914400" rtl="0" eaLnBrk="0" fontAlgn="base" latinLnBrk="0" hangingPunct="0">
              <a:lnSpc>
                <a:spcPct val="80000"/>
              </a:lnSpc>
              <a:spcBef>
                <a:spcPct val="20000"/>
              </a:spcBef>
              <a:spcAft>
                <a:spcPct val="0"/>
              </a:spcAft>
              <a:buClr>
                <a:srgbClr val="0BD0D9"/>
              </a:buClr>
              <a:buSzPct val="95000"/>
              <a:buFont typeface="Wingdings 2" pitchFamily="18" charset="2"/>
              <a:buChar char=""/>
              <a:tabLst/>
              <a:defRPr/>
            </a:pPr>
            <a:endParaRPr kumimoji="0" lang="en-US" altLang="en-US" sz="2800" b="0" i="0" u="none" strike="noStrike" kern="1200" cap="none" spc="0" normalizeH="0" baseline="0" noProof="0" dirty="0">
              <a:ln>
                <a:noFill/>
              </a:ln>
              <a:solidFill>
                <a:sysClr val="window" lastClr="FFFFFF"/>
              </a:solidFill>
              <a:effectLst/>
              <a:uLnTx/>
              <a:uFillTx/>
              <a:latin typeface="Constantia"/>
              <a:ea typeface="+mn-ea"/>
              <a:cs typeface="+mn-cs"/>
            </a:endParaRPr>
          </a:p>
        </p:txBody>
      </p:sp>
      <p:sp>
        <p:nvSpPr>
          <p:cNvPr id="4" name="Slide Number Placeholder 3"/>
          <p:cNvSpPr>
            <a:spLocks noGrp="1"/>
          </p:cNvSpPr>
          <p:nvPr>
            <p:ph type="sldNum" sz="quarter" idx="12"/>
          </p:nvPr>
        </p:nvSpPr>
        <p:spPr/>
        <p:txBody>
          <a:bodyPr/>
          <a:lstStyle/>
          <a:p>
            <a:pPr>
              <a:defRPr/>
            </a:pPr>
            <a:fld id="{B63A8629-E50B-4815-A473-6328D8E3D4AD}" type="slidenum">
              <a:rPr lang="en-US" smtClean="0"/>
              <a:pPr>
                <a:defRPr/>
              </a:pPr>
              <a:t>84</a:t>
            </a:fld>
            <a:endParaRPr lang="en-US" dirty="0"/>
          </a:p>
        </p:txBody>
      </p:sp>
    </p:spTree>
    <p:extLst>
      <p:ext uri="{BB962C8B-B14F-4D97-AF65-F5344CB8AC3E}">
        <p14:creationId xmlns:p14="http://schemas.microsoft.com/office/powerpoint/2010/main" val="41995533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11" y="470934"/>
            <a:ext cx="8091377" cy="677383"/>
          </a:xfrm>
        </p:spPr>
        <p:txBody>
          <a:bodyPr/>
          <a:lstStyle/>
          <a:p>
            <a:r>
              <a:rPr lang="en-US" dirty="0"/>
              <a:t>Partial vs. Full Opioid Agonists</a:t>
            </a:r>
          </a:p>
        </p:txBody>
      </p:sp>
      <p:pic>
        <p:nvPicPr>
          <p:cNvPr id="4" name="Content Placeholder 3" descr="This is a graph with 3 lines showing methadone, buprenorphine, and naloxone. Methadone is a full opioid agonist with a large dose resulting in overdose death. Buprenorphine is a partial opioid agonist with a ceiling effect at higher doses, and naloxone is an opioid antagonist that completely blocks the opioid agonist effect. " title="Partial vs. full opioid agonis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539" y="1935163"/>
            <a:ext cx="7578922" cy="4389437"/>
          </a:xfrm>
        </p:spPr>
      </p:pic>
      <p:sp>
        <p:nvSpPr>
          <p:cNvPr id="5" name="TextBox 4"/>
          <p:cNvSpPr txBox="1"/>
          <p:nvPr/>
        </p:nvSpPr>
        <p:spPr>
          <a:xfrm>
            <a:off x="0" y="6324600"/>
            <a:ext cx="4064000" cy="369332"/>
          </a:xfrm>
          <a:prstGeom prst="rect">
            <a:avLst/>
          </a:prstGeom>
          <a:noFill/>
        </p:spPr>
        <p:txBody>
          <a:bodyPr wrap="square" rtlCol="0">
            <a:spAutoFit/>
          </a:bodyPr>
          <a:lstStyle/>
          <a:p>
            <a:r>
              <a:rPr lang="en-US" dirty="0">
                <a:solidFill>
                  <a:schemeClr val="bg1"/>
                </a:solidFill>
                <a:latin typeface="+mj-lt"/>
              </a:rPr>
              <a:t>Source: SAMHSA, 2021 </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85</a:t>
            </a:fld>
            <a:endParaRPr lang="en-US"/>
          </a:p>
        </p:txBody>
      </p:sp>
    </p:spTree>
    <p:extLst>
      <p:ext uri="{BB962C8B-B14F-4D97-AF65-F5344CB8AC3E}">
        <p14:creationId xmlns:p14="http://schemas.microsoft.com/office/powerpoint/2010/main" val="38935998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556"/>
            <a:ext cx="8229600" cy="1143000"/>
          </a:xfrm>
        </p:spPr>
        <p:txBody>
          <a:bodyPr anchor="t"/>
          <a:lstStyle/>
          <a:p>
            <a:pPr algn="ctr"/>
            <a:r>
              <a:rPr lang="en-US" sz="4400" dirty="0"/>
              <a:t>Methadone Maintenance Therapy</a:t>
            </a:r>
          </a:p>
        </p:txBody>
      </p:sp>
      <p:sp>
        <p:nvSpPr>
          <p:cNvPr id="3" name="Content Placeholder 2"/>
          <p:cNvSpPr>
            <a:spLocks noGrp="1"/>
          </p:cNvSpPr>
          <p:nvPr>
            <p:ph idx="1"/>
          </p:nvPr>
        </p:nvSpPr>
        <p:spPr>
          <a:xfrm>
            <a:off x="457200" y="1668556"/>
            <a:ext cx="8229600" cy="4389437"/>
          </a:xfrm>
        </p:spPr>
        <p:txBody>
          <a:bodyPr/>
          <a:lstStyle/>
          <a:p>
            <a:r>
              <a:rPr lang="en-US" sz="2800" dirty="0">
                <a:latin typeface="+mj-lt"/>
              </a:rPr>
              <a:t>Methadone is a full opioid agonist, meaning if you take too much of it, you can overdose</a:t>
            </a:r>
          </a:p>
          <a:p>
            <a:r>
              <a:rPr lang="en-US" sz="2800" dirty="0">
                <a:latin typeface="+mj-lt"/>
              </a:rPr>
              <a:t>Used to treat severe pain </a:t>
            </a:r>
          </a:p>
          <a:p>
            <a:r>
              <a:rPr lang="en-US" sz="2800" dirty="0">
                <a:latin typeface="+mj-lt"/>
              </a:rPr>
              <a:t>Also used to treat opioid use disorder </a:t>
            </a:r>
          </a:p>
          <a:p>
            <a:r>
              <a:rPr lang="en-US" sz="2800" dirty="0">
                <a:latin typeface="+mj-lt"/>
              </a:rPr>
              <a:t>Suppresses opioid withdrawal symptoms and reduces/prevents cravings </a:t>
            </a:r>
          </a:p>
          <a:p>
            <a:r>
              <a:rPr lang="en-US" sz="2800" dirty="0">
                <a:latin typeface="+mj-lt"/>
              </a:rPr>
              <a:t>However, typically requires daily dosing at federally-licensed clinic </a:t>
            </a:r>
          </a:p>
          <a:p>
            <a:r>
              <a:rPr lang="en-US" sz="2800" dirty="0">
                <a:latin typeface="+mj-lt"/>
              </a:rPr>
              <a:t>Historical stigma</a:t>
            </a:r>
          </a:p>
          <a:p>
            <a:endParaRPr lang="en-US" dirty="0"/>
          </a:p>
          <a:p>
            <a:endParaRPr lang="en-US" dirty="0"/>
          </a:p>
        </p:txBody>
      </p:sp>
      <p:sp>
        <p:nvSpPr>
          <p:cNvPr id="4" name="TextBox 3"/>
          <p:cNvSpPr txBox="1"/>
          <p:nvPr/>
        </p:nvSpPr>
        <p:spPr>
          <a:xfrm>
            <a:off x="270933" y="6324603"/>
            <a:ext cx="4656667" cy="369332"/>
          </a:xfrm>
          <a:prstGeom prst="rect">
            <a:avLst/>
          </a:prstGeom>
          <a:noFill/>
        </p:spPr>
        <p:txBody>
          <a:bodyPr wrap="square" rtlCol="0">
            <a:spAutoFit/>
          </a:bodyPr>
          <a:lstStyle/>
          <a:p>
            <a:r>
              <a:rPr lang="en-US" dirty="0">
                <a:solidFill>
                  <a:schemeClr val="bg1"/>
                </a:solidFill>
                <a:latin typeface="+mj-lt"/>
              </a:rPr>
              <a:t>Source: Mattick et al., 2009</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86</a:t>
            </a:fld>
            <a:endParaRPr lang="en-US"/>
          </a:p>
        </p:txBody>
      </p:sp>
    </p:spTree>
    <p:extLst>
      <p:ext uri="{BB962C8B-B14F-4D97-AF65-F5344CB8AC3E}">
        <p14:creationId xmlns:p14="http://schemas.microsoft.com/office/powerpoint/2010/main" val="4212553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803400"/>
          </a:xfrm>
          <a:noFill/>
        </p:spPr>
        <p:txBody>
          <a:bodyPr lIns="92075" tIns="46038" rIns="92075" bIns="46038"/>
          <a:lstStyle/>
          <a:p>
            <a:pPr algn="ctr" eaLnBrk="1" hangingPunct="1"/>
            <a:r>
              <a:rPr lang="en-US" altLang="en-US" sz="4400" dirty="0"/>
              <a:t>Methadone Maintenance Therapy (2)</a:t>
            </a:r>
            <a:br>
              <a:rPr lang="en-US" altLang="en-US" sz="4400" dirty="0"/>
            </a:br>
            <a:r>
              <a:rPr lang="en-US" altLang="en-US" sz="4400" dirty="0"/>
              <a:t> </a:t>
            </a:r>
            <a:endParaRPr lang="en-AU" altLang="en-US" sz="4400" i="1" dirty="0"/>
          </a:p>
        </p:txBody>
      </p:sp>
      <p:sp>
        <p:nvSpPr>
          <p:cNvPr id="22531" name="Rectangle 3"/>
          <p:cNvSpPr>
            <a:spLocks noGrp="1" noChangeArrowheads="1"/>
          </p:cNvSpPr>
          <p:nvPr>
            <p:ph sz="quarter" idx="1"/>
          </p:nvPr>
        </p:nvSpPr>
        <p:spPr>
          <a:xfrm>
            <a:off x="376518" y="1398494"/>
            <a:ext cx="8615082" cy="5154706"/>
          </a:xfrm>
        </p:spPr>
        <p:txBody>
          <a:bodyPr lIns="92075" tIns="46038" rIns="92075" bIns="46038"/>
          <a:lstStyle/>
          <a:p>
            <a:pPr eaLnBrk="1" hangingPunct="1"/>
            <a:r>
              <a:rPr lang="en-AU" altLang="en-US" sz="2800" dirty="0">
                <a:latin typeface="+mj-lt"/>
              </a:rPr>
              <a:t>Advantages: </a:t>
            </a:r>
          </a:p>
          <a:p>
            <a:pPr lvl="1" eaLnBrk="1" hangingPunct="1">
              <a:buClr>
                <a:srgbClr val="0BD0D9"/>
              </a:buClr>
            </a:pPr>
            <a:r>
              <a:rPr lang="en-AU" altLang="en-US" sz="2600" dirty="0">
                <a:latin typeface="+mj-lt"/>
              </a:rPr>
              <a:t>Suppresses opioid withdrawal and reduces craving</a:t>
            </a:r>
          </a:p>
          <a:p>
            <a:pPr lvl="1" eaLnBrk="1" hangingPunct="1">
              <a:buClr>
                <a:srgbClr val="0BD0D9"/>
              </a:buClr>
            </a:pPr>
            <a:r>
              <a:rPr lang="en-AU" altLang="en-US" sz="2600" dirty="0">
                <a:latin typeface="+mj-lt"/>
              </a:rPr>
              <a:t>Reduced participation in crime</a:t>
            </a:r>
          </a:p>
          <a:p>
            <a:pPr lvl="1" eaLnBrk="1" hangingPunct="1">
              <a:buClr>
                <a:srgbClr val="0BD0D9"/>
              </a:buClr>
            </a:pPr>
            <a:r>
              <a:rPr lang="en-AU" altLang="en-US" sz="2600" dirty="0">
                <a:latin typeface="+mj-lt"/>
              </a:rPr>
              <a:t>Reduced transmission of blood borne viruses </a:t>
            </a:r>
          </a:p>
          <a:p>
            <a:pPr lvl="1" eaLnBrk="1" hangingPunct="1">
              <a:buClr>
                <a:srgbClr val="0BD0D9"/>
              </a:buClr>
            </a:pPr>
            <a:r>
              <a:rPr lang="en-AU" altLang="en-US" sz="2600" dirty="0">
                <a:latin typeface="+mj-lt"/>
              </a:rPr>
              <a:t>Few long-term side-effects</a:t>
            </a:r>
          </a:p>
          <a:p>
            <a:pPr eaLnBrk="1" hangingPunct="1"/>
            <a:r>
              <a:rPr lang="en-AU" altLang="en-US" sz="2800" dirty="0">
                <a:latin typeface="+mj-lt"/>
              </a:rPr>
              <a:t>Disadvantages: </a:t>
            </a:r>
          </a:p>
          <a:p>
            <a:pPr lvl="1" eaLnBrk="1" hangingPunct="1">
              <a:buClr>
                <a:srgbClr val="0BD0D9"/>
              </a:buClr>
            </a:pPr>
            <a:r>
              <a:rPr lang="en-AU" altLang="en-US" sz="2600" dirty="0">
                <a:latin typeface="+mj-lt"/>
              </a:rPr>
              <a:t>Opioid dependence is maintained</a:t>
            </a:r>
          </a:p>
          <a:p>
            <a:pPr lvl="1" eaLnBrk="1" hangingPunct="1">
              <a:buClr>
                <a:srgbClr val="0BD0D9"/>
              </a:buClr>
            </a:pPr>
            <a:r>
              <a:rPr lang="en-AU" altLang="en-US" sz="2600" dirty="0">
                <a:latin typeface="+mj-lt"/>
              </a:rPr>
              <a:t>Withdrawal/tapering can be challenging </a:t>
            </a:r>
          </a:p>
          <a:p>
            <a:pPr lvl="1" eaLnBrk="1" hangingPunct="1">
              <a:buClr>
                <a:srgbClr val="0BD0D9"/>
              </a:buClr>
            </a:pPr>
            <a:r>
              <a:rPr lang="en-AU" altLang="en-US" sz="2600" dirty="0">
                <a:latin typeface="+mj-lt"/>
              </a:rPr>
              <a:t>Requires daily time/travel commitment</a:t>
            </a:r>
          </a:p>
          <a:p>
            <a:pPr lvl="1" eaLnBrk="1" hangingPunct="1">
              <a:buClr>
                <a:srgbClr val="0BD0D9"/>
              </a:buClr>
            </a:pPr>
            <a:r>
              <a:rPr lang="en-AU" altLang="en-US" sz="2600" dirty="0">
                <a:latin typeface="+mj-lt"/>
              </a:rPr>
              <a:t>Potential for diversion</a:t>
            </a:r>
          </a:p>
          <a:p>
            <a:pPr lvl="1" eaLnBrk="1" hangingPunct="1"/>
            <a:endParaRPr lang="en-AU" altLang="en-US" sz="2600" dirty="0"/>
          </a:p>
          <a:p>
            <a:pPr lvl="1" eaLnBrk="1" hangingPunct="1"/>
            <a:endParaRPr lang="en-AU" altLang="en-US" sz="2600" dirty="0"/>
          </a:p>
        </p:txBody>
      </p:sp>
      <p:sp>
        <p:nvSpPr>
          <p:cNvPr id="2" name="TextBox 1"/>
          <p:cNvSpPr txBox="1"/>
          <p:nvPr/>
        </p:nvSpPr>
        <p:spPr>
          <a:xfrm>
            <a:off x="118533" y="6400800"/>
            <a:ext cx="6028267" cy="369332"/>
          </a:xfrm>
          <a:prstGeom prst="rect">
            <a:avLst/>
          </a:prstGeom>
          <a:noFill/>
        </p:spPr>
        <p:txBody>
          <a:bodyPr wrap="square" rtlCol="0">
            <a:spAutoFit/>
          </a:bodyPr>
          <a:lstStyle/>
          <a:p>
            <a:r>
              <a:rPr lang="en-US" dirty="0">
                <a:solidFill>
                  <a:schemeClr val="bg1"/>
                </a:solidFill>
                <a:latin typeface="+mj-lt"/>
              </a:rPr>
              <a:t>Source: Salsitz &amp; Wiegand, 2016 </a:t>
            </a:r>
          </a:p>
        </p:txBody>
      </p:sp>
      <p:sp>
        <p:nvSpPr>
          <p:cNvPr id="3" name="Slide Number Placeholder 2"/>
          <p:cNvSpPr>
            <a:spLocks noGrp="1"/>
          </p:cNvSpPr>
          <p:nvPr>
            <p:ph type="sldNum" sz="quarter" idx="12"/>
          </p:nvPr>
        </p:nvSpPr>
        <p:spPr/>
        <p:txBody>
          <a:bodyPr/>
          <a:lstStyle/>
          <a:p>
            <a:pPr>
              <a:defRPr/>
            </a:pPr>
            <a:fld id="{34836ED9-3B7A-426A-B4C8-65E16025331B}" type="slidenum">
              <a:rPr lang="en-US" smtClean="0"/>
              <a:pPr>
                <a:defRPr/>
              </a:pPr>
              <a:t>87</a:t>
            </a:fld>
            <a:endParaRPr lang="en-US"/>
          </a:p>
        </p:txBody>
      </p:sp>
    </p:spTree>
    <p:extLst>
      <p:ext uri="{BB962C8B-B14F-4D97-AF65-F5344CB8AC3E}">
        <p14:creationId xmlns:p14="http://schemas.microsoft.com/office/powerpoint/2010/main" val="1362324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457200" y="455613"/>
            <a:ext cx="8229600" cy="1190625"/>
          </a:xfrm>
        </p:spPr>
        <p:txBody>
          <a:bodyPr anchor="t"/>
          <a:lstStyle/>
          <a:p>
            <a:pPr algn="ctr" eaLnBrk="1" hangingPunct="1"/>
            <a:r>
              <a:rPr lang="en-US" altLang="en-US" sz="4000" dirty="0"/>
              <a:t>Buprenorphine and Buprenorphine/Naloxone</a:t>
            </a:r>
          </a:p>
        </p:txBody>
      </p:sp>
      <p:sp>
        <p:nvSpPr>
          <p:cNvPr id="1084419" name="Rectangle 3"/>
          <p:cNvSpPr>
            <a:spLocks noGrp="1" noChangeArrowheads="1"/>
          </p:cNvSpPr>
          <p:nvPr>
            <p:ph type="body" sz="half" idx="4294967295"/>
          </p:nvPr>
        </p:nvSpPr>
        <p:spPr>
          <a:xfrm>
            <a:off x="457200" y="1903676"/>
            <a:ext cx="8382000" cy="4452680"/>
          </a:xfrm>
        </p:spPr>
        <p:txBody>
          <a:bodyPr/>
          <a:lstStyle/>
          <a:p>
            <a:pPr eaLnBrk="1" hangingPunct="1"/>
            <a:r>
              <a:rPr lang="en-US" altLang="en-US" sz="2800" dirty="0">
                <a:latin typeface="+mj-lt"/>
              </a:rPr>
              <a:t>Buprenorphine is a partial opioid agonist</a:t>
            </a:r>
          </a:p>
          <a:p>
            <a:pPr lvl="1" eaLnBrk="1" hangingPunct="1">
              <a:buClr>
                <a:srgbClr val="0BD0D9"/>
              </a:buClr>
            </a:pPr>
            <a:r>
              <a:rPr lang="en-US" altLang="en-US" dirty="0">
                <a:latin typeface="+mj-lt"/>
              </a:rPr>
              <a:t>Provides opioid agonist effects up to a limit</a:t>
            </a:r>
          </a:p>
          <a:p>
            <a:pPr lvl="1" eaLnBrk="1" hangingPunct="1">
              <a:buClr>
                <a:srgbClr val="0BD0D9"/>
              </a:buClr>
            </a:pPr>
            <a:r>
              <a:rPr lang="en-US" altLang="en-US" dirty="0">
                <a:latin typeface="+mj-lt"/>
              </a:rPr>
              <a:t>Has a ceiling effect at higher doses</a:t>
            </a:r>
          </a:p>
          <a:p>
            <a:pPr lvl="1" eaLnBrk="1" hangingPunct="1">
              <a:buClr>
                <a:srgbClr val="0BD0D9"/>
              </a:buClr>
            </a:pPr>
            <a:r>
              <a:rPr lang="en-US" altLang="en-US" dirty="0">
                <a:latin typeface="+mj-lt"/>
              </a:rPr>
              <a:t>Like methadone, it reduces/eliminates withdrawal symptoms and cravings </a:t>
            </a:r>
          </a:p>
          <a:p>
            <a:pPr lvl="1" eaLnBrk="1" hangingPunct="1">
              <a:buClr>
                <a:srgbClr val="0BD0D9"/>
              </a:buClr>
            </a:pPr>
            <a:r>
              <a:rPr lang="en-US" altLang="en-US" dirty="0">
                <a:latin typeface="+mj-lt"/>
              </a:rPr>
              <a:t>When naloxone is added (</a:t>
            </a:r>
            <a:r>
              <a:rPr lang="en-US" altLang="en-US" dirty="0" err="1">
                <a:latin typeface="+mj-lt"/>
              </a:rPr>
              <a:t>Suboxone</a:t>
            </a:r>
            <a:r>
              <a:rPr lang="en-US" altLang="en-US" dirty="0">
                <a:latin typeface="+mj-lt"/>
              </a:rPr>
              <a:t> ®), it becomes very difficult to dilute and inject, reducing diversion and allowing for take-home doses </a:t>
            </a:r>
          </a:p>
          <a:p>
            <a:pPr lvl="1" eaLnBrk="1" hangingPunct="1">
              <a:buClr>
                <a:srgbClr val="0BD0D9"/>
              </a:buClr>
            </a:pPr>
            <a:r>
              <a:rPr lang="en-US" altLang="en-US" dirty="0">
                <a:latin typeface="+mj-lt"/>
              </a:rPr>
              <a:t> Usually prescribed at a doctor’s office, unlike methadone</a:t>
            </a:r>
          </a:p>
          <a:p>
            <a:pPr lvl="1" eaLnBrk="1" hangingPunct="1">
              <a:buClr>
                <a:srgbClr val="0BD0D9"/>
              </a:buClr>
            </a:pPr>
            <a:r>
              <a:rPr lang="en-US" altLang="en-US" dirty="0">
                <a:latin typeface="+mj-lt"/>
              </a:rPr>
              <a:t>Less stigma than methadone </a:t>
            </a:r>
          </a:p>
        </p:txBody>
      </p:sp>
      <p:sp>
        <p:nvSpPr>
          <p:cNvPr id="3" name="TextBox 2"/>
          <p:cNvSpPr txBox="1"/>
          <p:nvPr/>
        </p:nvSpPr>
        <p:spPr>
          <a:xfrm>
            <a:off x="106326" y="6367210"/>
            <a:ext cx="2704202" cy="369332"/>
          </a:xfrm>
          <a:prstGeom prst="rect">
            <a:avLst/>
          </a:prstGeom>
          <a:noFill/>
        </p:spPr>
        <p:txBody>
          <a:bodyPr wrap="none" rtlCol="0">
            <a:spAutoFit/>
          </a:bodyPr>
          <a:lstStyle/>
          <a:p>
            <a:r>
              <a:rPr lang="en-US" dirty="0">
                <a:solidFill>
                  <a:schemeClr val="bg1"/>
                </a:solidFill>
                <a:latin typeface="+mj-lt"/>
              </a:rPr>
              <a:t>Source: Zoorob et al., 2018</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3D1E9C64-AFC9-4F6E-82EA-E855EC3CD840}" type="slidenum">
              <a:rPr lang="en-US" smtClean="0">
                <a:solidFill>
                  <a:schemeClr val="bg1"/>
                </a:solidFill>
              </a:rPr>
              <a:pPr>
                <a:defRPr/>
              </a:pPr>
              <a:t>88</a:t>
            </a:fld>
            <a:endParaRPr lang="en-US" dirty="0">
              <a:solidFill>
                <a:schemeClr val="bg1"/>
              </a:solidFill>
            </a:endParaRPr>
          </a:p>
        </p:txBody>
      </p:sp>
    </p:spTree>
    <p:extLst>
      <p:ext uri="{BB962C8B-B14F-4D97-AF65-F5344CB8AC3E}">
        <p14:creationId xmlns:p14="http://schemas.microsoft.com/office/powerpoint/2010/main" val="567430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84419">
                                            <p:txEl>
                                              <p:pRg st="0" end="0"/>
                                            </p:txEl>
                                          </p:spTgt>
                                        </p:tgtEl>
                                        <p:attrNameLst>
                                          <p:attrName>style.visibility</p:attrName>
                                        </p:attrNameLst>
                                      </p:cBhvr>
                                      <p:to>
                                        <p:strVal val="visible"/>
                                      </p:to>
                                    </p:set>
                                    <p:animEffect transition="in" filter="dissolve">
                                      <p:cBhvr>
                                        <p:cTn id="7" dur="500"/>
                                        <p:tgtEl>
                                          <p:spTgt spid="10844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84419">
                                            <p:txEl>
                                              <p:pRg st="1" end="1"/>
                                            </p:txEl>
                                          </p:spTgt>
                                        </p:tgtEl>
                                        <p:attrNameLst>
                                          <p:attrName>style.visibility</p:attrName>
                                        </p:attrNameLst>
                                      </p:cBhvr>
                                      <p:to>
                                        <p:strVal val="visible"/>
                                      </p:to>
                                    </p:set>
                                    <p:animEffect transition="in" filter="dissolve">
                                      <p:cBhvr>
                                        <p:cTn id="10" dur="500"/>
                                        <p:tgtEl>
                                          <p:spTgt spid="108441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84419">
                                            <p:txEl>
                                              <p:pRg st="2" end="2"/>
                                            </p:txEl>
                                          </p:spTgt>
                                        </p:tgtEl>
                                        <p:attrNameLst>
                                          <p:attrName>style.visibility</p:attrName>
                                        </p:attrNameLst>
                                      </p:cBhvr>
                                      <p:to>
                                        <p:strVal val="visible"/>
                                      </p:to>
                                    </p:set>
                                    <p:animEffect transition="in" filter="dissolve">
                                      <p:cBhvr>
                                        <p:cTn id="13" dur="500"/>
                                        <p:tgtEl>
                                          <p:spTgt spid="108441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84419">
                                            <p:txEl>
                                              <p:pRg st="3" end="3"/>
                                            </p:txEl>
                                          </p:spTgt>
                                        </p:tgtEl>
                                        <p:attrNameLst>
                                          <p:attrName>style.visibility</p:attrName>
                                        </p:attrNameLst>
                                      </p:cBhvr>
                                      <p:to>
                                        <p:strVal val="visible"/>
                                      </p:to>
                                    </p:set>
                                    <p:animEffect transition="in" filter="dissolve">
                                      <p:cBhvr>
                                        <p:cTn id="16" dur="500"/>
                                        <p:tgtEl>
                                          <p:spTgt spid="108441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84419">
                                            <p:txEl>
                                              <p:pRg st="4" end="4"/>
                                            </p:txEl>
                                          </p:spTgt>
                                        </p:tgtEl>
                                        <p:attrNameLst>
                                          <p:attrName>style.visibility</p:attrName>
                                        </p:attrNameLst>
                                      </p:cBhvr>
                                      <p:to>
                                        <p:strVal val="visible"/>
                                      </p:to>
                                    </p:set>
                                    <p:animEffect transition="in" filter="dissolve">
                                      <p:cBhvr>
                                        <p:cTn id="19" dur="500"/>
                                        <p:tgtEl>
                                          <p:spTgt spid="108441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84419">
                                            <p:txEl>
                                              <p:pRg st="5" end="5"/>
                                            </p:txEl>
                                          </p:spTgt>
                                        </p:tgtEl>
                                        <p:attrNameLst>
                                          <p:attrName>style.visibility</p:attrName>
                                        </p:attrNameLst>
                                      </p:cBhvr>
                                      <p:to>
                                        <p:strVal val="visible"/>
                                      </p:to>
                                    </p:set>
                                    <p:animEffect transition="in" filter="dissolve">
                                      <p:cBhvr>
                                        <p:cTn id="22" dur="500"/>
                                        <p:tgtEl>
                                          <p:spTgt spid="108441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84419">
                                            <p:txEl>
                                              <p:pRg st="6" end="6"/>
                                            </p:txEl>
                                          </p:spTgt>
                                        </p:tgtEl>
                                        <p:attrNameLst>
                                          <p:attrName>style.visibility</p:attrName>
                                        </p:attrNameLst>
                                      </p:cBhvr>
                                      <p:to>
                                        <p:strVal val="visible"/>
                                      </p:to>
                                    </p:set>
                                    <p:animEffect transition="in" filter="dissolve">
                                      <p:cBhvr>
                                        <p:cTn id="25" dur="500"/>
                                        <p:tgtEl>
                                          <p:spTgt spid="1084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1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1506"/>
            <a:ext cx="8229600" cy="769087"/>
          </a:xfrm>
        </p:spPr>
        <p:txBody>
          <a:bodyPr/>
          <a:lstStyle/>
          <a:p>
            <a:pPr algn="ctr"/>
            <a:r>
              <a:rPr lang="en-US" sz="4000" dirty="0"/>
              <a:t>Buprenorphine/Naloxone (</a:t>
            </a:r>
            <a:r>
              <a:rPr lang="en-US" sz="4000" dirty="0" err="1"/>
              <a:t>Suboxone</a:t>
            </a:r>
            <a:r>
              <a:rPr lang="en-US" altLang="en-US" sz="4000" dirty="0"/>
              <a:t>®</a:t>
            </a:r>
            <a:r>
              <a:rPr lang="en-US" sz="4000" dirty="0"/>
              <a:t>)</a:t>
            </a:r>
          </a:p>
        </p:txBody>
      </p:sp>
      <p:sp>
        <p:nvSpPr>
          <p:cNvPr id="4" name="Content Placeholder 3"/>
          <p:cNvSpPr>
            <a:spLocks noGrp="1"/>
          </p:cNvSpPr>
          <p:nvPr>
            <p:ph idx="1"/>
          </p:nvPr>
        </p:nvSpPr>
        <p:spPr>
          <a:xfrm>
            <a:off x="457200" y="1579444"/>
            <a:ext cx="8229600" cy="4678852"/>
          </a:xfrm>
        </p:spPr>
        <p:txBody>
          <a:bodyPr/>
          <a:lstStyle/>
          <a:p>
            <a:pPr eaLnBrk="1" hangingPunct="1">
              <a:lnSpc>
                <a:spcPct val="100000"/>
              </a:lnSpc>
            </a:pPr>
            <a:r>
              <a:rPr lang="en-US" altLang="en-US" sz="3200" dirty="0">
                <a:latin typeface="+mj-lt"/>
              </a:rPr>
              <a:t>Naloxone blocks any opioid agonist effect if the Suboxone is illicitly injected, but passes through the GI tract without being absorbed if medication is taken as instructed </a:t>
            </a:r>
          </a:p>
          <a:p>
            <a:pPr eaLnBrk="1" hangingPunct="1">
              <a:lnSpc>
                <a:spcPct val="100000"/>
              </a:lnSpc>
            </a:pPr>
            <a:endParaRPr lang="en-US" altLang="en-US" sz="3200" dirty="0">
              <a:latin typeface="+mj-lt"/>
            </a:endParaRPr>
          </a:p>
          <a:p>
            <a:pPr eaLnBrk="1" hangingPunct="1">
              <a:lnSpc>
                <a:spcPct val="100000"/>
              </a:lnSpc>
            </a:pPr>
            <a:r>
              <a:rPr lang="en-US" altLang="en-US" sz="3200" dirty="0">
                <a:latin typeface="+mj-lt"/>
              </a:rPr>
              <a:t>Dosage typically starts at 4-8mg/day, going up to 16-24mg for maintenance, although some providers induct on 24 mg, then gradually reduce dose based on response </a:t>
            </a:r>
          </a:p>
          <a:p>
            <a:endParaRPr lang="en-US" sz="2800" dirty="0"/>
          </a:p>
        </p:txBody>
      </p:sp>
      <p:sp>
        <p:nvSpPr>
          <p:cNvPr id="2" name="TextBox 1"/>
          <p:cNvSpPr txBox="1"/>
          <p:nvPr/>
        </p:nvSpPr>
        <p:spPr>
          <a:xfrm>
            <a:off x="304800" y="6417733"/>
            <a:ext cx="6468533" cy="369332"/>
          </a:xfrm>
          <a:prstGeom prst="rect">
            <a:avLst/>
          </a:prstGeom>
          <a:noFill/>
        </p:spPr>
        <p:txBody>
          <a:bodyPr wrap="square" rtlCol="0">
            <a:spAutoFit/>
          </a:bodyPr>
          <a:lstStyle/>
          <a:p>
            <a:r>
              <a:rPr lang="en-US" dirty="0">
                <a:solidFill>
                  <a:schemeClr val="bg1"/>
                </a:solidFill>
                <a:latin typeface="+mj-lt"/>
              </a:rPr>
              <a:t>Source: Zoorob et al., 2018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89</a:t>
            </a:fld>
            <a:endParaRPr lang="en-US"/>
          </a:p>
        </p:txBody>
      </p:sp>
    </p:spTree>
    <p:extLst>
      <p:ext uri="{BB962C8B-B14F-4D97-AF65-F5344CB8AC3E}">
        <p14:creationId xmlns:p14="http://schemas.microsoft.com/office/powerpoint/2010/main" val="21791601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Test Your Knowledge Question #4</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Simply increasing access to Medications for Opioid Use Disorder (MOUD) in communities of color may not be enough to stem the increasing rate of overdose deaths.</a:t>
            </a: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  True </a:t>
            </a:r>
          </a:p>
          <a:p>
            <a:pPr marL="514350" indent="-514350">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False </a:t>
            </a:r>
            <a:endParaRPr lang="en-US" dirty="0"/>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9</a:t>
            </a:fld>
            <a:endParaRPr lang="en-US" dirty="0"/>
          </a:p>
        </p:txBody>
      </p:sp>
    </p:spTree>
    <p:extLst>
      <p:ext uri="{BB962C8B-B14F-4D97-AF65-F5344CB8AC3E}">
        <p14:creationId xmlns:p14="http://schemas.microsoft.com/office/powerpoint/2010/main" val="19574003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dirty="0"/>
              <a:t>Change to Buprenorphine X-Waiver</a:t>
            </a:r>
          </a:p>
        </p:txBody>
      </p:sp>
      <p:sp>
        <p:nvSpPr>
          <p:cNvPr id="3" name="Content Placeholder 2"/>
          <p:cNvSpPr>
            <a:spLocks noGrp="1"/>
          </p:cNvSpPr>
          <p:nvPr>
            <p:ph idx="1"/>
          </p:nvPr>
        </p:nvSpPr>
        <p:spPr/>
        <p:txBody>
          <a:bodyPr/>
          <a:lstStyle/>
          <a:p>
            <a:r>
              <a:rPr lang="en-US" sz="2800" dirty="0">
                <a:latin typeface="+mj-lt"/>
              </a:rPr>
              <a:t>In late 2020, the Department of Health and Human Services proposed to eliminate the X-Waiver requirement to prescribe buprenorphine. In January 2021 that decision was reversed. </a:t>
            </a:r>
          </a:p>
          <a:p>
            <a:endParaRPr lang="en-US" sz="2800" dirty="0">
              <a:latin typeface="+mj-lt"/>
            </a:endParaRPr>
          </a:p>
          <a:p>
            <a:r>
              <a:rPr lang="en-US" sz="2800" dirty="0">
                <a:latin typeface="+mj-lt"/>
              </a:rPr>
              <a:t>In April 2021, revised practice guidelines were issued that allow eligible physicians, NP’s, PA’s, CNS’s to prescribe buprenorphine to up to 30 patients without obtaining an X-Waiver </a:t>
            </a:r>
          </a:p>
        </p:txBody>
      </p:sp>
      <p:sp>
        <p:nvSpPr>
          <p:cNvPr id="5" name="TextBox 4"/>
          <p:cNvSpPr txBox="1"/>
          <p:nvPr/>
        </p:nvSpPr>
        <p:spPr>
          <a:xfrm>
            <a:off x="157117" y="6411919"/>
            <a:ext cx="5672183" cy="369332"/>
          </a:xfrm>
          <a:prstGeom prst="rect">
            <a:avLst/>
          </a:prstGeom>
          <a:noFill/>
        </p:spPr>
        <p:txBody>
          <a:bodyPr wrap="square" rtlCol="0">
            <a:spAutoFit/>
          </a:bodyPr>
          <a:lstStyle/>
          <a:p>
            <a:r>
              <a:rPr lang="en-US" dirty="0">
                <a:solidFill>
                  <a:schemeClr val="bg1"/>
                </a:solidFill>
                <a:latin typeface="+mj-lt"/>
              </a:rPr>
              <a:t>Sources: SAMHSA, 2021; Federal Register, 2021</a:t>
            </a:r>
          </a:p>
        </p:txBody>
      </p:sp>
      <p:sp>
        <p:nvSpPr>
          <p:cNvPr id="4" name="Slide Number Placeholder 3"/>
          <p:cNvSpPr>
            <a:spLocks noGrp="1"/>
          </p:cNvSpPr>
          <p:nvPr>
            <p:ph type="sldNum" sz="quarter" idx="12"/>
          </p:nvPr>
        </p:nvSpPr>
        <p:spPr/>
        <p:txBody>
          <a:bodyPr/>
          <a:lstStyle/>
          <a:p>
            <a:pPr>
              <a:defRPr/>
            </a:pPr>
            <a:fld id="{34836ED9-3B7A-426A-B4C8-65E16025331B}" type="slidenum">
              <a:rPr lang="en-US" smtClean="0"/>
              <a:pPr>
                <a:defRPr/>
              </a:pPr>
              <a:t>90</a:t>
            </a:fld>
            <a:endParaRPr lang="en-US"/>
          </a:p>
        </p:txBody>
      </p:sp>
    </p:spTree>
    <p:extLst>
      <p:ext uri="{BB962C8B-B14F-4D97-AF65-F5344CB8AC3E}">
        <p14:creationId xmlns:p14="http://schemas.microsoft.com/office/powerpoint/2010/main" val="26475963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931"/>
            <a:ext cx="8229600" cy="1143000"/>
          </a:xfrm>
        </p:spPr>
        <p:txBody>
          <a:bodyPr anchor="t"/>
          <a:lstStyle/>
          <a:p>
            <a:pPr algn="ctr"/>
            <a:r>
              <a:rPr lang="en-US" sz="4800" dirty="0"/>
              <a:t>MOUD in Pregnant Women</a:t>
            </a:r>
          </a:p>
        </p:txBody>
      </p:sp>
      <p:sp>
        <p:nvSpPr>
          <p:cNvPr id="3" name="Content Placeholder 2"/>
          <p:cNvSpPr>
            <a:spLocks noGrp="1"/>
          </p:cNvSpPr>
          <p:nvPr>
            <p:ph idx="1"/>
          </p:nvPr>
        </p:nvSpPr>
        <p:spPr>
          <a:xfrm>
            <a:off x="125506" y="1486931"/>
            <a:ext cx="9018494" cy="4985587"/>
          </a:xfrm>
        </p:spPr>
        <p:txBody>
          <a:bodyPr/>
          <a:lstStyle/>
          <a:p>
            <a:r>
              <a:rPr lang="en-US" sz="2400" dirty="0">
                <a:latin typeface="+mj-lt"/>
              </a:rPr>
              <a:t>Detox from opioids for pregnant women is contraindicated unless done in the hospital with monitoring. Methadone is currently the standard treatment for pregnant women with OUD</a:t>
            </a:r>
          </a:p>
          <a:p>
            <a:r>
              <a:rPr lang="en-US" dirty="0">
                <a:latin typeface="+mj-lt"/>
              </a:rPr>
              <a:t>The MOTHER study compared methadone and buprenorphine in pregnant women. It found: </a:t>
            </a:r>
          </a:p>
          <a:p>
            <a:pPr lvl="1">
              <a:buClr>
                <a:srgbClr val="0BD0D9"/>
              </a:buClr>
            </a:pPr>
            <a:r>
              <a:rPr lang="en-US" sz="2300" dirty="0">
                <a:latin typeface="+mj-lt"/>
              </a:rPr>
              <a:t>Neonates (babies up to 4 weeks old) exposed to buprenorphine (as opposed to methadone) required significantly less morphine to treat NAS </a:t>
            </a:r>
          </a:p>
          <a:p>
            <a:pPr lvl="1">
              <a:buClr>
                <a:srgbClr val="0BD0D9"/>
              </a:buClr>
            </a:pPr>
            <a:r>
              <a:rPr lang="en-US" sz="2300" dirty="0">
                <a:latin typeface="+mj-lt"/>
              </a:rPr>
              <a:t>They had a significantly shorter duration of NAS treatment </a:t>
            </a:r>
          </a:p>
          <a:p>
            <a:pPr lvl="1">
              <a:buClr>
                <a:srgbClr val="0BD0D9"/>
              </a:buClr>
            </a:pPr>
            <a:r>
              <a:rPr lang="en-US" sz="2300" dirty="0">
                <a:latin typeface="+mj-lt"/>
              </a:rPr>
              <a:t>They had a significantly shorter hospital stay</a:t>
            </a:r>
          </a:p>
          <a:p>
            <a:r>
              <a:rPr lang="en-US" dirty="0">
                <a:latin typeface="+mj-lt"/>
              </a:rPr>
              <a:t>Thus, buprenorphine may be preferred over methadone for MOUD in pregnant women</a:t>
            </a:r>
          </a:p>
          <a:p>
            <a:pPr lvl="1"/>
            <a:endParaRPr lang="en-US" dirty="0"/>
          </a:p>
        </p:txBody>
      </p:sp>
      <p:sp>
        <p:nvSpPr>
          <p:cNvPr id="4" name="TextBox 3"/>
          <p:cNvSpPr txBox="1"/>
          <p:nvPr/>
        </p:nvSpPr>
        <p:spPr>
          <a:xfrm>
            <a:off x="125506" y="6472518"/>
            <a:ext cx="4687126" cy="369332"/>
          </a:xfrm>
          <a:prstGeom prst="rect">
            <a:avLst/>
          </a:prstGeom>
          <a:noFill/>
        </p:spPr>
        <p:txBody>
          <a:bodyPr wrap="square" rtlCol="0">
            <a:spAutoFit/>
          </a:bodyPr>
          <a:lstStyle/>
          <a:p>
            <a:r>
              <a:rPr lang="en-US" dirty="0">
                <a:solidFill>
                  <a:schemeClr val="bg1"/>
                </a:solidFill>
                <a:latin typeface="+mj-lt"/>
              </a:rPr>
              <a:t>Sources: Tran et al., 2017; </a:t>
            </a:r>
            <a:r>
              <a:rPr lang="en-US" dirty="0" err="1">
                <a:solidFill>
                  <a:schemeClr val="bg1"/>
                </a:solidFill>
                <a:latin typeface="+mj-lt"/>
              </a:rPr>
              <a:t>Gaalema</a:t>
            </a:r>
            <a:r>
              <a:rPr lang="en-US" dirty="0">
                <a:solidFill>
                  <a:schemeClr val="bg1"/>
                </a:solidFill>
                <a:latin typeface="+mj-lt"/>
              </a:rPr>
              <a:t> et al., 2012</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91</a:t>
            </a:fld>
            <a:endParaRPr lang="en-US"/>
          </a:p>
        </p:txBody>
      </p:sp>
    </p:spTree>
    <p:extLst>
      <p:ext uri="{BB962C8B-B14F-4D97-AF65-F5344CB8AC3E}">
        <p14:creationId xmlns:p14="http://schemas.microsoft.com/office/powerpoint/2010/main" val="10022230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375"/>
            <a:ext cx="8229600" cy="1143000"/>
          </a:xfrm>
        </p:spPr>
        <p:txBody>
          <a:bodyPr anchor="t"/>
          <a:lstStyle/>
          <a:p>
            <a:pPr algn="ctr"/>
            <a:r>
              <a:rPr lang="en-US" dirty="0"/>
              <a:t>Naltrexone </a:t>
            </a:r>
          </a:p>
        </p:txBody>
      </p:sp>
      <p:sp>
        <p:nvSpPr>
          <p:cNvPr id="3" name="Content Placeholder 2"/>
          <p:cNvSpPr>
            <a:spLocks noGrp="1"/>
          </p:cNvSpPr>
          <p:nvPr>
            <p:ph idx="1"/>
          </p:nvPr>
        </p:nvSpPr>
        <p:spPr>
          <a:xfrm>
            <a:off x="457200" y="1615375"/>
            <a:ext cx="8229600" cy="4389437"/>
          </a:xfrm>
        </p:spPr>
        <p:txBody>
          <a:bodyPr/>
          <a:lstStyle/>
          <a:p>
            <a:r>
              <a:rPr lang="en-US" sz="2400" dirty="0">
                <a:latin typeface="+mj-lt"/>
              </a:rPr>
              <a:t>Opioid antagonist, so it blocks opioid effects </a:t>
            </a:r>
          </a:p>
          <a:p>
            <a:r>
              <a:rPr lang="en-US" sz="2400" dirty="0">
                <a:latin typeface="+mj-lt"/>
              </a:rPr>
              <a:t>Must be inducted after patient has gone through detox, otherwise it will induce withdrawal symptoms</a:t>
            </a:r>
          </a:p>
          <a:p>
            <a:r>
              <a:rPr lang="en-US" sz="2400" dirty="0">
                <a:latin typeface="+mj-lt"/>
              </a:rPr>
              <a:t>Can be taken orally or as extended-release injection (</a:t>
            </a:r>
            <a:r>
              <a:rPr lang="en-US" sz="2400" dirty="0" err="1">
                <a:latin typeface="+mj-lt"/>
              </a:rPr>
              <a:t>Vivitrol</a:t>
            </a:r>
            <a:r>
              <a:rPr lang="en-US" sz="2400" dirty="0">
                <a:latin typeface="+mj-lt"/>
              </a:rPr>
              <a:t> ®) </a:t>
            </a:r>
          </a:p>
          <a:p>
            <a:r>
              <a:rPr lang="en-US" sz="2400" dirty="0" err="1">
                <a:latin typeface="+mj-lt"/>
              </a:rPr>
              <a:t>Vivitrol</a:t>
            </a:r>
            <a:r>
              <a:rPr lang="en-US" sz="2400" dirty="0">
                <a:latin typeface="+mj-lt"/>
              </a:rPr>
              <a:t> injections only required monthly, so increases medication adherence </a:t>
            </a:r>
          </a:p>
          <a:p>
            <a:r>
              <a:rPr lang="en-US" sz="2400" dirty="0">
                <a:latin typeface="+mj-lt"/>
              </a:rPr>
              <a:t>Increases opioid abstinence &amp; retention in treatment, and reduces cravings &amp; relapses </a:t>
            </a:r>
          </a:p>
          <a:p>
            <a:r>
              <a:rPr lang="en-US" sz="2400" dirty="0">
                <a:latin typeface="+mj-lt"/>
              </a:rPr>
              <a:t>Blocks opioid and alcohol effects, so opioid pain meds will not be effective if taken while on naltrexone </a:t>
            </a:r>
          </a:p>
          <a:p>
            <a:endParaRPr lang="en-US" dirty="0"/>
          </a:p>
        </p:txBody>
      </p:sp>
      <p:sp>
        <p:nvSpPr>
          <p:cNvPr id="4" name="TextBox 3"/>
          <p:cNvSpPr txBox="1"/>
          <p:nvPr/>
        </p:nvSpPr>
        <p:spPr>
          <a:xfrm>
            <a:off x="115794" y="6352149"/>
            <a:ext cx="4858871" cy="369332"/>
          </a:xfrm>
          <a:prstGeom prst="rect">
            <a:avLst/>
          </a:prstGeom>
          <a:noFill/>
        </p:spPr>
        <p:txBody>
          <a:bodyPr wrap="square" rtlCol="0">
            <a:spAutoFit/>
          </a:bodyPr>
          <a:lstStyle/>
          <a:p>
            <a:r>
              <a:rPr lang="en-US" dirty="0">
                <a:solidFill>
                  <a:schemeClr val="bg1"/>
                </a:solidFill>
                <a:latin typeface="+mj-lt"/>
              </a:rPr>
              <a:t>Source: Cousins et al., 2016</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92</a:t>
            </a:fld>
            <a:endParaRPr lang="en-US"/>
          </a:p>
        </p:txBody>
      </p:sp>
    </p:spTree>
    <p:extLst>
      <p:ext uri="{BB962C8B-B14F-4D97-AF65-F5344CB8AC3E}">
        <p14:creationId xmlns:p14="http://schemas.microsoft.com/office/powerpoint/2010/main" val="10112642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Naloxone</a:t>
            </a:r>
          </a:p>
        </p:txBody>
      </p:sp>
      <p:sp>
        <p:nvSpPr>
          <p:cNvPr id="3" name="Content Placeholder 2"/>
          <p:cNvSpPr>
            <a:spLocks noGrp="1"/>
          </p:cNvSpPr>
          <p:nvPr>
            <p:ph idx="1"/>
          </p:nvPr>
        </p:nvSpPr>
        <p:spPr>
          <a:xfrm>
            <a:off x="457200" y="1775091"/>
            <a:ext cx="8229600" cy="4389437"/>
          </a:xfrm>
        </p:spPr>
        <p:txBody>
          <a:bodyPr/>
          <a:lstStyle/>
          <a:p>
            <a:r>
              <a:rPr lang="en-US" sz="2800" dirty="0">
                <a:latin typeface="+mj-lt"/>
              </a:rPr>
              <a:t>Full opioid antagonist; rapidly displaces opioid agonist molecules i.e. heroin, which is why it is used in the event of overdose</a:t>
            </a:r>
          </a:p>
          <a:p>
            <a:r>
              <a:rPr lang="en-US" sz="2800" dirty="0">
                <a:latin typeface="+mj-lt"/>
              </a:rPr>
              <a:t>Reverses the CNS and respiratory depression caused by opioids </a:t>
            </a:r>
          </a:p>
          <a:p>
            <a:r>
              <a:rPr lang="en-US" sz="2800" dirty="0">
                <a:latin typeface="+mj-lt"/>
              </a:rPr>
              <a:t>Takes effect in 2-5 minutes </a:t>
            </a:r>
          </a:p>
          <a:p>
            <a:r>
              <a:rPr lang="en-US" sz="2800" dirty="0">
                <a:latin typeface="+mj-lt"/>
              </a:rPr>
              <a:t>Available as nasal spray (</a:t>
            </a:r>
            <a:r>
              <a:rPr lang="en-US" sz="2800" dirty="0" err="1">
                <a:latin typeface="+mj-lt"/>
              </a:rPr>
              <a:t>Narcan</a:t>
            </a:r>
            <a:r>
              <a:rPr lang="en-US" sz="2800" dirty="0">
                <a:latin typeface="+mj-lt"/>
              </a:rPr>
              <a:t>) or auto-injector (</a:t>
            </a:r>
            <a:r>
              <a:rPr lang="en-US" sz="2800" dirty="0" err="1">
                <a:latin typeface="+mj-lt"/>
              </a:rPr>
              <a:t>Evzio</a:t>
            </a:r>
            <a:r>
              <a:rPr lang="en-US" sz="2800" dirty="0">
                <a:latin typeface="+mj-lt"/>
              </a:rPr>
              <a:t>) </a:t>
            </a:r>
          </a:p>
          <a:p>
            <a:r>
              <a:rPr lang="en-US" sz="2800" dirty="0">
                <a:latin typeface="+mj-lt"/>
              </a:rPr>
              <a:t>Distributed to first responders around the country</a:t>
            </a:r>
          </a:p>
        </p:txBody>
      </p:sp>
      <p:sp>
        <p:nvSpPr>
          <p:cNvPr id="4" name="TextBox 3"/>
          <p:cNvSpPr txBox="1"/>
          <p:nvPr/>
        </p:nvSpPr>
        <p:spPr>
          <a:xfrm>
            <a:off x="169333" y="6324603"/>
            <a:ext cx="4944534" cy="369332"/>
          </a:xfrm>
          <a:prstGeom prst="rect">
            <a:avLst/>
          </a:prstGeom>
          <a:noFill/>
        </p:spPr>
        <p:txBody>
          <a:bodyPr wrap="square" rtlCol="0">
            <a:spAutoFit/>
          </a:bodyPr>
          <a:lstStyle/>
          <a:p>
            <a:r>
              <a:rPr lang="en-US" dirty="0">
                <a:solidFill>
                  <a:schemeClr val="bg1"/>
                </a:solidFill>
                <a:latin typeface="+mj-lt"/>
              </a:rPr>
              <a:t>Source: Ryan &amp; Dunne, 2018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93</a:t>
            </a:fld>
            <a:endParaRPr lang="en-US"/>
          </a:p>
        </p:txBody>
      </p:sp>
    </p:spTree>
    <p:extLst>
      <p:ext uri="{BB962C8B-B14F-4D97-AF65-F5344CB8AC3E}">
        <p14:creationId xmlns:p14="http://schemas.microsoft.com/office/powerpoint/2010/main" val="2723944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556943"/>
            <a:ext cx="8305800" cy="1143000"/>
          </a:xfrm>
        </p:spPr>
        <p:txBody>
          <a:bodyPr anchor="t"/>
          <a:lstStyle/>
          <a:p>
            <a:pPr algn="ctr"/>
            <a:r>
              <a:rPr lang="en-US" dirty="0">
                <a:solidFill>
                  <a:srgbClr val="FFFF00"/>
                </a:solidFill>
              </a:rPr>
              <a:t>Naloxone/</a:t>
            </a:r>
            <a:r>
              <a:rPr lang="en-US" dirty="0" err="1">
                <a:solidFill>
                  <a:srgbClr val="FFFF00"/>
                </a:solidFill>
              </a:rPr>
              <a:t>Evzio</a:t>
            </a:r>
            <a:r>
              <a:rPr lang="en-US" dirty="0">
                <a:solidFill>
                  <a:srgbClr val="FFFF00"/>
                </a:solidFill>
              </a:rPr>
              <a:t> Auto-Injector</a:t>
            </a:r>
          </a:p>
        </p:txBody>
      </p:sp>
      <p:pic>
        <p:nvPicPr>
          <p:cNvPr id="4" name="Picture 3" descr="This is a picture of an Evzio naloxone auto-injector device used in the even of opioid overdoses. " title="Evzio auto-injector "/>
          <p:cNvPicPr>
            <a:picLocks noChangeAspect="1"/>
          </p:cNvPicPr>
          <p:nvPr/>
        </p:nvPicPr>
        <p:blipFill>
          <a:blip r:embed="rId3"/>
          <a:stretch>
            <a:fillRect/>
          </a:stretch>
        </p:blipFill>
        <p:spPr>
          <a:xfrm>
            <a:off x="2963917" y="1593404"/>
            <a:ext cx="3074604" cy="4623465"/>
          </a:xfrm>
          <a:prstGeom prst="rect">
            <a:avLst/>
          </a:prstGeom>
        </p:spPr>
      </p:pic>
      <p:sp>
        <p:nvSpPr>
          <p:cNvPr id="3" name="Slide Number Placeholder 2"/>
          <p:cNvSpPr>
            <a:spLocks noGrp="1"/>
          </p:cNvSpPr>
          <p:nvPr>
            <p:ph type="sldNum" sz="quarter" idx="12"/>
          </p:nvPr>
        </p:nvSpPr>
        <p:spPr/>
        <p:txBody>
          <a:bodyPr/>
          <a:lstStyle/>
          <a:p>
            <a:pPr>
              <a:defRPr/>
            </a:pPr>
            <a:fld id="{3ACADC2E-DD99-4A95-A9FD-764205DE6C92}" type="slidenum">
              <a:rPr lang="en-US" smtClean="0">
                <a:solidFill>
                  <a:schemeClr val="bg1"/>
                </a:solidFill>
              </a:rPr>
              <a:pPr>
                <a:defRPr/>
              </a:pPr>
              <a:t>94</a:t>
            </a:fld>
            <a:endParaRPr lang="en-US">
              <a:solidFill>
                <a:schemeClr val="bg1"/>
              </a:solidFill>
            </a:endParaRPr>
          </a:p>
        </p:txBody>
      </p:sp>
    </p:spTree>
    <p:extLst>
      <p:ext uri="{BB962C8B-B14F-4D97-AF65-F5344CB8AC3E}">
        <p14:creationId xmlns:p14="http://schemas.microsoft.com/office/powerpoint/2010/main" val="24410915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187"/>
            <a:ext cx="8229600" cy="1143000"/>
          </a:xfrm>
        </p:spPr>
        <p:txBody>
          <a:bodyPr/>
          <a:lstStyle/>
          <a:p>
            <a:pPr algn="ctr"/>
            <a:r>
              <a:rPr lang="en-US" sz="4400" dirty="0"/>
              <a:t>Role of Psychosocial </a:t>
            </a:r>
            <a:br>
              <a:rPr lang="en-US" sz="4400" dirty="0"/>
            </a:br>
            <a:r>
              <a:rPr lang="en-US" sz="4400" dirty="0"/>
              <a:t>Interventions in MOUD</a:t>
            </a:r>
          </a:p>
        </p:txBody>
      </p:sp>
      <p:sp>
        <p:nvSpPr>
          <p:cNvPr id="3" name="Content Placeholder 2"/>
          <p:cNvSpPr>
            <a:spLocks noGrp="1"/>
          </p:cNvSpPr>
          <p:nvPr>
            <p:ph idx="1"/>
          </p:nvPr>
        </p:nvSpPr>
        <p:spPr>
          <a:xfrm>
            <a:off x="457200" y="1765176"/>
            <a:ext cx="8229600" cy="4389437"/>
          </a:xfrm>
        </p:spPr>
        <p:txBody>
          <a:bodyPr/>
          <a:lstStyle/>
          <a:p>
            <a:r>
              <a:rPr lang="en-US" sz="2100" dirty="0">
                <a:latin typeface="+mj-lt"/>
              </a:rPr>
              <a:t>“Discussions of MAT often focus on pharmacotherapy, yet the psychosocial components of this treatment are embedded in its definition. United States regulations and legislation require psychosocial services to be part of MAT, particularly for methadone and buprenorphine treatment. The Federal Opioid Treatment Standards for OTPs set forth in the Code of Federal Regulations (specifically 42 CFR Part 8) require the provision of ...</a:t>
            </a:r>
          </a:p>
          <a:p>
            <a:r>
              <a:rPr lang="en-US" sz="2100" dirty="0">
                <a:latin typeface="+mj-lt"/>
              </a:rPr>
              <a:t>"adequate substance abuse counseling to each patient as clinically necessary. This counseling shall be provided by a program counselor, qualified by education, training, or experience to assess the psychological and sociological background of patients, to contribute to the appropriate treatment plan and to monitor patient progress.”</a:t>
            </a:r>
          </a:p>
          <a:p>
            <a:endParaRPr lang="en-US" sz="2000" dirty="0"/>
          </a:p>
        </p:txBody>
      </p:sp>
      <p:sp>
        <p:nvSpPr>
          <p:cNvPr id="4" name="TextBox 3"/>
          <p:cNvSpPr txBox="1"/>
          <p:nvPr/>
        </p:nvSpPr>
        <p:spPr>
          <a:xfrm>
            <a:off x="84221" y="6324603"/>
            <a:ext cx="4343400" cy="369332"/>
          </a:xfrm>
          <a:prstGeom prst="rect">
            <a:avLst/>
          </a:prstGeom>
          <a:noFill/>
        </p:spPr>
        <p:txBody>
          <a:bodyPr wrap="square" rtlCol="0">
            <a:spAutoFit/>
          </a:bodyPr>
          <a:lstStyle/>
          <a:p>
            <a:r>
              <a:rPr lang="en-US" dirty="0">
                <a:solidFill>
                  <a:schemeClr val="bg1"/>
                </a:solidFill>
                <a:latin typeface="+mj-lt"/>
              </a:rPr>
              <a:t>Source:  Moran, Knudsen, &amp; Snyder, 2019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95</a:t>
            </a:fld>
            <a:endParaRPr lang="en-US"/>
          </a:p>
        </p:txBody>
      </p:sp>
    </p:spTree>
    <p:extLst>
      <p:ext uri="{BB962C8B-B14F-4D97-AF65-F5344CB8AC3E}">
        <p14:creationId xmlns:p14="http://schemas.microsoft.com/office/powerpoint/2010/main" val="1936734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MOUD May Not Be Enough</a:t>
            </a:r>
          </a:p>
        </p:txBody>
      </p:sp>
      <p:sp>
        <p:nvSpPr>
          <p:cNvPr id="3" name="Content Placeholder 2"/>
          <p:cNvSpPr>
            <a:spLocks noGrp="1"/>
          </p:cNvSpPr>
          <p:nvPr>
            <p:ph idx="1"/>
          </p:nvPr>
        </p:nvSpPr>
        <p:spPr/>
        <p:txBody>
          <a:bodyPr/>
          <a:lstStyle/>
          <a:p>
            <a:r>
              <a:rPr lang="en-US" dirty="0">
                <a:latin typeface="+mj-lt"/>
              </a:rPr>
              <a:t>It may not be enough to increase access to MAT in communities of color </a:t>
            </a:r>
          </a:p>
          <a:p>
            <a:r>
              <a:rPr lang="en-US" dirty="0">
                <a:latin typeface="+mj-lt"/>
              </a:rPr>
              <a:t>Opioids may be coping mechanism for members of communities traumatized by decades of poverty, violence, and neglect</a:t>
            </a:r>
          </a:p>
          <a:p>
            <a:r>
              <a:rPr lang="en-US" dirty="0">
                <a:latin typeface="+mj-lt"/>
              </a:rPr>
              <a:t>Need to recognize value of community-led needs assessments and routine check-ins with the community that address the social determinants of health</a:t>
            </a:r>
          </a:p>
          <a:p>
            <a:endParaRPr lang="en-US" dirty="0"/>
          </a:p>
        </p:txBody>
      </p:sp>
      <p:sp>
        <p:nvSpPr>
          <p:cNvPr id="4" name="Rectangle 3"/>
          <p:cNvSpPr/>
          <p:nvPr/>
        </p:nvSpPr>
        <p:spPr>
          <a:xfrm>
            <a:off x="192650" y="6423196"/>
            <a:ext cx="2388539" cy="369332"/>
          </a:xfrm>
          <a:prstGeom prst="rect">
            <a:avLst/>
          </a:prstGeom>
        </p:spPr>
        <p:txBody>
          <a:bodyPr wrap="none">
            <a:spAutoFit/>
          </a:bodyPr>
          <a:lstStyle/>
          <a:p>
            <a:pPr lvl="0"/>
            <a:r>
              <a:rPr lang="en-US" dirty="0">
                <a:solidFill>
                  <a:prstClr val="white"/>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96</a:t>
            </a:fld>
            <a:endParaRPr lang="en-US"/>
          </a:p>
        </p:txBody>
      </p:sp>
    </p:spTree>
    <p:extLst>
      <p:ext uri="{BB962C8B-B14F-4D97-AF65-F5344CB8AC3E}">
        <p14:creationId xmlns:p14="http://schemas.microsoft.com/office/powerpoint/2010/main" val="39565377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400" dirty="0"/>
              <a:t>MOUD May Not Be Enough (2)	</a:t>
            </a:r>
            <a:endParaRPr lang="en-US" dirty="0"/>
          </a:p>
        </p:txBody>
      </p:sp>
      <p:sp>
        <p:nvSpPr>
          <p:cNvPr id="3" name="Content Placeholder 2"/>
          <p:cNvSpPr>
            <a:spLocks noGrp="1"/>
          </p:cNvSpPr>
          <p:nvPr>
            <p:ph idx="1"/>
          </p:nvPr>
        </p:nvSpPr>
        <p:spPr/>
        <p:txBody>
          <a:bodyPr/>
          <a:lstStyle/>
          <a:p>
            <a:r>
              <a:rPr lang="en-US" dirty="0">
                <a:latin typeface="+mj-lt"/>
              </a:rPr>
              <a:t>From a key informant:</a:t>
            </a:r>
          </a:p>
          <a:p>
            <a:pPr lvl="1">
              <a:buClr>
                <a:srgbClr val="0BD0D9"/>
              </a:buClr>
            </a:pPr>
            <a:r>
              <a:rPr lang="en-US" dirty="0">
                <a:latin typeface="+mj-lt"/>
              </a:rPr>
              <a:t>“There is so much evidence that addiction is beyond the </a:t>
            </a:r>
            <a:r>
              <a:rPr lang="en-US" dirty="0" err="1">
                <a:latin typeface="+mj-lt"/>
              </a:rPr>
              <a:t>neuroreceptor</a:t>
            </a:r>
            <a:r>
              <a:rPr lang="en-US" dirty="0">
                <a:latin typeface="+mj-lt"/>
              </a:rPr>
              <a:t> level – it’s the criminal justice system, daily life, the neighborhood – all have an impact on outcomes in addiction treatment. Medication is essential but not a magic bullet for treating opioid use disorders, you need more to recover successfully. Not a single med sustains recovery on its own, especially for those living in toxic environments. Rather, a comprehensive, holistic approach tailored to the community is required.” </a:t>
            </a:r>
          </a:p>
        </p:txBody>
      </p:sp>
      <p:sp>
        <p:nvSpPr>
          <p:cNvPr id="4" name="Rectangle 3"/>
          <p:cNvSpPr/>
          <p:nvPr/>
        </p:nvSpPr>
        <p:spPr>
          <a:xfrm>
            <a:off x="192650" y="6423196"/>
            <a:ext cx="2388539" cy="369332"/>
          </a:xfrm>
          <a:prstGeom prst="rect">
            <a:avLst/>
          </a:prstGeom>
        </p:spPr>
        <p:txBody>
          <a:bodyPr wrap="none">
            <a:spAutoFit/>
          </a:bodyPr>
          <a:lstStyle/>
          <a:p>
            <a:pPr lvl="0"/>
            <a:r>
              <a:rPr lang="en-US" dirty="0">
                <a:solidFill>
                  <a:prstClr val="white"/>
                </a:solidFill>
                <a:latin typeface="+mj-lt"/>
              </a:rPr>
              <a:t>Source: SAMHSA, 2020 </a:t>
            </a:r>
          </a:p>
        </p:txBody>
      </p:sp>
      <p:sp>
        <p:nvSpPr>
          <p:cNvPr id="5" name="Slide Number Placeholder 4"/>
          <p:cNvSpPr>
            <a:spLocks noGrp="1"/>
          </p:cNvSpPr>
          <p:nvPr>
            <p:ph type="sldNum" sz="quarter" idx="12"/>
          </p:nvPr>
        </p:nvSpPr>
        <p:spPr/>
        <p:txBody>
          <a:bodyPr/>
          <a:lstStyle/>
          <a:p>
            <a:pPr>
              <a:defRPr/>
            </a:pPr>
            <a:fld id="{34836ED9-3B7A-426A-B4C8-65E16025331B}" type="slidenum">
              <a:rPr lang="en-US" smtClean="0"/>
              <a:pPr>
                <a:defRPr/>
              </a:pPr>
              <a:t>97</a:t>
            </a:fld>
            <a:endParaRPr lang="en-US"/>
          </a:p>
        </p:txBody>
      </p:sp>
    </p:spTree>
    <p:extLst>
      <p:ext uri="{BB962C8B-B14F-4D97-AF65-F5344CB8AC3E}">
        <p14:creationId xmlns:p14="http://schemas.microsoft.com/office/powerpoint/2010/main" val="36958917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12" y="517046"/>
            <a:ext cx="7772400" cy="1362456"/>
          </a:xfrm>
        </p:spPr>
        <p:txBody>
          <a:bodyPr/>
          <a:lstStyle/>
          <a:p>
            <a:pPr algn="ctr"/>
            <a:r>
              <a:rPr lang="en-US" dirty="0">
                <a:solidFill>
                  <a:schemeClr val="tx1"/>
                </a:solidFill>
                <a:effectLst>
                  <a:outerShdw blurRad="38100" dist="38100" dir="2700000" algn="tl">
                    <a:srgbClr val="000000">
                      <a:alpha val="43137"/>
                    </a:srgbClr>
                  </a:outerShdw>
                </a:effectLst>
              </a:rPr>
              <a:t>Access to Care</a:t>
            </a:r>
          </a:p>
        </p:txBody>
      </p:sp>
      <p:pic>
        <p:nvPicPr>
          <p:cNvPr id="6" name="Picture 5" descr="This is an image of a key labeled &quot;health&quot;. " title="Health k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885" y="2390414"/>
            <a:ext cx="6726477" cy="4467586"/>
          </a:xfrm>
          <a:prstGeom prst="rect">
            <a:avLst/>
          </a:prstGeom>
        </p:spPr>
      </p:pic>
      <p:sp>
        <p:nvSpPr>
          <p:cNvPr id="4" name="Slide Number Placeholder 3"/>
          <p:cNvSpPr>
            <a:spLocks noGrp="1"/>
          </p:cNvSpPr>
          <p:nvPr>
            <p:ph type="sldNum" sz="quarter" idx="12"/>
          </p:nvPr>
        </p:nvSpPr>
        <p:spPr/>
        <p:txBody>
          <a:bodyPr/>
          <a:lstStyle/>
          <a:p>
            <a:pPr>
              <a:defRPr/>
            </a:pPr>
            <a:fld id="{B63A8629-E50B-4815-A473-6328D8E3D4AD}" type="slidenum">
              <a:rPr lang="en-US" smtClean="0"/>
              <a:pPr>
                <a:defRPr/>
              </a:pPr>
              <a:t>98</a:t>
            </a:fld>
            <a:endParaRPr lang="en-US" dirty="0"/>
          </a:p>
        </p:txBody>
      </p:sp>
    </p:spTree>
    <p:extLst>
      <p:ext uri="{BB962C8B-B14F-4D97-AF65-F5344CB8AC3E}">
        <p14:creationId xmlns:p14="http://schemas.microsoft.com/office/powerpoint/2010/main" val="29594499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8282"/>
            <a:ext cx="8229600" cy="1143000"/>
          </a:xfrm>
        </p:spPr>
        <p:txBody>
          <a:bodyPr anchor="t"/>
          <a:lstStyle/>
          <a:p>
            <a:pPr algn="ctr"/>
            <a:r>
              <a:rPr lang="en-US" sz="4000" dirty="0"/>
              <a:t>Percentage of Individuals with an OUD Who Received MAT, 2020</a:t>
            </a:r>
          </a:p>
        </p:txBody>
      </p:sp>
      <p:graphicFrame>
        <p:nvGraphicFramePr>
          <p:cNvPr id="8" name="Content Placeholder 7" descr="This chart depicts the fact that only 11% of individuals in the U.S. with an opioid use disorder received MAT treatment in 2020." title="Percentage of individuals with an OUD who received MAT as of 2020"/>
          <p:cNvGraphicFramePr>
            <a:graphicFrameLocks noGrp="1"/>
          </p:cNvGraphicFramePr>
          <p:nvPr>
            <p:ph idx="1"/>
            <p:extLst>
              <p:ext uri="{D42A27DB-BD31-4B8C-83A1-F6EECF244321}">
                <p14:modId xmlns:p14="http://schemas.microsoft.com/office/powerpoint/2010/main" val="3250832105"/>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2346" y="6443815"/>
            <a:ext cx="4884821" cy="369332"/>
          </a:xfrm>
          <a:prstGeom prst="rect">
            <a:avLst/>
          </a:prstGeom>
          <a:noFill/>
        </p:spPr>
        <p:txBody>
          <a:bodyPr wrap="square" rtlCol="0">
            <a:spAutoFit/>
          </a:bodyPr>
          <a:lstStyle/>
          <a:p>
            <a:r>
              <a:rPr lang="en-US" dirty="0">
                <a:solidFill>
                  <a:schemeClr val="bg1"/>
                </a:solidFill>
                <a:latin typeface="+mj-lt"/>
              </a:rPr>
              <a:t>Source: The Commonwealth Fund,2022 </a:t>
            </a:r>
          </a:p>
        </p:txBody>
      </p:sp>
      <p:sp>
        <p:nvSpPr>
          <p:cNvPr id="2" name="Slide Number Placeholder 1"/>
          <p:cNvSpPr>
            <a:spLocks noGrp="1"/>
          </p:cNvSpPr>
          <p:nvPr>
            <p:ph type="sldNum" sz="quarter" idx="12"/>
          </p:nvPr>
        </p:nvSpPr>
        <p:spPr/>
        <p:txBody>
          <a:bodyPr/>
          <a:lstStyle/>
          <a:p>
            <a:pPr>
              <a:defRPr/>
            </a:pPr>
            <a:fld id="{34836ED9-3B7A-426A-B4C8-65E16025331B}" type="slidenum">
              <a:rPr lang="en-US" smtClean="0"/>
              <a:pPr>
                <a:defRPr/>
              </a:pPr>
              <a:t>99</a:t>
            </a:fld>
            <a:endParaRPr lang="en-US"/>
          </a:p>
        </p:txBody>
      </p:sp>
    </p:spTree>
    <p:extLst>
      <p:ext uri="{BB962C8B-B14F-4D97-AF65-F5344CB8AC3E}">
        <p14:creationId xmlns:p14="http://schemas.microsoft.com/office/powerpoint/2010/main" val="3612097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94E90F9D00E441967C69CD711E8B56" ma:contentTypeVersion="7" ma:contentTypeDescription="Create a new document." ma:contentTypeScope="" ma:versionID="beb5748aed61381203a4ed49be43c35d">
  <xsd:schema xmlns:xsd="http://www.w3.org/2001/XMLSchema" xmlns:xs="http://www.w3.org/2001/XMLSchema" xmlns:p="http://schemas.microsoft.com/office/2006/metadata/properties" xmlns:ns3="d8477fae-83d0-48aa-8785-73bd0b430834" xmlns:ns4="91441c8d-ca26-44dc-94a4-57e3644a5890" targetNamespace="http://schemas.microsoft.com/office/2006/metadata/properties" ma:root="true" ma:fieldsID="cf264cc2082246661658bbfc27680a72" ns3:_="" ns4:_="">
    <xsd:import namespace="d8477fae-83d0-48aa-8785-73bd0b430834"/>
    <xsd:import namespace="91441c8d-ca26-44dc-94a4-57e3644a589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77fae-83d0-48aa-8785-73bd0b4308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41c8d-ca26-44dc-94a4-57e3644a589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AD7AAF-A861-4FE4-AC15-8FD72A17A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477fae-83d0-48aa-8785-73bd0b430834"/>
    <ds:schemaRef ds:uri="91441c8d-ca26-44dc-94a4-57e3644a5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9EF247-692F-454C-AA62-945A3BE28F7D}">
  <ds:schemaRefs>
    <ds:schemaRef ds:uri="http://schemas.microsoft.com/sharepoint/v3/contenttype/forms"/>
  </ds:schemaRefs>
</ds:datastoreItem>
</file>

<file path=customXml/itemProps3.xml><?xml version="1.0" encoding="utf-8"?>
<ds:datastoreItem xmlns:ds="http://schemas.openxmlformats.org/officeDocument/2006/customXml" ds:itemID="{F4716DC3-8910-4350-AE64-8BA59081F8CF}">
  <ds:schemaRefs>
    <ds:schemaRef ds:uri="http://schemas.microsoft.com/office/2006/documentManagement/types"/>
    <ds:schemaRef ds:uri="91441c8d-ca26-44dc-94a4-57e3644a5890"/>
    <ds:schemaRef ds:uri="d8477fae-83d0-48aa-8785-73bd0b430834"/>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42048</TotalTime>
  <Words>29650</Words>
  <Application>Microsoft Office PowerPoint</Application>
  <PresentationFormat>On-screen Show (4:3)</PresentationFormat>
  <Paragraphs>1860</Paragraphs>
  <Slides>152</Slides>
  <Notes>152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152</vt:i4>
      </vt:variant>
    </vt:vector>
  </HeadingPairs>
  <TitlesOfParts>
    <vt:vector size="159" baseType="lpstr">
      <vt:lpstr>Arial</vt:lpstr>
      <vt:lpstr>Calibri</vt:lpstr>
      <vt:lpstr>Constantia</vt:lpstr>
      <vt:lpstr>Guardian TextSans Web</vt:lpstr>
      <vt:lpstr>inherit</vt:lpstr>
      <vt:lpstr>Wingdings 2</vt:lpstr>
      <vt:lpstr>Flow</vt:lpstr>
      <vt:lpstr>Medications for Opioid Use Disorder  Among Culturally Diverse People With HIV </vt:lpstr>
      <vt:lpstr>HRSA Statement</vt:lpstr>
      <vt:lpstr>Disclaimer</vt:lpstr>
      <vt:lpstr>Disclosures (remove if no CE offered)</vt:lpstr>
      <vt:lpstr>Professional Role Poll</vt:lpstr>
      <vt:lpstr>Test Your Knowledge Question #1</vt:lpstr>
      <vt:lpstr>Test Your Knowledge Question #2</vt:lpstr>
      <vt:lpstr>Test Your Knowledge Question #3</vt:lpstr>
      <vt:lpstr>Test Your Knowledge Question #4</vt:lpstr>
      <vt:lpstr>Language Clarification</vt:lpstr>
      <vt:lpstr>Learning Objectives</vt:lpstr>
      <vt:lpstr>Epidemiology </vt:lpstr>
      <vt:lpstr>New HIV Diagnoses by Race/Ethnicity U.S., 2019</vt:lpstr>
      <vt:lpstr>New HIV Diagnoses (U.S.) Among Women by Race/Ethnicity, 2018</vt:lpstr>
      <vt:lpstr>HIV Care Among African-Americans, 2019</vt:lpstr>
      <vt:lpstr>HIV Infection by Race/Ethnicity  Los Angeles County, 2019</vt:lpstr>
      <vt:lpstr>Drug Poisoning Deaths  Among African-Americans </vt:lpstr>
      <vt:lpstr>Disparities in Opioid Overdose Death Trends by Race/Ethnicity, 2018-2019</vt:lpstr>
      <vt:lpstr>Percent Increase 2014-2017 Overdose Death Rates by Drug Among African-Americans in the U.S. </vt:lpstr>
      <vt:lpstr>Synthetic Opioid-Related Deaths</vt:lpstr>
      <vt:lpstr>Pathways to Opioid Misuse</vt:lpstr>
      <vt:lpstr>Pathways: Prescription Opioids</vt:lpstr>
      <vt:lpstr>Pathways: Prescription Opioids (2)</vt:lpstr>
      <vt:lpstr>Opioid Use Among Hispanic-Americans</vt:lpstr>
      <vt:lpstr>Opioid Epidemic in Black &amp; Latinx Communities Overlooked</vt:lpstr>
      <vt:lpstr>Reframing of War on Drugs</vt:lpstr>
      <vt:lpstr>Youth Opioid Use </vt:lpstr>
      <vt:lpstr>HIV and Opioids</vt:lpstr>
      <vt:lpstr>HIV and Opioids (1)</vt:lpstr>
      <vt:lpstr>HIV and Opioids (2)</vt:lpstr>
      <vt:lpstr>PWID and HIV</vt:lpstr>
      <vt:lpstr>Opioids and HIV</vt:lpstr>
      <vt:lpstr>HIV, Opioids, and Buprenorphine BHIVES (Buprenorphine HIV Evaluation and Support)</vt:lpstr>
      <vt:lpstr>SUD Care Similar to HIV Care</vt:lpstr>
      <vt:lpstr>The Context: Social Determinants of Health</vt:lpstr>
      <vt:lpstr>Why Are We Talking About Social Determinants of Health?</vt:lpstr>
      <vt:lpstr>Social Determinants of Health</vt:lpstr>
      <vt:lpstr>Social Determinants of Health  Intergenerational and Polysubstance Use </vt:lpstr>
      <vt:lpstr>Social Determinants of Health  Fear of Legal Consequences </vt:lpstr>
      <vt:lpstr>Social Determinants of Health  Misperceptions/Faulty Explanations re: Addiction</vt:lpstr>
      <vt:lpstr>Social Determinants of Health  Lack of Culturally Responsive Care</vt:lpstr>
      <vt:lpstr>U.S. Physicians by Race/Ethnicity, 2020</vt:lpstr>
      <vt:lpstr>Social Determinants of Health  Unequal Prevention and Treatment</vt:lpstr>
      <vt:lpstr>Social Determinants of Health  Unequal Prevention and Treatment (2)</vt:lpstr>
      <vt:lpstr>Social Determinants of Health  Unequal Prevention and Treatment (3)</vt:lpstr>
      <vt:lpstr>Social Determinants of Health  Unequal Prevention and Treatment (4)</vt:lpstr>
      <vt:lpstr>Social Determinants of Health  Unequal Prevention and Treatment (5)</vt:lpstr>
      <vt:lpstr>Evidence of Social Determinants of Health:  Disparate Impact of COVID-19</vt:lpstr>
      <vt:lpstr>COVID-19 Disparities</vt:lpstr>
      <vt:lpstr>COVID-19 Disparities (2)</vt:lpstr>
      <vt:lpstr>Percentage of Blacks, Latinx, &amp; Ppl of Color  by State Pop, COVID-19 Cases &amp; Deaths</vt:lpstr>
      <vt:lpstr>COVID-19 Confirmed Cases, Hospitalizations, and Deaths/100,000 (NYC, April 2020)</vt:lpstr>
      <vt:lpstr>COVID-19 Cases, Hospitalizations, and Deaths as of November 2020</vt:lpstr>
      <vt:lpstr>Risk of COVID Infection, Hospitalization, and Death Compared to White People, Adjusted for Age</vt:lpstr>
      <vt:lpstr>COVID-19 and Addiction </vt:lpstr>
      <vt:lpstr>Historical Context </vt:lpstr>
      <vt:lpstr>Drug Use in the 1960’s-1980’s</vt:lpstr>
      <vt:lpstr>Rockefeller Laws of 1973</vt:lpstr>
      <vt:lpstr>Rockefeller Laws Institutional Racism</vt:lpstr>
      <vt:lpstr>Historical Context Institutional Racism </vt:lpstr>
      <vt:lpstr>Historical Context (2) </vt:lpstr>
      <vt:lpstr>Historical Context (3) </vt:lpstr>
      <vt:lpstr>Historical Context (4) </vt:lpstr>
      <vt:lpstr>National Prison Disparities</vt:lpstr>
      <vt:lpstr>State Prison Disparities</vt:lpstr>
      <vt:lpstr>State Prison Disparities </vt:lpstr>
      <vt:lpstr>Disparities in Approaches  to Opioid Use </vt:lpstr>
      <vt:lpstr>Case Study: James </vt:lpstr>
      <vt:lpstr>Case Study: Meet James</vt:lpstr>
      <vt:lpstr>Case Study: Meet James (2)</vt:lpstr>
      <vt:lpstr>Screening for Depression and Anxiety in Primary/Specialty Care Settings</vt:lpstr>
      <vt:lpstr>PHQ-9 Cutoffs and Provider Actions</vt:lpstr>
      <vt:lpstr>Beck Depression Inventory-II Scoring</vt:lpstr>
      <vt:lpstr>GAD-7 Scoring/Cutoffs </vt:lpstr>
      <vt:lpstr>Calculating the Morphine  Milligram Equivalent</vt:lpstr>
      <vt:lpstr>Example of HIV Drug  Interaction Checker</vt:lpstr>
      <vt:lpstr>Narcan (Naloxone) </vt:lpstr>
      <vt:lpstr>Breakout Group Activity</vt:lpstr>
      <vt:lpstr>Case Study: James</vt:lpstr>
      <vt:lpstr>Case Study: James (2)</vt:lpstr>
      <vt:lpstr>Case Study: James (3)</vt:lpstr>
      <vt:lpstr>Case Study: James (4)</vt:lpstr>
      <vt:lpstr>Break</vt:lpstr>
      <vt:lpstr>The Gold Standard for OUD:  Medications for OUD (MOUD)  </vt:lpstr>
      <vt:lpstr>Partial vs. Full Opioid Agonists</vt:lpstr>
      <vt:lpstr>Methadone Maintenance Therapy</vt:lpstr>
      <vt:lpstr>Methadone Maintenance Therapy (2)  </vt:lpstr>
      <vt:lpstr>Buprenorphine and Buprenorphine/Naloxone</vt:lpstr>
      <vt:lpstr>Buprenorphine/Naloxone (Suboxone®)</vt:lpstr>
      <vt:lpstr>Change to Buprenorphine X-Waiver</vt:lpstr>
      <vt:lpstr>MOUD in Pregnant Women</vt:lpstr>
      <vt:lpstr>Naltrexone </vt:lpstr>
      <vt:lpstr>Naloxone</vt:lpstr>
      <vt:lpstr>Naloxone/Evzio Auto-Injector</vt:lpstr>
      <vt:lpstr>Role of Psychosocial  Interventions in MOUD</vt:lpstr>
      <vt:lpstr>MOUD May Not Be Enough</vt:lpstr>
      <vt:lpstr>MOUD May Not Be Enough (2) </vt:lpstr>
      <vt:lpstr>Access to Care</vt:lpstr>
      <vt:lpstr>Percentage of Individuals with an OUD Who Received MAT, 2020</vt:lpstr>
      <vt:lpstr>Barriers to MAT Access in General </vt:lpstr>
      <vt:lpstr>Need for Increased Access to Care </vt:lpstr>
      <vt:lpstr>California Hub &amp; Spoke Program</vt:lpstr>
      <vt:lpstr>California Hub &amp; Spoke Program (2)</vt:lpstr>
      <vt:lpstr>Race/Ethnicity of CA Spoke Patients, 2016</vt:lpstr>
      <vt:lpstr>Small Group Discussion </vt:lpstr>
      <vt:lpstr>Culturally-Tailored Interventions:</vt:lpstr>
      <vt:lpstr>Racial and Ethnic Impact Assessments</vt:lpstr>
      <vt:lpstr>Community-Informed Strategies to Address Opioid Use Disorder in African-American Communities </vt:lpstr>
      <vt:lpstr>SAMHSA/Faith-Based  Community Initiatives </vt:lpstr>
      <vt:lpstr>Bellevue Hospital Addiction Clinic</vt:lpstr>
      <vt:lpstr>Bellevue Hospital Addiction Clinic (2)</vt:lpstr>
      <vt:lpstr>Employ Culturally-Specific Engagement Strategies</vt:lpstr>
      <vt:lpstr>Prime Time Sister Circles</vt:lpstr>
      <vt:lpstr>Prime Time Sister Circles (2)</vt:lpstr>
      <vt:lpstr>Prime Time Sister Circles (3)</vt:lpstr>
      <vt:lpstr>Prime Time Sister Circles Research</vt:lpstr>
      <vt:lpstr>Educating Rural Pastors on Opioids </vt:lpstr>
      <vt:lpstr>Bridges to Care and Recovery</vt:lpstr>
      <vt:lpstr>Bridges to Care and Recovery (2)</vt:lpstr>
      <vt:lpstr>Issues Specific to  the Latinx Community</vt:lpstr>
      <vt:lpstr>Misuse of Rx Pain Medications Among Latinx Individuals</vt:lpstr>
      <vt:lpstr>Reasons for Misusing  Prescription Pain Meds</vt:lpstr>
      <vt:lpstr>Familismo</vt:lpstr>
      <vt:lpstr>Immigration Issues in  the Latinx Community</vt:lpstr>
      <vt:lpstr>Heterogeneity of Latinx Population</vt:lpstr>
      <vt:lpstr>Risks for Hispanic/Latinx Youth</vt:lpstr>
      <vt:lpstr>Gap in SUD Knowledge Among Latinx Individuals</vt:lpstr>
      <vt:lpstr>Misperception of Need for Care</vt:lpstr>
      <vt:lpstr>Fear of Seeking Treatment/Calling Usual First Responders </vt:lpstr>
      <vt:lpstr>Community-Informed Strategies to Address Opioid Use Disorder in Latinx Communities </vt:lpstr>
      <vt:lpstr>Interventions for  Hispanic/Latinx Americans</vt:lpstr>
      <vt:lpstr>Make Treatment Holistic</vt:lpstr>
      <vt:lpstr>Culturally-Tailored Public Awareness Campaigns in Native Languages</vt:lpstr>
      <vt:lpstr>Media Campaigns in Spanish</vt:lpstr>
      <vt:lpstr>Spanish Language  Prevention Campaign</vt:lpstr>
      <vt:lpstr>Partnering with  Community-Based Organizations</vt:lpstr>
      <vt:lpstr>Training Community Members to Administer Naloxone</vt:lpstr>
      <vt:lpstr>Utilizing Schools</vt:lpstr>
      <vt:lpstr>Utilizing Faith-Based Organizations</vt:lpstr>
      <vt:lpstr>Peer Recovery Coaches</vt:lpstr>
      <vt:lpstr>Project RECOVER</vt:lpstr>
      <vt:lpstr>Community Health Workers</vt:lpstr>
      <vt:lpstr>Developing Ethnicity-Specific Interventions</vt:lpstr>
      <vt:lpstr>Adaptation of SBIRT </vt:lpstr>
      <vt:lpstr>Conclusions</vt:lpstr>
      <vt:lpstr>Conclusions (2)</vt:lpstr>
      <vt:lpstr>Q/A</vt:lpstr>
      <vt:lpstr>What Did You Learn? Question #1</vt:lpstr>
      <vt:lpstr>What Did You Learn? Question #2</vt:lpstr>
      <vt:lpstr>What Did You Learn? Question #3</vt:lpstr>
      <vt:lpstr>What Did You Learn? Question #4</vt:lpstr>
      <vt:lpstr>THANK YOU!</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Opioid Epidemic in the African-American and Latinx Communities</dc:title>
  <dc:subject>Medications for opioid use disorder among Black &amp; Latinx people living with HIV</dc:subject>
  <dc:creator>James Peck</dc:creator>
  <cp:keywords>OUD, African-American, Latinx, HIV</cp:keywords>
  <cp:lastModifiedBy>Peck, James A.</cp:lastModifiedBy>
  <cp:revision>488</cp:revision>
  <cp:lastPrinted>2022-05-10T20:03:13Z</cp:lastPrinted>
  <dcterms:created xsi:type="dcterms:W3CDTF">2020-06-04T14:42:53Z</dcterms:created>
  <dcterms:modified xsi:type="dcterms:W3CDTF">2022-05-19T21:35:50Z</dcterms:modified>
  <cp:category>Substance Use Disorders</cp:category>
  <cp:contentStatus>Final version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0x0101005094E90F9D00E441967C69CD711E8B56</vt:lpwstr>
  </property>
</Properties>
</file>