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93"/>
  </p:notesMasterIdLst>
  <p:handoutMasterIdLst>
    <p:handoutMasterId r:id="rId94"/>
  </p:handoutMasterIdLst>
  <p:sldIdLst>
    <p:sldId id="257" r:id="rId3"/>
    <p:sldId id="374" r:id="rId4"/>
    <p:sldId id="375" r:id="rId5"/>
    <p:sldId id="376" r:id="rId6"/>
    <p:sldId id="377" r:id="rId7"/>
    <p:sldId id="361" r:id="rId8"/>
    <p:sldId id="276" r:id="rId9"/>
    <p:sldId id="455" r:id="rId10"/>
    <p:sldId id="456" r:id="rId11"/>
    <p:sldId id="457" r:id="rId12"/>
    <p:sldId id="378" r:id="rId13"/>
    <p:sldId id="277" r:id="rId14"/>
    <p:sldId id="372" r:id="rId15"/>
    <p:sldId id="279" r:id="rId16"/>
    <p:sldId id="314" r:id="rId17"/>
    <p:sldId id="315" r:id="rId18"/>
    <p:sldId id="337" r:id="rId19"/>
    <p:sldId id="269" r:id="rId20"/>
    <p:sldId id="270" r:id="rId21"/>
    <p:sldId id="316" r:id="rId22"/>
    <p:sldId id="357" r:id="rId23"/>
    <p:sldId id="458" r:id="rId24"/>
    <p:sldId id="339" r:id="rId25"/>
    <p:sldId id="340" r:id="rId26"/>
    <p:sldId id="341" r:id="rId27"/>
    <p:sldId id="342" r:id="rId28"/>
    <p:sldId id="343" r:id="rId29"/>
    <p:sldId id="349" r:id="rId30"/>
    <p:sldId id="362" r:id="rId31"/>
    <p:sldId id="281" r:id="rId32"/>
    <p:sldId id="317" r:id="rId33"/>
    <p:sldId id="318" r:id="rId34"/>
    <p:sldId id="319" r:id="rId35"/>
    <p:sldId id="321" r:id="rId36"/>
    <p:sldId id="459" r:id="rId37"/>
    <p:sldId id="322" r:id="rId38"/>
    <p:sldId id="323" r:id="rId39"/>
    <p:sldId id="324" r:id="rId40"/>
    <p:sldId id="325" r:id="rId41"/>
    <p:sldId id="326" r:id="rId42"/>
    <p:sldId id="274" r:id="rId43"/>
    <p:sldId id="460" r:id="rId44"/>
    <p:sldId id="461" r:id="rId45"/>
    <p:sldId id="462" r:id="rId46"/>
    <p:sldId id="405" r:id="rId47"/>
    <p:sldId id="463" r:id="rId48"/>
    <p:sldId id="280" r:id="rId49"/>
    <p:sldId id="320" r:id="rId50"/>
    <p:sldId id="345" r:id="rId51"/>
    <p:sldId id="350" r:id="rId52"/>
    <p:sldId id="352" r:id="rId53"/>
    <p:sldId id="353" r:id="rId54"/>
    <p:sldId id="354" r:id="rId55"/>
    <p:sldId id="348" r:id="rId56"/>
    <p:sldId id="346" r:id="rId57"/>
    <p:sldId id="347" r:id="rId58"/>
    <p:sldId id="272" r:id="rId59"/>
    <p:sldId id="263" r:id="rId60"/>
    <p:sldId id="369" r:id="rId61"/>
    <p:sldId id="360" r:id="rId62"/>
    <p:sldId id="294" r:id="rId63"/>
    <p:sldId id="308" r:id="rId64"/>
    <p:sldId id="312" r:id="rId65"/>
    <p:sldId id="363" r:id="rId66"/>
    <p:sldId id="364" r:id="rId67"/>
    <p:sldId id="313" r:id="rId68"/>
    <p:sldId id="327" r:id="rId69"/>
    <p:sldId id="328" r:id="rId70"/>
    <p:sldId id="464" r:id="rId71"/>
    <p:sldId id="355" r:id="rId72"/>
    <p:sldId id="331" r:id="rId73"/>
    <p:sldId id="332" r:id="rId74"/>
    <p:sldId id="373" r:id="rId75"/>
    <p:sldId id="368" r:id="rId76"/>
    <p:sldId id="266" r:id="rId77"/>
    <p:sldId id="258" r:id="rId78"/>
    <p:sldId id="338" r:id="rId79"/>
    <p:sldId id="385" r:id="rId80"/>
    <p:sldId id="386" r:id="rId81"/>
    <p:sldId id="387" r:id="rId82"/>
    <p:sldId id="388" r:id="rId83"/>
    <p:sldId id="273" r:id="rId84"/>
    <p:sldId id="334" r:id="rId85"/>
    <p:sldId id="335" r:id="rId86"/>
    <p:sldId id="336" r:id="rId87"/>
    <p:sldId id="366" r:id="rId88"/>
    <p:sldId id="359" r:id="rId89"/>
    <p:sldId id="365" r:id="rId90"/>
    <p:sldId id="390" r:id="rId91"/>
    <p:sldId id="465" r:id="rId9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E Freese" initials="TEF" lastIdx="23" clrIdx="0">
    <p:extLst>
      <p:ext uri="{19B8F6BF-5375-455C-9EA6-DF929625EA0E}">
        <p15:presenceInfo xmlns:p15="http://schemas.microsoft.com/office/powerpoint/2012/main" userId="S-1-5-21-2582073952-398779973-3559944249-4852" providerId="AD"/>
      </p:ext>
    </p:extLst>
  </p:cmAuthor>
  <p:cmAuthor id="2" name="Rutkowski, Beth" initials="RB" lastIdx="9" clrIdx="1">
    <p:extLst>
      <p:ext uri="{19B8F6BF-5375-455C-9EA6-DF929625EA0E}">
        <p15:presenceInfo xmlns:p15="http://schemas.microsoft.com/office/powerpoint/2012/main" userId="Rutkowski, 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D0D9"/>
    <a:srgbClr val="0F6FC6"/>
    <a:srgbClr val="7CCA62"/>
    <a:srgbClr val="009DD9"/>
    <a:srgbClr val="10C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9671" autoAdjust="0"/>
  </p:normalViewPr>
  <p:slideViewPr>
    <p:cSldViewPr snapToGrid="0">
      <p:cViewPr varScale="1">
        <p:scale>
          <a:sx n="53" d="100"/>
          <a:sy n="53" d="100"/>
        </p:scale>
        <p:origin x="1056" y="40"/>
      </p:cViewPr>
      <p:guideLst/>
    </p:cSldViewPr>
  </p:slideViewPr>
  <p:notesTextViewPr>
    <p:cViewPr>
      <p:scale>
        <a:sx n="75" d="100"/>
        <a:sy n="75"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B1737CD2-4CE5-45CF-9A64-4F1501223317}" type="datetimeFigureOut">
              <a:rPr lang="en-US" smtClean="0"/>
              <a:t>5/23/2022</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F2F71A9F-D90C-4C88-8038-0D80AC796E86}" type="slidenum">
              <a:rPr lang="en-US" smtClean="0"/>
              <a:t>‹#›</a:t>
            </a:fld>
            <a:endParaRPr lang="en-US"/>
          </a:p>
        </p:txBody>
      </p:sp>
    </p:spTree>
    <p:extLst>
      <p:ext uri="{BB962C8B-B14F-4D97-AF65-F5344CB8AC3E}">
        <p14:creationId xmlns:p14="http://schemas.microsoft.com/office/powerpoint/2010/main" val="302070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94490FA-C351-4187-96F7-977E3EFBB0D2}" type="datetimeFigureOut">
              <a:rPr lang="en-US" smtClean="0"/>
              <a:t>5/23/2022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B094AAE-6FCB-4991-9F3F-20F19306B018}" type="slidenum">
              <a:rPr lang="en-US" smtClean="0"/>
              <a:t>‹#›</a:t>
            </a:fld>
            <a:endParaRPr lang="en-US"/>
          </a:p>
        </p:txBody>
      </p:sp>
    </p:spTree>
    <p:extLst>
      <p:ext uri="{BB962C8B-B14F-4D97-AF65-F5344CB8AC3E}">
        <p14:creationId xmlns:p14="http://schemas.microsoft.com/office/powerpoint/2010/main" val="46303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ublichealth.lacounty.gov/dhsp/Reports/HIV/2019Annual_HIV_Surveillance_Report_08202020_Final_revised_Sept2020.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drugoverdose/pdf/pubs/2018-cdc-drug-surveillance-repor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ealio.com/news/infectious-disease/20190311/opioid-overdose-deaths-rising-in-people-living-with-hi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journals.plos.org/plosone/article/file?type=printable&amp;id=10.1371/journal.pone.0038335"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nchhstp/budget/infographics/opioid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idsetc.org/resource/ending-hiv-hcv-epidemics-critical-role-substance-use-provide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ypeople.gov/2020/topics-objectives/topic/social-determinants-of-heal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tore.aamc.org/2021-state-physician-workforce-data-report.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media/subtopic/images.ht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2"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1.nyc.gov/assets/doh/downloads/pdf/imm/covid-19-deaths-race-ethnicity-04162020-1.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coronavirus/2019-ncov/covid-data/investigations-discovery/hospitalization-death-by-race-ethnicity.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drugpolicy.org/sites/default/files/FactSheet_NY_Background%20on%20RDL%20Reforms.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drugpolicy.org/sites/default/files/FactSheet_NY_Background%20on%20RDL%20Reforms.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aclu.org/sites/default/files/pdfs/drugpolicy/cracksinsystem_20061025.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americanprogress.org/issues/criminal-justice/reports/2018/06/27/452819/ending-war-drugs-number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dcr.ca.gov/research/wp-content/uploads/sites/174/2020/01/201812_DataPoints.pdf"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census.gov/quickfacts/CA"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dcr.ca.gov/research/wp-content/uploads/sites/174/2020/01/201812_DataPoints.pdf"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www.census.gov/quickfacts/CA"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basics/statistic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mailto:pacificsouthwestca@attcnetwork.org"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group/gender/women/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The purpose of this </a:t>
            </a:r>
            <a:r>
              <a:rPr lang="en-US" altLang="en-US" sz="1200"/>
              <a:t>introductory pilot </a:t>
            </a:r>
            <a:r>
              <a:rPr lang="en-US" altLang="en-US" sz="1200" dirty="0"/>
              <a:t>training is to provide HIV clinicians (including, but not limited to physicians, dentists, nurses, and other allied medical staff, therapists and social workers, and counselors, specialists, and case managers) with an overview of</a:t>
            </a:r>
            <a:r>
              <a:rPr lang="en-US" altLang="en-US" sz="1200" baseline="0" dirty="0"/>
              <a:t> the challenges and strategies for change in working with individuals with HIV/AIDS and a diagnosis of an opioid use disorder</a:t>
            </a:r>
            <a:r>
              <a:rPr lang="en-US" altLang="en-US" sz="1200" dirty="0"/>
              <a:t>. Given</a:t>
            </a:r>
            <a:r>
              <a:rPr lang="en-US" altLang="en-US" sz="1200" baseline="0" dirty="0"/>
              <a:t> the potentially broad array of health disciplines, this presentation uses the terms “patient” and “client” interchangeably to refer to the individuals a training participant may be working with in their organization. </a:t>
            </a:r>
            <a:r>
              <a:rPr lang="en-US" altLang="en-US" sz="1200" dirty="0"/>
              <a:t>The duration of the training is approximately 90 minutes, depending on whether the trainer chooses to present all of the slides or a selection of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Date Last Updated: March 29, 2022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t>Image Credits: </a:t>
            </a:r>
            <a:br>
              <a:rPr lang="en-US" altLang="en-US" sz="1200" dirty="0"/>
            </a:br>
            <a:r>
              <a:rPr lang="en-US" altLang="en-US" sz="1200" dirty="0"/>
              <a:t>Pacific</a:t>
            </a:r>
            <a:r>
              <a:rPr lang="en-US" altLang="en-US" sz="1200" baseline="0" dirty="0"/>
              <a:t> AIDS Education and Training Center logo</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t>Pacific Southwest Addiction Technology Transfer Center logo</a:t>
            </a: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a:t>
            </a:fld>
            <a:endParaRPr lang="en-US"/>
          </a:p>
        </p:txBody>
      </p:sp>
    </p:spTree>
    <p:extLst>
      <p:ext uri="{BB962C8B-B14F-4D97-AF65-F5344CB8AC3E}">
        <p14:creationId xmlns:p14="http://schemas.microsoft.com/office/powerpoint/2010/main" val="9338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Of all African-Americans diagnosed with HIV in the U.S. in 2019, 74% received some medical care, but only 56% were retained in care and only 61% were virally suppressed. </a:t>
            </a:r>
          </a:p>
          <a:p>
            <a:endParaRPr lang="en-US" b="1" dirty="0"/>
          </a:p>
          <a:p>
            <a:r>
              <a:rPr lang="en-US" b="1" dirty="0"/>
              <a:t>REFERENCE: </a:t>
            </a:r>
          </a:p>
          <a:p>
            <a:r>
              <a:rPr lang="en-US" dirty="0"/>
              <a:t>Centers for Disease Control</a:t>
            </a:r>
            <a:r>
              <a:rPr lang="en-US" baseline="0" dirty="0"/>
              <a:t> and Prevention. (2021). Monitoring selected national HIV prevention and care objectives by using HIV surveillance data-United States and six dependent areas. </a:t>
            </a:r>
            <a:r>
              <a:rPr lang="en-US" i="1" baseline="0" dirty="0"/>
              <a:t>HIV Surveillance Supplemental Report, 26</a:t>
            </a:r>
            <a:r>
              <a:rPr lang="en-US" baseline="0" dirty="0"/>
              <a:t>(2).</a:t>
            </a:r>
          </a:p>
          <a:p>
            <a:endParaRPr lang="en-US" baseline="0" dirty="0"/>
          </a:p>
          <a:p>
            <a:r>
              <a:rPr lang="en-US" baseline="0" dirty="0"/>
              <a:t>Retained in care = had 2 viral load or CD4 tests at least 3 months apart in one year.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81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Los Angeles</a:t>
            </a:r>
            <a:r>
              <a:rPr lang="en-US" baseline="0" dirty="0"/>
              <a:t> County Department of Public Health, Latinx males represent approximately 24% of County residents but almost 40% of males with HIV. Black males represent approximately 4% of the population but approximately 16% of males with HIV. African-American women continued to have the highest number of new diagnoses, primarily due to heterosexual contact. These statistics indicate a serious disparity in terms of the race/ethnicity of people with HIV in Los Angeles County. </a:t>
            </a:r>
            <a:endParaRPr lang="en-US" dirty="0"/>
          </a:p>
          <a:p>
            <a:endParaRPr lang="en-US" dirty="0"/>
          </a:p>
          <a:p>
            <a:r>
              <a:rPr lang="en-US" b="1" dirty="0"/>
              <a:t>REFERENCE: </a:t>
            </a:r>
          </a:p>
          <a:p>
            <a:r>
              <a:rPr lang="en-US" dirty="0"/>
              <a:t>County</a:t>
            </a:r>
            <a:r>
              <a:rPr lang="en-US" baseline="0" dirty="0"/>
              <a:t> of Los Angeles Department of Public Health. (2020). </a:t>
            </a:r>
            <a:r>
              <a:rPr lang="en-US" i="1" baseline="0" dirty="0"/>
              <a:t>HIV Surveillance Annual Report, 2019</a:t>
            </a:r>
            <a:r>
              <a:rPr lang="en-US" baseline="0" dirty="0"/>
              <a:t>. 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http://publichealth.lacounty.gov/dhsp/Reports/HIV/2019Annual_HIV_Surveillance_Report_08202020_Final_revised_Sept2020.</a:t>
            </a:r>
            <a:endParaRPr lang="en-US" baseline="0"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a:t>
            </a:fld>
            <a:endParaRPr lang="en-US"/>
          </a:p>
        </p:txBody>
      </p:sp>
    </p:spTree>
    <p:extLst>
      <p:ext uri="{BB962C8B-B14F-4D97-AF65-F5344CB8AC3E}">
        <p14:creationId xmlns:p14="http://schemas.microsoft.com/office/powerpoint/2010/main" val="95182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Based on SAMHSA</a:t>
            </a:r>
            <a:r>
              <a:rPr lang="en-US" baseline="0" dirty="0"/>
              <a:t> data, i</a:t>
            </a:r>
            <a:r>
              <a:rPr lang="en-US" dirty="0"/>
              <a:t>n 2015-2016 the rate</a:t>
            </a:r>
            <a:r>
              <a:rPr lang="en-US" baseline="0" dirty="0"/>
              <a:t> of drug overdose deaths in the U.S. increased by 21%, while among African-Americans it increased by 40%. This was higher than any other racial/ethnic group. Additionally, African-Americans had the highest increase in opioid-related deaths involving synthetic opioids from 2011-2016. </a:t>
            </a:r>
            <a:endParaRPr lang="en-US" dirty="0"/>
          </a:p>
          <a:p>
            <a:pPr defTabSz="942289">
              <a:defRPr/>
            </a:pPr>
            <a:endParaRPr lang="en-US" dirty="0"/>
          </a:p>
          <a:p>
            <a:pPr defTabSz="942289">
              <a:defRPr/>
            </a:pPr>
            <a:r>
              <a:rPr lang="en-US" b="1" dirty="0"/>
              <a:t>REFERENCE: </a:t>
            </a:r>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a:t>
            </a:fld>
            <a:endParaRPr lang="en-US"/>
          </a:p>
        </p:txBody>
      </p:sp>
    </p:spTree>
    <p:extLst>
      <p:ext uri="{BB962C8B-B14F-4D97-AF65-F5344CB8AC3E}">
        <p14:creationId xmlns:p14="http://schemas.microsoft.com/office/powerpoint/2010/main" val="395675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SAMHSA data, from 2014-2017 drug overdose rates among African-Americans in the U.S. increased by 140% for prescription</a:t>
            </a:r>
            <a:r>
              <a:rPr lang="en-US" baseline="0" dirty="0"/>
              <a:t> opioids, almost 200% for heroin, and over 800% for synthetic opioids like fentanyl.</a:t>
            </a:r>
            <a:endParaRPr lang="en-US" dirty="0"/>
          </a:p>
          <a:p>
            <a:endParaRPr lang="en-US" dirty="0"/>
          </a:p>
          <a:p>
            <a:pPr defTabSz="942289">
              <a:defRPr/>
            </a:pPr>
            <a:r>
              <a:rPr lang="en-US" b="1" dirty="0"/>
              <a:t>REFERENCE: </a:t>
            </a:r>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a:t>
            </a:fld>
            <a:endParaRPr lang="en-US"/>
          </a:p>
        </p:txBody>
      </p:sp>
    </p:spTree>
    <p:extLst>
      <p:ext uri="{BB962C8B-B14F-4D97-AF65-F5344CB8AC3E}">
        <p14:creationId xmlns:p14="http://schemas.microsoft.com/office/powerpoint/2010/main" val="3286500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synthetic opioids</a:t>
            </a:r>
            <a:r>
              <a:rPr lang="en-US" baseline="0" dirty="0"/>
              <a:t> like fentanyl accounted for almost 70% of opioid-related deaths among African-Americans. Deaths attributed to synthetic opioids were particularly high among </a:t>
            </a:r>
            <a:r>
              <a:rPr lang="en-US" i="1" baseline="0" dirty="0"/>
              <a:t>older</a:t>
            </a:r>
            <a:r>
              <a:rPr lang="en-US" baseline="0" dirty="0"/>
              <a:t> African-Americans from 2015-2017: they doubled in large urban areas for African-Americans in the 45-54 and 55-64 age ranges. </a:t>
            </a:r>
            <a:endParaRPr lang="en-US" dirty="0"/>
          </a:p>
          <a:p>
            <a:endParaRPr lang="en-US" dirty="0"/>
          </a:p>
          <a:p>
            <a:r>
              <a:rPr 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Lippold</a:t>
            </a:r>
            <a:r>
              <a:rPr lang="en-US" dirty="0"/>
              <a:t>, K. M., Jones, C. M., Olsen, E. O., &amp; </a:t>
            </a:r>
            <a:r>
              <a:rPr lang="en-US" dirty="0" err="1"/>
              <a:t>Giroir</a:t>
            </a:r>
            <a:r>
              <a:rPr lang="en-US" dirty="0"/>
              <a:t>, B. P. (2019). Racial/ethnic and age group differences in opioid and synthetic opioid– involved overdose deaths among adults aged≥ 18 years in metropolitan areas—United States, 2015–2017. </a:t>
            </a:r>
            <a:r>
              <a:rPr lang="en-US" i="1" dirty="0"/>
              <a:t>Morbidity and Mortality Weekly Report</a:t>
            </a:r>
            <a:r>
              <a:rPr lang="en-US" i="0" dirty="0"/>
              <a:t>, 68</a:t>
            </a:r>
            <a:r>
              <a:rPr lang="en-US" dirty="0"/>
              <a:t>(43), 967. Atlanta, GA: Centers for Disease Control and Prevention Retrieved from: </a:t>
            </a:r>
            <a:r>
              <a:rPr lang="en-US" sz="1800" u="none" dirty="0">
                <a:solidFill>
                  <a:srgbClr val="0563C1"/>
                </a:solidFill>
                <a:effectLst/>
                <a:latin typeface="Calibri" panose="020F0502020204030204" pitchFamily="34" charset="0"/>
                <a:ea typeface="+mn-ea"/>
                <a:cs typeface="Times New Roman" panose="02020603050405020304" pitchFamily="18" charset="0"/>
              </a:rPr>
              <a:t>https://dx.doi. org/10.15585%2Fmmwr.mm6843a3</a:t>
            </a:r>
            <a:r>
              <a:rPr lang="en-US" dirty="0"/>
              <a:t>. </a:t>
            </a:r>
          </a:p>
        </p:txBody>
      </p:sp>
      <p:sp>
        <p:nvSpPr>
          <p:cNvPr id="4" name="Slide Number Placeholder 3"/>
          <p:cNvSpPr>
            <a:spLocks noGrp="1"/>
          </p:cNvSpPr>
          <p:nvPr>
            <p:ph type="sldNum" sz="quarter" idx="10"/>
          </p:nvPr>
        </p:nvSpPr>
        <p:spPr/>
        <p:txBody>
          <a:bodyPr/>
          <a:lstStyle/>
          <a:p>
            <a:fld id="{3B094AAE-6FCB-4991-9F3F-20F19306B018}" type="slidenum">
              <a:rPr lang="en-US" smtClean="0"/>
              <a:t>14</a:t>
            </a:fld>
            <a:endParaRPr lang="en-US"/>
          </a:p>
        </p:txBody>
      </p:sp>
    </p:spTree>
    <p:extLst>
      <p:ext uri="{BB962C8B-B14F-4D97-AF65-F5344CB8AC3E}">
        <p14:creationId xmlns:p14="http://schemas.microsoft.com/office/powerpoint/2010/main" val="188506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synthetic opioids</a:t>
            </a:r>
            <a:r>
              <a:rPr lang="en-US" baseline="0" dirty="0"/>
              <a:t> like fentanyl accounted for almost 70% of opioid-related deaths among African-Americans. Deaths attributed to synthetic opioids were particularly high among </a:t>
            </a:r>
            <a:r>
              <a:rPr lang="en-US" i="1" baseline="0" dirty="0"/>
              <a:t>older</a:t>
            </a:r>
            <a:r>
              <a:rPr lang="en-US" baseline="0" dirty="0"/>
              <a:t> African-Americans from 2015-2017: they doubled in large urban areas for African-Americans in the 45-54 and 55-64 age ranges. </a:t>
            </a:r>
            <a:endParaRPr lang="en-US" dirty="0"/>
          </a:p>
          <a:p>
            <a:endParaRPr lang="en-US" dirty="0"/>
          </a:p>
          <a:p>
            <a:r>
              <a:rPr 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Lippold</a:t>
            </a:r>
            <a:r>
              <a:rPr lang="en-US" dirty="0"/>
              <a:t>, K. M., Jones, C. M., Olsen, E. O., &amp; </a:t>
            </a:r>
            <a:r>
              <a:rPr lang="en-US" dirty="0" err="1"/>
              <a:t>Giroir</a:t>
            </a:r>
            <a:r>
              <a:rPr lang="en-US" dirty="0"/>
              <a:t>, B. P. (2019). Racial/ethnic and age group differences in opioid and synthetic opioid– involved overdose deaths among adults aged≥ 18 years in metropolitan areas—United States, 2015–2017. </a:t>
            </a:r>
            <a:r>
              <a:rPr lang="en-US" i="1" dirty="0"/>
              <a:t>Morbidity and Mortality Weekly Report</a:t>
            </a:r>
            <a:r>
              <a:rPr lang="en-US" i="0" dirty="0"/>
              <a:t>, 68</a:t>
            </a:r>
            <a:r>
              <a:rPr lang="en-US" dirty="0"/>
              <a:t>(43), 967. Atlanta, GA: Centers for Disease Control and Prevention Retrieved from: </a:t>
            </a:r>
            <a:r>
              <a:rPr lang="en-US" sz="1800" u="none" dirty="0">
                <a:solidFill>
                  <a:srgbClr val="0563C1"/>
                </a:solidFill>
                <a:effectLst/>
                <a:latin typeface="Calibri" panose="020F0502020204030204" pitchFamily="34" charset="0"/>
                <a:ea typeface="+mn-ea"/>
                <a:cs typeface="Times New Roman" panose="02020603050405020304" pitchFamily="18" charset="0"/>
              </a:rPr>
              <a:t>https://dx.doi. org/10.15585%2Fmmwr.mm6843a3</a:t>
            </a:r>
            <a:r>
              <a:rPr lang="en-US" dirty="0"/>
              <a:t>. </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15</a:t>
            </a:fld>
            <a:endParaRPr lang="en-US"/>
          </a:p>
        </p:txBody>
      </p:sp>
    </p:spTree>
    <p:extLst>
      <p:ext uri="{BB962C8B-B14F-4D97-AF65-F5344CB8AC3E}">
        <p14:creationId xmlns:p14="http://schemas.microsoft.com/office/powerpoint/2010/main" val="82458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proposed that African-Americans</a:t>
            </a:r>
            <a:r>
              <a:rPr lang="en-US" baseline="0" dirty="0"/>
              <a:t> may be somewhat insulated from the fast-rising rates of opioid misuse and overdose deaths due to lack of access to these medications. Studies show that there </a:t>
            </a:r>
            <a:r>
              <a:rPr lang="en-US" i="1" baseline="0" dirty="0"/>
              <a:t>is</a:t>
            </a:r>
            <a:r>
              <a:rPr lang="en-US" baseline="0" dirty="0"/>
              <a:t> less access to prescription opioid painkillers, due to misperceptions and biases in the healthcare system. Part of that is undervaluing African-Americans’ self-reports of pain severity. Also, there is stereotyping by healthcare providers i.e., Black patients are drug-seeking. </a:t>
            </a:r>
            <a:endParaRPr lang="en-US" dirty="0"/>
          </a:p>
          <a:p>
            <a:endParaRPr lang="en-US" dirty="0"/>
          </a:p>
          <a:p>
            <a:r>
              <a:rPr lang="en-US" b="1" dirty="0"/>
              <a:t>REFERENCE:</a:t>
            </a:r>
          </a:p>
          <a:p>
            <a:r>
              <a:rPr lang="en-US" dirty="0" err="1"/>
              <a:t>Meghani</a:t>
            </a:r>
            <a:r>
              <a:rPr lang="en-US" dirty="0"/>
              <a:t>, S. H., Byun, E., &amp; Gallagher, R. M. (2012). Time to take stock: A meta-analysis and systematic review of analgesic treatment disparities for pain in the United States. </a:t>
            </a:r>
            <a:r>
              <a:rPr lang="en-US" i="1" dirty="0"/>
              <a:t>Pain Medicine, 13</a:t>
            </a:r>
            <a:r>
              <a:rPr lang="en-US" dirty="0"/>
              <a:t>(2),150</a:t>
            </a:r>
            <a:r>
              <a:rPr lang="en-US" sz="1800" b="0" i="0" u="none" strike="noStrike" baseline="0" dirty="0">
                <a:solidFill>
                  <a:srgbClr val="000000"/>
                </a:solidFill>
                <a:latin typeface="Calibri" panose="020F0502020204030204" pitchFamily="34" charset="0"/>
              </a:rPr>
              <a:t>–</a:t>
            </a:r>
            <a:r>
              <a:rPr lang="en-US" dirty="0"/>
              <a:t>74. Retrieved from: https://doi.org/10.1111/ j.1526-4637.2011.01310.x </a:t>
            </a:r>
          </a:p>
        </p:txBody>
      </p:sp>
      <p:sp>
        <p:nvSpPr>
          <p:cNvPr id="4" name="Slide Number Placeholder 3"/>
          <p:cNvSpPr>
            <a:spLocks noGrp="1"/>
          </p:cNvSpPr>
          <p:nvPr>
            <p:ph type="sldNum" sz="quarter" idx="10"/>
          </p:nvPr>
        </p:nvSpPr>
        <p:spPr/>
        <p:txBody>
          <a:bodyPr/>
          <a:lstStyle/>
          <a:p>
            <a:fld id="{3B094AAE-6FCB-4991-9F3F-20F19306B018}" type="slidenum">
              <a:rPr lang="en-US" smtClean="0"/>
              <a:t>16</a:t>
            </a:fld>
            <a:endParaRPr lang="en-US"/>
          </a:p>
        </p:txBody>
      </p:sp>
    </p:spTree>
    <p:extLst>
      <p:ext uri="{BB962C8B-B14F-4D97-AF65-F5344CB8AC3E}">
        <p14:creationId xmlns:p14="http://schemas.microsoft.com/office/powerpoint/2010/main" val="342304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all opioid</a:t>
            </a:r>
            <a:r>
              <a:rPr lang="en-US" baseline="0" dirty="0"/>
              <a:t> misuse in the past month was slightly higher among the Hispanic population than among African-Americans in 2017. Hispanics may have an issue with lack of access to care that leads to less abuse of prescription opioids, but this does not apply to heroin and other illicit opioids. </a:t>
            </a:r>
            <a:endParaRPr lang="en-US" dirty="0"/>
          </a:p>
          <a:p>
            <a:endParaRPr lang="en-US" dirty="0"/>
          </a:p>
          <a:p>
            <a:r>
              <a:rPr lang="en-US" b="1" dirty="0"/>
              <a:t>REFERENCES:</a:t>
            </a:r>
          </a:p>
          <a:p>
            <a:r>
              <a:rPr lang="en-US" dirty="0"/>
              <a:t>Centers for Disease Control</a:t>
            </a:r>
            <a:r>
              <a:rPr lang="en-US" baseline="0" dirty="0"/>
              <a:t> and Prevention.</a:t>
            </a:r>
            <a:r>
              <a:rPr lang="en-US" dirty="0"/>
              <a:t> (2018). </a:t>
            </a:r>
            <a:r>
              <a:rPr lang="en-US" i="1" u="none" dirty="0"/>
              <a:t>Annual Surveillance</a:t>
            </a:r>
            <a:r>
              <a:rPr lang="en-US" i="1" u="none" baseline="0" dirty="0"/>
              <a:t> Report of Drug-Related Risks and Outcomes</a:t>
            </a:r>
            <a:r>
              <a:rPr lang="en-US" baseline="0" dirty="0"/>
              <a:t>. Retrieved from: </a:t>
            </a:r>
            <a:r>
              <a:rPr lang="en-US" dirty="0">
                <a:hlinkClick r:id="rId3"/>
              </a:rPr>
              <a:t>https://www.cdc.gov/drugoverdose/pdf/pubs/2018-cdc-drug-surveillance-report.pdf</a:t>
            </a:r>
            <a:r>
              <a:rPr lang="en-US" dirty="0"/>
              <a:t>.</a:t>
            </a:r>
          </a:p>
          <a:p>
            <a:endParaRPr lang="en-US" dirty="0"/>
          </a:p>
          <a:p>
            <a:r>
              <a:rPr lang="en-US" dirty="0"/>
              <a:t>Hollingshead, N. A., Ashburn-</a:t>
            </a:r>
            <a:r>
              <a:rPr lang="en-US" dirty="0" err="1"/>
              <a:t>Nardo</a:t>
            </a:r>
            <a:r>
              <a:rPr lang="en-US" dirty="0"/>
              <a:t>,</a:t>
            </a:r>
            <a:r>
              <a:rPr lang="en-US" baseline="0" dirty="0"/>
              <a:t> L., Stewart, J. S., &amp; Hirsh, A. T. (2016). The pain experience of Hispanic Americans: A critical literature review and conceptual model. </a:t>
            </a:r>
            <a:r>
              <a:rPr lang="en-US" i="1" baseline="0" dirty="0"/>
              <a:t>Journal of Pain, 17</a:t>
            </a:r>
            <a:r>
              <a:rPr lang="en-US" baseline="0" dirty="0"/>
              <a:t>, 513</a:t>
            </a:r>
            <a:r>
              <a:rPr lang="en-US" sz="1800" b="0" i="0" u="none" strike="noStrike" baseline="0" dirty="0">
                <a:solidFill>
                  <a:srgbClr val="000000"/>
                </a:solidFill>
                <a:latin typeface="Calibri" panose="020F0502020204030204" pitchFamily="34" charset="0"/>
              </a:rPr>
              <a:t>–</a:t>
            </a:r>
            <a:r>
              <a:rPr lang="en-US" baseline="0" dirty="0"/>
              <a:t>528.</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17</a:t>
            </a:fld>
            <a:endParaRPr lang="en-US"/>
          </a:p>
        </p:txBody>
      </p:sp>
    </p:spTree>
    <p:extLst>
      <p:ext uri="{BB962C8B-B14F-4D97-AF65-F5344CB8AC3E}">
        <p14:creationId xmlns:p14="http://schemas.microsoft.com/office/powerpoint/2010/main" val="123449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Based on work by James &amp; Jordan,</a:t>
            </a:r>
            <a:r>
              <a:rPr lang="en-US" baseline="0" dirty="0"/>
              <a:t> the media has largely overlooked the opioid epidemic in Black and Latinx communities. This is part of a longstanding pattern of framing addiction in people of color as a pathology requiring the criminal justice system instead of treatment. Advertising and public service announcements regarding the opioid epidemic have largely featured White actors. </a:t>
            </a:r>
            <a:endParaRPr lang="en-US" dirty="0"/>
          </a:p>
          <a:p>
            <a:pPr defTabSz="942289">
              <a:defRPr/>
            </a:pPr>
            <a:endParaRPr lang="en-US" dirty="0"/>
          </a:p>
          <a:p>
            <a:pPr defTabSz="942289">
              <a:defRPr/>
            </a:pPr>
            <a:r>
              <a:rPr lang="en-US" b="1" dirty="0"/>
              <a:t>REFERENCE:</a:t>
            </a:r>
          </a:p>
          <a:p>
            <a:pPr defTabSz="942289">
              <a:defRPr/>
            </a:pPr>
            <a:r>
              <a:rPr lang="en-US" dirty="0"/>
              <a:t>James, K., &amp; Jordan, A. (2018).</a:t>
            </a:r>
            <a:r>
              <a:rPr lang="en-US" baseline="0" dirty="0"/>
              <a:t> The opioid crisis in Black communities. </a:t>
            </a:r>
            <a:r>
              <a:rPr lang="en-US" i="1" baseline="0" dirty="0"/>
              <a:t>Journal of Law, Medicine, and Ethics, 46</a:t>
            </a:r>
            <a:r>
              <a:rPr lang="en-US" baseline="0" dirty="0"/>
              <a:t>, 404</a:t>
            </a:r>
            <a:r>
              <a:rPr lang="en-US" sz="1800" b="0" i="0" u="none" strike="noStrike" baseline="0" dirty="0">
                <a:solidFill>
                  <a:srgbClr val="000000"/>
                </a:solidFill>
                <a:latin typeface="Calibri" panose="020F0502020204030204" pitchFamily="34" charset="0"/>
              </a:rPr>
              <a:t>–</a:t>
            </a:r>
            <a:r>
              <a:rPr lang="en-US" baseline="0" dirty="0"/>
              <a:t>421.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18</a:t>
            </a:fld>
            <a:endParaRPr lang="en-US"/>
          </a:p>
        </p:txBody>
      </p:sp>
    </p:spTree>
    <p:extLst>
      <p:ext uri="{BB962C8B-B14F-4D97-AF65-F5344CB8AC3E}">
        <p14:creationId xmlns:p14="http://schemas.microsoft.com/office/powerpoint/2010/main" val="3501291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a:t>
            </a:r>
            <a:r>
              <a:rPr lang="en-US" baseline="0" dirty="0"/>
              <a:t> is a quote from James &amp; Jordan, describing the “bittersweet sting” experienced by Black Americans seeing the evolution of drug addiction from a criminal justice issue to a treatment issue.</a:t>
            </a:r>
            <a:endParaRPr lang="en-US" dirty="0"/>
          </a:p>
          <a:p>
            <a:pPr defTabSz="942289">
              <a:defRPr/>
            </a:pPr>
            <a:endParaRPr lang="en-US" dirty="0"/>
          </a:p>
          <a:p>
            <a:pPr defTabSz="942289">
              <a:defRPr/>
            </a:pPr>
            <a:r>
              <a:rPr lang="en-US" b="1" dirty="0"/>
              <a:t>REFERENCE:</a:t>
            </a:r>
          </a:p>
          <a:p>
            <a:pPr defTabSz="942289">
              <a:defRPr/>
            </a:pPr>
            <a:r>
              <a:rPr lang="en-US" dirty="0"/>
              <a:t>James, K., &amp; Jordan, A. (2018).</a:t>
            </a:r>
            <a:r>
              <a:rPr lang="en-US" baseline="0" dirty="0"/>
              <a:t> The opioid crisis in Black communities. </a:t>
            </a:r>
            <a:r>
              <a:rPr lang="en-US" i="1" baseline="0" dirty="0"/>
              <a:t>Journal of Law, Medicine, and Ethics, 46</a:t>
            </a:r>
            <a:r>
              <a:rPr lang="en-US" baseline="0" dirty="0"/>
              <a:t>, 404</a:t>
            </a:r>
            <a:r>
              <a:rPr lang="en-US" sz="1800" b="0" i="0" u="none" strike="noStrike" baseline="0" dirty="0">
                <a:solidFill>
                  <a:srgbClr val="000000"/>
                </a:solidFill>
                <a:latin typeface="Calibri" panose="020F0502020204030204" pitchFamily="34" charset="0"/>
              </a:rPr>
              <a:t>–</a:t>
            </a:r>
            <a:r>
              <a:rPr lang="en-US" baseline="0" dirty="0"/>
              <a:t>421.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19</a:t>
            </a:fld>
            <a:endParaRPr lang="en-US"/>
          </a:p>
        </p:txBody>
      </p:sp>
    </p:spTree>
    <p:extLst>
      <p:ext uri="{BB962C8B-B14F-4D97-AF65-F5344CB8AC3E}">
        <p14:creationId xmlns:p14="http://schemas.microsoft.com/office/powerpoint/2010/main" val="135035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statement from the Health Resources</a:t>
            </a:r>
            <a:r>
              <a:rPr lang="en-US" baseline="0" dirty="0"/>
              <a:t> and Services Administration (HRSA) of the U.S. Department of Health and Human Services (HHS) stating that the contents of this training are those of the authors and do not necessarily represent the official views of HRSA, HHS, or the U.S. government.</a:t>
            </a:r>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2</a:t>
            </a:fld>
            <a:endParaRPr lang="en-US"/>
          </a:p>
        </p:txBody>
      </p:sp>
    </p:spTree>
    <p:extLst>
      <p:ext uri="{BB962C8B-B14F-4D97-AF65-F5344CB8AC3E}">
        <p14:creationId xmlns:p14="http://schemas.microsoft.com/office/powerpoint/2010/main" val="3890250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meta-analysis found that compared to Whites, African-Americans were 29% less likely to be prescribed opioids for pain, and a study of emergency departments found that African-Americans are significantly less likely to be prescribed opioid painkillers by medical providers than White patients. Although African-Americans have higher pain scores compared to Whites, some healthcare providers believe pain levels are actually lower or that patients are drug-seeking. </a:t>
            </a:r>
            <a:endParaRPr lang="en-US" dirty="0"/>
          </a:p>
          <a:p>
            <a:endParaRPr lang="en-US" dirty="0"/>
          </a:p>
          <a:p>
            <a:r>
              <a:rPr lang="en-US" b="1" dirty="0"/>
              <a:t>REFERENCES:</a:t>
            </a:r>
          </a:p>
          <a:p>
            <a:r>
              <a:rPr lang="en-US" dirty="0"/>
              <a:t>Pletcher, M. J., </a:t>
            </a:r>
            <a:r>
              <a:rPr lang="en-US" dirty="0" err="1"/>
              <a:t>Kertesz</a:t>
            </a:r>
            <a:r>
              <a:rPr lang="en-US" dirty="0"/>
              <a:t>, S. G., Kohn, M. A., &amp; Gonzales, R. (2008). Trends in opioid prescribing by race/ethnicity for patients seeking care in US emergency departments. </a:t>
            </a:r>
            <a:r>
              <a:rPr lang="en-US" i="1" dirty="0"/>
              <a:t>Journal of the American Medical Association, 299</a:t>
            </a:r>
            <a:r>
              <a:rPr lang="en-US" dirty="0"/>
              <a:t>(1):70</a:t>
            </a:r>
            <a:r>
              <a:rPr lang="en-US" sz="1800" b="0" i="0" u="none" strike="noStrike" baseline="0" dirty="0">
                <a:solidFill>
                  <a:srgbClr val="000000"/>
                </a:solidFill>
                <a:latin typeface="Calibri" panose="020F0502020204030204" pitchFamily="34" charset="0"/>
              </a:rPr>
              <a:t>–7</a:t>
            </a:r>
            <a:r>
              <a:rPr lang="en-US" dirty="0"/>
              <a:t>8. Retrieved from : https:// doi.org/10.1001/jama.2007.64 </a:t>
            </a:r>
          </a:p>
          <a:p>
            <a:endParaRPr lang="en-US" dirty="0"/>
          </a:p>
          <a:p>
            <a:r>
              <a:rPr lang="en-US" dirty="0" err="1"/>
              <a:t>Staton</a:t>
            </a:r>
            <a:r>
              <a:rPr lang="en-US" dirty="0"/>
              <a:t>, L. J., Panda, M., Chen, I., </a:t>
            </a:r>
            <a:r>
              <a:rPr lang="en-US" dirty="0" err="1"/>
              <a:t>Genao</a:t>
            </a:r>
            <a:r>
              <a:rPr lang="en-US" dirty="0"/>
              <a:t>, I., Kurz, J., </a:t>
            </a:r>
            <a:r>
              <a:rPr lang="en-US" dirty="0" err="1"/>
              <a:t>Pasanen</a:t>
            </a:r>
            <a:r>
              <a:rPr lang="en-US" dirty="0"/>
              <a:t>, M., … Rosenberg, E. (2007). When race matters: Disagreement in pain perception between patients and their physicians in primary care</a:t>
            </a:r>
            <a:r>
              <a:rPr lang="en-US" i="1" dirty="0"/>
              <a:t>. J Natl Med Assoc, 99</a:t>
            </a:r>
            <a:r>
              <a:rPr lang="en-US" dirty="0"/>
              <a:t>(5), 532. Retrieved from: https://www.ncbi.nlm.nih.gov/pubmed/17534011 </a:t>
            </a:r>
          </a:p>
        </p:txBody>
      </p:sp>
      <p:sp>
        <p:nvSpPr>
          <p:cNvPr id="4" name="Slide Number Placeholder 3"/>
          <p:cNvSpPr>
            <a:spLocks noGrp="1"/>
          </p:cNvSpPr>
          <p:nvPr>
            <p:ph type="sldNum" sz="quarter" idx="10"/>
          </p:nvPr>
        </p:nvSpPr>
        <p:spPr/>
        <p:txBody>
          <a:bodyPr/>
          <a:lstStyle/>
          <a:p>
            <a:fld id="{3B094AAE-6FCB-4991-9F3F-20F19306B018}" type="slidenum">
              <a:rPr lang="en-US" smtClean="0"/>
              <a:t>20</a:t>
            </a:fld>
            <a:endParaRPr lang="en-US"/>
          </a:p>
        </p:txBody>
      </p:sp>
    </p:spTree>
    <p:extLst>
      <p:ext uri="{BB962C8B-B14F-4D97-AF65-F5344CB8AC3E}">
        <p14:creationId xmlns:p14="http://schemas.microsoft.com/office/powerpoint/2010/main" val="212892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Based on a study published</a:t>
            </a:r>
            <a:r>
              <a:rPr lang="en-US" baseline="0" dirty="0"/>
              <a:t> by Kelly-</a:t>
            </a:r>
            <a:r>
              <a:rPr lang="en-US" baseline="0" dirty="0" err="1"/>
              <a:t>Quon</a:t>
            </a:r>
            <a:r>
              <a:rPr lang="en-US" baseline="0" dirty="0"/>
              <a:t> and colleagues, teens in Los Angeles County who use prescription opioids when they are younger are more likely to start using heroin by high school graduation. Interesting additional findings include that over a third of the sample reported depressive symptoms, 22% reported anxiety symptoms, and nearly three quarters reported a family history of substance use. Approximately 20% of the sample reported prescription opioid use. </a:t>
            </a:r>
            <a:endParaRPr lang="en-US" dirty="0"/>
          </a:p>
          <a:p>
            <a:endParaRPr lang="en-US" dirty="0"/>
          </a:p>
          <a:p>
            <a:r>
              <a:rPr lang="en-US"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Kelly-</a:t>
            </a:r>
            <a:r>
              <a:rPr lang="en-US" sz="1200" dirty="0" err="1"/>
              <a:t>Quon</a:t>
            </a:r>
            <a:r>
              <a:rPr lang="en-US" sz="1200" dirty="0"/>
              <a:t>, L., Cho, J., Strong,</a:t>
            </a:r>
            <a:r>
              <a:rPr lang="en-US" sz="1200" baseline="0" dirty="0"/>
              <a:t> D., </a:t>
            </a:r>
            <a:r>
              <a:rPr lang="en-US" sz="1200" baseline="0" dirty="0" err="1"/>
              <a:t>Miech</a:t>
            </a:r>
            <a:r>
              <a:rPr lang="en-US" sz="1200" baseline="0" dirty="0"/>
              <a:t>, R., Barrington-</a:t>
            </a:r>
            <a:r>
              <a:rPr lang="en-US" sz="1200" baseline="0" dirty="0" err="1"/>
              <a:t>Trimmis</a:t>
            </a:r>
            <a:r>
              <a:rPr lang="en-US" sz="1200" baseline="0" dirty="0"/>
              <a:t>, J., </a:t>
            </a:r>
            <a:r>
              <a:rPr lang="en-US" sz="1200" baseline="0" dirty="0" err="1"/>
              <a:t>Kechter</a:t>
            </a:r>
            <a:r>
              <a:rPr lang="en-US" sz="1200" baseline="0" dirty="0"/>
              <a:t>, A., &amp; Leventhal, A. M. </a:t>
            </a:r>
            <a:r>
              <a:rPr lang="en-US" sz="1200" dirty="0"/>
              <a:t>(2019). Association of non-medical prescription opioid use with subsequent heroin use initiation in adolescents. </a:t>
            </a:r>
            <a:r>
              <a:rPr lang="en-US" sz="1200" i="1" dirty="0"/>
              <a:t>JAMA Pediatrics, 173</a:t>
            </a:r>
            <a:r>
              <a:rPr lang="en-US" sz="1200" dirty="0"/>
              <a:t>(9), e191750.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9776F90-ACFE-4D38-B069-CE9386A5C12B}" type="slidenum">
              <a:rPr lang="en-US" smtClean="0"/>
              <a:pPr>
                <a:defRPr/>
              </a:pPr>
              <a:t>21</a:t>
            </a:fld>
            <a:endParaRPr lang="en-US"/>
          </a:p>
        </p:txBody>
      </p:sp>
    </p:spTree>
    <p:extLst>
      <p:ext uri="{BB962C8B-B14F-4D97-AF65-F5344CB8AC3E}">
        <p14:creationId xmlns:p14="http://schemas.microsoft.com/office/powerpoint/2010/main" val="745780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 transition into</a:t>
            </a:r>
            <a:r>
              <a:rPr lang="en-US" baseline="0" dirty="0"/>
              <a:t> the section on HIV and opioids. </a:t>
            </a:r>
          </a:p>
          <a:p>
            <a:endParaRPr lang="en-US" baseline="0" dirty="0"/>
          </a:p>
          <a:p>
            <a:r>
              <a:rPr lang="en-US" b="1" baseline="0" dirty="0"/>
              <a:t>Image Credit: </a:t>
            </a:r>
          </a:p>
          <a:p>
            <a:r>
              <a:rPr lang="en-US" baseline="0" dirty="0"/>
              <a:t>Purchased image, Adobe Stock, 2022.</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49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REFERENCES:</a:t>
            </a:r>
          </a:p>
          <a:p>
            <a:r>
              <a:rPr lang="en-US" dirty="0"/>
              <a:t>Bosh, KA et al.</a:t>
            </a:r>
            <a:r>
              <a:rPr lang="en-US" baseline="0" dirty="0"/>
              <a:t> </a:t>
            </a:r>
            <a:r>
              <a:rPr lang="en-US" i="1" baseline="0" dirty="0"/>
              <a:t>Abstract 147 – Opioid Overdose Deaths Rising among People Living with HIV. </a:t>
            </a:r>
            <a:r>
              <a:rPr lang="en-US" i="0" baseline="0" dirty="0"/>
              <a:t>Presented at Conference on Retroviruses and Opportunistic Infections</a:t>
            </a:r>
            <a:r>
              <a:rPr lang="en-US" i="1" baseline="0" dirty="0"/>
              <a:t>,</a:t>
            </a:r>
            <a:r>
              <a:rPr lang="en-US" baseline="0" dirty="0"/>
              <a:t> Seattle, WA. Retrieved from: </a:t>
            </a:r>
            <a:r>
              <a:rPr lang="en-US" dirty="0">
                <a:hlinkClick r:id="rId3"/>
              </a:rPr>
              <a:t>https://www.healio.com/news/infectious-disease/20190311/opioid-overdose-deaths-rising-in-people-living-with-hiv</a:t>
            </a:r>
            <a:endParaRPr lang="en-US" dirty="0"/>
          </a:p>
          <a:p>
            <a:endParaRPr lang="en-US" dirty="0"/>
          </a:p>
          <a:p>
            <a:r>
              <a:rPr lang="en-US" dirty="0"/>
              <a:t>Springer, SA, </a:t>
            </a:r>
            <a:r>
              <a:rPr lang="en-US" dirty="0" err="1"/>
              <a:t>Qiu</a:t>
            </a:r>
            <a:r>
              <a:rPr lang="en-US" dirty="0"/>
              <a:t>,</a:t>
            </a:r>
            <a:r>
              <a:rPr lang="en-US" baseline="0" dirty="0"/>
              <a:t> J, Saber-Tehrani, AS, Altice, FL. (2012). Retention on buprenorphine is associated with high levels of maximal viral suppression among HIV-infected opioid dependent released prisoners. </a:t>
            </a:r>
            <a:r>
              <a:rPr lang="en-US" baseline="0" dirty="0" err="1"/>
              <a:t>PLoS</a:t>
            </a:r>
            <a:r>
              <a:rPr lang="en-US" baseline="0" dirty="0"/>
              <a:t> ONE 7(5) 1-10. Retrieved from: </a:t>
            </a:r>
            <a:r>
              <a:rPr lang="en-US" dirty="0">
                <a:hlinkClick r:id="rId4"/>
              </a:rPr>
              <a:t>https://journals.plos.org/plosone/article/file?type=printable&amp;id=10.1371/journal.pone.0038335</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23</a:t>
            </a:fld>
            <a:endParaRPr lang="en-US"/>
          </a:p>
        </p:txBody>
      </p:sp>
    </p:spTree>
    <p:extLst>
      <p:ext uri="{BB962C8B-B14F-4D97-AF65-F5344CB8AC3E}">
        <p14:creationId xmlns:p14="http://schemas.microsoft.com/office/powerpoint/2010/main" val="241803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REFERENCE:</a:t>
            </a:r>
          </a:p>
          <a:p>
            <a:r>
              <a:rPr lang="en-US" dirty="0"/>
              <a:t>Centers</a:t>
            </a:r>
            <a:r>
              <a:rPr lang="en-US" baseline="0" dirty="0"/>
              <a:t> for </a:t>
            </a:r>
            <a:r>
              <a:rPr lang="en-US" dirty="0"/>
              <a:t>Disease Control and Prevention. (no date given). </a:t>
            </a:r>
            <a:r>
              <a:rPr lang="en-US" i="1" dirty="0"/>
              <a:t>Addressing</a:t>
            </a:r>
            <a:r>
              <a:rPr lang="en-US" i="1" baseline="0" dirty="0"/>
              <a:t> the infectious disease consequences of the U.S. opioid crisis.</a:t>
            </a:r>
            <a:r>
              <a:rPr lang="en-US" baseline="0" dirty="0"/>
              <a:t> Retrieved from: </a:t>
            </a:r>
            <a:r>
              <a:rPr lang="en-US" dirty="0">
                <a:hlinkClick r:id="rId3"/>
              </a:rPr>
              <a:t>https://www.cdc.gov/nchhstp/budget/infographics/opioids.html</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24</a:t>
            </a:fld>
            <a:endParaRPr lang="en-US"/>
          </a:p>
        </p:txBody>
      </p:sp>
    </p:spTree>
    <p:extLst>
      <p:ext uri="{BB962C8B-B14F-4D97-AF65-F5344CB8AC3E}">
        <p14:creationId xmlns:p14="http://schemas.microsoft.com/office/powerpoint/2010/main" val="171773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a:t>
            </a:r>
            <a:r>
              <a:rPr lang="en-US" baseline="0" dirty="0"/>
              <a:t> elevated risk of opioid use disorder among people with HIV. Despite viral suppression, chronic pain is common in this population. Opioids are more commonly prescribed to PWH than those without HIV. The rate of opioid prescriptions ranges from 21-53% of the population. PWH are also more likely to receive higher doses of opioid pain medications than the general population and are more likely to have mental health conditions and substance use disorders. </a:t>
            </a:r>
            <a:endParaRPr lang="en-US" dirty="0"/>
          </a:p>
          <a:p>
            <a:endParaRPr lang="en-US" dirty="0"/>
          </a:p>
          <a:p>
            <a:r>
              <a:rPr lang="en-US" b="1" dirty="0"/>
              <a:t>REFERENCE: </a:t>
            </a:r>
          </a:p>
          <a:p>
            <a:r>
              <a:rPr lang="en-US" dirty="0"/>
              <a:t>Cunningham, C. (2018). Opioids and HIV infection: From</a:t>
            </a:r>
            <a:r>
              <a:rPr lang="en-US" baseline="0" dirty="0"/>
              <a:t> pain management to addiction treatment. </a:t>
            </a:r>
            <a:r>
              <a:rPr lang="en-US" i="1" baseline="0" dirty="0"/>
              <a:t>Topics in Antiviral Medicine, 25</a:t>
            </a:r>
            <a:r>
              <a:rPr lang="en-US" baseline="0" dirty="0"/>
              <a:t>(4),143</a:t>
            </a:r>
            <a:r>
              <a:rPr lang="en-US" sz="1800" b="0" i="0" u="none" strike="noStrike" baseline="0" dirty="0">
                <a:solidFill>
                  <a:srgbClr val="000000"/>
                </a:solidFill>
                <a:latin typeface="Calibri" panose="020F0502020204030204" pitchFamily="34" charset="0"/>
              </a:rPr>
              <a:t>–</a:t>
            </a:r>
            <a:r>
              <a:rPr lang="en-US" baseline="0" dirty="0"/>
              <a:t>146.</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25</a:t>
            </a:fld>
            <a:endParaRPr lang="en-US"/>
          </a:p>
        </p:txBody>
      </p:sp>
    </p:spTree>
    <p:extLst>
      <p:ext uri="{BB962C8B-B14F-4D97-AF65-F5344CB8AC3E}">
        <p14:creationId xmlns:p14="http://schemas.microsoft.com/office/powerpoint/2010/main" val="394812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BHIVES study was a HRSA-funded project that integrated buprenorphine/naloxone treatment into 10 HIV care settings across the country. Study outcomes were viral suppression and drug use. 303 of the 386 participants received buprenorphine/naloxone treatment; the others received methadone or other treatments. Among the participants receiving buprenorphine, those retained in treatment demonstrated significantly better HIV viral suppression, reduced use of opioids and stimulants, and improved physical and mental quality of life. </a:t>
            </a:r>
            <a:endParaRPr lang="en-US" dirty="0"/>
          </a:p>
          <a:p>
            <a:endParaRPr lang="en-US" dirty="0"/>
          </a:p>
          <a:p>
            <a:r>
              <a:rPr lang="en-US" b="1" dirty="0"/>
              <a:t>REFERENCES:</a:t>
            </a:r>
            <a:r>
              <a:rPr lang="en-US" dirty="0"/>
              <a:t> </a:t>
            </a:r>
          </a:p>
          <a:p>
            <a:r>
              <a:rPr lang="en-US" dirty="0"/>
              <a:t>Weiss, L., Egan J. E.,</a:t>
            </a:r>
            <a:r>
              <a:rPr lang="en-US" baseline="0" dirty="0"/>
              <a:t> </a:t>
            </a:r>
            <a:r>
              <a:rPr lang="en-US" baseline="0" dirty="0" err="1"/>
              <a:t>Botsko</a:t>
            </a:r>
            <a:r>
              <a:rPr lang="en-US" baseline="0" dirty="0"/>
              <a:t>, M., Netherland, J., </a:t>
            </a:r>
            <a:r>
              <a:rPr lang="en-US" baseline="0" dirty="0" err="1"/>
              <a:t>Fiellin</a:t>
            </a:r>
            <a:r>
              <a:rPr lang="en-US" baseline="0" dirty="0"/>
              <a:t>, D. A., &amp; Finkelstein R. (2011). The BHIVES collaborative: organization and evaluation of a multisite demonstration of integrated buprenorphine/naloxone and HIV treatment. </a:t>
            </a:r>
            <a:r>
              <a:rPr lang="en-US" i="1" baseline="0" dirty="0"/>
              <a:t>Journal of Acquired Immune Deficiency Syndromes, 56</a:t>
            </a:r>
            <a:r>
              <a:rPr lang="en-US" baseline="0" dirty="0"/>
              <a:t>( Suppl 1), </a:t>
            </a:r>
            <a:r>
              <a:rPr lang="en-US" b="0" baseline="0" dirty="0"/>
              <a:t>S22</a:t>
            </a:r>
            <a:r>
              <a:rPr lang="en-US" sz="1800" b="0" i="0" u="none" strike="noStrike" baseline="0" dirty="0">
                <a:solidFill>
                  <a:srgbClr val="000000"/>
                </a:solidFill>
                <a:latin typeface="Calibri" panose="020F0502020204030204" pitchFamily="34" charset="0"/>
              </a:rPr>
              <a:t>–</a:t>
            </a:r>
            <a:r>
              <a:rPr lang="en-US" b="0" baseline="0" dirty="0"/>
              <a:t>S32</a:t>
            </a:r>
            <a:r>
              <a:rPr lang="en-US" baseline="0" dirty="0"/>
              <a:t>.</a:t>
            </a:r>
          </a:p>
          <a:p>
            <a:endParaRPr lang="en-US" baseline="0" dirty="0"/>
          </a:p>
          <a:p>
            <a:r>
              <a:rPr lang="en-US" dirty="0" err="1"/>
              <a:t>Fiellin</a:t>
            </a:r>
            <a:r>
              <a:rPr lang="en-US" dirty="0"/>
              <a:t>, D., Weiss, L.,</a:t>
            </a:r>
            <a:r>
              <a:rPr lang="en-US" baseline="0" dirty="0"/>
              <a:t> </a:t>
            </a:r>
            <a:r>
              <a:rPr lang="en-US" baseline="0" dirty="0" err="1"/>
              <a:t>Botsko</a:t>
            </a:r>
            <a:r>
              <a:rPr lang="en-US" baseline="0" dirty="0"/>
              <a:t>, M., Egan, J., Altice, F., Bazerman, L. B., … the BHIVES Collaborative. (2011). Drug treatment outcomes among HIV-infected opioid-dependent patients receiving buprenorphine/naloxone. </a:t>
            </a:r>
            <a:r>
              <a:rPr lang="en-US" i="1" baseline="0" dirty="0"/>
              <a:t>Journal of Acquired Immune Deficiency Syndromes, 56</a:t>
            </a:r>
            <a:r>
              <a:rPr lang="en-US" baseline="0" dirty="0"/>
              <a:t>(Suppl 1), S33</a:t>
            </a:r>
            <a:r>
              <a:rPr lang="en-US" sz="1200" b="0" i="0" u="none" strike="noStrike" baseline="0" dirty="0">
                <a:solidFill>
                  <a:srgbClr val="000000"/>
                </a:solidFill>
                <a:latin typeface="Calibri" panose="020F0502020204030204" pitchFamily="34" charset="0"/>
              </a:rPr>
              <a:t>–</a:t>
            </a:r>
            <a:r>
              <a:rPr lang="en-US" baseline="0" dirty="0"/>
              <a:t>38.</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26</a:t>
            </a:fld>
            <a:endParaRPr lang="en-US"/>
          </a:p>
        </p:txBody>
      </p:sp>
    </p:spTree>
    <p:extLst>
      <p:ext uri="{BB962C8B-B14F-4D97-AF65-F5344CB8AC3E}">
        <p14:creationId xmlns:p14="http://schemas.microsoft.com/office/powerpoint/2010/main" val="966364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information</a:t>
            </a:r>
            <a:r>
              <a:rPr lang="en-US" baseline="0" dirty="0"/>
              <a:t> is from </a:t>
            </a:r>
            <a:r>
              <a:rPr lang="en-US" dirty="0"/>
              <a:t>a</a:t>
            </a:r>
            <a:r>
              <a:rPr lang="en-US" baseline="0" dirty="0"/>
              <a:t> slide set from the AIDS Education and Training Center National Coordinating Resource Center. </a:t>
            </a:r>
            <a:r>
              <a:rPr lang="en-US" sz="1200" b="0" i="0" kern="1200" dirty="0">
                <a:solidFill>
                  <a:schemeClr val="tx1"/>
                </a:solidFill>
                <a:effectLst/>
                <a:latin typeface="+mn-lt"/>
                <a:ea typeface="+mn-ea"/>
                <a:cs typeface="+mn-cs"/>
              </a:rPr>
              <a:t>This technical assistance resource emphasizes that the guiding principles of substance use care — harm reduction, screening and other prevention interventions, treatment initiation, and linkage to ongoing medical care — are like those of viral hepatitis and HIV care. All models focus on patient safety and wellness, with effective medication being critical for the individual’s health and for related public health benefits.</a:t>
            </a:r>
            <a:endParaRPr lang="en-US" dirty="0"/>
          </a:p>
          <a:p>
            <a:pPr defTabSz="942289">
              <a:defRPr/>
            </a:pPr>
            <a:endParaRPr lang="en-US" dirty="0"/>
          </a:p>
          <a:p>
            <a:pPr defTabSz="942289">
              <a:defRPr/>
            </a:pPr>
            <a:r>
              <a:rPr lang="en-US" b="1" dirty="0"/>
              <a:t>REFERENCE:</a:t>
            </a:r>
            <a:r>
              <a:rPr lang="en-US" b="1" baseline="0" dirty="0"/>
              <a:t> </a:t>
            </a:r>
            <a:endParaRPr lang="en-US" b="1"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dirty="0"/>
              <a:t>Chu, C.</a:t>
            </a:r>
            <a:r>
              <a:rPr lang="en-US" baseline="0" dirty="0"/>
              <a:t> (2019). </a:t>
            </a:r>
            <a:r>
              <a:rPr lang="en-US" i="1" baseline="0" dirty="0"/>
              <a:t>Ending the HIV &amp; HCV Epidemics: A Critical Role for Substance Use Providers</a:t>
            </a:r>
            <a:r>
              <a:rPr lang="en-US" baseline="0" dirty="0"/>
              <a:t>. Newark, NJ: </a:t>
            </a:r>
            <a:r>
              <a:rPr lang="en-US" i="0" dirty="0"/>
              <a:t>AIDS Education and Training</a:t>
            </a:r>
            <a:r>
              <a:rPr lang="en-US" i="0" baseline="0" dirty="0"/>
              <a:t> Center National Coordinating Resource Center. </a:t>
            </a:r>
            <a:r>
              <a:rPr lang="en-US" baseline="0" dirty="0"/>
              <a:t>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https://aidsetc.org/resource/ending-hiv-hcv-epidemics-critical-role-substance-use-providers</a:t>
            </a:r>
            <a:r>
              <a:rPr lang="en-US" baseline="0" dirty="0"/>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27</a:t>
            </a:fld>
            <a:endParaRPr lang="en-US"/>
          </a:p>
        </p:txBody>
      </p:sp>
    </p:spTree>
    <p:extLst>
      <p:ext uri="{BB962C8B-B14F-4D97-AF65-F5344CB8AC3E}">
        <p14:creationId xmlns:p14="http://schemas.microsoft.com/office/powerpoint/2010/main" val="495938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slide</a:t>
            </a:r>
            <a:r>
              <a:rPr lang="en-US" sz="1200" b="0" i="0" kern="1200" baseline="0" dirty="0">
                <a:solidFill>
                  <a:schemeClr val="tx1"/>
                </a:solidFill>
                <a:effectLst/>
                <a:latin typeface="+mn-lt"/>
                <a:ea typeface="+mn-ea"/>
                <a:cs typeface="+mn-cs"/>
              </a:rPr>
              <a:t> serves as a transition to the section on social determinants of health. </a:t>
            </a:r>
            <a:r>
              <a:rPr lang="en-US" sz="1200" b="0" i="0" kern="1200" dirty="0">
                <a:solidFill>
                  <a:schemeClr val="tx1"/>
                </a:solidFill>
                <a:effectLst/>
                <a:latin typeface="+mn-lt"/>
                <a:ea typeface="+mn-ea"/>
                <a:cs typeface="+mn-cs"/>
              </a:rPr>
              <a:t>Social determinants of health are conditions in the environments in which people are born, live, learn, work, play, worship, and age that affect a wide range of health, functioning, and quality-of-life outcomes and risks. Resources that enhance quality of life can have a significant influence on population health outcomes. Examples of these resources include safe and affordable housing, access to education, public safety, availability of healthy foods, local emergency/health services, and environments free of life-threatening toxins.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Healthy</a:t>
            </a:r>
            <a:r>
              <a:rPr lang="en-US" sz="1200" b="0" i="0" kern="1200" baseline="0" dirty="0" err="1">
                <a:solidFill>
                  <a:schemeClr val="tx1"/>
                </a:solidFill>
                <a:effectLst/>
                <a:latin typeface="+mn-lt"/>
                <a:ea typeface="+mn-ea"/>
                <a:cs typeface="+mn-cs"/>
              </a:rPr>
              <a:t>People.Gov</a:t>
            </a:r>
            <a:r>
              <a:rPr lang="en-US" sz="1200" b="0" i="0" kern="1200" baseline="0" dirty="0">
                <a:solidFill>
                  <a:schemeClr val="tx1"/>
                </a:solidFill>
                <a:effectLst/>
                <a:latin typeface="+mn-lt"/>
                <a:ea typeface="+mn-ea"/>
                <a:cs typeface="+mn-cs"/>
              </a:rPr>
              <a:t>. (2020). [Webpage]. </a:t>
            </a:r>
            <a:r>
              <a:rPr lang="en-US" sz="1200" b="0" i="1" kern="1200" baseline="0" dirty="0">
                <a:solidFill>
                  <a:schemeClr val="tx1"/>
                </a:solidFill>
                <a:effectLst/>
                <a:latin typeface="+mn-lt"/>
                <a:ea typeface="+mn-ea"/>
                <a:cs typeface="+mn-cs"/>
              </a:rPr>
              <a:t>Social Determinants of Health</a:t>
            </a:r>
            <a:r>
              <a:rPr lang="en-US" sz="1200" b="0" i="0" kern="1200" baseline="0" dirty="0">
                <a:solidFill>
                  <a:schemeClr val="tx1"/>
                </a:solidFill>
                <a:effectLst/>
                <a:latin typeface="+mn-lt"/>
                <a:ea typeface="+mn-ea"/>
                <a:cs typeface="+mn-cs"/>
              </a:rPr>
              <a:t>. 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https://www.healthypeople.gov/2020/topics-objectives/topic/social-determinants-of-health</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Image Credit: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Purchased image, Adobe Stock, 2022.</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28</a:t>
            </a:fld>
            <a:endParaRPr lang="en-US"/>
          </a:p>
        </p:txBody>
      </p:sp>
    </p:spTree>
    <p:extLst>
      <p:ext uri="{BB962C8B-B14F-4D97-AF65-F5344CB8AC3E}">
        <p14:creationId xmlns:p14="http://schemas.microsoft.com/office/powerpoint/2010/main" val="988047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a:t>
            </a:r>
          </a:p>
          <a:p>
            <a:r>
              <a:rPr lang="en-US" dirty="0"/>
              <a:t>It became</a:t>
            </a:r>
            <a:r>
              <a:rPr lang="en-US" baseline="0" dirty="0"/>
              <a:t> clear in preparing this presentation that OUD among African-American and Latinx communities and medications for OUD in these communities cannot be discussed in terms of public health without the context of institutional racism. </a:t>
            </a:r>
            <a:r>
              <a:rPr lang="en-US" baseline="0" dirty="0" err="1"/>
              <a:t>Cobbinah</a:t>
            </a:r>
            <a:r>
              <a:rPr lang="en-US" baseline="0" dirty="0"/>
              <a:t> and Lewis quote Jones (2002) in defining institutional racism as “the structural and legalized system of policies, practices, and norms that results in differential access to goods and services.” They argue that racism must be tackled with a sustained, multilevel, and interdisciplinary approach to empower Black communities and establish public health policies that reduce it. </a:t>
            </a:r>
            <a:endParaRPr lang="en-US" dirty="0"/>
          </a:p>
          <a:p>
            <a:endParaRPr lang="en-US" dirty="0"/>
          </a:p>
          <a:p>
            <a:r>
              <a:rPr lang="en-US" b="1" dirty="0"/>
              <a:t>REFERENCE:</a:t>
            </a:r>
          </a:p>
          <a:p>
            <a:r>
              <a:rPr lang="en-US" dirty="0" err="1"/>
              <a:t>Cobbinah</a:t>
            </a:r>
            <a:r>
              <a:rPr lang="en-US" dirty="0"/>
              <a:t>,</a:t>
            </a:r>
            <a:r>
              <a:rPr lang="en-US" baseline="0" dirty="0"/>
              <a:t> S. &amp; Lewis, J. (2018). Racism &amp; health: A public health perspective on racial discrimination. </a:t>
            </a:r>
            <a:r>
              <a:rPr lang="en-US" i="1" baseline="0" dirty="0"/>
              <a:t>Journal of Evaluation in Clinical Practice, 24</a:t>
            </a:r>
            <a:r>
              <a:rPr lang="en-US" baseline="0" dirty="0"/>
              <a:t>(5), 995</a:t>
            </a:r>
            <a:r>
              <a:rPr lang="en-US" sz="1800" b="0" i="0" u="none" strike="noStrike" baseline="0" dirty="0">
                <a:solidFill>
                  <a:srgbClr val="000000"/>
                </a:solidFill>
                <a:latin typeface="Calibri" panose="020F0502020204030204" pitchFamily="34" charset="0"/>
              </a:rPr>
              <a:t>–</a:t>
            </a:r>
            <a:r>
              <a:rPr lang="en-US" baseline="0" dirty="0"/>
              <a:t>998.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29</a:t>
            </a:fld>
            <a:endParaRPr lang="en-US"/>
          </a:p>
        </p:txBody>
      </p:sp>
    </p:spTree>
    <p:extLst>
      <p:ext uri="{BB962C8B-B14F-4D97-AF65-F5344CB8AC3E}">
        <p14:creationId xmlns:p14="http://schemas.microsoft.com/office/powerpoint/2010/main" val="390862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disclaimer is provided in order to clarify funding for the project and distinguish the Pacific AIDS Education and Training Center’s role in promoting views and opinions contained in the training. </a:t>
            </a:r>
          </a:p>
          <a:p>
            <a:endParaRPr lang="en-US" baseline="0" dirty="0"/>
          </a:p>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This PowerPoint presentation, Trainer Guide, and companion fact sheet was developed by James A. Peck,</a:t>
            </a:r>
            <a:r>
              <a:rPr lang="en-US" baseline="0" dirty="0"/>
              <a:t> Psy.D. </a:t>
            </a:r>
            <a:r>
              <a:rPr lang="en-US" dirty="0"/>
              <a:t>(Psychologist and Clinical</a:t>
            </a:r>
            <a:r>
              <a:rPr lang="en-US" baseline="0" dirty="0"/>
              <a:t> Trainer at UCLA Integrated Substance Abuse Programs) and Dr. William D. King, MD, JD,</a:t>
            </a:r>
            <a:r>
              <a:rPr lang="en-US" dirty="0"/>
              <a:t> through supplemental funding provided by the Pacific AIDS Education and Training Center. We wish to acknowledge Thomas E. Freese, PhD, and Beth Rutkowski, MPH, from the Pacific Southwest ATTC,</a:t>
            </a:r>
            <a:r>
              <a:rPr lang="en-US" baseline="0" dirty="0"/>
              <a:t> and </a:t>
            </a:r>
            <a:r>
              <a:rPr lang="en-US" dirty="0"/>
              <a:t>Kevin-Paul Johnson, Maya Gil Cantu, MPH, Sandra</a:t>
            </a:r>
            <a:r>
              <a:rPr lang="en-US" baseline="0" dirty="0"/>
              <a:t> M. Cuevas, </a:t>
            </a:r>
            <a:r>
              <a:rPr lang="en-US" dirty="0"/>
              <a:t>and Thomas Donohoe, MBA, from the LA Region PAETC.</a:t>
            </a:r>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3</a:t>
            </a:fld>
            <a:endParaRPr lang="en-US"/>
          </a:p>
        </p:txBody>
      </p:sp>
    </p:spTree>
    <p:extLst>
      <p:ext uri="{BB962C8B-B14F-4D97-AF65-F5344CB8AC3E}">
        <p14:creationId xmlns:p14="http://schemas.microsoft.com/office/powerpoint/2010/main" val="386578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a:t>
            </a:r>
            <a:r>
              <a:rPr lang="en-US" baseline="0" dirty="0"/>
              <a:t> to SAMHSA, African-Americans with substance use disorders are doubly stigmatized because of their SUD (and their race). We have tended to portray Black substance users negatively in the media, and that contributes to mistreatment, discrimination, and harsh punishment rather than treatment and recovery services. Although the terms “opioid epidemic” and “opioid crisis” have become common, these terms may put members of the African-American community on alert and trigger fears of incarceration.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30</a:t>
            </a:fld>
            <a:endParaRPr lang="en-US"/>
          </a:p>
        </p:txBody>
      </p:sp>
    </p:spTree>
    <p:extLst>
      <p:ext uri="{BB962C8B-B14F-4D97-AF65-F5344CB8AC3E}">
        <p14:creationId xmlns:p14="http://schemas.microsoft.com/office/powerpoint/2010/main" val="3290659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many families</a:t>
            </a:r>
            <a:r>
              <a:rPr lang="en-US" baseline="0" dirty="0"/>
              <a:t> in the U.S., substance misuse is passed from generation to generation. This is not unique to African-American families. In some cases multigenerational households are misusing substances together. In high poverty communities, using and/or selling drugs is a means of coping and/or survival. In evaluating an individual’s behaviors, we must examine the behaviors of their social network, often including their family. Who around them is also using substances?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SAMHSA</a:t>
            </a:r>
            <a:r>
              <a:rPr lang="en-US" baseline="0" dirty="0"/>
              <a:t> (2020).</a:t>
            </a:r>
            <a:r>
              <a:rPr lang="en-US" dirty="0"/>
              <a:t>  The opioid</a:t>
            </a:r>
            <a:r>
              <a:rPr lang="en-US" baseline="0" dirty="0"/>
              <a:t> crisis and the Black/African-American population: an urgent issue. Publication ID: PEP20-05-02-001. Retrieved from: </a:t>
            </a:r>
            <a:r>
              <a:rPr lang="en-US" dirty="0">
                <a:hlinkClick r:id="rId3"/>
              </a:rPr>
              <a:t>https://store.samhsa.gov/product/The-Opioid-Crisis-and-the-Black-African-American-Population-An-Urgent-Issue/PEP20-05-02-001</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31</a:t>
            </a:fld>
            <a:endParaRPr lang="en-US"/>
          </a:p>
        </p:txBody>
      </p:sp>
    </p:spTree>
    <p:extLst>
      <p:ext uri="{BB962C8B-B14F-4D97-AF65-F5344CB8AC3E}">
        <p14:creationId xmlns:p14="http://schemas.microsoft.com/office/powerpoint/2010/main" val="2255445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10% of</a:t>
            </a:r>
            <a:r>
              <a:rPr lang="en-US" baseline="0" dirty="0"/>
              <a:t> people with a SUD in the general population seek treatment. This is an even bigger problem in the African-American community for several reasons. One is historical mistrust of the healthcare, social services, and criminal justice systems. Another is fear of severe sentencing and incarceration policies. Another is the fear of losing children if mothers acknowledge a substance use problem and seek treatment.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SAMHSA</a:t>
            </a:r>
            <a:r>
              <a:rPr lang="en-US" baseline="0" dirty="0"/>
              <a:t> (2020).</a:t>
            </a:r>
            <a:r>
              <a:rPr lang="en-US" dirty="0"/>
              <a:t>  The opioid</a:t>
            </a:r>
            <a:r>
              <a:rPr lang="en-US" baseline="0" dirty="0"/>
              <a:t> crisis and the Black/African-American population: an urgent issue. Publication ID: PEP20-05-02-001. Retrieved from: </a:t>
            </a:r>
            <a:r>
              <a:rPr lang="en-US" dirty="0">
                <a:hlinkClick r:id="rId3"/>
              </a:rPr>
              <a:t>https://store.samhsa.gov/product/The-Opioid-Crisis-and-the-Black-African-American-Population-An-Urgent-Issue/PEP20-05-02-001</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32</a:t>
            </a:fld>
            <a:endParaRPr lang="en-US"/>
          </a:p>
        </p:txBody>
      </p:sp>
    </p:spTree>
    <p:extLst>
      <p:ext uri="{BB962C8B-B14F-4D97-AF65-F5344CB8AC3E}">
        <p14:creationId xmlns:p14="http://schemas.microsoft.com/office/powerpoint/2010/main" val="3157802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African-American</a:t>
            </a:r>
            <a:r>
              <a:rPr lang="en-US" baseline="0" dirty="0"/>
              <a:t> community, as in much of society, t</a:t>
            </a:r>
            <a:r>
              <a:rPr lang="en-US" dirty="0"/>
              <a:t>here is a</a:t>
            </a:r>
            <a:r>
              <a:rPr lang="en-US" baseline="0" dirty="0"/>
              <a:t> lack of understanding of conceptualizing SUD as a disease and of the high risk for opioid use disorder from prescription opioid misuse. People tend to hide their SUD because it is seen as a weakness rather than as a disease. Many people are not informed about standard treatment options, which reduces the chance of evidence-based treatments being accessed.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SAMHSA</a:t>
            </a:r>
            <a:r>
              <a:rPr lang="en-US" baseline="0" dirty="0"/>
              <a:t> (2020).</a:t>
            </a:r>
            <a:r>
              <a:rPr lang="en-US" dirty="0"/>
              <a:t>  The opioid</a:t>
            </a:r>
            <a:r>
              <a:rPr lang="en-US" baseline="0" dirty="0"/>
              <a:t> crisis and the Black/African-American population: an urgent issue. Publication ID: PEP20-05-02-001. Retrieved from: </a:t>
            </a:r>
            <a:r>
              <a:rPr lang="en-US" dirty="0">
                <a:hlinkClick r:id="rId3"/>
              </a:rPr>
              <a:t>https://store.samhsa.gov/product/The-Opioid-Crisis-and-the-Black-African-American-Population-An-Urgent-Issue/PEP20-05-02-001</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33</a:t>
            </a:fld>
            <a:endParaRPr lang="en-US"/>
          </a:p>
        </p:txBody>
      </p:sp>
    </p:spTree>
    <p:extLst>
      <p:ext uri="{BB962C8B-B14F-4D97-AF65-F5344CB8AC3E}">
        <p14:creationId xmlns:p14="http://schemas.microsoft.com/office/powerpoint/2010/main" val="2741648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a shortage of Black</a:t>
            </a:r>
            <a:r>
              <a:rPr lang="en-US" baseline="0" dirty="0"/>
              <a:t> and </a:t>
            </a:r>
            <a:r>
              <a:rPr lang="en-US" baseline="0" dirty="0" err="1"/>
              <a:t>Latinx</a:t>
            </a:r>
            <a:r>
              <a:rPr lang="en-US" baseline="0" dirty="0"/>
              <a:t> physicians in general, and a shortage of physicians, nurse practitioners, and physician assistants waivered to prescribe buprenorphine. When people of color are unable to be treated by clinicians in their own culture, they often terminate treatment prematurely. When the cultural context is ignored, clinicians may have little respect for patients with OUD, which contributes to little hope among patients and it becomes difficult for Black &amp; </a:t>
            </a:r>
            <a:r>
              <a:rPr lang="en-US" baseline="0" dirty="0" err="1"/>
              <a:t>Latinx</a:t>
            </a:r>
            <a:r>
              <a:rPr lang="en-US" baseline="0" dirty="0"/>
              <a:t> OUD patients to engage in treatment. </a:t>
            </a:r>
            <a:endParaRPr lang="en-US" dirty="0"/>
          </a:p>
          <a:p>
            <a:endParaRPr lang="en-US" dirty="0"/>
          </a:p>
          <a:p>
            <a:endParaRPr lang="en-US" dirty="0"/>
          </a:p>
          <a:p>
            <a:r>
              <a:rPr lang="en-US" b="1" dirty="0"/>
              <a:t>REFERENCE:</a:t>
            </a:r>
          </a:p>
          <a:p>
            <a:r>
              <a:rPr lang="en-US" dirty="0"/>
              <a:t>Lin L.A. &amp; Knudsen H.K.. Comparing buprenorphine-prescribing physicians across nonmetropolitan and metropolitan areas in the United States. </a:t>
            </a:r>
            <a:r>
              <a:rPr lang="en-US" i="1" dirty="0"/>
              <a:t>Annals of Family Medicine </a:t>
            </a:r>
            <a:r>
              <a:rPr lang="en-US" dirty="0"/>
              <a:t>[Internet]. 2019 May 1;17(3):212-20. </a:t>
            </a:r>
            <a:r>
              <a:rPr lang="en-US" b="0" dirty="0"/>
              <a:t>Retrieved from</a:t>
            </a:r>
            <a:r>
              <a:rPr lang="en-US" dirty="0"/>
              <a:t>: </a:t>
            </a:r>
            <a:r>
              <a:rPr lang="en-US" u="sng" dirty="0"/>
              <a:t>https://doi.org/10.1370/afm.2384</a:t>
            </a:r>
          </a:p>
        </p:txBody>
      </p:sp>
      <p:sp>
        <p:nvSpPr>
          <p:cNvPr id="4" name="Slide Number Placeholder 3"/>
          <p:cNvSpPr>
            <a:spLocks noGrp="1"/>
          </p:cNvSpPr>
          <p:nvPr>
            <p:ph type="sldNum" sz="quarter" idx="10"/>
          </p:nvPr>
        </p:nvSpPr>
        <p:spPr/>
        <p:txBody>
          <a:bodyPr/>
          <a:lstStyle/>
          <a:p>
            <a:fld id="{3B094AAE-6FCB-4991-9F3F-20F19306B018}" type="slidenum">
              <a:rPr lang="en-US" smtClean="0"/>
              <a:t>34</a:t>
            </a:fld>
            <a:endParaRPr lang="en-US"/>
          </a:p>
        </p:txBody>
      </p:sp>
    </p:spTree>
    <p:extLst>
      <p:ext uri="{BB962C8B-B14F-4D97-AF65-F5344CB8AC3E}">
        <p14:creationId xmlns:p14="http://schemas.microsoft.com/office/powerpoint/2010/main" val="4135583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American Academy of Medical</a:t>
            </a:r>
            <a:r>
              <a:rPr lang="en-US" baseline="0" dirty="0"/>
              <a:t> Colleges, as of 2020, just over half of physicians in the U.S. were White, approximately 17% were Asian-Americans, and just under 14% were of unknown race/ethnicity. Only 5% were Black, and only 5.8% were Hispanic. It is not helpful for treatment engagement for Black and Brown folks to almost never see themselves represented among the physicians they see when seeking treatment. </a:t>
            </a:r>
            <a:endParaRPr lang="en-US" dirty="0"/>
          </a:p>
          <a:p>
            <a:endParaRPr lang="en-US" dirty="0"/>
          </a:p>
          <a:p>
            <a:r>
              <a:rPr lang="en-US" b="1" dirty="0"/>
              <a:t>REFERENCE:</a:t>
            </a:r>
            <a:r>
              <a:rPr lang="en-US" dirty="0"/>
              <a:t> </a:t>
            </a:r>
          </a:p>
          <a:p>
            <a:r>
              <a:rPr lang="en-US" dirty="0"/>
              <a:t>American Academy of Medical Colleges.</a:t>
            </a:r>
            <a:r>
              <a:rPr lang="en-US" baseline="0" dirty="0"/>
              <a:t> (2021). </a:t>
            </a:r>
            <a:r>
              <a:rPr lang="en-US" i="1" baseline="0" dirty="0"/>
              <a:t>2021 State Physician Workforce Data Report</a:t>
            </a:r>
            <a:r>
              <a:rPr lang="en-US" baseline="0" dirty="0"/>
              <a:t>. 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https://store.aamc.org/2021-state-physician-workforce-data-report.html</a:t>
            </a: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743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Standard, universal prevention campaigns</a:t>
            </a:r>
            <a:r>
              <a:rPr lang="en-US" baseline="0" dirty="0"/>
              <a:t> may not resonate in Black and </a:t>
            </a:r>
            <a:r>
              <a:rPr lang="en-US" baseline="0" dirty="0" err="1"/>
              <a:t>Latinx</a:t>
            </a:r>
            <a:r>
              <a:rPr lang="en-US" baseline="0" dirty="0"/>
              <a:t> communities. Prevention messages need to be tailored to specific communities and delivered by a trusted messenger, in other words a member of that community. Access to treatment options is often more dependent on demographic factors than on individual preferences. For a variety of reasons, Black and </a:t>
            </a:r>
            <a:r>
              <a:rPr lang="en-US" baseline="0" dirty="0" err="1"/>
              <a:t>Latinx</a:t>
            </a:r>
            <a:r>
              <a:rPr lang="en-US" baseline="0" dirty="0"/>
              <a:t> people with OUD have limited access to the full range of MOUD options.</a:t>
            </a:r>
            <a:endParaRPr lang="en-US" dirty="0"/>
          </a:p>
          <a:p>
            <a:endParaRPr lang="en-US" dirty="0"/>
          </a:p>
          <a:p>
            <a:endParaRPr lang="en-US" dirty="0"/>
          </a:p>
          <a:p>
            <a:r>
              <a:rPr lang="en-US" b="1" dirty="0"/>
              <a:t>REFERENCES:</a:t>
            </a:r>
          </a:p>
          <a:p>
            <a:r>
              <a:rPr lang="en-US" dirty="0"/>
              <a:t>Williams DR, Wyatt R. Racial bias in health care and health: Challenges and opportunities. </a:t>
            </a:r>
            <a:r>
              <a:rPr lang="en-US" i="1" dirty="0"/>
              <a:t>Journal of the American</a:t>
            </a:r>
            <a:r>
              <a:rPr lang="en-US" i="1" baseline="0" dirty="0"/>
              <a:t> </a:t>
            </a:r>
            <a:r>
              <a:rPr lang="en-US" i="1" dirty="0"/>
              <a:t>Medical Association </a:t>
            </a:r>
            <a:r>
              <a:rPr lang="en-US" dirty="0"/>
              <a:t>[Internet]. 2015 Aug 11 [cited 2019 Dec 12];314(6):555-6. Retrieved from: </a:t>
            </a:r>
            <a:r>
              <a:rPr lang="en-US" u="sng" dirty="0"/>
              <a:t>https://doi.org/10.1001/jama.2015.9260</a:t>
            </a:r>
          </a:p>
          <a:p>
            <a:endParaRPr lang="en-US" dirty="0"/>
          </a:p>
          <a:p>
            <a:r>
              <a:rPr lang="en-US" dirty="0"/>
              <a:t>Hansen H. Sociocultural factors impacting access to MAT and care delivery, new qualitative data from buprenorphine prescribers in OTPs. Am J Addiction [Internet]. 2017 Apr 1;26(3):236. Retrieved from: </a:t>
            </a:r>
            <a:r>
              <a:rPr lang="en-US" u="sng" dirty="0"/>
              <a:t>https://doi-org.ezproxyhhs.nihlibrary. nih.gov/10.1111/ ajad.12545</a:t>
            </a:r>
          </a:p>
        </p:txBody>
      </p:sp>
      <p:sp>
        <p:nvSpPr>
          <p:cNvPr id="4" name="Slide Number Placeholder 3"/>
          <p:cNvSpPr>
            <a:spLocks noGrp="1"/>
          </p:cNvSpPr>
          <p:nvPr>
            <p:ph type="sldNum" sz="quarter" idx="10"/>
          </p:nvPr>
        </p:nvSpPr>
        <p:spPr/>
        <p:txBody>
          <a:bodyPr/>
          <a:lstStyle/>
          <a:p>
            <a:fld id="{3B094AAE-6FCB-4991-9F3F-20F19306B018}" type="slidenum">
              <a:rPr lang="en-US" smtClean="0"/>
              <a:t>36</a:t>
            </a:fld>
            <a:endParaRPr lang="en-US"/>
          </a:p>
        </p:txBody>
      </p:sp>
    </p:spTree>
    <p:extLst>
      <p:ext uri="{BB962C8B-B14F-4D97-AF65-F5344CB8AC3E}">
        <p14:creationId xmlns:p14="http://schemas.microsoft.com/office/powerpoint/2010/main" val="3381123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a:t>
            </a:r>
            <a:r>
              <a:rPr lang="en-US" baseline="0" dirty="0"/>
              <a:t> study showed that in NYC, the residential area with the highest proportion of Black and </a:t>
            </a:r>
            <a:r>
              <a:rPr lang="en-US" baseline="0" dirty="0" err="1"/>
              <a:t>Latinx</a:t>
            </a:r>
            <a:r>
              <a:rPr lang="en-US" baseline="0" dirty="0"/>
              <a:t> low-income people had the highest methadone treatment rate, while buprenorphine and naloxone were most accessible in residential areas with the greatest proportion of White higher-income patients. Another study showed that in recent years, the availability of buprenorphine treatment has increased in higher income areas with lower proportions of Black &amp; </a:t>
            </a:r>
            <a:r>
              <a:rPr lang="en-US" baseline="0" dirty="0" err="1"/>
              <a:t>Latinx</a:t>
            </a:r>
            <a:r>
              <a:rPr lang="en-US" baseline="0" dirty="0"/>
              <a:t> residents while methadone clinics have remained relatively stable and continue to be clustered in low-income urban areas. </a:t>
            </a:r>
            <a:endParaRPr lang="en-US" dirty="0"/>
          </a:p>
          <a:p>
            <a:endParaRPr lang="en-US" dirty="0"/>
          </a:p>
          <a:p>
            <a:endParaRPr lang="en-US" dirty="0"/>
          </a:p>
          <a:p>
            <a:r>
              <a:rPr lang="en-US" b="1" dirty="0"/>
              <a:t>REFERENCES:</a:t>
            </a:r>
          </a:p>
          <a:p>
            <a:r>
              <a:rPr lang="en-US" dirty="0"/>
              <a:t>Hansen, H. B., Siegel, C. E., Case, B. G., </a:t>
            </a:r>
            <a:r>
              <a:rPr lang="en-US" dirty="0" err="1"/>
              <a:t>Bertollo</a:t>
            </a:r>
            <a:r>
              <a:rPr lang="en-US" dirty="0"/>
              <a:t>, D. N., </a:t>
            </a:r>
            <a:r>
              <a:rPr lang="en-US" dirty="0" err="1"/>
              <a:t>DiRocco</a:t>
            </a:r>
            <a:r>
              <a:rPr lang="en-US" dirty="0"/>
              <a:t>, D., &amp; Galanter, M. (2013). Variation in use of buprenorphine and methadone treatment by racial, ethnic, and income characteristics of residential social areas in New York City. </a:t>
            </a:r>
            <a:r>
              <a:rPr lang="en-US" i="1" dirty="0"/>
              <a:t>Journal of Behavioral Health Services Research, 40</a:t>
            </a:r>
            <a:r>
              <a:rPr lang="en-US" dirty="0"/>
              <a:t>(3), 367</a:t>
            </a:r>
            <a:r>
              <a:rPr lang="en-US" sz="1800" b="0" i="0" u="none" strike="noStrike" baseline="0" dirty="0">
                <a:solidFill>
                  <a:srgbClr val="000000"/>
                </a:solidFill>
                <a:latin typeface="Calibri" panose="020F0502020204030204" pitchFamily="34" charset="0"/>
              </a:rPr>
              <a:t>–3</a:t>
            </a:r>
            <a:r>
              <a:rPr lang="en-US" dirty="0"/>
              <a:t>77. Retrieved from: https://doi.org/10.1007/s11414-013-9341-3</a:t>
            </a:r>
          </a:p>
          <a:p>
            <a:endParaRPr lang="en-US" dirty="0"/>
          </a:p>
          <a:p>
            <a:r>
              <a:rPr lang="en-US" dirty="0"/>
              <a:t>Hansen, H., Siegel, C., </a:t>
            </a:r>
            <a:r>
              <a:rPr lang="en-US" dirty="0" err="1"/>
              <a:t>Wanderling</a:t>
            </a:r>
            <a:r>
              <a:rPr lang="en-US" dirty="0"/>
              <a:t>, J., &amp; </a:t>
            </a:r>
            <a:r>
              <a:rPr lang="en-US" dirty="0" err="1"/>
              <a:t>DiRocco</a:t>
            </a:r>
            <a:r>
              <a:rPr lang="en-US" dirty="0"/>
              <a:t>, D. (2016). Buprenorphine and methadone treatment for opioid dependence by income, ethnicity and race of neighborhoods in New York City. </a:t>
            </a:r>
            <a:r>
              <a:rPr lang="en-US" i="1" dirty="0"/>
              <a:t>Drug and Alcohol Dependence, 164,</a:t>
            </a:r>
            <a:r>
              <a:rPr lang="en-US" dirty="0"/>
              <a:t> 14</a:t>
            </a:r>
            <a:r>
              <a:rPr lang="en-US" sz="1800" b="0" i="0" u="none" strike="noStrike" baseline="0" dirty="0">
                <a:solidFill>
                  <a:srgbClr val="000000"/>
                </a:solidFill>
                <a:latin typeface="Calibri" panose="020F0502020204030204" pitchFamily="34" charset="0"/>
              </a:rPr>
              <a:t>–</a:t>
            </a:r>
            <a:r>
              <a:rPr lang="en-US" dirty="0"/>
              <a:t>21. Retrieved from: https:// doi.org/10.1016/j. drugalcdep.2016.03.028</a:t>
            </a:r>
          </a:p>
        </p:txBody>
      </p:sp>
      <p:sp>
        <p:nvSpPr>
          <p:cNvPr id="4" name="Slide Number Placeholder 3"/>
          <p:cNvSpPr>
            <a:spLocks noGrp="1"/>
          </p:cNvSpPr>
          <p:nvPr>
            <p:ph type="sldNum" sz="quarter" idx="10"/>
          </p:nvPr>
        </p:nvSpPr>
        <p:spPr/>
        <p:txBody>
          <a:bodyPr/>
          <a:lstStyle/>
          <a:p>
            <a:fld id="{3B094AAE-6FCB-4991-9F3F-20F19306B018}" type="slidenum">
              <a:rPr lang="en-US" smtClean="0"/>
              <a:t>37</a:t>
            </a:fld>
            <a:endParaRPr lang="en-US"/>
          </a:p>
        </p:txBody>
      </p:sp>
    </p:spTree>
    <p:extLst>
      <p:ext uri="{BB962C8B-B14F-4D97-AF65-F5344CB8AC3E}">
        <p14:creationId xmlns:p14="http://schemas.microsoft.com/office/powerpoint/2010/main" val="1942918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three-quarters</a:t>
            </a:r>
            <a:r>
              <a:rPr lang="en-US" baseline="0" dirty="0"/>
              <a:t> of people who received buprenorphine from 2012-2015 were self-pay or had private insurance, as opposed to public insurance like Medicaid or Medicare. Among people with OUD, African-Americans are less likely to receive buprenorphine than White people. African-American and </a:t>
            </a:r>
            <a:r>
              <a:rPr lang="en-US" baseline="0" dirty="0" err="1"/>
              <a:t>Latinx</a:t>
            </a:r>
            <a:r>
              <a:rPr lang="en-US" baseline="0" dirty="0"/>
              <a:t> individuals are more likely to have public insurance or to be uninsured, so they have less access to buprenorphine. Buprenorphine is a covered benefit under </a:t>
            </a:r>
            <a:r>
              <a:rPr lang="en-US" baseline="0" dirty="0" err="1"/>
              <a:t>Medi</a:t>
            </a:r>
            <a:r>
              <a:rPr lang="en-US" baseline="0" dirty="0"/>
              <a:t>-Cal (the state’s Medicaid program) in California. </a:t>
            </a:r>
            <a:endParaRPr lang="en-US" dirty="0"/>
          </a:p>
          <a:p>
            <a:endParaRPr lang="en-US" dirty="0"/>
          </a:p>
          <a:p>
            <a:endParaRPr lang="en-US" dirty="0"/>
          </a:p>
          <a:p>
            <a:r>
              <a:rPr lang="en-US" b="1" dirty="0"/>
              <a:t>REFERENCE:</a:t>
            </a:r>
          </a:p>
          <a:p>
            <a:r>
              <a:rPr lang="en-US" dirty="0"/>
              <a:t>Lagisetty, P. A., Ross, R., </a:t>
            </a:r>
            <a:r>
              <a:rPr lang="en-US" dirty="0" err="1"/>
              <a:t>Bohnert</a:t>
            </a:r>
            <a:r>
              <a:rPr lang="en-US" dirty="0"/>
              <a:t>, A., Clay, M., &amp; </a:t>
            </a:r>
            <a:r>
              <a:rPr lang="en-US" dirty="0" err="1"/>
              <a:t>Maust</a:t>
            </a:r>
            <a:r>
              <a:rPr lang="en-US" dirty="0"/>
              <a:t>, D. T. (2019). Buprenorphine treatment divide by race/ethnicity and payment. </a:t>
            </a:r>
            <a:r>
              <a:rPr lang="en-US" i="1" dirty="0"/>
              <a:t>JAMA Psychiatry, 76</a:t>
            </a:r>
            <a:r>
              <a:rPr lang="en-US" dirty="0"/>
              <a:t>(9), 979</a:t>
            </a:r>
            <a:r>
              <a:rPr lang="en-US" sz="1800" b="0" i="0" u="none" strike="noStrike" baseline="0" dirty="0">
                <a:solidFill>
                  <a:srgbClr val="000000"/>
                </a:solidFill>
                <a:latin typeface="Calibri" panose="020F0502020204030204" pitchFamily="34" charset="0"/>
              </a:rPr>
              <a:t>–9</a:t>
            </a:r>
            <a:r>
              <a:rPr lang="en-US" dirty="0"/>
              <a:t>81. Retrieved from: </a:t>
            </a:r>
            <a:r>
              <a:rPr lang="en-US" u="sng" dirty="0"/>
              <a:t>https://doi. org/10.1001/ jamapsychiatry.2019.0876</a:t>
            </a:r>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38</a:t>
            </a:fld>
            <a:endParaRPr lang="en-US"/>
          </a:p>
        </p:txBody>
      </p:sp>
    </p:spTree>
    <p:extLst>
      <p:ext uri="{BB962C8B-B14F-4D97-AF65-F5344CB8AC3E}">
        <p14:creationId xmlns:p14="http://schemas.microsoft.com/office/powerpoint/2010/main" val="3942143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Buprenorphine</a:t>
            </a:r>
            <a:r>
              <a:rPr lang="en-US" baseline="0" dirty="0"/>
              <a:t> is an office-based treatment, so it is easier to access instead of going to a methadone clinic. However, office-based programs only work for patients with access to primary care. Primary care is inaccessible to many low income and uninsured individuals. While it is difficult in general to get physicians, nurse practitioners, and physician assistants waivered to prescribe buprenorphine, it is even harder for providers who serve publicly insured or uninsured populations. Physicians must complete an 8-hr training course and other providers must complete 24 </a:t>
            </a:r>
            <a:r>
              <a:rPr lang="en-US" baseline="0" dirty="0" err="1"/>
              <a:t>hrs</a:t>
            </a:r>
            <a:r>
              <a:rPr lang="en-US" baseline="0" dirty="0"/>
              <a:t> of training. In order to treat up to 100 patients with buprenorphine in the first year, a physician must be board certified in addiction medicine or addiction psychiatry or meet a number of requirements to be considered a “qualified practice setting”. After one year at the 100-patient limit, a provider can apply to treat up to 275 patients/year.</a:t>
            </a:r>
            <a:endParaRPr lang="en-US" dirty="0"/>
          </a:p>
          <a:p>
            <a:endParaRPr lang="en-US" dirty="0"/>
          </a:p>
          <a:p>
            <a:endParaRPr lang="en-US" dirty="0"/>
          </a:p>
          <a:p>
            <a:r>
              <a:rPr lang="en-US" b="1" dirty="0"/>
              <a:t>REFERENCE:</a:t>
            </a:r>
          </a:p>
          <a:p>
            <a:r>
              <a:rPr lang="en-US" b="0" dirty="0"/>
              <a:t>Hansen, H., Siegel, C., </a:t>
            </a:r>
            <a:r>
              <a:rPr lang="en-US" b="0" dirty="0" err="1"/>
              <a:t>Wanderling</a:t>
            </a:r>
            <a:r>
              <a:rPr lang="en-US" b="0" dirty="0"/>
              <a:t>, J., &amp; </a:t>
            </a:r>
            <a:r>
              <a:rPr lang="en-US" b="0" dirty="0" err="1"/>
              <a:t>DiRocco</a:t>
            </a:r>
            <a:r>
              <a:rPr lang="en-US" b="0" dirty="0"/>
              <a:t>, D. (2016). Buprenorphine and methadone treatment for opioid dependence by income, ethnicity and race of neighborhoods in New York City. </a:t>
            </a:r>
            <a:r>
              <a:rPr lang="en-US" b="0" i="1" dirty="0"/>
              <a:t>Drug and Alcohol Dependence, 164, </a:t>
            </a:r>
            <a:r>
              <a:rPr lang="en-US" b="0" dirty="0"/>
              <a:t>14</a:t>
            </a:r>
            <a:r>
              <a:rPr lang="en-US" sz="1800" b="0" i="0" u="none" strike="noStrike" baseline="0" dirty="0">
                <a:solidFill>
                  <a:srgbClr val="000000"/>
                </a:solidFill>
                <a:latin typeface="Calibri" panose="020F0502020204030204" pitchFamily="34" charset="0"/>
              </a:rPr>
              <a:t>–</a:t>
            </a:r>
            <a:r>
              <a:rPr lang="en-US" b="0" dirty="0"/>
              <a:t>21. Retrieved from: https:// doi.org/10.1016/j. drugalcdep.2016.03.028</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39</a:t>
            </a:fld>
            <a:endParaRPr lang="en-US"/>
          </a:p>
        </p:txBody>
      </p:sp>
    </p:spTree>
    <p:extLst>
      <p:ext uri="{BB962C8B-B14F-4D97-AF65-F5344CB8AC3E}">
        <p14:creationId xmlns:p14="http://schemas.microsoft.com/office/powerpoint/2010/main" val="213879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listing</a:t>
            </a:r>
            <a:r>
              <a:rPr lang="en-US" baseline="0" dirty="0"/>
              <a:t> relevant financial relationships of the authors. </a:t>
            </a:r>
          </a:p>
          <a:p>
            <a:endParaRPr lang="en-US" b="1" baseline="0" dirty="0"/>
          </a:p>
          <a:p>
            <a:r>
              <a:rPr lang="en-US" b="1" baseline="0" dirty="0"/>
              <a:t>Trainer Note:</a:t>
            </a:r>
          </a:p>
          <a:p>
            <a:r>
              <a:rPr lang="en-US" baseline="0" dirty="0"/>
              <a:t>This slide can be customized to represent the financial relationships of whoever is conducting the training. </a:t>
            </a:r>
            <a:endParaRPr lang="en-US" dirty="0"/>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4</a:t>
            </a:fld>
            <a:endParaRPr lang="en-US"/>
          </a:p>
        </p:txBody>
      </p:sp>
    </p:spTree>
    <p:extLst>
      <p:ext uri="{BB962C8B-B14F-4D97-AF65-F5344CB8AC3E}">
        <p14:creationId xmlns:p14="http://schemas.microsoft.com/office/powerpoint/2010/main" val="1366026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Methadone</a:t>
            </a:r>
            <a:r>
              <a:rPr lang="en-US" baseline="0" dirty="0"/>
              <a:t> cannot be administered in office-based settings; must be administered in federally-regulated programs which are often located in low-income areas. Methadone is an effect treatment for OUD but places a greater burden on patients, which makes it harder to retain patients in treatment. Methadone is often viewed as the default and often only treatment option in African-American and Latinx communities.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40</a:t>
            </a:fld>
            <a:endParaRPr lang="en-US"/>
          </a:p>
        </p:txBody>
      </p:sp>
    </p:spTree>
    <p:extLst>
      <p:ext uri="{BB962C8B-B14F-4D97-AF65-F5344CB8AC3E}">
        <p14:creationId xmlns:p14="http://schemas.microsoft.com/office/powerpoint/2010/main" val="2890814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This slide serves as a transition to a section on the disparate impact of COVID-19 on communities of color. </a:t>
            </a:r>
          </a:p>
          <a:p>
            <a:endParaRPr lang="en-US" b="1" dirty="0"/>
          </a:p>
          <a:p>
            <a:r>
              <a:rPr lang="en-US" b="1" dirty="0"/>
              <a:t>Image source:</a:t>
            </a:r>
            <a:r>
              <a:rPr lang="en-US" b="1" baseline="0" dirty="0"/>
              <a:t> </a:t>
            </a:r>
            <a:r>
              <a:rPr lang="en-US" baseline="0" dirty="0"/>
              <a:t>CDC Image Library, accessed at: </a:t>
            </a:r>
            <a:r>
              <a:rPr lang="en-US" dirty="0">
                <a:hlinkClick r:id="rId3"/>
              </a:rPr>
              <a:t>https://www.cdc.gov/media/subtopic/images.htm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41</a:t>
            </a:fld>
            <a:endParaRPr lang="en-US"/>
          </a:p>
        </p:txBody>
      </p:sp>
    </p:spTree>
    <p:extLst>
      <p:ext uri="{BB962C8B-B14F-4D97-AF65-F5344CB8AC3E}">
        <p14:creationId xmlns:p14="http://schemas.microsoft.com/office/powerpoint/2010/main" val="3298742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According to a study published by the Kaiser Family Foundation, Black and Latinx people are at increased risk for severe disease if they contract COVID-19. This is due to higher rates of underlying health conditions such as diabetes and hypertension as compared to White Americans. Black and Latinx people are more likely to be uninsured and lack access to primary care. They are also more likely to work in service industries and are thus at greater risk of loss of income during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Artiga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 Garfield, R.,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Orgera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K. (2020).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Communities of Color at Higher Risk for Health and Economic Challenges Due to COVID-19</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Oakland, CA: Kaiser Family Foundation. Retrieved from: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a:t>
            </a:r>
            <a:r>
              <a:rPr kumimoji="0" lang="en-US" sz="18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a:t>
            </a:r>
            <a:r>
              <a:rPr kumimoji="0" lang="en-US" sz="18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42</a:t>
            </a:fld>
            <a:endParaRPr lang="en-US"/>
          </a:p>
        </p:txBody>
      </p:sp>
    </p:spTree>
    <p:extLst>
      <p:ext uri="{BB962C8B-B14F-4D97-AF65-F5344CB8AC3E}">
        <p14:creationId xmlns:p14="http://schemas.microsoft.com/office/powerpoint/2010/main" val="2626249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continues to show information from the Kaiser Family Foundation study presented on the previous slide. Black and Latinx people are more likely to live in housing situations such as multigenerational families that make it difficult to socially distance and self-isolate. They are also more likely than White Americans to work in jobs that are not amenable to working from home and are reliant on public 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Artiga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 Garfield, R.,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Orgera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K. (2020).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Communities of Color at Higher Risk for Health and Economic Challenges Due to COVID-19</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Oakland, CA: Kaiser Family Foundation. Retrieved from: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a:t>
            </a:r>
            <a:r>
              <a:rPr kumimoji="0" lang="en-US" sz="12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a:t>
            </a:r>
            <a:r>
              <a:rPr kumimoji="0" lang="en-US" sz="12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43</a:t>
            </a:fld>
            <a:endParaRPr lang="en-US"/>
          </a:p>
        </p:txBody>
      </p:sp>
    </p:spTree>
    <p:extLst>
      <p:ext uri="{BB962C8B-B14F-4D97-AF65-F5344CB8AC3E}">
        <p14:creationId xmlns:p14="http://schemas.microsoft.com/office/powerpoint/2010/main" val="3554860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CDC and the NYC Health Department, in April of 2020, Black and Hispanic people had higher rates of COVID-19 related cases, hospitalizations, and deaths compared to White Americans. </a:t>
            </a:r>
            <a:endParaRPr lang="en-US" dirty="0"/>
          </a:p>
          <a:p>
            <a:endParaRPr lang="en-US" dirty="0"/>
          </a:p>
          <a:p>
            <a:r>
              <a:rPr lang="en-US" b="1" dirty="0"/>
              <a:t>REFERENCES: </a:t>
            </a:r>
          </a:p>
          <a:p>
            <a:pPr algn="l"/>
            <a:r>
              <a:rPr lang="en-US" dirty="0"/>
              <a:t>Centers for Disease Control and Prevention. [Webpage]. Retrieved from</a:t>
            </a:r>
            <a:r>
              <a:rPr lang="en-US" baseline="0" dirty="0"/>
              <a:t>: </a:t>
            </a:r>
            <a:r>
              <a:rPr lang="en-US" u="sng" baseline="0" dirty="0">
                <a:uFill>
                  <a:solidFill>
                    <a:schemeClr val="accent1"/>
                  </a:solidFill>
                </a:uFill>
              </a:rPr>
              <a:t>https://www.cdc.gov/mmwr/volumes/69/wr/mm6946a2.htm</a:t>
            </a:r>
            <a:r>
              <a:rPr lang="en-US" dirty="0"/>
              <a:t>.</a:t>
            </a:r>
          </a:p>
          <a:p>
            <a:endParaRPr lang="en-US" dirty="0"/>
          </a:p>
          <a:p>
            <a:r>
              <a:rPr lang="en-US" dirty="0"/>
              <a:t>NYC Health Department. (2020). </a:t>
            </a:r>
            <a:r>
              <a:rPr lang="en-US" i="1" dirty="0"/>
              <a:t>Age-Adjusted Rates of Lab Confirmed COVID-19</a:t>
            </a:r>
            <a:r>
              <a:rPr lang="en-US" dirty="0"/>
              <a:t>. Retrieved from: </a:t>
            </a:r>
            <a:r>
              <a:rPr lang="en-US" dirty="0">
                <a:hlinkClick r:id="rId3"/>
              </a:rPr>
              <a:t>https://www1.nyc.gov/assets/doh/downloads/pdf/imm/covid-19-deaths-race-ethnicity-04162020-1.pdf</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453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According to</a:t>
            </a:r>
            <a:r>
              <a:rPr lang="en-US" b="0" baseline="0" dirty="0"/>
              <a:t> the CDC</a:t>
            </a:r>
            <a:r>
              <a:rPr lang="en-US" b="0" baseline="0"/>
              <a:t>, as of </a:t>
            </a:r>
            <a:r>
              <a:rPr lang="en-US" b="0" baseline="0" dirty="0"/>
              <a:t>November 2020 Black, Hispanic, and American Indians/Alaska Natives had much higher rates of COVID-19 cases, hospitalizations, and deaths compared to White Americans. </a:t>
            </a:r>
            <a:endParaRPr lang="en-US" b="0" dirty="0"/>
          </a:p>
          <a:p>
            <a:endParaRPr lang="en-US" b="1" dirty="0"/>
          </a:p>
          <a:p>
            <a:r>
              <a:rPr lang="en-US" b="1" dirty="0"/>
              <a:t>REFERENCE: </a:t>
            </a:r>
          </a:p>
          <a:p>
            <a:r>
              <a:rPr lang="en-US" dirty="0"/>
              <a:t>Centers for Disease Control and Prevention. (2020). [Webpage]. </a:t>
            </a:r>
            <a:r>
              <a:rPr lang="en-US" i="1" dirty="0"/>
              <a:t>COVID</a:t>
            </a:r>
            <a:r>
              <a:rPr lang="en-US" i="1" baseline="0" dirty="0"/>
              <a:t>-19 Hospitalization and Death by Race/Ethnicity</a:t>
            </a:r>
            <a:r>
              <a:rPr lang="en-US" baseline="0" dirty="0"/>
              <a:t>. 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https://www.cdc.gov/coronavirus/2019-ncov/covid-data/investigations-discovery/hospitalization-death-by-race-ethnicity.html</a:t>
            </a: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51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 transition</a:t>
            </a:r>
            <a:r>
              <a:rPr lang="en-US" baseline="0" dirty="0"/>
              <a:t> to the section on historical context. </a:t>
            </a:r>
          </a:p>
          <a:p>
            <a:endParaRPr lang="en-US" baseline="0" dirty="0"/>
          </a:p>
          <a:p>
            <a:r>
              <a:rPr lang="en-US" b="1" baseline="0" dirty="0"/>
              <a:t>Image Credit: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Purchased image, Adobe Stock, 2022.</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321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&amp; Jordan</a:t>
            </a:r>
            <a:r>
              <a:rPr lang="en-US" baseline="0" dirty="0"/>
              <a:t> discuss the opioid crisis in Black communities in their 2018 article. The article describes the heroin epidemic in the Black community in the 1960’s and 1970’s as being portrayed as primarily destitute Black men and women engaged in petty crimes to sustain their heroin addictions. The issue was not framed as a public health problem and little to no compassion was expressed for this population. One result of this phenomenon was passage of the Rockefeller Laws in New York in 1973.</a:t>
            </a:r>
            <a:endParaRPr lang="en-US" dirty="0"/>
          </a:p>
          <a:p>
            <a:endParaRPr lang="en-US" dirty="0"/>
          </a:p>
          <a:p>
            <a:r>
              <a:rPr lang="en-US" b="1" dirty="0"/>
              <a:t>REFERENCE:</a:t>
            </a:r>
          </a:p>
          <a:p>
            <a:r>
              <a:rPr lang="en-US" dirty="0"/>
              <a:t>James, K., &amp; Jordan, A. (2018).</a:t>
            </a:r>
            <a:r>
              <a:rPr lang="en-US" baseline="0" dirty="0"/>
              <a:t> The opioid crisis in Black communities. </a:t>
            </a:r>
            <a:r>
              <a:rPr lang="en-US" i="1" baseline="0" dirty="0"/>
              <a:t>Journal of Law, Medicine, and Ethics, 46, </a:t>
            </a:r>
            <a:r>
              <a:rPr lang="en-US" baseline="0" dirty="0"/>
              <a:t>404</a:t>
            </a:r>
            <a:r>
              <a:rPr lang="en-US" sz="1800" b="0" i="0" u="none" strike="noStrike" baseline="0" dirty="0">
                <a:solidFill>
                  <a:srgbClr val="000000"/>
                </a:solidFill>
                <a:latin typeface="Calibri" panose="020F0502020204030204" pitchFamily="34" charset="0"/>
              </a:rPr>
              <a:t>–</a:t>
            </a:r>
            <a:r>
              <a:rPr lang="en-US" baseline="0" dirty="0"/>
              <a:t>421.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47</a:t>
            </a:fld>
            <a:endParaRPr lang="en-US"/>
          </a:p>
        </p:txBody>
      </p:sp>
    </p:spTree>
    <p:extLst>
      <p:ext uri="{BB962C8B-B14F-4D97-AF65-F5344CB8AC3E}">
        <p14:creationId xmlns:p14="http://schemas.microsoft.com/office/powerpoint/2010/main" val="3463729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a:t>
            </a:r>
            <a:r>
              <a:rPr lang="en-US" baseline="0" dirty="0"/>
              <a:t> from the previous slide, according to the Drug Policy Alliance, the Rockefeller Laws were named for Governor Nelson Rockefeller in NY. They were initially enacted in New York State, then followed by other states during the decade of the 1970’s and nationally by Congress in the 1980’s. They eventually became the basis for the “War on Drugs”. The laws mandated very harsh prison terms for possession or sale of relatively small amounts of drugs. Most individuals incarcerated under the laws were non-violent, first-time offenders. The laws were not necessarily driven by evidence, but rather by politicians invested in appearing to be tough on crime. </a:t>
            </a:r>
            <a:endParaRPr lang="en-US" dirty="0"/>
          </a:p>
          <a:p>
            <a:endParaRPr lang="en-US" dirty="0"/>
          </a:p>
          <a:p>
            <a:r>
              <a:rPr lang="en-US" b="1" dirty="0"/>
              <a:t>REFERENCE:</a:t>
            </a:r>
          </a:p>
          <a:p>
            <a:r>
              <a:rPr lang="en-US" dirty="0"/>
              <a:t>Drug Policy Alliance.</a:t>
            </a:r>
            <a:r>
              <a:rPr lang="en-US" baseline="0" dirty="0"/>
              <a:t> (no date given). </a:t>
            </a:r>
            <a:r>
              <a:rPr lang="en-US" i="1" baseline="0" dirty="0"/>
              <a:t>Background on New York’s Draconian Rockefeller Drug Laws</a:t>
            </a:r>
            <a:r>
              <a:rPr lang="en-US" baseline="0" dirty="0"/>
              <a:t>. Retrieved from: </a:t>
            </a:r>
            <a:r>
              <a:rPr lang="en-US" dirty="0">
                <a:hlinkClick r:id="rId3"/>
              </a:rPr>
              <a:t>https://www.drugpolicy.org/sites/default/files/FactSheet_NY_Background%20on%20RDL%20Reforms.pdf</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48</a:t>
            </a:fld>
            <a:endParaRPr lang="en-US"/>
          </a:p>
        </p:txBody>
      </p:sp>
    </p:spTree>
    <p:extLst>
      <p:ext uri="{BB962C8B-B14F-4D97-AF65-F5344CB8AC3E}">
        <p14:creationId xmlns:p14="http://schemas.microsoft.com/office/powerpoint/2010/main" val="646626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Rockefeller</a:t>
            </a:r>
            <a:r>
              <a:rPr lang="en-US" baseline="0" dirty="0"/>
              <a:t> Laws and the War on Drugs have led to extreme racial disparities. For instance, in New York state, Black and Latinx people represent approximately a third of the population but are nearly 90% of people incarcerated for drug felonies. The laws imposed mandatory minimum sentences such as 15 years to life in prison for drug-related crimes. They also restricted judges from diverting convicted drug offenders into treatment programs. These laws finally began to be reformed around 2009. States began eliminating mandatory minimum sentences, expanded treatment options, and allowed resentencing of currently incarcerated individuals. </a:t>
            </a:r>
            <a:endParaRPr lang="en-US" dirty="0"/>
          </a:p>
          <a:p>
            <a:endParaRPr lang="en-US" dirty="0"/>
          </a:p>
          <a:p>
            <a:r>
              <a:rPr lang="en-US" b="1" dirty="0"/>
              <a:t>REFERENCE:</a:t>
            </a:r>
          </a:p>
          <a:p>
            <a:r>
              <a:rPr lang="en-US" dirty="0"/>
              <a:t>Drug Policy Alliance.</a:t>
            </a:r>
            <a:r>
              <a:rPr lang="en-US" baseline="0" dirty="0"/>
              <a:t> (no date given). </a:t>
            </a:r>
            <a:r>
              <a:rPr lang="en-US" i="1" baseline="0" dirty="0"/>
              <a:t>Background on New York’s Draconian Rockefeller Drug Laws</a:t>
            </a:r>
            <a:r>
              <a:rPr lang="en-US" baseline="0" dirty="0"/>
              <a:t>. Retrieved from: </a:t>
            </a:r>
            <a:r>
              <a:rPr lang="en-US" dirty="0">
                <a:hlinkClick r:id="rId3"/>
              </a:rPr>
              <a:t>https://www.drugpolicy.org/sites/default/files/FactSheet_NY_Background%20on%20RDL%20Reforms.pdf</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49</a:t>
            </a:fld>
            <a:endParaRPr lang="en-US"/>
          </a:p>
        </p:txBody>
      </p:sp>
    </p:spTree>
    <p:extLst>
      <p:ext uri="{BB962C8B-B14F-4D97-AF65-F5344CB8AC3E}">
        <p14:creationId xmlns:p14="http://schemas.microsoft.com/office/powerpoint/2010/main" val="8539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 </a:t>
            </a:r>
          </a:p>
          <a:p>
            <a:r>
              <a:rPr lang="en-US" dirty="0"/>
              <a:t>Briefly review each of the learning objectives with the training participants. </a:t>
            </a:r>
          </a:p>
        </p:txBody>
      </p:sp>
      <p:sp>
        <p:nvSpPr>
          <p:cNvPr id="4" name="Slide Number Placeholder 3"/>
          <p:cNvSpPr>
            <a:spLocks noGrp="1"/>
          </p:cNvSpPr>
          <p:nvPr>
            <p:ph type="sldNum" sz="quarter" idx="5"/>
          </p:nvPr>
        </p:nvSpPr>
        <p:spPr/>
        <p:txBody>
          <a:bodyPr/>
          <a:lstStyle/>
          <a:p>
            <a:fld id="{3B094AAE-6FCB-4991-9F3F-20F19306B018}" type="slidenum">
              <a:rPr lang="en-US" smtClean="0"/>
              <a:t>5</a:t>
            </a:fld>
            <a:endParaRPr lang="en-US"/>
          </a:p>
        </p:txBody>
      </p:sp>
    </p:spTree>
    <p:extLst>
      <p:ext uri="{BB962C8B-B14F-4D97-AF65-F5344CB8AC3E}">
        <p14:creationId xmlns:p14="http://schemas.microsoft.com/office/powerpoint/2010/main" val="4214367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historical context of the harsh sentencing laws included institutional racism. For example, the Anti-Drug Abuse Act of 1986 mandated a minimum sentence of five years without the possibility of parole for possession of 5 grams of crack cocaine or 500 grams of powder cocaine. Prior to this law, the average federal drug sentence for African-Americans was 11% longer than it was for White Americans; by the year 2000, it was 49% longer. These policies ultimately resulted in the U.S. having the highest incarceration rates in the world. </a:t>
            </a:r>
            <a:endParaRPr lang="en-US" dirty="0"/>
          </a:p>
          <a:p>
            <a:endParaRPr lang="en-US" dirty="0"/>
          </a:p>
          <a:p>
            <a:r>
              <a:rPr lang="en-US" b="1" dirty="0"/>
              <a:t>REFERENCE:</a:t>
            </a:r>
          </a:p>
          <a:p>
            <a:r>
              <a:rPr lang="en-US" dirty="0" err="1"/>
              <a:t>Vagins</a:t>
            </a:r>
            <a:r>
              <a:rPr lang="en-US" dirty="0"/>
              <a:t>,</a:t>
            </a:r>
            <a:r>
              <a:rPr lang="en-US" baseline="0" dirty="0"/>
              <a:t> D.J., &amp; McCurdy, J. (2006). </a:t>
            </a:r>
            <a:r>
              <a:rPr lang="en-US" i="1" baseline="0" dirty="0"/>
              <a:t>Cracks in the System: Twenty Years of the Unjust Federal Crack Cocaine Law</a:t>
            </a:r>
            <a:r>
              <a:rPr lang="en-US" baseline="0" dirty="0"/>
              <a:t>.</a:t>
            </a:r>
            <a:r>
              <a:rPr lang="en-US" dirty="0"/>
              <a:t> Washington, D.C: ACLU. Retrieved from: </a:t>
            </a:r>
            <a:r>
              <a:rPr lang="en-US" dirty="0">
                <a:hlinkClick r:id="rId3"/>
              </a:rPr>
              <a:t>https://www.aclu.org/sites/default/files/pdfs/drugpolicy/cracksinsystem_20061025.pdf</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50</a:t>
            </a:fld>
            <a:endParaRPr lang="en-US"/>
          </a:p>
        </p:txBody>
      </p:sp>
    </p:spTree>
    <p:extLst>
      <p:ext uri="{BB962C8B-B14F-4D97-AF65-F5344CB8AC3E}">
        <p14:creationId xmlns:p14="http://schemas.microsoft.com/office/powerpoint/2010/main" val="13185836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Oxycontin</a:t>
            </a:r>
            <a:r>
              <a:rPr lang="en-US" baseline="0" dirty="0"/>
              <a:t> was approved by the FDA in the 1990’s as a “minimally addictive” pain reliever. In 2001, the Joint Committee on Accreditation made pain the “fifth vital sign” and encourage more assertive assessment and treatment of pain. This was partially due to the belief that pain had been undertreated. Over the next twelve years, the number of annual opioid painkiller medication prescriptions skyrocketed. </a:t>
            </a:r>
            <a:endParaRPr lang="en-US" dirty="0"/>
          </a:p>
          <a:p>
            <a:endParaRPr lang="en-US" dirty="0"/>
          </a:p>
          <a:p>
            <a:r>
              <a:rPr lang="en-US" b="1" dirty="0"/>
              <a:t>REFERENCE:</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800" b="0" i="0" u="none" strike="noStrike" baseline="0" dirty="0">
                <a:solidFill>
                  <a:srgbClr val="000000"/>
                </a:solidFill>
                <a:latin typeface="Calibri" panose="020F0502020204030204" pitchFamily="34" charset="0"/>
              </a:rPr>
              <a:t>–</a:t>
            </a:r>
            <a:r>
              <a:rPr lang="en-US" baseline="0" dirty="0"/>
              <a:t>2128.</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51</a:t>
            </a:fld>
            <a:endParaRPr lang="en-US"/>
          </a:p>
        </p:txBody>
      </p:sp>
    </p:spTree>
    <p:extLst>
      <p:ext uri="{BB962C8B-B14F-4D97-AF65-F5344CB8AC3E}">
        <p14:creationId xmlns:p14="http://schemas.microsoft.com/office/powerpoint/2010/main" val="2011369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non-medical</a:t>
            </a:r>
            <a:r>
              <a:rPr lang="en-US" baseline="0" dirty="0"/>
              <a:t> opioid use increased in White communities, regulators and policymakers instituted Prescription Drug Monitoring Programs, voluntary take-back programs for unused medications, dissemination of naloxone to reverse overdoses, and passed Good Samaritan laws to protect people calling 911 for a drug overdose from prosecution. All of these measures had the effect of reducing incarceration rates for prescription opioids; the arrest rate for sale of possession of prescription drugs was approximately 25% that of arrests for heroin or cocaine use.</a:t>
            </a:r>
            <a:endParaRPr lang="en-US" dirty="0"/>
          </a:p>
          <a:p>
            <a:endParaRPr lang="en-US" dirty="0"/>
          </a:p>
          <a:p>
            <a:r>
              <a:rPr lang="en-US" b="1" dirty="0"/>
              <a:t>REFERENCE:</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800" b="0" i="0" u="none" strike="noStrike" baseline="0" dirty="0">
                <a:solidFill>
                  <a:srgbClr val="000000"/>
                </a:solidFill>
                <a:latin typeface="Calibri" panose="020F0502020204030204" pitchFamily="34" charset="0"/>
              </a:rPr>
              <a:t>–</a:t>
            </a:r>
            <a:r>
              <a:rPr lang="en-US" baseline="0" dirty="0"/>
              <a:t>2128.</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52</a:t>
            </a:fld>
            <a:endParaRPr lang="en-US"/>
          </a:p>
        </p:txBody>
      </p:sp>
    </p:spTree>
    <p:extLst>
      <p:ext uri="{BB962C8B-B14F-4D97-AF65-F5344CB8AC3E}">
        <p14:creationId xmlns:p14="http://schemas.microsoft.com/office/powerpoint/2010/main" val="2341990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2002, the FDA</a:t>
            </a:r>
            <a:r>
              <a:rPr lang="en-US" baseline="0" dirty="0"/>
              <a:t> approved buprenorphine for the treatment of opioid addiction. By 2005, 91% of patients on buprenorphine were White, most were college-educated, employed, and dependent on prescription opioids rather than heroin. Methadone patients, on the other hand, were more likely to be people of color without a college education, often unemployed, and using heroin rather than prescription opioids. The marketing of buprenorphine was clearly targeted toward White Americans. </a:t>
            </a:r>
            <a:endParaRPr lang="en-US" dirty="0"/>
          </a:p>
          <a:p>
            <a:endParaRPr lang="en-US" dirty="0"/>
          </a:p>
          <a:p>
            <a:r>
              <a:rPr lang="en-US" b="1" dirty="0"/>
              <a:t>REFERENCE:</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800" b="0" i="0" u="none" strike="noStrike" baseline="0" dirty="0">
                <a:solidFill>
                  <a:srgbClr val="000000"/>
                </a:solidFill>
                <a:latin typeface="Calibri" panose="020F0502020204030204" pitchFamily="34" charset="0"/>
              </a:rPr>
              <a:t>–</a:t>
            </a:r>
            <a:r>
              <a:rPr lang="en-US" baseline="0" dirty="0"/>
              <a:t>2128.</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53</a:t>
            </a:fld>
            <a:endParaRPr lang="en-US"/>
          </a:p>
        </p:txBody>
      </p:sp>
    </p:spTree>
    <p:extLst>
      <p:ext uri="{BB962C8B-B14F-4D97-AF65-F5344CB8AC3E}">
        <p14:creationId xmlns:p14="http://schemas.microsoft.com/office/powerpoint/2010/main" val="1169252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a:t>
            </a:r>
            <a:r>
              <a:rPr lang="en-US" baseline="0" dirty="0"/>
              <a:t> the sub-topic of incarceration rates, as of 2018 Black Americans are four times more likely to be arrested on marijuana possession/distribution charges than White Americans. Black Americans represent approximately 12.5% of drug users in the U.S. but constitute nearly 30% of all drug-related arrests. In federal prisons, approximately 80% of individuals serving time for a federal drug offense are Black or Latinx, and the average Black prisoner convicted of a drug offense will serve nearly the same amount of time as a White prisoner will for a violent crime. At the state level, approximately 60% of people serving time for drug-related offenses are people of color. </a:t>
            </a:r>
            <a:endParaRPr lang="en-US" dirty="0"/>
          </a:p>
          <a:p>
            <a:endParaRPr lang="en-US" dirty="0"/>
          </a:p>
          <a:p>
            <a:r>
              <a:rPr lang="en-US" b="1" dirty="0"/>
              <a:t>REFERENCE:</a:t>
            </a:r>
          </a:p>
          <a:p>
            <a:r>
              <a:rPr lang="en-US" dirty="0"/>
              <a:t>Pearl, B.</a:t>
            </a:r>
            <a:r>
              <a:rPr lang="en-US" baseline="0" dirty="0"/>
              <a:t> (2018). [Webpage]. </a:t>
            </a:r>
            <a:r>
              <a:rPr lang="en-US" i="1" baseline="0" dirty="0"/>
              <a:t>Ending the War on Drugs: By the Numbers</a:t>
            </a:r>
            <a:r>
              <a:rPr lang="en-US" baseline="0" dirty="0"/>
              <a:t>. Retrieved from: </a:t>
            </a:r>
            <a:r>
              <a:rPr lang="en-US" dirty="0">
                <a:hlinkClick r:id="rId3"/>
              </a:rPr>
              <a:t>https://www.americanprogress.org/issues/criminal-justice/reports/2018/06/27/452819/ending-war-drugs-numbers/</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54</a:t>
            </a:fld>
            <a:endParaRPr lang="en-US"/>
          </a:p>
        </p:txBody>
      </p:sp>
    </p:spTree>
    <p:extLst>
      <p:ext uri="{BB962C8B-B14F-4D97-AF65-F5344CB8AC3E}">
        <p14:creationId xmlns:p14="http://schemas.microsoft.com/office/powerpoint/2010/main" val="4076232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California Department of Corrections and Rehabilitation, in 2018 only 21% of the state prison population was White, while they represent over a third of the adult population; approximately 44% were Hispanic, while they represent approximately 39% of the adult population; and over 28% were Black, despite representing only 5.6% of the adult population of the state. </a:t>
            </a:r>
            <a:endParaRPr lang="en-US" dirty="0"/>
          </a:p>
          <a:p>
            <a:endParaRPr lang="en-US" dirty="0"/>
          </a:p>
          <a:p>
            <a:r>
              <a:rPr lang="en-US" b="1" dirty="0"/>
              <a:t>REFERENCES:</a:t>
            </a:r>
            <a:r>
              <a:rPr lang="en-US" baseline="0" dirty="0"/>
              <a:t> </a:t>
            </a:r>
            <a:endParaRPr lang="en-US" dirty="0"/>
          </a:p>
          <a:p>
            <a:r>
              <a:rPr lang="en-US" dirty="0"/>
              <a:t>California</a:t>
            </a:r>
            <a:r>
              <a:rPr lang="en-US" baseline="0" dirty="0"/>
              <a:t> Department of Corrections &amp; Rehabilitation, Office of Research. (2020). </a:t>
            </a:r>
            <a:r>
              <a:rPr lang="en-US" i="1" baseline="0" dirty="0"/>
              <a:t>Offender Data Points: Offender Demographics for the 24-Month Period Ending December 2018. </a:t>
            </a:r>
            <a:r>
              <a:rPr lang="en-US" i="0" baseline="0" dirty="0"/>
              <a:t>Retrieved from: </a:t>
            </a:r>
            <a:r>
              <a:rPr lang="en-US" dirty="0">
                <a:hlinkClick r:id="rId3"/>
              </a:rPr>
              <a:t>https://www.cdcr.ca.gov/research/wp-content/uploads/sites/174/2020/01/201812_DataPoints.pdf</a:t>
            </a:r>
            <a:r>
              <a:rPr lang="en-US" dirty="0"/>
              <a:t>.</a:t>
            </a:r>
          </a:p>
          <a:p>
            <a:endParaRPr lang="en-US" dirty="0"/>
          </a:p>
          <a:p>
            <a:r>
              <a:rPr lang="en-US" dirty="0"/>
              <a:t>U.S.</a:t>
            </a:r>
            <a:r>
              <a:rPr lang="en-US" baseline="0" dirty="0"/>
              <a:t> Census Bureau. (2019). </a:t>
            </a:r>
            <a:r>
              <a:rPr lang="en-US" i="1" baseline="0" dirty="0"/>
              <a:t>Quick Facts California</a:t>
            </a:r>
            <a:r>
              <a:rPr lang="en-US" baseline="0" dirty="0"/>
              <a:t>. Retrieved from: </a:t>
            </a:r>
            <a:r>
              <a:rPr lang="en-US" dirty="0">
                <a:hlinkClick r:id="rId4"/>
              </a:rPr>
              <a:t>https://www.census.gov/quickfacts/CA</a:t>
            </a:r>
            <a:r>
              <a:rPr lang="en-US" dirty="0"/>
              <a:t>.</a:t>
            </a:r>
          </a:p>
        </p:txBody>
      </p:sp>
      <p:sp>
        <p:nvSpPr>
          <p:cNvPr id="4" name="Slide Number Placeholder 3"/>
          <p:cNvSpPr>
            <a:spLocks noGrp="1"/>
          </p:cNvSpPr>
          <p:nvPr>
            <p:ph type="sldNum" sz="quarter" idx="10"/>
          </p:nvPr>
        </p:nvSpPr>
        <p:spPr/>
        <p:txBody>
          <a:bodyPr/>
          <a:lstStyle/>
          <a:p>
            <a:fld id="{3B094AAE-6FCB-4991-9F3F-20F19306B018}" type="slidenum">
              <a:rPr lang="en-US" smtClean="0"/>
              <a:t>55</a:t>
            </a:fld>
            <a:endParaRPr lang="en-US"/>
          </a:p>
        </p:txBody>
      </p:sp>
    </p:spTree>
    <p:extLst>
      <p:ext uri="{BB962C8B-B14F-4D97-AF65-F5344CB8AC3E}">
        <p14:creationId xmlns:p14="http://schemas.microsoft.com/office/powerpoint/2010/main" val="267904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California’s in-custody population</a:t>
            </a:r>
            <a:r>
              <a:rPr lang="en-US" baseline="0" dirty="0"/>
              <a:t> in 2018 was 21% White, even though Whites represent 36.5% of the adult population, and 28.3% Black, even though Black men are only 5.6% of the adult population. Pretrial diversions to inpatient or outpatient drug treatment programs, community service, job training programs, or other community-based programs are 43% less likely to be offered to Black men charged with felonies and 34% less likely to be offered to Hispanic men charged with felonies than to White men. </a:t>
            </a:r>
            <a:endParaRPr lang="en-US" dirty="0"/>
          </a:p>
          <a:p>
            <a:endParaRPr lang="en-US" dirty="0"/>
          </a:p>
          <a:p>
            <a:r>
              <a:rPr lang="en-US" b="1" dirty="0"/>
              <a:t>REFERENCE:</a:t>
            </a:r>
            <a:r>
              <a:rPr lang="en-US" baseline="0" dirty="0"/>
              <a:t> </a:t>
            </a:r>
            <a:endParaRPr lang="en-US" dirty="0"/>
          </a:p>
          <a:p>
            <a:r>
              <a:rPr lang="en-US" dirty="0"/>
              <a:t>California</a:t>
            </a:r>
            <a:r>
              <a:rPr lang="en-US" baseline="0" dirty="0"/>
              <a:t> Department of Corrections &amp; Rehabilitation Office of Research. (2020). Accessed at: </a:t>
            </a:r>
            <a:r>
              <a:rPr lang="en-US" dirty="0">
                <a:hlinkClick r:id="rId3"/>
              </a:rPr>
              <a:t>https://www.cdcr.ca.gov/research/wp-content/uploads/sites/174/2020/01/201812_DataPoints.pdf</a:t>
            </a:r>
            <a:endParaRPr lang="en-US" dirty="0"/>
          </a:p>
          <a:p>
            <a:endParaRPr lang="en-US" dirty="0"/>
          </a:p>
          <a:p>
            <a:r>
              <a:rPr lang="en-US" dirty="0"/>
              <a:t>U.S.</a:t>
            </a:r>
            <a:r>
              <a:rPr lang="en-US" baseline="0" dirty="0"/>
              <a:t> Census Bureau. (2019). Quick Facts California. Accessed at: </a:t>
            </a:r>
            <a:r>
              <a:rPr lang="en-US" dirty="0">
                <a:hlinkClick r:id="rId4"/>
              </a:rPr>
              <a:t>https://www.census.gov/quickfacts/CA</a:t>
            </a:r>
            <a:endParaRPr lang="en-US" dirty="0"/>
          </a:p>
          <a:p>
            <a:endParaRPr lang="en-US" dirty="0"/>
          </a:p>
          <a:p>
            <a:r>
              <a:rPr lang="en-US" dirty="0"/>
              <a:t>Schlesinger,</a:t>
            </a:r>
            <a:r>
              <a:rPr lang="en-US" baseline="0" dirty="0"/>
              <a:t> T. (2013). Racial disparities in pretrial diversion: an analysis of outcomes among men charged with felonies and processed in state courts. </a:t>
            </a:r>
            <a:r>
              <a:rPr lang="en-US" i="1" baseline="0" dirty="0"/>
              <a:t>Race and Justice </a:t>
            </a:r>
            <a:r>
              <a:rPr lang="en-US" baseline="0" dirty="0"/>
              <a:t>3(3):210-238.</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56</a:t>
            </a:fld>
            <a:endParaRPr lang="en-US"/>
          </a:p>
        </p:txBody>
      </p:sp>
    </p:spTree>
    <p:extLst>
      <p:ext uri="{BB962C8B-B14F-4D97-AF65-F5344CB8AC3E}">
        <p14:creationId xmlns:p14="http://schemas.microsoft.com/office/powerpoint/2010/main" val="3774639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is a quote from James &amp; Jordan’s 2018 article</a:t>
            </a:r>
            <a:r>
              <a:rPr lang="en-US" baseline="0" dirty="0"/>
              <a:t> on the opioid crisis in Black communities. It compares the treatment that White heroin users receive to the imprisonment that Black heroin users receive. </a:t>
            </a:r>
            <a:endParaRPr lang="en-US" dirty="0"/>
          </a:p>
          <a:p>
            <a:pPr defTabSz="942289">
              <a:defRPr/>
            </a:pPr>
            <a:endParaRPr lang="en-US" dirty="0"/>
          </a:p>
          <a:p>
            <a:pPr defTabSz="942289">
              <a:defRPr/>
            </a:pPr>
            <a:r>
              <a:rPr lang="en-US" b="1" dirty="0"/>
              <a:t>REFERENCE:</a:t>
            </a:r>
          </a:p>
          <a:p>
            <a:r>
              <a:rPr lang="en-US" dirty="0"/>
              <a:t>James, K., &amp; Jordan, A. (2018).</a:t>
            </a:r>
            <a:r>
              <a:rPr lang="en-US" baseline="0" dirty="0"/>
              <a:t> The opioid crisis in Black communities. </a:t>
            </a:r>
            <a:r>
              <a:rPr lang="en-US" i="1" baseline="0" dirty="0"/>
              <a:t>Journal of Law, Medicine, and Ethics, 46, </a:t>
            </a:r>
            <a:r>
              <a:rPr lang="en-US" baseline="0" dirty="0"/>
              <a:t>404</a:t>
            </a:r>
            <a:r>
              <a:rPr lang="en-US" sz="1800" b="0" i="0" u="none" strike="noStrike" baseline="0" dirty="0">
                <a:solidFill>
                  <a:srgbClr val="000000"/>
                </a:solidFill>
                <a:latin typeface="Calibri" panose="020F0502020204030204" pitchFamily="34" charset="0"/>
              </a:rPr>
              <a:t>–</a:t>
            </a:r>
            <a:r>
              <a:rPr lang="en-US" baseline="0" dirty="0"/>
              <a:t>421.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57</a:t>
            </a:fld>
            <a:endParaRPr lang="en-US"/>
          </a:p>
        </p:txBody>
      </p:sp>
    </p:spTree>
    <p:extLst>
      <p:ext uri="{BB962C8B-B14F-4D97-AF65-F5344CB8AC3E}">
        <p14:creationId xmlns:p14="http://schemas.microsoft.com/office/powerpoint/2010/main" val="3575881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transition slide to the section on the</a:t>
            </a:r>
            <a:r>
              <a:rPr lang="en-US" baseline="0" dirty="0"/>
              <a:t> FDA-approved medications for the treatment of opioid use disorder.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58</a:t>
            </a:fld>
            <a:endParaRPr lang="en-US"/>
          </a:p>
        </p:txBody>
      </p:sp>
    </p:spTree>
    <p:extLst>
      <p:ext uri="{BB962C8B-B14F-4D97-AF65-F5344CB8AC3E}">
        <p14:creationId xmlns:p14="http://schemas.microsoft.com/office/powerpoint/2010/main" val="388346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00"/>
                </a:solidFill>
                <a:latin typeface="+mn-lt"/>
                <a:ea typeface="+mn-ea"/>
                <a:cs typeface="+mn-cs"/>
              </a:rPr>
              <a:t>This slide depicts  the differences in opioid effect between full opioid agonists such as methadone, partial</a:t>
            </a:r>
            <a:r>
              <a:rPr lang="en-US" sz="1200" kern="1200" baseline="0" dirty="0">
                <a:solidFill>
                  <a:srgbClr val="FFFF00"/>
                </a:solidFill>
                <a:latin typeface="+mn-lt"/>
                <a:ea typeface="+mn-ea"/>
                <a:cs typeface="+mn-cs"/>
              </a:rPr>
              <a:t> agonists such as buprenorphine, and antagonists like naloxone. Taking too much of a full agonist can potentially lead to overdose and death, while partial agonists like buprenorphine have a “ceiling effect”, meaning that the amount of opioid effect levels off at a certain point. Antagonists like naloxone completely block the effects of opioids.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rgbClr val="FFFF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rgbClr val="FFFF00"/>
                </a:solidFill>
                <a:latin typeface="+mn-lt"/>
                <a:ea typeface="+mn-ea"/>
                <a:cs typeface="+mn-cs"/>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Substance Abuse and Mental Health Services Administration. (2021). </a:t>
            </a:r>
            <a:r>
              <a:rPr lang="en-US" sz="1200" i="1" kern="1200" dirty="0">
                <a:solidFill>
                  <a:schemeClr val="tx1"/>
                </a:solidFill>
                <a:effectLst/>
                <a:latin typeface="+mn-lt"/>
                <a:ea typeface="+mn-ea"/>
                <a:cs typeface="+mn-cs"/>
              </a:rPr>
              <a:t>Medications for Opioid Use Disorder. Treatment Improvement Protocol (TIP). </a:t>
            </a:r>
            <a:r>
              <a:rPr lang="en-US" sz="1200" kern="1200" dirty="0">
                <a:solidFill>
                  <a:schemeClr val="tx1"/>
                </a:solidFill>
                <a:effectLst/>
                <a:latin typeface="+mn-lt"/>
                <a:ea typeface="+mn-ea"/>
                <a:cs typeface="+mn-cs"/>
              </a:rPr>
              <a:t>Series 63 Publication No. PEP21-02-01-002. Rockville, MD: Author.</a:t>
            </a:r>
            <a:endParaRPr lang="en-US" sz="1000" kern="1200" dirty="0">
              <a:solidFill>
                <a:srgbClr val="FFFF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59</a:t>
            </a:fld>
            <a:endParaRPr lang="en-US"/>
          </a:p>
        </p:txBody>
      </p:sp>
    </p:spTree>
    <p:extLst>
      <p:ext uri="{BB962C8B-B14F-4D97-AF65-F5344CB8AC3E}">
        <p14:creationId xmlns:p14="http://schemas.microsoft.com/office/powerpoint/2010/main" val="226439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states that some of the slides in this presentation may contain older language now known to be stigmatizing. The language cannot be changed because we would then be changing the reported research.</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a:t>
            </a:fld>
            <a:endParaRPr lang="en-US"/>
          </a:p>
        </p:txBody>
      </p:sp>
    </p:spTree>
    <p:extLst>
      <p:ext uri="{BB962C8B-B14F-4D97-AF65-F5344CB8AC3E}">
        <p14:creationId xmlns:p14="http://schemas.microsoft.com/office/powerpoint/2010/main" val="4289217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a:t>
            </a:r>
            <a:r>
              <a:rPr lang="en-US" baseline="0" dirty="0"/>
              <a:t> to describe methadone maintenance therapy. Methadone is a full opioid agonist, so higher doses can lead to overdose and death. It is prescribed to treat severe pain and opioid use disorder. It suppressed opioid withdrawal symptoms and reduces or completely prevents opioid cravings. One of the features that makes it difficult for people to adhere to treatment is having to go to a methadone clinic every day to get their dose. There has historically been a great deal of stigma attached to methadone clinics. </a:t>
            </a:r>
            <a:endParaRPr lang="en-US" dirty="0"/>
          </a:p>
          <a:p>
            <a:endParaRPr lang="en-US" dirty="0"/>
          </a:p>
          <a:p>
            <a:r>
              <a:rPr lang="en-US" b="1" dirty="0"/>
              <a:t>REFERENCE:</a:t>
            </a:r>
          </a:p>
          <a:p>
            <a:r>
              <a:rPr lang="en-US" dirty="0" err="1"/>
              <a:t>Mattick</a:t>
            </a:r>
            <a:r>
              <a:rPr lang="en-US" dirty="0"/>
              <a:t>,</a:t>
            </a:r>
            <a:r>
              <a:rPr lang="en-US" baseline="0" dirty="0"/>
              <a:t> R., Breen, C., Kimber, J., &amp; </a:t>
            </a:r>
            <a:r>
              <a:rPr lang="en-US" baseline="0" dirty="0" err="1"/>
              <a:t>Davoli</a:t>
            </a:r>
            <a:r>
              <a:rPr lang="en-US" baseline="0" dirty="0"/>
              <a:t>, M. (2009). </a:t>
            </a:r>
            <a:r>
              <a:rPr lang="en-US" i="1" baseline="0" dirty="0"/>
              <a:t>Cochrane Database Systematic Reviews, </a:t>
            </a:r>
            <a:r>
              <a:rPr lang="en-US" baseline="0" dirty="0"/>
              <a:t>3, rCD002209.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60</a:t>
            </a:fld>
            <a:endParaRPr lang="en-US"/>
          </a:p>
        </p:txBody>
      </p:sp>
    </p:spTree>
    <p:extLst>
      <p:ext uri="{BB962C8B-B14F-4D97-AF65-F5344CB8AC3E}">
        <p14:creationId xmlns:p14="http://schemas.microsoft.com/office/powerpoint/2010/main" val="1172170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CC00"/>
                </a:solidFill>
                <a:latin typeface="Arial" charset="0"/>
              </a:defRPr>
            </a:lvl1pPr>
            <a:lvl2pPr marL="765610" indent="-294465">
              <a:defRPr sz="4500">
                <a:solidFill>
                  <a:srgbClr val="FFCC00"/>
                </a:solidFill>
                <a:latin typeface="Arial" charset="0"/>
              </a:defRPr>
            </a:lvl2pPr>
            <a:lvl3pPr marL="1177862" indent="-235572">
              <a:defRPr sz="4500">
                <a:solidFill>
                  <a:srgbClr val="FFCC00"/>
                </a:solidFill>
                <a:latin typeface="Arial" charset="0"/>
              </a:defRPr>
            </a:lvl3pPr>
            <a:lvl4pPr marL="1649006" indent="-235572">
              <a:defRPr sz="4500">
                <a:solidFill>
                  <a:srgbClr val="FFCC00"/>
                </a:solidFill>
                <a:latin typeface="Arial" charset="0"/>
              </a:defRPr>
            </a:lvl4pPr>
            <a:lvl5pPr marL="2120151" indent="-235572">
              <a:defRPr sz="4500">
                <a:solidFill>
                  <a:srgbClr val="FFCC00"/>
                </a:solidFill>
                <a:latin typeface="Arial" charset="0"/>
              </a:defRPr>
            </a:lvl5pPr>
            <a:lvl6pPr marL="2591295" indent="-235572" algn="ctr" eaLnBrk="0" fontAlgn="base" hangingPunct="0">
              <a:lnSpc>
                <a:spcPct val="80000"/>
              </a:lnSpc>
              <a:spcBef>
                <a:spcPct val="0"/>
              </a:spcBef>
              <a:spcAft>
                <a:spcPct val="0"/>
              </a:spcAft>
              <a:defRPr sz="4500">
                <a:solidFill>
                  <a:srgbClr val="FFCC00"/>
                </a:solidFill>
                <a:latin typeface="Arial" charset="0"/>
              </a:defRPr>
            </a:lvl6pPr>
            <a:lvl7pPr marL="3062440" indent="-235572" algn="ctr" eaLnBrk="0" fontAlgn="base" hangingPunct="0">
              <a:lnSpc>
                <a:spcPct val="80000"/>
              </a:lnSpc>
              <a:spcBef>
                <a:spcPct val="0"/>
              </a:spcBef>
              <a:spcAft>
                <a:spcPct val="0"/>
              </a:spcAft>
              <a:defRPr sz="4500">
                <a:solidFill>
                  <a:srgbClr val="FFCC00"/>
                </a:solidFill>
                <a:latin typeface="Arial" charset="0"/>
              </a:defRPr>
            </a:lvl7pPr>
            <a:lvl8pPr marL="3533585" indent="-235572" algn="ctr" eaLnBrk="0" fontAlgn="base" hangingPunct="0">
              <a:lnSpc>
                <a:spcPct val="80000"/>
              </a:lnSpc>
              <a:spcBef>
                <a:spcPct val="0"/>
              </a:spcBef>
              <a:spcAft>
                <a:spcPct val="0"/>
              </a:spcAft>
              <a:defRPr sz="4500">
                <a:solidFill>
                  <a:srgbClr val="FFCC00"/>
                </a:solidFill>
                <a:latin typeface="Arial" charset="0"/>
              </a:defRPr>
            </a:lvl8pPr>
            <a:lvl9pPr marL="4004729" indent="-235572" algn="ctr" eaLnBrk="0" fontAlgn="base" hangingPunct="0">
              <a:lnSpc>
                <a:spcPct val="80000"/>
              </a:lnSpc>
              <a:spcBef>
                <a:spcPct val="0"/>
              </a:spcBef>
              <a:spcAft>
                <a:spcPct val="0"/>
              </a:spcAft>
              <a:defRPr sz="4500">
                <a:solidFill>
                  <a:srgbClr val="FFCC00"/>
                </a:solidFill>
                <a:latin typeface="Arial" charset="0"/>
              </a:defRPr>
            </a:lvl9pPr>
          </a:lstStyle>
          <a:p>
            <a:fld id="{5E637551-B77E-4A20-B060-1977F2C153FB}" type="slidenum">
              <a:rPr lang="en-AU" altLang="en-US" sz="1200">
                <a:solidFill>
                  <a:schemeClr val="tx1"/>
                </a:solidFill>
              </a:rPr>
              <a:pPr/>
              <a:t>61</a:t>
            </a:fld>
            <a:endParaRPr lang="en-AU" altLang="en-US" sz="1200">
              <a:solidFill>
                <a:schemeClr val="tx1"/>
              </a:solidFill>
            </a:endParaRPr>
          </a:p>
        </p:txBody>
      </p:sp>
      <p:sp>
        <p:nvSpPr>
          <p:cNvPr id="50179" name="Rectangle 2"/>
          <p:cNvSpPr>
            <a:spLocks noGrp="1" noRot="1" noChangeAspect="1" noChangeArrowheads="1" noTextEdit="1"/>
          </p:cNvSpPr>
          <p:nvPr>
            <p:ph type="sldImg"/>
          </p:nvPr>
        </p:nvSpPr>
        <p:spPr>
          <a:xfrm>
            <a:off x="1246188" y="717550"/>
            <a:ext cx="4770437" cy="3576638"/>
          </a:xfrm>
          <a:ln/>
        </p:spPr>
      </p:sp>
      <p:sp>
        <p:nvSpPr>
          <p:cNvPr id="50180" name="Rectangle 3"/>
          <p:cNvSpPr>
            <a:spLocks noGrp="1" noChangeArrowheads="1"/>
          </p:cNvSpPr>
          <p:nvPr>
            <p:ph type="body" idx="1"/>
          </p:nvPr>
        </p:nvSpPr>
        <p:spPr>
          <a:xfrm>
            <a:off x="927268" y="4539394"/>
            <a:ext cx="5404129" cy="4299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presents advantages</a:t>
            </a:r>
            <a:r>
              <a:rPr lang="en-US" altLang="en-US" baseline="0" dirty="0"/>
              <a:t> and disadvantages of methadone maintenance therapy. Some of the advantages are that it suppresses opioid withdrawal symptoms and reduces cravings, thereby reducing relapses. Studies have shown that individuals on methadone maintenance are less likely to engage in criminal activity and have reduced transmission of blood-borne viruses compared to heroin users. There appear to be few long-term side effects. Some disadvantages of methadone are that dependence on a opioid is being maintained, tapering down and/or discontinuing methadone can be very difficult; it requires a daily time and travel commitment (to the clinic); and that there is the potential for diversion. </a:t>
            </a:r>
            <a:endParaRPr lang="en-US" altLang="en-US" dirty="0"/>
          </a:p>
          <a:p>
            <a:endParaRPr lang="en-US" altLang="en-US" dirty="0"/>
          </a:p>
          <a:p>
            <a:r>
              <a:rPr lang="en-US" altLang="en-US" b="1" dirty="0"/>
              <a:t>REFERENCE:</a:t>
            </a:r>
          </a:p>
          <a:p>
            <a:r>
              <a:rPr lang="en-US" altLang="en-US" dirty="0" err="1"/>
              <a:t>Salsitz</a:t>
            </a:r>
            <a:r>
              <a:rPr lang="en-US" altLang="en-US" dirty="0"/>
              <a:t>, E., &amp; Wiegand, T. (2016). Pharmacotherapy</a:t>
            </a:r>
            <a:r>
              <a:rPr lang="en-US" altLang="en-US" baseline="0" dirty="0"/>
              <a:t> of opioid addiction: “Putting a real face on a false demon.” </a:t>
            </a:r>
            <a:r>
              <a:rPr lang="en-US" altLang="en-US" i="1" baseline="0" dirty="0"/>
              <a:t>Journal of Medical Toxicology, 12, </a:t>
            </a:r>
            <a:r>
              <a:rPr lang="en-US" altLang="en-US" baseline="0" dirty="0"/>
              <a:t>58</a:t>
            </a:r>
            <a:r>
              <a:rPr lang="en-US" sz="1800" b="0" i="0" u="none" strike="noStrike" baseline="0" dirty="0">
                <a:solidFill>
                  <a:srgbClr val="000000"/>
                </a:solidFill>
                <a:latin typeface="Calibri" panose="020F0502020204030204" pitchFamily="34" charset="0"/>
              </a:rPr>
              <a:t>–</a:t>
            </a:r>
            <a:r>
              <a:rPr lang="en-US" altLang="en-US" baseline="0" dirty="0"/>
              <a:t>63.</a:t>
            </a:r>
            <a:endParaRPr lang="en-US" altLang="en-US" dirty="0"/>
          </a:p>
          <a:p>
            <a:endParaRPr lang="en-US" altLang="en-US" dirty="0"/>
          </a:p>
        </p:txBody>
      </p:sp>
    </p:spTree>
    <p:extLst>
      <p:ext uri="{BB962C8B-B14F-4D97-AF65-F5344CB8AC3E}">
        <p14:creationId xmlns:p14="http://schemas.microsoft.com/office/powerpoint/2010/main" val="3586442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defRPr sz="4000" b="1">
                <a:solidFill>
                  <a:srgbClr val="FFCC00"/>
                </a:solidFill>
                <a:latin typeface="Arial" charset="0"/>
              </a:defRPr>
            </a:lvl1pPr>
            <a:lvl2pPr marL="742950" indent="-285750">
              <a:defRPr sz="4000" b="1">
                <a:solidFill>
                  <a:srgbClr val="FFCC00"/>
                </a:solidFill>
                <a:latin typeface="Arial" charset="0"/>
              </a:defRPr>
            </a:lvl2pPr>
            <a:lvl3pPr marL="1143000" indent="-228600">
              <a:defRPr sz="4000" b="1">
                <a:solidFill>
                  <a:srgbClr val="FFCC00"/>
                </a:solidFill>
                <a:latin typeface="Arial" charset="0"/>
              </a:defRPr>
            </a:lvl3pPr>
            <a:lvl4pPr marL="1600200" indent="-228600">
              <a:defRPr sz="4000" b="1">
                <a:solidFill>
                  <a:srgbClr val="FFCC00"/>
                </a:solidFill>
                <a:latin typeface="Arial" charset="0"/>
              </a:defRPr>
            </a:lvl4pPr>
            <a:lvl5pPr marL="2057400" indent="-228600">
              <a:defRPr sz="4000" b="1">
                <a:solidFill>
                  <a:srgbClr val="FFCC00"/>
                </a:solidFill>
                <a:latin typeface="Arial" charset="0"/>
              </a:defRPr>
            </a:lvl5pPr>
            <a:lvl6pPr marL="2514600" indent="-228600" algn="ctr" eaLnBrk="0" fontAlgn="base" hangingPunct="0">
              <a:lnSpc>
                <a:spcPct val="80000"/>
              </a:lnSpc>
              <a:spcBef>
                <a:spcPct val="0"/>
              </a:spcBef>
              <a:spcAft>
                <a:spcPct val="0"/>
              </a:spcAft>
              <a:defRPr sz="4000" b="1">
                <a:solidFill>
                  <a:srgbClr val="FFCC00"/>
                </a:solidFill>
                <a:latin typeface="Arial" charset="0"/>
              </a:defRPr>
            </a:lvl6pPr>
            <a:lvl7pPr marL="2971800" indent="-228600" algn="ctr" eaLnBrk="0" fontAlgn="base" hangingPunct="0">
              <a:lnSpc>
                <a:spcPct val="80000"/>
              </a:lnSpc>
              <a:spcBef>
                <a:spcPct val="0"/>
              </a:spcBef>
              <a:spcAft>
                <a:spcPct val="0"/>
              </a:spcAft>
              <a:defRPr sz="4000" b="1">
                <a:solidFill>
                  <a:srgbClr val="FFCC00"/>
                </a:solidFill>
                <a:latin typeface="Arial" charset="0"/>
              </a:defRPr>
            </a:lvl7pPr>
            <a:lvl8pPr marL="3429000" indent="-228600" algn="ctr" eaLnBrk="0" fontAlgn="base" hangingPunct="0">
              <a:lnSpc>
                <a:spcPct val="80000"/>
              </a:lnSpc>
              <a:spcBef>
                <a:spcPct val="0"/>
              </a:spcBef>
              <a:spcAft>
                <a:spcPct val="0"/>
              </a:spcAft>
              <a:defRPr sz="4000" b="1">
                <a:solidFill>
                  <a:srgbClr val="FFCC00"/>
                </a:solidFill>
                <a:latin typeface="Arial" charset="0"/>
              </a:defRPr>
            </a:lvl8pPr>
            <a:lvl9pPr marL="3886200" indent="-228600" algn="ctr" eaLnBrk="0" fontAlgn="base" hangingPunct="0">
              <a:lnSpc>
                <a:spcPct val="80000"/>
              </a:lnSpc>
              <a:spcBef>
                <a:spcPct val="0"/>
              </a:spcBef>
              <a:spcAft>
                <a:spcPct val="0"/>
              </a:spcAft>
              <a:defRPr sz="4000" b="1">
                <a:solidFill>
                  <a:srgbClr val="FFCC00"/>
                </a:solidFill>
                <a:latin typeface="Arial" charset="0"/>
              </a:defRPr>
            </a:lvl9pPr>
          </a:lstStyle>
          <a:p>
            <a:pPr algn="r" eaLnBrk="1" hangingPunct="1">
              <a:lnSpc>
                <a:spcPct val="100000"/>
              </a:lnSpc>
            </a:pPr>
            <a:fld id="{35DA4D26-FD9E-4F61-B92D-9D3D8CB9F0EA}" type="slidenum">
              <a:rPr lang="en-US" altLang="en-US" sz="1200" b="0">
                <a:solidFill>
                  <a:schemeClr val="tx1"/>
                </a:solidFill>
              </a:rPr>
              <a:pPr algn="r" eaLnBrk="1" hangingPunct="1">
                <a:lnSpc>
                  <a:spcPct val="100000"/>
                </a:lnSpc>
              </a:pPr>
              <a:t>62</a:t>
            </a:fld>
            <a:endParaRPr lang="en-US" altLang="en-US" sz="1200" b="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968371" y="4534503"/>
            <a:ext cx="5323568" cy="4294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explains buprenorphine</a:t>
            </a:r>
            <a:r>
              <a:rPr lang="en-US" altLang="en-US" baseline="0" dirty="0"/>
              <a:t> treatment for opioid use disorder. Buprenorphine is a partial opioid agonist, meaning that it provides opioid effects up to a limit. It has a ceiling effect at higher doses, meaning that it is impossible to overdose on it. Similar to methadone, it reduces or eliminates withdrawal symptoms and cravings. When naloxone is added to buprenorphine (i.e., Suboxone), it becomes very difficult to dilute and inject, which reduces diversion and allows for take-home doses. Buprenorphine can be prescribed at any doctor’s office (as long as the physician, NP, or PA has an FDA waiver to prescribe it), which makes it easier in general to access than methadone, and there is less historical stigma around it than there is around methadone.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Zoorob</a:t>
            </a:r>
            <a:r>
              <a:rPr lang="en-US" altLang="en-US" dirty="0"/>
              <a:t>, R., </a:t>
            </a:r>
            <a:r>
              <a:rPr lang="en-US" altLang="en-US" dirty="0" err="1"/>
              <a:t>Kowalchuk</a:t>
            </a:r>
            <a:r>
              <a:rPr lang="en-US" altLang="en-US" dirty="0"/>
              <a:t>, A., &amp; Mejia de Grubb, M. (2018). Buprenorphine</a:t>
            </a:r>
            <a:r>
              <a:rPr lang="en-US" altLang="en-US" baseline="0" dirty="0"/>
              <a:t> therapy for opioid use disorder. </a:t>
            </a:r>
            <a:r>
              <a:rPr lang="en-US" altLang="en-US" i="1" baseline="0" dirty="0"/>
              <a:t>American Family Physician, 97</a:t>
            </a:r>
            <a:r>
              <a:rPr lang="en-US" altLang="en-US" baseline="0" dirty="0"/>
              <a:t>(5), 313</a:t>
            </a:r>
            <a:r>
              <a:rPr lang="en-US" sz="1800" b="0" i="0" u="none" strike="noStrike" baseline="0" dirty="0">
                <a:solidFill>
                  <a:srgbClr val="000000"/>
                </a:solidFill>
                <a:latin typeface="Calibri" panose="020F0502020204030204" pitchFamily="34" charset="0"/>
              </a:rPr>
              <a:t>–</a:t>
            </a:r>
            <a:r>
              <a:rPr lang="en-US" altLang="en-US" baseline="0" dirty="0"/>
              <a:t>320.</a:t>
            </a:r>
          </a:p>
          <a:p>
            <a:pPr eaLnBrk="1" hangingPunct="1"/>
            <a:endParaRPr lang="en-US" altLang="en-US" dirty="0"/>
          </a:p>
        </p:txBody>
      </p:sp>
    </p:spTree>
    <p:extLst>
      <p:ext uri="{BB962C8B-B14F-4D97-AF65-F5344CB8AC3E}">
        <p14:creationId xmlns:p14="http://schemas.microsoft.com/office/powerpoint/2010/main" val="3657203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defRPr sz="4000" b="1">
                <a:solidFill>
                  <a:srgbClr val="FFCC00"/>
                </a:solidFill>
                <a:latin typeface="Arial" charset="0"/>
              </a:defRPr>
            </a:lvl1pPr>
            <a:lvl2pPr marL="742950" indent="-285750">
              <a:defRPr sz="4000" b="1">
                <a:solidFill>
                  <a:srgbClr val="FFCC00"/>
                </a:solidFill>
                <a:latin typeface="Arial" charset="0"/>
              </a:defRPr>
            </a:lvl2pPr>
            <a:lvl3pPr marL="1143000" indent="-228600">
              <a:defRPr sz="4000" b="1">
                <a:solidFill>
                  <a:srgbClr val="FFCC00"/>
                </a:solidFill>
                <a:latin typeface="Arial" charset="0"/>
              </a:defRPr>
            </a:lvl3pPr>
            <a:lvl4pPr marL="1600200" indent="-228600">
              <a:defRPr sz="4000" b="1">
                <a:solidFill>
                  <a:srgbClr val="FFCC00"/>
                </a:solidFill>
                <a:latin typeface="Arial" charset="0"/>
              </a:defRPr>
            </a:lvl4pPr>
            <a:lvl5pPr marL="2057400" indent="-228600">
              <a:defRPr sz="4000" b="1">
                <a:solidFill>
                  <a:srgbClr val="FFCC00"/>
                </a:solidFill>
                <a:latin typeface="Arial" charset="0"/>
              </a:defRPr>
            </a:lvl5pPr>
            <a:lvl6pPr marL="2514600" indent="-228600" algn="ctr" eaLnBrk="0" fontAlgn="base" hangingPunct="0">
              <a:lnSpc>
                <a:spcPct val="80000"/>
              </a:lnSpc>
              <a:spcBef>
                <a:spcPct val="0"/>
              </a:spcBef>
              <a:spcAft>
                <a:spcPct val="0"/>
              </a:spcAft>
              <a:defRPr sz="4000" b="1">
                <a:solidFill>
                  <a:srgbClr val="FFCC00"/>
                </a:solidFill>
                <a:latin typeface="Arial" charset="0"/>
              </a:defRPr>
            </a:lvl6pPr>
            <a:lvl7pPr marL="2971800" indent="-228600" algn="ctr" eaLnBrk="0" fontAlgn="base" hangingPunct="0">
              <a:lnSpc>
                <a:spcPct val="80000"/>
              </a:lnSpc>
              <a:spcBef>
                <a:spcPct val="0"/>
              </a:spcBef>
              <a:spcAft>
                <a:spcPct val="0"/>
              </a:spcAft>
              <a:defRPr sz="4000" b="1">
                <a:solidFill>
                  <a:srgbClr val="FFCC00"/>
                </a:solidFill>
                <a:latin typeface="Arial" charset="0"/>
              </a:defRPr>
            </a:lvl7pPr>
            <a:lvl8pPr marL="3429000" indent="-228600" algn="ctr" eaLnBrk="0" fontAlgn="base" hangingPunct="0">
              <a:lnSpc>
                <a:spcPct val="80000"/>
              </a:lnSpc>
              <a:spcBef>
                <a:spcPct val="0"/>
              </a:spcBef>
              <a:spcAft>
                <a:spcPct val="0"/>
              </a:spcAft>
              <a:defRPr sz="4000" b="1">
                <a:solidFill>
                  <a:srgbClr val="FFCC00"/>
                </a:solidFill>
                <a:latin typeface="Arial" charset="0"/>
              </a:defRPr>
            </a:lvl8pPr>
            <a:lvl9pPr marL="3886200" indent="-228600" algn="ctr" eaLnBrk="0" fontAlgn="base" hangingPunct="0">
              <a:lnSpc>
                <a:spcPct val="80000"/>
              </a:lnSpc>
              <a:spcBef>
                <a:spcPct val="0"/>
              </a:spcBef>
              <a:spcAft>
                <a:spcPct val="0"/>
              </a:spcAft>
              <a:defRPr sz="4000" b="1">
                <a:solidFill>
                  <a:srgbClr val="FFCC00"/>
                </a:solidFill>
                <a:latin typeface="Arial" charset="0"/>
              </a:defRPr>
            </a:lvl9pPr>
          </a:lstStyle>
          <a:p>
            <a:pPr algn="r" eaLnBrk="1" hangingPunct="1">
              <a:lnSpc>
                <a:spcPct val="100000"/>
              </a:lnSpc>
            </a:pPr>
            <a:fld id="{EF10DE06-48CC-4E3A-90A6-CC2B26D7A77D}" type="slidenum">
              <a:rPr lang="en-US" altLang="en-US" sz="1200" b="0">
                <a:solidFill>
                  <a:schemeClr val="tx1"/>
                </a:solidFill>
              </a:rPr>
              <a:pPr algn="r" eaLnBrk="1" hangingPunct="1">
                <a:lnSpc>
                  <a:spcPct val="100000"/>
                </a:lnSpc>
              </a:pPr>
              <a:t>63</a:t>
            </a:fld>
            <a:endParaRPr lang="en-US" altLang="en-US" sz="1200" b="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968371" y="4534503"/>
            <a:ext cx="5323568" cy="4294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MD trainer may wish </a:t>
            </a:r>
            <a:r>
              <a:rPr lang="en-US" altLang="en-US" baseline="0" dirty="0"/>
              <a:t>to elaborate on the 2</a:t>
            </a:r>
            <a:r>
              <a:rPr lang="en-US" altLang="en-US" baseline="30000" dirty="0"/>
              <a:t>nd</a:t>
            </a:r>
            <a:r>
              <a:rPr lang="en-US" altLang="en-US" baseline="0" dirty="0"/>
              <a:t> bullet point) </a:t>
            </a:r>
            <a:endParaRPr lang="en-US" altLang="en-US" dirty="0"/>
          </a:p>
          <a:p>
            <a:pPr eaLnBrk="1" hangingPunct="1"/>
            <a:r>
              <a:rPr lang="en-US" altLang="en-US" dirty="0"/>
              <a:t>When naloxone</a:t>
            </a:r>
            <a:r>
              <a:rPr lang="en-US" altLang="en-US" baseline="0" dirty="0"/>
              <a:t> is added to buprenorphine, the naloxone blocks the opioid agonist effect if it is illicitly injected, thereby reducing attempts to inject it. If the medication is taken as instructed, in the film or tablet forms, the naloxone passes through the GI tract without being absorbed, thus providing the desired opioid effect. Dosage may start at 4-8mg/day, escalating to 16-24mg/day for maintenance, depending on each patient’s response. However, some providers choose to start patients on a 24mg dose and then gradually reduce the dose depending on the patient’s response.  </a:t>
            </a:r>
            <a:endParaRPr lang="en-US" altLang="en-US" dirty="0"/>
          </a:p>
          <a:p>
            <a:pPr eaLnBrk="1" hangingPunct="1"/>
            <a:endParaRPr lang="en-US" altLang="en-US" dirty="0"/>
          </a:p>
          <a:p>
            <a:pPr eaLnBrk="1" hangingPunct="1"/>
            <a:r>
              <a:rPr lang="en-US" alt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Zoorob</a:t>
            </a:r>
            <a:r>
              <a:rPr lang="en-US" altLang="en-US" dirty="0"/>
              <a:t>, R., </a:t>
            </a:r>
            <a:r>
              <a:rPr lang="en-US" altLang="en-US" dirty="0" err="1"/>
              <a:t>Kowalchuk</a:t>
            </a:r>
            <a:r>
              <a:rPr lang="en-US" altLang="en-US" dirty="0"/>
              <a:t>, A., &amp; Mejia de Grubb, M. (2018). Buprenorphine</a:t>
            </a:r>
            <a:r>
              <a:rPr lang="en-US" altLang="en-US" baseline="0" dirty="0"/>
              <a:t> therapy for opioid use disorder. </a:t>
            </a:r>
            <a:r>
              <a:rPr lang="en-US" altLang="en-US" i="1" baseline="0" dirty="0"/>
              <a:t>American Family Physician, 97</a:t>
            </a:r>
            <a:r>
              <a:rPr lang="en-US" altLang="en-US" baseline="0" dirty="0"/>
              <a:t>(5), 313</a:t>
            </a:r>
            <a:r>
              <a:rPr lang="en-US" sz="1800" b="0" i="0" u="none" strike="noStrike" baseline="0" dirty="0">
                <a:solidFill>
                  <a:srgbClr val="000000"/>
                </a:solidFill>
                <a:latin typeface="Calibri" panose="020F0502020204030204" pitchFamily="34" charset="0"/>
              </a:rPr>
              <a:t>–</a:t>
            </a:r>
            <a:r>
              <a:rPr lang="en-US" altLang="en-US" baseline="0" dirty="0"/>
              <a:t>320.</a:t>
            </a:r>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3376882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Detoxification from opioids</a:t>
            </a:r>
            <a:r>
              <a:rPr lang="en-US" sz="1200" kern="1200" baseline="0" dirty="0">
                <a:solidFill>
                  <a:schemeClr val="tx1"/>
                </a:solidFill>
                <a:effectLst/>
                <a:latin typeface="+mn-lt"/>
                <a:ea typeface="+mn-ea"/>
                <a:cs typeface="+mn-cs"/>
              </a:rPr>
              <a:t> is contraindicated in pregnant women unless it is done in a hospital setting with constant monitoring. Methadone is currently the standard treatment for pregnant women with opioid use disorder; however, buprenorphine can also be used. The MOTHER study compared methadone and buprenorphine treatment in pregnant women. They found that neonates exposed to buprenorphine in utero required significantly less morphine to treat neonatal abstinence syndrome. They also found that neonates of the women taking buprenorphine had a significantly shorter duration of neonatal abstinence syndrome treatment and that they required a significantly shorter hospital stay. The study provided preliminary evidence that buprenorphine may be preferred over methadone for pregnant women. Ultimately the decision is up to each woman and her doctor.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 T., Griffin, B., Stone, R., Vest, K., &amp; Todd, T. (2017). Methadone, buprenorphine, and naltrexone for the treatment of opioid use disorder in pregnant women. </a:t>
            </a:r>
            <a:r>
              <a:rPr lang="en-US" sz="1200" i="1" kern="1200" dirty="0">
                <a:solidFill>
                  <a:schemeClr val="tx1"/>
                </a:solidFill>
                <a:effectLst/>
                <a:latin typeface="+mn-lt"/>
                <a:ea typeface="+mn-ea"/>
                <a:cs typeface="+mn-cs"/>
              </a:rPr>
              <a:t>Pharmacotherapy, 37</a:t>
            </a:r>
            <a:r>
              <a:rPr lang="en-US" sz="1200" kern="1200" dirty="0">
                <a:solidFill>
                  <a:schemeClr val="tx1"/>
                </a:solidFill>
                <a:effectLst/>
                <a:latin typeface="+mn-lt"/>
                <a:ea typeface="+mn-ea"/>
                <a:cs typeface="+mn-cs"/>
              </a:rPr>
              <a:t>(7), 824</a:t>
            </a:r>
            <a:r>
              <a:rPr lang="en-US" sz="1800" b="0" i="0" u="none" strike="noStrike" baseline="0" dirty="0">
                <a:solidFill>
                  <a:srgbClr val="000000"/>
                </a:solidFill>
                <a:latin typeface="Calibri" panose="020F0502020204030204" pitchFamily="34" charset="0"/>
              </a:rPr>
              <a:t>–</a:t>
            </a:r>
            <a:r>
              <a:rPr lang="en-US" sz="1200" kern="1200" dirty="0">
                <a:solidFill>
                  <a:schemeClr val="tx1"/>
                </a:solidFill>
                <a:effectLst/>
                <a:latin typeface="+mn-lt"/>
                <a:ea typeface="+mn-ea"/>
                <a:cs typeface="+mn-cs"/>
              </a:rPr>
              <a:t>839.  </a:t>
            </a:r>
          </a:p>
          <a:p>
            <a:endParaRPr lang="en-US" dirty="0"/>
          </a:p>
          <a:p>
            <a:r>
              <a:rPr lang="en-US" dirty="0" err="1"/>
              <a:t>Gaalema</a:t>
            </a:r>
            <a:r>
              <a:rPr lang="en-US" dirty="0"/>
              <a:t>, D., Scott, T., Heil, S., Coyle, M., Kaltenbach, K., et al. (2012). Differences in the profile of neonatal</a:t>
            </a:r>
            <a:r>
              <a:rPr lang="en-US" baseline="0" dirty="0"/>
              <a:t> abstinence syndrome signs in methadone- versus buprenorphine-exposed neonates. </a:t>
            </a:r>
            <a:r>
              <a:rPr lang="en-US" i="1" baseline="0" dirty="0"/>
              <a:t>Addiction, 107</a:t>
            </a:r>
            <a:r>
              <a:rPr lang="en-US" baseline="0" dirty="0"/>
              <a:t>(Suppl. 1), 53</a:t>
            </a:r>
            <a:r>
              <a:rPr lang="en-US" sz="1800" b="0" i="0" u="none" strike="noStrike" baseline="0" dirty="0">
                <a:solidFill>
                  <a:srgbClr val="000000"/>
                </a:solidFill>
                <a:latin typeface="Calibri" panose="020F0502020204030204" pitchFamily="34" charset="0"/>
              </a:rPr>
              <a:t>–</a:t>
            </a:r>
            <a:r>
              <a:rPr lang="en-US" baseline="0" dirty="0"/>
              <a:t>62.</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64</a:t>
            </a:fld>
            <a:endParaRPr lang="en-US"/>
          </a:p>
        </p:txBody>
      </p:sp>
    </p:spTree>
    <p:extLst>
      <p:ext uri="{BB962C8B-B14F-4D97-AF65-F5344CB8AC3E}">
        <p14:creationId xmlns:p14="http://schemas.microsoft.com/office/powerpoint/2010/main" val="799011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Naltrexone</a:t>
            </a:r>
            <a:r>
              <a:rPr lang="en-US" baseline="0" dirty="0"/>
              <a:t> is another treatment approach for opioid use disorder. It is an opioid antagonist, meaning that it blocks opioid effects. Patients must be inducted onto naltrexone after they have gone through detox; otherwise it will induce withdrawal symptoms. It can be taken orally or as an extended-release injection (i.e. Vivitrol). Vivitrol injections are only required monthly, which increases medication adherence. Naltrexone has been shown to increase opioid abstinence and retention in treatment, and to reduce cravings and relapses. Patients need to be warned that because the extended-release injection blocks all opioid and alcohol effects, opioid pain medications will not be effective while taking it. </a:t>
            </a:r>
            <a:endParaRPr lang="en-US" dirty="0"/>
          </a:p>
          <a:p>
            <a:endParaRPr lang="en-US" dirty="0"/>
          </a:p>
          <a:p>
            <a:r>
              <a:rPr lang="en-US" b="1" dirty="0"/>
              <a:t>REFERENCE:</a:t>
            </a:r>
            <a:r>
              <a:rPr lang="en-US" b="1" baseline="0" dirty="0"/>
              <a:t> </a:t>
            </a:r>
            <a:endParaRPr lang="en-US" b="1" dirty="0"/>
          </a:p>
          <a:p>
            <a:r>
              <a:rPr lang="en-US" dirty="0"/>
              <a:t>Cousins,</a:t>
            </a:r>
            <a:r>
              <a:rPr lang="en-US" baseline="0" dirty="0"/>
              <a:t> S., </a:t>
            </a:r>
            <a:r>
              <a:rPr lang="en-US" baseline="0" dirty="0" err="1"/>
              <a:t>Denering</a:t>
            </a:r>
            <a:r>
              <a:rPr lang="en-US" baseline="0" dirty="0"/>
              <a:t>, L., Crevecoeur-MacPhail, D., Viernes, J., Sugita, W., Barger, J., … Rawson, R.. (2016). A demonstration project implementing extended-release naltrexone in Los Angeles County. </a:t>
            </a:r>
            <a:r>
              <a:rPr lang="en-US" i="1" baseline="0" dirty="0"/>
              <a:t>Substance Abuse, 37, </a:t>
            </a:r>
            <a:r>
              <a:rPr lang="en-US" baseline="0" dirty="0"/>
              <a:t>54</a:t>
            </a:r>
            <a:r>
              <a:rPr lang="en-US" sz="1800" b="0" i="0" u="none" strike="noStrike" baseline="0" dirty="0">
                <a:solidFill>
                  <a:srgbClr val="000000"/>
                </a:solidFill>
                <a:latin typeface="Calibri" panose="020F0502020204030204" pitchFamily="34" charset="0"/>
              </a:rPr>
              <a:t>–</a:t>
            </a:r>
            <a:r>
              <a:rPr lang="en-US" baseline="0" dirty="0"/>
              <a:t>62.</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65</a:t>
            </a:fld>
            <a:endParaRPr lang="en-US"/>
          </a:p>
        </p:txBody>
      </p:sp>
    </p:spTree>
    <p:extLst>
      <p:ext uri="{BB962C8B-B14F-4D97-AF65-F5344CB8AC3E}">
        <p14:creationId xmlns:p14="http://schemas.microsoft.com/office/powerpoint/2010/main" val="19566752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a:t>
            </a:r>
            <a:r>
              <a:rPr lang="en-US" baseline="0" dirty="0"/>
              <a:t> is a full opioid antagonist and rapidly displaces opioid agonist molecules such as heroin, which is why it is used in cases of overdose. It reverses the central nervous system and respiratory depression caused by opioids. Naloxone takes effect in 2-5 minutes and is available as a nasal spray (i.e., Narcan) or as an auto-injector (i.e., </a:t>
            </a:r>
            <a:r>
              <a:rPr lang="en-US" baseline="0" dirty="0" err="1"/>
              <a:t>Evzio</a:t>
            </a:r>
            <a:r>
              <a:rPr lang="en-US" baseline="0" dirty="0"/>
              <a:t>). It has been distributed to first responders around the country and is generally now prescribed along with opioid painkiller medications, to be used in case of overdose. </a:t>
            </a:r>
            <a:endParaRPr lang="en-US" dirty="0"/>
          </a:p>
          <a:p>
            <a:endParaRPr lang="en-US" dirty="0"/>
          </a:p>
          <a:p>
            <a:r>
              <a:rPr lang="en-US" b="1" dirty="0"/>
              <a:t>REFERENCE:</a:t>
            </a:r>
          </a:p>
          <a:p>
            <a:r>
              <a:rPr lang="en-US" dirty="0"/>
              <a:t>Ryan, S.</a:t>
            </a:r>
            <a:r>
              <a:rPr lang="en-US" baseline="0" dirty="0"/>
              <a:t> &amp; Dunne, R. (2018). Pharmacokinetic properties of intranasal and injectable formulations of naloxone for community use: A systematic review. </a:t>
            </a:r>
            <a:r>
              <a:rPr lang="en-US" i="1" baseline="0" dirty="0"/>
              <a:t>Pain Management, 8</a:t>
            </a:r>
            <a:r>
              <a:rPr lang="en-US" baseline="0" dirty="0"/>
              <a:t>(3), 231</a:t>
            </a:r>
            <a:r>
              <a:rPr lang="en-US" sz="1800" b="0" i="0" u="none" strike="noStrike" baseline="0" dirty="0">
                <a:solidFill>
                  <a:srgbClr val="000000"/>
                </a:solidFill>
                <a:latin typeface="Calibri" panose="020F0502020204030204" pitchFamily="34" charset="0"/>
              </a:rPr>
              <a:t>–</a:t>
            </a:r>
            <a:r>
              <a:rPr lang="en-US" baseline="0" dirty="0"/>
              <a:t>245.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66</a:t>
            </a:fld>
            <a:endParaRPr lang="en-US"/>
          </a:p>
        </p:txBody>
      </p:sp>
    </p:spTree>
    <p:extLst>
      <p:ext uri="{BB962C8B-B14F-4D97-AF65-F5344CB8AC3E}">
        <p14:creationId xmlns:p14="http://schemas.microsoft.com/office/powerpoint/2010/main" val="2016670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SAMHSA, simply</a:t>
            </a:r>
            <a:r>
              <a:rPr lang="en-US" baseline="0" dirty="0"/>
              <a:t> </a:t>
            </a:r>
            <a:r>
              <a:rPr lang="en-US" dirty="0"/>
              <a:t>increasing</a:t>
            </a:r>
            <a:r>
              <a:rPr lang="en-US" baseline="0" dirty="0"/>
              <a:t> access to MOUD in communities of color may not be enough to stem the opioid epidemic. Opioids may be a coping mechanism in communities traumatized by poverty, violence, and neglect. In order for interventions to be effective, we need to recognize the value of community-led needs assessments and routine check-ins with the community that address the social determinants of health. </a:t>
            </a:r>
            <a:endParaRPr lang="en-US" dirty="0"/>
          </a:p>
          <a:p>
            <a:endParaRPr lang="en-US" dirty="0"/>
          </a:p>
          <a:p>
            <a:r>
              <a:rPr lang="en-US" b="1" dirty="0"/>
              <a:t>REFERENCE:</a:t>
            </a:r>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67</a:t>
            </a:fld>
            <a:endParaRPr lang="en-US"/>
          </a:p>
        </p:txBody>
      </p:sp>
    </p:spTree>
    <p:extLst>
      <p:ext uri="{BB962C8B-B14F-4D97-AF65-F5344CB8AC3E}">
        <p14:creationId xmlns:p14="http://schemas.microsoft.com/office/powerpoint/2010/main" val="7080673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quote from a key informant in the SAMHSA</a:t>
            </a:r>
            <a:r>
              <a:rPr lang="en-US" baseline="0" dirty="0"/>
              <a:t> report on the opioid crisis in the African-American population. They make the point that medications may not be enough to treat opioid addiction; that comprehensive, holistic approaches tailored to the community are required. </a:t>
            </a:r>
            <a:endParaRPr lang="en-US" dirty="0"/>
          </a:p>
          <a:p>
            <a:endParaRPr lang="en-US" dirty="0"/>
          </a:p>
          <a:p>
            <a:r>
              <a:rPr lang="en-US" b="1" dirty="0"/>
              <a:t>REFERENCE:</a:t>
            </a:r>
            <a:r>
              <a:rPr lang="en-US" baseline="0" dirty="0"/>
              <a:t> </a:t>
            </a:r>
            <a:endParaRPr lang="en-US" dirty="0"/>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68</a:t>
            </a:fld>
            <a:endParaRPr lang="en-US"/>
          </a:p>
        </p:txBody>
      </p:sp>
    </p:spTree>
    <p:extLst>
      <p:ext uri="{BB962C8B-B14F-4D97-AF65-F5344CB8AC3E}">
        <p14:creationId xmlns:p14="http://schemas.microsoft.com/office/powerpoint/2010/main" val="1139559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a section on access to MOUD care issues. </a:t>
            </a:r>
          </a:p>
          <a:p>
            <a:endParaRPr lang="en-US" dirty="0"/>
          </a:p>
          <a:p>
            <a:r>
              <a:rPr lang="en-US" b="1" dirty="0"/>
              <a:t>Image Credit: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Purchased image, Adobe Stock, 2022.</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54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section header slide for the section on epidemiology. </a:t>
            </a:r>
          </a:p>
        </p:txBody>
      </p:sp>
      <p:sp>
        <p:nvSpPr>
          <p:cNvPr id="4" name="Slide Number Placeholder 3"/>
          <p:cNvSpPr>
            <a:spLocks noGrp="1"/>
          </p:cNvSpPr>
          <p:nvPr>
            <p:ph type="sldNum" sz="quarter" idx="10"/>
          </p:nvPr>
        </p:nvSpPr>
        <p:spPr/>
        <p:txBody>
          <a:bodyPr/>
          <a:lstStyle/>
          <a:p>
            <a:fld id="{3B094AAE-6FCB-4991-9F3F-20F19306B018}" type="slidenum">
              <a:rPr lang="en-US" smtClean="0"/>
              <a:t>7</a:t>
            </a:fld>
            <a:endParaRPr lang="en-US"/>
          </a:p>
        </p:txBody>
      </p:sp>
    </p:spTree>
    <p:extLst>
      <p:ext uri="{BB962C8B-B14F-4D97-AF65-F5344CB8AC3E}">
        <p14:creationId xmlns:p14="http://schemas.microsoft.com/office/powerpoint/2010/main" val="1650060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 a small section on access to care. Helena Hansen and colleagues</a:t>
            </a:r>
            <a:r>
              <a:rPr lang="en-US" baseline="0" dirty="0"/>
              <a:t> argue that we need to reorient U.S. drug policy toward a public health approach for all Americans, not just White Americans. They state that MAT and psychosocial treatments need to be available in all communities, and that expanding access to MAT may require incentives for physicians and other healthcare providers serving low income and/or uninsured patients in settings like FQHC’s to prescribe buprenorphine. They also suggest that we decriminalize personal possession of drugs and expunge arrest records, which will benefit men of color in particular. They also recommend requiring racial impact statements with any proposed public policy changes related to the opioid epidemic or the criminal justice system. Racial impact statements require legislators to evaluate if and how criminal justice reforms will affect racial disparities before voting on legislation. </a:t>
            </a:r>
            <a:endParaRPr lang="en-US" dirty="0"/>
          </a:p>
          <a:p>
            <a:endParaRPr lang="en-US" dirty="0"/>
          </a:p>
          <a:p>
            <a:r>
              <a:rPr lang="en-US" b="1" dirty="0"/>
              <a:t>REFERENCE:</a:t>
            </a:r>
            <a:r>
              <a:rPr lang="en-US" b="1" baseline="0" dirty="0"/>
              <a:t> </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800" b="0" i="0" u="none" strike="noStrike" baseline="0" dirty="0">
                <a:solidFill>
                  <a:srgbClr val="000000"/>
                </a:solidFill>
                <a:latin typeface="Calibri" panose="020F0502020204030204" pitchFamily="34" charset="0"/>
              </a:rPr>
              <a:t>–</a:t>
            </a:r>
            <a:r>
              <a:rPr lang="en-US" baseline="0" dirty="0"/>
              <a:t>2128.</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70</a:t>
            </a:fld>
            <a:endParaRPr lang="en-US"/>
          </a:p>
        </p:txBody>
      </p:sp>
    </p:spTree>
    <p:extLst>
      <p:ext uri="{BB962C8B-B14F-4D97-AF65-F5344CB8AC3E}">
        <p14:creationId xmlns:p14="http://schemas.microsoft.com/office/powerpoint/2010/main" val="13335510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following slide describe</a:t>
            </a:r>
            <a:r>
              <a:rPr lang="en-US" baseline="0" dirty="0"/>
              <a:t> the California Hub and Spoke Program. The goals of the project are to implement a hub and spoke model to increase access to OUD treatment in California, to increase the availability of medications for OUD, to increase the number of healthcare providers waivered to prescribe buprenorphine, to develop prevention and recovery activities, establish learning collaboratives and provide training to hub and spoke program staff, and to improve medication access for tribal communities. </a:t>
            </a:r>
            <a:endParaRPr lang="en-US" dirty="0"/>
          </a:p>
          <a:p>
            <a:endParaRPr lang="en-US" dirty="0"/>
          </a:p>
          <a:p>
            <a:r>
              <a:rPr lang="en-US" b="1" dirty="0"/>
              <a:t>REFERENCE:</a:t>
            </a:r>
            <a:r>
              <a:rPr lang="en-US" baseline="0" dirty="0"/>
              <a:t> </a:t>
            </a:r>
          </a:p>
          <a:p>
            <a:r>
              <a:rPr lang="en-US" dirty="0"/>
              <a:t>Darfler, K. Santos, A., Gregorio, L., Vazquez, E., Bass, B., Joshi, V., </a:t>
            </a:r>
            <a:r>
              <a:rPr lang="en-US" dirty="0" err="1"/>
              <a:t>Antonini</a:t>
            </a:r>
            <a:r>
              <a:rPr lang="en-US" dirty="0"/>
              <a:t>, V., … Urada, D. (2020). </a:t>
            </a:r>
            <a:r>
              <a:rPr lang="en-US" i="1" dirty="0"/>
              <a:t>California State Targeted Response to the Opioid Crisis; Final Evaluation Report. </a:t>
            </a:r>
            <a:r>
              <a:rPr lang="en-US" i="0" dirty="0"/>
              <a:t>Los Angeles, CA: </a:t>
            </a:r>
            <a:r>
              <a:rPr lang="en-US" dirty="0"/>
              <a:t>UCLA Integrated</a:t>
            </a:r>
            <a:r>
              <a:rPr lang="en-US" baseline="0" dirty="0"/>
              <a:t> </a:t>
            </a:r>
            <a:r>
              <a:rPr lang="en-US" dirty="0"/>
              <a:t>Substance Abuse Programs.</a:t>
            </a:r>
            <a:r>
              <a:rPr lang="en-US" baseline="0" dirty="0"/>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71</a:t>
            </a:fld>
            <a:endParaRPr lang="en-US"/>
          </a:p>
        </p:txBody>
      </p:sp>
    </p:spTree>
    <p:extLst>
      <p:ext uri="{BB962C8B-B14F-4D97-AF65-F5344CB8AC3E}">
        <p14:creationId xmlns:p14="http://schemas.microsoft.com/office/powerpoint/2010/main" val="22702902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California</a:t>
            </a:r>
            <a:r>
              <a:rPr lang="en-US" baseline="0" dirty="0"/>
              <a:t> Hub and Spoke program, a hub is defined as an opioid treatment program (OTP), and a spoke is a physician’s office. The idea is to connect each hub with spokes in its geographic area. As of 2019, there were 18 hub &amp; spoke networks with over 200 spoke locations around the state, and almost 400 providers with waivers to prescribe buprenorphine. The program covers the costs of MOUD for uninsured patients who are not eligible for Medi-Cal. The 2019 evaluation report of the program noted that people of color were significantly less likely to have prior treatment experiences and to feel that their treatment was affordable compared to White participants. </a:t>
            </a:r>
            <a:endParaRPr lang="en-US" dirty="0"/>
          </a:p>
          <a:p>
            <a:endParaRPr lang="en-US" dirty="0"/>
          </a:p>
          <a:p>
            <a:r>
              <a:rPr lang="en-US" b="1" dirty="0"/>
              <a:t>REFERENCE:</a:t>
            </a:r>
            <a:r>
              <a:rPr lang="en-US" b="1" baseline="0" dirty="0"/>
              <a:t> </a:t>
            </a:r>
            <a:endParaRPr lang="en-US" b="1" dirty="0"/>
          </a:p>
          <a:p>
            <a:r>
              <a:rPr lang="en-US" dirty="0"/>
              <a:t>Darfler, K. Santos, A., Gregorio, L., Vazquez, E., Bass, B., Joshi, V., </a:t>
            </a:r>
            <a:r>
              <a:rPr lang="en-US" dirty="0" err="1"/>
              <a:t>Antonini</a:t>
            </a:r>
            <a:r>
              <a:rPr lang="en-US" dirty="0"/>
              <a:t>, V., … Urada, D. (2020). </a:t>
            </a:r>
            <a:r>
              <a:rPr lang="en-US" i="1" dirty="0"/>
              <a:t>California State Targeted Response to the Opioid Crisis; Final Evaluation Report. </a:t>
            </a:r>
            <a:r>
              <a:rPr lang="en-US" i="0" dirty="0"/>
              <a:t>Los Angeles, CA: </a:t>
            </a:r>
            <a:r>
              <a:rPr lang="en-US" dirty="0"/>
              <a:t>UCLA Integrated</a:t>
            </a:r>
            <a:r>
              <a:rPr lang="en-US" baseline="0" dirty="0"/>
              <a:t> </a:t>
            </a:r>
            <a:r>
              <a:rPr lang="en-US" dirty="0"/>
              <a:t>Substance Abuse Programs.</a:t>
            </a:r>
            <a:r>
              <a:rPr lang="en-US" baseline="0" dirty="0"/>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72</a:t>
            </a:fld>
            <a:endParaRPr lang="en-US"/>
          </a:p>
        </p:txBody>
      </p:sp>
    </p:spTree>
    <p:extLst>
      <p:ext uri="{BB962C8B-B14F-4D97-AF65-F5344CB8AC3E}">
        <p14:creationId xmlns:p14="http://schemas.microsoft.com/office/powerpoint/2010/main" val="21771213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racial/ethnic</a:t>
            </a:r>
            <a:r>
              <a:rPr lang="en-US" baseline="0" dirty="0"/>
              <a:t> breakdown of California Hub patients (i.e., those receiving methadone). Approximately 53% were White, 23.4% were Hispanic/Latinx, nearly 7% were African-American, 1.5% were Asian-American/Pacific Islander, and nearly 15% did not report race/ethnicity. </a:t>
            </a:r>
          </a:p>
          <a:p>
            <a:endParaRPr lang="en-US" baseline="0" dirty="0"/>
          </a:p>
          <a:p>
            <a:r>
              <a:rPr lang="en-US" b="1" dirty="0"/>
              <a:t>REFERENCE:</a:t>
            </a:r>
            <a:r>
              <a:rPr lang="en-US" b="1" baseline="0" dirty="0"/>
              <a:t> </a:t>
            </a:r>
            <a:endParaRPr lang="en-US" b="1" dirty="0"/>
          </a:p>
          <a:p>
            <a:r>
              <a:rPr lang="en-US" dirty="0"/>
              <a:t>Darfler, K. Santos, A., Gregorio, L., Vazquez, E., Bass, B., Joshi, V., </a:t>
            </a:r>
            <a:r>
              <a:rPr lang="en-US" dirty="0" err="1"/>
              <a:t>Antonini</a:t>
            </a:r>
            <a:r>
              <a:rPr lang="en-US" dirty="0"/>
              <a:t>, V., … Urada, D. (2020). </a:t>
            </a:r>
            <a:r>
              <a:rPr lang="en-US" i="1" dirty="0"/>
              <a:t>California State Targeted Response to the Opioid Crisis; Final Evaluation Report. </a:t>
            </a:r>
            <a:r>
              <a:rPr lang="en-US" i="0" dirty="0"/>
              <a:t>Los Angeles, CA: </a:t>
            </a:r>
            <a:r>
              <a:rPr lang="en-US" dirty="0"/>
              <a:t>UCLA Integrated</a:t>
            </a:r>
            <a:r>
              <a:rPr lang="en-US" baseline="0" dirty="0"/>
              <a:t> </a:t>
            </a:r>
            <a:r>
              <a:rPr lang="en-US" dirty="0"/>
              <a:t>Substance Abuse Programs.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73</a:t>
            </a:fld>
            <a:endParaRPr lang="en-US"/>
          </a:p>
        </p:txBody>
      </p:sp>
    </p:spTree>
    <p:extLst>
      <p:ext uri="{BB962C8B-B14F-4D97-AF65-F5344CB8AC3E}">
        <p14:creationId xmlns:p14="http://schemas.microsoft.com/office/powerpoint/2010/main" val="28324654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racial/ethnic</a:t>
            </a:r>
            <a:r>
              <a:rPr lang="en-US" baseline="0" dirty="0"/>
              <a:t> breakdown of California Spoke patients (i.e., those receiving buprenorphine). Approximately 44% were White, approximately 20% were Black, and approximately 14% were Hispanic/Latinx. The point here is that spoke programs appear to have a fairly diverse mix of ethnicities that have access to buprenorphine as well as methadone. </a:t>
            </a:r>
            <a:endParaRPr lang="en-US" dirty="0"/>
          </a:p>
          <a:p>
            <a:endParaRPr lang="en-US" dirty="0"/>
          </a:p>
          <a:p>
            <a:r>
              <a:rPr lang="en-US" b="1" dirty="0"/>
              <a:t>REFERENCE:</a:t>
            </a:r>
            <a:r>
              <a:rPr lang="en-US" b="1" baseline="0" dirty="0"/>
              <a:t> </a:t>
            </a:r>
            <a:endParaRPr lang="en-US" b="1" dirty="0"/>
          </a:p>
          <a:p>
            <a:r>
              <a:rPr lang="en-US" dirty="0"/>
              <a:t>Darfler, K. Santos, A., Gregorio, L., Vazquez, E., Bass, B., Joshi, V., </a:t>
            </a:r>
            <a:r>
              <a:rPr lang="en-US" dirty="0" err="1"/>
              <a:t>Antonini</a:t>
            </a:r>
            <a:r>
              <a:rPr lang="en-US" dirty="0"/>
              <a:t>, V., … Urada, D. (2020). </a:t>
            </a:r>
            <a:r>
              <a:rPr lang="en-US" i="1" dirty="0"/>
              <a:t>California State Targeted Response to the Opioid Crisis; Final Evaluation Report. </a:t>
            </a:r>
            <a:r>
              <a:rPr lang="en-US" i="0" dirty="0"/>
              <a:t>Los Angeles, CA: </a:t>
            </a:r>
            <a:r>
              <a:rPr lang="en-US" dirty="0"/>
              <a:t>UCLA Integrated</a:t>
            </a:r>
            <a:r>
              <a:rPr lang="en-US" baseline="0" dirty="0"/>
              <a:t> </a:t>
            </a:r>
            <a:r>
              <a:rPr lang="en-US" dirty="0"/>
              <a:t>Substance Abuse Programs.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74</a:t>
            </a:fld>
            <a:endParaRPr lang="en-US"/>
          </a:p>
        </p:txBody>
      </p:sp>
    </p:spTree>
    <p:extLst>
      <p:ext uri="{BB962C8B-B14F-4D97-AF65-F5344CB8AC3E}">
        <p14:creationId xmlns:p14="http://schemas.microsoft.com/office/powerpoint/2010/main" val="6841119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 </a:t>
            </a:r>
          </a:p>
          <a:p>
            <a:r>
              <a:rPr lang="en-US" dirty="0"/>
              <a:t>Make the point that many “standard interventions” were evaluated and normed on White, heterosexual populations. Numerous studies have now demonstrated that having a patient see a treatment provider who shares demographic characteristics with the patient, such as race/ethnicity, yield better patient outcomes. </a:t>
            </a:r>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75</a:t>
            </a:fld>
            <a:endParaRPr lang="en-US"/>
          </a:p>
        </p:txBody>
      </p:sp>
    </p:spTree>
    <p:extLst>
      <p:ext uri="{BB962C8B-B14F-4D97-AF65-F5344CB8AC3E}">
        <p14:creationId xmlns:p14="http://schemas.microsoft.com/office/powerpoint/2010/main" val="7680484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Racial/ethnic</a:t>
            </a:r>
            <a:r>
              <a:rPr lang="en-US" baseline="0" dirty="0"/>
              <a:t> impact statements are a way to assess the effects of health-related policies and clinical practices on racial/ethnic groups. They require policymakers to conduct a formal assessment of how a specific policy proposal is likely to reduce or exacerbate racial disparities, especially policies affecting the criminal justice system. They have been implemented in Iowa and Connecticut and are currently under consideration in other states. </a:t>
            </a:r>
            <a:endParaRPr lang="en-US" dirty="0"/>
          </a:p>
          <a:p>
            <a:endParaRPr lang="en-US" dirty="0"/>
          </a:p>
          <a:p>
            <a:r>
              <a:rPr lang="en-US" b="1" dirty="0"/>
              <a:t>REFERENCE:</a:t>
            </a:r>
            <a:r>
              <a:rPr lang="en-US" baseline="0" dirty="0"/>
              <a:t> </a:t>
            </a:r>
            <a:endParaRPr lang="en-US" dirty="0"/>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76</a:t>
            </a:fld>
            <a:endParaRPr lang="en-US"/>
          </a:p>
        </p:txBody>
      </p:sp>
    </p:spTree>
    <p:extLst>
      <p:ext uri="{BB962C8B-B14F-4D97-AF65-F5344CB8AC3E}">
        <p14:creationId xmlns:p14="http://schemas.microsoft.com/office/powerpoint/2010/main" val="4168708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Brenes</a:t>
            </a:r>
            <a:r>
              <a:rPr lang="en-US" dirty="0"/>
              <a:t> and Henriquez, we should be utilizing</a:t>
            </a:r>
            <a:r>
              <a:rPr lang="en-US" baseline="0" dirty="0"/>
              <a:t> culturally acceptable interventions in clinical settings. This might include some combination of non-pharmacological interventions and alternative therapies, including prayer, deep breathing techniques, meditation, herbal remedies, massage therapy, or acupressure. </a:t>
            </a:r>
            <a:endParaRPr lang="en-US" dirty="0"/>
          </a:p>
          <a:p>
            <a:endParaRPr lang="en-US" dirty="0"/>
          </a:p>
          <a:p>
            <a:r>
              <a:rPr lang="en-US" b="1" dirty="0"/>
              <a:t>REFERENCE:</a:t>
            </a:r>
          </a:p>
          <a:p>
            <a:r>
              <a:rPr lang="en-US" dirty="0" err="1"/>
              <a:t>Brenes</a:t>
            </a:r>
            <a:r>
              <a:rPr lang="en-US" dirty="0"/>
              <a:t>, F &amp; Henriquez, F. (2020) Hispanics, Addictions, and the opioid epidemic: brief</a:t>
            </a:r>
            <a:r>
              <a:rPr lang="en-US" baseline="0" dirty="0"/>
              <a:t> report. </a:t>
            </a:r>
            <a:r>
              <a:rPr lang="en-US" i="1" baseline="0" dirty="0"/>
              <a:t>Hispanic Health Care International, 18</a:t>
            </a:r>
            <a:r>
              <a:rPr lang="en-US" baseline="0" dirty="0"/>
              <a:t>(1), 40</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baseline="0" dirty="0"/>
              <a:t>43. </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77</a:t>
            </a:fld>
            <a:endParaRPr lang="en-US"/>
          </a:p>
        </p:txBody>
      </p:sp>
    </p:spTree>
    <p:extLst>
      <p:ext uri="{BB962C8B-B14F-4D97-AF65-F5344CB8AC3E}">
        <p14:creationId xmlns:p14="http://schemas.microsoft.com/office/powerpoint/2010/main" val="8763231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SAMHSA states that it is important</a:t>
            </a:r>
            <a:r>
              <a:rPr lang="en-US" baseline="0" dirty="0"/>
              <a:t> to address prevention and treatment in campaigns like public service announcements in Spanish. One key message is that long-term recovery is possible. The 3</a:t>
            </a:r>
            <a:r>
              <a:rPr lang="en-US" baseline="30000" dirty="0"/>
              <a:t>rd</a:t>
            </a:r>
            <a:r>
              <a:rPr lang="en-US" baseline="0" dirty="0"/>
              <a:t> bullet point is a quote from a key informant in which they suggest that we identify informal, trusted community leaders and take information to them in Spanish so that they can recognize and intervene in opioid use.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174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example</a:t>
            </a:r>
            <a:r>
              <a:rPr lang="en-US" baseline="0" dirty="0"/>
              <a:t> of a media campaign in Spanish is the CETPA Mental Health and Substance Abuse Services, a nonprofit agency in Georgia. They initiated a prescription drug prevention program for Hispanic communities for which they held focus groups in English and Spanish, with various age groups. They found that families with recently arrived members had the least amount of knowledge about opioids and the potential harms of misuse. Following the focus groups, they created a media campaign in Spanish to educate the population about opioid use disorder as a chronic illness as opposed to a moral failing.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38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in 2019 African-Americans</a:t>
            </a:r>
            <a:r>
              <a:rPr lang="en-US" baseline="0" dirty="0"/>
              <a:t> made up approximately 13% of the U.S. population but accounted for approximately 42% (15,340) of new HIV diagnoses. </a:t>
            </a:r>
            <a:endParaRPr lang="en-US" dirty="0"/>
          </a:p>
          <a:p>
            <a:endParaRPr lang="en-US" dirty="0"/>
          </a:p>
          <a:p>
            <a:r>
              <a:rPr lang="en-US" b="1" dirty="0"/>
              <a:t>REFERENCE:</a:t>
            </a:r>
            <a:r>
              <a:rPr lang="en-US" dirty="0"/>
              <a:t> </a:t>
            </a:r>
          </a:p>
          <a:p>
            <a:r>
              <a:rPr lang="en-US" dirty="0"/>
              <a:t>Centers for Disease Control and Prevention.</a:t>
            </a:r>
            <a:r>
              <a:rPr lang="en-US" baseline="0" dirty="0"/>
              <a:t> (2020). </a:t>
            </a:r>
            <a:r>
              <a:rPr lang="en-US" i="1" baseline="0" dirty="0"/>
              <a:t>HIV by Race/Ethnicity</a:t>
            </a:r>
            <a:r>
              <a:rPr lang="en-US" baseline="0" dirty="0"/>
              <a:t>. 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https://www.cdc.gov/hiv/basics/statistics.html</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2137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CETPA (Clinic for</a:t>
            </a:r>
            <a:r>
              <a:rPr lang="en-US" baseline="0" dirty="0"/>
              <a:t> Education, Treatment, and Prevention of Addiction) also implemented a prevention campaign using pharmacy bags. The agency partnered with 22 pharmacies in four cities in Georgia. The pharmacies replaced their own branded medication bags printed in English and Spanish with information about the safe use and disposal of opioids. The bags included a QR code to the state’s website on safe drug disposal sites. Over the course of the project, they printed and distributed over 200,000 bags.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2105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Latinx families</a:t>
            </a:r>
            <a:r>
              <a:rPr lang="en-US" baseline="0" dirty="0"/>
              <a:t> seek services from Hispanic-focused community-based organizations where Spanish is spoken. Behavioral health agencies have historically only been open until 4 or 5pm. Many working-class families cannot take off work to get there during business hours, which means that operating hours need to change. Ser Familia is a behavioral health CBO in Georgia that coordinates meetings between small Hispanic-serving agencies to create informal networks of CBO’s. Ser Familia teaches staff at smaller CBO’s to recognize opioid use, intervene, and connect individuals to treatment.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0453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SAMHSA</a:t>
            </a:r>
            <a:r>
              <a:rPr lang="en-US" baseline="0" dirty="0"/>
              <a:t> task force that provides grants for faith-based community initiatives. It encourages healthcare professionals to work with faith-based organizations to deliver substance use prevention and treatment, and mental health services to underserved communities. Religious institutions have historically been very important in the Black community and are ideal vehicles to deliver culturally-sensitive treatment for OUD. </a:t>
            </a:r>
            <a:endParaRPr lang="en-US" dirty="0"/>
          </a:p>
          <a:p>
            <a:endParaRPr lang="en-US" dirty="0"/>
          </a:p>
          <a:p>
            <a:r>
              <a:rPr lang="en-US" b="1" dirty="0"/>
              <a:t>REFERENCE:</a:t>
            </a:r>
            <a:r>
              <a:rPr lang="en-US" dirty="0"/>
              <a:t> </a:t>
            </a:r>
          </a:p>
          <a:p>
            <a:r>
              <a:rPr lang="en-US" dirty="0"/>
              <a:t>Substance Abuse and Mental Health Services Administration.</a:t>
            </a:r>
            <a:r>
              <a:rPr lang="en-US" baseline="0" dirty="0"/>
              <a:t> (2020). [Webpage]. </a:t>
            </a:r>
            <a:r>
              <a:rPr lang="en-US" i="1" baseline="0" dirty="0"/>
              <a:t>About Faith-Based and Community Initiatives</a:t>
            </a:r>
            <a:r>
              <a:rPr lang="en-US" baseline="0" dirty="0"/>
              <a:t>. Retrieved from: https://www.samhsa.gov/faith-based-initiatives/about.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82</a:t>
            </a:fld>
            <a:endParaRPr lang="en-US"/>
          </a:p>
        </p:txBody>
      </p:sp>
    </p:spTree>
    <p:extLst>
      <p:ext uri="{BB962C8B-B14F-4D97-AF65-F5344CB8AC3E}">
        <p14:creationId xmlns:p14="http://schemas.microsoft.com/office/powerpoint/2010/main" val="41049067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 Time Sister Circles</a:t>
            </a:r>
            <a:r>
              <a:rPr lang="en-US" baseline="0" dirty="0"/>
              <a:t> is another example of an intervention that is culturally tailored to the Black community. It is a program of the Gaston &amp; Porter Health Improvement Center, which is a nonprofit established by two mid-life Black women health professionals. It is an evidence-based, culturally competent support group intervention that is community-based, socially innovative, and holistic. It addresses the unique impact of gender, race, and class experienced by mid-life (age 40-75) Black women. This is a population at high risk for chronic physical health and emotional issues including opioid misuse. </a:t>
            </a:r>
            <a:endParaRPr lang="en-US" dirty="0"/>
          </a:p>
          <a:p>
            <a:endParaRPr lang="en-US" dirty="0"/>
          </a:p>
          <a:p>
            <a:r>
              <a:rPr lang="en-US" b="1" dirty="0"/>
              <a:t>REFERENCE:</a:t>
            </a:r>
            <a:r>
              <a:rPr lang="en-US" baseline="0" dirty="0"/>
              <a:t> </a:t>
            </a:r>
            <a:endParaRPr lang="en-US" dirty="0"/>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83</a:t>
            </a:fld>
            <a:endParaRPr lang="en-US"/>
          </a:p>
        </p:txBody>
      </p:sp>
    </p:spTree>
    <p:extLst>
      <p:ext uri="{BB962C8B-B14F-4D97-AF65-F5344CB8AC3E}">
        <p14:creationId xmlns:p14="http://schemas.microsoft.com/office/powerpoint/2010/main" val="25126723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 Time Sister</a:t>
            </a:r>
            <a:r>
              <a:rPr lang="en-US" baseline="0" dirty="0"/>
              <a:t> Circle groups meet two hours per week for 13 weeks in community settings, utilizing a CBT approach. These are safe, supportive spaces where women can learn to see themselves as more than their addiction, mental health conditions, or physical health condition. The groups help to address challenges like single parenthood, incarceration, co-occurring physical and mental health conditions like depression, diabetes, or hypertension, histories of childhood abuse, low self-esteem, and financial issues. All of the staff and group facilitators are midlife Black women themselves, so the clients can see themselves reflected in the staff. </a:t>
            </a:r>
            <a:endParaRPr lang="en-US" dirty="0"/>
          </a:p>
          <a:p>
            <a:endParaRPr lang="en-US" dirty="0"/>
          </a:p>
          <a:p>
            <a:r>
              <a:rPr lang="en-US" b="1" dirty="0"/>
              <a:t>REFERENCE:</a:t>
            </a:r>
            <a:r>
              <a:rPr lang="en-US" baseline="0" dirty="0"/>
              <a:t> </a:t>
            </a:r>
            <a:endParaRPr lang="en-US" dirty="0"/>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84</a:t>
            </a:fld>
            <a:endParaRPr lang="en-US"/>
          </a:p>
        </p:txBody>
      </p:sp>
    </p:spTree>
    <p:extLst>
      <p:ext uri="{BB962C8B-B14F-4D97-AF65-F5344CB8AC3E}">
        <p14:creationId xmlns:p14="http://schemas.microsoft.com/office/powerpoint/2010/main" val="8955458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PTSC</a:t>
            </a:r>
            <a:r>
              <a:rPr lang="en-US" baseline="0" dirty="0"/>
              <a:t> sites include churches, public housing settings, health centers, recreation centers, and substance use disorder treatment programs. Participants receive $10 per week, if needed, for transportation or to put toward childcare. They also receive a blood pressure cuff and monitor and a pedometer, and are trained to use them correctly. A light meal is provided to help educate participants about healthy snacks. Outcomes in SUD treatment settings have included positive changes in stress management, nutrition, fitness and blood pressure levels, and increased self-esteem. </a:t>
            </a:r>
            <a:endParaRPr lang="en-US" dirty="0"/>
          </a:p>
          <a:p>
            <a:endParaRPr lang="en-US" dirty="0"/>
          </a:p>
          <a:p>
            <a:r>
              <a:rPr lang="en-US" b="1" dirty="0"/>
              <a:t>REFERENCE:</a:t>
            </a:r>
            <a:r>
              <a:rPr lang="en-US" baseline="0" dirty="0"/>
              <a:t> </a:t>
            </a:r>
            <a:endParaRPr lang="en-US" dirty="0"/>
          </a:p>
          <a:p>
            <a:pPr defTabSz="942289">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85</a:t>
            </a:fld>
            <a:endParaRPr lang="en-US"/>
          </a:p>
        </p:txBody>
      </p:sp>
    </p:spTree>
    <p:extLst>
      <p:ext uri="{BB962C8B-B14F-4D97-AF65-F5344CB8AC3E}">
        <p14:creationId xmlns:p14="http://schemas.microsoft.com/office/powerpoint/2010/main" val="37764937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conducted on Prime</a:t>
            </a:r>
            <a:r>
              <a:rPr lang="en-US" baseline="0" dirty="0"/>
              <a:t> Time Sister Circles included a study of 134 women at 11 sites around the country. Data were collected at 10 weeks, six months, and twelve months. Outcomes included: women increased consumption of healthier foods to help prevent disease, and approximately 2/3 reported making use of stress management strategies. They found an approximately 60% increase in annual mammograms, and a 54% increase in blood pressure checkups. Over three-quarters of the women felt that the changes they were making could be maintained across their lifetime. A follow-up study in 2016 found similar results. </a:t>
            </a:r>
            <a:endParaRPr lang="en-US" dirty="0"/>
          </a:p>
          <a:p>
            <a:endParaRPr lang="en-US" dirty="0"/>
          </a:p>
          <a:p>
            <a:r>
              <a:rPr lang="en-US" b="1" dirty="0"/>
              <a:t>REFERENCES:</a:t>
            </a:r>
          </a:p>
          <a:p>
            <a:r>
              <a:rPr lang="en-US" dirty="0"/>
              <a:t>Gaston, M., Porter, G., &amp; Thomas, V. (2007). Prime Time Sister</a:t>
            </a:r>
            <a:r>
              <a:rPr lang="en-US" baseline="0" dirty="0"/>
              <a:t> Circles: evaluating a gender-specific, culturally relevant health intervention to decrease major risk factors in mid-life African-American women. </a:t>
            </a:r>
            <a:r>
              <a:rPr lang="en-US" i="1" baseline="0" dirty="0"/>
              <a:t>Journal of the National Medical Association 99</a:t>
            </a:r>
            <a:r>
              <a:rPr lang="en-US" baseline="0" dirty="0"/>
              <a:t>(4), 428</a:t>
            </a:r>
            <a:r>
              <a:rPr lang="en-US" sz="1200" b="0" i="0" u="none" strike="noStrike" baseline="0" dirty="0">
                <a:solidFill>
                  <a:srgbClr val="000000"/>
                </a:solidFill>
                <a:latin typeface="Calibri" panose="020F0502020204030204" pitchFamily="34" charset="0"/>
              </a:rPr>
              <a:t>–</a:t>
            </a:r>
            <a:r>
              <a:rPr lang="en-US" baseline="0" dirty="0"/>
              <a:t>438.</a:t>
            </a:r>
          </a:p>
          <a:p>
            <a:endParaRPr lang="en-US" baseline="0" dirty="0"/>
          </a:p>
          <a:p>
            <a:r>
              <a:rPr lang="en-US" dirty="0"/>
              <a:t>Thomas,</a:t>
            </a:r>
            <a:r>
              <a:rPr lang="en-US" baseline="0" dirty="0"/>
              <a:t> V., Gaston, M., Porter, G., &amp; Anderson, A. (2016). Prime Time Sister Circles II: evaluating a culturally relevant intervention to decreased psychological and physical risk factors for chronic disease in mid-life African-American women. </a:t>
            </a:r>
            <a:r>
              <a:rPr lang="en-US" i="1" baseline="0" dirty="0"/>
              <a:t>Journal of the National Medical Association 108</a:t>
            </a:r>
            <a:r>
              <a:rPr lang="en-US" baseline="0" dirty="0"/>
              <a:t>(1), 6</a:t>
            </a:r>
            <a:r>
              <a:rPr lang="en-US" sz="1200" b="0" i="0" u="none" strike="noStrike" baseline="0" dirty="0">
                <a:solidFill>
                  <a:srgbClr val="000000"/>
                </a:solidFill>
                <a:latin typeface="Calibri" panose="020F0502020204030204" pitchFamily="34" charset="0"/>
              </a:rPr>
              <a:t>–</a:t>
            </a:r>
            <a:r>
              <a:rPr lang="en-US" baseline="0" dirty="0"/>
              <a:t>18.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86</a:t>
            </a:fld>
            <a:endParaRPr lang="en-US"/>
          </a:p>
        </p:txBody>
      </p:sp>
    </p:spTree>
    <p:extLst>
      <p:ext uri="{BB962C8B-B14F-4D97-AF65-F5344CB8AC3E}">
        <p14:creationId xmlns:p14="http://schemas.microsoft.com/office/powerpoint/2010/main" val="11108383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and the next present</a:t>
            </a:r>
            <a:r>
              <a:rPr lang="en-US" baseline="0" dirty="0"/>
              <a:t> the final conclusions of the training. Key points are: racial/ethnic disparities exist among people with OUD, as they do for general health issues and access to healthcare; culturally tailored interventions exist and more are under development, but much work remains to be done to reduce and eventually eliminate those disparities; and the inequities highlighted by the COVID-19 crisis may serve to accelerate the process of reform.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87</a:t>
            </a:fld>
            <a:endParaRPr lang="en-US"/>
          </a:p>
        </p:txBody>
      </p:sp>
    </p:spTree>
    <p:extLst>
      <p:ext uri="{BB962C8B-B14F-4D97-AF65-F5344CB8AC3E}">
        <p14:creationId xmlns:p14="http://schemas.microsoft.com/office/powerpoint/2010/main" val="10043750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final quote from an article by Hatcher, Mendoza, and Hansen</a:t>
            </a:r>
            <a:r>
              <a:rPr lang="en-US" baseline="0" dirty="0"/>
              <a:t> that provides a final summary. Key points are that addiction treatment providers must be agents of institutional change, and must promote the investment of social service resources and provide the therapeutic support necessary to counteract the institutional abandonment and disinvestment in communities of color, particularly as they relate to addiction prevention and treatment. </a:t>
            </a:r>
            <a:endParaRPr lang="en-US" dirty="0"/>
          </a:p>
          <a:p>
            <a:endParaRPr lang="en-US" dirty="0"/>
          </a:p>
          <a:p>
            <a:r>
              <a:rPr lang="en-US" b="1" dirty="0"/>
              <a:t>REFERENCE:</a:t>
            </a:r>
            <a:r>
              <a:rPr lang="en-US" b="1" baseline="0" dirty="0"/>
              <a:t> </a:t>
            </a:r>
            <a:endParaRPr lang="en-US" b="1" dirty="0"/>
          </a:p>
          <a:p>
            <a:r>
              <a:rPr lang="en-US" dirty="0"/>
              <a:t>Hatcher,</a:t>
            </a:r>
            <a:r>
              <a:rPr lang="en-US" baseline="0" dirty="0"/>
              <a:t> A., Mendoza, S., &amp; Hansen, H. (2018). At the expense of a life: Race, class, and the meaning of buprenorphine in </a:t>
            </a:r>
            <a:r>
              <a:rPr lang="en-US" baseline="0" dirty="0" err="1"/>
              <a:t>pharmaceuticalized</a:t>
            </a:r>
            <a:r>
              <a:rPr lang="en-US" baseline="0" dirty="0"/>
              <a:t> “care”. </a:t>
            </a:r>
            <a:r>
              <a:rPr lang="en-US" i="1" baseline="0" dirty="0"/>
              <a:t>Substance Use &amp; Misuse, 53</a:t>
            </a:r>
            <a:r>
              <a:rPr lang="en-US" baseline="0" dirty="0"/>
              <a:t>(2), 301</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baseline="0" dirty="0"/>
              <a:t>310.</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88</a:t>
            </a:fld>
            <a:endParaRPr lang="en-US"/>
          </a:p>
        </p:txBody>
      </p:sp>
    </p:spTree>
    <p:extLst>
      <p:ext uri="{BB962C8B-B14F-4D97-AF65-F5344CB8AC3E}">
        <p14:creationId xmlns:p14="http://schemas.microsoft.com/office/powerpoint/2010/main" val="40958018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dirty="0"/>
              <a:t>FINAL SLIDE - </a:t>
            </a:r>
            <a:r>
              <a:rPr lang="en-US" altLang="en-US" sz="1200" b="1" dirty="0"/>
              <a:t>ADD TRAINER(S) NAMES AND CONTACT INFORMATION</a:t>
            </a:r>
          </a:p>
          <a:p>
            <a:pPr defTabSz="931774">
              <a:defRPr/>
            </a:pPr>
            <a:endParaRPr lang="en-US" altLang="en-US" sz="1200" dirty="0"/>
          </a:p>
          <a:p>
            <a:pPr defTabSz="931774">
              <a:defRPr/>
            </a:pPr>
            <a:r>
              <a:rPr lang="en-US" altLang="en-US" sz="1200" dirty="0"/>
              <a:t>This concludes the presentation. Thank the participants for their time and address any last-minute questions about the content. Encourage participants to reach out to the Pacific Southwest ATTC or the LA Region PAETC, should they have questions or concerns following the training session.</a:t>
            </a:r>
          </a:p>
          <a:p>
            <a:endParaRPr lang="en-US" dirty="0"/>
          </a:p>
          <a:p>
            <a:r>
              <a:rPr lang="en-US" sz="1200" kern="1200" dirty="0">
                <a:solidFill>
                  <a:schemeClr val="tx1"/>
                </a:solidFill>
                <a:effectLst/>
                <a:latin typeface="+mn-lt"/>
                <a:ea typeface="+mn-ea"/>
                <a:cs typeface="+mn-cs"/>
              </a:rPr>
              <a:t>Prepared in 2022 by: Pacific Southwest Addiction Technology Transfer Center</a:t>
            </a:r>
          </a:p>
          <a:p>
            <a:r>
              <a:rPr lang="en-US" sz="1200" kern="1200" dirty="0">
                <a:solidFill>
                  <a:schemeClr val="tx1"/>
                </a:solidFill>
                <a:effectLst/>
                <a:latin typeface="+mn-lt"/>
                <a:ea typeface="+mn-ea"/>
                <a:cs typeface="+mn-cs"/>
              </a:rPr>
              <a:t>10911 Weyburn Avenue, Suite 200</a:t>
            </a:r>
          </a:p>
          <a:p>
            <a:r>
              <a:rPr lang="es-ES" sz="1200" kern="1200" dirty="0">
                <a:solidFill>
                  <a:schemeClr val="tx1"/>
                </a:solidFill>
                <a:effectLst/>
                <a:latin typeface="+mn-lt"/>
                <a:ea typeface="+mn-ea"/>
                <a:cs typeface="+mn-cs"/>
              </a:rPr>
              <a:t>Los Angeles, California 90024</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 (310) 267-5408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 (310) 312-0538</a:t>
            </a:r>
          </a:p>
          <a:p>
            <a:r>
              <a:rPr lang="en-US" sz="1200" u="sng" kern="1200" dirty="0">
                <a:solidFill>
                  <a:schemeClr val="tx1"/>
                </a:solidFill>
                <a:effectLst/>
                <a:latin typeface="+mn-lt"/>
                <a:ea typeface="+mn-ea"/>
                <a:cs typeface="+mn-cs"/>
                <a:hlinkClick r:id="rId3"/>
              </a:rPr>
              <a:t>pacificsouthwestca@attcnetwork.org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time of writing, Thomas E. Freese, Ph.D. served as the Principal Investigator and Director of the HHS Region 9, Pacific Southwest Addiction Technology Transfer Center, based at UCLA Integrated Substance Abuse Programs and Beth A. Rutkowski, MPH served as Co-Director of the HHS Region 9, Pacific Southwest Addiction Technology Transfer Center. Hal Zawacki, MPH, MSW, served as the ATTC Government Project Officer. </a:t>
            </a:r>
            <a:r>
              <a:rPr lang="en-US" sz="1200" kern="1200" dirty="0" err="1">
                <a:solidFill>
                  <a:schemeClr val="tx1"/>
                </a:solidFill>
                <a:effectLst/>
                <a:latin typeface="+mn-lt"/>
                <a:ea typeface="+mn-ea"/>
                <a:cs typeface="+mn-cs"/>
              </a:rPr>
              <a:t>Yngvild</a:t>
            </a:r>
            <a:r>
              <a:rPr lang="en-US" sz="1200" kern="1200" dirty="0">
                <a:solidFill>
                  <a:schemeClr val="tx1"/>
                </a:solidFill>
                <a:effectLst/>
                <a:latin typeface="+mn-lt"/>
                <a:ea typeface="+mn-ea"/>
                <a:cs typeface="+mn-cs"/>
              </a:rPr>
              <a:t> K. Olsen, MD, MPH, currently serves as Director of the Center for Substance Abuse Treatment, Substance Abuse and Mental Health Services Administration. The opinions expressed herein are the views of the authors and do not reflect the official position of the Pacific Southwest ATTC/SAMHSA-CSAT. No official support or endorsement of the Pacific Southwest ATTC/SAMHSA-CSAT for the opinions described in this document is intended or should be inferred.</a:t>
            </a:r>
            <a:endParaRPr lang="en-US" alt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28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in 2018, 18% of</a:t>
            </a:r>
            <a:r>
              <a:rPr lang="en-US" baseline="0" dirty="0"/>
              <a:t> new HIV diagnoses among women in the U.S. were in Hispanic/Latinx women, and fully 57% were among African-American women. This represents an enormous disparity.</a:t>
            </a:r>
            <a:endParaRPr lang="en-US" dirty="0"/>
          </a:p>
          <a:p>
            <a:endParaRPr lang="en-US" dirty="0"/>
          </a:p>
          <a:p>
            <a:r>
              <a:rPr lang="en-US" b="1" dirty="0"/>
              <a:t>REFERENCE:</a:t>
            </a:r>
            <a:r>
              <a:rPr lang="en-US" b="1" baseline="0" dirty="0"/>
              <a:t> </a:t>
            </a:r>
          </a:p>
          <a:p>
            <a:r>
              <a:rPr lang="en-US" dirty="0"/>
              <a:t>Centers for Disease</a:t>
            </a:r>
            <a:r>
              <a:rPr lang="en-US" baseline="0" dirty="0"/>
              <a:t> Control and Prevention. (2019). </a:t>
            </a:r>
            <a:r>
              <a:rPr lang="en-US" i="1" baseline="0" dirty="0"/>
              <a:t>Diagnoses of HIV Infection in the U.S. and Dependent Areas, 2018</a:t>
            </a:r>
            <a:r>
              <a:rPr lang="en-US" baseline="0" dirty="0"/>
              <a:t>. Retrieved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https://www.cdc.gov/hiv/group/gender/women/index.html</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4AAE-6FCB-4991-9F3F-20F19306B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34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a:gsLst>
            <a:gs pos="0">
              <a:srgbClr val="0000CC"/>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19" indent="0" algn="r">
              <a:buNone/>
              <a:defRPr>
                <a:solidFill>
                  <a:schemeClr val="tx1"/>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AD59C41-A360-4DB8-B94E-3753E8708FB2}" type="slidenum">
              <a:rPr lang="en-US"/>
              <a:pPr>
                <a:defRPr/>
              </a:pPr>
              <a:t>‹#›</a:t>
            </a:fld>
            <a:endParaRPr lang="en-US"/>
          </a:p>
        </p:txBody>
      </p:sp>
    </p:spTree>
    <p:extLst>
      <p:ext uri="{BB962C8B-B14F-4D97-AF65-F5344CB8AC3E}">
        <p14:creationId xmlns:p14="http://schemas.microsoft.com/office/powerpoint/2010/main" val="8741573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C61C12-962D-4905-B2BC-6301E6897BBE}" type="slidenum">
              <a:rPr lang="en-US"/>
              <a:pPr>
                <a:defRPr/>
              </a:pPr>
              <a:t>‹#›</a:t>
            </a:fld>
            <a:endParaRPr lang="en-US"/>
          </a:p>
        </p:txBody>
      </p:sp>
    </p:spTree>
    <p:extLst>
      <p:ext uri="{BB962C8B-B14F-4D97-AF65-F5344CB8AC3E}">
        <p14:creationId xmlns:p14="http://schemas.microsoft.com/office/powerpoint/2010/main" val="250093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7BFC32-0758-46AF-8C83-B6B1EE921D95}" type="slidenum">
              <a:rPr lang="en-US"/>
              <a:pPr>
                <a:defRPr/>
              </a:pPr>
              <a:t>‹#›</a:t>
            </a:fld>
            <a:endParaRPr lang="en-US"/>
          </a:p>
        </p:txBody>
      </p:sp>
    </p:spTree>
    <p:extLst>
      <p:ext uri="{BB962C8B-B14F-4D97-AF65-F5344CB8AC3E}">
        <p14:creationId xmlns:p14="http://schemas.microsoft.com/office/powerpoint/2010/main" val="211069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a:gsLst>
            <a:gs pos="0">
              <a:srgbClr val="0000CC"/>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19" indent="0" algn="r">
              <a:buNone/>
              <a:defRPr>
                <a:solidFill>
                  <a:schemeClr val="tx1"/>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AD59C41-A360-4DB8-B94E-3753E8708FB2}" type="slidenum">
              <a:rPr lang="en-US"/>
              <a:pPr>
                <a:defRPr/>
              </a:pPr>
              <a:t>‹#›</a:t>
            </a:fld>
            <a:endParaRPr lang="en-US"/>
          </a:p>
        </p:txBody>
      </p:sp>
    </p:spTree>
    <p:extLst>
      <p:ext uri="{BB962C8B-B14F-4D97-AF65-F5344CB8AC3E}">
        <p14:creationId xmlns:p14="http://schemas.microsoft.com/office/powerpoint/2010/main" val="364594523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solidFill>
                  <a:schemeClr val="bg1"/>
                </a:solidFill>
              </a:defRPr>
            </a:lvl1pPr>
          </a:lstStyle>
          <a:p>
            <a:pPr>
              <a:defRPr/>
            </a:pPr>
            <a:fld id="{34836ED9-3B7A-426A-B4C8-65E16025331B}" type="slidenum">
              <a:rPr lang="en-US" smtClean="0"/>
              <a:pPr>
                <a:defRPr/>
              </a:pPr>
              <a:t>‹#›</a:t>
            </a:fld>
            <a:endParaRPr lang="en-US" dirty="0"/>
          </a:p>
        </p:txBody>
      </p:sp>
    </p:spTree>
    <p:extLst>
      <p:ext uri="{BB962C8B-B14F-4D97-AF65-F5344CB8AC3E}">
        <p14:creationId xmlns:p14="http://schemas.microsoft.com/office/powerpoint/2010/main" val="17289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shadeToTitle="1">
        <a:gradFill>
          <a:gsLst>
            <a:gs pos="0">
              <a:srgbClr val="0000CC"/>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B63A8629-E50B-4815-A473-6328D8E3D4AD}" type="slidenum">
              <a:rPr lang="en-US" smtClean="0"/>
              <a:pPr>
                <a:defRPr/>
              </a:pPr>
              <a:t>‹#›</a:t>
            </a:fld>
            <a:endParaRPr lang="en-US" dirty="0"/>
          </a:p>
        </p:txBody>
      </p:sp>
    </p:spTree>
    <p:extLst>
      <p:ext uri="{BB962C8B-B14F-4D97-AF65-F5344CB8AC3E}">
        <p14:creationId xmlns:p14="http://schemas.microsoft.com/office/powerpoint/2010/main" val="34281925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7B24E24-E446-4812-82D9-18D1A837D45B}" type="slidenum">
              <a:rPr lang="en-US"/>
              <a:pPr>
                <a:defRPr/>
              </a:pPr>
              <a:t>‹#›</a:t>
            </a:fld>
            <a:endParaRPr lang="en-US"/>
          </a:p>
        </p:txBody>
      </p:sp>
    </p:spTree>
    <p:extLst>
      <p:ext uri="{BB962C8B-B14F-4D97-AF65-F5344CB8AC3E}">
        <p14:creationId xmlns:p14="http://schemas.microsoft.com/office/powerpoint/2010/main" val="341801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8" y="185976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4AE744D-FE44-40FB-A936-A5382CA8D2F5}" type="slidenum">
              <a:rPr lang="en-US"/>
              <a:pPr>
                <a:defRPr/>
              </a:pPr>
              <a:t>‹#›</a:t>
            </a:fld>
            <a:endParaRPr lang="en-US"/>
          </a:p>
        </p:txBody>
      </p:sp>
    </p:spTree>
    <p:extLst>
      <p:ext uri="{BB962C8B-B14F-4D97-AF65-F5344CB8AC3E}">
        <p14:creationId xmlns:p14="http://schemas.microsoft.com/office/powerpoint/2010/main" val="371981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ACADC2E-DD99-4A95-A9FD-764205DE6C92}" type="slidenum">
              <a:rPr lang="en-US"/>
              <a:pPr>
                <a:defRPr/>
              </a:pPr>
              <a:t>‹#›</a:t>
            </a:fld>
            <a:endParaRPr lang="en-US"/>
          </a:p>
        </p:txBody>
      </p:sp>
    </p:spTree>
    <p:extLst>
      <p:ext uri="{BB962C8B-B14F-4D97-AF65-F5344CB8AC3E}">
        <p14:creationId xmlns:p14="http://schemas.microsoft.com/office/powerpoint/2010/main" val="46899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D1E9C64-AFC9-4F6E-82EA-E855EC3CD840}" type="slidenum">
              <a:rPr lang="en-US"/>
              <a:pPr>
                <a:defRPr/>
              </a:pPr>
              <a:t>‹#›</a:t>
            </a:fld>
            <a:endParaRPr lang="en-US"/>
          </a:p>
        </p:txBody>
      </p:sp>
    </p:spTree>
    <p:extLst>
      <p:ext uri="{BB962C8B-B14F-4D97-AF65-F5344CB8AC3E}">
        <p14:creationId xmlns:p14="http://schemas.microsoft.com/office/powerpoint/2010/main" val="4003369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0B7106E-7283-4A85-8154-F0077CC08B54}" type="slidenum">
              <a:rPr lang="en-US"/>
              <a:pPr>
                <a:defRPr/>
              </a:pPr>
              <a:t>‹#›</a:t>
            </a:fld>
            <a:endParaRPr lang="en-US"/>
          </a:p>
        </p:txBody>
      </p:sp>
    </p:spTree>
    <p:extLst>
      <p:ext uri="{BB962C8B-B14F-4D97-AF65-F5344CB8AC3E}">
        <p14:creationId xmlns:p14="http://schemas.microsoft.com/office/powerpoint/2010/main" val="65069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836ED9-3B7A-426A-B4C8-65E16025331B}" type="slidenum">
              <a:rPr lang="en-US"/>
              <a:pPr>
                <a:defRPr/>
              </a:pPr>
              <a:t>‹#›</a:t>
            </a:fld>
            <a:endParaRPr lang="en-US"/>
          </a:p>
        </p:txBody>
      </p:sp>
    </p:spTree>
    <p:extLst>
      <p:ext uri="{BB962C8B-B14F-4D97-AF65-F5344CB8AC3E}">
        <p14:creationId xmlns:p14="http://schemas.microsoft.com/office/powerpoint/2010/main" val="3238947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ight Triangle 5"/>
          <p:cNvSpPr/>
          <p:nvPr/>
        </p:nvSpPr>
        <p:spPr>
          <a:xfrm rot="420000" flipV="1">
            <a:off x="8004178" y="5359406"/>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reeform 7"/>
          <p:cNvSpPr>
            <a:spLocks/>
          </p:cNvSpPr>
          <p:nvPr/>
        </p:nvSpPr>
        <p:spPr bwMode="auto">
          <a:xfrm flipV="1">
            <a:off x="4381500" y="621983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1"/>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6"/>
            <a:ext cx="609600" cy="365125"/>
          </a:xfrm>
        </p:spPr>
        <p:txBody>
          <a:bodyPr/>
          <a:lstStyle>
            <a:lvl1pPr>
              <a:defRPr/>
            </a:lvl1pPr>
          </a:lstStyle>
          <a:p>
            <a:pPr>
              <a:defRPr/>
            </a:pPr>
            <a:fld id="{E89501E3-CC10-4157-8B3F-94ACBEC5DCA1}" type="slidenum">
              <a:rPr lang="en-US"/>
              <a:pPr>
                <a:defRPr/>
              </a:pPr>
              <a:t>‹#›</a:t>
            </a:fld>
            <a:endParaRPr lang="en-US"/>
          </a:p>
        </p:txBody>
      </p:sp>
    </p:spTree>
    <p:extLst>
      <p:ext uri="{BB962C8B-B14F-4D97-AF65-F5344CB8AC3E}">
        <p14:creationId xmlns:p14="http://schemas.microsoft.com/office/powerpoint/2010/main" val="1876460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C61C12-962D-4905-B2BC-6301E6897BBE}" type="slidenum">
              <a:rPr lang="en-US"/>
              <a:pPr>
                <a:defRPr/>
              </a:pPr>
              <a:t>‹#›</a:t>
            </a:fld>
            <a:endParaRPr lang="en-US"/>
          </a:p>
        </p:txBody>
      </p:sp>
    </p:spTree>
    <p:extLst>
      <p:ext uri="{BB962C8B-B14F-4D97-AF65-F5344CB8AC3E}">
        <p14:creationId xmlns:p14="http://schemas.microsoft.com/office/powerpoint/2010/main" val="497981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7BFC32-0758-46AF-8C83-B6B1EE921D95}" type="slidenum">
              <a:rPr lang="en-US"/>
              <a:pPr>
                <a:defRPr/>
              </a:pPr>
              <a:t>‹#›</a:t>
            </a:fld>
            <a:endParaRPr lang="en-US"/>
          </a:p>
        </p:txBody>
      </p:sp>
    </p:spTree>
    <p:extLst>
      <p:ext uri="{BB962C8B-B14F-4D97-AF65-F5344CB8AC3E}">
        <p14:creationId xmlns:p14="http://schemas.microsoft.com/office/powerpoint/2010/main" val="4220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shadeToTitle="1">
        <a:gradFill>
          <a:gsLst>
            <a:gs pos="0">
              <a:srgbClr val="0000CC"/>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3A8629-E50B-4815-A473-6328D8E3D4AD}" type="slidenum">
              <a:rPr lang="en-US"/>
              <a:pPr>
                <a:defRPr/>
              </a:pPr>
              <a:t>‹#›</a:t>
            </a:fld>
            <a:endParaRPr lang="en-US"/>
          </a:p>
        </p:txBody>
      </p:sp>
    </p:spTree>
    <p:extLst>
      <p:ext uri="{BB962C8B-B14F-4D97-AF65-F5344CB8AC3E}">
        <p14:creationId xmlns:p14="http://schemas.microsoft.com/office/powerpoint/2010/main" val="14367250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7B24E24-E446-4812-82D9-18D1A837D45B}" type="slidenum">
              <a:rPr lang="en-US"/>
              <a:pPr>
                <a:defRPr/>
              </a:pPr>
              <a:t>‹#›</a:t>
            </a:fld>
            <a:endParaRPr lang="en-US"/>
          </a:p>
        </p:txBody>
      </p:sp>
    </p:spTree>
    <p:extLst>
      <p:ext uri="{BB962C8B-B14F-4D97-AF65-F5344CB8AC3E}">
        <p14:creationId xmlns:p14="http://schemas.microsoft.com/office/powerpoint/2010/main" val="32799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8" y="185976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4AE744D-FE44-40FB-A936-A5382CA8D2F5}" type="slidenum">
              <a:rPr lang="en-US"/>
              <a:pPr>
                <a:defRPr/>
              </a:pPr>
              <a:t>‹#›</a:t>
            </a:fld>
            <a:endParaRPr lang="en-US"/>
          </a:p>
        </p:txBody>
      </p:sp>
    </p:spTree>
    <p:extLst>
      <p:ext uri="{BB962C8B-B14F-4D97-AF65-F5344CB8AC3E}">
        <p14:creationId xmlns:p14="http://schemas.microsoft.com/office/powerpoint/2010/main" val="279277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ACADC2E-DD99-4A95-A9FD-764205DE6C92}" type="slidenum">
              <a:rPr lang="en-US"/>
              <a:pPr>
                <a:defRPr/>
              </a:pPr>
              <a:t>‹#›</a:t>
            </a:fld>
            <a:endParaRPr lang="en-US"/>
          </a:p>
        </p:txBody>
      </p:sp>
    </p:spTree>
    <p:extLst>
      <p:ext uri="{BB962C8B-B14F-4D97-AF65-F5344CB8AC3E}">
        <p14:creationId xmlns:p14="http://schemas.microsoft.com/office/powerpoint/2010/main" val="10586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D1E9C64-AFC9-4F6E-82EA-E855EC3CD840}" type="slidenum">
              <a:rPr lang="en-US"/>
              <a:pPr>
                <a:defRPr/>
              </a:pPr>
              <a:t>‹#›</a:t>
            </a:fld>
            <a:endParaRPr lang="en-US"/>
          </a:p>
        </p:txBody>
      </p:sp>
    </p:spTree>
    <p:extLst>
      <p:ext uri="{BB962C8B-B14F-4D97-AF65-F5344CB8AC3E}">
        <p14:creationId xmlns:p14="http://schemas.microsoft.com/office/powerpoint/2010/main" val="39049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0B7106E-7283-4A85-8154-F0077CC08B54}" type="slidenum">
              <a:rPr lang="en-US"/>
              <a:pPr>
                <a:defRPr/>
              </a:pPr>
              <a:t>‹#›</a:t>
            </a:fld>
            <a:endParaRPr lang="en-US"/>
          </a:p>
        </p:txBody>
      </p:sp>
    </p:spTree>
    <p:extLst>
      <p:ext uri="{BB962C8B-B14F-4D97-AF65-F5344CB8AC3E}">
        <p14:creationId xmlns:p14="http://schemas.microsoft.com/office/powerpoint/2010/main" val="157296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ight Triangle 5"/>
          <p:cNvSpPr/>
          <p:nvPr/>
        </p:nvSpPr>
        <p:spPr>
          <a:xfrm rot="420000" flipV="1">
            <a:off x="8004178" y="5359406"/>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reeform 7"/>
          <p:cNvSpPr>
            <a:spLocks/>
          </p:cNvSpPr>
          <p:nvPr/>
        </p:nvSpPr>
        <p:spPr bwMode="auto">
          <a:xfrm flipV="1">
            <a:off x="4381500" y="621983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1"/>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6"/>
            <a:ext cx="609600" cy="365125"/>
          </a:xfrm>
        </p:spPr>
        <p:txBody>
          <a:bodyPr/>
          <a:lstStyle>
            <a:lvl1pPr>
              <a:defRPr/>
            </a:lvl1pPr>
          </a:lstStyle>
          <a:p>
            <a:pPr>
              <a:defRPr/>
            </a:pPr>
            <a:fld id="{E89501E3-CC10-4157-8B3F-94ACBEC5DCA1}" type="slidenum">
              <a:rPr lang="en-US"/>
              <a:pPr>
                <a:defRPr/>
              </a:pPr>
              <a:t>‹#›</a:t>
            </a:fld>
            <a:endParaRPr lang="en-US"/>
          </a:p>
        </p:txBody>
      </p:sp>
    </p:spTree>
    <p:extLst>
      <p:ext uri="{BB962C8B-B14F-4D97-AF65-F5344CB8AC3E}">
        <p14:creationId xmlns:p14="http://schemas.microsoft.com/office/powerpoint/2010/main" val="307360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00CC"/>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a:t>Click to edit Master title style</a:t>
            </a:r>
          </a:p>
        </p:txBody>
      </p:sp>
      <p:sp>
        <p:nvSpPr>
          <p:cNvPr id="1029" name="Text Placeholder 29"/>
          <p:cNvSpPr>
            <a:spLocks noGrp="1"/>
          </p:cNvSpPr>
          <p:nvPr>
            <p:ph type="body" idx="1"/>
          </p:nvPr>
        </p:nvSpPr>
        <p:spPr bwMode="auto">
          <a:xfrm>
            <a:off x="457200" y="1935166"/>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CB2C1EE-A24C-4110-B44A-DBE900EC278D}" type="slidenum">
              <a:rPr lang="en-US"/>
              <a:pPr>
                <a:defRPr/>
              </a:pPr>
              <a:t>‹#›</a:t>
            </a:fld>
            <a:endParaRPr lang="en-US"/>
          </a:p>
        </p:txBody>
      </p:sp>
    </p:spTree>
    <p:extLst>
      <p:ext uri="{BB962C8B-B14F-4D97-AF65-F5344CB8AC3E}">
        <p14:creationId xmlns:p14="http://schemas.microsoft.com/office/powerpoint/2010/main" val="1044669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5000" b="1" kern="1200">
          <a:solidFill>
            <a:srgbClr val="FFFF0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189" algn="l" rtl="0" fontAlgn="base">
        <a:spcBef>
          <a:spcPct val="0"/>
        </a:spcBef>
        <a:spcAft>
          <a:spcPct val="0"/>
        </a:spcAft>
        <a:defRPr sz="5000">
          <a:solidFill>
            <a:schemeClr val="tx2"/>
          </a:solidFill>
          <a:latin typeface="Calibri" pitchFamily="34" charset="0"/>
        </a:defRPr>
      </a:lvl6pPr>
      <a:lvl7pPr marL="914377" algn="l" rtl="0" fontAlgn="base">
        <a:spcBef>
          <a:spcPct val="0"/>
        </a:spcBef>
        <a:spcAft>
          <a:spcPct val="0"/>
        </a:spcAft>
        <a:defRPr sz="5000">
          <a:solidFill>
            <a:schemeClr val="tx2"/>
          </a:solidFill>
          <a:latin typeface="Calibri" pitchFamily="34" charset="0"/>
        </a:defRPr>
      </a:lvl7pPr>
      <a:lvl8pPr marL="1371566" algn="l" rtl="0" fontAlgn="base">
        <a:spcBef>
          <a:spcPct val="0"/>
        </a:spcBef>
        <a:spcAft>
          <a:spcPct val="0"/>
        </a:spcAft>
        <a:defRPr sz="5000">
          <a:solidFill>
            <a:schemeClr val="tx2"/>
          </a:solidFill>
          <a:latin typeface="Calibri" pitchFamily="34" charset="0"/>
        </a:defRPr>
      </a:lvl8pPr>
      <a:lvl9pPr marL="1828754" algn="l" rtl="0" fontAlgn="base">
        <a:spcBef>
          <a:spcPct val="0"/>
        </a:spcBef>
        <a:spcAft>
          <a:spcPct val="0"/>
        </a:spcAft>
        <a:defRPr sz="5000">
          <a:solidFill>
            <a:schemeClr val="tx2"/>
          </a:solidFill>
          <a:latin typeface="Calibri" pitchFamily="34" charset="0"/>
        </a:defRPr>
      </a:lvl9pPr>
    </p:titleStyle>
    <p:bodyStyle>
      <a:lvl1pPr marL="273044" indent="-273044" algn="l" rtl="0" eaLnBrk="0" fontAlgn="base" hangingPunct="0">
        <a:spcBef>
          <a:spcPct val="20000"/>
        </a:spcBef>
        <a:spcAft>
          <a:spcPct val="0"/>
        </a:spcAft>
        <a:buClr>
          <a:srgbClr val="0BD0D9"/>
        </a:buClr>
        <a:buSzPct val="95000"/>
        <a:buFont typeface="Wingdings 2" pitchFamily="18" charset="2"/>
        <a:buChar char=""/>
        <a:defRPr sz="2600" kern="1200">
          <a:solidFill>
            <a:schemeClr val="bg1"/>
          </a:solidFill>
          <a:latin typeface="+mn-lt"/>
          <a:ea typeface="+mn-ea"/>
          <a:cs typeface="+mn-cs"/>
        </a:defRPr>
      </a:lvl1pPr>
      <a:lvl2pPr marL="639747" indent="-246057" algn="l" rtl="0" eaLnBrk="0" fontAlgn="base" hangingPunct="0">
        <a:spcBef>
          <a:spcPct val="20000"/>
        </a:spcBef>
        <a:spcAft>
          <a:spcPct val="0"/>
        </a:spcAft>
        <a:buClr>
          <a:schemeClr val="accent1"/>
        </a:buClr>
        <a:buSzPct val="85000"/>
        <a:buFont typeface="Wingdings 2" pitchFamily="18" charset="2"/>
        <a:buChar char=""/>
        <a:defRPr sz="2400" kern="1200">
          <a:solidFill>
            <a:schemeClr val="bg1"/>
          </a:solidFill>
          <a:latin typeface="+mn-lt"/>
          <a:ea typeface="+mn-ea"/>
          <a:cs typeface="+mn-cs"/>
        </a:defRPr>
      </a:lvl2pPr>
      <a:lvl3pPr marL="914377" indent="-246057" algn="l" rtl="0" eaLnBrk="0" fontAlgn="base" hangingPunct="0">
        <a:spcBef>
          <a:spcPct val="20000"/>
        </a:spcBef>
        <a:spcAft>
          <a:spcPct val="0"/>
        </a:spcAft>
        <a:buClr>
          <a:schemeClr val="accent2"/>
        </a:buClr>
        <a:buSzPct val="70000"/>
        <a:buFont typeface="Wingdings 2" pitchFamily="18" charset="2"/>
        <a:buChar char=""/>
        <a:defRPr sz="2100" kern="1200">
          <a:solidFill>
            <a:schemeClr val="bg1"/>
          </a:solidFill>
          <a:latin typeface="+mn-lt"/>
          <a:ea typeface="+mn-ea"/>
          <a:cs typeface="+mn-cs"/>
        </a:defRPr>
      </a:lvl3pPr>
      <a:lvl4pPr marL="1187421" indent="-209545" algn="l" rtl="0" eaLnBrk="0" fontAlgn="base" hangingPunct="0">
        <a:spcBef>
          <a:spcPct val="20000"/>
        </a:spcBef>
        <a:spcAft>
          <a:spcPct val="0"/>
        </a:spcAft>
        <a:buClr>
          <a:srgbClr val="0BD0D9"/>
        </a:buClr>
        <a:buSzPct val="65000"/>
        <a:buFont typeface="Wingdings 2" pitchFamily="18" charset="2"/>
        <a:buChar char=""/>
        <a:defRPr sz="2000" kern="1200">
          <a:solidFill>
            <a:schemeClr val="bg1"/>
          </a:solidFill>
          <a:latin typeface="+mn-lt"/>
          <a:ea typeface="+mn-ea"/>
          <a:cs typeface="+mn-cs"/>
        </a:defRPr>
      </a:lvl4pPr>
      <a:lvl5pPr marL="1462051" indent="-209545" algn="l" rtl="0" eaLnBrk="0" fontAlgn="base" hangingPunct="0">
        <a:spcBef>
          <a:spcPct val="20000"/>
        </a:spcBef>
        <a:spcAft>
          <a:spcPct val="0"/>
        </a:spcAft>
        <a:buClr>
          <a:srgbClr val="10CF9B"/>
        </a:buClr>
        <a:buSzPct val="65000"/>
        <a:buFont typeface="Wingdings 2" pitchFamily="18" charset="2"/>
        <a:buChar char=""/>
        <a:defRPr sz="2000" kern="1200">
          <a:solidFill>
            <a:schemeClr val="bg1"/>
          </a:solidFill>
          <a:latin typeface="+mn-lt"/>
          <a:ea typeface="+mn-ea"/>
          <a:cs typeface="+mn-cs"/>
        </a:defRPr>
      </a:lvl5pPr>
      <a:lvl6pPr marL="1737317" indent="-2103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05" indent="-182875"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18" indent="-182875"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00CC"/>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a:t>Click to edit Master title style</a:t>
            </a:r>
          </a:p>
        </p:txBody>
      </p:sp>
      <p:sp>
        <p:nvSpPr>
          <p:cNvPr id="1029" name="Text Placeholder 29"/>
          <p:cNvSpPr>
            <a:spLocks noGrp="1"/>
          </p:cNvSpPr>
          <p:nvPr>
            <p:ph type="body" idx="1"/>
          </p:nvPr>
        </p:nvSpPr>
        <p:spPr bwMode="auto">
          <a:xfrm>
            <a:off x="457200" y="1935166"/>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CB2C1EE-A24C-4110-B44A-DBE900EC278D}" type="slidenum">
              <a:rPr lang="en-US"/>
              <a:pPr>
                <a:defRPr/>
              </a:pPr>
              <a:t>‹#›</a:t>
            </a:fld>
            <a:endParaRPr lang="en-US"/>
          </a:p>
        </p:txBody>
      </p:sp>
    </p:spTree>
    <p:extLst>
      <p:ext uri="{BB962C8B-B14F-4D97-AF65-F5344CB8AC3E}">
        <p14:creationId xmlns:p14="http://schemas.microsoft.com/office/powerpoint/2010/main" val="3369159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5000" b="1" kern="1200">
          <a:solidFill>
            <a:srgbClr val="FFFF0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189" algn="l" rtl="0" fontAlgn="base">
        <a:spcBef>
          <a:spcPct val="0"/>
        </a:spcBef>
        <a:spcAft>
          <a:spcPct val="0"/>
        </a:spcAft>
        <a:defRPr sz="5000">
          <a:solidFill>
            <a:schemeClr val="tx2"/>
          </a:solidFill>
          <a:latin typeface="Calibri" pitchFamily="34" charset="0"/>
        </a:defRPr>
      </a:lvl6pPr>
      <a:lvl7pPr marL="914377" algn="l" rtl="0" fontAlgn="base">
        <a:spcBef>
          <a:spcPct val="0"/>
        </a:spcBef>
        <a:spcAft>
          <a:spcPct val="0"/>
        </a:spcAft>
        <a:defRPr sz="5000">
          <a:solidFill>
            <a:schemeClr val="tx2"/>
          </a:solidFill>
          <a:latin typeface="Calibri" pitchFamily="34" charset="0"/>
        </a:defRPr>
      </a:lvl7pPr>
      <a:lvl8pPr marL="1371566" algn="l" rtl="0" fontAlgn="base">
        <a:spcBef>
          <a:spcPct val="0"/>
        </a:spcBef>
        <a:spcAft>
          <a:spcPct val="0"/>
        </a:spcAft>
        <a:defRPr sz="5000">
          <a:solidFill>
            <a:schemeClr val="tx2"/>
          </a:solidFill>
          <a:latin typeface="Calibri" pitchFamily="34" charset="0"/>
        </a:defRPr>
      </a:lvl8pPr>
      <a:lvl9pPr marL="1828754" algn="l" rtl="0" fontAlgn="base">
        <a:spcBef>
          <a:spcPct val="0"/>
        </a:spcBef>
        <a:spcAft>
          <a:spcPct val="0"/>
        </a:spcAft>
        <a:defRPr sz="5000">
          <a:solidFill>
            <a:schemeClr val="tx2"/>
          </a:solidFill>
          <a:latin typeface="Calibri" pitchFamily="34" charset="0"/>
        </a:defRPr>
      </a:lvl9pPr>
    </p:titleStyle>
    <p:bodyStyle>
      <a:lvl1pPr marL="273044" indent="-273044" algn="l" rtl="0" eaLnBrk="0" fontAlgn="base" hangingPunct="0">
        <a:spcBef>
          <a:spcPct val="20000"/>
        </a:spcBef>
        <a:spcAft>
          <a:spcPct val="0"/>
        </a:spcAft>
        <a:buClr>
          <a:srgbClr val="0BD0D9"/>
        </a:buClr>
        <a:buSzPct val="95000"/>
        <a:buFont typeface="Wingdings 2" pitchFamily="18" charset="2"/>
        <a:buChar char=""/>
        <a:defRPr sz="2600" kern="1200">
          <a:solidFill>
            <a:schemeClr val="bg1"/>
          </a:solidFill>
          <a:latin typeface="+mn-lt"/>
          <a:ea typeface="+mn-ea"/>
          <a:cs typeface="+mn-cs"/>
        </a:defRPr>
      </a:lvl1pPr>
      <a:lvl2pPr marL="639747" indent="-246057" algn="l" rtl="0" eaLnBrk="0" fontAlgn="base" hangingPunct="0">
        <a:spcBef>
          <a:spcPct val="20000"/>
        </a:spcBef>
        <a:spcAft>
          <a:spcPct val="0"/>
        </a:spcAft>
        <a:buClr>
          <a:schemeClr val="accent1"/>
        </a:buClr>
        <a:buSzPct val="85000"/>
        <a:buFont typeface="Wingdings 2" pitchFamily="18" charset="2"/>
        <a:buChar char=""/>
        <a:defRPr sz="2400" kern="1200">
          <a:solidFill>
            <a:schemeClr val="bg1"/>
          </a:solidFill>
          <a:latin typeface="+mn-lt"/>
          <a:ea typeface="+mn-ea"/>
          <a:cs typeface="+mn-cs"/>
        </a:defRPr>
      </a:lvl2pPr>
      <a:lvl3pPr marL="914377" indent="-246057" algn="l" rtl="0" eaLnBrk="0" fontAlgn="base" hangingPunct="0">
        <a:spcBef>
          <a:spcPct val="20000"/>
        </a:spcBef>
        <a:spcAft>
          <a:spcPct val="0"/>
        </a:spcAft>
        <a:buClr>
          <a:schemeClr val="accent2"/>
        </a:buClr>
        <a:buSzPct val="70000"/>
        <a:buFont typeface="Wingdings 2" pitchFamily="18" charset="2"/>
        <a:buChar char=""/>
        <a:defRPr sz="2100" kern="1200">
          <a:solidFill>
            <a:schemeClr val="bg1"/>
          </a:solidFill>
          <a:latin typeface="+mn-lt"/>
          <a:ea typeface="+mn-ea"/>
          <a:cs typeface="+mn-cs"/>
        </a:defRPr>
      </a:lvl3pPr>
      <a:lvl4pPr marL="1187421" indent="-209545" algn="l" rtl="0" eaLnBrk="0" fontAlgn="base" hangingPunct="0">
        <a:spcBef>
          <a:spcPct val="20000"/>
        </a:spcBef>
        <a:spcAft>
          <a:spcPct val="0"/>
        </a:spcAft>
        <a:buClr>
          <a:srgbClr val="0BD0D9"/>
        </a:buClr>
        <a:buSzPct val="65000"/>
        <a:buFont typeface="Wingdings 2" pitchFamily="18" charset="2"/>
        <a:buChar char=""/>
        <a:defRPr sz="2000" kern="1200">
          <a:solidFill>
            <a:schemeClr val="bg1"/>
          </a:solidFill>
          <a:latin typeface="+mn-lt"/>
          <a:ea typeface="+mn-ea"/>
          <a:cs typeface="+mn-cs"/>
        </a:defRPr>
      </a:lvl4pPr>
      <a:lvl5pPr marL="1462051" indent="-209545" algn="l" rtl="0" eaLnBrk="0" fontAlgn="base" hangingPunct="0">
        <a:spcBef>
          <a:spcPct val="20000"/>
        </a:spcBef>
        <a:spcAft>
          <a:spcPct val="0"/>
        </a:spcAft>
        <a:buClr>
          <a:srgbClr val="10CF9B"/>
        </a:buClr>
        <a:buSzPct val="65000"/>
        <a:buFont typeface="Wingdings 2" pitchFamily="18" charset="2"/>
        <a:buChar char=""/>
        <a:defRPr sz="2000" kern="1200">
          <a:solidFill>
            <a:schemeClr val="bg1"/>
          </a:solidFill>
          <a:latin typeface="+mn-lt"/>
          <a:ea typeface="+mn-ea"/>
          <a:cs typeface="+mn-cs"/>
        </a:defRPr>
      </a:lvl5pPr>
      <a:lvl6pPr marL="1737317" indent="-2103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05" indent="-182875"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18" indent="-182875"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samhsa.gov/faith-based-initiative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692"/>
            <a:ext cx="9144000" cy="1470025"/>
          </a:xfrm>
        </p:spPr>
        <p:txBody>
          <a:bodyPr>
            <a:noAutofit/>
          </a:bodyPr>
          <a:lstStyle/>
          <a:p>
            <a:pPr algn="ctr"/>
            <a:r>
              <a:rPr lang="en-US" altLang="en-US" sz="3600" kern="0" dirty="0">
                <a:solidFill>
                  <a:srgbClr val="FFFF00"/>
                </a:solidFill>
                <a:effectLst/>
              </a:rPr>
              <a:t>Medications for Opioid Use Disorder </a:t>
            </a:r>
            <a:br>
              <a:rPr lang="en-US" altLang="en-US" sz="3600" kern="0" dirty="0">
                <a:solidFill>
                  <a:srgbClr val="FFFF00"/>
                </a:solidFill>
                <a:effectLst/>
              </a:rPr>
            </a:br>
            <a:r>
              <a:rPr lang="en-US" altLang="en-US" sz="3600" kern="0" dirty="0">
                <a:solidFill>
                  <a:srgbClr val="FFFF00"/>
                </a:solidFill>
                <a:effectLst/>
              </a:rPr>
              <a:t>Among Culturally Diverse People with HIV </a:t>
            </a:r>
            <a:endParaRPr lang="en-US" sz="4000" dirty="0">
              <a:solidFill>
                <a:srgbClr val="FFFF00"/>
              </a:solidFill>
            </a:endParaRPr>
          </a:p>
        </p:txBody>
      </p:sp>
      <p:sp>
        <p:nvSpPr>
          <p:cNvPr id="3" name="Content Placeholder 2"/>
          <p:cNvSpPr>
            <a:spLocks noGrp="1"/>
          </p:cNvSpPr>
          <p:nvPr>
            <p:ph type="subTitle" idx="1"/>
          </p:nvPr>
        </p:nvSpPr>
        <p:spPr>
          <a:xfrm>
            <a:off x="600891" y="2979173"/>
            <a:ext cx="8085909" cy="3215149"/>
          </a:xfrm>
        </p:spPr>
        <p:txBody>
          <a:bodyPr>
            <a:normAutofit/>
          </a:bodyPr>
          <a:lstStyle/>
          <a:p>
            <a:pPr marL="0" indent="0" algn="ctr">
              <a:buNone/>
            </a:pPr>
            <a:r>
              <a:rPr lang="en-US" sz="3600" dirty="0"/>
              <a:t>Trainer Name</a:t>
            </a:r>
          </a:p>
          <a:p>
            <a:pPr marL="0" indent="0" algn="ctr">
              <a:buNone/>
            </a:pPr>
            <a:endParaRPr lang="en-US" sz="3600" i="1" dirty="0"/>
          </a:p>
          <a:p>
            <a:pPr marL="0" indent="0" algn="ctr">
              <a:buNone/>
            </a:pPr>
            <a:endParaRPr lang="en-US" sz="2400" dirty="0"/>
          </a:p>
          <a:p>
            <a:pPr marL="0" indent="0" algn="ctr">
              <a:buNone/>
            </a:pPr>
            <a:r>
              <a:rPr lang="en-US" sz="2400" dirty="0"/>
              <a:t>Trainer Affiliations</a:t>
            </a:r>
          </a:p>
        </p:txBody>
      </p:sp>
      <p:pic>
        <p:nvPicPr>
          <p:cNvPr id="7" name="Picture 6">
            <a:extLst>
              <a:ext uri="{FF2B5EF4-FFF2-40B4-BE49-F238E27FC236}">
                <a16:creationId xmlns:a16="http://schemas.microsoft.com/office/drawing/2014/main" id="{44388C88-54CB-FB47-AE2F-B7B1E928D1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9" y="14935"/>
            <a:ext cx="2157572" cy="794110"/>
          </a:xfrm>
          <a:prstGeom prst="rect">
            <a:avLst/>
          </a:prstGeom>
        </p:spPr>
      </p:pic>
      <p:pic>
        <p:nvPicPr>
          <p:cNvPr id="5" name="Picture 4" descr="This is the logo for the Pacific Southwest Addiction Technology Transfer Center of the Health and Human Services Region 9" title="Pacific Southwest Addiction Technology Transfer Center">
            <a:extLst>
              <a:ext uri="{FF2B5EF4-FFF2-40B4-BE49-F238E27FC236}">
                <a16:creationId xmlns:a16="http://schemas.microsoft.com/office/drawing/2014/main" id="{EF86BB38-6517-4F6F-9F3C-70D44624FF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86" y="0"/>
            <a:ext cx="2031266" cy="809045"/>
          </a:xfrm>
          <a:prstGeom prst="rect">
            <a:avLst/>
          </a:prstGeom>
        </p:spPr>
      </p:pic>
    </p:spTree>
    <p:extLst>
      <p:ext uri="{BB962C8B-B14F-4D97-AF65-F5344CB8AC3E}">
        <p14:creationId xmlns:p14="http://schemas.microsoft.com/office/powerpoint/2010/main" val="303039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5FE1-760E-4701-A68C-A1673AE83E58}"/>
              </a:ext>
            </a:extLst>
          </p:cNvPr>
          <p:cNvSpPr>
            <a:spLocks noGrp="1"/>
          </p:cNvSpPr>
          <p:nvPr>
            <p:ph type="title"/>
          </p:nvPr>
        </p:nvSpPr>
        <p:spPr>
          <a:xfrm>
            <a:off x="464504" y="533400"/>
            <a:ext cx="8229600" cy="1143000"/>
          </a:xfrm>
        </p:spPr>
        <p:txBody>
          <a:bodyPr anchor="t"/>
          <a:lstStyle/>
          <a:p>
            <a:pPr algn="ctr"/>
            <a:r>
              <a:rPr lang="en-US" sz="3600" dirty="0"/>
              <a:t>HIV Care Among African-Americans, 2019</a:t>
            </a:r>
          </a:p>
        </p:txBody>
      </p:sp>
      <p:pic>
        <p:nvPicPr>
          <p:cNvPr id="6" name="Content Placeholder 5" descr="HIV care among African-Americans in 2019&#10;&#10;This chart shows that of African-Americans with diagnosed HIV in the U.S., in 2019 74% received some HIV care, but only 56% were retained in care, and only 61% were virally suppressed. ">
            <a:extLst>
              <a:ext uri="{FF2B5EF4-FFF2-40B4-BE49-F238E27FC236}">
                <a16:creationId xmlns:a16="http://schemas.microsoft.com/office/drawing/2014/main" id="{A10D1576-F177-425F-8CB8-D9CD6CEC190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504" y="1935163"/>
            <a:ext cx="8214992" cy="4389437"/>
          </a:xfrm>
        </p:spPr>
      </p:pic>
      <p:sp>
        <p:nvSpPr>
          <p:cNvPr id="4" name="Slide Number Placeholder 3">
            <a:extLst>
              <a:ext uri="{FF2B5EF4-FFF2-40B4-BE49-F238E27FC236}">
                <a16:creationId xmlns:a16="http://schemas.microsoft.com/office/drawing/2014/main" id="{4548C82F-6A3D-4D19-98D2-D291F8A514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7" name="TextBox 6">
            <a:extLst>
              <a:ext uri="{FF2B5EF4-FFF2-40B4-BE49-F238E27FC236}">
                <a16:creationId xmlns:a16="http://schemas.microsoft.com/office/drawing/2014/main" id="{CB580EC2-217D-4FB4-A7D1-2511546592E0}"/>
              </a:ext>
            </a:extLst>
          </p:cNvPr>
          <p:cNvSpPr txBox="1"/>
          <p:nvPr/>
        </p:nvSpPr>
        <p:spPr>
          <a:xfrm>
            <a:off x="84221" y="6424863"/>
            <a:ext cx="87830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Source: CDC, 2021   Note: rates among Latinx individuals were similar</a:t>
            </a:r>
          </a:p>
        </p:txBody>
      </p:sp>
    </p:spTree>
    <p:extLst>
      <p:ext uri="{BB962C8B-B14F-4D97-AF65-F5344CB8AC3E}">
        <p14:creationId xmlns:p14="http://schemas.microsoft.com/office/powerpoint/2010/main" val="130960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HIV Infection by Race/Ethnicity Los Angeles County, 2019</a:t>
            </a:r>
          </a:p>
        </p:txBody>
      </p:sp>
      <p:sp>
        <p:nvSpPr>
          <p:cNvPr id="3" name="Content Placeholder 2"/>
          <p:cNvSpPr>
            <a:spLocks noGrp="1"/>
          </p:cNvSpPr>
          <p:nvPr>
            <p:ph idx="1"/>
          </p:nvPr>
        </p:nvSpPr>
        <p:spPr>
          <a:xfrm>
            <a:off x="457200" y="1935167"/>
            <a:ext cx="8229600" cy="4002496"/>
          </a:xfrm>
        </p:spPr>
        <p:txBody>
          <a:bodyPr/>
          <a:lstStyle/>
          <a:p>
            <a:r>
              <a:rPr lang="en-US" sz="2800" dirty="0" err="1">
                <a:latin typeface="+mj-lt"/>
              </a:rPr>
              <a:t>Latinx</a:t>
            </a:r>
            <a:r>
              <a:rPr lang="en-US" sz="2800" dirty="0">
                <a:latin typeface="+mj-lt"/>
              </a:rPr>
              <a:t> males represent 24.3% of LAC residents but almost 40% of people with HIV (PWH) in LAC</a:t>
            </a:r>
          </a:p>
          <a:p>
            <a:r>
              <a:rPr lang="en-US" sz="2800" dirty="0">
                <a:latin typeface="+mj-lt"/>
              </a:rPr>
              <a:t>African-American males represent approximately 4% of the population but 16.4% of PWH in the county</a:t>
            </a:r>
          </a:p>
          <a:p>
            <a:r>
              <a:rPr lang="en-US" sz="2800" dirty="0">
                <a:latin typeface="+mj-lt"/>
              </a:rPr>
              <a:t>Among women, African-Americans continued to have the highest number of new diagnoses, primarily due to heterosexual sexual contact</a:t>
            </a:r>
          </a:p>
          <a:p>
            <a:endParaRPr lang="en-US" sz="3200" dirty="0"/>
          </a:p>
          <a:p>
            <a:endParaRPr lang="en-US" dirty="0"/>
          </a:p>
          <a:p>
            <a:endParaRPr lang="en-US" dirty="0"/>
          </a:p>
        </p:txBody>
      </p:sp>
      <p:sp>
        <p:nvSpPr>
          <p:cNvPr id="4" name="TextBox 3"/>
          <p:cNvSpPr txBox="1"/>
          <p:nvPr/>
        </p:nvSpPr>
        <p:spPr>
          <a:xfrm>
            <a:off x="166255" y="6293922"/>
            <a:ext cx="5213267" cy="369332"/>
          </a:xfrm>
          <a:prstGeom prst="rect">
            <a:avLst/>
          </a:prstGeom>
          <a:noFill/>
        </p:spPr>
        <p:txBody>
          <a:bodyPr wrap="square" rtlCol="0">
            <a:spAutoFit/>
          </a:bodyPr>
          <a:lstStyle/>
          <a:p>
            <a:r>
              <a:rPr lang="en-US" dirty="0">
                <a:solidFill>
                  <a:schemeClr val="bg1"/>
                </a:solidFill>
              </a:rPr>
              <a:t>Source: LAC Public Health, 2020</a:t>
            </a:r>
          </a:p>
        </p:txBody>
      </p:sp>
    </p:spTree>
    <p:extLst>
      <p:ext uri="{BB962C8B-B14F-4D97-AF65-F5344CB8AC3E}">
        <p14:creationId xmlns:p14="http://schemas.microsoft.com/office/powerpoint/2010/main" val="53337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94607"/>
            <a:ext cx="8229600" cy="1143000"/>
          </a:xfrm>
        </p:spPr>
        <p:txBody>
          <a:bodyPr anchor="t"/>
          <a:lstStyle/>
          <a:p>
            <a:pPr algn="ctr"/>
            <a:r>
              <a:rPr lang="en-US" sz="4000" dirty="0"/>
              <a:t>Drug Poisoning Deaths </a:t>
            </a:r>
            <a:br>
              <a:rPr lang="en-US" sz="4000" dirty="0"/>
            </a:br>
            <a:r>
              <a:rPr lang="en-US" sz="4000" dirty="0"/>
              <a:t>Among African-Americans </a:t>
            </a:r>
          </a:p>
        </p:txBody>
      </p:sp>
      <p:sp>
        <p:nvSpPr>
          <p:cNvPr id="7" name="Content Placeholder 6"/>
          <p:cNvSpPr>
            <a:spLocks noGrp="1"/>
          </p:cNvSpPr>
          <p:nvPr>
            <p:ph idx="1"/>
          </p:nvPr>
        </p:nvSpPr>
        <p:spPr/>
        <p:txBody>
          <a:bodyPr/>
          <a:lstStyle/>
          <a:p>
            <a:r>
              <a:rPr lang="en-US" sz="2800" dirty="0">
                <a:latin typeface="+mj-lt"/>
              </a:rPr>
              <a:t>Rate of increase of U.S. population drug overdose deaths from 2015-2016: 21%</a:t>
            </a:r>
          </a:p>
          <a:p>
            <a:r>
              <a:rPr lang="en-US" sz="2800" dirty="0">
                <a:latin typeface="+mj-lt"/>
              </a:rPr>
              <a:t>Rate of increase of Black drug overdose deaths from 2015-2016: </a:t>
            </a:r>
            <a:r>
              <a:rPr lang="en-US" sz="2800" dirty="0">
                <a:solidFill>
                  <a:srgbClr val="FFC000"/>
                </a:solidFill>
                <a:latin typeface="+mj-lt"/>
              </a:rPr>
              <a:t>40% </a:t>
            </a:r>
            <a:r>
              <a:rPr lang="en-US" sz="2800" dirty="0">
                <a:latin typeface="+mj-lt"/>
              </a:rPr>
              <a:t>(higher than any other racial/ethnic group)</a:t>
            </a:r>
          </a:p>
          <a:p>
            <a:endParaRPr lang="en-US" sz="2800" dirty="0">
              <a:latin typeface="+mj-lt"/>
            </a:endParaRPr>
          </a:p>
          <a:p>
            <a:r>
              <a:rPr lang="en-US" sz="2800" dirty="0">
                <a:latin typeface="+mj-lt"/>
              </a:rPr>
              <a:t>2011-2016: African-Americans had highest increase in opioid-related deaths involving synthetic opioids like fentanyl </a:t>
            </a:r>
          </a:p>
          <a:p>
            <a:endParaRPr lang="en-US" dirty="0"/>
          </a:p>
        </p:txBody>
      </p:sp>
      <p:sp>
        <p:nvSpPr>
          <p:cNvPr id="8" name="TextBox 7"/>
          <p:cNvSpPr txBox="1"/>
          <p:nvPr/>
        </p:nvSpPr>
        <p:spPr>
          <a:xfrm>
            <a:off x="179614" y="6324603"/>
            <a:ext cx="4408715" cy="338554"/>
          </a:xfrm>
          <a:prstGeom prst="rect">
            <a:avLst/>
          </a:prstGeom>
          <a:noFill/>
        </p:spPr>
        <p:txBody>
          <a:bodyPr wrap="square" rtlCol="0">
            <a:spAutoFit/>
          </a:bodyPr>
          <a:lstStyle/>
          <a:p>
            <a:r>
              <a:rPr lang="en-US" sz="1600" dirty="0">
                <a:solidFill>
                  <a:schemeClr val="bg1"/>
                </a:solidFill>
              </a:rPr>
              <a:t>Source: SAMHSA, 2020 </a:t>
            </a:r>
          </a:p>
        </p:txBody>
      </p:sp>
    </p:spTree>
    <p:extLst>
      <p:ext uri="{BB962C8B-B14F-4D97-AF65-F5344CB8AC3E}">
        <p14:creationId xmlns:p14="http://schemas.microsoft.com/office/powerpoint/2010/main" val="345506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9842"/>
            <a:ext cx="8229600" cy="1143000"/>
          </a:xfrm>
        </p:spPr>
        <p:txBody>
          <a:bodyPr anchor="t"/>
          <a:lstStyle/>
          <a:p>
            <a:pPr algn="ctr"/>
            <a:r>
              <a:rPr lang="en-US" sz="2800" dirty="0"/>
              <a:t>Percent Increase 2014-2017 Overdose Death Rates by Drug Among African-Americans in the U.S. </a:t>
            </a:r>
          </a:p>
        </p:txBody>
      </p:sp>
      <p:pic>
        <p:nvPicPr>
          <p:cNvPr id="5" name="Content Placeholder 4" descr="This is a chart showing overdose deaths among African-Americans by drug between 2014 and 2017. Deaths due to synthetic opioids such as fentanyl increase by over 800%, far more than heroin or prescription opioids. " title="Percent Increase 2014-2017 Overdose Death Rates by Drug Among African-Americans in the U.S. "/>
          <p:cNvPicPr>
            <a:picLocks noGrp="1" noChangeAspect="1"/>
          </p:cNvPicPr>
          <p:nvPr>
            <p:ph idx="1"/>
          </p:nvPr>
        </p:nvPicPr>
        <p:blipFill>
          <a:blip r:embed="rId3"/>
          <a:stretch>
            <a:fillRect/>
          </a:stretch>
        </p:blipFill>
        <p:spPr>
          <a:xfrm>
            <a:off x="1064601" y="1935163"/>
            <a:ext cx="7014797" cy="4389437"/>
          </a:xfrm>
          <a:prstGeom prst="rect">
            <a:avLst/>
          </a:prstGeom>
        </p:spPr>
      </p:pic>
      <p:sp>
        <p:nvSpPr>
          <p:cNvPr id="6" name="TextBox 5"/>
          <p:cNvSpPr txBox="1"/>
          <p:nvPr/>
        </p:nvSpPr>
        <p:spPr>
          <a:xfrm>
            <a:off x="95003" y="6460177"/>
            <a:ext cx="3681350" cy="369332"/>
          </a:xfrm>
          <a:prstGeom prst="rect">
            <a:avLst/>
          </a:prstGeom>
          <a:noFill/>
        </p:spPr>
        <p:txBody>
          <a:bodyPr wrap="square" rtlCol="0">
            <a:spAutoFit/>
          </a:bodyPr>
          <a:lstStyle/>
          <a:p>
            <a:r>
              <a:rPr lang="en-US" dirty="0">
                <a:solidFill>
                  <a:schemeClr val="bg1"/>
                </a:solidFill>
              </a:rPr>
              <a:t>Source: SAMHSA, 2020</a:t>
            </a:r>
          </a:p>
        </p:txBody>
      </p:sp>
    </p:spTree>
    <p:extLst>
      <p:ext uri="{BB962C8B-B14F-4D97-AF65-F5344CB8AC3E}">
        <p14:creationId xmlns:p14="http://schemas.microsoft.com/office/powerpoint/2010/main" val="404030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Synthetic Opioid-Related Deaths</a:t>
            </a:r>
          </a:p>
        </p:txBody>
      </p:sp>
      <p:sp>
        <p:nvSpPr>
          <p:cNvPr id="3" name="Content Placeholder 2"/>
          <p:cNvSpPr>
            <a:spLocks noGrp="1"/>
          </p:cNvSpPr>
          <p:nvPr>
            <p:ph idx="1"/>
          </p:nvPr>
        </p:nvSpPr>
        <p:spPr/>
        <p:txBody>
          <a:bodyPr/>
          <a:lstStyle/>
          <a:p>
            <a:r>
              <a:rPr lang="en-US" sz="3200" dirty="0">
                <a:latin typeface="+mj-lt"/>
              </a:rPr>
              <a:t>Synthetic opioids (i.e. Fentanyl) accounted for almost 70% of opioid-related deaths among non-Hispanic Blacks in 2017</a:t>
            </a:r>
          </a:p>
          <a:p>
            <a:endParaRPr lang="en-US" sz="3200" dirty="0">
              <a:latin typeface="+mj-lt"/>
            </a:endParaRPr>
          </a:p>
          <a:p>
            <a:r>
              <a:rPr lang="en-US" sz="3200" dirty="0">
                <a:latin typeface="+mj-lt"/>
              </a:rPr>
              <a:t>Particularly high among older non-Hispanic Blacks: from 2015-2017, synthetic opioid-related deaths doubled in large urban areas among ages 45-54 and 55-64 </a:t>
            </a:r>
          </a:p>
        </p:txBody>
      </p:sp>
      <p:sp>
        <p:nvSpPr>
          <p:cNvPr id="4" name="TextBox 3"/>
          <p:cNvSpPr txBox="1"/>
          <p:nvPr/>
        </p:nvSpPr>
        <p:spPr>
          <a:xfrm>
            <a:off x="195943" y="6324603"/>
            <a:ext cx="5959928" cy="338554"/>
          </a:xfrm>
          <a:prstGeom prst="rect">
            <a:avLst/>
          </a:prstGeom>
          <a:noFill/>
        </p:spPr>
        <p:txBody>
          <a:bodyPr wrap="square" rtlCol="0">
            <a:spAutoFit/>
          </a:bodyPr>
          <a:lstStyle/>
          <a:p>
            <a:r>
              <a:rPr lang="en-US" sz="1600" dirty="0">
                <a:solidFill>
                  <a:schemeClr val="bg1"/>
                </a:solidFill>
              </a:rPr>
              <a:t>Source: </a:t>
            </a:r>
            <a:r>
              <a:rPr lang="en-US" sz="1600" dirty="0" err="1">
                <a:solidFill>
                  <a:schemeClr val="bg1"/>
                </a:solidFill>
              </a:rPr>
              <a:t>Lippold</a:t>
            </a:r>
            <a:r>
              <a:rPr lang="en-US" sz="1600" dirty="0">
                <a:solidFill>
                  <a:schemeClr val="bg1"/>
                </a:solidFill>
              </a:rPr>
              <a:t>, Jones, Olsen, &amp; </a:t>
            </a:r>
            <a:r>
              <a:rPr lang="en-US" sz="1600" dirty="0" err="1">
                <a:solidFill>
                  <a:schemeClr val="bg1"/>
                </a:solidFill>
              </a:rPr>
              <a:t>Giroir</a:t>
            </a:r>
            <a:r>
              <a:rPr lang="en-US" sz="1600" dirty="0">
                <a:solidFill>
                  <a:schemeClr val="bg1"/>
                </a:solidFill>
              </a:rPr>
              <a:t>, 2019</a:t>
            </a:r>
          </a:p>
        </p:txBody>
      </p:sp>
    </p:spTree>
    <p:extLst>
      <p:ext uri="{BB962C8B-B14F-4D97-AF65-F5344CB8AC3E}">
        <p14:creationId xmlns:p14="http://schemas.microsoft.com/office/powerpoint/2010/main" val="118575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54"/>
            <a:ext cx="8229600" cy="1143000"/>
          </a:xfrm>
        </p:spPr>
        <p:txBody>
          <a:bodyPr anchor="t"/>
          <a:lstStyle/>
          <a:p>
            <a:pPr algn="ctr"/>
            <a:r>
              <a:rPr lang="en-US" sz="4400" dirty="0"/>
              <a:t>Pathways to Opioid Misuse</a:t>
            </a:r>
          </a:p>
        </p:txBody>
      </p:sp>
      <p:sp>
        <p:nvSpPr>
          <p:cNvPr id="3" name="Content Placeholder 2"/>
          <p:cNvSpPr>
            <a:spLocks noGrp="1"/>
          </p:cNvSpPr>
          <p:nvPr>
            <p:ph idx="1"/>
          </p:nvPr>
        </p:nvSpPr>
        <p:spPr>
          <a:xfrm>
            <a:off x="411480" y="1534886"/>
            <a:ext cx="8519160" cy="4789717"/>
          </a:xfrm>
        </p:spPr>
        <p:txBody>
          <a:bodyPr/>
          <a:lstStyle/>
          <a:p>
            <a:r>
              <a:rPr lang="en-US" sz="2800" dirty="0">
                <a:latin typeface="+mj-lt"/>
              </a:rPr>
              <a:t>Excessive prescribing and use of prescription opioids</a:t>
            </a:r>
          </a:p>
          <a:p>
            <a:pPr lvl="1"/>
            <a:r>
              <a:rPr lang="en-US" sz="2600" dirty="0">
                <a:latin typeface="+mj-lt"/>
              </a:rPr>
              <a:t>Dependency on pain meds develops; individuals switch to heroin, which is cheaper and more easily available </a:t>
            </a:r>
          </a:p>
          <a:p>
            <a:endParaRPr lang="en-US" sz="2800" dirty="0">
              <a:latin typeface="+mj-lt"/>
            </a:endParaRPr>
          </a:p>
          <a:p>
            <a:r>
              <a:rPr lang="en-US" sz="2800" dirty="0">
                <a:latin typeface="+mj-lt"/>
              </a:rPr>
              <a:t>Use of illicit drugs i.e. heroin &amp; cocaine; long history in low-income Black communities dating back to 1960’s and 1970’s</a:t>
            </a:r>
          </a:p>
          <a:p>
            <a:pPr lvl="1"/>
            <a:r>
              <a:rPr lang="en-US" sz="2600" dirty="0">
                <a:latin typeface="+mj-lt"/>
              </a:rPr>
              <a:t>These drugs increasingly laced with fentanyl </a:t>
            </a:r>
          </a:p>
        </p:txBody>
      </p:sp>
      <p:sp>
        <p:nvSpPr>
          <p:cNvPr id="4" name="TextBox 3"/>
          <p:cNvSpPr txBox="1"/>
          <p:nvPr/>
        </p:nvSpPr>
        <p:spPr>
          <a:xfrm>
            <a:off x="163286" y="6324603"/>
            <a:ext cx="6270171" cy="369332"/>
          </a:xfrm>
          <a:prstGeom prst="rect">
            <a:avLst/>
          </a:prstGeom>
          <a:noFill/>
        </p:spPr>
        <p:txBody>
          <a:bodyPr wrap="square" rtlCol="0">
            <a:spAutoFit/>
          </a:bodyPr>
          <a:lstStyle/>
          <a:p>
            <a:r>
              <a:rPr lang="en-US" dirty="0">
                <a:solidFill>
                  <a:schemeClr val="bg1"/>
                </a:solidFill>
              </a:rPr>
              <a:t>Source: SAMHSA, 2020 </a:t>
            </a:r>
          </a:p>
        </p:txBody>
      </p:sp>
    </p:spTree>
    <p:extLst>
      <p:ext uri="{BB962C8B-B14F-4D97-AF65-F5344CB8AC3E}">
        <p14:creationId xmlns:p14="http://schemas.microsoft.com/office/powerpoint/2010/main" val="234032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Pathways: Prescription Opioids</a:t>
            </a:r>
          </a:p>
        </p:txBody>
      </p:sp>
      <p:sp>
        <p:nvSpPr>
          <p:cNvPr id="3" name="Content Placeholder 2"/>
          <p:cNvSpPr>
            <a:spLocks noGrp="1"/>
          </p:cNvSpPr>
          <p:nvPr>
            <p:ph idx="1"/>
          </p:nvPr>
        </p:nvSpPr>
        <p:spPr>
          <a:xfrm>
            <a:off x="457200" y="1623953"/>
            <a:ext cx="8229600" cy="4593774"/>
          </a:xfrm>
        </p:spPr>
        <p:txBody>
          <a:bodyPr/>
          <a:lstStyle/>
          <a:p>
            <a:r>
              <a:rPr lang="en-US" dirty="0">
                <a:latin typeface="+mj-lt"/>
              </a:rPr>
              <a:t>Common Assumption:  African-Americans are protected from the opioid crisis because of lower access to prescription opioid painkillers </a:t>
            </a:r>
          </a:p>
          <a:p>
            <a:endParaRPr lang="en-US" dirty="0">
              <a:latin typeface="+mj-lt"/>
            </a:endParaRPr>
          </a:p>
          <a:p>
            <a:r>
              <a:rPr lang="en-US" dirty="0">
                <a:latin typeface="+mj-lt"/>
              </a:rPr>
              <a:t>Fact: There </a:t>
            </a:r>
            <a:r>
              <a:rPr lang="en-US" i="1" dirty="0">
                <a:latin typeface="+mj-lt"/>
              </a:rPr>
              <a:t>is</a:t>
            </a:r>
            <a:r>
              <a:rPr lang="en-US" dirty="0">
                <a:latin typeface="+mj-lt"/>
              </a:rPr>
              <a:t> less access to prescription opioid painkillers, due to: </a:t>
            </a:r>
          </a:p>
          <a:p>
            <a:pPr lvl="1"/>
            <a:r>
              <a:rPr lang="en-US" dirty="0">
                <a:latin typeface="+mj-lt"/>
              </a:rPr>
              <a:t>Misperceptions and biases in the healthcare system including undervaluing of African-Americans’ self-reports of pain (goes back to slavery and belief that Blacks don’t experience pain the same as Whites)</a:t>
            </a:r>
          </a:p>
          <a:p>
            <a:pPr lvl="1"/>
            <a:r>
              <a:rPr lang="en-US" dirty="0">
                <a:latin typeface="+mj-lt"/>
              </a:rPr>
              <a:t>Stereotyping by healthcare providers </a:t>
            </a:r>
          </a:p>
        </p:txBody>
      </p:sp>
      <p:sp>
        <p:nvSpPr>
          <p:cNvPr id="4" name="TextBox 3"/>
          <p:cNvSpPr txBox="1"/>
          <p:nvPr/>
        </p:nvSpPr>
        <p:spPr>
          <a:xfrm>
            <a:off x="244929" y="6515100"/>
            <a:ext cx="6302828" cy="369332"/>
          </a:xfrm>
          <a:prstGeom prst="rect">
            <a:avLst/>
          </a:prstGeom>
          <a:noFill/>
        </p:spPr>
        <p:txBody>
          <a:bodyPr wrap="square" rtlCol="0">
            <a:spAutoFit/>
          </a:bodyPr>
          <a:lstStyle/>
          <a:p>
            <a:r>
              <a:rPr lang="en-US" dirty="0">
                <a:solidFill>
                  <a:schemeClr val="bg1"/>
                </a:solidFill>
              </a:rPr>
              <a:t>Source:  </a:t>
            </a:r>
            <a:r>
              <a:rPr lang="en-US" dirty="0" err="1">
                <a:solidFill>
                  <a:schemeClr val="bg1"/>
                </a:solidFill>
              </a:rPr>
              <a:t>Meghani</a:t>
            </a:r>
            <a:r>
              <a:rPr lang="en-US" dirty="0">
                <a:solidFill>
                  <a:schemeClr val="bg1"/>
                </a:solidFill>
              </a:rPr>
              <a:t>, Byun, &amp; Gallagher, 2012 </a:t>
            </a:r>
          </a:p>
        </p:txBody>
      </p:sp>
    </p:spTree>
    <p:extLst>
      <p:ext uri="{BB962C8B-B14F-4D97-AF65-F5344CB8AC3E}">
        <p14:creationId xmlns:p14="http://schemas.microsoft.com/office/powerpoint/2010/main" val="386440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t>Opioid Use Among Hispanic-Americans</a:t>
            </a:r>
          </a:p>
        </p:txBody>
      </p:sp>
      <p:sp>
        <p:nvSpPr>
          <p:cNvPr id="3" name="Content Placeholder 2"/>
          <p:cNvSpPr>
            <a:spLocks noGrp="1"/>
          </p:cNvSpPr>
          <p:nvPr>
            <p:ph idx="1"/>
          </p:nvPr>
        </p:nvSpPr>
        <p:spPr/>
        <p:txBody>
          <a:bodyPr/>
          <a:lstStyle/>
          <a:p>
            <a:r>
              <a:rPr lang="en-US" dirty="0">
                <a:latin typeface="+mj-lt"/>
              </a:rPr>
              <a:t>In 2017, all opioid (heroin and prescription pain medications) misuse in the past month was slightly higher among the Hispanic population than among African-Americans (CDC, 2018)</a:t>
            </a:r>
          </a:p>
          <a:p>
            <a:endParaRPr lang="en-US" dirty="0">
              <a:latin typeface="+mj-lt"/>
            </a:endParaRPr>
          </a:p>
          <a:p>
            <a:r>
              <a:rPr lang="en-US" dirty="0">
                <a:latin typeface="+mj-lt"/>
              </a:rPr>
              <a:t>Lack of access to care may have played somewhat of a protective role in terms of abuse of prescription opioids among Hispanics, but not in terms of heroin and other illicit opioids (Hollingshead et al., 2016)</a:t>
            </a:r>
          </a:p>
          <a:p>
            <a:endParaRPr lang="en-US" dirty="0"/>
          </a:p>
        </p:txBody>
      </p:sp>
    </p:spTree>
    <p:extLst>
      <p:ext uri="{BB962C8B-B14F-4D97-AF65-F5344CB8AC3E}">
        <p14:creationId xmlns:p14="http://schemas.microsoft.com/office/powerpoint/2010/main" val="292905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3612"/>
            <a:ext cx="8229600" cy="1143000"/>
          </a:xfrm>
        </p:spPr>
        <p:txBody>
          <a:bodyPr anchor="t"/>
          <a:lstStyle/>
          <a:p>
            <a:pPr algn="ctr"/>
            <a:r>
              <a:rPr lang="en-US" sz="4000" dirty="0"/>
              <a:t>Opioid Epidemic in Black &amp; Latinx Communities Overlooked</a:t>
            </a:r>
          </a:p>
        </p:txBody>
      </p:sp>
      <p:sp>
        <p:nvSpPr>
          <p:cNvPr id="5" name="Content Placeholder 4"/>
          <p:cNvSpPr>
            <a:spLocks noGrp="1"/>
          </p:cNvSpPr>
          <p:nvPr>
            <p:ph idx="1"/>
          </p:nvPr>
        </p:nvSpPr>
        <p:spPr/>
        <p:txBody>
          <a:bodyPr/>
          <a:lstStyle/>
          <a:p>
            <a:r>
              <a:rPr lang="en-US" sz="2800" dirty="0">
                <a:latin typeface="+mj-lt"/>
              </a:rPr>
              <a:t>The opioid epidemic in Black and Latinx communities has largely been overlooked by</a:t>
            </a:r>
            <a:br>
              <a:rPr lang="en-US" sz="2800" dirty="0">
                <a:latin typeface="+mj-lt"/>
              </a:rPr>
            </a:br>
            <a:r>
              <a:rPr lang="en-US" sz="2800" dirty="0">
                <a:latin typeface="+mj-lt"/>
              </a:rPr>
              <a:t>the media</a:t>
            </a:r>
          </a:p>
          <a:p>
            <a:r>
              <a:rPr lang="en-US" sz="2800" dirty="0">
                <a:latin typeface="+mj-lt"/>
              </a:rPr>
              <a:t>The marginalization of Black people is consistent with a longstanding pattern of framing addiction in people of color as “a pathological shortcoming to be answered by militarized policing and involvement of the criminal justice system, in lieu of treatment.” </a:t>
            </a:r>
          </a:p>
          <a:p>
            <a:endParaRPr lang="en-US" dirty="0"/>
          </a:p>
        </p:txBody>
      </p:sp>
      <p:sp>
        <p:nvSpPr>
          <p:cNvPr id="6" name="TextBox 5"/>
          <p:cNvSpPr txBox="1"/>
          <p:nvPr/>
        </p:nvSpPr>
        <p:spPr>
          <a:xfrm>
            <a:off x="91440" y="6324603"/>
            <a:ext cx="6753497" cy="338554"/>
          </a:xfrm>
          <a:prstGeom prst="rect">
            <a:avLst/>
          </a:prstGeom>
          <a:noFill/>
        </p:spPr>
        <p:txBody>
          <a:bodyPr wrap="square" rtlCol="0">
            <a:spAutoFit/>
          </a:bodyPr>
          <a:lstStyle/>
          <a:p>
            <a:r>
              <a:rPr lang="en-US" sz="1600" dirty="0">
                <a:solidFill>
                  <a:schemeClr val="bg1"/>
                </a:solidFill>
              </a:rPr>
              <a:t>Source: James &amp; Jordan, 2018</a:t>
            </a:r>
          </a:p>
        </p:txBody>
      </p:sp>
    </p:spTree>
    <p:extLst>
      <p:ext uri="{BB962C8B-B14F-4D97-AF65-F5344CB8AC3E}">
        <p14:creationId xmlns:p14="http://schemas.microsoft.com/office/powerpoint/2010/main" val="231066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Reframing of War on Drugs</a:t>
            </a:r>
          </a:p>
        </p:txBody>
      </p:sp>
      <p:sp>
        <p:nvSpPr>
          <p:cNvPr id="3" name="Content Placeholder 2"/>
          <p:cNvSpPr>
            <a:spLocks noGrp="1"/>
          </p:cNvSpPr>
          <p:nvPr>
            <p:ph idx="1"/>
          </p:nvPr>
        </p:nvSpPr>
        <p:spPr>
          <a:xfrm>
            <a:off x="457200" y="1562100"/>
            <a:ext cx="8229600" cy="4762503"/>
          </a:xfrm>
        </p:spPr>
        <p:txBody>
          <a:bodyPr/>
          <a:lstStyle/>
          <a:p>
            <a:r>
              <a:rPr lang="en-US" dirty="0">
                <a:latin typeface="+mj-lt"/>
              </a:rPr>
              <a:t>“It is hard to describe the bittersweet sting that many African-Americans feel witnessing this national embrace of addicts. It is heartening to see the eclipse of the generations-long failed war on drugs. But Black Americans are also knowingly weary and embittered by the absence of such enlightened thinking when those in our own families were similarly wounded. When the face of addiction had dark skin, this nation’s police did not see sons and daughters, sisters and brothers. They saw young thugs to be locked up, rather than ‘people with a purpose in life.’ </a:t>
            </a:r>
          </a:p>
        </p:txBody>
      </p:sp>
      <p:sp>
        <p:nvSpPr>
          <p:cNvPr id="4" name="TextBox 3"/>
          <p:cNvSpPr txBox="1"/>
          <p:nvPr/>
        </p:nvSpPr>
        <p:spPr>
          <a:xfrm>
            <a:off x="169817" y="6411919"/>
            <a:ext cx="5251269" cy="338554"/>
          </a:xfrm>
          <a:prstGeom prst="rect">
            <a:avLst/>
          </a:prstGeom>
          <a:noFill/>
        </p:spPr>
        <p:txBody>
          <a:bodyPr wrap="square" rtlCol="0">
            <a:spAutoFit/>
          </a:bodyPr>
          <a:lstStyle/>
          <a:p>
            <a:r>
              <a:rPr lang="en-US" sz="1600" dirty="0">
                <a:solidFill>
                  <a:schemeClr val="bg1"/>
                </a:solidFill>
              </a:rPr>
              <a:t>Source: James &amp; Jordan, 2018</a:t>
            </a:r>
          </a:p>
        </p:txBody>
      </p:sp>
    </p:spTree>
    <p:extLst>
      <p:ext uri="{BB962C8B-B14F-4D97-AF65-F5344CB8AC3E}">
        <p14:creationId xmlns:p14="http://schemas.microsoft.com/office/powerpoint/2010/main" val="36762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D14D-657F-9E4F-83D9-F7D32CA4A5C6}"/>
              </a:ext>
            </a:extLst>
          </p:cNvPr>
          <p:cNvSpPr>
            <a:spLocks noGrp="1"/>
          </p:cNvSpPr>
          <p:nvPr>
            <p:ph type="title"/>
          </p:nvPr>
        </p:nvSpPr>
        <p:spPr/>
        <p:txBody>
          <a:bodyPr/>
          <a:lstStyle/>
          <a:p>
            <a:pPr algn="ctr"/>
            <a:r>
              <a:rPr lang="en-US" dirty="0"/>
              <a:t>HRSA Statement</a:t>
            </a:r>
          </a:p>
        </p:txBody>
      </p:sp>
      <p:sp>
        <p:nvSpPr>
          <p:cNvPr id="3" name="Content Placeholder 2">
            <a:extLst>
              <a:ext uri="{FF2B5EF4-FFF2-40B4-BE49-F238E27FC236}">
                <a16:creationId xmlns:a16="http://schemas.microsoft.com/office/drawing/2014/main" id="{2C7CB4C2-48E2-9D4A-8BF9-58DEBDE7B137}"/>
              </a:ext>
            </a:extLst>
          </p:cNvPr>
          <p:cNvSpPr>
            <a:spLocks noGrp="1"/>
          </p:cNvSpPr>
          <p:nvPr>
            <p:ph idx="1"/>
          </p:nvPr>
        </p:nvSpPr>
        <p:spPr/>
        <p:txBody>
          <a:bodyPr/>
          <a:lstStyle/>
          <a:p>
            <a:pPr marL="0" indent="0">
              <a:buNone/>
            </a:pPr>
            <a:r>
              <a:rPr lang="en-US" sz="2800" i="1" dirty="0">
                <a:latin typeface="+mj-lt"/>
              </a:rPr>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endParaRPr lang="en-US" dirty="0"/>
          </a:p>
        </p:txBody>
      </p:sp>
    </p:spTree>
    <p:extLst>
      <p:ext uri="{BB962C8B-B14F-4D97-AF65-F5344CB8AC3E}">
        <p14:creationId xmlns:p14="http://schemas.microsoft.com/office/powerpoint/2010/main" val="69277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Pathways: Prescription Opioids (2)</a:t>
            </a:r>
            <a:endParaRPr lang="en-US" dirty="0"/>
          </a:p>
        </p:txBody>
      </p:sp>
      <p:sp>
        <p:nvSpPr>
          <p:cNvPr id="3" name="Content Placeholder 2"/>
          <p:cNvSpPr>
            <a:spLocks noGrp="1"/>
          </p:cNvSpPr>
          <p:nvPr>
            <p:ph idx="1"/>
          </p:nvPr>
        </p:nvSpPr>
        <p:spPr>
          <a:xfrm>
            <a:off x="457200" y="1935166"/>
            <a:ext cx="7978140" cy="4389437"/>
          </a:xfrm>
        </p:spPr>
        <p:txBody>
          <a:bodyPr/>
          <a:lstStyle/>
          <a:p>
            <a:r>
              <a:rPr lang="en-US" dirty="0">
                <a:latin typeface="+mj-lt"/>
              </a:rPr>
              <a:t>African-Americans 29% less likely than White patients to be prescribed opioid pain medications </a:t>
            </a:r>
            <a:br>
              <a:rPr lang="en-US" dirty="0">
                <a:latin typeface="+mj-lt"/>
              </a:rPr>
            </a:br>
            <a:r>
              <a:rPr lang="en-US" dirty="0">
                <a:latin typeface="+mj-lt"/>
              </a:rPr>
              <a:t>in emergency departments </a:t>
            </a:r>
            <a:r>
              <a:rPr lang="en-US" sz="2000" dirty="0">
                <a:latin typeface="+mj-lt"/>
              </a:rPr>
              <a:t>(Pletcher, </a:t>
            </a:r>
            <a:r>
              <a:rPr lang="en-US" sz="2000" dirty="0" err="1">
                <a:latin typeface="+mj-lt"/>
              </a:rPr>
              <a:t>Kertesz</a:t>
            </a:r>
            <a:r>
              <a:rPr lang="en-US" sz="2000" dirty="0">
                <a:latin typeface="+mj-lt"/>
              </a:rPr>
              <a:t>, Kohn, &amp; Gonzales, 2008)</a:t>
            </a:r>
            <a:endParaRPr lang="en-US" dirty="0">
              <a:latin typeface="+mj-lt"/>
            </a:endParaRPr>
          </a:p>
          <a:p>
            <a:endParaRPr lang="en-US" dirty="0">
              <a:latin typeface="+mj-lt"/>
            </a:endParaRPr>
          </a:p>
          <a:p>
            <a:r>
              <a:rPr lang="en-US" dirty="0">
                <a:latin typeface="+mj-lt"/>
              </a:rPr>
              <a:t>African-Americans have higher self-reported pain scores compared to Whites, but some healthcare professionals believe pain levels are lower or that African-American patients are drug-seeking </a:t>
            </a:r>
            <a:r>
              <a:rPr lang="en-US" sz="2000" dirty="0">
                <a:latin typeface="+mj-lt"/>
              </a:rPr>
              <a:t>(</a:t>
            </a:r>
            <a:r>
              <a:rPr lang="en-US" sz="2000" dirty="0" err="1">
                <a:latin typeface="+mj-lt"/>
              </a:rPr>
              <a:t>Staton</a:t>
            </a:r>
            <a:r>
              <a:rPr lang="en-US" sz="2000" dirty="0">
                <a:latin typeface="+mj-lt"/>
              </a:rPr>
              <a:t> et al., 2007)</a:t>
            </a:r>
            <a:endParaRPr lang="en-US" dirty="0">
              <a:latin typeface="+mj-lt"/>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6394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205716"/>
            <a:ext cx="7772400" cy="1362456"/>
          </a:xfrm>
        </p:spPr>
        <p:txBody>
          <a:bodyPr anchor="ctr"/>
          <a:lstStyle/>
          <a:p>
            <a:pPr algn="ctr"/>
            <a:r>
              <a:rPr lang="en-US" sz="4800" dirty="0">
                <a:solidFill>
                  <a:srgbClr val="FFFF00"/>
                </a:solidFill>
              </a:rPr>
              <a:t>Youth Opioid Use </a:t>
            </a:r>
          </a:p>
        </p:txBody>
      </p:sp>
      <p:sp>
        <p:nvSpPr>
          <p:cNvPr id="5" name="TextBox 4"/>
          <p:cNvSpPr txBox="1"/>
          <p:nvPr/>
        </p:nvSpPr>
        <p:spPr>
          <a:xfrm>
            <a:off x="228600" y="1515951"/>
            <a:ext cx="86868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A recent study of over 3,000 high school students in Los Angeles County found that teens who use prescription opioids when they are younger are more likely to start using heroin by high school graduation</a:t>
            </a:r>
          </a:p>
          <a:p>
            <a:pPr marL="800100" lvl="1" indent="-342900">
              <a:buFont typeface="Arial" panose="020B0604020202020204" pitchFamily="34" charset="0"/>
              <a:buChar char="•"/>
            </a:pPr>
            <a:r>
              <a:rPr lang="en-US" sz="2400" dirty="0">
                <a:latin typeface="+mj-lt"/>
              </a:rPr>
              <a:t>Study enrolled freshmen, followed them thru senior year</a:t>
            </a:r>
          </a:p>
          <a:p>
            <a:pPr marL="800100" lvl="1" indent="-342900">
              <a:buFont typeface="Arial" panose="020B0604020202020204" pitchFamily="34" charset="0"/>
              <a:buChar char="•"/>
            </a:pPr>
            <a:r>
              <a:rPr lang="en-US" sz="2400" dirty="0">
                <a:latin typeface="+mj-lt"/>
              </a:rPr>
              <a:t>Racially/ethnically diverse sample (48.3% </a:t>
            </a:r>
            <a:r>
              <a:rPr lang="en-US" sz="2400" dirty="0" err="1">
                <a:latin typeface="+mj-lt"/>
              </a:rPr>
              <a:t>Latinx</a:t>
            </a:r>
            <a:r>
              <a:rPr lang="en-US" sz="2400" dirty="0">
                <a:latin typeface="+mj-lt"/>
              </a:rPr>
              <a:t>)</a:t>
            </a:r>
          </a:p>
          <a:p>
            <a:pPr marL="800100" lvl="1" indent="-342900">
              <a:buFont typeface="Arial" panose="020B0604020202020204" pitchFamily="34" charset="0"/>
              <a:buChar char="•"/>
            </a:pPr>
            <a:r>
              <a:rPr lang="en-US" sz="2400" dirty="0">
                <a:latin typeface="+mj-lt"/>
              </a:rPr>
              <a:t>54% female/46% male</a:t>
            </a:r>
          </a:p>
          <a:p>
            <a:pPr marL="800100" lvl="1" indent="-342900">
              <a:buFont typeface="Arial" panose="020B0604020202020204" pitchFamily="34" charset="0"/>
              <a:buChar char="•"/>
            </a:pPr>
            <a:r>
              <a:rPr lang="en-US" sz="2400" dirty="0">
                <a:latin typeface="+mj-lt"/>
              </a:rPr>
              <a:t>35% reported depressive symptoms </a:t>
            </a:r>
          </a:p>
          <a:p>
            <a:pPr marL="800100" lvl="1" indent="-342900">
              <a:buFont typeface="Arial" panose="020B0604020202020204" pitchFamily="34" charset="0"/>
              <a:buChar char="•"/>
            </a:pPr>
            <a:r>
              <a:rPr lang="en-US" sz="2400" dirty="0">
                <a:latin typeface="+mj-lt"/>
              </a:rPr>
              <a:t>22% reported anxiety symptoms </a:t>
            </a:r>
          </a:p>
          <a:p>
            <a:pPr marL="800100" lvl="1" indent="-342900">
              <a:buFont typeface="Arial" panose="020B0604020202020204" pitchFamily="34" charset="0"/>
              <a:buChar char="•"/>
            </a:pPr>
            <a:r>
              <a:rPr lang="en-US" sz="2400" dirty="0">
                <a:latin typeface="+mj-lt"/>
              </a:rPr>
              <a:t>70% reported family history of substance use </a:t>
            </a:r>
          </a:p>
          <a:p>
            <a:pPr marL="800100" lvl="1" indent="-342900">
              <a:buFont typeface="Arial" panose="020B0604020202020204" pitchFamily="34" charset="0"/>
              <a:buChar char="•"/>
            </a:pPr>
            <a:r>
              <a:rPr lang="en-US" sz="2400" dirty="0">
                <a:latin typeface="+mj-lt"/>
              </a:rPr>
              <a:t>Almost 600 reported prescription opioid use </a:t>
            </a:r>
          </a:p>
          <a:p>
            <a:pPr marL="800100" lvl="1" indent="-342900">
              <a:buFont typeface="Arial" panose="020B0604020202020204" pitchFamily="34" charset="0"/>
              <a:buChar char="•"/>
            </a:pPr>
            <a:r>
              <a:rPr lang="en-US" sz="2400" dirty="0">
                <a:latin typeface="+mj-lt"/>
              </a:rPr>
              <a:t>Seventy students (11.7%) initiated heroin use by graduation</a:t>
            </a:r>
          </a:p>
          <a:p>
            <a:pPr marL="800100" lvl="1" indent="-342900">
              <a:buFont typeface="Arial" panose="020B0604020202020204" pitchFamily="34" charset="0"/>
              <a:buChar char="•"/>
            </a:pPr>
            <a:endParaRPr lang="en-US" sz="2400" dirty="0"/>
          </a:p>
        </p:txBody>
      </p:sp>
      <p:sp>
        <p:nvSpPr>
          <p:cNvPr id="6" name="TextBox 5"/>
          <p:cNvSpPr txBox="1"/>
          <p:nvPr/>
        </p:nvSpPr>
        <p:spPr>
          <a:xfrm>
            <a:off x="228600" y="6172200"/>
            <a:ext cx="7848600" cy="338554"/>
          </a:xfrm>
          <a:prstGeom prst="rect">
            <a:avLst/>
          </a:prstGeom>
          <a:noFill/>
        </p:spPr>
        <p:txBody>
          <a:bodyPr wrap="square" rtlCol="0">
            <a:spAutoFit/>
          </a:bodyPr>
          <a:lstStyle/>
          <a:p>
            <a:r>
              <a:rPr lang="en-US" sz="1600" dirty="0"/>
              <a:t>Source: Kelly-</a:t>
            </a:r>
            <a:r>
              <a:rPr lang="en-US" sz="1600" dirty="0" err="1"/>
              <a:t>Quon</a:t>
            </a:r>
            <a:r>
              <a:rPr lang="en-US" sz="1600" dirty="0"/>
              <a:t> et al., 2019</a:t>
            </a:r>
            <a:endParaRPr lang="en-US" dirty="0"/>
          </a:p>
        </p:txBody>
      </p:sp>
    </p:spTree>
    <p:extLst>
      <p:ext uri="{BB962C8B-B14F-4D97-AF65-F5344CB8AC3E}">
        <p14:creationId xmlns:p14="http://schemas.microsoft.com/office/powerpoint/2010/main" val="120122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068624"/>
            <a:ext cx="7772400" cy="1362456"/>
          </a:xfrm>
        </p:spPr>
        <p:txBody>
          <a:bodyPr anchor="t"/>
          <a:lstStyle/>
          <a:p>
            <a:pPr algn="ctr"/>
            <a:r>
              <a:rPr lang="en-US" sz="4800" dirty="0">
                <a:solidFill>
                  <a:schemeClr val="tx1"/>
                </a:solidFill>
                <a:effectLst>
                  <a:outerShdw blurRad="38100" dist="38100" dir="2700000" algn="tl">
                    <a:srgbClr val="000000">
                      <a:alpha val="43137"/>
                    </a:srgbClr>
                  </a:outerShdw>
                </a:effectLst>
              </a:rPr>
              <a:t>HIV and Opioids</a:t>
            </a:r>
          </a:p>
        </p:txBody>
      </p:sp>
      <p:pic>
        <p:nvPicPr>
          <p:cNvPr id="3" name="Picture 2" descr="This is an image of a prescription pad with the word &quot;Opioids&quot;. " title="Opioi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586"/>
            <a:ext cx="6263014" cy="4180895"/>
          </a:xfrm>
          <a:prstGeom prst="rect">
            <a:avLst/>
          </a:prstGeom>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A8629-E50B-4815-A473-6328D8E3D4AD}"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44597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HIV and Opioids (1)</a:t>
            </a:r>
          </a:p>
        </p:txBody>
      </p:sp>
      <p:sp>
        <p:nvSpPr>
          <p:cNvPr id="3" name="Content Placeholder 2"/>
          <p:cNvSpPr>
            <a:spLocks noGrp="1"/>
          </p:cNvSpPr>
          <p:nvPr>
            <p:ph idx="1"/>
          </p:nvPr>
        </p:nvSpPr>
        <p:spPr/>
        <p:txBody>
          <a:bodyPr/>
          <a:lstStyle/>
          <a:p>
            <a:r>
              <a:rPr lang="en-US" sz="2800" dirty="0">
                <a:latin typeface="+mj-lt"/>
              </a:rPr>
              <a:t>2011-2015: all deaths among people living with HIV (PLWH) decreased by 12.7%, but rate of opioid-related deaths was 42.7% higher in 2015 than in 2011 (Bosh et al., 2019)</a:t>
            </a:r>
          </a:p>
          <a:p>
            <a:pPr marL="0" indent="0">
              <a:buNone/>
            </a:pPr>
            <a:r>
              <a:rPr lang="en-US" dirty="0">
                <a:latin typeface="+mj-lt"/>
              </a:rPr>
              <a:t> </a:t>
            </a:r>
          </a:p>
          <a:p>
            <a:r>
              <a:rPr lang="en-US" dirty="0">
                <a:latin typeface="+mj-lt"/>
              </a:rPr>
              <a:t>Maximum viral suppression among newly released HIV-seropositive offenders with OUD was correlated with being on buprenorphine/naloxone 24 weeks post-release (Springer et al., 2012)</a:t>
            </a:r>
          </a:p>
        </p:txBody>
      </p:sp>
    </p:spTree>
    <p:extLst>
      <p:ext uri="{BB962C8B-B14F-4D97-AF65-F5344CB8AC3E}">
        <p14:creationId xmlns:p14="http://schemas.microsoft.com/office/powerpoint/2010/main" val="35480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PWID and HIV</a:t>
            </a:r>
          </a:p>
        </p:txBody>
      </p:sp>
      <p:sp>
        <p:nvSpPr>
          <p:cNvPr id="3" name="Content Placeholder 2"/>
          <p:cNvSpPr>
            <a:spLocks noGrp="1"/>
          </p:cNvSpPr>
          <p:nvPr>
            <p:ph idx="1"/>
          </p:nvPr>
        </p:nvSpPr>
        <p:spPr/>
        <p:txBody>
          <a:bodyPr/>
          <a:lstStyle/>
          <a:p>
            <a:r>
              <a:rPr lang="en-US" sz="2800" dirty="0">
                <a:latin typeface="+mj-lt"/>
              </a:rPr>
              <a:t>One of every 10 new HIV infections is among people who inject drugs (PWID)</a:t>
            </a:r>
          </a:p>
          <a:p>
            <a:r>
              <a:rPr lang="en-US" sz="2800" dirty="0">
                <a:latin typeface="+mj-lt"/>
              </a:rPr>
              <a:t>New HCV infections increased 233% from 2010-2016</a:t>
            </a:r>
          </a:p>
          <a:p>
            <a:r>
              <a:rPr lang="en-US" sz="2800" dirty="0">
                <a:latin typeface="+mj-lt"/>
              </a:rPr>
              <a:t>People who inject drugs like heroin have elevated risk behaviors including:</a:t>
            </a:r>
          </a:p>
          <a:p>
            <a:pPr lvl="1"/>
            <a:r>
              <a:rPr lang="en-US" dirty="0">
                <a:latin typeface="+mj-lt"/>
              </a:rPr>
              <a:t>Having sex without a condom</a:t>
            </a:r>
          </a:p>
          <a:p>
            <a:pPr lvl="1"/>
            <a:r>
              <a:rPr lang="en-US" dirty="0">
                <a:latin typeface="+mj-lt"/>
              </a:rPr>
              <a:t>Having sex partners who inject drugs</a:t>
            </a:r>
          </a:p>
          <a:p>
            <a:pPr lvl="1"/>
            <a:r>
              <a:rPr lang="en-US" dirty="0">
                <a:latin typeface="+mj-lt"/>
              </a:rPr>
              <a:t>Engage in sex work </a:t>
            </a:r>
          </a:p>
        </p:txBody>
      </p:sp>
      <p:sp>
        <p:nvSpPr>
          <p:cNvPr id="4" name="TextBox 3"/>
          <p:cNvSpPr txBox="1"/>
          <p:nvPr/>
        </p:nvSpPr>
        <p:spPr>
          <a:xfrm>
            <a:off x="228600" y="6324603"/>
            <a:ext cx="6154615" cy="369332"/>
          </a:xfrm>
          <a:prstGeom prst="rect">
            <a:avLst/>
          </a:prstGeom>
          <a:noFill/>
        </p:spPr>
        <p:txBody>
          <a:bodyPr wrap="square" rtlCol="0">
            <a:spAutoFit/>
          </a:bodyPr>
          <a:lstStyle/>
          <a:p>
            <a:r>
              <a:rPr lang="en-US" dirty="0">
                <a:solidFill>
                  <a:schemeClr val="bg1"/>
                </a:solidFill>
              </a:rPr>
              <a:t>Source: CDC, n.d.</a:t>
            </a:r>
          </a:p>
        </p:txBody>
      </p:sp>
    </p:spTree>
    <p:extLst>
      <p:ext uri="{BB962C8B-B14F-4D97-AF65-F5344CB8AC3E}">
        <p14:creationId xmlns:p14="http://schemas.microsoft.com/office/powerpoint/2010/main" val="2374120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Opioids and HIV</a:t>
            </a:r>
          </a:p>
        </p:txBody>
      </p:sp>
      <p:sp>
        <p:nvSpPr>
          <p:cNvPr id="3" name="Content Placeholder 2"/>
          <p:cNvSpPr>
            <a:spLocks noGrp="1"/>
          </p:cNvSpPr>
          <p:nvPr>
            <p:ph idx="1"/>
          </p:nvPr>
        </p:nvSpPr>
        <p:spPr/>
        <p:txBody>
          <a:bodyPr/>
          <a:lstStyle/>
          <a:p>
            <a:r>
              <a:rPr lang="en-US" sz="2800" dirty="0"/>
              <a:t>Chronic pain is common among People Living With HIV (PLWH)</a:t>
            </a:r>
          </a:p>
          <a:p>
            <a:r>
              <a:rPr lang="en-US" sz="2800" dirty="0"/>
              <a:t>Opioids are more commonly prescribed to PLWH than those without HIV, ranging from 21%-53% of the PLWH population</a:t>
            </a:r>
          </a:p>
          <a:p>
            <a:r>
              <a:rPr lang="en-US" sz="2800" dirty="0"/>
              <a:t>PLWH more likely to receive higher doses of opioid pain medications and are more likely to have SUD and mental illness </a:t>
            </a:r>
          </a:p>
          <a:p>
            <a:r>
              <a:rPr lang="en-US" sz="2800" dirty="0"/>
              <a:t>Thus an elevated risk of OUD in this population </a:t>
            </a:r>
          </a:p>
          <a:p>
            <a:endParaRPr lang="en-US" dirty="0"/>
          </a:p>
          <a:p>
            <a:endParaRPr lang="en-US" dirty="0"/>
          </a:p>
        </p:txBody>
      </p:sp>
      <p:sp>
        <p:nvSpPr>
          <p:cNvPr id="4" name="TextBox 3"/>
          <p:cNvSpPr txBox="1"/>
          <p:nvPr/>
        </p:nvSpPr>
        <p:spPr>
          <a:xfrm>
            <a:off x="158262" y="6324603"/>
            <a:ext cx="6717323" cy="369332"/>
          </a:xfrm>
          <a:prstGeom prst="rect">
            <a:avLst/>
          </a:prstGeom>
          <a:noFill/>
        </p:spPr>
        <p:txBody>
          <a:bodyPr wrap="square" rtlCol="0">
            <a:spAutoFit/>
          </a:bodyPr>
          <a:lstStyle/>
          <a:p>
            <a:r>
              <a:rPr lang="en-US" dirty="0">
                <a:solidFill>
                  <a:schemeClr val="bg1"/>
                </a:solidFill>
              </a:rPr>
              <a:t>Source: Cunningham, 2018 </a:t>
            </a:r>
          </a:p>
        </p:txBody>
      </p:sp>
    </p:spTree>
    <p:extLst>
      <p:ext uri="{BB962C8B-B14F-4D97-AF65-F5344CB8AC3E}">
        <p14:creationId xmlns:p14="http://schemas.microsoft.com/office/powerpoint/2010/main" val="229065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18"/>
            <a:ext cx="8229600" cy="1143000"/>
          </a:xfrm>
        </p:spPr>
        <p:txBody>
          <a:bodyPr anchor="t"/>
          <a:lstStyle/>
          <a:p>
            <a:pPr algn="ctr"/>
            <a:r>
              <a:rPr lang="en-US" sz="4400" dirty="0"/>
              <a:t>HIV, Opioids, and Buprenorphine</a:t>
            </a:r>
            <a:br>
              <a:rPr lang="en-US" sz="4400" dirty="0"/>
            </a:br>
            <a:r>
              <a:rPr lang="en-US" sz="3200" dirty="0"/>
              <a:t>BHIVES Study</a:t>
            </a:r>
          </a:p>
        </p:txBody>
      </p:sp>
      <p:sp>
        <p:nvSpPr>
          <p:cNvPr id="3" name="Content Placeholder 2"/>
          <p:cNvSpPr>
            <a:spLocks noGrp="1"/>
          </p:cNvSpPr>
          <p:nvPr>
            <p:ph idx="1"/>
          </p:nvPr>
        </p:nvSpPr>
        <p:spPr>
          <a:xfrm>
            <a:off x="457200" y="1750500"/>
            <a:ext cx="8229600" cy="4389437"/>
          </a:xfrm>
        </p:spPr>
        <p:txBody>
          <a:bodyPr/>
          <a:lstStyle/>
          <a:p>
            <a:r>
              <a:rPr lang="en-US" dirty="0">
                <a:latin typeface="+mj-lt"/>
              </a:rPr>
              <a:t>386 PLWH with opioid dependence </a:t>
            </a:r>
          </a:p>
          <a:p>
            <a:r>
              <a:rPr lang="en-US" dirty="0">
                <a:latin typeface="+mj-lt"/>
              </a:rPr>
              <a:t>Viral suppression significantly higher for those initiating and maintaining buprenorphine/naloxone treatment </a:t>
            </a:r>
          </a:p>
          <a:p>
            <a:r>
              <a:rPr lang="en-US" dirty="0">
                <a:latin typeface="+mj-lt"/>
              </a:rPr>
              <a:t>Retention in treatment with </a:t>
            </a:r>
            <a:r>
              <a:rPr lang="en-US" dirty="0" err="1">
                <a:latin typeface="+mj-lt"/>
              </a:rPr>
              <a:t>bup</a:t>
            </a:r>
            <a:r>
              <a:rPr lang="en-US" dirty="0">
                <a:latin typeface="+mj-lt"/>
              </a:rPr>
              <a:t>/naloxone associated with reduced use of opioids and stimulants </a:t>
            </a:r>
          </a:p>
          <a:p>
            <a:r>
              <a:rPr lang="en-US" dirty="0">
                <a:latin typeface="+mj-lt"/>
              </a:rPr>
              <a:t>Retention in treatment with </a:t>
            </a:r>
            <a:r>
              <a:rPr lang="en-US" dirty="0" err="1">
                <a:latin typeface="+mj-lt"/>
              </a:rPr>
              <a:t>bup</a:t>
            </a:r>
            <a:r>
              <a:rPr lang="en-US" dirty="0">
                <a:latin typeface="+mj-lt"/>
              </a:rPr>
              <a:t>/naloxone also associated with improved physical and mental </a:t>
            </a:r>
            <a:br>
              <a:rPr lang="en-US" dirty="0">
                <a:latin typeface="+mj-lt"/>
              </a:rPr>
            </a:br>
            <a:r>
              <a:rPr lang="en-US" dirty="0">
                <a:latin typeface="+mj-lt"/>
              </a:rPr>
              <a:t>quality of life </a:t>
            </a:r>
          </a:p>
          <a:p>
            <a:r>
              <a:rPr lang="en-US" dirty="0">
                <a:latin typeface="+mj-lt"/>
              </a:rPr>
              <a:t>No adverse effects on liver enzymes was observed </a:t>
            </a:r>
          </a:p>
        </p:txBody>
      </p:sp>
      <p:sp>
        <p:nvSpPr>
          <p:cNvPr id="4" name="TextBox 3"/>
          <p:cNvSpPr txBox="1"/>
          <p:nvPr/>
        </p:nvSpPr>
        <p:spPr>
          <a:xfrm>
            <a:off x="246185" y="6324603"/>
            <a:ext cx="4783015" cy="369332"/>
          </a:xfrm>
          <a:prstGeom prst="rect">
            <a:avLst/>
          </a:prstGeom>
          <a:noFill/>
        </p:spPr>
        <p:txBody>
          <a:bodyPr wrap="square" rtlCol="0">
            <a:spAutoFit/>
          </a:bodyPr>
          <a:lstStyle/>
          <a:p>
            <a:r>
              <a:rPr lang="en-US" dirty="0">
                <a:solidFill>
                  <a:schemeClr val="bg1"/>
                </a:solidFill>
              </a:rPr>
              <a:t>Source: Weiss et al., 2011 </a:t>
            </a:r>
          </a:p>
        </p:txBody>
      </p:sp>
    </p:spTree>
    <p:extLst>
      <p:ext uri="{BB962C8B-B14F-4D97-AF65-F5344CB8AC3E}">
        <p14:creationId xmlns:p14="http://schemas.microsoft.com/office/powerpoint/2010/main" val="3900768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SUD Care Similar to HIV Care</a:t>
            </a:r>
          </a:p>
        </p:txBody>
      </p:sp>
      <p:sp>
        <p:nvSpPr>
          <p:cNvPr id="3" name="Content Placeholder 2"/>
          <p:cNvSpPr>
            <a:spLocks noGrp="1"/>
          </p:cNvSpPr>
          <p:nvPr>
            <p:ph idx="1"/>
          </p:nvPr>
        </p:nvSpPr>
        <p:spPr>
          <a:xfrm>
            <a:off x="457200" y="1685784"/>
            <a:ext cx="8229600" cy="4389437"/>
          </a:xfrm>
        </p:spPr>
        <p:txBody>
          <a:bodyPr/>
          <a:lstStyle/>
          <a:p>
            <a:r>
              <a:rPr lang="en-US" sz="2800" dirty="0">
                <a:latin typeface="+mj-lt"/>
              </a:rPr>
              <a:t>Guiding principles:</a:t>
            </a:r>
          </a:p>
          <a:p>
            <a:pPr lvl="1"/>
            <a:r>
              <a:rPr lang="en-US" dirty="0">
                <a:latin typeface="+mj-lt"/>
              </a:rPr>
              <a:t>Harm reduction (person-centered care, focus on positive changes, patient safety &amp; well-being)</a:t>
            </a:r>
          </a:p>
          <a:p>
            <a:pPr lvl="1"/>
            <a:r>
              <a:rPr lang="en-US" dirty="0">
                <a:latin typeface="+mj-lt"/>
              </a:rPr>
              <a:t>Treatment and engagement (medications crucial part of treatment, providing “low threshold” care &amp; rapid treatment initiation)</a:t>
            </a:r>
          </a:p>
          <a:p>
            <a:pPr lvl="1"/>
            <a:r>
              <a:rPr lang="en-US" dirty="0">
                <a:latin typeface="+mj-lt"/>
              </a:rPr>
              <a:t>Linkage to care (early identification of barriers, integrated case management/navigators)</a:t>
            </a:r>
          </a:p>
          <a:p>
            <a:pPr lvl="1"/>
            <a:r>
              <a:rPr lang="en-US" dirty="0">
                <a:latin typeface="+mj-lt"/>
              </a:rPr>
              <a:t>Other prevention &amp; screening efforts i.e. screening for SUD in HIV care settings, screening for HIV in SUD settings </a:t>
            </a:r>
            <a:endParaRPr lang="en-US" sz="2800" dirty="0">
              <a:latin typeface="+mj-lt"/>
            </a:endParaRPr>
          </a:p>
        </p:txBody>
      </p:sp>
      <p:sp>
        <p:nvSpPr>
          <p:cNvPr id="4" name="TextBox 3"/>
          <p:cNvSpPr txBox="1"/>
          <p:nvPr/>
        </p:nvSpPr>
        <p:spPr>
          <a:xfrm>
            <a:off x="158262" y="6324603"/>
            <a:ext cx="4870938" cy="369332"/>
          </a:xfrm>
          <a:prstGeom prst="rect">
            <a:avLst/>
          </a:prstGeom>
          <a:noFill/>
        </p:spPr>
        <p:txBody>
          <a:bodyPr wrap="square" rtlCol="0">
            <a:spAutoFit/>
          </a:bodyPr>
          <a:lstStyle/>
          <a:p>
            <a:r>
              <a:rPr lang="en-US" dirty="0">
                <a:solidFill>
                  <a:schemeClr val="bg1"/>
                </a:solidFill>
              </a:rPr>
              <a:t>Source: Chu, 2019</a:t>
            </a:r>
          </a:p>
        </p:txBody>
      </p:sp>
    </p:spTree>
    <p:extLst>
      <p:ext uri="{BB962C8B-B14F-4D97-AF65-F5344CB8AC3E}">
        <p14:creationId xmlns:p14="http://schemas.microsoft.com/office/powerpoint/2010/main" val="4197926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719" y="386333"/>
            <a:ext cx="7772400" cy="1362456"/>
          </a:xfrm>
        </p:spPr>
        <p:txBody>
          <a:bodyPr anchor="ctr"/>
          <a:lstStyle/>
          <a:p>
            <a:pPr algn="ctr"/>
            <a:r>
              <a:rPr lang="en-US" sz="4800" dirty="0">
                <a:solidFill>
                  <a:schemeClr val="tx1"/>
                </a:solidFill>
              </a:rPr>
              <a:t>The Context: Social Determinants of Health</a:t>
            </a:r>
          </a:p>
        </p:txBody>
      </p:sp>
      <p:pic>
        <p:nvPicPr>
          <p:cNvPr id="5" name="Picture 4" descr="This is s diagram showing the social determinants of health. " title="Social Determinants of Health">
            <a:extLst>
              <a:ext uri="{FF2B5EF4-FFF2-40B4-BE49-F238E27FC236}">
                <a16:creationId xmlns:a16="http://schemas.microsoft.com/office/drawing/2014/main" id="{95AB2399-F5F5-48F9-98BC-8BA916732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375" y="2257044"/>
            <a:ext cx="6701425" cy="4549233"/>
          </a:xfrm>
          <a:prstGeom prst="rect">
            <a:avLst/>
          </a:prstGeom>
        </p:spPr>
      </p:pic>
    </p:spTree>
    <p:extLst>
      <p:ext uri="{BB962C8B-B14F-4D97-AF65-F5344CB8AC3E}">
        <p14:creationId xmlns:p14="http://schemas.microsoft.com/office/powerpoint/2010/main" val="2341881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21" y="422834"/>
            <a:ext cx="8229600" cy="1143000"/>
          </a:xfrm>
        </p:spPr>
        <p:txBody>
          <a:bodyPr anchor="t"/>
          <a:lstStyle/>
          <a:p>
            <a:pPr algn="ctr"/>
            <a:r>
              <a:rPr lang="en-US" sz="4000" dirty="0"/>
              <a:t>Why Are We Talking About Social Determinants of Health?</a:t>
            </a:r>
          </a:p>
        </p:txBody>
      </p:sp>
      <p:sp>
        <p:nvSpPr>
          <p:cNvPr id="3" name="Content Placeholder 2"/>
          <p:cNvSpPr>
            <a:spLocks noGrp="1"/>
          </p:cNvSpPr>
          <p:nvPr>
            <p:ph idx="1"/>
          </p:nvPr>
        </p:nvSpPr>
        <p:spPr/>
        <p:txBody>
          <a:bodyPr/>
          <a:lstStyle/>
          <a:p>
            <a:r>
              <a:rPr lang="en-US" dirty="0">
                <a:latin typeface="+mj-lt"/>
              </a:rPr>
              <a:t>Cannot discuss Opioid Use Disorders (OUD) among African-American and Latinx communities without the context of institutional racism </a:t>
            </a:r>
          </a:p>
          <a:p>
            <a:r>
              <a:rPr lang="en-US" dirty="0">
                <a:latin typeface="+mj-lt"/>
              </a:rPr>
              <a:t>Institutional racism: “the structural and legalized system of policies, practices, and norms that results in differential access to goods and services”</a:t>
            </a:r>
          </a:p>
          <a:p>
            <a:r>
              <a:rPr lang="en-US" dirty="0">
                <a:latin typeface="+mj-lt"/>
              </a:rPr>
              <a:t>With regard to access to employment, housing, education, healthcare, government, and other public sector resources, when stratified by race, we see disparities</a:t>
            </a:r>
          </a:p>
        </p:txBody>
      </p:sp>
      <p:sp>
        <p:nvSpPr>
          <p:cNvPr id="4" name="TextBox 3"/>
          <p:cNvSpPr txBox="1"/>
          <p:nvPr/>
        </p:nvSpPr>
        <p:spPr>
          <a:xfrm>
            <a:off x="143435" y="6324603"/>
            <a:ext cx="4966447" cy="369332"/>
          </a:xfrm>
          <a:prstGeom prst="rect">
            <a:avLst/>
          </a:prstGeom>
          <a:noFill/>
        </p:spPr>
        <p:txBody>
          <a:bodyPr wrap="square" rtlCol="0">
            <a:spAutoFit/>
          </a:bodyPr>
          <a:lstStyle/>
          <a:p>
            <a:r>
              <a:rPr lang="en-US" dirty="0">
                <a:solidFill>
                  <a:schemeClr val="bg1"/>
                </a:solidFill>
              </a:rPr>
              <a:t>Source: </a:t>
            </a:r>
            <a:r>
              <a:rPr lang="en-US" dirty="0" err="1">
                <a:solidFill>
                  <a:schemeClr val="bg1"/>
                </a:solidFill>
              </a:rPr>
              <a:t>Cobbinah</a:t>
            </a:r>
            <a:r>
              <a:rPr lang="en-US" dirty="0">
                <a:solidFill>
                  <a:schemeClr val="bg1"/>
                </a:solidFill>
              </a:rPr>
              <a:t> &amp; Lewis, 2018</a:t>
            </a:r>
          </a:p>
        </p:txBody>
      </p:sp>
    </p:spTree>
    <p:extLst>
      <p:ext uri="{BB962C8B-B14F-4D97-AF65-F5344CB8AC3E}">
        <p14:creationId xmlns:p14="http://schemas.microsoft.com/office/powerpoint/2010/main" val="159019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1519-A186-E84E-9F66-80270293248C}"/>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59168C05-2446-9340-8887-78C8EDE71D49}"/>
              </a:ext>
            </a:extLst>
          </p:cNvPr>
          <p:cNvSpPr>
            <a:spLocks noGrp="1"/>
          </p:cNvSpPr>
          <p:nvPr>
            <p:ph idx="1"/>
          </p:nvPr>
        </p:nvSpPr>
        <p:spPr>
          <a:xfrm>
            <a:off x="457200" y="1935167"/>
            <a:ext cx="8229600" cy="3856034"/>
          </a:xfrm>
        </p:spPr>
        <p:txBody>
          <a:bodyPr/>
          <a:lstStyle/>
          <a:p>
            <a:pPr marL="0" indent="0">
              <a:buNone/>
            </a:pPr>
            <a:r>
              <a:rPr lang="en-US" sz="2000" i="1" dirty="0">
                <a:latin typeface="+mj-lt"/>
              </a:rPr>
              <a:t>The views and opinions expressed in this presentation are not necessarily those of the Pacific AIDS Education and Training Centers (PAETC), the Regents of the University of California or its San Francisco campus (UCSF or collectively, University) nor of our funder the Human Services and Resources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a:t>
            </a:r>
            <a:r>
              <a:rPr lang="en-US" sz="2800" i="1" dirty="0">
                <a:latin typeface="+mj-lt"/>
              </a:rPr>
              <a:t> </a:t>
            </a:r>
            <a:endParaRPr lang="en-US" sz="2800" dirty="0">
              <a:latin typeface="+mj-lt"/>
            </a:endParaRPr>
          </a:p>
        </p:txBody>
      </p:sp>
    </p:spTree>
    <p:extLst>
      <p:ext uri="{BB962C8B-B14F-4D97-AF65-F5344CB8AC3E}">
        <p14:creationId xmlns:p14="http://schemas.microsoft.com/office/powerpoint/2010/main" val="3900514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Social Determinants of Health</a:t>
            </a:r>
          </a:p>
        </p:txBody>
      </p:sp>
      <p:sp>
        <p:nvSpPr>
          <p:cNvPr id="3" name="Content Placeholder 2"/>
          <p:cNvSpPr>
            <a:spLocks noGrp="1"/>
          </p:cNvSpPr>
          <p:nvPr>
            <p:ph idx="1"/>
          </p:nvPr>
        </p:nvSpPr>
        <p:spPr>
          <a:xfrm>
            <a:off x="457200" y="1935166"/>
            <a:ext cx="8069580" cy="4389437"/>
          </a:xfrm>
        </p:spPr>
        <p:txBody>
          <a:bodyPr/>
          <a:lstStyle/>
          <a:p>
            <a:r>
              <a:rPr lang="en-US" sz="2800" dirty="0">
                <a:latin typeface="+mj-lt"/>
              </a:rPr>
              <a:t>African-Americans with SUD’s are doubly stigmatized because of their SUD </a:t>
            </a:r>
          </a:p>
          <a:p>
            <a:r>
              <a:rPr lang="en-US" sz="2800" dirty="0">
                <a:latin typeface="+mj-lt"/>
              </a:rPr>
              <a:t>Negative images of Black substance users contribute to mistreatment, discrimination, </a:t>
            </a:r>
            <a:br>
              <a:rPr lang="en-US" sz="2800" dirty="0">
                <a:latin typeface="+mj-lt"/>
              </a:rPr>
            </a:br>
            <a:r>
              <a:rPr lang="en-US" sz="2800" dirty="0">
                <a:latin typeface="+mj-lt"/>
              </a:rPr>
              <a:t>and harsh punishment rather than treatment/recovery services </a:t>
            </a:r>
          </a:p>
          <a:p>
            <a:r>
              <a:rPr lang="en-US" sz="2800" dirty="0">
                <a:latin typeface="+mj-lt"/>
              </a:rPr>
              <a:t>Terms like “opioid epidemic” or “crisis” may put members of this community on alert and trigger fears of incarceration </a:t>
            </a:r>
          </a:p>
        </p:txBody>
      </p:sp>
      <p:sp>
        <p:nvSpPr>
          <p:cNvPr id="4" name="Rectangle 3"/>
          <p:cNvSpPr/>
          <p:nvPr/>
        </p:nvSpPr>
        <p:spPr>
          <a:xfrm>
            <a:off x="225308" y="6411919"/>
            <a:ext cx="2553841" cy="369332"/>
          </a:xfrm>
          <a:prstGeom prst="rect">
            <a:avLst/>
          </a:prstGeom>
        </p:spPr>
        <p:txBody>
          <a:bodyPr wrap="none">
            <a:spAutoFit/>
          </a:bodyPr>
          <a:lstStyle/>
          <a:p>
            <a:r>
              <a:rPr lang="en-US" dirty="0">
                <a:solidFill>
                  <a:schemeClr val="bg1"/>
                </a:solidFill>
              </a:rPr>
              <a:t>Source: SAMHSA, 2020 </a:t>
            </a:r>
          </a:p>
        </p:txBody>
      </p:sp>
    </p:spTree>
    <p:extLst>
      <p:ext uri="{BB962C8B-B14F-4D97-AF65-F5344CB8AC3E}">
        <p14:creationId xmlns:p14="http://schemas.microsoft.com/office/powerpoint/2010/main" val="86581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907"/>
            <a:ext cx="8229600" cy="1143000"/>
          </a:xfrm>
        </p:spPr>
        <p:txBody>
          <a:bodyPr anchor="t"/>
          <a:lstStyle/>
          <a:p>
            <a:pPr algn="ctr"/>
            <a:r>
              <a:rPr lang="en-US" sz="4400" dirty="0"/>
              <a:t>Social Determinants of Health </a:t>
            </a:r>
            <a:br>
              <a:rPr lang="en-US" sz="4400" dirty="0"/>
            </a:br>
            <a:r>
              <a:rPr lang="en-US" sz="3200" dirty="0"/>
              <a:t>Intergenerational and Polysubstance Use </a:t>
            </a:r>
            <a:endParaRPr lang="en-US" sz="4000" dirty="0"/>
          </a:p>
        </p:txBody>
      </p:sp>
      <p:sp>
        <p:nvSpPr>
          <p:cNvPr id="3" name="Content Placeholder 2"/>
          <p:cNvSpPr>
            <a:spLocks noGrp="1"/>
          </p:cNvSpPr>
          <p:nvPr>
            <p:ph idx="1"/>
          </p:nvPr>
        </p:nvSpPr>
        <p:spPr/>
        <p:txBody>
          <a:bodyPr/>
          <a:lstStyle/>
          <a:p>
            <a:r>
              <a:rPr lang="en-US" sz="2800" dirty="0">
                <a:latin typeface="+mj-lt"/>
              </a:rPr>
              <a:t>Not uncommon to have multigenerational households using opioids and other substances </a:t>
            </a:r>
          </a:p>
          <a:p>
            <a:r>
              <a:rPr lang="en-US" sz="2800" dirty="0">
                <a:latin typeface="+mj-lt"/>
              </a:rPr>
              <a:t>In low-income communities, using and/or selling drugs can be a survival mechanism </a:t>
            </a:r>
          </a:p>
          <a:p>
            <a:r>
              <a:rPr lang="en-US" sz="2800" dirty="0">
                <a:latin typeface="+mj-lt"/>
              </a:rPr>
              <a:t>Important to disentangle behaviors of an individual’s social network, including their family, from the individual’s behaviors, i.e. who around them is also using substances?</a:t>
            </a:r>
          </a:p>
          <a:p>
            <a:r>
              <a:rPr lang="en-US" sz="2800" dirty="0">
                <a:latin typeface="+mj-lt"/>
              </a:rPr>
              <a:t>This can be challenging but is necessary </a:t>
            </a:r>
          </a:p>
        </p:txBody>
      </p:sp>
      <p:sp>
        <p:nvSpPr>
          <p:cNvPr id="4" name="Rectangle 3"/>
          <p:cNvSpPr/>
          <p:nvPr/>
        </p:nvSpPr>
        <p:spPr>
          <a:xfrm>
            <a:off x="192650" y="6423196"/>
            <a:ext cx="2553841" cy="369332"/>
          </a:xfrm>
          <a:prstGeom prst="rect">
            <a:avLst/>
          </a:prstGeom>
        </p:spPr>
        <p:txBody>
          <a:bodyPr wrap="none">
            <a:spAutoFit/>
          </a:bodyPr>
          <a:lstStyle/>
          <a:p>
            <a:pPr lvl="0"/>
            <a:r>
              <a:rPr lang="en-US" dirty="0">
                <a:solidFill>
                  <a:prstClr val="white"/>
                </a:solidFill>
              </a:rPr>
              <a:t>Source: SAMHSA, 2020 </a:t>
            </a:r>
          </a:p>
        </p:txBody>
      </p:sp>
    </p:spTree>
    <p:extLst>
      <p:ext uri="{BB962C8B-B14F-4D97-AF65-F5344CB8AC3E}">
        <p14:creationId xmlns:p14="http://schemas.microsoft.com/office/powerpoint/2010/main" val="258868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Fear of Legal Consequences </a:t>
            </a:r>
            <a:endParaRPr lang="en-US" dirty="0"/>
          </a:p>
        </p:txBody>
      </p:sp>
      <p:sp>
        <p:nvSpPr>
          <p:cNvPr id="3" name="Content Placeholder 2"/>
          <p:cNvSpPr>
            <a:spLocks noGrp="1"/>
          </p:cNvSpPr>
          <p:nvPr>
            <p:ph idx="1"/>
          </p:nvPr>
        </p:nvSpPr>
        <p:spPr/>
        <p:txBody>
          <a:bodyPr/>
          <a:lstStyle/>
          <a:p>
            <a:r>
              <a:rPr lang="en-US" dirty="0">
                <a:latin typeface="+mj-lt"/>
              </a:rPr>
              <a:t>Only 10% of people in general population with a SUD seek treatment </a:t>
            </a:r>
          </a:p>
          <a:p>
            <a:r>
              <a:rPr lang="en-US" dirty="0">
                <a:latin typeface="+mj-lt"/>
              </a:rPr>
              <a:t>This is magnified in the Black and Latinx communities </a:t>
            </a:r>
          </a:p>
          <a:p>
            <a:pPr lvl="1"/>
            <a:r>
              <a:rPr lang="en-US" dirty="0">
                <a:latin typeface="+mj-lt"/>
              </a:rPr>
              <a:t>Significant mistrust of healthcare, social services, and criminal justice systems contributes to this </a:t>
            </a:r>
          </a:p>
          <a:p>
            <a:pPr lvl="1"/>
            <a:r>
              <a:rPr lang="en-US" dirty="0">
                <a:latin typeface="+mj-lt"/>
              </a:rPr>
              <a:t>For men, fear of severe sentencing and incarceration policies i.e. the Rockefeller Laws of 1973</a:t>
            </a:r>
          </a:p>
          <a:p>
            <a:pPr lvl="1"/>
            <a:r>
              <a:rPr lang="en-US" dirty="0">
                <a:latin typeface="+mj-lt"/>
              </a:rPr>
              <a:t>For women, fear of losing children to child protective/foster care system if they seek treatment </a:t>
            </a:r>
          </a:p>
          <a:p>
            <a:pPr lvl="1"/>
            <a:endParaRPr lang="en-US" dirty="0"/>
          </a:p>
        </p:txBody>
      </p:sp>
      <p:sp>
        <p:nvSpPr>
          <p:cNvPr id="4" name="Rectangle 3"/>
          <p:cNvSpPr/>
          <p:nvPr/>
        </p:nvSpPr>
        <p:spPr>
          <a:xfrm>
            <a:off x="241636" y="6411919"/>
            <a:ext cx="2553841" cy="369332"/>
          </a:xfrm>
          <a:prstGeom prst="rect">
            <a:avLst/>
          </a:prstGeom>
        </p:spPr>
        <p:txBody>
          <a:bodyPr wrap="none">
            <a:spAutoFit/>
          </a:bodyPr>
          <a:lstStyle/>
          <a:p>
            <a:pPr lvl="0"/>
            <a:r>
              <a:rPr lang="en-US" dirty="0">
                <a:solidFill>
                  <a:prstClr val="white"/>
                </a:solidFill>
              </a:rPr>
              <a:t>Source: SAMHSA, 2020 </a:t>
            </a:r>
          </a:p>
        </p:txBody>
      </p:sp>
    </p:spTree>
    <p:extLst>
      <p:ext uri="{BB962C8B-B14F-4D97-AF65-F5344CB8AC3E}">
        <p14:creationId xmlns:p14="http://schemas.microsoft.com/office/powerpoint/2010/main" val="1691700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419"/>
            <a:ext cx="8229600" cy="1143000"/>
          </a:xfrm>
        </p:spPr>
        <p:txBody>
          <a:bodyPr anchor="t"/>
          <a:lstStyle/>
          <a:p>
            <a:pPr algn="ctr"/>
            <a:r>
              <a:rPr lang="en-US" sz="4400" dirty="0"/>
              <a:t>Social Determinants of Health </a:t>
            </a:r>
            <a:br>
              <a:rPr lang="en-US" sz="4400" dirty="0"/>
            </a:br>
            <a:r>
              <a:rPr lang="en-US" sz="3200" dirty="0"/>
              <a:t>Misperceptions/Faulty Explanations re Addiction</a:t>
            </a:r>
            <a:endParaRPr lang="en-US" dirty="0"/>
          </a:p>
        </p:txBody>
      </p:sp>
      <p:sp>
        <p:nvSpPr>
          <p:cNvPr id="3" name="Content Placeholder 2"/>
          <p:cNvSpPr>
            <a:spLocks noGrp="1"/>
          </p:cNvSpPr>
          <p:nvPr>
            <p:ph idx="1"/>
          </p:nvPr>
        </p:nvSpPr>
        <p:spPr/>
        <p:txBody>
          <a:bodyPr/>
          <a:lstStyle/>
          <a:p>
            <a:r>
              <a:rPr lang="en-US" i="1" dirty="0">
                <a:latin typeface="+mj-lt"/>
              </a:rPr>
              <a:t>Reflecting society in general</a:t>
            </a:r>
            <a:r>
              <a:rPr lang="en-US" dirty="0">
                <a:latin typeface="+mj-lt"/>
              </a:rPr>
              <a:t>, lack of understanding of SUD as a disease among Black/Latinx communities </a:t>
            </a:r>
          </a:p>
          <a:p>
            <a:r>
              <a:rPr lang="en-US" dirty="0">
                <a:latin typeface="+mj-lt"/>
              </a:rPr>
              <a:t>People hide their SUD because addiction is seen as a weakness, not a disease</a:t>
            </a:r>
          </a:p>
          <a:p>
            <a:r>
              <a:rPr lang="en-US" dirty="0">
                <a:latin typeface="+mj-lt"/>
              </a:rPr>
              <a:t>Solutions need to address how addiction is a disease/health condition and not a moral failing </a:t>
            </a:r>
          </a:p>
          <a:p>
            <a:r>
              <a:rPr lang="en-US" dirty="0">
                <a:latin typeface="+mj-lt"/>
              </a:rPr>
              <a:t>Many people not informed about standard treatment options for OUD </a:t>
            </a:r>
          </a:p>
          <a:p>
            <a:r>
              <a:rPr lang="en-US" dirty="0">
                <a:latin typeface="+mj-lt"/>
              </a:rPr>
              <a:t>Reduces chance of evidence-based solutions being accessed/implemented </a:t>
            </a:r>
          </a:p>
        </p:txBody>
      </p:sp>
      <p:sp>
        <p:nvSpPr>
          <p:cNvPr id="4" name="Rectangle 3"/>
          <p:cNvSpPr/>
          <p:nvPr/>
        </p:nvSpPr>
        <p:spPr>
          <a:xfrm>
            <a:off x="241636" y="6411919"/>
            <a:ext cx="2553841" cy="369332"/>
          </a:xfrm>
          <a:prstGeom prst="rect">
            <a:avLst/>
          </a:prstGeom>
        </p:spPr>
        <p:txBody>
          <a:bodyPr wrap="none">
            <a:spAutoFit/>
          </a:bodyPr>
          <a:lstStyle/>
          <a:p>
            <a:pPr lvl="0"/>
            <a:r>
              <a:rPr lang="en-US" dirty="0">
                <a:solidFill>
                  <a:prstClr val="white"/>
                </a:solidFill>
              </a:rPr>
              <a:t>Source: SAMHSA, 2020 </a:t>
            </a:r>
          </a:p>
        </p:txBody>
      </p:sp>
    </p:spTree>
    <p:extLst>
      <p:ext uri="{BB962C8B-B14F-4D97-AF65-F5344CB8AC3E}">
        <p14:creationId xmlns:p14="http://schemas.microsoft.com/office/powerpoint/2010/main" val="234794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135"/>
            <a:ext cx="8229600" cy="1143000"/>
          </a:xfrm>
        </p:spPr>
        <p:txBody>
          <a:bodyPr/>
          <a:lstStyle/>
          <a:p>
            <a:pPr algn="ctr"/>
            <a:r>
              <a:rPr lang="en-US" sz="4400" dirty="0"/>
              <a:t>Social Determinants of Health </a:t>
            </a:r>
            <a:br>
              <a:rPr lang="en-US" sz="4400" dirty="0"/>
            </a:br>
            <a:r>
              <a:rPr lang="en-US" sz="3200" dirty="0"/>
              <a:t>Lack of Culturally Responsive Care</a:t>
            </a:r>
            <a:endParaRPr lang="en-US" dirty="0"/>
          </a:p>
        </p:txBody>
      </p:sp>
      <p:sp>
        <p:nvSpPr>
          <p:cNvPr id="3" name="Content Placeholder 2"/>
          <p:cNvSpPr>
            <a:spLocks noGrp="1"/>
          </p:cNvSpPr>
          <p:nvPr>
            <p:ph idx="1"/>
          </p:nvPr>
        </p:nvSpPr>
        <p:spPr/>
        <p:txBody>
          <a:bodyPr/>
          <a:lstStyle/>
          <a:p>
            <a:r>
              <a:rPr lang="en-US" dirty="0">
                <a:latin typeface="+mj-lt"/>
              </a:rPr>
              <a:t>Shortage of Black &amp; Latinx physicians (i.e. next slide)</a:t>
            </a:r>
          </a:p>
          <a:p>
            <a:r>
              <a:rPr lang="en-US" dirty="0">
                <a:latin typeface="+mj-lt"/>
              </a:rPr>
              <a:t>Shortage of clinicians waivered to prescribe buprenorphine</a:t>
            </a:r>
            <a:endParaRPr lang="en-US" sz="2000" dirty="0">
              <a:latin typeface="+mj-lt"/>
            </a:endParaRPr>
          </a:p>
          <a:p>
            <a:r>
              <a:rPr lang="en-US" dirty="0">
                <a:latin typeface="+mj-lt"/>
              </a:rPr>
              <a:t>Inability to engage with clinicians in their own community contributes to premature termination of treatment among people of color </a:t>
            </a:r>
          </a:p>
          <a:p>
            <a:r>
              <a:rPr lang="en-US" dirty="0">
                <a:latin typeface="+mj-lt"/>
              </a:rPr>
              <a:t>When cultural context is ignored, respect for patients may be lacking, little hope is provided, and it is very difficult for African-American and Latinx OUD patients to engage in treatment </a:t>
            </a:r>
          </a:p>
        </p:txBody>
      </p:sp>
      <p:sp>
        <p:nvSpPr>
          <p:cNvPr id="4" name="Rectangle 3"/>
          <p:cNvSpPr/>
          <p:nvPr/>
        </p:nvSpPr>
        <p:spPr>
          <a:xfrm>
            <a:off x="241636" y="6411919"/>
            <a:ext cx="3065647" cy="369332"/>
          </a:xfrm>
          <a:prstGeom prst="rect">
            <a:avLst/>
          </a:prstGeom>
        </p:spPr>
        <p:txBody>
          <a:bodyPr wrap="none">
            <a:spAutoFit/>
          </a:bodyPr>
          <a:lstStyle/>
          <a:p>
            <a:pPr lvl="0"/>
            <a:r>
              <a:rPr lang="en-US" dirty="0">
                <a:solidFill>
                  <a:prstClr val="white"/>
                </a:solidFill>
              </a:rPr>
              <a:t>Source: Lin &amp; Knudsen, 2019</a:t>
            </a:r>
          </a:p>
        </p:txBody>
      </p:sp>
    </p:spTree>
    <p:extLst>
      <p:ext uri="{BB962C8B-B14F-4D97-AF65-F5344CB8AC3E}">
        <p14:creationId xmlns:p14="http://schemas.microsoft.com/office/powerpoint/2010/main" val="568358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F934-FF59-4D65-A445-52A2E0F73645}"/>
              </a:ext>
            </a:extLst>
          </p:cNvPr>
          <p:cNvSpPr>
            <a:spLocks noGrp="1"/>
          </p:cNvSpPr>
          <p:nvPr>
            <p:ph type="title"/>
          </p:nvPr>
        </p:nvSpPr>
        <p:spPr>
          <a:xfrm>
            <a:off x="457200" y="533397"/>
            <a:ext cx="8229600" cy="1143000"/>
          </a:xfrm>
        </p:spPr>
        <p:txBody>
          <a:bodyPr anchor="t"/>
          <a:lstStyle/>
          <a:p>
            <a:pPr algn="ctr"/>
            <a:r>
              <a:rPr kumimoji="0" lang="en-US" sz="4000" b="1" i="0" u="none" strike="noStrike" kern="1200" cap="none" spc="0" normalizeH="0" baseline="0" noProof="0" dirty="0">
                <a:ln>
                  <a:noFill/>
                </a:ln>
                <a:solidFill>
                  <a:srgbClr val="FFFF00"/>
                </a:solidFill>
                <a:effectLst/>
                <a:uLnTx/>
                <a:uFillTx/>
                <a:latin typeface="Calibri"/>
                <a:ea typeface="+mj-ea"/>
                <a:cs typeface="+mj-cs"/>
              </a:rPr>
              <a:t>U.S. Physicians by Race/Ethnicity, 2020</a:t>
            </a:r>
            <a:endParaRPr lang="en-US" dirty="0"/>
          </a:p>
        </p:txBody>
      </p:sp>
      <p:pic>
        <p:nvPicPr>
          <p:cNvPr id="6" name="Content Placeholder 5" descr="U.S. Physicians by Race/Ethnicity, 2020&#10;&#10;This pie chart demonstrates that only approximately 5% of physicians in the U.S. in 2020 were African-American and another approximately 5% were Latinx. This matters because studies have shown that matching patients with healthcare providers on certain demographics such as race/ethnicity tends to produce better outcomes.  ">
            <a:extLst>
              <a:ext uri="{FF2B5EF4-FFF2-40B4-BE49-F238E27FC236}">
                <a16:creationId xmlns:a16="http://schemas.microsoft.com/office/drawing/2014/main" id="{CE09BBB4-95BC-4A9C-8730-FC8F0E10400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
        <p:nvSpPr>
          <p:cNvPr id="7" name="TextBox 6">
            <a:extLst>
              <a:ext uri="{FF2B5EF4-FFF2-40B4-BE49-F238E27FC236}">
                <a16:creationId xmlns:a16="http://schemas.microsoft.com/office/drawing/2014/main" id="{DABF4827-0EED-4548-924D-12EC1A01F4F0}"/>
              </a:ext>
            </a:extLst>
          </p:cNvPr>
          <p:cNvSpPr txBox="1"/>
          <p:nvPr/>
        </p:nvSpPr>
        <p:spPr>
          <a:xfrm>
            <a:off x="130629" y="6324603"/>
            <a:ext cx="27693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Source: AAMC, 2021</a:t>
            </a:r>
          </a:p>
        </p:txBody>
      </p:sp>
      <p:sp>
        <p:nvSpPr>
          <p:cNvPr id="4" name="Slide Number Placeholder 3">
            <a:extLst>
              <a:ext uri="{FF2B5EF4-FFF2-40B4-BE49-F238E27FC236}">
                <a16:creationId xmlns:a16="http://schemas.microsoft.com/office/drawing/2014/main" id="{E19B3995-4273-49D7-92F9-79012FBB88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488161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Unequal Prevention and Treatment</a:t>
            </a:r>
            <a:endParaRPr lang="en-US" dirty="0"/>
          </a:p>
        </p:txBody>
      </p:sp>
      <p:sp>
        <p:nvSpPr>
          <p:cNvPr id="3" name="Content Placeholder 2"/>
          <p:cNvSpPr>
            <a:spLocks noGrp="1"/>
          </p:cNvSpPr>
          <p:nvPr>
            <p:ph idx="1"/>
          </p:nvPr>
        </p:nvSpPr>
        <p:spPr>
          <a:xfrm>
            <a:off x="457200" y="1935166"/>
            <a:ext cx="8145780" cy="4661577"/>
          </a:xfrm>
        </p:spPr>
        <p:txBody>
          <a:bodyPr/>
          <a:lstStyle/>
          <a:p>
            <a:r>
              <a:rPr lang="en-US" dirty="0">
                <a:latin typeface="+mj-lt"/>
              </a:rPr>
              <a:t>Universal, broad prevention campaigns may have limited impact in Black and Latinx communities </a:t>
            </a:r>
          </a:p>
          <a:p>
            <a:r>
              <a:rPr lang="en-US" dirty="0">
                <a:latin typeface="+mj-lt"/>
              </a:rPr>
              <a:t>Framing of prevention messages needs to be </a:t>
            </a:r>
            <a:br>
              <a:rPr lang="en-US" dirty="0">
                <a:latin typeface="+mj-lt"/>
              </a:rPr>
            </a:br>
            <a:r>
              <a:rPr lang="en-US" dirty="0">
                <a:latin typeface="+mj-lt"/>
              </a:rPr>
              <a:t>tailored to specific communities and delivered </a:t>
            </a:r>
            <a:br>
              <a:rPr lang="en-US" dirty="0">
                <a:latin typeface="+mj-lt"/>
              </a:rPr>
            </a:br>
            <a:r>
              <a:rPr lang="en-US" dirty="0">
                <a:latin typeface="+mj-lt"/>
              </a:rPr>
              <a:t>by a “trusted messenger”</a:t>
            </a:r>
          </a:p>
          <a:p>
            <a:r>
              <a:rPr lang="en-US" dirty="0">
                <a:latin typeface="+mj-lt"/>
              </a:rPr>
              <a:t>Access to treatment options often more dependent on race, income, geography, and insurance status, rather than individual preferences </a:t>
            </a:r>
            <a:r>
              <a:rPr lang="en-US" sz="2000" dirty="0">
                <a:latin typeface="+mj-lt"/>
              </a:rPr>
              <a:t>(Williams &amp; Wyatt, 2015)</a:t>
            </a:r>
          </a:p>
          <a:p>
            <a:r>
              <a:rPr lang="en-US" sz="2400" dirty="0">
                <a:latin typeface="+mj-lt"/>
              </a:rPr>
              <a:t>Blacks and Latinx with OUD have limited access to the full range of medication-assisted treatment compared to White</a:t>
            </a:r>
            <a:r>
              <a:rPr lang="en-US" sz="2000" dirty="0">
                <a:latin typeface="+mj-lt"/>
              </a:rPr>
              <a:t>s (Hansen, 2017)</a:t>
            </a:r>
          </a:p>
        </p:txBody>
      </p:sp>
    </p:spTree>
    <p:extLst>
      <p:ext uri="{BB962C8B-B14F-4D97-AF65-F5344CB8AC3E}">
        <p14:creationId xmlns:p14="http://schemas.microsoft.com/office/powerpoint/2010/main" val="369678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173"/>
            <a:ext cx="8229600" cy="1143000"/>
          </a:xfrm>
        </p:spPr>
        <p:txBody>
          <a:bodyPr/>
          <a:lstStyle/>
          <a:p>
            <a:pPr algn="ctr"/>
            <a:r>
              <a:rPr lang="en-US" sz="4400" dirty="0"/>
              <a:t>Social Determinants of Health </a:t>
            </a:r>
            <a:br>
              <a:rPr lang="en-US" sz="4400" dirty="0"/>
            </a:br>
            <a:r>
              <a:rPr lang="en-US" sz="3200" dirty="0"/>
              <a:t>Unequal Prevention and Treatment (2)</a:t>
            </a:r>
            <a:endParaRPr lang="en-US" dirty="0"/>
          </a:p>
        </p:txBody>
      </p:sp>
      <p:sp>
        <p:nvSpPr>
          <p:cNvPr id="3" name="Content Placeholder 2"/>
          <p:cNvSpPr>
            <a:spLocks noGrp="1"/>
          </p:cNvSpPr>
          <p:nvPr>
            <p:ph idx="1"/>
          </p:nvPr>
        </p:nvSpPr>
        <p:spPr/>
        <p:txBody>
          <a:bodyPr/>
          <a:lstStyle/>
          <a:p>
            <a:r>
              <a:rPr lang="en-US" dirty="0">
                <a:latin typeface="+mj-lt"/>
              </a:rPr>
              <a:t>In NYC, residential area with highest proportion of Black and Latinx low-income individuals had highest methadone treatment rate</a:t>
            </a:r>
          </a:p>
          <a:p>
            <a:r>
              <a:rPr lang="en-US" dirty="0">
                <a:latin typeface="+mj-lt"/>
              </a:rPr>
              <a:t>Buprenorphine and naloxone most accessible in residential areas with highest proportion of White, higher-income patients </a:t>
            </a:r>
            <a:r>
              <a:rPr lang="en-US" sz="2200" dirty="0">
                <a:latin typeface="+mj-lt"/>
              </a:rPr>
              <a:t>(Hansen et al., 2013)</a:t>
            </a:r>
          </a:p>
          <a:p>
            <a:r>
              <a:rPr lang="en-US" dirty="0">
                <a:latin typeface="+mj-lt"/>
              </a:rPr>
              <a:t>In recent years, buprenorphine has increased in higher-income areas that have lower proportion of Black/Latinx residents while methadone rates have remained stable over time and continue to cluster in urban low-income areas </a:t>
            </a:r>
            <a:r>
              <a:rPr lang="en-US" sz="2000" dirty="0">
                <a:latin typeface="+mj-lt"/>
              </a:rPr>
              <a:t>(Hansen et al., 2016)</a:t>
            </a:r>
          </a:p>
        </p:txBody>
      </p:sp>
    </p:spTree>
    <p:extLst>
      <p:ext uri="{BB962C8B-B14F-4D97-AF65-F5344CB8AC3E}">
        <p14:creationId xmlns:p14="http://schemas.microsoft.com/office/powerpoint/2010/main" val="180601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Unequal Prevention and Treatment (3)</a:t>
            </a:r>
            <a:endParaRPr lang="en-US" dirty="0"/>
          </a:p>
        </p:txBody>
      </p:sp>
      <p:sp>
        <p:nvSpPr>
          <p:cNvPr id="3" name="Content Placeholder 2"/>
          <p:cNvSpPr>
            <a:spLocks noGrp="1"/>
          </p:cNvSpPr>
          <p:nvPr>
            <p:ph idx="1"/>
          </p:nvPr>
        </p:nvSpPr>
        <p:spPr/>
        <p:txBody>
          <a:bodyPr/>
          <a:lstStyle/>
          <a:p>
            <a:r>
              <a:rPr lang="en-US" sz="2800" dirty="0">
                <a:latin typeface="+mj-lt"/>
              </a:rPr>
              <a:t>Approximately 74% of individuals who received buprenorphine from 2012-2015 were self-pay or had private insurance</a:t>
            </a:r>
            <a:endParaRPr lang="en-US" sz="2400" dirty="0">
              <a:latin typeface="+mj-lt"/>
            </a:endParaRPr>
          </a:p>
          <a:p>
            <a:r>
              <a:rPr lang="en-US" sz="2800" dirty="0">
                <a:latin typeface="+mj-lt"/>
              </a:rPr>
              <a:t>Among individuals with OUD, African-Americans less likely to receive buprenorphine than Whites</a:t>
            </a:r>
          </a:p>
          <a:p>
            <a:r>
              <a:rPr lang="en-US" sz="2800" dirty="0">
                <a:latin typeface="+mj-lt"/>
              </a:rPr>
              <a:t>African-American and Latinx communities more likely to have public insurance or to be uninsured; thus have less access to buprenorphine, which may not be covered </a:t>
            </a:r>
          </a:p>
          <a:p>
            <a:pPr lvl="1"/>
            <a:r>
              <a:rPr lang="en-US" sz="1800" dirty="0">
                <a:latin typeface="+mj-lt"/>
              </a:rPr>
              <a:t>Note: buprenorphine </a:t>
            </a:r>
            <a:r>
              <a:rPr lang="en-US" sz="1800" i="1" dirty="0">
                <a:latin typeface="+mj-lt"/>
              </a:rPr>
              <a:t>is</a:t>
            </a:r>
            <a:r>
              <a:rPr lang="en-US" sz="1800" dirty="0">
                <a:latin typeface="+mj-lt"/>
              </a:rPr>
              <a:t> a covered benefit under Medi-Cal in California </a:t>
            </a:r>
          </a:p>
          <a:p>
            <a:endParaRPr lang="en-US" dirty="0"/>
          </a:p>
          <a:p>
            <a:endParaRPr lang="en-US" dirty="0"/>
          </a:p>
          <a:p>
            <a:endParaRPr lang="en-US" dirty="0"/>
          </a:p>
          <a:p>
            <a:endParaRPr lang="en-US" dirty="0"/>
          </a:p>
          <a:p>
            <a:endParaRPr lang="en-US" dirty="0"/>
          </a:p>
        </p:txBody>
      </p:sp>
      <p:sp>
        <p:nvSpPr>
          <p:cNvPr id="4" name="TextBox 3"/>
          <p:cNvSpPr txBox="1"/>
          <p:nvPr/>
        </p:nvSpPr>
        <p:spPr>
          <a:xfrm>
            <a:off x="0" y="6485467"/>
            <a:ext cx="5858933" cy="372533"/>
          </a:xfrm>
          <a:prstGeom prst="rect">
            <a:avLst/>
          </a:prstGeom>
          <a:noFill/>
        </p:spPr>
        <p:txBody>
          <a:bodyPr wrap="square" rtlCol="0">
            <a:spAutoFit/>
          </a:bodyPr>
          <a:lstStyle/>
          <a:p>
            <a:r>
              <a:rPr lang="en-US" dirty="0">
                <a:solidFill>
                  <a:schemeClr val="bg1"/>
                </a:solidFill>
              </a:rPr>
              <a:t>Source: </a:t>
            </a:r>
            <a:r>
              <a:rPr lang="en-US" dirty="0" err="1">
                <a:solidFill>
                  <a:schemeClr val="bg1"/>
                </a:solidFill>
              </a:rPr>
              <a:t>Lagisetty</a:t>
            </a:r>
            <a:r>
              <a:rPr lang="en-US" dirty="0">
                <a:solidFill>
                  <a:schemeClr val="bg1"/>
                </a:solidFill>
              </a:rPr>
              <a:t> et al., 2019 </a:t>
            </a:r>
          </a:p>
        </p:txBody>
      </p:sp>
    </p:spTree>
    <p:extLst>
      <p:ext uri="{BB962C8B-B14F-4D97-AF65-F5344CB8AC3E}">
        <p14:creationId xmlns:p14="http://schemas.microsoft.com/office/powerpoint/2010/main" val="546109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Unequal Prevention and Treatment (4)</a:t>
            </a:r>
            <a:endParaRPr lang="en-US" dirty="0"/>
          </a:p>
        </p:txBody>
      </p:sp>
      <p:sp>
        <p:nvSpPr>
          <p:cNvPr id="3" name="Content Placeholder 2"/>
          <p:cNvSpPr>
            <a:spLocks noGrp="1"/>
          </p:cNvSpPr>
          <p:nvPr>
            <p:ph idx="1"/>
          </p:nvPr>
        </p:nvSpPr>
        <p:spPr>
          <a:xfrm>
            <a:off x="457200" y="1935166"/>
            <a:ext cx="8397240" cy="4389437"/>
          </a:xfrm>
        </p:spPr>
        <p:txBody>
          <a:bodyPr/>
          <a:lstStyle/>
          <a:p>
            <a:r>
              <a:rPr lang="en-US" dirty="0">
                <a:latin typeface="+mj-lt"/>
              </a:rPr>
              <a:t>Buprenorphine is office-based treatment </a:t>
            </a:r>
          </a:p>
          <a:p>
            <a:r>
              <a:rPr lang="en-US" dirty="0">
                <a:latin typeface="+mj-lt"/>
              </a:rPr>
              <a:t>Office-based treatment programs only work for patients with access to primary care, which may be inaccessible to many low-income and uninsured individuals </a:t>
            </a:r>
          </a:p>
          <a:p>
            <a:r>
              <a:rPr lang="en-US" dirty="0">
                <a:latin typeface="+mj-lt"/>
              </a:rPr>
              <a:t>Difficult in general to get physicians, NP’s, and PA’s waivered to prescribe buprenorphine, but even harder for providers serving publicly insured or uninsured populations – low reimbursement rates and lack of time &amp; resources to get trained (Hansen et al., 2016)</a:t>
            </a:r>
          </a:p>
        </p:txBody>
      </p:sp>
    </p:spTree>
    <p:extLst>
      <p:ext uri="{BB962C8B-B14F-4D97-AF65-F5344CB8AC3E}">
        <p14:creationId xmlns:p14="http://schemas.microsoft.com/office/powerpoint/2010/main" val="57702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449C-98D5-C245-9D36-DC1F23DD832D}"/>
              </a:ext>
            </a:extLst>
          </p:cNvPr>
          <p:cNvSpPr>
            <a:spLocks noGrp="1"/>
          </p:cNvSpPr>
          <p:nvPr>
            <p:ph type="title"/>
          </p:nvPr>
        </p:nvSpPr>
        <p:spPr/>
        <p:txBody>
          <a:bodyPr anchor="t"/>
          <a:lstStyle/>
          <a:p>
            <a:pPr algn="ctr"/>
            <a:r>
              <a:rPr lang="en-US" dirty="0"/>
              <a:t>Disclosures</a:t>
            </a:r>
          </a:p>
        </p:txBody>
      </p:sp>
      <p:sp>
        <p:nvSpPr>
          <p:cNvPr id="3" name="Content Placeholder 2">
            <a:extLst>
              <a:ext uri="{FF2B5EF4-FFF2-40B4-BE49-F238E27FC236}">
                <a16:creationId xmlns:a16="http://schemas.microsoft.com/office/drawing/2014/main" id="{EEEF90E6-BB34-5848-8C9F-6D53A2CD1831}"/>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Trainer Name </a:t>
            </a:r>
          </a:p>
          <a:p>
            <a:pPr marL="273044" marR="0" lvl="0" indent="-273044"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No relevant financial relationships</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Trainer Name </a:t>
            </a:r>
          </a:p>
          <a:p>
            <a:pPr marL="273044" marR="0" lvl="0" indent="-273044"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Grant Support from: </a:t>
            </a:r>
            <a:endParaRPr lang="en-US" dirty="0"/>
          </a:p>
        </p:txBody>
      </p:sp>
    </p:spTree>
    <p:extLst>
      <p:ext uri="{BB962C8B-B14F-4D97-AF65-F5344CB8AC3E}">
        <p14:creationId xmlns:p14="http://schemas.microsoft.com/office/powerpoint/2010/main" val="2239441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004"/>
            <a:ext cx="8229600" cy="1143000"/>
          </a:xfrm>
        </p:spPr>
        <p:txBody>
          <a:bodyPr/>
          <a:lstStyle/>
          <a:p>
            <a:pPr algn="ctr"/>
            <a:r>
              <a:rPr lang="en-US" sz="4400" dirty="0"/>
              <a:t>Social Determinants of Health </a:t>
            </a:r>
            <a:br>
              <a:rPr lang="en-US" sz="4400" dirty="0"/>
            </a:br>
            <a:r>
              <a:rPr lang="en-US" sz="3200" dirty="0"/>
              <a:t>Unequal Prevention and Treatment (5)</a:t>
            </a:r>
            <a:endParaRPr lang="en-US" dirty="0"/>
          </a:p>
        </p:txBody>
      </p:sp>
      <p:sp>
        <p:nvSpPr>
          <p:cNvPr id="3" name="Content Placeholder 2"/>
          <p:cNvSpPr>
            <a:spLocks noGrp="1"/>
          </p:cNvSpPr>
          <p:nvPr>
            <p:ph idx="1"/>
          </p:nvPr>
        </p:nvSpPr>
        <p:spPr/>
        <p:txBody>
          <a:bodyPr/>
          <a:lstStyle/>
          <a:p>
            <a:r>
              <a:rPr lang="en-US" dirty="0">
                <a:latin typeface="+mj-lt"/>
              </a:rPr>
              <a:t>Methadone, unlike buprenorphine, must be administered in federally-regulated programs</a:t>
            </a:r>
          </a:p>
          <a:p>
            <a:pPr lvl="1"/>
            <a:r>
              <a:rPr lang="en-US" dirty="0">
                <a:latin typeface="+mj-lt"/>
              </a:rPr>
              <a:t>Often located in low-income areas </a:t>
            </a:r>
          </a:p>
          <a:p>
            <a:r>
              <a:rPr lang="en-US" dirty="0">
                <a:latin typeface="+mj-lt"/>
              </a:rPr>
              <a:t>Methadone is effective treatment but has greater burden on patients – must do daily clinic visits, random drug testing, required counseling, etc. </a:t>
            </a:r>
          </a:p>
          <a:p>
            <a:pPr lvl="1"/>
            <a:r>
              <a:rPr lang="en-US" dirty="0">
                <a:latin typeface="+mj-lt"/>
              </a:rPr>
              <a:t>Makes it more difficult to retain in treatment </a:t>
            </a:r>
          </a:p>
          <a:p>
            <a:r>
              <a:rPr lang="en-US" dirty="0">
                <a:latin typeface="+mj-lt"/>
              </a:rPr>
              <a:t>Methadone, thus, often viewed as the default and often only treatment option in Black/Latinx communities </a:t>
            </a:r>
          </a:p>
        </p:txBody>
      </p:sp>
      <p:sp>
        <p:nvSpPr>
          <p:cNvPr id="4" name="TextBox 3">
            <a:extLst>
              <a:ext uri="{FF2B5EF4-FFF2-40B4-BE49-F238E27FC236}">
                <a16:creationId xmlns:a16="http://schemas.microsoft.com/office/drawing/2014/main" id="{D6A93F50-9BF5-42BD-B4DF-D9DC33234AB1}"/>
              </a:ext>
            </a:extLst>
          </p:cNvPr>
          <p:cNvSpPr txBox="1"/>
          <p:nvPr/>
        </p:nvSpPr>
        <p:spPr>
          <a:xfrm>
            <a:off x="0" y="6411074"/>
            <a:ext cx="3729519" cy="369332"/>
          </a:xfrm>
          <a:prstGeom prst="rect">
            <a:avLst/>
          </a:prstGeom>
          <a:noFill/>
        </p:spPr>
        <p:txBody>
          <a:bodyPr wrap="square" rtlCol="0">
            <a:spAutoFit/>
          </a:bodyPr>
          <a:lstStyle/>
          <a:p>
            <a:r>
              <a:rPr lang="en-US" dirty="0">
                <a:solidFill>
                  <a:schemeClr val="bg1"/>
                </a:solidFill>
                <a:latin typeface="+mj-lt"/>
              </a:rPr>
              <a:t>Source: SAMHSA, 2020</a:t>
            </a:r>
          </a:p>
        </p:txBody>
      </p:sp>
    </p:spTree>
    <p:extLst>
      <p:ext uri="{BB962C8B-B14F-4D97-AF65-F5344CB8AC3E}">
        <p14:creationId xmlns:p14="http://schemas.microsoft.com/office/powerpoint/2010/main" val="166429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575" y="1071156"/>
            <a:ext cx="7772400" cy="3226526"/>
          </a:xfrm>
        </p:spPr>
        <p:txBody>
          <a:bodyPr/>
          <a:lstStyle/>
          <a:p>
            <a:pPr algn="ctr"/>
            <a:r>
              <a:rPr lang="en-US" dirty="0">
                <a:solidFill>
                  <a:schemeClr val="tx1"/>
                </a:solidFill>
              </a:rPr>
              <a:t>Evidence of Social Determinants of Health:  Disparate Impact of COVID-19</a:t>
            </a:r>
          </a:p>
        </p:txBody>
      </p:sp>
      <p:pic>
        <p:nvPicPr>
          <p:cNvPr id="3" name="Picture 2" descr="This is a picture of a COVID-19/coronavirus molecule. " title="Impact of COVID-19"/>
          <p:cNvPicPr>
            <a:picLocks noChangeAspect="1"/>
          </p:cNvPicPr>
          <p:nvPr/>
        </p:nvPicPr>
        <p:blipFill>
          <a:blip r:embed="rId3"/>
          <a:stretch>
            <a:fillRect/>
          </a:stretch>
        </p:blipFill>
        <p:spPr>
          <a:xfrm>
            <a:off x="5324261" y="4620242"/>
            <a:ext cx="3694496" cy="2085013"/>
          </a:xfrm>
          <a:prstGeom prst="rect">
            <a:avLst/>
          </a:prstGeom>
        </p:spPr>
      </p:pic>
    </p:spTree>
    <p:extLst>
      <p:ext uri="{BB962C8B-B14F-4D97-AF65-F5344CB8AC3E}">
        <p14:creationId xmlns:p14="http://schemas.microsoft.com/office/powerpoint/2010/main" val="1880109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F7C-E79B-45E2-BF91-F9DDAA7AECEB}"/>
              </a:ext>
            </a:extLst>
          </p:cNvPr>
          <p:cNvSpPr>
            <a:spLocks noGrp="1"/>
          </p:cNvSpPr>
          <p:nvPr>
            <p:ph type="title"/>
          </p:nvPr>
        </p:nvSpPr>
        <p:spPr/>
        <p:txBody>
          <a:bodyPr anchor="t"/>
          <a:lstStyle/>
          <a:p>
            <a:pPr algn="ctr"/>
            <a:r>
              <a:rPr lang="en-US" dirty="0"/>
              <a:t>COVID-19 Disparities</a:t>
            </a:r>
          </a:p>
        </p:txBody>
      </p:sp>
      <p:sp>
        <p:nvSpPr>
          <p:cNvPr id="3" name="Content Placeholder 2">
            <a:extLst>
              <a:ext uri="{FF2B5EF4-FFF2-40B4-BE49-F238E27FC236}">
                <a16:creationId xmlns:a16="http://schemas.microsoft.com/office/drawing/2014/main" id="{2C597AE1-E8F3-46F3-B656-79BFDC85141B}"/>
              </a:ext>
            </a:extLst>
          </p:cNvPr>
          <p:cNvSpPr>
            <a:spLocks noGrp="1"/>
          </p:cNvSpPr>
          <p:nvPr>
            <p:ph idx="1"/>
          </p:nvPr>
        </p:nvSpPr>
        <p:spPr/>
        <p:txBody>
          <a:bodyPr/>
          <a:lstStyle/>
          <a:p>
            <a:pPr marL="273044" marR="0" lvl="0" indent="-273044"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Black &amp; Latinx people are:</a:t>
            </a:r>
          </a:p>
          <a:p>
            <a:pPr marL="639747" marR="0" lvl="1" indent="-246057" algn="l" defTabSz="914400" rtl="0" eaLnBrk="0" fontAlgn="base" latinLnBrk="0" hangingPunct="0">
              <a:lnSpc>
                <a:spcPct val="100000"/>
              </a:lnSpc>
              <a:spcBef>
                <a:spcPct val="20000"/>
              </a:spcBef>
              <a:spcAft>
                <a:spcPct val="0"/>
              </a:spcAft>
              <a:buClr>
                <a:srgbClr val="0F6FC6"/>
              </a:buClr>
              <a:buSzPct val="85000"/>
              <a:buFont typeface="Wingdings 2" pitchFamily="18" charset="2"/>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increased risk for serious illness if they contract COVID-19 due to higher rates of underlying health conditions, such as diabetes, asthma, hypertension, and obesity compared to White Americans </a:t>
            </a:r>
          </a:p>
          <a:p>
            <a:pPr marL="639747" marR="0" lvl="1" indent="-246057" algn="l" defTabSz="914400" rtl="0" eaLnBrk="0" fontAlgn="base" latinLnBrk="0" hangingPunct="0">
              <a:lnSpc>
                <a:spcPct val="100000"/>
              </a:lnSpc>
              <a:spcBef>
                <a:spcPct val="20000"/>
              </a:spcBef>
              <a:spcAft>
                <a:spcPct val="0"/>
              </a:spcAft>
              <a:buClr>
                <a:srgbClr val="0F6FC6"/>
              </a:buClr>
              <a:buSzPct val="85000"/>
              <a:buFont typeface="Wingdings 2" pitchFamily="18" charset="2"/>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More likely to be uninsured and lack a usual source of care, which is impediment to accessing COVID-19 testing &amp; treatment </a:t>
            </a:r>
          </a:p>
          <a:p>
            <a:pPr marL="639747" marR="0" lvl="1" indent="-246057" algn="l" defTabSz="914400" rtl="0" eaLnBrk="0" fontAlgn="base" latinLnBrk="0" hangingPunct="0">
              <a:lnSpc>
                <a:spcPct val="100000"/>
              </a:lnSpc>
              <a:spcBef>
                <a:spcPct val="20000"/>
              </a:spcBef>
              <a:spcAft>
                <a:spcPct val="0"/>
              </a:spcAft>
              <a:buClr>
                <a:srgbClr val="0F6FC6"/>
              </a:buClr>
              <a:buSzPct val="85000"/>
              <a:buFont typeface="Wingdings 2" pitchFamily="18" charset="2"/>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Less likely to have local COVID testing sites </a:t>
            </a:r>
          </a:p>
          <a:p>
            <a:pPr marL="639747" marR="0" lvl="1" indent="-246057" algn="l" defTabSz="914400" rtl="0" eaLnBrk="0" fontAlgn="base" latinLnBrk="0" hangingPunct="0">
              <a:lnSpc>
                <a:spcPct val="100000"/>
              </a:lnSpc>
              <a:spcBef>
                <a:spcPct val="20000"/>
              </a:spcBef>
              <a:spcAft>
                <a:spcPct val="0"/>
              </a:spcAft>
              <a:buClr>
                <a:srgbClr val="0F6FC6"/>
              </a:buClr>
              <a:buSzPct val="85000"/>
              <a:buFont typeface="Wingdings 2" pitchFamily="18" charset="2"/>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More likely to work in service industries like restaurants, retail, and hospitality; at risk for loss of income during pandemic (millions of newly-unemployed people)</a:t>
            </a:r>
          </a:p>
          <a:p>
            <a:endParaRPr lang="en-US" dirty="0"/>
          </a:p>
        </p:txBody>
      </p:sp>
      <p:sp>
        <p:nvSpPr>
          <p:cNvPr id="5" name="TextBox 4">
            <a:extLst>
              <a:ext uri="{FF2B5EF4-FFF2-40B4-BE49-F238E27FC236}">
                <a16:creationId xmlns:a16="http://schemas.microsoft.com/office/drawing/2014/main" id="{87659DC2-22B9-4122-9B9F-189EAC145A28}"/>
              </a:ext>
            </a:extLst>
          </p:cNvPr>
          <p:cNvSpPr txBox="1"/>
          <p:nvPr/>
        </p:nvSpPr>
        <p:spPr>
          <a:xfrm>
            <a:off x="169523" y="6411919"/>
            <a:ext cx="4572000" cy="369332"/>
          </a:xfrm>
          <a:prstGeom prst="rect">
            <a:avLst/>
          </a:prstGeom>
          <a:noFill/>
        </p:spPr>
        <p:txBody>
          <a:bodyPr wrap="square">
            <a:spAutoFit/>
          </a:bodyPr>
          <a:lstStyle/>
          <a:p>
            <a:r>
              <a:rPr lang="en-US" sz="1800" dirty="0">
                <a:solidFill>
                  <a:schemeClr val="bg1"/>
                </a:solidFill>
                <a:latin typeface="+mj-lt"/>
              </a:rPr>
              <a:t>Source: </a:t>
            </a:r>
            <a:r>
              <a:rPr lang="en-US" sz="1800" dirty="0" err="1">
                <a:solidFill>
                  <a:schemeClr val="bg1"/>
                </a:solidFill>
                <a:latin typeface="+mj-lt"/>
              </a:rPr>
              <a:t>Artiga</a:t>
            </a:r>
            <a:r>
              <a:rPr lang="en-US" sz="1800" dirty="0">
                <a:solidFill>
                  <a:schemeClr val="bg1"/>
                </a:solidFill>
                <a:latin typeface="+mj-lt"/>
              </a:rPr>
              <a:t>, Garfield, &amp; </a:t>
            </a:r>
            <a:r>
              <a:rPr lang="en-US" sz="1800" dirty="0" err="1">
                <a:solidFill>
                  <a:schemeClr val="bg1"/>
                </a:solidFill>
                <a:latin typeface="+mj-lt"/>
              </a:rPr>
              <a:t>Orgera</a:t>
            </a:r>
            <a:r>
              <a:rPr lang="en-US" sz="1800" dirty="0">
                <a:solidFill>
                  <a:schemeClr val="bg1"/>
                </a:solidFill>
                <a:latin typeface="+mj-lt"/>
              </a:rPr>
              <a:t>, 2020</a:t>
            </a:r>
          </a:p>
        </p:txBody>
      </p:sp>
    </p:spTree>
    <p:extLst>
      <p:ext uri="{BB962C8B-B14F-4D97-AF65-F5344CB8AC3E}">
        <p14:creationId xmlns:p14="http://schemas.microsoft.com/office/powerpoint/2010/main" val="3208468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36E0-3075-4CE6-A2DB-41705401CE5E}"/>
              </a:ext>
            </a:extLst>
          </p:cNvPr>
          <p:cNvSpPr>
            <a:spLocks noGrp="1"/>
          </p:cNvSpPr>
          <p:nvPr>
            <p:ph type="title"/>
          </p:nvPr>
        </p:nvSpPr>
        <p:spPr/>
        <p:txBody>
          <a:bodyPr anchor="t"/>
          <a:lstStyle/>
          <a:p>
            <a:pPr algn="ctr"/>
            <a:r>
              <a:rPr lang="en-US" dirty="0"/>
              <a:t>COVID-19 Disparities (2)</a:t>
            </a:r>
          </a:p>
        </p:txBody>
      </p:sp>
      <p:sp>
        <p:nvSpPr>
          <p:cNvPr id="3" name="Content Placeholder 2">
            <a:extLst>
              <a:ext uri="{FF2B5EF4-FFF2-40B4-BE49-F238E27FC236}">
                <a16:creationId xmlns:a16="http://schemas.microsoft.com/office/drawing/2014/main" id="{F5649BA2-6539-4ED9-B531-58C9D0C7EF0E}"/>
              </a:ext>
            </a:extLst>
          </p:cNvPr>
          <p:cNvSpPr>
            <a:spLocks noGrp="1"/>
          </p:cNvSpPr>
          <p:nvPr>
            <p:ph idx="1"/>
          </p:nvPr>
        </p:nvSpPr>
        <p:spPr/>
        <p:txBody>
          <a:bodyPr/>
          <a:lstStyle/>
          <a:p>
            <a:r>
              <a:rPr lang="en-US" sz="2800" dirty="0">
                <a:latin typeface="+mj-lt"/>
              </a:rPr>
              <a:t>Black &amp; Latinx people are:</a:t>
            </a:r>
          </a:p>
          <a:p>
            <a:pPr lvl="1"/>
            <a:r>
              <a:rPr lang="en-US" sz="2800" dirty="0">
                <a:latin typeface="+mj-lt"/>
              </a:rPr>
              <a:t>More likely to live in housing situations that make it difficult to socially distance and self-isolate, such as multigenerational families or low-income/public housing</a:t>
            </a:r>
          </a:p>
          <a:p>
            <a:pPr lvl="1"/>
            <a:r>
              <a:rPr lang="en-US" sz="2800" dirty="0">
                <a:latin typeface="+mj-lt"/>
              </a:rPr>
              <a:t>Often work in jobs not amenable to teleworking and reliant on public transportation that puts them at risk for exposure to COVID-19</a:t>
            </a:r>
          </a:p>
          <a:p>
            <a:endParaRPr lang="en-US" dirty="0"/>
          </a:p>
        </p:txBody>
      </p:sp>
      <p:sp>
        <p:nvSpPr>
          <p:cNvPr id="4" name="TextBox 3">
            <a:extLst>
              <a:ext uri="{FF2B5EF4-FFF2-40B4-BE49-F238E27FC236}">
                <a16:creationId xmlns:a16="http://schemas.microsoft.com/office/drawing/2014/main" id="{DA2043A3-7032-4A18-AF0A-CD63E8F2CF42}"/>
              </a:ext>
            </a:extLst>
          </p:cNvPr>
          <p:cNvSpPr txBox="1"/>
          <p:nvPr/>
        </p:nvSpPr>
        <p:spPr>
          <a:xfrm>
            <a:off x="179614" y="6400800"/>
            <a:ext cx="6319157" cy="338554"/>
          </a:xfrm>
          <a:prstGeom prst="rect">
            <a:avLst/>
          </a:prstGeom>
          <a:noFill/>
        </p:spPr>
        <p:txBody>
          <a:bodyPr wrap="square" rtlCol="0">
            <a:spAutoFit/>
          </a:bodyPr>
          <a:lstStyle/>
          <a:p>
            <a:pPr lvl="0"/>
            <a:r>
              <a:rPr lang="en-US" sz="1600" dirty="0">
                <a:solidFill>
                  <a:prstClr val="white"/>
                </a:solidFill>
              </a:rPr>
              <a:t>Source: </a:t>
            </a:r>
            <a:r>
              <a:rPr lang="en-US" sz="1600" dirty="0" err="1">
                <a:solidFill>
                  <a:prstClr val="white"/>
                </a:solidFill>
              </a:rPr>
              <a:t>Artiga</a:t>
            </a:r>
            <a:r>
              <a:rPr lang="en-US" sz="1600" dirty="0">
                <a:solidFill>
                  <a:prstClr val="white"/>
                </a:solidFill>
              </a:rPr>
              <a:t>, Garfield, &amp; </a:t>
            </a:r>
            <a:r>
              <a:rPr lang="en-US" sz="1600" dirty="0" err="1">
                <a:solidFill>
                  <a:prstClr val="white"/>
                </a:solidFill>
              </a:rPr>
              <a:t>Orgera</a:t>
            </a:r>
            <a:r>
              <a:rPr lang="en-US" sz="1600" dirty="0">
                <a:solidFill>
                  <a:prstClr val="white"/>
                </a:solidFill>
              </a:rPr>
              <a:t>, 2020</a:t>
            </a:r>
          </a:p>
        </p:txBody>
      </p:sp>
    </p:spTree>
    <p:extLst>
      <p:ext uri="{BB962C8B-B14F-4D97-AF65-F5344CB8AC3E}">
        <p14:creationId xmlns:p14="http://schemas.microsoft.com/office/powerpoint/2010/main" val="3876429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840"/>
            <a:ext cx="8229600" cy="1143000"/>
          </a:xfrm>
        </p:spPr>
        <p:txBody>
          <a:bodyPr/>
          <a:lstStyle/>
          <a:p>
            <a:pPr algn="ctr"/>
            <a:r>
              <a:rPr lang="en-US" sz="3200" dirty="0"/>
              <a:t>COVID-19 Confirmed Cases, Hospitalizations, and Deaths/100,000 (NYC, April 2020)</a:t>
            </a:r>
            <a:endParaRPr lang="en-US" dirty="0"/>
          </a:p>
        </p:txBody>
      </p:sp>
      <p:pic>
        <p:nvPicPr>
          <p:cNvPr id="4" name="Content Placeholder 3" descr="COVID-19 Confirmed Cases, Hospitalizations, and Deaths per 100,000 population in New York City. &#10;&#10;This chart demonstrates that confirmed cases of COVID-19, hospitalizations due to COVID-19, and deaths due to COVID-19 are far greater among Black and Hispanic/Latinx populations in New York City than they are among White folks. "/>
          <p:cNvPicPr>
            <a:picLocks noGrp="1" noChangeAspect="1"/>
          </p:cNvPicPr>
          <p:nvPr>
            <p:ph idx="1"/>
          </p:nvPr>
        </p:nvPicPr>
        <p:blipFill>
          <a:blip r:embed="rId3"/>
          <a:stretch>
            <a:fillRect/>
          </a:stretch>
        </p:blipFill>
        <p:spPr>
          <a:xfrm>
            <a:off x="462222" y="1935163"/>
            <a:ext cx="8219555" cy="4389437"/>
          </a:xfrm>
          <a:prstGeom prst="rect">
            <a:avLst/>
          </a:prstGeom>
        </p:spPr>
      </p:pic>
      <p:sp>
        <p:nvSpPr>
          <p:cNvPr id="5" name="TextBox 4"/>
          <p:cNvSpPr txBox="1"/>
          <p:nvPr/>
        </p:nvSpPr>
        <p:spPr>
          <a:xfrm>
            <a:off x="95003" y="6472052"/>
            <a:ext cx="39782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Source: CDC, NYC Health Dept.</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796559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183"/>
            <a:ext cx="8229600" cy="1143000"/>
          </a:xfrm>
        </p:spPr>
        <p:txBody>
          <a:bodyPr anchor="t"/>
          <a:lstStyle/>
          <a:p>
            <a:pPr algn="ctr"/>
            <a:r>
              <a:rPr lang="en-US" sz="4000" dirty="0"/>
              <a:t>COVID-19 Cases, Hospitalizations, and Deaths as of November 2020</a:t>
            </a:r>
            <a:endParaRPr lang="en-US" dirty="0"/>
          </a:p>
        </p:txBody>
      </p:sp>
      <p:pic>
        <p:nvPicPr>
          <p:cNvPr id="4" name="Content Placeholder 3" descr="COVID-19 Cases, Hospitalizations, and Deaths by Race/Ethnicity as of Nov 2020&#10;&#10;This chart shows that according to CDC data, in 2020 Black, Hispanic, and American Indian/Alaska Native populations have greater proportions of COVID-19 cases, hospitalizations, and deaths compared to White people. Asian-Americans actually had fewer cases and slightly more hospitalizations and deaths than the White population.  "/>
          <p:cNvPicPr>
            <a:picLocks noGrp="1" noChangeAspect="1"/>
          </p:cNvPicPr>
          <p:nvPr>
            <p:ph idx="1"/>
          </p:nvPr>
        </p:nvPicPr>
        <p:blipFill>
          <a:blip r:embed="rId3"/>
          <a:stretch>
            <a:fillRect/>
          </a:stretch>
        </p:blipFill>
        <p:spPr>
          <a:xfrm>
            <a:off x="457200" y="2249870"/>
            <a:ext cx="8229600" cy="3760023"/>
          </a:xfrm>
          <a:prstGeom prst="rect">
            <a:avLst/>
          </a:prstGeom>
        </p:spPr>
      </p:pic>
      <p:sp>
        <p:nvSpPr>
          <p:cNvPr id="5" name="TextBox 4"/>
          <p:cNvSpPr txBox="1"/>
          <p:nvPr/>
        </p:nvSpPr>
        <p:spPr>
          <a:xfrm>
            <a:off x="0" y="6383867"/>
            <a:ext cx="40978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Source: CDC, 2020</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665503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64" y="604680"/>
            <a:ext cx="7772400" cy="1362456"/>
          </a:xfrm>
        </p:spPr>
        <p:txBody>
          <a:bodyPr anchor="t"/>
          <a:lstStyle/>
          <a:p>
            <a:pPr algn="ctr"/>
            <a:r>
              <a:rPr lang="en-US" dirty="0">
                <a:solidFill>
                  <a:schemeClr val="tx1"/>
                </a:solidFill>
                <a:effectLst>
                  <a:outerShdw blurRad="38100" dist="38100" dir="2700000" algn="tl">
                    <a:srgbClr val="000000">
                      <a:alpha val="43137"/>
                    </a:srgbClr>
                  </a:outerShdw>
                </a:effectLst>
              </a:rPr>
              <a:t>Historical Context </a:t>
            </a:r>
          </a:p>
        </p:txBody>
      </p:sp>
      <p:pic>
        <p:nvPicPr>
          <p:cNvPr id="4" name="Picture 3" descr="This is an image of a Black man in handcuffs. " title="Man in handcuff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8046"/>
            <a:ext cx="6463430" cy="4308953"/>
          </a:xfrm>
          <a:prstGeom prst="rect">
            <a:avLst/>
          </a:prstGeom>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A8629-E50B-4815-A473-6328D8E3D4AD}"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41843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pPr algn="ctr"/>
            <a:r>
              <a:rPr lang="en-US" sz="4400" dirty="0"/>
              <a:t>Drug Use in the 1960’s-1980’s</a:t>
            </a:r>
          </a:p>
        </p:txBody>
      </p:sp>
      <p:sp>
        <p:nvSpPr>
          <p:cNvPr id="7" name="Content Placeholder 6"/>
          <p:cNvSpPr>
            <a:spLocks noGrp="1"/>
          </p:cNvSpPr>
          <p:nvPr>
            <p:ph idx="1"/>
          </p:nvPr>
        </p:nvSpPr>
        <p:spPr/>
        <p:txBody>
          <a:bodyPr/>
          <a:lstStyle/>
          <a:p>
            <a:r>
              <a:rPr lang="en-US" dirty="0">
                <a:latin typeface="+mj-lt"/>
              </a:rPr>
              <a:t>Heroin epidemic in the Black community in the 1960’s and 1970’s</a:t>
            </a:r>
          </a:p>
          <a:p>
            <a:r>
              <a:rPr lang="en-US" dirty="0">
                <a:latin typeface="+mj-lt"/>
              </a:rPr>
              <a:t>High rates of overdoses, but problem portrayed as primarily destitute Black men &amp; women engaged in petty crimes to feed their heroin habit </a:t>
            </a:r>
          </a:p>
          <a:p>
            <a:r>
              <a:rPr lang="en-US" dirty="0">
                <a:latin typeface="+mj-lt"/>
              </a:rPr>
              <a:t>Little compassion expressed through politics or policies for this population; definitely not framed as public health problem </a:t>
            </a:r>
          </a:p>
          <a:p>
            <a:r>
              <a:rPr lang="en-US" dirty="0">
                <a:latin typeface="+mj-lt"/>
              </a:rPr>
              <a:t>One result was passage of Rockefeller Laws in 1973 </a:t>
            </a:r>
          </a:p>
          <a:p>
            <a:endParaRPr lang="en-US" dirty="0"/>
          </a:p>
        </p:txBody>
      </p:sp>
      <p:sp>
        <p:nvSpPr>
          <p:cNvPr id="2" name="TextBox 1"/>
          <p:cNvSpPr txBox="1"/>
          <p:nvPr/>
        </p:nvSpPr>
        <p:spPr>
          <a:xfrm>
            <a:off x="123092" y="6324603"/>
            <a:ext cx="4730262" cy="375135"/>
          </a:xfrm>
          <a:prstGeom prst="rect">
            <a:avLst/>
          </a:prstGeom>
          <a:noFill/>
        </p:spPr>
        <p:txBody>
          <a:bodyPr wrap="square" rtlCol="0">
            <a:spAutoFit/>
          </a:bodyPr>
          <a:lstStyle/>
          <a:p>
            <a:r>
              <a:rPr lang="en-US" dirty="0">
                <a:solidFill>
                  <a:schemeClr val="bg1"/>
                </a:solidFill>
              </a:rPr>
              <a:t>Source: James &amp; Jordan, 2018</a:t>
            </a:r>
          </a:p>
        </p:txBody>
      </p:sp>
    </p:spTree>
    <p:extLst>
      <p:ext uri="{BB962C8B-B14F-4D97-AF65-F5344CB8AC3E}">
        <p14:creationId xmlns:p14="http://schemas.microsoft.com/office/powerpoint/2010/main" val="3553533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ctr"/>
            <a:r>
              <a:rPr lang="en-US" sz="4400" dirty="0"/>
              <a:t>Rockefeller Laws of 1973</a:t>
            </a:r>
          </a:p>
        </p:txBody>
      </p:sp>
      <p:sp>
        <p:nvSpPr>
          <p:cNvPr id="5" name="Content Placeholder 4"/>
          <p:cNvSpPr>
            <a:spLocks noGrp="1"/>
          </p:cNvSpPr>
          <p:nvPr>
            <p:ph idx="1"/>
          </p:nvPr>
        </p:nvSpPr>
        <p:spPr/>
        <p:txBody>
          <a:bodyPr/>
          <a:lstStyle/>
          <a:p>
            <a:r>
              <a:rPr lang="en-US" dirty="0">
                <a:latin typeface="+mj-lt"/>
              </a:rPr>
              <a:t>Began under Governor Rockefeller in NY, followed by other states during the 1970’s and by Congress in the 1980’s; became national policy for the “War on Drugs”</a:t>
            </a:r>
          </a:p>
          <a:p>
            <a:r>
              <a:rPr lang="en-US" dirty="0">
                <a:latin typeface="+mj-lt"/>
              </a:rPr>
              <a:t>Mandated extremely harsh prison terms for possession or sale of relatively small amounts of drugs </a:t>
            </a:r>
          </a:p>
          <a:p>
            <a:r>
              <a:rPr lang="en-US" dirty="0">
                <a:latin typeface="+mj-lt"/>
              </a:rPr>
              <a:t>Most people incarcerated under the laws were low-level, non-violent, first-time offenders</a:t>
            </a:r>
          </a:p>
          <a:p>
            <a:r>
              <a:rPr lang="en-US" dirty="0">
                <a:latin typeface="+mj-lt"/>
              </a:rPr>
              <a:t>Policies not driven by evidence, but by politicians with a stake in appearing “tough on crime”</a:t>
            </a:r>
          </a:p>
        </p:txBody>
      </p:sp>
      <p:sp>
        <p:nvSpPr>
          <p:cNvPr id="6" name="TextBox 5"/>
          <p:cNvSpPr txBox="1"/>
          <p:nvPr/>
        </p:nvSpPr>
        <p:spPr>
          <a:xfrm>
            <a:off x="123092" y="6324603"/>
            <a:ext cx="4730262" cy="375135"/>
          </a:xfrm>
          <a:prstGeom prst="rect">
            <a:avLst/>
          </a:prstGeom>
          <a:noFill/>
        </p:spPr>
        <p:txBody>
          <a:bodyPr wrap="square" rtlCol="0">
            <a:spAutoFit/>
          </a:bodyPr>
          <a:lstStyle/>
          <a:p>
            <a:r>
              <a:rPr lang="en-US" dirty="0">
                <a:solidFill>
                  <a:schemeClr val="bg1"/>
                </a:solidFill>
              </a:rPr>
              <a:t>Source: Drug Policy Alliance, n.d. </a:t>
            </a:r>
          </a:p>
        </p:txBody>
      </p:sp>
    </p:spTree>
    <p:extLst>
      <p:ext uri="{BB962C8B-B14F-4D97-AF65-F5344CB8AC3E}">
        <p14:creationId xmlns:p14="http://schemas.microsoft.com/office/powerpoint/2010/main" val="1318718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458"/>
            <a:ext cx="8229600" cy="1143000"/>
          </a:xfrm>
        </p:spPr>
        <p:txBody>
          <a:bodyPr anchor="t"/>
          <a:lstStyle/>
          <a:p>
            <a:pPr algn="ctr"/>
            <a:r>
              <a:rPr lang="en-US" sz="4400" dirty="0"/>
              <a:t>Rockefeller Laws</a:t>
            </a:r>
            <a:br>
              <a:rPr lang="en-US" sz="4400" dirty="0"/>
            </a:br>
            <a:r>
              <a:rPr lang="en-US" sz="3200" dirty="0"/>
              <a:t>Institutional Racism</a:t>
            </a:r>
            <a:endParaRPr lang="en-US" sz="4000" dirty="0"/>
          </a:p>
        </p:txBody>
      </p:sp>
      <p:sp>
        <p:nvSpPr>
          <p:cNvPr id="3" name="Content Placeholder 2"/>
          <p:cNvSpPr>
            <a:spLocks noGrp="1"/>
          </p:cNvSpPr>
          <p:nvPr>
            <p:ph idx="1"/>
          </p:nvPr>
        </p:nvSpPr>
        <p:spPr>
          <a:xfrm>
            <a:off x="457200" y="1653812"/>
            <a:ext cx="8229600" cy="4389437"/>
          </a:xfrm>
        </p:spPr>
        <p:txBody>
          <a:bodyPr/>
          <a:lstStyle/>
          <a:p>
            <a:r>
              <a:rPr lang="en-US" sz="2400" dirty="0">
                <a:latin typeface="+mj-lt"/>
              </a:rPr>
              <a:t>Laws led to extreme racial disparities, i.e. in NY state, Black &amp; Latinx people are 33% of the population but are nearly 90% of people incarcerated for drug felonies</a:t>
            </a:r>
          </a:p>
          <a:p>
            <a:r>
              <a:rPr lang="en-US" sz="2400" dirty="0">
                <a:latin typeface="+mj-lt"/>
              </a:rPr>
              <a:t>Imposed mandatory minimum sentences i.e. 15 years to life for drug crimes </a:t>
            </a:r>
          </a:p>
          <a:p>
            <a:r>
              <a:rPr lang="en-US" sz="2400" dirty="0">
                <a:latin typeface="+mj-lt"/>
              </a:rPr>
              <a:t>Restricted judges from diverting convicted drug offenders into treatment programs</a:t>
            </a:r>
          </a:p>
          <a:p>
            <a:r>
              <a:rPr lang="en-US" sz="2400" dirty="0">
                <a:latin typeface="+mj-lt"/>
              </a:rPr>
              <a:t>Laws finally reformed in 2009; eliminated mandatory minimum sentences, expanded drug treatment and other alternatives to incarceration, allowed resentencing of currently incarcerated individuals</a:t>
            </a:r>
          </a:p>
        </p:txBody>
      </p:sp>
      <p:sp>
        <p:nvSpPr>
          <p:cNvPr id="4" name="TextBox 3"/>
          <p:cNvSpPr txBox="1"/>
          <p:nvPr/>
        </p:nvSpPr>
        <p:spPr>
          <a:xfrm>
            <a:off x="123092" y="6324603"/>
            <a:ext cx="4730262" cy="375135"/>
          </a:xfrm>
          <a:prstGeom prst="rect">
            <a:avLst/>
          </a:prstGeom>
          <a:noFill/>
        </p:spPr>
        <p:txBody>
          <a:bodyPr wrap="square" rtlCol="0">
            <a:spAutoFit/>
          </a:bodyPr>
          <a:lstStyle/>
          <a:p>
            <a:r>
              <a:rPr lang="en-US" dirty="0">
                <a:solidFill>
                  <a:schemeClr val="bg1"/>
                </a:solidFill>
              </a:rPr>
              <a:t>Source: Drug Policy Alliance, n.d. </a:t>
            </a:r>
          </a:p>
        </p:txBody>
      </p:sp>
    </p:spTree>
    <p:extLst>
      <p:ext uri="{BB962C8B-B14F-4D97-AF65-F5344CB8AC3E}">
        <p14:creationId xmlns:p14="http://schemas.microsoft.com/office/powerpoint/2010/main" val="224993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9F51-6C6B-5548-B420-12598B2354B1}"/>
              </a:ext>
            </a:extLst>
          </p:cNvPr>
          <p:cNvSpPr>
            <a:spLocks noGrp="1"/>
          </p:cNvSpPr>
          <p:nvPr>
            <p:ph type="title"/>
          </p:nvPr>
        </p:nvSpPr>
        <p:spPr/>
        <p:txBody>
          <a:bodyPr anchor="t"/>
          <a:lstStyle/>
          <a:p>
            <a:pPr algn="ctr"/>
            <a:r>
              <a:rPr lang="en-US" dirty="0"/>
              <a:t>Educational Goals &amp; Objectives</a:t>
            </a:r>
          </a:p>
        </p:txBody>
      </p:sp>
      <p:sp>
        <p:nvSpPr>
          <p:cNvPr id="3" name="Content Placeholder 2">
            <a:extLst>
              <a:ext uri="{FF2B5EF4-FFF2-40B4-BE49-F238E27FC236}">
                <a16:creationId xmlns:a16="http://schemas.microsoft.com/office/drawing/2014/main" id="{5EC0ECAE-8955-7141-8E7E-69F07C59BD32}"/>
              </a:ext>
            </a:extLst>
          </p:cNvPr>
          <p:cNvSpPr>
            <a:spLocks noGrp="1"/>
          </p:cNvSpPr>
          <p:nvPr>
            <p:ph idx="1"/>
          </p:nvPr>
        </p:nvSpPr>
        <p:spPr/>
        <p:txBody>
          <a:bodyPr/>
          <a:lstStyle/>
          <a:p>
            <a:pPr marL="0" indent="0">
              <a:buNone/>
            </a:pPr>
            <a:endParaRPr lang="en-US" sz="2400" dirty="0"/>
          </a:p>
          <a:p>
            <a:r>
              <a:rPr lang="en-US" sz="2400" dirty="0">
                <a:latin typeface="+mj-lt"/>
              </a:rPr>
              <a:t>Identify at least three social determinants of health affecting some communities and their access to care for Opioid Use Disorder (OUD).</a:t>
            </a:r>
            <a:br>
              <a:rPr lang="en-US" sz="2400" dirty="0">
                <a:latin typeface="+mj-lt"/>
              </a:rPr>
            </a:br>
            <a:endParaRPr lang="en-US" sz="2400" dirty="0">
              <a:latin typeface="+mj-lt"/>
            </a:endParaRPr>
          </a:p>
          <a:p>
            <a:r>
              <a:rPr lang="en-US" sz="2400" dirty="0">
                <a:latin typeface="+mj-lt"/>
              </a:rPr>
              <a:t>Specify at least two medications with demonstrated efficacy for OUD treatment among People with HIV.</a:t>
            </a:r>
          </a:p>
          <a:p>
            <a:endParaRPr lang="en-US" sz="2400" dirty="0">
              <a:latin typeface="+mj-lt"/>
            </a:endParaRPr>
          </a:p>
          <a:p>
            <a:r>
              <a:rPr lang="en-US" sz="2400" dirty="0">
                <a:latin typeface="+mj-lt"/>
              </a:rPr>
              <a:t>Recognize  at least three principles of best-practices treatment for HIV that are analogous to best-practices treatment for Substance Use Disorders (SUD).</a:t>
            </a:r>
          </a:p>
          <a:p>
            <a:endParaRPr lang="en-US" dirty="0"/>
          </a:p>
        </p:txBody>
      </p:sp>
    </p:spTree>
    <p:extLst>
      <p:ext uri="{BB962C8B-B14F-4D97-AF65-F5344CB8AC3E}">
        <p14:creationId xmlns:p14="http://schemas.microsoft.com/office/powerpoint/2010/main" val="2116408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96"/>
            <a:ext cx="8229600" cy="1143000"/>
          </a:xfrm>
        </p:spPr>
        <p:txBody>
          <a:bodyPr anchor="t"/>
          <a:lstStyle/>
          <a:p>
            <a:pPr algn="ctr"/>
            <a:r>
              <a:rPr lang="en-US" sz="4400" dirty="0"/>
              <a:t>Historical Context</a:t>
            </a:r>
            <a:br>
              <a:rPr lang="en-US" sz="4400" dirty="0"/>
            </a:br>
            <a:r>
              <a:rPr lang="en-US" sz="3200" dirty="0"/>
              <a:t>Institutional Racism </a:t>
            </a:r>
            <a:endParaRPr lang="en-US" sz="4400" dirty="0"/>
          </a:p>
        </p:txBody>
      </p:sp>
      <p:sp>
        <p:nvSpPr>
          <p:cNvPr id="3" name="Content Placeholder 2"/>
          <p:cNvSpPr>
            <a:spLocks noGrp="1"/>
          </p:cNvSpPr>
          <p:nvPr>
            <p:ph idx="1"/>
          </p:nvPr>
        </p:nvSpPr>
        <p:spPr/>
        <p:txBody>
          <a:bodyPr/>
          <a:lstStyle/>
          <a:p>
            <a:r>
              <a:rPr lang="en-US" sz="2400" dirty="0">
                <a:latin typeface="+mj-lt"/>
              </a:rPr>
              <a:t>Anti-Drug Abuse Act of 1986 (Reagan era)</a:t>
            </a:r>
          </a:p>
          <a:p>
            <a:r>
              <a:rPr lang="en-US" sz="2400" dirty="0">
                <a:latin typeface="+mj-lt"/>
              </a:rPr>
              <a:t>Mandated minimum sentence of 5 years without parole for possession of </a:t>
            </a:r>
            <a:r>
              <a:rPr lang="en-US" sz="2400" dirty="0">
                <a:solidFill>
                  <a:srgbClr val="FFFF00"/>
                </a:solidFill>
                <a:latin typeface="+mj-lt"/>
              </a:rPr>
              <a:t>5 grams </a:t>
            </a:r>
            <a:r>
              <a:rPr lang="en-US" sz="2400" dirty="0">
                <a:latin typeface="+mj-lt"/>
              </a:rPr>
              <a:t>of crack cocaine</a:t>
            </a:r>
          </a:p>
          <a:p>
            <a:r>
              <a:rPr lang="en-US" sz="2400" dirty="0">
                <a:latin typeface="+mj-lt"/>
              </a:rPr>
              <a:t>Mandated same sentence for possession of </a:t>
            </a:r>
            <a:r>
              <a:rPr lang="en-US" sz="2400" dirty="0">
                <a:solidFill>
                  <a:srgbClr val="FFFF00"/>
                </a:solidFill>
                <a:latin typeface="+mj-lt"/>
              </a:rPr>
              <a:t>500 grams </a:t>
            </a:r>
            <a:r>
              <a:rPr lang="en-US" sz="2400" dirty="0">
                <a:latin typeface="+mj-lt"/>
              </a:rPr>
              <a:t>of powder cocaine </a:t>
            </a:r>
          </a:p>
          <a:p>
            <a:r>
              <a:rPr lang="en-US" sz="2400" dirty="0">
                <a:latin typeface="+mj-lt"/>
              </a:rPr>
              <a:t>Prior to the law, average federal drug sentence for African-Americans was 11% longer than for Whites </a:t>
            </a:r>
          </a:p>
          <a:p>
            <a:r>
              <a:rPr lang="en-US" sz="2400" dirty="0">
                <a:latin typeface="+mj-lt"/>
              </a:rPr>
              <a:t>By 2000, it was 49% longer </a:t>
            </a:r>
          </a:p>
          <a:p>
            <a:r>
              <a:rPr lang="en-US" sz="2400" dirty="0">
                <a:latin typeface="+mj-lt"/>
              </a:rPr>
              <a:t>Ultimately resulted in U.S. having highest incarceration rates in the world </a:t>
            </a:r>
          </a:p>
        </p:txBody>
      </p:sp>
      <p:sp>
        <p:nvSpPr>
          <p:cNvPr id="4" name="TextBox 3"/>
          <p:cNvSpPr txBox="1"/>
          <p:nvPr/>
        </p:nvSpPr>
        <p:spPr>
          <a:xfrm>
            <a:off x="175846" y="6324603"/>
            <a:ext cx="4730262" cy="369332"/>
          </a:xfrm>
          <a:prstGeom prst="rect">
            <a:avLst/>
          </a:prstGeom>
          <a:noFill/>
        </p:spPr>
        <p:txBody>
          <a:bodyPr wrap="square" rtlCol="0">
            <a:spAutoFit/>
          </a:bodyPr>
          <a:lstStyle/>
          <a:p>
            <a:r>
              <a:rPr lang="en-US" dirty="0">
                <a:solidFill>
                  <a:schemeClr val="bg1"/>
                </a:solidFill>
              </a:rPr>
              <a:t>Source: ACLU, 2006</a:t>
            </a:r>
          </a:p>
        </p:txBody>
      </p:sp>
    </p:spTree>
    <p:extLst>
      <p:ext uri="{BB962C8B-B14F-4D97-AF65-F5344CB8AC3E}">
        <p14:creationId xmlns:p14="http://schemas.microsoft.com/office/powerpoint/2010/main" val="1154975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930"/>
            <a:ext cx="8229600" cy="1143000"/>
          </a:xfrm>
        </p:spPr>
        <p:txBody>
          <a:bodyPr anchor="t"/>
          <a:lstStyle/>
          <a:p>
            <a:pPr algn="ctr"/>
            <a:r>
              <a:rPr lang="en-US" sz="4400" dirty="0"/>
              <a:t>Historical Context (2) </a:t>
            </a:r>
            <a:endParaRPr lang="en-US" dirty="0"/>
          </a:p>
        </p:txBody>
      </p:sp>
      <p:sp>
        <p:nvSpPr>
          <p:cNvPr id="3" name="Content Placeholder 2"/>
          <p:cNvSpPr>
            <a:spLocks noGrp="1"/>
          </p:cNvSpPr>
          <p:nvPr>
            <p:ph idx="1"/>
          </p:nvPr>
        </p:nvSpPr>
        <p:spPr>
          <a:xfrm>
            <a:off x="457200" y="1518177"/>
            <a:ext cx="8229600" cy="4389437"/>
          </a:xfrm>
        </p:spPr>
        <p:txBody>
          <a:bodyPr/>
          <a:lstStyle/>
          <a:p>
            <a:r>
              <a:rPr lang="en-US" sz="2500" dirty="0">
                <a:latin typeface="+mj-lt"/>
              </a:rPr>
              <a:t>1990’s: </a:t>
            </a:r>
            <a:r>
              <a:rPr lang="en-US" sz="2500" dirty="0" err="1">
                <a:latin typeface="+mj-lt"/>
              </a:rPr>
              <a:t>Oxycontin</a:t>
            </a:r>
            <a:r>
              <a:rPr lang="en-US" sz="2500" dirty="0">
                <a:latin typeface="+mj-lt"/>
              </a:rPr>
              <a:t> approved by FDA as “minimally addictive” pain reliever </a:t>
            </a:r>
          </a:p>
          <a:p>
            <a:r>
              <a:rPr lang="en-US" sz="2500" dirty="0">
                <a:latin typeface="+mj-lt"/>
              </a:rPr>
              <a:t>2001: JCAHO made pain the “fifth vital sign”, encouraged more assertive assessment and treatment of pain </a:t>
            </a:r>
          </a:p>
          <a:p>
            <a:r>
              <a:rPr lang="en-US" sz="2500" dirty="0">
                <a:latin typeface="+mj-lt"/>
              </a:rPr>
              <a:t>Opioid painkiller medication prescriptions skyrocketed over the next 12 years </a:t>
            </a:r>
          </a:p>
          <a:p>
            <a:r>
              <a:rPr lang="en-US" sz="2500" dirty="0">
                <a:latin typeface="+mj-lt"/>
              </a:rPr>
              <a:t>Opioid prescriptions disproportionately went to White patients, due to access to care and insurance issues, and belief that Blacks exaggerated their self-reports of pain </a:t>
            </a:r>
          </a:p>
          <a:p>
            <a:r>
              <a:rPr lang="en-US" sz="2500" dirty="0">
                <a:latin typeface="+mj-lt"/>
              </a:rPr>
              <a:t>Contributed to Black folks turning to street drugs to treat their pain</a:t>
            </a:r>
          </a:p>
        </p:txBody>
      </p:sp>
      <p:sp>
        <p:nvSpPr>
          <p:cNvPr id="4" name="TextBox 3"/>
          <p:cNvSpPr txBox="1"/>
          <p:nvPr/>
        </p:nvSpPr>
        <p:spPr>
          <a:xfrm>
            <a:off x="140677" y="6260123"/>
            <a:ext cx="4695092" cy="369277"/>
          </a:xfrm>
          <a:prstGeom prst="rect">
            <a:avLst/>
          </a:prstGeom>
          <a:noFill/>
        </p:spPr>
        <p:txBody>
          <a:bodyPr wrap="square" rtlCol="0">
            <a:spAutoFit/>
          </a:bodyPr>
          <a:lstStyle/>
          <a:p>
            <a:r>
              <a:rPr lang="en-US" dirty="0">
                <a:solidFill>
                  <a:schemeClr val="bg1"/>
                </a:solidFill>
              </a:rPr>
              <a:t>Source: Hansen &amp; Netherland, 2016 </a:t>
            </a:r>
          </a:p>
        </p:txBody>
      </p:sp>
    </p:spTree>
    <p:extLst>
      <p:ext uri="{BB962C8B-B14F-4D97-AF65-F5344CB8AC3E}">
        <p14:creationId xmlns:p14="http://schemas.microsoft.com/office/powerpoint/2010/main" val="512665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Historical Context (3) </a:t>
            </a:r>
            <a:endParaRPr lang="en-US" dirty="0"/>
          </a:p>
        </p:txBody>
      </p:sp>
      <p:sp>
        <p:nvSpPr>
          <p:cNvPr id="3" name="Content Placeholder 2"/>
          <p:cNvSpPr>
            <a:spLocks noGrp="1"/>
          </p:cNvSpPr>
          <p:nvPr>
            <p:ph idx="1"/>
          </p:nvPr>
        </p:nvSpPr>
        <p:spPr>
          <a:xfrm>
            <a:off x="457200" y="1814146"/>
            <a:ext cx="8229600" cy="4389437"/>
          </a:xfrm>
        </p:spPr>
        <p:txBody>
          <a:bodyPr/>
          <a:lstStyle/>
          <a:p>
            <a:r>
              <a:rPr lang="en-US" dirty="0">
                <a:latin typeface="+mj-lt"/>
              </a:rPr>
              <a:t>As non-medical opioid misuse increased in White communities, rather than incarceration, regulators  instituted: </a:t>
            </a:r>
          </a:p>
          <a:p>
            <a:pPr lvl="1"/>
            <a:r>
              <a:rPr lang="en-US" dirty="0">
                <a:latin typeface="+mj-lt"/>
              </a:rPr>
              <a:t>Prescription Drug Monitoring Programs</a:t>
            </a:r>
          </a:p>
          <a:p>
            <a:pPr lvl="1"/>
            <a:r>
              <a:rPr lang="en-US" dirty="0">
                <a:latin typeface="+mj-lt"/>
              </a:rPr>
              <a:t>Voluntary take-back programs for unused medication</a:t>
            </a:r>
          </a:p>
          <a:p>
            <a:pPr lvl="1"/>
            <a:r>
              <a:rPr lang="en-US" dirty="0">
                <a:latin typeface="+mj-lt"/>
              </a:rPr>
              <a:t>Dissemination of naloxone to reverse overdoses</a:t>
            </a:r>
          </a:p>
          <a:p>
            <a:pPr lvl="1"/>
            <a:r>
              <a:rPr lang="en-US" dirty="0">
                <a:latin typeface="+mj-lt"/>
              </a:rPr>
              <a:t>Passed Good Samaritan laws to protect people calling 911 for a drug overdose </a:t>
            </a:r>
          </a:p>
          <a:p>
            <a:r>
              <a:rPr lang="en-US" dirty="0">
                <a:latin typeface="+mj-lt"/>
              </a:rPr>
              <a:t>Arrest rate for sale or possession of Rx drugs was only 25% of that for heroin or cocaine use </a:t>
            </a:r>
          </a:p>
        </p:txBody>
      </p:sp>
      <p:sp>
        <p:nvSpPr>
          <p:cNvPr id="4" name="TextBox 3"/>
          <p:cNvSpPr txBox="1"/>
          <p:nvPr/>
        </p:nvSpPr>
        <p:spPr>
          <a:xfrm>
            <a:off x="175846" y="6324603"/>
            <a:ext cx="4695092" cy="369277"/>
          </a:xfrm>
          <a:prstGeom prst="rect">
            <a:avLst/>
          </a:prstGeom>
          <a:noFill/>
        </p:spPr>
        <p:txBody>
          <a:bodyPr wrap="square" rtlCol="0">
            <a:spAutoFit/>
          </a:bodyPr>
          <a:lstStyle/>
          <a:p>
            <a:r>
              <a:rPr lang="en-US" dirty="0">
                <a:solidFill>
                  <a:schemeClr val="bg1"/>
                </a:solidFill>
              </a:rPr>
              <a:t>Source: Hansen &amp; Netherland, 2016 </a:t>
            </a:r>
          </a:p>
        </p:txBody>
      </p:sp>
    </p:spTree>
    <p:extLst>
      <p:ext uri="{BB962C8B-B14F-4D97-AF65-F5344CB8AC3E}">
        <p14:creationId xmlns:p14="http://schemas.microsoft.com/office/powerpoint/2010/main" val="2891291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Historical Context (4) </a:t>
            </a:r>
            <a:endParaRPr lang="en-US" dirty="0"/>
          </a:p>
        </p:txBody>
      </p:sp>
      <p:sp>
        <p:nvSpPr>
          <p:cNvPr id="3" name="Content Placeholder 2"/>
          <p:cNvSpPr>
            <a:spLocks noGrp="1"/>
          </p:cNvSpPr>
          <p:nvPr>
            <p:ph idx="1"/>
          </p:nvPr>
        </p:nvSpPr>
        <p:spPr/>
        <p:txBody>
          <a:bodyPr/>
          <a:lstStyle/>
          <a:p>
            <a:r>
              <a:rPr lang="en-US" sz="2800" dirty="0">
                <a:latin typeface="+mj-lt"/>
              </a:rPr>
              <a:t>2002: FDA approves buprenorphine </a:t>
            </a:r>
          </a:p>
          <a:p>
            <a:r>
              <a:rPr lang="en-US" sz="2800" dirty="0">
                <a:latin typeface="+mj-lt"/>
              </a:rPr>
              <a:t>By 2005, 91% of patients on buprenorphine were White, mostly college educated, employed, and dependent on prescription opioids</a:t>
            </a:r>
          </a:p>
          <a:p>
            <a:r>
              <a:rPr lang="en-US" sz="2800" dirty="0">
                <a:latin typeface="+mj-lt"/>
              </a:rPr>
              <a:t>Methadone patients, however, more likely to be people of color without college education, often unemployed, and heroin users </a:t>
            </a:r>
          </a:p>
          <a:p>
            <a:r>
              <a:rPr lang="en-US" sz="2800" dirty="0">
                <a:latin typeface="+mj-lt"/>
              </a:rPr>
              <a:t>Buprenorphine marketing was demographically targeted, largely featuring images of White people </a:t>
            </a:r>
          </a:p>
        </p:txBody>
      </p:sp>
      <p:sp>
        <p:nvSpPr>
          <p:cNvPr id="4" name="TextBox 3"/>
          <p:cNvSpPr txBox="1"/>
          <p:nvPr/>
        </p:nvSpPr>
        <p:spPr>
          <a:xfrm>
            <a:off x="175846" y="6324603"/>
            <a:ext cx="4695092" cy="369277"/>
          </a:xfrm>
          <a:prstGeom prst="rect">
            <a:avLst/>
          </a:prstGeom>
          <a:noFill/>
        </p:spPr>
        <p:txBody>
          <a:bodyPr wrap="square" rtlCol="0">
            <a:spAutoFit/>
          </a:bodyPr>
          <a:lstStyle/>
          <a:p>
            <a:r>
              <a:rPr lang="en-US" dirty="0">
                <a:solidFill>
                  <a:schemeClr val="bg1"/>
                </a:solidFill>
              </a:rPr>
              <a:t>Source: Hansen &amp; Netherland, 2016 </a:t>
            </a:r>
          </a:p>
        </p:txBody>
      </p:sp>
    </p:spTree>
    <p:extLst>
      <p:ext uri="{BB962C8B-B14F-4D97-AF65-F5344CB8AC3E}">
        <p14:creationId xmlns:p14="http://schemas.microsoft.com/office/powerpoint/2010/main" val="1384015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989"/>
            <a:ext cx="8229600" cy="1143000"/>
          </a:xfrm>
        </p:spPr>
        <p:txBody>
          <a:bodyPr anchor="t"/>
          <a:lstStyle/>
          <a:p>
            <a:pPr algn="ctr"/>
            <a:r>
              <a:rPr lang="en-US" sz="4400" dirty="0"/>
              <a:t>National Prison Disparities</a:t>
            </a:r>
          </a:p>
        </p:txBody>
      </p:sp>
      <p:sp>
        <p:nvSpPr>
          <p:cNvPr id="3" name="Content Placeholder 2"/>
          <p:cNvSpPr>
            <a:spLocks noGrp="1"/>
          </p:cNvSpPr>
          <p:nvPr>
            <p:ph idx="1"/>
          </p:nvPr>
        </p:nvSpPr>
        <p:spPr>
          <a:xfrm>
            <a:off x="457200" y="1285143"/>
            <a:ext cx="8229600" cy="4693626"/>
          </a:xfrm>
        </p:spPr>
        <p:txBody>
          <a:bodyPr/>
          <a:lstStyle/>
          <a:p>
            <a:r>
              <a:rPr lang="en-US" dirty="0">
                <a:latin typeface="+mj-lt"/>
              </a:rPr>
              <a:t>Black Americans are 4 times more likely to be arrested for marijuana charges than Whites</a:t>
            </a:r>
          </a:p>
          <a:p>
            <a:r>
              <a:rPr lang="en-US" dirty="0">
                <a:latin typeface="+mj-lt"/>
              </a:rPr>
              <a:t>Black Americans constitute nearly 30% of all drug-related arrests, but represent only 12.5% of drug users</a:t>
            </a:r>
          </a:p>
          <a:p>
            <a:r>
              <a:rPr lang="en-US" dirty="0">
                <a:latin typeface="+mj-lt"/>
              </a:rPr>
              <a:t>In federal prisons, approximately 80% of those serving time for a federal drug offense are Black or Latinx </a:t>
            </a:r>
          </a:p>
          <a:p>
            <a:r>
              <a:rPr lang="en-US" dirty="0">
                <a:latin typeface="+mj-lt"/>
              </a:rPr>
              <a:t>In state prisons, 60% of people serving time for drug offenses are people of color </a:t>
            </a:r>
          </a:p>
          <a:p>
            <a:r>
              <a:rPr lang="en-US" dirty="0">
                <a:latin typeface="+mj-lt"/>
              </a:rPr>
              <a:t>In federal prisons, average Black prisoner convicted of a drug offense will serve nearly the same amount of time as a White prisoner would for a violent crime</a:t>
            </a:r>
          </a:p>
        </p:txBody>
      </p:sp>
      <p:sp>
        <p:nvSpPr>
          <p:cNvPr id="4" name="TextBox 3"/>
          <p:cNvSpPr txBox="1"/>
          <p:nvPr/>
        </p:nvSpPr>
        <p:spPr>
          <a:xfrm>
            <a:off x="140677" y="6295292"/>
            <a:ext cx="4695092" cy="369277"/>
          </a:xfrm>
          <a:prstGeom prst="rect">
            <a:avLst/>
          </a:prstGeom>
          <a:noFill/>
        </p:spPr>
        <p:txBody>
          <a:bodyPr wrap="square" rtlCol="0">
            <a:spAutoFit/>
          </a:bodyPr>
          <a:lstStyle/>
          <a:p>
            <a:r>
              <a:rPr lang="en-US" dirty="0">
                <a:solidFill>
                  <a:schemeClr val="bg1"/>
                </a:solidFill>
              </a:rPr>
              <a:t>Source: Pearl, 2018</a:t>
            </a:r>
          </a:p>
        </p:txBody>
      </p:sp>
    </p:spTree>
    <p:extLst>
      <p:ext uri="{BB962C8B-B14F-4D97-AF65-F5344CB8AC3E}">
        <p14:creationId xmlns:p14="http://schemas.microsoft.com/office/powerpoint/2010/main" val="3554390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State Prison Disparities</a:t>
            </a:r>
          </a:p>
        </p:txBody>
      </p:sp>
      <p:sp>
        <p:nvSpPr>
          <p:cNvPr id="3" name="Content Placeholder 2"/>
          <p:cNvSpPr>
            <a:spLocks noGrp="1"/>
          </p:cNvSpPr>
          <p:nvPr>
            <p:ph idx="1"/>
          </p:nvPr>
        </p:nvSpPr>
        <p:spPr>
          <a:xfrm>
            <a:off x="457200" y="1769881"/>
            <a:ext cx="8229600" cy="4389437"/>
          </a:xfrm>
        </p:spPr>
        <p:txBody>
          <a:bodyPr/>
          <a:lstStyle/>
          <a:p>
            <a:r>
              <a:rPr lang="en-US" dirty="0">
                <a:latin typeface="+mj-lt"/>
              </a:rPr>
              <a:t>Black &amp; Latinx men and women continue to be over-represented in California’s correctional system</a:t>
            </a:r>
          </a:p>
          <a:p>
            <a:pPr lvl="1"/>
            <a:r>
              <a:rPr lang="en-US" dirty="0">
                <a:latin typeface="+mj-lt"/>
              </a:rPr>
              <a:t>In 2017, 28.5% of male prisoners were Black, while they represent only 5.6% of the state’s adult male residents</a:t>
            </a:r>
          </a:p>
          <a:p>
            <a:pPr lvl="1"/>
            <a:r>
              <a:rPr lang="en-US" dirty="0">
                <a:latin typeface="+mj-lt"/>
              </a:rPr>
              <a:t>26% of female prisoners were Black, while representing only 5.7% of the adult female population </a:t>
            </a:r>
          </a:p>
          <a:p>
            <a:r>
              <a:rPr lang="en-US" dirty="0">
                <a:latin typeface="+mj-lt"/>
              </a:rPr>
              <a:t>Marijuana-related felony arrests 2017: </a:t>
            </a:r>
          </a:p>
          <a:p>
            <a:pPr lvl="1"/>
            <a:r>
              <a:rPr lang="en-US" dirty="0">
                <a:latin typeface="+mj-lt"/>
              </a:rPr>
              <a:t>24% White </a:t>
            </a:r>
          </a:p>
          <a:p>
            <a:pPr lvl="1"/>
            <a:r>
              <a:rPr lang="en-US" dirty="0">
                <a:latin typeface="+mj-lt"/>
              </a:rPr>
              <a:t>21% Black</a:t>
            </a:r>
          </a:p>
          <a:p>
            <a:pPr lvl="1"/>
            <a:r>
              <a:rPr lang="en-US" dirty="0">
                <a:latin typeface="+mj-lt"/>
              </a:rPr>
              <a:t>40% Latinx</a:t>
            </a:r>
          </a:p>
        </p:txBody>
      </p:sp>
      <p:sp>
        <p:nvSpPr>
          <p:cNvPr id="4" name="TextBox 3"/>
          <p:cNvSpPr txBox="1"/>
          <p:nvPr/>
        </p:nvSpPr>
        <p:spPr>
          <a:xfrm>
            <a:off x="0" y="6324603"/>
            <a:ext cx="5205046" cy="369332"/>
          </a:xfrm>
          <a:prstGeom prst="rect">
            <a:avLst/>
          </a:prstGeom>
          <a:noFill/>
        </p:spPr>
        <p:txBody>
          <a:bodyPr wrap="square" rtlCol="0">
            <a:spAutoFit/>
          </a:bodyPr>
          <a:lstStyle/>
          <a:p>
            <a:r>
              <a:rPr lang="en-US" dirty="0">
                <a:solidFill>
                  <a:schemeClr val="bg1"/>
                </a:solidFill>
              </a:rPr>
              <a:t>Source: Public Policy Institute of California, 2019 </a:t>
            </a:r>
          </a:p>
        </p:txBody>
      </p:sp>
    </p:spTree>
    <p:extLst>
      <p:ext uri="{BB962C8B-B14F-4D97-AF65-F5344CB8AC3E}">
        <p14:creationId xmlns:p14="http://schemas.microsoft.com/office/powerpoint/2010/main" val="1779173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406"/>
            <a:ext cx="8229600" cy="1143000"/>
          </a:xfrm>
        </p:spPr>
        <p:txBody>
          <a:bodyPr anchor="t"/>
          <a:lstStyle/>
          <a:p>
            <a:pPr algn="ctr"/>
            <a:r>
              <a:rPr lang="en-US" sz="4400" dirty="0"/>
              <a:t>State Prison Disparities (2) </a:t>
            </a:r>
          </a:p>
        </p:txBody>
      </p:sp>
      <p:sp>
        <p:nvSpPr>
          <p:cNvPr id="3" name="Content Placeholder 2"/>
          <p:cNvSpPr>
            <a:spLocks noGrp="1"/>
          </p:cNvSpPr>
          <p:nvPr>
            <p:ph idx="1"/>
          </p:nvPr>
        </p:nvSpPr>
        <p:spPr>
          <a:xfrm>
            <a:off x="457200" y="1753406"/>
            <a:ext cx="8229600" cy="4201865"/>
          </a:xfrm>
        </p:spPr>
        <p:txBody>
          <a:bodyPr/>
          <a:lstStyle/>
          <a:p>
            <a:pPr>
              <a:spcAft>
                <a:spcPts val="600"/>
              </a:spcAft>
            </a:pPr>
            <a:r>
              <a:rPr lang="en-US" sz="3200" dirty="0">
                <a:latin typeface="+mj-lt"/>
              </a:rPr>
              <a:t>CA in-custody population (2018)</a:t>
            </a:r>
          </a:p>
          <a:p>
            <a:pPr lvl="1">
              <a:spcAft>
                <a:spcPts val="600"/>
              </a:spcAft>
            </a:pPr>
            <a:r>
              <a:rPr lang="en-US" sz="3000" dirty="0">
                <a:latin typeface="+mj-lt"/>
              </a:rPr>
              <a:t>21% White (36.5% of adult population)</a:t>
            </a:r>
          </a:p>
          <a:p>
            <a:pPr lvl="1">
              <a:spcAft>
                <a:spcPts val="600"/>
              </a:spcAft>
            </a:pPr>
            <a:r>
              <a:rPr lang="en-US" sz="3000" dirty="0">
                <a:latin typeface="+mj-lt"/>
              </a:rPr>
              <a:t>44.1% Hispanic (39.4% of adult population)</a:t>
            </a:r>
          </a:p>
          <a:p>
            <a:pPr lvl="1">
              <a:spcAft>
                <a:spcPts val="600"/>
              </a:spcAft>
            </a:pPr>
            <a:r>
              <a:rPr lang="en-US" sz="3000" dirty="0">
                <a:latin typeface="+mj-lt"/>
              </a:rPr>
              <a:t>28.3% Black (5.6% of adult male population)</a:t>
            </a:r>
          </a:p>
          <a:p>
            <a:pPr>
              <a:spcAft>
                <a:spcPts val="600"/>
              </a:spcAft>
            </a:pPr>
            <a:r>
              <a:rPr lang="en-US" sz="2800" dirty="0">
                <a:latin typeface="+mj-lt"/>
              </a:rPr>
              <a:t>Among drug-related defendants with no prior record, Black and Hispanic men are 43% and 34%, respectively, less likely to receive a pretrial diversion than White men</a:t>
            </a:r>
          </a:p>
          <a:p>
            <a:pPr lvl="1">
              <a:spcAft>
                <a:spcPts val="600"/>
              </a:spcAft>
            </a:pPr>
            <a:endParaRPr lang="en-US" sz="3000" dirty="0"/>
          </a:p>
        </p:txBody>
      </p:sp>
      <p:sp>
        <p:nvSpPr>
          <p:cNvPr id="4" name="TextBox 3"/>
          <p:cNvSpPr txBox="1"/>
          <p:nvPr/>
        </p:nvSpPr>
        <p:spPr>
          <a:xfrm>
            <a:off x="170593" y="6318791"/>
            <a:ext cx="5785339" cy="369332"/>
          </a:xfrm>
          <a:prstGeom prst="rect">
            <a:avLst/>
          </a:prstGeom>
          <a:noFill/>
        </p:spPr>
        <p:txBody>
          <a:bodyPr wrap="square" rtlCol="0">
            <a:spAutoFit/>
          </a:bodyPr>
          <a:lstStyle/>
          <a:p>
            <a:r>
              <a:rPr lang="en-US" dirty="0">
                <a:solidFill>
                  <a:schemeClr val="bg1"/>
                </a:solidFill>
              </a:rPr>
              <a:t>Sources: CA CDCR, 2020; Schlesinger, 2013</a:t>
            </a:r>
          </a:p>
        </p:txBody>
      </p:sp>
    </p:spTree>
    <p:extLst>
      <p:ext uri="{BB962C8B-B14F-4D97-AF65-F5344CB8AC3E}">
        <p14:creationId xmlns:p14="http://schemas.microsoft.com/office/powerpoint/2010/main" val="1785991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a:lstStyle/>
          <a:p>
            <a:pPr algn="ctr"/>
            <a:r>
              <a:rPr lang="en-US" sz="4400" dirty="0"/>
              <a:t>Disparities in Approaches </a:t>
            </a:r>
            <a:br>
              <a:rPr lang="en-US" sz="4400" dirty="0"/>
            </a:br>
            <a:r>
              <a:rPr lang="en-US" sz="4400" dirty="0"/>
              <a:t>to Opioid Use </a:t>
            </a:r>
          </a:p>
        </p:txBody>
      </p:sp>
      <p:sp>
        <p:nvSpPr>
          <p:cNvPr id="3" name="Content Placeholder 2"/>
          <p:cNvSpPr>
            <a:spLocks noGrp="1"/>
          </p:cNvSpPr>
          <p:nvPr>
            <p:ph idx="1"/>
          </p:nvPr>
        </p:nvSpPr>
        <p:spPr/>
        <p:txBody>
          <a:bodyPr/>
          <a:lstStyle/>
          <a:p>
            <a:r>
              <a:rPr lang="en-US" sz="2800" dirty="0">
                <a:latin typeface="+mj-lt"/>
              </a:rPr>
              <a:t>“The heroin epidemic shows that how we respond to the crimes accompanying addiction depends on how much we care about the victims of crime and those in the grip of addiction. White heroin addicts get overdose treatment, rehabilitation and reincorporation, a system that will be there for them again and again and again. Black drug users got jail cells and ‘Just say no’.”</a:t>
            </a:r>
          </a:p>
        </p:txBody>
      </p:sp>
      <p:sp>
        <p:nvSpPr>
          <p:cNvPr id="4" name="TextBox 3"/>
          <p:cNvSpPr txBox="1"/>
          <p:nvPr/>
        </p:nvSpPr>
        <p:spPr>
          <a:xfrm>
            <a:off x="169817" y="6411919"/>
            <a:ext cx="5251269" cy="338554"/>
          </a:xfrm>
          <a:prstGeom prst="rect">
            <a:avLst/>
          </a:prstGeom>
          <a:noFill/>
        </p:spPr>
        <p:txBody>
          <a:bodyPr wrap="square" rtlCol="0">
            <a:spAutoFit/>
          </a:bodyPr>
          <a:lstStyle/>
          <a:p>
            <a:r>
              <a:rPr lang="en-US" sz="1600" dirty="0">
                <a:solidFill>
                  <a:schemeClr val="bg1"/>
                </a:solidFill>
              </a:rPr>
              <a:t>Source: James &amp; Jordan, 2018</a:t>
            </a:r>
          </a:p>
        </p:txBody>
      </p:sp>
    </p:spTree>
    <p:extLst>
      <p:ext uri="{BB962C8B-B14F-4D97-AF65-F5344CB8AC3E}">
        <p14:creationId xmlns:p14="http://schemas.microsoft.com/office/powerpoint/2010/main" val="8367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581291" cy="3077308"/>
          </a:xfrm>
        </p:spPr>
        <p:txBody>
          <a:bodyPr anchor="ctr"/>
          <a:lstStyle/>
          <a:p>
            <a:pPr algn="ctr"/>
            <a:r>
              <a:rPr lang="en-US" sz="4800" dirty="0">
                <a:solidFill>
                  <a:schemeClr val="tx1"/>
                </a:solidFill>
              </a:rPr>
              <a:t>The Gold Standard for OUD: </a:t>
            </a:r>
            <a:br>
              <a:rPr lang="en-US" sz="4800" dirty="0">
                <a:solidFill>
                  <a:schemeClr val="tx1"/>
                </a:solidFill>
              </a:rPr>
            </a:br>
            <a:r>
              <a:rPr lang="en-US" sz="4800" dirty="0">
                <a:solidFill>
                  <a:schemeClr val="tx1"/>
                </a:solidFill>
              </a:rPr>
              <a:t>Medications for OUD (MOUD)  </a:t>
            </a:r>
          </a:p>
        </p:txBody>
      </p:sp>
      <p:sp>
        <p:nvSpPr>
          <p:cNvPr id="3" name="Rectangle 4"/>
          <p:cNvSpPr txBox="1">
            <a:spLocks noChangeArrowheads="1"/>
          </p:cNvSpPr>
          <p:nvPr/>
        </p:nvSpPr>
        <p:spPr bwMode="auto">
          <a:xfrm>
            <a:off x="1371600" y="3473824"/>
            <a:ext cx="6400800" cy="22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ct val="20000"/>
              </a:spcBef>
              <a:spcAft>
                <a:spcPct val="0"/>
              </a:spcAft>
              <a:buClr>
                <a:srgbClr val="0BD0D9"/>
              </a:buClr>
              <a:buSzPct val="95000"/>
              <a:buFont typeface="Wingdings 2" pitchFamily="18" charset="2"/>
              <a:buChar char=""/>
              <a:defRPr sz="2600" kern="1200">
                <a:solidFill>
                  <a:schemeClr val="bg1"/>
                </a:solidFill>
                <a:latin typeface="+mn-lt"/>
                <a:ea typeface="+mn-ea"/>
                <a:cs typeface="+mn-cs"/>
              </a:defRPr>
            </a:lvl1pPr>
            <a:lvl2pPr marL="639747" indent="-246057" algn="l" rtl="0" eaLnBrk="0" fontAlgn="base" hangingPunct="0">
              <a:spcBef>
                <a:spcPct val="20000"/>
              </a:spcBef>
              <a:spcAft>
                <a:spcPct val="0"/>
              </a:spcAft>
              <a:buClr>
                <a:schemeClr val="accent1"/>
              </a:buClr>
              <a:buSzPct val="85000"/>
              <a:buFont typeface="Wingdings 2" pitchFamily="18" charset="2"/>
              <a:buChar char=""/>
              <a:defRPr sz="2400" kern="1200">
                <a:solidFill>
                  <a:schemeClr val="bg1"/>
                </a:solidFill>
                <a:latin typeface="+mn-lt"/>
                <a:ea typeface="+mn-ea"/>
                <a:cs typeface="+mn-cs"/>
              </a:defRPr>
            </a:lvl2pPr>
            <a:lvl3pPr marL="914377" indent="-246057" algn="l" rtl="0" eaLnBrk="0" fontAlgn="base" hangingPunct="0">
              <a:spcBef>
                <a:spcPct val="20000"/>
              </a:spcBef>
              <a:spcAft>
                <a:spcPct val="0"/>
              </a:spcAft>
              <a:buClr>
                <a:schemeClr val="accent2"/>
              </a:buClr>
              <a:buSzPct val="70000"/>
              <a:buFont typeface="Wingdings 2" pitchFamily="18" charset="2"/>
              <a:buChar char=""/>
              <a:defRPr sz="2100" kern="1200">
                <a:solidFill>
                  <a:schemeClr val="bg1"/>
                </a:solidFill>
                <a:latin typeface="+mn-lt"/>
                <a:ea typeface="+mn-ea"/>
                <a:cs typeface="+mn-cs"/>
              </a:defRPr>
            </a:lvl3pPr>
            <a:lvl4pPr marL="1187421" indent="-209545" algn="l" rtl="0" eaLnBrk="0" fontAlgn="base" hangingPunct="0">
              <a:spcBef>
                <a:spcPct val="20000"/>
              </a:spcBef>
              <a:spcAft>
                <a:spcPct val="0"/>
              </a:spcAft>
              <a:buClr>
                <a:srgbClr val="0BD0D9"/>
              </a:buClr>
              <a:buSzPct val="65000"/>
              <a:buFont typeface="Wingdings 2" pitchFamily="18" charset="2"/>
              <a:buChar char=""/>
              <a:defRPr sz="2000" kern="1200">
                <a:solidFill>
                  <a:schemeClr val="bg1"/>
                </a:solidFill>
                <a:latin typeface="+mn-lt"/>
                <a:ea typeface="+mn-ea"/>
                <a:cs typeface="+mn-cs"/>
              </a:defRPr>
            </a:lvl4pPr>
            <a:lvl5pPr marL="1462051" indent="-209545" algn="l" rtl="0" eaLnBrk="0" fontAlgn="base" hangingPunct="0">
              <a:spcBef>
                <a:spcPct val="20000"/>
              </a:spcBef>
              <a:spcAft>
                <a:spcPct val="0"/>
              </a:spcAft>
              <a:buClr>
                <a:srgbClr val="10CF9B"/>
              </a:buClr>
              <a:buSzPct val="65000"/>
              <a:buFont typeface="Wingdings 2" pitchFamily="18" charset="2"/>
              <a:buChar char=""/>
              <a:defRPr sz="2000" kern="1200">
                <a:solidFill>
                  <a:schemeClr val="bg1"/>
                </a:solidFill>
                <a:latin typeface="+mn-lt"/>
                <a:ea typeface="+mn-ea"/>
                <a:cs typeface="+mn-cs"/>
              </a:defRPr>
            </a:lvl5pPr>
            <a:lvl6pPr marL="1737317" indent="-2103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05" indent="-182875"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18" indent="-182875"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endParaRPr kumimoji="0" lang="en-US" altLang="en-US" sz="2800" b="0" i="0" u="none" strike="noStrike" kern="1200" cap="none" spc="0" normalizeH="0" baseline="0" noProof="0" dirty="0">
              <a:ln>
                <a:noFill/>
              </a:ln>
              <a:solidFill>
                <a:sysClr val="window" lastClr="FFFFFF"/>
              </a:solidFill>
              <a:effectLst/>
              <a:uLnTx/>
              <a:uFillTx/>
              <a:latin typeface="Constantia"/>
              <a:ea typeface="+mn-ea"/>
              <a:cs typeface="+mn-cs"/>
            </a:endParaRP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r>
              <a:rPr kumimoji="0" lang="en-US" altLang="en-US" sz="36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Methadone</a:t>
            </a: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r>
              <a:rPr kumimoji="0" lang="en-US" altLang="en-US" sz="36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Buprenorphine</a:t>
            </a: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r>
              <a:rPr kumimoji="0" lang="en-US" altLang="en-US" sz="3600" b="0"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Naltrexone</a:t>
            </a: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endParaRPr kumimoji="0" lang="en-US" altLang="en-US" sz="2800" b="0" i="0" u="none" strike="noStrike" kern="1200" cap="none" spc="0" normalizeH="0" baseline="0" noProof="0" dirty="0">
              <a:ln>
                <a:noFill/>
              </a:ln>
              <a:solidFill>
                <a:sysClr val="window" lastClr="FFFFFF"/>
              </a:solidFill>
              <a:effectLst/>
              <a:uLnTx/>
              <a:uFillTx/>
              <a:latin typeface="Constantia"/>
              <a:ea typeface="+mn-ea"/>
              <a:cs typeface="+mn-cs"/>
            </a:endParaRP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endParaRPr kumimoji="0" lang="en-US" altLang="en-US" sz="2800" b="0" i="0" u="none" strike="noStrike" kern="1200" cap="none" spc="0" normalizeH="0" baseline="0" noProof="0" dirty="0">
              <a:ln>
                <a:noFill/>
              </a:ln>
              <a:solidFill>
                <a:sysClr val="window" lastClr="FFFFFF"/>
              </a:solidFill>
              <a:effectLst/>
              <a:uLnTx/>
              <a:uFillTx/>
              <a:latin typeface="Constantia"/>
              <a:ea typeface="+mn-ea"/>
              <a:cs typeface="+mn-cs"/>
            </a:endParaRPr>
          </a:p>
        </p:txBody>
      </p:sp>
    </p:spTree>
    <p:extLst>
      <p:ext uri="{BB962C8B-B14F-4D97-AF65-F5344CB8AC3E}">
        <p14:creationId xmlns:p14="http://schemas.microsoft.com/office/powerpoint/2010/main" val="4199553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11" y="470934"/>
            <a:ext cx="8091377" cy="677383"/>
          </a:xfrm>
        </p:spPr>
        <p:txBody>
          <a:bodyPr/>
          <a:lstStyle/>
          <a:p>
            <a:r>
              <a:rPr lang="en-US" dirty="0"/>
              <a:t>Partial vs. Full Opioid Agonists</a:t>
            </a:r>
          </a:p>
        </p:txBody>
      </p:sp>
      <p:pic>
        <p:nvPicPr>
          <p:cNvPr id="4" name="Content Placeholder 3" descr="This is a graph with 3 lines showing methadone, buprenorphine, and naloxone. Methadone is a full opioid agonist with a large dose resulting in overdose death. Buprenorphine is a partial opioid agonist with a ceiling effect at higher doses, and naloxone is an opioid antagonist that completely blocks the opioid agonist effect. " title="Partial vs. full opioid agonis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539" y="1935163"/>
            <a:ext cx="7578922" cy="4389437"/>
          </a:xfrm>
        </p:spPr>
      </p:pic>
    </p:spTree>
    <p:extLst>
      <p:ext uri="{BB962C8B-B14F-4D97-AF65-F5344CB8AC3E}">
        <p14:creationId xmlns:p14="http://schemas.microsoft.com/office/powerpoint/2010/main" val="389359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Language Clarification</a:t>
            </a:r>
          </a:p>
        </p:txBody>
      </p:sp>
      <p:sp>
        <p:nvSpPr>
          <p:cNvPr id="3" name="Content Placeholder 2"/>
          <p:cNvSpPr>
            <a:spLocks noGrp="1"/>
          </p:cNvSpPr>
          <p:nvPr>
            <p:ph idx="1"/>
          </p:nvPr>
        </p:nvSpPr>
        <p:spPr/>
        <p:txBody>
          <a:bodyPr/>
          <a:lstStyle/>
          <a:p>
            <a:pPr marL="0" indent="0" algn="ctr">
              <a:buNone/>
            </a:pPr>
            <a:r>
              <a:rPr lang="en-US" sz="2800" dirty="0">
                <a:latin typeface="+mj-lt"/>
              </a:rPr>
              <a:t>Some of the slides in this presentation contain stigmatizing language. Although we have used person-first and non-stigmatizing language wherever possible, some research findings use older terms that are now known to be stigmatizing. </a:t>
            </a:r>
          </a:p>
          <a:p>
            <a:pPr marL="0" indent="0" algn="ctr">
              <a:buNone/>
            </a:pPr>
            <a:r>
              <a:rPr lang="en-US" sz="2800" dirty="0">
                <a:latin typeface="+mj-lt"/>
              </a:rPr>
              <a:t>It is not possible to change those terms when reporting the research because we would be changing the research. We will use the terms “Black” and “African-American” interchangeably.</a:t>
            </a:r>
          </a:p>
        </p:txBody>
      </p:sp>
    </p:spTree>
    <p:extLst>
      <p:ext uri="{BB962C8B-B14F-4D97-AF65-F5344CB8AC3E}">
        <p14:creationId xmlns:p14="http://schemas.microsoft.com/office/powerpoint/2010/main" val="4050032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556"/>
            <a:ext cx="8229600" cy="1143000"/>
          </a:xfrm>
        </p:spPr>
        <p:txBody>
          <a:bodyPr anchor="t"/>
          <a:lstStyle/>
          <a:p>
            <a:pPr algn="ctr"/>
            <a:r>
              <a:rPr lang="en-US" sz="4400" dirty="0"/>
              <a:t>Methadone Maintenance Therapy</a:t>
            </a:r>
          </a:p>
        </p:txBody>
      </p:sp>
      <p:sp>
        <p:nvSpPr>
          <p:cNvPr id="3" name="Content Placeholder 2"/>
          <p:cNvSpPr>
            <a:spLocks noGrp="1"/>
          </p:cNvSpPr>
          <p:nvPr>
            <p:ph idx="1"/>
          </p:nvPr>
        </p:nvSpPr>
        <p:spPr>
          <a:xfrm>
            <a:off x="457200" y="1668556"/>
            <a:ext cx="8229600" cy="4389437"/>
          </a:xfrm>
        </p:spPr>
        <p:txBody>
          <a:bodyPr/>
          <a:lstStyle/>
          <a:p>
            <a:r>
              <a:rPr lang="en-US" sz="2800" dirty="0">
                <a:latin typeface="+mj-lt"/>
              </a:rPr>
              <a:t>Methadone is a full opioid agonist, meaning if you take too much of it, you can overdose</a:t>
            </a:r>
          </a:p>
          <a:p>
            <a:r>
              <a:rPr lang="en-US" sz="2800" dirty="0">
                <a:latin typeface="+mj-lt"/>
              </a:rPr>
              <a:t>Used to treat severe pain </a:t>
            </a:r>
          </a:p>
          <a:p>
            <a:r>
              <a:rPr lang="en-US" sz="2800" dirty="0">
                <a:latin typeface="+mj-lt"/>
              </a:rPr>
              <a:t>Also used to treat opioid use disorder </a:t>
            </a:r>
          </a:p>
          <a:p>
            <a:r>
              <a:rPr lang="en-US" sz="2800" dirty="0">
                <a:latin typeface="+mj-lt"/>
              </a:rPr>
              <a:t>Suppresses opioid withdrawal symptoms and reduces/prevents cravings </a:t>
            </a:r>
          </a:p>
          <a:p>
            <a:r>
              <a:rPr lang="en-US" sz="2800" dirty="0">
                <a:latin typeface="+mj-lt"/>
              </a:rPr>
              <a:t>However, typically requires daily dosing at federally-licensed clinic </a:t>
            </a:r>
          </a:p>
          <a:p>
            <a:r>
              <a:rPr lang="en-US" sz="2800" dirty="0">
                <a:latin typeface="+mj-lt"/>
              </a:rPr>
              <a:t>Historical stigma</a:t>
            </a:r>
          </a:p>
          <a:p>
            <a:endParaRPr lang="en-US" dirty="0"/>
          </a:p>
          <a:p>
            <a:endParaRPr lang="en-US" dirty="0"/>
          </a:p>
        </p:txBody>
      </p:sp>
      <p:sp>
        <p:nvSpPr>
          <p:cNvPr id="4" name="TextBox 3"/>
          <p:cNvSpPr txBox="1"/>
          <p:nvPr/>
        </p:nvSpPr>
        <p:spPr>
          <a:xfrm>
            <a:off x="270933" y="6324603"/>
            <a:ext cx="4656667" cy="369332"/>
          </a:xfrm>
          <a:prstGeom prst="rect">
            <a:avLst/>
          </a:prstGeom>
          <a:noFill/>
        </p:spPr>
        <p:txBody>
          <a:bodyPr wrap="square" rtlCol="0">
            <a:spAutoFit/>
          </a:bodyPr>
          <a:lstStyle/>
          <a:p>
            <a:r>
              <a:rPr lang="en-US" dirty="0">
                <a:solidFill>
                  <a:schemeClr val="bg1"/>
                </a:solidFill>
              </a:rPr>
              <a:t>Source: </a:t>
            </a:r>
            <a:r>
              <a:rPr lang="en-US" dirty="0" err="1">
                <a:solidFill>
                  <a:schemeClr val="bg1"/>
                </a:solidFill>
              </a:rPr>
              <a:t>Mattick</a:t>
            </a:r>
            <a:r>
              <a:rPr lang="en-US" dirty="0">
                <a:solidFill>
                  <a:schemeClr val="bg1"/>
                </a:solidFill>
              </a:rPr>
              <a:t> et al., 2009</a:t>
            </a:r>
          </a:p>
        </p:txBody>
      </p:sp>
    </p:spTree>
    <p:extLst>
      <p:ext uri="{BB962C8B-B14F-4D97-AF65-F5344CB8AC3E}">
        <p14:creationId xmlns:p14="http://schemas.microsoft.com/office/powerpoint/2010/main" val="4212553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803400"/>
          </a:xfrm>
          <a:noFill/>
        </p:spPr>
        <p:txBody>
          <a:bodyPr lIns="92075" tIns="46038" rIns="92075" bIns="46038"/>
          <a:lstStyle/>
          <a:p>
            <a:pPr algn="ctr" eaLnBrk="1" hangingPunct="1"/>
            <a:r>
              <a:rPr lang="en-US" altLang="en-US" sz="4200" dirty="0"/>
              <a:t>Methadone Maintenance Therapy (2)</a:t>
            </a:r>
            <a:br>
              <a:rPr lang="en-US" altLang="en-US" sz="4200" dirty="0"/>
            </a:br>
            <a:r>
              <a:rPr lang="en-US" altLang="en-US" sz="4400" dirty="0"/>
              <a:t> </a:t>
            </a:r>
            <a:endParaRPr lang="en-AU" altLang="en-US" sz="4400" i="1" dirty="0"/>
          </a:p>
        </p:txBody>
      </p:sp>
      <p:sp>
        <p:nvSpPr>
          <p:cNvPr id="22531" name="Rectangle 3"/>
          <p:cNvSpPr>
            <a:spLocks noGrp="1" noChangeArrowheads="1"/>
          </p:cNvSpPr>
          <p:nvPr>
            <p:ph sz="quarter" idx="1"/>
          </p:nvPr>
        </p:nvSpPr>
        <p:spPr>
          <a:xfrm>
            <a:off x="376518" y="1398494"/>
            <a:ext cx="8615082" cy="5154706"/>
          </a:xfrm>
        </p:spPr>
        <p:txBody>
          <a:bodyPr lIns="92075" tIns="46038" rIns="92075" bIns="46038"/>
          <a:lstStyle/>
          <a:p>
            <a:pPr eaLnBrk="1" hangingPunct="1"/>
            <a:r>
              <a:rPr lang="en-AU" altLang="en-US" sz="2800" dirty="0">
                <a:latin typeface="+mj-lt"/>
              </a:rPr>
              <a:t>Advantages: </a:t>
            </a:r>
          </a:p>
          <a:p>
            <a:pPr lvl="1" eaLnBrk="1" hangingPunct="1"/>
            <a:r>
              <a:rPr lang="en-AU" altLang="en-US" sz="2600" dirty="0">
                <a:latin typeface="+mj-lt"/>
              </a:rPr>
              <a:t>Suppresses opioid withdrawal and reduces craving</a:t>
            </a:r>
          </a:p>
          <a:p>
            <a:pPr lvl="1" eaLnBrk="1" hangingPunct="1"/>
            <a:r>
              <a:rPr lang="en-AU" altLang="en-US" sz="2600" dirty="0">
                <a:latin typeface="+mj-lt"/>
              </a:rPr>
              <a:t>Reduced participation in crime</a:t>
            </a:r>
          </a:p>
          <a:p>
            <a:pPr lvl="1" eaLnBrk="1" hangingPunct="1"/>
            <a:r>
              <a:rPr lang="en-AU" altLang="en-US" sz="2600" dirty="0">
                <a:latin typeface="+mj-lt"/>
              </a:rPr>
              <a:t>Reduced transmission of blood borne viruses </a:t>
            </a:r>
          </a:p>
          <a:p>
            <a:pPr lvl="1" eaLnBrk="1" hangingPunct="1"/>
            <a:r>
              <a:rPr lang="en-AU" altLang="en-US" sz="2600" dirty="0">
                <a:latin typeface="+mj-lt"/>
              </a:rPr>
              <a:t>Few long-term side-effects</a:t>
            </a:r>
          </a:p>
          <a:p>
            <a:pPr eaLnBrk="1" hangingPunct="1"/>
            <a:r>
              <a:rPr lang="en-AU" altLang="en-US" sz="2800" dirty="0">
                <a:latin typeface="+mj-lt"/>
              </a:rPr>
              <a:t>Disadvantages: </a:t>
            </a:r>
          </a:p>
          <a:p>
            <a:pPr lvl="1" eaLnBrk="1" hangingPunct="1"/>
            <a:r>
              <a:rPr lang="en-AU" altLang="en-US" sz="2600" dirty="0">
                <a:latin typeface="+mj-lt"/>
              </a:rPr>
              <a:t>Opioid dependence is maintained</a:t>
            </a:r>
          </a:p>
          <a:p>
            <a:pPr lvl="1" eaLnBrk="1" hangingPunct="1"/>
            <a:r>
              <a:rPr lang="en-AU" altLang="en-US" sz="2600" dirty="0">
                <a:latin typeface="+mj-lt"/>
              </a:rPr>
              <a:t>Withdrawal/tapering can be challenging </a:t>
            </a:r>
          </a:p>
          <a:p>
            <a:pPr lvl="1" eaLnBrk="1" hangingPunct="1"/>
            <a:r>
              <a:rPr lang="en-AU" altLang="en-US" sz="2600" dirty="0">
                <a:latin typeface="+mj-lt"/>
              </a:rPr>
              <a:t>Requires daily time/travel commitment</a:t>
            </a:r>
          </a:p>
          <a:p>
            <a:pPr lvl="1" eaLnBrk="1" hangingPunct="1"/>
            <a:r>
              <a:rPr lang="en-AU" altLang="en-US" sz="2600" dirty="0">
                <a:latin typeface="+mj-lt"/>
              </a:rPr>
              <a:t>Potential for diversion</a:t>
            </a:r>
          </a:p>
          <a:p>
            <a:pPr lvl="1" eaLnBrk="1" hangingPunct="1"/>
            <a:endParaRPr lang="en-AU" altLang="en-US" sz="2600" dirty="0"/>
          </a:p>
          <a:p>
            <a:pPr lvl="1" eaLnBrk="1" hangingPunct="1"/>
            <a:endParaRPr lang="en-AU" altLang="en-US" sz="2600" dirty="0"/>
          </a:p>
        </p:txBody>
      </p:sp>
      <p:sp>
        <p:nvSpPr>
          <p:cNvPr id="2" name="TextBox 1"/>
          <p:cNvSpPr txBox="1"/>
          <p:nvPr/>
        </p:nvSpPr>
        <p:spPr>
          <a:xfrm>
            <a:off x="118533" y="6400800"/>
            <a:ext cx="6028267" cy="369332"/>
          </a:xfrm>
          <a:prstGeom prst="rect">
            <a:avLst/>
          </a:prstGeom>
          <a:noFill/>
        </p:spPr>
        <p:txBody>
          <a:bodyPr wrap="square" rtlCol="0">
            <a:spAutoFit/>
          </a:bodyPr>
          <a:lstStyle/>
          <a:p>
            <a:r>
              <a:rPr lang="en-US" dirty="0">
                <a:solidFill>
                  <a:schemeClr val="bg1"/>
                </a:solidFill>
              </a:rPr>
              <a:t>Source: </a:t>
            </a:r>
            <a:r>
              <a:rPr lang="en-US" dirty="0" err="1">
                <a:solidFill>
                  <a:schemeClr val="bg1"/>
                </a:solidFill>
              </a:rPr>
              <a:t>Salsitz</a:t>
            </a:r>
            <a:r>
              <a:rPr lang="en-US" dirty="0">
                <a:solidFill>
                  <a:schemeClr val="bg1"/>
                </a:solidFill>
              </a:rPr>
              <a:t> &amp; </a:t>
            </a:r>
            <a:r>
              <a:rPr lang="en-US" dirty="0" err="1">
                <a:solidFill>
                  <a:schemeClr val="bg1"/>
                </a:solidFill>
              </a:rPr>
              <a:t>Wiegand</a:t>
            </a:r>
            <a:r>
              <a:rPr lang="en-US" dirty="0">
                <a:solidFill>
                  <a:schemeClr val="bg1"/>
                </a:solidFill>
              </a:rPr>
              <a:t>, 2016 </a:t>
            </a:r>
          </a:p>
        </p:txBody>
      </p:sp>
    </p:spTree>
    <p:extLst>
      <p:ext uri="{BB962C8B-B14F-4D97-AF65-F5344CB8AC3E}">
        <p14:creationId xmlns:p14="http://schemas.microsoft.com/office/powerpoint/2010/main" val="1362324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455613"/>
            <a:ext cx="8229600" cy="1190625"/>
          </a:xfrm>
        </p:spPr>
        <p:txBody>
          <a:bodyPr anchor="t"/>
          <a:lstStyle/>
          <a:p>
            <a:pPr algn="ctr" eaLnBrk="1" hangingPunct="1"/>
            <a:r>
              <a:rPr lang="en-US" altLang="en-US" sz="4000" dirty="0"/>
              <a:t>Buprenorphine and Buprenorphine/Naloxone</a:t>
            </a:r>
          </a:p>
        </p:txBody>
      </p:sp>
      <p:sp>
        <p:nvSpPr>
          <p:cNvPr id="1084419" name="Rectangle 3"/>
          <p:cNvSpPr>
            <a:spLocks noGrp="1" noChangeArrowheads="1"/>
          </p:cNvSpPr>
          <p:nvPr>
            <p:ph type="body" sz="half" idx="4294967295"/>
          </p:nvPr>
        </p:nvSpPr>
        <p:spPr>
          <a:xfrm>
            <a:off x="457200" y="1903676"/>
            <a:ext cx="8382000" cy="4648200"/>
          </a:xfrm>
        </p:spPr>
        <p:txBody>
          <a:bodyPr/>
          <a:lstStyle/>
          <a:p>
            <a:pPr eaLnBrk="1" hangingPunct="1"/>
            <a:r>
              <a:rPr lang="en-US" altLang="en-US" sz="2800" dirty="0">
                <a:latin typeface="+mj-lt"/>
              </a:rPr>
              <a:t>Buprenorphine is a partial opioid agonist</a:t>
            </a:r>
          </a:p>
          <a:p>
            <a:pPr lvl="1" eaLnBrk="1" hangingPunct="1"/>
            <a:r>
              <a:rPr lang="en-US" altLang="en-US" dirty="0">
                <a:latin typeface="+mj-lt"/>
              </a:rPr>
              <a:t>Provides opioid agonist effects up to a limit</a:t>
            </a:r>
          </a:p>
          <a:p>
            <a:pPr lvl="1" eaLnBrk="1" hangingPunct="1"/>
            <a:r>
              <a:rPr lang="en-US" altLang="en-US" dirty="0">
                <a:latin typeface="+mj-lt"/>
              </a:rPr>
              <a:t>Has a ceiling effect at higher doses</a:t>
            </a:r>
          </a:p>
          <a:p>
            <a:pPr lvl="1" eaLnBrk="1" hangingPunct="1"/>
            <a:r>
              <a:rPr lang="en-US" altLang="en-US" dirty="0">
                <a:latin typeface="+mj-lt"/>
              </a:rPr>
              <a:t>Like methadone, it reduces/eliminates withdrawal symptoms and cravings </a:t>
            </a:r>
          </a:p>
          <a:p>
            <a:pPr lvl="1" eaLnBrk="1" hangingPunct="1"/>
            <a:r>
              <a:rPr lang="en-US" altLang="en-US" dirty="0">
                <a:latin typeface="+mj-lt"/>
              </a:rPr>
              <a:t>When naloxone is added (</a:t>
            </a:r>
            <a:r>
              <a:rPr lang="en-US" altLang="en-US" dirty="0" err="1">
                <a:latin typeface="+mj-lt"/>
              </a:rPr>
              <a:t>Suboxone</a:t>
            </a:r>
            <a:r>
              <a:rPr lang="en-US" altLang="en-US" dirty="0">
                <a:latin typeface="+mj-lt"/>
              </a:rPr>
              <a:t> ®), it becomes very difficult to dilute and inject, reducing diversion and allowing for take-home doses </a:t>
            </a:r>
          </a:p>
          <a:p>
            <a:pPr lvl="1" eaLnBrk="1" hangingPunct="1"/>
            <a:r>
              <a:rPr lang="en-US" altLang="en-US" dirty="0">
                <a:latin typeface="+mj-lt"/>
              </a:rPr>
              <a:t> Usually prescribed at a doctor’s office, unlike methadone</a:t>
            </a:r>
          </a:p>
          <a:p>
            <a:pPr lvl="1" eaLnBrk="1" hangingPunct="1"/>
            <a:r>
              <a:rPr lang="en-US" altLang="en-US" dirty="0">
                <a:latin typeface="+mj-lt"/>
              </a:rPr>
              <a:t>Less stigma than methadone </a:t>
            </a:r>
          </a:p>
        </p:txBody>
      </p:sp>
      <p:sp>
        <p:nvSpPr>
          <p:cNvPr id="3" name="TextBox 2"/>
          <p:cNvSpPr txBox="1"/>
          <p:nvPr/>
        </p:nvSpPr>
        <p:spPr>
          <a:xfrm>
            <a:off x="106326" y="6367210"/>
            <a:ext cx="2820259" cy="369332"/>
          </a:xfrm>
          <a:prstGeom prst="rect">
            <a:avLst/>
          </a:prstGeom>
          <a:noFill/>
        </p:spPr>
        <p:txBody>
          <a:bodyPr wrap="none" rtlCol="0">
            <a:spAutoFit/>
          </a:bodyPr>
          <a:lstStyle/>
          <a:p>
            <a:r>
              <a:rPr lang="en-US" dirty="0">
                <a:solidFill>
                  <a:schemeClr val="bg1"/>
                </a:solidFill>
              </a:rPr>
              <a:t>Source: </a:t>
            </a:r>
            <a:r>
              <a:rPr lang="en-US" dirty="0" err="1">
                <a:solidFill>
                  <a:schemeClr val="bg1"/>
                </a:solidFill>
              </a:rPr>
              <a:t>Zoorob</a:t>
            </a:r>
            <a:r>
              <a:rPr lang="en-US" dirty="0">
                <a:solidFill>
                  <a:schemeClr val="bg1"/>
                </a:solidFill>
              </a:rPr>
              <a:t> et al., 2018.</a:t>
            </a:r>
          </a:p>
        </p:txBody>
      </p:sp>
    </p:spTree>
    <p:extLst>
      <p:ext uri="{BB962C8B-B14F-4D97-AF65-F5344CB8AC3E}">
        <p14:creationId xmlns:p14="http://schemas.microsoft.com/office/powerpoint/2010/main" val="56743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4419">
                                            <p:txEl>
                                              <p:pRg st="0" end="0"/>
                                            </p:txEl>
                                          </p:spTgt>
                                        </p:tgtEl>
                                        <p:attrNameLst>
                                          <p:attrName>style.visibility</p:attrName>
                                        </p:attrNameLst>
                                      </p:cBhvr>
                                      <p:to>
                                        <p:strVal val="visible"/>
                                      </p:to>
                                    </p:set>
                                    <p:animEffect transition="in" filter="dissolve">
                                      <p:cBhvr>
                                        <p:cTn id="7" dur="500"/>
                                        <p:tgtEl>
                                          <p:spTgt spid="10844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84419">
                                            <p:txEl>
                                              <p:pRg st="1" end="1"/>
                                            </p:txEl>
                                          </p:spTgt>
                                        </p:tgtEl>
                                        <p:attrNameLst>
                                          <p:attrName>style.visibility</p:attrName>
                                        </p:attrNameLst>
                                      </p:cBhvr>
                                      <p:to>
                                        <p:strVal val="visible"/>
                                      </p:to>
                                    </p:set>
                                    <p:animEffect transition="in" filter="dissolve">
                                      <p:cBhvr>
                                        <p:cTn id="10" dur="500"/>
                                        <p:tgtEl>
                                          <p:spTgt spid="10844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84419">
                                            <p:txEl>
                                              <p:pRg st="2" end="2"/>
                                            </p:txEl>
                                          </p:spTgt>
                                        </p:tgtEl>
                                        <p:attrNameLst>
                                          <p:attrName>style.visibility</p:attrName>
                                        </p:attrNameLst>
                                      </p:cBhvr>
                                      <p:to>
                                        <p:strVal val="visible"/>
                                      </p:to>
                                    </p:set>
                                    <p:animEffect transition="in" filter="dissolve">
                                      <p:cBhvr>
                                        <p:cTn id="13" dur="500"/>
                                        <p:tgtEl>
                                          <p:spTgt spid="108441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84419">
                                            <p:txEl>
                                              <p:pRg st="3" end="3"/>
                                            </p:txEl>
                                          </p:spTgt>
                                        </p:tgtEl>
                                        <p:attrNameLst>
                                          <p:attrName>style.visibility</p:attrName>
                                        </p:attrNameLst>
                                      </p:cBhvr>
                                      <p:to>
                                        <p:strVal val="visible"/>
                                      </p:to>
                                    </p:set>
                                    <p:animEffect transition="in" filter="dissolve">
                                      <p:cBhvr>
                                        <p:cTn id="16" dur="500"/>
                                        <p:tgtEl>
                                          <p:spTgt spid="108441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84419">
                                            <p:txEl>
                                              <p:pRg st="4" end="4"/>
                                            </p:txEl>
                                          </p:spTgt>
                                        </p:tgtEl>
                                        <p:attrNameLst>
                                          <p:attrName>style.visibility</p:attrName>
                                        </p:attrNameLst>
                                      </p:cBhvr>
                                      <p:to>
                                        <p:strVal val="visible"/>
                                      </p:to>
                                    </p:set>
                                    <p:animEffect transition="in" filter="dissolve">
                                      <p:cBhvr>
                                        <p:cTn id="19" dur="500"/>
                                        <p:tgtEl>
                                          <p:spTgt spid="108441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84419">
                                            <p:txEl>
                                              <p:pRg st="5" end="5"/>
                                            </p:txEl>
                                          </p:spTgt>
                                        </p:tgtEl>
                                        <p:attrNameLst>
                                          <p:attrName>style.visibility</p:attrName>
                                        </p:attrNameLst>
                                      </p:cBhvr>
                                      <p:to>
                                        <p:strVal val="visible"/>
                                      </p:to>
                                    </p:set>
                                    <p:animEffect transition="in" filter="dissolve">
                                      <p:cBhvr>
                                        <p:cTn id="22" dur="500"/>
                                        <p:tgtEl>
                                          <p:spTgt spid="108441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84419">
                                            <p:txEl>
                                              <p:pRg st="6" end="6"/>
                                            </p:txEl>
                                          </p:spTgt>
                                        </p:tgtEl>
                                        <p:attrNameLst>
                                          <p:attrName>style.visibility</p:attrName>
                                        </p:attrNameLst>
                                      </p:cBhvr>
                                      <p:to>
                                        <p:strVal val="visible"/>
                                      </p:to>
                                    </p:set>
                                    <p:animEffect transition="in" filter="dissolve">
                                      <p:cBhvr>
                                        <p:cTn id="25" dur="500"/>
                                        <p:tgtEl>
                                          <p:spTgt spid="1084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1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1506"/>
            <a:ext cx="8229600" cy="769087"/>
          </a:xfrm>
        </p:spPr>
        <p:txBody>
          <a:bodyPr/>
          <a:lstStyle/>
          <a:p>
            <a:pPr algn="ctr"/>
            <a:r>
              <a:rPr lang="en-US" sz="4000" dirty="0"/>
              <a:t>Buprenorphine/Naloxone (</a:t>
            </a:r>
            <a:r>
              <a:rPr lang="en-US" sz="4000" dirty="0" err="1"/>
              <a:t>Suboxone</a:t>
            </a:r>
            <a:r>
              <a:rPr lang="en-US" altLang="en-US" sz="4000" dirty="0"/>
              <a:t>®</a:t>
            </a:r>
            <a:r>
              <a:rPr lang="en-US" sz="4000" dirty="0"/>
              <a:t>)</a:t>
            </a:r>
          </a:p>
        </p:txBody>
      </p:sp>
      <p:sp>
        <p:nvSpPr>
          <p:cNvPr id="4" name="Content Placeholder 3"/>
          <p:cNvSpPr>
            <a:spLocks noGrp="1"/>
          </p:cNvSpPr>
          <p:nvPr>
            <p:ph idx="1"/>
          </p:nvPr>
        </p:nvSpPr>
        <p:spPr>
          <a:xfrm>
            <a:off x="457200" y="1579444"/>
            <a:ext cx="8229600" cy="4389437"/>
          </a:xfrm>
        </p:spPr>
        <p:txBody>
          <a:bodyPr/>
          <a:lstStyle/>
          <a:p>
            <a:pPr eaLnBrk="1" hangingPunct="1">
              <a:lnSpc>
                <a:spcPct val="100000"/>
              </a:lnSpc>
            </a:pPr>
            <a:r>
              <a:rPr lang="en-US" altLang="en-US" sz="3200" dirty="0">
                <a:latin typeface="+mj-lt"/>
              </a:rPr>
              <a:t>Naloxone blocks any opioid agonist effect if the </a:t>
            </a:r>
            <a:r>
              <a:rPr lang="en-US" altLang="en-US" sz="3200" dirty="0" err="1">
                <a:latin typeface="+mj-lt"/>
              </a:rPr>
              <a:t>suboxone</a:t>
            </a:r>
            <a:r>
              <a:rPr lang="en-US" altLang="en-US" sz="3200" dirty="0">
                <a:latin typeface="+mj-lt"/>
              </a:rPr>
              <a:t> is illicitly injected, but passes through the GI tract without being absorbed if medication is taken as instructed </a:t>
            </a:r>
          </a:p>
          <a:p>
            <a:pPr eaLnBrk="1" hangingPunct="1">
              <a:lnSpc>
                <a:spcPct val="100000"/>
              </a:lnSpc>
            </a:pPr>
            <a:endParaRPr lang="en-US" altLang="en-US" sz="3200" dirty="0">
              <a:latin typeface="+mj-lt"/>
            </a:endParaRPr>
          </a:p>
          <a:p>
            <a:pPr eaLnBrk="1" hangingPunct="1">
              <a:lnSpc>
                <a:spcPct val="100000"/>
              </a:lnSpc>
            </a:pPr>
            <a:r>
              <a:rPr lang="en-US" altLang="en-US" sz="3200" dirty="0">
                <a:latin typeface="+mj-lt"/>
              </a:rPr>
              <a:t>Dosage typically starts at 4-8mg/day, going up to 16-24mg for maintenance (although some providers induct on 24 mg, then gradually reduce dose based on response) </a:t>
            </a:r>
          </a:p>
          <a:p>
            <a:endParaRPr lang="en-US" sz="2800" dirty="0"/>
          </a:p>
        </p:txBody>
      </p:sp>
      <p:sp>
        <p:nvSpPr>
          <p:cNvPr id="2" name="TextBox 1"/>
          <p:cNvSpPr txBox="1"/>
          <p:nvPr/>
        </p:nvSpPr>
        <p:spPr>
          <a:xfrm>
            <a:off x="304800" y="6417733"/>
            <a:ext cx="6468533" cy="369332"/>
          </a:xfrm>
          <a:prstGeom prst="rect">
            <a:avLst/>
          </a:prstGeom>
          <a:noFill/>
        </p:spPr>
        <p:txBody>
          <a:bodyPr wrap="square" rtlCol="0">
            <a:spAutoFit/>
          </a:bodyPr>
          <a:lstStyle/>
          <a:p>
            <a:r>
              <a:rPr lang="en-US" dirty="0">
                <a:solidFill>
                  <a:schemeClr val="bg1"/>
                </a:solidFill>
              </a:rPr>
              <a:t>Source: </a:t>
            </a:r>
            <a:r>
              <a:rPr lang="en-US" dirty="0" err="1">
                <a:solidFill>
                  <a:schemeClr val="bg1"/>
                </a:solidFill>
              </a:rPr>
              <a:t>Zoorob</a:t>
            </a:r>
            <a:r>
              <a:rPr lang="en-US" dirty="0">
                <a:solidFill>
                  <a:schemeClr val="bg1"/>
                </a:solidFill>
              </a:rPr>
              <a:t> et al., 2018 </a:t>
            </a:r>
          </a:p>
        </p:txBody>
      </p:sp>
    </p:spTree>
    <p:extLst>
      <p:ext uri="{BB962C8B-B14F-4D97-AF65-F5344CB8AC3E}">
        <p14:creationId xmlns:p14="http://schemas.microsoft.com/office/powerpoint/2010/main" val="217916015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931"/>
            <a:ext cx="8229600" cy="1143000"/>
          </a:xfrm>
        </p:spPr>
        <p:txBody>
          <a:bodyPr anchor="t"/>
          <a:lstStyle/>
          <a:p>
            <a:pPr algn="ctr"/>
            <a:r>
              <a:rPr lang="en-US" sz="4800" dirty="0"/>
              <a:t>MOUD in Pregnant Women</a:t>
            </a:r>
          </a:p>
        </p:txBody>
      </p:sp>
      <p:sp>
        <p:nvSpPr>
          <p:cNvPr id="3" name="Content Placeholder 2"/>
          <p:cNvSpPr>
            <a:spLocks noGrp="1"/>
          </p:cNvSpPr>
          <p:nvPr>
            <p:ph idx="1"/>
          </p:nvPr>
        </p:nvSpPr>
        <p:spPr>
          <a:xfrm>
            <a:off x="125506" y="1486931"/>
            <a:ext cx="9018494" cy="4985587"/>
          </a:xfrm>
        </p:spPr>
        <p:txBody>
          <a:bodyPr/>
          <a:lstStyle/>
          <a:p>
            <a:r>
              <a:rPr lang="en-US" sz="2400" dirty="0">
                <a:latin typeface="+mj-lt"/>
              </a:rPr>
              <a:t>Detox from opioids for pregnant women is contraindicated unless done in the hospital with monitoring. Methadone is currently the standard treatment for pregnant women with OUD</a:t>
            </a:r>
          </a:p>
          <a:p>
            <a:r>
              <a:rPr lang="en-US" dirty="0">
                <a:latin typeface="+mj-lt"/>
              </a:rPr>
              <a:t>The MOTHER study compared methadone and buprenorphine in pregnant women. It found: </a:t>
            </a:r>
          </a:p>
          <a:p>
            <a:pPr lvl="1"/>
            <a:r>
              <a:rPr lang="en-US" sz="2300" dirty="0">
                <a:latin typeface="+mj-lt"/>
              </a:rPr>
              <a:t>Neonates (babies up to 4 weeks old) exposed to buprenorphine (as opposed to methadone) required significantly less morphine to treat NAS </a:t>
            </a:r>
          </a:p>
          <a:p>
            <a:pPr lvl="1"/>
            <a:r>
              <a:rPr lang="en-US" sz="2300" dirty="0">
                <a:latin typeface="+mj-lt"/>
              </a:rPr>
              <a:t>They had a significantly shorter duration of NAS treatment </a:t>
            </a:r>
          </a:p>
          <a:p>
            <a:pPr lvl="1"/>
            <a:r>
              <a:rPr lang="en-US" sz="2300" dirty="0">
                <a:latin typeface="+mj-lt"/>
              </a:rPr>
              <a:t>They had a significantly shorter hospital stay</a:t>
            </a:r>
          </a:p>
          <a:p>
            <a:r>
              <a:rPr lang="en-US" dirty="0">
                <a:latin typeface="+mj-lt"/>
              </a:rPr>
              <a:t>Thus buprenorphine may be preferred over methadone for MOUD in pregnant women</a:t>
            </a:r>
          </a:p>
          <a:p>
            <a:pPr lvl="1"/>
            <a:endParaRPr lang="en-US" dirty="0"/>
          </a:p>
        </p:txBody>
      </p:sp>
      <p:sp>
        <p:nvSpPr>
          <p:cNvPr id="4" name="TextBox 3"/>
          <p:cNvSpPr txBox="1"/>
          <p:nvPr/>
        </p:nvSpPr>
        <p:spPr>
          <a:xfrm>
            <a:off x="125506" y="6472518"/>
            <a:ext cx="4687126" cy="369332"/>
          </a:xfrm>
          <a:prstGeom prst="rect">
            <a:avLst/>
          </a:prstGeom>
          <a:noFill/>
        </p:spPr>
        <p:txBody>
          <a:bodyPr wrap="square" rtlCol="0">
            <a:spAutoFit/>
          </a:bodyPr>
          <a:lstStyle/>
          <a:p>
            <a:r>
              <a:rPr lang="en-US" dirty="0">
                <a:solidFill>
                  <a:schemeClr val="bg1"/>
                </a:solidFill>
              </a:rPr>
              <a:t>Sources: Tran et al., 2017; </a:t>
            </a:r>
            <a:r>
              <a:rPr lang="en-US" dirty="0" err="1">
                <a:solidFill>
                  <a:schemeClr val="bg1"/>
                </a:solidFill>
              </a:rPr>
              <a:t>Gaalema</a:t>
            </a:r>
            <a:r>
              <a:rPr lang="en-US" dirty="0">
                <a:solidFill>
                  <a:schemeClr val="bg1"/>
                </a:solidFill>
              </a:rPr>
              <a:t> et al., 2012</a:t>
            </a:r>
          </a:p>
        </p:txBody>
      </p:sp>
    </p:spTree>
    <p:extLst>
      <p:ext uri="{BB962C8B-B14F-4D97-AF65-F5344CB8AC3E}">
        <p14:creationId xmlns:p14="http://schemas.microsoft.com/office/powerpoint/2010/main" val="1002223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375"/>
            <a:ext cx="8229600" cy="1143000"/>
          </a:xfrm>
        </p:spPr>
        <p:txBody>
          <a:bodyPr anchor="t"/>
          <a:lstStyle/>
          <a:p>
            <a:pPr algn="ctr"/>
            <a:r>
              <a:rPr lang="en-US" dirty="0"/>
              <a:t>Naltrexone </a:t>
            </a:r>
          </a:p>
        </p:txBody>
      </p:sp>
      <p:sp>
        <p:nvSpPr>
          <p:cNvPr id="3" name="Content Placeholder 2"/>
          <p:cNvSpPr>
            <a:spLocks noGrp="1"/>
          </p:cNvSpPr>
          <p:nvPr>
            <p:ph idx="1"/>
          </p:nvPr>
        </p:nvSpPr>
        <p:spPr>
          <a:xfrm>
            <a:off x="457200" y="1615375"/>
            <a:ext cx="8229600" cy="4389437"/>
          </a:xfrm>
        </p:spPr>
        <p:txBody>
          <a:bodyPr/>
          <a:lstStyle/>
          <a:p>
            <a:r>
              <a:rPr lang="en-US" sz="2400" dirty="0">
                <a:latin typeface="+mj-lt"/>
              </a:rPr>
              <a:t>Opioid antagonist, so it blocks opioid effects </a:t>
            </a:r>
          </a:p>
          <a:p>
            <a:r>
              <a:rPr lang="en-US" sz="2400" dirty="0">
                <a:latin typeface="+mj-lt"/>
              </a:rPr>
              <a:t>Must be inducted after patient has gone through detox, otherwise it will induce withdrawal symptoms</a:t>
            </a:r>
          </a:p>
          <a:p>
            <a:r>
              <a:rPr lang="en-US" sz="2400" dirty="0">
                <a:latin typeface="+mj-lt"/>
              </a:rPr>
              <a:t>Can be taken orally or as extended-release injection (</a:t>
            </a:r>
            <a:r>
              <a:rPr lang="en-US" sz="2400" dirty="0" err="1">
                <a:latin typeface="+mj-lt"/>
              </a:rPr>
              <a:t>Vivitrol</a:t>
            </a:r>
            <a:r>
              <a:rPr lang="en-US" sz="2400" dirty="0">
                <a:latin typeface="+mj-lt"/>
              </a:rPr>
              <a:t> ®) </a:t>
            </a:r>
          </a:p>
          <a:p>
            <a:r>
              <a:rPr lang="en-US" sz="2400" dirty="0" err="1">
                <a:latin typeface="+mj-lt"/>
              </a:rPr>
              <a:t>Vivitrol</a:t>
            </a:r>
            <a:r>
              <a:rPr lang="en-US" sz="2400" dirty="0">
                <a:latin typeface="+mj-lt"/>
              </a:rPr>
              <a:t> injections only required monthly, so increases medication adherence </a:t>
            </a:r>
          </a:p>
          <a:p>
            <a:r>
              <a:rPr lang="en-US" sz="2400" dirty="0">
                <a:latin typeface="+mj-lt"/>
              </a:rPr>
              <a:t>Increases opioid abstinence &amp; retention in treatment, and reduces cravings &amp; relapses </a:t>
            </a:r>
          </a:p>
          <a:p>
            <a:r>
              <a:rPr lang="en-US" sz="2400" dirty="0">
                <a:latin typeface="+mj-lt"/>
              </a:rPr>
              <a:t>Blocks opioid and alcohol effects, so opioid pain meds will not be effective if taken while on naltrexone </a:t>
            </a:r>
          </a:p>
          <a:p>
            <a:endParaRPr lang="en-US" dirty="0"/>
          </a:p>
        </p:txBody>
      </p:sp>
      <p:sp>
        <p:nvSpPr>
          <p:cNvPr id="4" name="TextBox 3"/>
          <p:cNvSpPr txBox="1"/>
          <p:nvPr/>
        </p:nvSpPr>
        <p:spPr>
          <a:xfrm>
            <a:off x="179294" y="6490447"/>
            <a:ext cx="4858871" cy="369332"/>
          </a:xfrm>
          <a:prstGeom prst="rect">
            <a:avLst/>
          </a:prstGeom>
          <a:noFill/>
        </p:spPr>
        <p:txBody>
          <a:bodyPr wrap="square" rtlCol="0">
            <a:spAutoFit/>
          </a:bodyPr>
          <a:lstStyle/>
          <a:p>
            <a:r>
              <a:rPr lang="en-US" dirty="0">
                <a:solidFill>
                  <a:schemeClr val="bg1"/>
                </a:solidFill>
              </a:rPr>
              <a:t>Source: Cousins et al., 2016</a:t>
            </a:r>
          </a:p>
        </p:txBody>
      </p:sp>
    </p:spTree>
    <p:extLst>
      <p:ext uri="{BB962C8B-B14F-4D97-AF65-F5344CB8AC3E}">
        <p14:creationId xmlns:p14="http://schemas.microsoft.com/office/powerpoint/2010/main" val="1011264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Naloxone</a:t>
            </a:r>
          </a:p>
        </p:txBody>
      </p:sp>
      <p:sp>
        <p:nvSpPr>
          <p:cNvPr id="3" name="Content Placeholder 2"/>
          <p:cNvSpPr>
            <a:spLocks noGrp="1"/>
          </p:cNvSpPr>
          <p:nvPr>
            <p:ph idx="1"/>
          </p:nvPr>
        </p:nvSpPr>
        <p:spPr>
          <a:xfrm>
            <a:off x="457200" y="1775091"/>
            <a:ext cx="8229600" cy="4389437"/>
          </a:xfrm>
        </p:spPr>
        <p:txBody>
          <a:bodyPr/>
          <a:lstStyle/>
          <a:p>
            <a:r>
              <a:rPr lang="en-US" sz="2800" dirty="0">
                <a:latin typeface="+mj-lt"/>
              </a:rPr>
              <a:t>Full opioid antagonist; rapidly displaces opioid agonist molecules i.e. heroin, which is why it is used in the event of overdose</a:t>
            </a:r>
          </a:p>
          <a:p>
            <a:r>
              <a:rPr lang="en-US" sz="2800" dirty="0">
                <a:latin typeface="+mj-lt"/>
              </a:rPr>
              <a:t>Reverses the CNS and respiratory depression caused by opioids </a:t>
            </a:r>
          </a:p>
          <a:p>
            <a:r>
              <a:rPr lang="en-US" sz="2800" dirty="0">
                <a:latin typeface="+mj-lt"/>
              </a:rPr>
              <a:t>Takes effect in 2-5 minutes </a:t>
            </a:r>
          </a:p>
          <a:p>
            <a:r>
              <a:rPr lang="en-US" sz="2800" dirty="0">
                <a:latin typeface="+mj-lt"/>
              </a:rPr>
              <a:t>Available as nasal spray (</a:t>
            </a:r>
            <a:r>
              <a:rPr lang="en-US" sz="2800" dirty="0" err="1">
                <a:latin typeface="+mj-lt"/>
              </a:rPr>
              <a:t>Narcan</a:t>
            </a:r>
            <a:r>
              <a:rPr lang="en-US" sz="2800" dirty="0">
                <a:latin typeface="+mj-lt"/>
              </a:rPr>
              <a:t>) or auto-injector (</a:t>
            </a:r>
            <a:r>
              <a:rPr lang="en-US" sz="2800" dirty="0" err="1">
                <a:latin typeface="+mj-lt"/>
              </a:rPr>
              <a:t>Evzio</a:t>
            </a:r>
            <a:r>
              <a:rPr lang="en-US" sz="2800" dirty="0">
                <a:latin typeface="+mj-lt"/>
              </a:rPr>
              <a:t>) </a:t>
            </a:r>
          </a:p>
          <a:p>
            <a:r>
              <a:rPr lang="en-US" sz="2800" dirty="0">
                <a:latin typeface="+mj-lt"/>
              </a:rPr>
              <a:t>Distributed to first responders around the country</a:t>
            </a:r>
          </a:p>
        </p:txBody>
      </p:sp>
      <p:sp>
        <p:nvSpPr>
          <p:cNvPr id="4" name="TextBox 3"/>
          <p:cNvSpPr txBox="1"/>
          <p:nvPr/>
        </p:nvSpPr>
        <p:spPr>
          <a:xfrm>
            <a:off x="169333" y="6324603"/>
            <a:ext cx="4944534" cy="369332"/>
          </a:xfrm>
          <a:prstGeom prst="rect">
            <a:avLst/>
          </a:prstGeom>
          <a:noFill/>
        </p:spPr>
        <p:txBody>
          <a:bodyPr wrap="square" rtlCol="0">
            <a:spAutoFit/>
          </a:bodyPr>
          <a:lstStyle/>
          <a:p>
            <a:r>
              <a:rPr lang="en-US" dirty="0">
                <a:solidFill>
                  <a:schemeClr val="bg1"/>
                </a:solidFill>
              </a:rPr>
              <a:t>Source: Ryan &amp; Dunne, 2018 </a:t>
            </a:r>
          </a:p>
        </p:txBody>
      </p:sp>
    </p:spTree>
    <p:extLst>
      <p:ext uri="{BB962C8B-B14F-4D97-AF65-F5344CB8AC3E}">
        <p14:creationId xmlns:p14="http://schemas.microsoft.com/office/powerpoint/2010/main" val="2723944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MOUD May Not Be Enough</a:t>
            </a:r>
          </a:p>
        </p:txBody>
      </p:sp>
      <p:sp>
        <p:nvSpPr>
          <p:cNvPr id="3" name="Content Placeholder 2"/>
          <p:cNvSpPr>
            <a:spLocks noGrp="1"/>
          </p:cNvSpPr>
          <p:nvPr>
            <p:ph idx="1"/>
          </p:nvPr>
        </p:nvSpPr>
        <p:spPr/>
        <p:txBody>
          <a:bodyPr/>
          <a:lstStyle/>
          <a:p>
            <a:r>
              <a:rPr lang="en-US" dirty="0">
                <a:latin typeface="+mj-lt"/>
              </a:rPr>
              <a:t>It may not be enough to increase access to MAT in communities of color </a:t>
            </a:r>
          </a:p>
          <a:p>
            <a:r>
              <a:rPr lang="en-US" dirty="0">
                <a:latin typeface="+mj-lt"/>
              </a:rPr>
              <a:t>Opioids may be coping mechanism for members of communities traumatized by decades of poverty, violence, and neglect</a:t>
            </a:r>
          </a:p>
          <a:p>
            <a:r>
              <a:rPr lang="en-US" dirty="0">
                <a:latin typeface="+mj-lt"/>
              </a:rPr>
              <a:t>Need to recognize value of community-led needs assessments and routine check-ins with the community that address the social determinants of health</a:t>
            </a:r>
          </a:p>
          <a:p>
            <a:endParaRPr lang="en-US" dirty="0"/>
          </a:p>
        </p:txBody>
      </p:sp>
      <p:sp>
        <p:nvSpPr>
          <p:cNvPr id="4" name="Rectangle 3"/>
          <p:cNvSpPr/>
          <p:nvPr/>
        </p:nvSpPr>
        <p:spPr>
          <a:xfrm>
            <a:off x="192650" y="6423196"/>
            <a:ext cx="2553841" cy="369332"/>
          </a:xfrm>
          <a:prstGeom prst="rect">
            <a:avLst/>
          </a:prstGeom>
        </p:spPr>
        <p:txBody>
          <a:bodyPr wrap="none">
            <a:spAutoFit/>
          </a:bodyPr>
          <a:lstStyle/>
          <a:p>
            <a:pPr lvl="0"/>
            <a:r>
              <a:rPr lang="en-US" dirty="0">
                <a:solidFill>
                  <a:prstClr val="white"/>
                </a:solidFill>
              </a:rPr>
              <a:t>Source: SAMHSA, 2020 </a:t>
            </a:r>
          </a:p>
        </p:txBody>
      </p:sp>
    </p:spTree>
    <p:extLst>
      <p:ext uri="{BB962C8B-B14F-4D97-AF65-F5344CB8AC3E}">
        <p14:creationId xmlns:p14="http://schemas.microsoft.com/office/powerpoint/2010/main" val="3956537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MOUD May Not Be Enough (2)	</a:t>
            </a:r>
            <a:endParaRPr lang="en-US" dirty="0"/>
          </a:p>
        </p:txBody>
      </p:sp>
      <p:sp>
        <p:nvSpPr>
          <p:cNvPr id="3" name="Content Placeholder 2"/>
          <p:cNvSpPr>
            <a:spLocks noGrp="1"/>
          </p:cNvSpPr>
          <p:nvPr>
            <p:ph idx="1"/>
          </p:nvPr>
        </p:nvSpPr>
        <p:spPr/>
        <p:txBody>
          <a:bodyPr/>
          <a:lstStyle/>
          <a:p>
            <a:r>
              <a:rPr lang="en-US" dirty="0">
                <a:latin typeface="+mj-lt"/>
              </a:rPr>
              <a:t>Suggestions from a key informant:</a:t>
            </a:r>
          </a:p>
          <a:p>
            <a:pPr lvl="1"/>
            <a:r>
              <a:rPr lang="en-US" dirty="0">
                <a:latin typeface="+mj-lt"/>
              </a:rPr>
              <a:t>“There is so much evidence that addiction is beyond the </a:t>
            </a:r>
            <a:r>
              <a:rPr lang="en-US" dirty="0" err="1">
                <a:latin typeface="+mj-lt"/>
              </a:rPr>
              <a:t>neuroreceptor</a:t>
            </a:r>
            <a:r>
              <a:rPr lang="en-US" dirty="0">
                <a:latin typeface="+mj-lt"/>
              </a:rPr>
              <a:t> level – it’s the criminal justice system, daily life, the neighborhood – all have an impact on outcomes in addiction treatment. Medication is essential but not a magic bullet for treating opioid use disorders, you need more to recover successfully. Not a single med sustains recovery on its own, especially for those living in toxic environments. Rather, a comprehensive, holistic approach tailored to the community is required.” </a:t>
            </a:r>
          </a:p>
        </p:txBody>
      </p:sp>
      <p:sp>
        <p:nvSpPr>
          <p:cNvPr id="4" name="Rectangle 3"/>
          <p:cNvSpPr/>
          <p:nvPr/>
        </p:nvSpPr>
        <p:spPr>
          <a:xfrm>
            <a:off x="192650" y="6423196"/>
            <a:ext cx="2553841" cy="369332"/>
          </a:xfrm>
          <a:prstGeom prst="rect">
            <a:avLst/>
          </a:prstGeom>
        </p:spPr>
        <p:txBody>
          <a:bodyPr wrap="none">
            <a:spAutoFit/>
          </a:bodyPr>
          <a:lstStyle/>
          <a:p>
            <a:pPr lvl="0"/>
            <a:r>
              <a:rPr lang="en-US" dirty="0">
                <a:solidFill>
                  <a:prstClr val="white"/>
                </a:solidFill>
              </a:rPr>
              <a:t>Source: SAMHSA, 2020 </a:t>
            </a:r>
          </a:p>
        </p:txBody>
      </p:sp>
    </p:spTree>
    <p:extLst>
      <p:ext uri="{BB962C8B-B14F-4D97-AF65-F5344CB8AC3E}">
        <p14:creationId xmlns:p14="http://schemas.microsoft.com/office/powerpoint/2010/main" val="3695891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12" y="517046"/>
            <a:ext cx="7772400" cy="1362456"/>
          </a:xfrm>
        </p:spPr>
        <p:txBody>
          <a:bodyPr/>
          <a:lstStyle/>
          <a:p>
            <a:pPr algn="ctr"/>
            <a:r>
              <a:rPr lang="en-US" dirty="0">
                <a:solidFill>
                  <a:schemeClr val="tx1"/>
                </a:solidFill>
                <a:effectLst>
                  <a:outerShdw blurRad="38100" dist="38100" dir="2700000" algn="tl">
                    <a:srgbClr val="000000">
                      <a:alpha val="43137"/>
                    </a:srgbClr>
                  </a:outerShdw>
                </a:effectLst>
              </a:rPr>
              <a:t>Access to Care</a:t>
            </a:r>
          </a:p>
        </p:txBody>
      </p:sp>
      <p:pic>
        <p:nvPicPr>
          <p:cNvPr id="6" name="Picture 5" descr="This is an image of a key labeled &quot;health&quot;. " title="Health k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885" y="2390414"/>
            <a:ext cx="6726477" cy="4467586"/>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A8629-E50B-4815-A473-6328D8E3D4AD}"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02838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81" y="2116836"/>
            <a:ext cx="7772400" cy="1362456"/>
          </a:xfrm>
        </p:spPr>
        <p:txBody>
          <a:bodyPr/>
          <a:lstStyle/>
          <a:p>
            <a:pPr algn="ctr"/>
            <a:r>
              <a:rPr lang="en-US" dirty="0">
                <a:solidFill>
                  <a:schemeClr val="tx1"/>
                </a:solidFill>
              </a:rPr>
              <a:t>Epidemiology</a:t>
            </a:r>
            <a:r>
              <a:rPr lang="en-US" dirty="0"/>
              <a:t> </a:t>
            </a:r>
          </a:p>
        </p:txBody>
      </p:sp>
    </p:spTree>
    <p:extLst>
      <p:ext uri="{BB962C8B-B14F-4D97-AF65-F5344CB8AC3E}">
        <p14:creationId xmlns:p14="http://schemas.microsoft.com/office/powerpoint/2010/main" val="1401302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41884"/>
            <a:ext cx="8229600" cy="1143000"/>
          </a:xfrm>
        </p:spPr>
        <p:txBody>
          <a:bodyPr anchor="t"/>
          <a:lstStyle/>
          <a:p>
            <a:pPr algn="ctr"/>
            <a:r>
              <a:rPr lang="en-US" sz="3600" dirty="0"/>
              <a:t>Suggestions for Increased Access to Care </a:t>
            </a:r>
          </a:p>
        </p:txBody>
      </p:sp>
      <p:sp>
        <p:nvSpPr>
          <p:cNvPr id="7" name="Content Placeholder 6"/>
          <p:cNvSpPr>
            <a:spLocks noGrp="1"/>
          </p:cNvSpPr>
          <p:nvPr>
            <p:ph idx="1"/>
          </p:nvPr>
        </p:nvSpPr>
        <p:spPr>
          <a:xfrm>
            <a:off x="457200" y="1696568"/>
            <a:ext cx="8398933" cy="4389437"/>
          </a:xfrm>
        </p:spPr>
        <p:txBody>
          <a:bodyPr/>
          <a:lstStyle/>
          <a:p>
            <a:r>
              <a:rPr lang="en-US" sz="2400" dirty="0">
                <a:latin typeface="+mj-lt"/>
              </a:rPr>
              <a:t>Reorient U.S. drug policy toward public health for all </a:t>
            </a:r>
          </a:p>
          <a:p>
            <a:r>
              <a:rPr lang="en-US" sz="2400" dirty="0">
                <a:latin typeface="+mj-lt"/>
              </a:rPr>
              <a:t>MAT and psychosocial treatments are effective but should be available/accessible in all communities </a:t>
            </a:r>
          </a:p>
          <a:p>
            <a:r>
              <a:rPr lang="en-US" sz="2400" dirty="0">
                <a:latin typeface="+mj-lt"/>
              </a:rPr>
              <a:t>Expanding access to MAT may require incentives for physicians serving low-income/uninsured patients in settings like FQHC’s to prescribe buprenorphine </a:t>
            </a:r>
          </a:p>
          <a:p>
            <a:r>
              <a:rPr lang="en-US" sz="2400" dirty="0">
                <a:latin typeface="+mj-lt"/>
              </a:rPr>
              <a:t>Decriminalize personal possession of drugs </a:t>
            </a:r>
          </a:p>
          <a:p>
            <a:r>
              <a:rPr lang="en-US" sz="2400" dirty="0">
                <a:latin typeface="+mj-lt"/>
              </a:rPr>
              <a:t>Expunge arrest records, which will benefit men of color in particular </a:t>
            </a:r>
          </a:p>
          <a:p>
            <a:r>
              <a:rPr lang="en-US" sz="2400" dirty="0">
                <a:latin typeface="+mj-lt"/>
              </a:rPr>
              <a:t>Require cultural impact statements </a:t>
            </a:r>
          </a:p>
          <a:p>
            <a:endParaRPr lang="en-US" dirty="0"/>
          </a:p>
        </p:txBody>
      </p:sp>
      <p:sp>
        <p:nvSpPr>
          <p:cNvPr id="8" name="TextBox 7"/>
          <p:cNvSpPr txBox="1"/>
          <p:nvPr/>
        </p:nvSpPr>
        <p:spPr>
          <a:xfrm>
            <a:off x="123092" y="6324603"/>
            <a:ext cx="5029200" cy="369332"/>
          </a:xfrm>
          <a:prstGeom prst="rect">
            <a:avLst/>
          </a:prstGeom>
          <a:noFill/>
        </p:spPr>
        <p:txBody>
          <a:bodyPr wrap="square" rtlCol="0">
            <a:spAutoFit/>
          </a:bodyPr>
          <a:lstStyle/>
          <a:p>
            <a:r>
              <a:rPr lang="en-US" dirty="0">
                <a:solidFill>
                  <a:schemeClr val="bg1"/>
                </a:solidFill>
              </a:rPr>
              <a:t>Source: Hansen &amp; Netherland, 2016 </a:t>
            </a:r>
          </a:p>
        </p:txBody>
      </p:sp>
    </p:spTree>
    <p:extLst>
      <p:ext uri="{BB962C8B-B14F-4D97-AF65-F5344CB8AC3E}">
        <p14:creationId xmlns:p14="http://schemas.microsoft.com/office/powerpoint/2010/main" val="320662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California Hub &amp; Spoke Program</a:t>
            </a:r>
          </a:p>
        </p:txBody>
      </p:sp>
      <p:sp>
        <p:nvSpPr>
          <p:cNvPr id="3" name="Content Placeholder 2"/>
          <p:cNvSpPr>
            <a:spLocks noGrp="1"/>
          </p:cNvSpPr>
          <p:nvPr>
            <p:ph idx="1"/>
          </p:nvPr>
        </p:nvSpPr>
        <p:spPr/>
        <p:txBody>
          <a:bodyPr/>
          <a:lstStyle/>
          <a:p>
            <a:r>
              <a:rPr lang="en-US" dirty="0">
                <a:latin typeface="+mj-lt"/>
              </a:rPr>
              <a:t>Purpose: To implement a Hub and Spoke model to increase access to OUD treatment in California</a:t>
            </a:r>
          </a:p>
          <a:p>
            <a:r>
              <a:rPr lang="en-US" dirty="0">
                <a:latin typeface="+mj-lt"/>
              </a:rPr>
              <a:t>Increase availability of medications for MOUD</a:t>
            </a:r>
          </a:p>
          <a:p>
            <a:r>
              <a:rPr lang="en-US" dirty="0">
                <a:latin typeface="+mj-lt"/>
              </a:rPr>
              <a:t>Increase number of providers waivered to prescribe buprenorphine </a:t>
            </a:r>
          </a:p>
          <a:p>
            <a:r>
              <a:rPr lang="en-US" dirty="0">
                <a:latin typeface="+mj-lt"/>
              </a:rPr>
              <a:t>Develop prevention and recovery activities </a:t>
            </a:r>
          </a:p>
          <a:p>
            <a:r>
              <a:rPr lang="en-US" dirty="0">
                <a:latin typeface="+mj-lt"/>
              </a:rPr>
              <a:t>Establish Learning Collaboratives and provide trainings</a:t>
            </a:r>
          </a:p>
          <a:p>
            <a:r>
              <a:rPr lang="en-US" dirty="0">
                <a:latin typeface="+mj-lt"/>
              </a:rPr>
              <a:t>Improve medication access for tribal communities </a:t>
            </a:r>
          </a:p>
        </p:txBody>
      </p:sp>
      <p:sp>
        <p:nvSpPr>
          <p:cNvPr id="4" name="TextBox 3"/>
          <p:cNvSpPr txBox="1"/>
          <p:nvPr/>
        </p:nvSpPr>
        <p:spPr>
          <a:xfrm>
            <a:off x="142504" y="6324603"/>
            <a:ext cx="3776353" cy="369332"/>
          </a:xfrm>
          <a:prstGeom prst="rect">
            <a:avLst/>
          </a:prstGeom>
          <a:noFill/>
        </p:spPr>
        <p:txBody>
          <a:bodyPr wrap="square" rtlCol="0">
            <a:spAutoFit/>
          </a:bodyPr>
          <a:lstStyle/>
          <a:p>
            <a:r>
              <a:rPr lang="en-US" dirty="0">
                <a:solidFill>
                  <a:schemeClr val="bg1"/>
                </a:solidFill>
              </a:rPr>
              <a:t>Source: UCLA, 2019</a:t>
            </a:r>
          </a:p>
        </p:txBody>
      </p:sp>
    </p:spTree>
    <p:extLst>
      <p:ext uri="{BB962C8B-B14F-4D97-AF65-F5344CB8AC3E}">
        <p14:creationId xmlns:p14="http://schemas.microsoft.com/office/powerpoint/2010/main" val="1880677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California Hub &amp; Spoke Program (2)</a:t>
            </a:r>
            <a:endParaRPr lang="en-US" dirty="0"/>
          </a:p>
        </p:txBody>
      </p:sp>
      <p:sp>
        <p:nvSpPr>
          <p:cNvPr id="3" name="Content Placeholder 2"/>
          <p:cNvSpPr>
            <a:spLocks noGrp="1"/>
          </p:cNvSpPr>
          <p:nvPr>
            <p:ph idx="1"/>
          </p:nvPr>
        </p:nvSpPr>
        <p:spPr>
          <a:xfrm>
            <a:off x="457200" y="1664232"/>
            <a:ext cx="8229600" cy="4389437"/>
          </a:xfrm>
        </p:spPr>
        <p:txBody>
          <a:bodyPr/>
          <a:lstStyle/>
          <a:p>
            <a:r>
              <a:rPr lang="en-US" dirty="0">
                <a:latin typeface="+mj-lt"/>
              </a:rPr>
              <a:t>Hub: opioid treatment programs (OTP’s)</a:t>
            </a:r>
          </a:p>
          <a:p>
            <a:r>
              <a:rPr lang="en-US" dirty="0">
                <a:latin typeface="+mj-lt"/>
              </a:rPr>
              <a:t>Spoke: office-based practitioners </a:t>
            </a:r>
          </a:p>
          <a:p>
            <a:r>
              <a:rPr lang="en-US" dirty="0">
                <a:latin typeface="+mj-lt"/>
              </a:rPr>
              <a:t>Currently 18 hub &amp; spoke networks with over 200 spoke locations around the state</a:t>
            </a:r>
          </a:p>
          <a:p>
            <a:r>
              <a:rPr lang="en-US" dirty="0">
                <a:latin typeface="+mj-lt"/>
              </a:rPr>
              <a:t>395 providers waivered to prescribe buprenorphine </a:t>
            </a:r>
          </a:p>
          <a:p>
            <a:r>
              <a:rPr lang="en-US" dirty="0">
                <a:latin typeface="+mj-lt"/>
              </a:rPr>
              <a:t>Program covers costs of MOUD for uninsured patients not eligible for Medi-Cal</a:t>
            </a:r>
          </a:p>
          <a:p>
            <a:r>
              <a:rPr lang="en-US" dirty="0">
                <a:latin typeface="+mj-lt"/>
              </a:rPr>
              <a:t>People of color significantly less likely to have prior treatment experiences and to feel that their treatment was affordable compared to White participants</a:t>
            </a:r>
          </a:p>
          <a:p>
            <a:endParaRPr lang="en-US" dirty="0"/>
          </a:p>
        </p:txBody>
      </p:sp>
      <p:sp>
        <p:nvSpPr>
          <p:cNvPr id="4" name="TextBox 3"/>
          <p:cNvSpPr txBox="1"/>
          <p:nvPr/>
        </p:nvSpPr>
        <p:spPr>
          <a:xfrm>
            <a:off x="95003" y="6448301"/>
            <a:ext cx="3538846" cy="369332"/>
          </a:xfrm>
          <a:prstGeom prst="rect">
            <a:avLst/>
          </a:prstGeom>
          <a:noFill/>
        </p:spPr>
        <p:txBody>
          <a:bodyPr wrap="square" rtlCol="0">
            <a:spAutoFit/>
          </a:bodyPr>
          <a:lstStyle/>
          <a:p>
            <a:r>
              <a:rPr lang="en-US" dirty="0">
                <a:solidFill>
                  <a:schemeClr val="bg1"/>
                </a:solidFill>
              </a:rPr>
              <a:t>Source: UCLA, 2019</a:t>
            </a:r>
          </a:p>
        </p:txBody>
      </p:sp>
    </p:spTree>
    <p:extLst>
      <p:ext uri="{BB962C8B-B14F-4D97-AF65-F5344CB8AC3E}">
        <p14:creationId xmlns:p14="http://schemas.microsoft.com/office/powerpoint/2010/main" val="2499638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2" y="384217"/>
            <a:ext cx="8609611" cy="1143000"/>
          </a:xfrm>
        </p:spPr>
        <p:txBody>
          <a:bodyPr anchor="t"/>
          <a:lstStyle/>
          <a:p>
            <a:r>
              <a:rPr lang="en-US" sz="4000" dirty="0"/>
              <a:t>Race/Ethnicity of CA Hub Patients, 2018</a:t>
            </a:r>
          </a:p>
        </p:txBody>
      </p:sp>
      <p:pic>
        <p:nvPicPr>
          <p:cNvPr id="4" name="Content Placeholder 3" descr="This is a chart showing the race/ethnicity of &quot;hub&quot; patients in the CA hub &amp; spoke program in 2018. &#10;White: 52.6%&#10;Hispanic: 234%&#10;Black: 6.8%&#10;Asian/Pacific Islander: 1.5%&#10;Other/Unknown: 14.6%" title="Race/Ethnicity of CA Hub Patients, 2018"/>
          <p:cNvPicPr>
            <a:picLocks noGrp="1" noChangeAspect="1"/>
          </p:cNvPicPr>
          <p:nvPr>
            <p:ph idx="1"/>
          </p:nvPr>
        </p:nvPicPr>
        <p:blipFill>
          <a:blip r:embed="rId3"/>
          <a:stretch>
            <a:fillRect/>
          </a:stretch>
        </p:blipFill>
        <p:spPr>
          <a:xfrm>
            <a:off x="839485" y="1935163"/>
            <a:ext cx="7465029" cy="4389437"/>
          </a:xfrm>
          <a:prstGeom prst="rect">
            <a:avLst/>
          </a:prstGeom>
        </p:spPr>
      </p:pic>
      <p:sp>
        <p:nvSpPr>
          <p:cNvPr id="5" name="TextBox 4"/>
          <p:cNvSpPr txBox="1"/>
          <p:nvPr/>
        </p:nvSpPr>
        <p:spPr>
          <a:xfrm>
            <a:off x="95003" y="6412675"/>
            <a:ext cx="4156363" cy="369332"/>
          </a:xfrm>
          <a:prstGeom prst="rect">
            <a:avLst/>
          </a:prstGeom>
          <a:noFill/>
        </p:spPr>
        <p:txBody>
          <a:bodyPr wrap="square" rtlCol="0">
            <a:spAutoFit/>
          </a:bodyPr>
          <a:lstStyle/>
          <a:p>
            <a:r>
              <a:rPr lang="en-US" dirty="0">
                <a:solidFill>
                  <a:schemeClr val="bg1"/>
                </a:solidFill>
              </a:rPr>
              <a:t>Source: UCLA, 2019</a:t>
            </a:r>
          </a:p>
        </p:txBody>
      </p:sp>
    </p:spTree>
    <p:extLst>
      <p:ext uri="{BB962C8B-B14F-4D97-AF65-F5344CB8AC3E}">
        <p14:creationId xmlns:p14="http://schemas.microsoft.com/office/powerpoint/2010/main" val="1041008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01089"/>
            <a:ext cx="8680862" cy="1143000"/>
          </a:xfrm>
        </p:spPr>
        <p:txBody>
          <a:bodyPr anchor="t"/>
          <a:lstStyle/>
          <a:p>
            <a:pPr algn="ctr"/>
            <a:r>
              <a:rPr lang="en-US" sz="3600" dirty="0"/>
              <a:t>Race/Ethnicity of CA Spoke Patients, 2016</a:t>
            </a:r>
            <a:endParaRPr lang="en-US" sz="4800" dirty="0"/>
          </a:p>
        </p:txBody>
      </p:sp>
      <p:pic>
        <p:nvPicPr>
          <p:cNvPr id="4" name="Content Placeholder 3" descr="This chart depicts the race/ethnicity of patients in the California Hub &amp; Spoke program in 2016. &#10;White: 43.8%&#10;Black: 19.9%&#10;Latinx: 13.8%&#10;Asian/Pacific Islander: 1.5%&#10;American Indian/Alaska Native: 1.1%" title="Race/ethnicity of CA Spoke Patients 2016"/>
          <p:cNvPicPr>
            <a:picLocks noGrp="1" noChangeAspect="1"/>
          </p:cNvPicPr>
          <p:nvPr>
            <p:ph idx="1"/>
          </p:nvPr>
        </p:nvPicPr>
        <p:blipFill>
          <a:blip r:embed="rId3"/>
          <a:stretch>
            <a:fillRect/>
          </a:stretch>
        </p:blipFill>
        <p:spPr>
          <a:xfrm>
            <a:off x="699725" y="1246910"/>
            <a:ext cx="7780176" cy="5186785"/>
          </a:xfrm>
          <a:prstGeom prst="rect">
            <a:avLst/>
          </a:prstGeom>
        </p:spPr>
      </p:pic>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rPr>
              <a:t>Source: UCLA, 2019</a:t>
            </a:r>
          </a:p>
        </p:txBody>
      </p:sp>
    </p:spTree>
    <p:extLst>
      <p:ext uri="{BB962C8B-B14F-4D97-AF65-F5344CB8AC3E}">
        <p14:creationId xmlns:p14="http://schemas.microsoft.com/office/powerpoint/2010/main" val="109590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41" y="3079738"/>
            <a:ext cx="7772400" cy="1362456"/>
          </a:xfrm>
        </p:spPr>
        <p:txBody>
          <a:bodyPr/>
          <a:lstStyle/>
          <a:p>
            <a:pPr algn="ctr"/>
            <a:r>
              <a:rPr lang="en-US" dirty="0">
                <a:solidFill>
                  <a:schemeClr val="tx1"/>
                </a:solidFill>
              </a:rPr>
              <a:t>Culturally-Tailored Interventions: Vital to Develop Them </a:t>
            </a:r>
          </a:p>
        </p:txBody>
      </p:sp>
    </p:spTree>
    <p:extLst>
      <p:ext uri="{BB962C8B-B14F-4D97-AF65-F5344CB8AC3E}">
        <p14:creationId xmlns:p14="http://schemas.microsoft.com/office/powerpoint/2010/main" val="3491813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Racial and Ethnic Impact Assessments</a:t>
            </a:r>
          </a:p>
        </p:txBody>
      </p:sp>
      <p:sp>
        <p:nvSpPr>
          <p:cNvPr id="3" name="Content Placeholder 2"/>
          <p:cNvSpPr>
            <a:spLocks noGrp="1"/>
          </p:cNvSpPr>
          <p:nvPr>
            <p:ph idx="1"/>
          </p:nvPr>
        </p:nvSpPr>
        <p:spPr>
          <a:xfrm>
            <a:off x="457200" y="1684020"/>
            <a:ext cx="7932420" cy="4640583"/>
          </a:xfrm>
        </p:spPr>
        <p:txBody>
          <a:bodyPr/>
          <a:lstStyle/>
          <a:p>
            <a:r>
              <a:rPr lang="en-US" sz="2800" dirty="0">
                <a:latin typeface="+mj-lt"/>
              </a:rPr>
              <a:t>A way to assess the effects of health-related policies and clinical practices on racial and ethnic groups</a:t>
            </a:r>
          </a:p>
          <a:p>
            <a:r>
              <a:rPr lang="en-US" sz="2800" dirty="0">
                <a:latin typeface="+mj-lt"/>
              </a:rPr>
              <a:t>Require policymakers to conduct a formal assessment of how specific policy proposal is likely to reduce or exacerbate racial disparities, especially in criminal justice system</a:t>
            </a:r>
          </a:p>
          <a:p>
            <a:r>
              <a:rPr lang="en-US" sz="2800" dirty="0">
                <a:latin typeface="+mj-lt"/>
              </a:rPr>
              <a:t>Implemented in Iowa &amp; Connecticut; under consideration in other states </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rPr>
              <a:t>Source: SAMHSA, 2020</a:t>
            </a:r>
          </a:p>
        </p:txBody>
      </p:sp>
    </p:spTree>
    <p:extLst>
      <p:ext uri="{BB962C8B-B14F-4D97-AF65-F5344CB8AC3E}">
        <p14:creationId xmlns:p14="http://schemas.microsoft.com/office/powerpoint/2010/main" val="3978459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t>Interventions for Hispanic Americans</a:t>
            </a:r>
            <a:endParaRPr lang="en-US" dirty="0"/>
          </a:p>
        </p:txBody>
      </p:sp>
      <p:sp>
        <p:nvSpPr>
          <p:cNvPr id="3" name="Content Placeholder 2"/>
          <p:cNvSpPr>
            <a:spLocks noGrp="1"/>
          </p:cNvSpPr>
          <p:nvPr>
            <p:ph idx="1"/>
          </p:nvPr>
        </p:nvSpPr>
        <p:spPr/>
        <p:txBody>
          <a:bodyPr/>
          <a:lstStyle/>
          <a:p>
            <a:r>
              <a:rPr lang="en-US" dirty="0">
                <a:latin typeface="+mj-lt"/>
              </a:rPr>
              <a:t>Cultural customs that deter Hispanics from substance misuse should be utilized in clinical settings</a:t>
            </a:r>
          </a:p>
          <a:p>
            <a:r>
              <a:rPr lang="en-US" dirty="0">
                <a:latin typeface="+mj-lt"/>
              </a:rPr>
              <a:t>Combination of non-pharmacological interventions and alternative therapies</a:t>
            </a:r>
          </a:p>
          <a:p>
            <a:pPr lvl="1"/>
            <a:r>
              <a:rPr lang="en-US" dirty="0">
                <a:latin typeface="+mj-lt"/>
              </a:rPr>
              <a:t>Prayer</a:t>
            </a:r>
          </a:p>
          <a:p>
            <a:pPr lvl="1"/>
            <a:r>
              <a:rPr lang="en-US" dirty="0">
                <a:latin typeface="+mj-lt"/>
              </a:rPr>
              <a:t>Deep-breathing techniques</a:t>
            </a:r>
          </a:p>
          <a:p>
            <a:pPr lvl="1"/>
            <a:r>
              <a:rPr lang="en-US" dirty="0">
                <a:latin typeface="+mj-lt"/>
              </a:rPr>
              <a:t>Meditation</a:t>
            </a:r>
          </a:p>
          <a:p>
            <a:pPr lvl="1"/>
            <a:r>
              <a:rPr lang="en-US" dirty="0">
                <a:latin typeface="+mj-lt"/>
              </a:rPr>
              <a:t>Herbal remedies </a:t>
            </a:r>
          </a:p>
          <a:p>
            <a:pPr lvl="1"/>
            <a:r>
              <a:rPr lang="en-US" dirty="0">
                <a:latin typeface="+mj-lt"/>
              </a:rPr>
              <a:t>Massage therapy, acupressure </a:t>
            </a:r>
          </a:p>
          <a:p>
            <a:pPr lvl="1"/>
            <a:endParaRPr lang="en-US" dirty="0"/>
          </a:p>
        </p:txBody>
      </p:sp>
      <p:sp>
        <p:nvSpPr>
          <p:cNvPr id="5" name="TextBox 4"/>
          <p:cNvSpPr txBox="1"/>
          <p:nvPr/>
        </p:nvSpPr>
        <p:spPr>
          <a:xfrm>
            <a:off x="220133" y="6324603"/>
            <a:ext cx="5452534" cy="369332"/>
          </a:xfrm>
          <a:prstGeom prst="rect">
            <a:avLst/>
          </a:prstGeom>
          <a:noFill/>
        </p:spPr>
        <p:txBody>
          <a:bodyPr wrap="square" rtlCol="0">
            <a:spAutoFit/>
          </a:bodyPr>
          <a:lstStyle/>
          <a:p>
            <a:r>
              <a:rPr lang="en-US" dirty="0">
                <a:solidFill>
                  <a:schemeClr val="bg1"/>
                </a:solidFill>
              </a:rPr>
              <a:t>Source: </a:t>
            </a:r>
            <a:r>
              <a:rPr lang="en-US" dirty="0" err="1">
                <a:solidFill>
                  <a:schemeClr val="bg1"/>
                </a:solidFill>
              </a:rPr>
              <a:t>Brenes</a:t>
            </a:r>
            <a:r>
              <a:rPr lang="en-US" dirty="0">
                <a:solidFill>
                  <a:schemeClr val="bg1"/>
                </a:solidFill>
              </a:rPr>
              <a:t> &amp; Henriquez, 2020</a:t>
            </a:r>
          </a:p>
        </p:txBody>
      </p:sp>
    </p:spTree>
    <p:extLst>
      <p:ext uri="{BB962C8B-B14F-4D97-AF65-F5344CB8AC3E}">
        <p14:creationId xmlns:p14="http://schemas.microsoft.com/office/powerpoint/2010/main" val="12887446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Culturally-Tailored Public Awareness Campaigns in Native Languages</a:t>
            </a:r>
          </a:p>
        </p:txBody>
      </p:sp>
      <p:sp>
        <p:nvSpPr>
          <p:cNvPr id="3" name="Content Placeholder 2"/>
          <p:cNvSpPr>
            <a:spLocks noGrp="1"/>
          </p:cNvSpPr>
          <p:nvPr>
            <p:ph idx="1"/>
          </p:nvPr>
        </p:nvSpPr>
        <p:spPr/>
        <p:txBody>
          <a:bodyPr/>
          <a:lstStyle/>
          <a:p>
            <a:r>
              <a:rPr lang="en-US" dirty="0">
                <a:latin typeface="+mj-lt"/>
              </a:rPr>
              <a:t>Important to address prevention and treatment in approaches like PSA’s</a:t>
            </a:r>
          </a:p>
          <a:p>
            <a:r>
              <a:rPr lang="en-US" dirty="0">
                <a:latin typeface="+mj-lt"/>
              </a:rPr>
              <a:t>Important to convey that long-term recovery is possible</a:t>
            </a:r>
          </a:p>
          <a:p>
            <a:endParaRPr lang="en-US" dirty="0">
              <a:latin typeface="+mj-lt"/>
            </a:endParaRPr>
          </a:p>
          <a:p>
            <a:r>
              <a:rPr lang="en-US" dirty="0">
                <a:latin typeface="+mj-lt"/>
              </a:rPr>
              <a:t>Key informant: “Build a narrative of hope, optimism, and availability of treatment options, identify informal community leaders, take information to them in Spanish so they can recognize opioid use and how to safely and effectively intervene”. </a:t>
            </a:r>
          </a:p>
        </p:txBody>
      </p:sp>
      <p:sp>
        <p:nvSpPr>
          <p:cNvPr id="4" name="TextBox 3"/>
          <p:cNvSpPr txBox="1"/>
          <p:nvPr/>
        </p:nvSpPr>
        <p:spPr>
          <a:xfrm>
            <a:off x="132347" y="6324603"/>
            <a:ext cx="3657600" cy="376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Source: SAMHSA, 2020a</a:t>
            </a:r>
          </a:p>
        </p:txBody>
      </p:sp>
    </p:spTree>
    <p:extLst>
      <p:ext uri="{BB962C8B-B14F-4D97-AF65-F5344CB8AC3E}">
        <p14:creationId xmlns:p14="http://schemas.microsoft.com/office/powerpoint/2010/main" val="26287653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Media Campaigns in Spanish</a:t>
            </a:r>
          </a:p>
        </p:txBody>
      </p:sp>
      <p:sp>
        <p:nvSpPr>
          <p:cNvPr id="3" name="Content Placeholder 2"/>
          <p:cNvSpPr>
            <a:spLocks noGrp="1"/>
          </p:cNvSpPr>
          <p:nvPr>
            <p:ph idx="1"/>
          </p:nvPr>
        </p:nvSpPr>
        <p:spPr/>
        <p:txBody>
          <a:bodyPr/>
          <a:lstStyle/>
          <a:p>
            <a:r>
              <a:rPr lang="en-US" dirty="0">
                <a:latin typeface="+mj-lt"/>
              </a:rPr>
              <a:t>CETPA Mental Health and Substance Abuse Services</a:t>
            </a:r>
          </a:p>
          <a:p>
            <a:pPr lvl="1"/>
            <a:r>
              <a:rPr lang="en-US" dirty="0">
                <a:latin typeface="+mj-lt"/>
              </a:rPr>
              <a:t>Non-profit agency in Georgia for over 20 years</a:t>
            </a:r>
          </a:p>
          <a:p>
            <a:pPr lvl="1"/>
            <a:r>
              <a:rPr lang="en-US" dirty="0">
                <a:latin typeface="+mj-lt"/>
              </a:rPr>
              <a:t>Initiated prescription drug prevention program for Hispanic/</a:t>
            </a:r>
            <a:r>
              <a:rPr lang="en-US" dirty="0" err="1">
                <a:latin typeface="+mj-lt"/>
              </a:rPr>
              <a:t>Latinx</a:t>
            </a:r>
            <a:r>
              <a:rPr lang="en-US" dirty="0">
                <a:latin typeface="+mj-lt"/>
              </a:rPr>
              <a:t> communities </a:t>
            </a:r>
          </a:p>
          <a:p>
            <a:pPr lvl="1"/>
            <a:r>
              <a:rPr lang="en-US" dirty="0">
                <a:latin typeface="+mj-lt"/>
              </a:rPr>
              <a:t>Held focus groups in English and Spanish, various ages</a:t>
            </a:r>
          </a:p>
          <a:p>
            <a:pPr lvl="1"/>
            <a:r>
              <a:rPr lang="en-US" dirty="0">
                <a:latin typeface="+mj-lt"/>
              </a:rPr>
              <a:t>Families with recently arrived members had least knowledge about opioids and potential harms</a:t>
            </a:r>
          </a:p>
          <a:p>
            <a:pPr lvl="1"/>
            <a:r>
              <a:rPr lang="en-US" dirty="0">
                <a:latin typeface="+mj-lt"/>
              </a:rPr>
              <a:t>Media campaign created in Spanish after focus groups to educate about OUD as a chronic illness rather than a moral failing </a:t>
            </a:r>
          </a:p>
        </p:txBody>
      </p:sp>
      <p:sp>
        <p:nvSpPr>
          <p:cNvPr id="4" name="TextBox 3"/>
          <p:cNvSpPr txBox="1"/>
          <p:nvPr/>
        </p:nvSpPr>
        <p:spPr>
          <a:xfrm>
            <a:off x="108284" y="6324603"/>
            <a:ext cx="38741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Source: SAMHSA, 2020a</a:t>
            </a:r>
          </a:p>
        </p:txBody>
      </p:sp>
    </p:spTree>
    <p:extLst>
      <p:ext uri="{BB962C8B-B14F-4D97-AF65-F5344CB8AC3E}">
        <p14:creationId xmlns:p14="http://schemas.microsoft.com/office/powerpoint/2010/main" val="361554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A0A5-C66B-435F-B5A4-EC30FA133556}"/>
              </a:ext>
            </a:extLst>
          </p:cNvPr>
          <p:cNvSpPr>
            <a:spLocks noGrp="1"/>
          </p:cNvSpPr>
          <p:nvPr>
            <p:ph type="title"/>
          </p:nvPr>
        </p:nvSpPr>
        <p:spPr/>
        <p:txBody>
          <a:bodyPr/>
          <a:lstStyle/>
          <a:p>
            <a:pPr algn="ctr"/>
            <a:r>
              <a:rPr lang="en-US" dirty="0"/>
              <a:t>New HIV Diagnoses by Race/Ethnicity U.S., 2019</a:t>
            </a:r>
          </a:p>
        </p:txBody>
      </p:sp>
      <p:pic>
        <p:nvPicPr>
          <p:cNvPr id="8" name="Content Placeholder 7" descr="New HIV Diagnoses by Race/Ethnicity Nationally, 2019&#10;&#10;This graph shows the rate of new HIV diagnoses in 2018 being higher in the Black population than in other racial/ethnic groups.">
            <a:extLst>
              <a:ext uri="{FF2B5EF4-FFF2-40B4-BE49-F238E27FC236}">
                <a16:creationId xmlns:a16="http://schemas.microsoft.com/office/drawing/2014/main" id="{9B2EE530-6530-4E92-83F0-C00202C220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
        <p:nvSpPr>
          <p:cNvPr id="9" name="TextBox 8">
            <a:extLst>
              <a:ext uri="{FF2B5EF4-FFF2-40B4-BE49-F238E27FC236}">
                <a16:creationId xmlns:a16="http://schemas.microsoft.com/office/drawing/2014/main" id="{22AF2CB3-EF3C-4996-8033-0E4A8F00228F}"/>
              </a:ext>
            </a:extLst>
          </p:cNvPr>
          <p:cNvSpPr txBox="1"/>
          <p:nvPr/>
        </p:nvSpPr>
        <p:spPr>
          <a:xfrm>
            <a:off x="104503" y="6324603"/>
            <a:ext cx="35922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Source: CDC, 2020</a:t>
            </a:r>
          </a:p>
        </p:txBody>
      </p:sp>
      <p:sp>
        <p:nvSpPr>
          <p:cNvPr id="4" name="Slide Number Placeholder 3">
            <a:extLst>
              <a:ext uri="{FF2B5EF4-FFF2-40B4-BE49-F238E27FC236}">
                <a16:creationId xmlns:a16="http://schemas.microsoft.com/office/drawing/2014/main" id="{6589E8C5-6E5B-4C8A-90E4-2D6B9136F67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3152626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408"/>
            <a:ext cx="8229600" cy="1143000"/>
          </a:xfrm>
        </p:spPr>
        <p:txBody>
          <a:bodyPr/>
          <a:lstStyle/>
          <a:p>
            <a:pPr algn="ctr"/>
            <a:r>
              <a:rPr lang="en-US" sz="4400" dirty="0"/>
              <a:t>Spanish Language </a:t>
            </a:r>
            <a:br>
              <a:rPr lang="en-US" sz="4400" dirty="0"/>
            </a:br>
            <a:r>
              <a:rPr lang="en-US" sz="4400" dirty="0"/>
              <a:t>Prevention Campaign</a:t>
            </a:r>
          </a:p>
        </p:txBody>
      </p:sp>
      <p:sp>
        <p:nvSpPr>
          <p:cNvPr id="3" name="Content Placeholder 2"/>
          <p:cNvSpPr>
            <a:spLocks noGrp="1"/>
          </p:cNvSpPr>
          <p:nvPr>
            <p:ph idx="1"/>
          </p:nvPr>
        </p:nvSpPr>
        <p:spPr/>
        <p:txBody>
          <a:bodyPr/>
          <a:lstStyle/>
          <a:p>
            <a:r>
              <a:rPr lang="en-US" sz="2800" dirty="0">
                <a:latin typeface="+mj-lt"/>
              </a:rPr>
              <a:t>CETPA also implemented prevention campaign using pharmacy bags </a:t>
            </a:r>
          </a:p>
          <a:p>
            <a:pPr lvl="1"/>
            <a:r>
              <a:rPr lang="en-US" dirty="0">
                <a:latin typeface="+mj-lt"/>
              </a:rPr>
              <a:t>Partnered with 22 pharmacies in 4 cities in GA</a:t>
            </a:r>
          </a:p>
          <a:p>
            <a:pPr lvl="1"/>
            <a:r>
              <a:rPr lang="en-US" dirty="0">
                <a:latin typeface="+mj-lt"/>
              </a:rPr>
              <a:t>Pharmacies replaced their own branded medication bags printed in English &amp; Spanish with information about safe disposal and use of opioids</a:t>
            </a:r>
          </a:p>
          <a:p>
            <a:pPr lvl="1"/>
            <a:r>
              <a:rPr lang="en-US" dirty="0">
                <a:latin typeface="+mj-lt"/>
              </a:rPr>
              <a:t>Bags included QR code to state’s website on safe drug disposal sites</a:t>
            </a:r>
          </a:p>
          <a:p>
            <a:pPr lvl="1"/>
            <a:r>
              <a:rPr lang="en-US" dirty="0">
                <a:latin typeface="+mj-lt"/>
              </a:rPr>
              <a:t>Printed and distributed over 200,000 bags  </a:t>
            </a:r>
          </a:p>
        </p:txBody>
      </p:sp>
      <p:sp>
        <p:nvSpPr>
          <p:cNvPr id="4" name="TextBox 3"/>
          <p:cNvSpPr txBox="1"/>
          <p:nvPr/>
        </p:nvSpPr>
        <p:spPr>
          <a:xfrm>
            <a:off x="96253" y="6324603"/>
            <a:ext cx="40666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Source: SAMHSA, 2020a</a:t>
            </a:r>
          </a:p>
        </p:txBody>
      </p:sp>
    </p:spTree>
    <p:extLst>
      <p:ext uri="{BB962C8B-B14F-4D97-AF65-F5344CB8AC3E}">
        <p14:creationId xmlns:p14="http://schemas.microsoft.com/office/powerpoint/2010/main" val="913171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345"/>
            <a:ext cx="8229600" cy="1143000"/>
          </a:xfrm>
        </p:spPr>
        <p:txBody>
          <a:bodyPr/>
          <a:lstStyle/>
          <a:p>
            <a:pPr algn="ctr"/>
            <a:r>
              <a:rPr lang="en-US" sz="4400" dirty="0"/>
              <a:t>Partnering with </a:t>
            </a:r>
            <a:br>
              <a:rPr lang="en-US" sz="4400" dirty="0"/>
            </a:br>
            <a:r>
              <a:rPr lang="en-US" sz="4400" dirty="0"/>
              <a:t>Community-Based Organizations</a:t>
            </a:r>
          </a:p>
        </p:txBody>
      </p:sp>
      <p:sp>
        <p:nvSpPr>
          <p:cNvPr id="3" name="Content Placeholder 2"/>
          <p:cNvSpPr>
            <a:spLocks noGrp="1"/>
          </p:cNvSpPr>
          <p:nvPr>
            <p:ph idx="1"/>
          </p:nvPr>
        </p:nvSpPr>
        <p:spPr>
          <a:xfrm>
            <a:off x="300789" y="1935166"/>
            <a:ext cx="8638673" cy="4389437"/>
          </a:xfrm>
        </p:spPr>
        <p:txBody>
          <a:bodyPr/>
          <a:lstStyle/>
          <a:p>
            <a:r>
              <a:rPr lang="en-US" dirty="0">
                <a:latin typeface="+mj-lt"/>
              </a:rPr>
              <a:t>Many </a:t>
            </a:r>
            <a:r>
              <a:rPr lang="en-US" dirty="0" err="1">
                <a:latin typeface="+mj-lt"/>
              </a:rPr>
              <a:t>Latinx</a:t>
            </a:r>
            <a:r>
              <a:rPr lang="en-US" dirty="0">
                <a:latin typeface="+mj-lt"/>
              </a:rPr>
              <a:t> families seek services from Hispanic/Latino-focused CBO’s where Spanish is spoken</a:t>
            </a:r>
          </a:p>
          <a:p>
            <a:r>
              <a:rPr lang="en-US" dirty="0">
                <a:latin typeface="+mj-lt"/>
              </a:rPr>
              <a:t>Historically, behavioral health agencies are only open weekdays until 4 or 5pm; many working class families cannot take off work to get there, so need to change hours</a:t>
            </a:r>
          </a:p>
          <a:p>
            <a:r>
              <a:rPr lang="en-US" dirty="0" err="1">
                <a:latin typeface="+mj-lt"/>
              </a:rPr>
              <a:t>Ser</a:t>
            </a:r>
            <a:r>
              <a:rPr lang="en-US" dirty="0">
                <a:latin typeface="+mj-lt"/>
              </a:rPr>
              <a:t> </a:t>
            </a:r>
            <a:r>
              <a:rPr lang="en-US" dirty="0" err="1">
                <a:latin typeface="+mj-lt"/>
              </a:rPr>
              <a:t>Familia</a:t>
            </a:r>
            <a:r>
              <a:rPr lang="en-US" dirty="0">
                <a:latin typeface="+mj-lt"/>
              </a:rPr>
              <a:t> is a behavioral health CBO in Georgia; they coordinate meetings between small </a:t>
            </a:r>
            <a:r>
              <a:rPr lang="en-US" dirty="0" err="1">
                <a:latin typeface="+mj-lt"/>
              </a:rPr>
              <a:t>Latinx</a:t>
            </a:r>
            <a:r>
              <a:rPr lang="en-US" dirty="0">
                <a:latin typeface="+mj-lt"/>
              </a:rPr>
              <a:t>-serving agencies to create informal networks of CBO’s</a:t>
            </a:r>
          </a:p>
          <a:p>
            <a:r>
              <a:rPr lang="en-US" dirty="0" err="1">
                <a:latin typeface="+mj-lt"/>
              </a:rPr>
              <a:t>Ser</a:t>
            </a:r>
            <a:r>
              <a:rPr lang="en-US" dirty="0">
                <a:latin typeface="+mj-lt"/>
              </a:rPr>
              <a:t> </a:t>
            </a:r>
            <a:r>
              <a:rPr lang="en-US" dirty="0" err="1">
                <a:latin typeface="+mj-lt"/>
              </a:rPr>
              <a:t>Familia</a:t>
            </a:r>
            <a:r>
              <a:rPr lang="en-US" dirty="0">
                <a:latin typeface="+mj-lt"/>
              </a:rPr>
              <a:t> teaches staff at smaller CBO’s to recognize opioid use, intervene, and connect to treatment </a:t>
            </a:r>
          </a:p>
        </p:txBody>
      </p:sp>
      <p:sp>
        <p:nvSpPr>
          <p:cNvPr id="4" name="TextBox 3"/>
          <p:cNvSpPr txBox="1"/>
          <p:nvPr/>
        </p:nvSpPr>
        <p:spPr>
          <a:xfrm>
            <a:off x="108284" y="6324603"/>
            <a:ext cx="333274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Source: SAMHSA, 2020a</a:t>
            </a:r>
          </a:p>
        </p:txBody>
      </p:sp>
    </p:spTree>
    <p:extLst>
      <p:ext uri="{BB962C8B-B14F-4D97-AF65-F5344CB8AC3E}">
        <p14:creationId xmlns:p14="http://schemas.microsoft.com/office/powerpoint/2010/main" val="5671243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718"/>
            <a:ext cx="8229600" cy="1143000"/>
          </a:xfrm>
        </p:spPr>
        <p:txBody>
          <a:bodyPr anchor="t"/>
          <a:lstStyle/>
          <a:p>
            <a:pPr algn="ctr"/>
            <a:r>
              <a:rPr lang="en-US" sz="4000" dirty="0"/>
              <a:t>SAMHSA/Faith-Based </a:t>
            </a:r>
            <a:br>
              <a:rPr lang="en-US" sz="4000" dirty="0"/>
            </a:br>
            <a:r>
              <a:rPr lang="en-US" sz="4000" dirty="0"/>
              <a:t>Community Initiatives </a:t>
            </a:r>
          </a:p>
        </p:txBody>
      </p:sp>
      <p:sp>
        <p:nvSpPr>
          <p:cNvPr id="3" name="Content Placeholder 2"/>
          <p:cNvSpPr>
            <a:spLocks noGrp="1"/>
          </p:cNvSpPr>
          <p:nvPr>
            <p:ph idx="1"/>
          </p:nvPr>
        </p:nvSpPr>
        <p:spPr/>
        <p:txBody>
          <a:bodyPr/>
          <a:lstStyle/>
          <a:p>
            <a:r>
              <a:rPr lang="en-US" dirty="0">
                <a:latin typeface="+mj-lt"/>
              </a:rPr>
              <a:t>SAMHSA task force</a:t>
            </a:r>
          </a:p>
          <a:p>
            <a:r>
              <a:rPr lang="en-US" dirty="0">
                <a:latin typeface="+mj-lt"/>
              </a:rPr>
              <a:t>Provides grants for faith-based community initiatives </a:t>
            </a:r>
          </a:p>
          <a:p>
            <a:r>
              <a:rPr lang="en-US" dirty="0">
                <a:latin typeface="+mj-lt"/>
              </a:rPr>
              <a:t>Healthcare professionals work with faith-based organizations to deliver substance use prevention and treatment, and mental health services to underserved communities </a:t>
            </a:r>
          </a:p>
          <a:p>
            <a:r>
              <a:rPr lang="en-US" dirty="0">
                <a:latin typeface="+mj-lt"/>
              </a:rPr>
              <a:t>Religious institutions important within Black community, provide ideal vehicles to provide culturally-sensitive treatment for OUD </a:t>
            </a:r>
          </a:p>
          <a:p>
            <a:endParaRPr lang="en-US" dirty="0"/>
          </a:p>
        </p:txBody>
      </p:sp>
      <p:sp>
        <p:nvSpPr>
          <p:cNvPr id="4" name="TextBox 3"/>
          <p:cNvSpPr txBox="1"/>
          <p:nvPr/>
        </p:nvSpPr>
        <p:spPr>
          <a:xfrm>
            <a:off x="156754" y="6324603"/>
            <a:ext cx="7916091" cy="369332"/>
          </a:xfrm>
          <a:prstGeom prst="rect">
            <a:avLst/>
          </a:prstGeom>
          <a:noFill/>
        </p:spPr>
        <p:txBody>
          <a:bodyPr wrap="square" rtlCol="0">
            <a:spAutoFit/>
          </a:bodyPr>
          <a:lstStyle/>
          <a:p>
            <a:r>
              <a:rPr lang="en-US" dirty="0">
                <a:solidFill>
                  <a:schemeClr val="bg1"/>
                </a:solidFill>
              </a:rPr>
              <a:t>Source: </a:t>
            </a:r>
            <a:r>
              <a:rPr lang="en-US" dirty="0">
                <a:hlinkClick r:id="rId3" tooltip="SAMHSA Website - Faith-Based Initiatives"/>
              </a:rPr>
              <a:t>https://www.samhsa.gov/faith-based-initiatives</a:t>
            </a:r>
            <a:endParaRPr lang="en-US" dirty="0">
              <a:solidFill>
                <a:schemeClr val="bg1"/>
              </a:solidFill>
            </a:endParaRPr>
          </a:p>
        </p:txBody>
      </p:sp>
    </p:spTree>
    <p:extLst>
      <p:ext uri="{BB962C8B-B14F-4D97-AF65-F5344CB8AC3E}">
        <p14:creationId xmlns:p14="http://schemas.microsoft.com/office/powerpoint/2010/main" val="1223370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800" dirty="0"/>
              <a:t>Prime Time Sister Circles</a:t>
            </a:r>
          </a:p>
        </p:txBody>
      </p:sp>
      <p:sp>
        <p:nvSpPr>
          <p:cNvPr id="3" name="Content Placeholder 2"/>
          <p:cNvSpPr>
            <a:spLocks noGrp="1"/>
          </p:cNvSpPr>
          <p:nvPr>
            <p:ph idx="1"/>
          </p:nvPr>
        </p:nvSpPr>
        <p:spPr/>
        <p:txBody>
          <a:bodyPr/>
          <a:lstStyle/>
          <a:p>
            <a:r>
              <a:rPr lang="en-US" dirty="0">
                <a:latin typeface="+mj-lt"/>
              </a:rPr>
              <a:t>Program of Gaston &amp; Porter Health Improvement Center, a non-profit established by two midlife Black women health professionals </a:t>
            </a:r>
          </a:p>
          <a:p>
            <a:r>
              <a:rPr lang="en-US" dirty="0">
                <a:latin typeface="+mj-lt"/>
              </a:rPr>
              <a:t>Evidence-based, culturally competent support group intervention </a:t>
            </a:r>
          </a:p>
          <a:p>
            <a:r>
              <a:rPr lang="en-US" dirty="0">
                <a:latin typeface="+mj-lt"/>
              </a:rPr>
              <a:t>Community-based, socially innovative, &amp; holistic </a:t>
            </a:r>
          </a:p>
          <a:p>
            <a:r>
              <a:rPr lang="en-US" dirty="0">
                <a:latin typeface="+mj-lt"/>
              </a:rPr>
              <a:t>Addresses impact of gender, race, &amp; class experienced by midlife (ages 40-75) Black women</a:t>
            </a:r>
          </a:p>
          <a:p>
            <a:r>
              <a:rPr lang="en-US" dirty="0">
                <a:latin typeface="+mj-lt"/>
              </a:rPr>
              <a:t>High risk population for chronic physical and emotional issues including addiction </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rPr>
              <a:t>Source: SAMHSA, 2020</a:t>
            </a:r>
          </a:p>
        </p:txBody>
      </p:sp>
    </p:spTree>
    <p:extLst>
      <p:ext uri="{BB962C8B-B14F-4D97-AF65-F5344CB8AC3E}">
        <p14:creationId xmlns:p14="http://schemas.microsoft.com/office/powerpoint/2010/main" val="7249666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433"/>
            <a:ext cx="8229600" cy="1143000"/>
          </a:xfrm>
        </p:spPr>
        <p:txBody>
          <a:bodyPr anchor="t"/>
          <a:lstStyle/>
          <a:p>
            <a:pPr algn="ctr"/>
            <a:r>
              <a:rPr lang="en-US" sz="4800" dirty="0"/>
              <a:t>Prime Time Sister Circles (2)</a:t>
            </a:r>
            <a:endParaRPr lang="en-US" dirty="0"/>
          </a:p>
        </p:txBody>
      </p:sp>
      <p:sp>
        <p:nvSpPr>
          <p:cNvPr id="3" name="Content Placeholder 2"/>
          <p:cNvSpPr>
            <a:spLocks noGrp="1"/>
          </p:cNvSpPr>
          <p:nvPr>
            <p:ph idx="1"/>
          </p:nvPr>
        </p:nvSpPr>
        <p:spPr>
          <a:xfrm>
            <a:off x="457200" y="1472756"/>
            <a:ext cx="8229600" cy="4389437"/>
          </a:xfrm>
        </p:spPr>
        <p:txBody>
          <a:bodyPr/>
          <a:lstStyle/>
          <a:p>
            <a:r>
              <a:rPr lang="en-US" dirty="0">
                <a:latin typeface="+mj-lt"/>
              </a:rPr>
              <a:t>PTSC’s meet two hours/week for 13 weeks in community settings and use a CBT approach </a:t>
            </a:r>
          </a:p>
          <a:p>
            <a:r>
              <a:rPr lang="en-US" dirty="0">
                <a:latin typeface="+mj-lt"/>
              </a:rPr>
              <a:t>Safe, supportive space where women can learn to see themselves as more than their OUD </a:t>
            </a:r>
          </a:p>
          <a:p>
            <a:r>
              <a:rPr lang="en-US" dirty="0">
                <a:latin typeface="+mj-lt"/>
              </a:rPr>
              <a:t>Helps address challenges like single parenthood, incarceration, co-occurring physical and emotional health conditions (i.e. depression, hypertension, diabetes), history of childhood abuse, low self-esteem, and financial issues</a:t>
            </a:r>
          </a:p>
          <a:p>
            <a:r>
              <a:rPr lang="en-US" dirty="0">
                <a:latin typeface="+mj-lt"/>
              </a:rPr>
              <a:t>All staff/facilitators are midlife Black women, i.e. “trusted messengers”</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rPr>
              <a:t>Source: SAMHSA, 2020</a:t>
            </a:r>
          </a:p>
        </p:txBody>
      </p:sp>
    </p:spTree>
    <p:extLst>
      <p:ext uri="{BB962C8B-B14F-4D97-AF65-F5344CB8AC3E}">
        <p14:creationId xmlns:p14="http://schemas.microsoft.com/office/powerpoint/2010/main" val="1166558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800" dirty="0"/>
              <a:t>Prime Time Sister Circles (3)</a:t>
            </a:r>
            <a:endParaRPr lang="en-US" dirty="0"/>
          </a:p>
        </p:txBody>
      </p:sp>
      <p:sp>
        <p:nvSpPr>
          <p:cNvPr id="3" name="Content Placeholder 2"/>
          <p:cNvSpPr>
            <a:spLocks noGrp="1"/>
          </p:cNvSpPr>
          <p:nvPr>
            <p:ph idx="1"/>
          </p:nvPr>
        </p:nvSpPr>
        <p:spPr/>
        <p:txBody>
          <a:bodyPr/>
          <a:lstStyle/>
          <a:p>
            <a:r>
              <a:rPr lang="en-US" dirty="0">
                <a:latin typeface="+mj-lt"/>
              </a:rPr>
              <a:t>PTSC sites are churches, public housing, health centers, recreation centers, SUD treatment programs</a:t>
            </a:r>
          </a:p>
          <a:p>
            <a:r>
              <a:rPr lang="en-US" dirty="0">
                <a:latin typeface="+mj-lt"/>
              </a:rPr>
              <a:t>Participants receive $10/week for transportation or childcare needs</a:t>
            </a:r>
          </a:p>
          <a:p>
            <a:r>
              <a:rPr lang="en-US" dirty="0">
                <a:latin typeface="+mj-lt"/>
              </a:rPr>
              <a:t>Also receive a blood pressure cuff &amp; monitor and pedometer, and are trained to use them</a:t>
            </a:r>
          </a:p>
          <a:p>
            <a:r>
              <a:rPr lang="en-US" dirty="0">
                <a:latin typeface="+mj-lt"/>
              </a:rPr>
              <a:t>Light meal to educate about healthy snacks</a:t>
            </a:r>
          </a:p>
          <a:p>
            <a:r>
              <a:rPr lang="en-US" dirty="0">
                <a:latin typeface="+mj-lt"/>
              </a:rPr>
              <a:t>Women in OUD-focused PTSC’s made positive changes to stress management, nutrition, fitness and BP levels, and increased their self-esteem</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rPr>
              <a:t>Source: SAMHSA, 2020</a:t>
            </a:r>
          </a:p>
        </p:txBody>
      </p:sp>
    </p:spTree>
    <p:extLst>
      <p:ext uri="{BB962C8B-B14F-4D97-AF65-F5344CB8AC3E}">
        <p14:creationId xmlns:p14="http://schemas.microsoft.com/office/powerpoint/2010/main" val="12438990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784"/>
            <a:ext cx="8229600" cy="1143000"/>
          </a:xfrm>
        </p:spPr>
        <p:txBody>
          <a:bodyPr anchor="t"/>
          <a:lstStyle/>
          <a:p>
            <a:pPr algn="ctr"/>
            <a:r>
              <a:rPr lang="en-US" sz="4400" dirty="0"/>
              <a:t>Prime Time Sister Circles</a:t>
            </a:r>
            <a:br>
              <a:rPr lang="en-US" sz="4400" dirty="0"/>
            </a:br>
            <a:r>
              <a:rPr lang="en-US" sz="3600" dirty="0"/>
              <a:t>Research</a:t>
            </a:r>
            <a:endParaRPr lang="en-US" sz="4400" dirty="0"/>
          </a:p>
        </p:txBody>
      </p:sp>
      <p:sp>
        <p:nvSpPr>
          <p:cNvPr id="3" name="Content Placeholder 2"/>
          <p:cNvSpPr>
            <a:spLocks noGrp="1"/>
          </p:cNvSpPr>
          <p:nvPr>
            <p:ph idx="1"/>
          </p:nvPr>
        </p:nvSpPr>
        <p:spPr/>
        <p:txBody>
          <a:bodyPr/>
          <a:lstStyle/>
          <a:p>
            <a:r>
              <a:rPr lang="en-US" sz="2400" dirty="0">
                <a:latin typeface="+mj-lt"/>
              </a:rPr>
              <a:t>134 African-American wome1 at 11 sites around country</a:t>
            </a:r>
          </a:p>
          <a:p>
            <a:r>
              <a:rPr lang="en-US" sz="2400" dirty="0">
                <a:latin typeface="+mj-lt"/>
              </a:rPr>
              <a:t>Data collected at 10 weeks, 6 months, 12 months</a:t>
            </a:r>
          </a:p>
          <a:p>
            <a:r>
              <a:rPr lang="en-US" sz="2400" dirty="0">
                <a:latin typeface="+mj-lt"/>
              </a:rPr>
              <a:t>Women in the program increased consumption of more nutritious foods to prevent disease</a:t>
            </a:r>
          </a:p>
          <a:p>
            <a:r>
              <a:rPr lang="en-US" sz="2400" dirty="0">
                <a:latin typeface="+mj-lt"/>
              </a:rPr>
              <a:t>Approximately 2/3 reported making use of stress management strategies</a:t>
            </a:r>
          </a:p>
          <a:p>
            <a:r>
              <a:rPr lang="en-US" sz="2400" dirty="0">
                <a:latin typeface="+mj-lt"/>
              </a:rPr>
              <a:t>60% increase in annual mammograms, 54% increase in blood pressure checkups</a:t>
            </a:r>
          </a:p>
          <a:p>
            <a:r>
              <a:rPr lang="en-US" sz="2400" dirty="0">
                <a:latin typeface="+mj-lt"/>
              </a:rPr>
              <a:t>83.7% felt changes could be maintained over their lifetime </a:t>
            </a:r>
          </a:p>
          <a:p>
            <a:r>
              <a:rPr lang="en-US" dirty="0">
                <a:latin typeface="+mj-lt"/>
              </a:rPr>
              <a:t>Follow-up study (2016) found similar results </a:t>
            </a:r>
          </a:p>
        </p:txBody>
      </p:sp>
      <p:sp>
        <p:nvSpPr>
          <p:cNvPr id="4" name="TextBox 3"/>
          <p:cNvSpPr txBox="1"/>
          <p:nvPr/>
        </p:nvSpPr>
        <p:spPr>
          <a:xfrm>
            <a:off x="338667" y="6324603"/>
            <a:ext cx="7638270" cy="369332"/>
          </a:xfrm>
          <a:prstGeom prst="rect">
            <a:avLst/>
          </a:prstGeom>
          <a:noFill/>
        </p:spPr>
        <p:txBody>
          <a:bodyPr wrap="square" rtlCol="0">
            <a:spAutoFit/>
          </a:bodyPr>
          <a:lstStyle/>
          <a:p>
            <a:r>
              <a:rPr lang="en-US" dirty="0">
                <a:solidFill>
                  <a:schemeClr val="bg1"/>
                </a:solidFill>
              </a:rPr>
              <a:t>Sources: Gaston, Porter, &amp; Thomas, 2007; Thomas et al., 2016</a:t>
            </a:r>
          </a:p>
        </p:txBody>
      </p:sp>
    </p:spTree>
    <p:extLst>
      <p:ext uri="{BB962C8B-B14F-4D97-AF65-F5344CB8AC3E}">
        <p14:creationId xmlns:p14="http://schemas.microsoft.com/office/powerpoint/2010/main" val="793957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Conclusions</a:t>
            </a:r>
          </a:p>
        </p:txBody>
      </p:sp>
      <p:sp>
        <p:nvSpPr>
          <p:cNvPr id="3" name="Content Placeholder 2"/>
          <p:cNvSpPr>
            <a:spLocks noGrp="1"/>
          </p:cNvSpPr>
          <p:nvPr>
            <p:ph idx="1"/>
          </p:nvPr>
        </p:nvSpPr>
        <p:spPr>
          <a:xfrm>
            <a:off x="457200" y="1723465"/>
            <a:ext cx="8229600" cy="4389437"/>
          </a:xfrm>
        </p:spPr>
        <p:txBody>
          <a:bodyPr/>
          <a:lstStyle/>
          <a:p>
            <a:r>
              <a:rPr lang="en-US" sz="2800" dirty="0">
                <a:latin typeface="+mj-lt"/>
              </a:rPr>
              <a:t>Racial/ethnic disparities exist among individuals with Opioid Use Disorder, as they do for general health issues and access to care </a:t>
            </a:r>
          </a:p>
          <a:p>
            <a:r>
              <a:rPr lang="en-US" sz="2800" dirty="0">
                <a:latin typeface="+mj-lt"/>
              </a:rPr>
              <a:t>Culturally tailored interventions exist and are under development, but much work remains to be done to reduce and eventually eliminate these disparities </a:t>
            </a:r>
          </a:p>
          <a:p>
            <a:r>
              <a:rPr lang="en-US" sz="2800" dirty="0">
                <a:latin typeface="+mj-lt"/>
              </a:rPr>
              <a:t>The glaring inequities illuminated by the COVID-19 crisis may accelerate the process of reform</a:t>
            </a:r>
          </a:p>
        </p:txBody>
      </p:sp>
    </p:spTree>
    <p:extLst>
      <p:ext uri="{BB962C8B-B14F-4D97-AF65-F5344CB8AC3E}">
        <p14:creationId xmlns:p14="http://schemas.microsoft.com/office/powerpoint/2010/main" val="2622977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099"/>
            <a:ext cx="8229600" cy="1143000"/>
          </a:xfrm>
        </p:spPr>
        <p:txBody>
          <a:bodyPr anchor="t"/>
          <a:lstStyle/>
          <a:p>
            <a:pPr algn="ctr"/>
            <a:r>
              <a:rPr lang="en-US" dirty="0"/>
              <a:t>Conclusions (2)</a:t>
            </a:r>
          </a:p>
        </p:txBody>
      </p:sp>
      <p:sp>
        <p:nvSpPr>
          <p:cNvPr id="3" name="Content Placeholder 2"/>
          <p:cNvSpPr>
            <a:spLocks noGrp="1"/>
          </p:cNvSpPr>
          <p:nvPr>
            <p:ph idx="1"/>
          </p:nvPr>
        </p:nvSpPr>
        <p:spPr>
          <a:xfrm>
            <a:off x="457200" y="1698099"/>
            <a:ext cx="8229600" cy="3889901"/>
          </a:xfrm>
        </p:spPr>
        <p:txBody>
          <a:bodyPr/>
          <a:lstStyle/>
          <a:p>
            <a:r>
              <a:rPr lang="en-US" sz="2800" dirty="0">
                <a:latin typeface="+mj-lt"/>
              </a:rPr>
              <a:t>“To be effective in promoting abstinence and recovery, addiction treatment providers must be agents of institutional change, promoting the investment of social service resources and interpersonal, therapeutic support that are necessary to counteract the many levels of institutional abandonment and disinvestment that the narratives of our most marginalized addiction patients reveal.” </a:t>
            </a:r>
          </a:p>
        </p:txBody>
      </p:sp>
      <p:sp>
        <p:nvSpPr>
          <p:cNvPr id="4" name="TextBox 3"/>
          <p:cNvSpPr txBox="1"/>
          <p:nvPr/>
        </p:nvSpPr>
        <p:spPr>
          <a:xfrm>
            <a:off x="220133" y="6214533"/>
            <a:ext cx="4961467" cy="369332"/>
          </a:xfrm>
          <a:prstGeom prst="rect">
            <a:avLst/>
          </a:prstGeom>
          <a:noFill/>
        </p:spPr>
        <p:txBody>
          <a:bodyPr wrap="square" rtlCol="0">
            <a:spAutoFit/>
          </a:bodyPr>
          <a:lstStyle/>
          <a:p>
            <a:r>
              <a:rPr lang="en-US" dirty="0">
                <a:solidFill>
                  <a:schemeClr val="bg1"/>
                </a:solidFill>
              </a:rPr>
              <a:t>Source: Hatcher, </a:t>
            </a:r>
            <a:r>
              <a:rPr lang="en-US" dirty="0" err="1">
                <a:solidFill>
                  <a:schemeClr val="bg1"/>
                </a:solidFill>
              </a:rPr>
              <a:t>Medoza</a:t>
            </a:r>
            <a:r>
              <a:rPr lang="en-US" dirty="0">
                <a:solidFill>
                  <a:schemeClr val="bg1"/>
                </a:solidFill>
              </a:rPr>
              <a:t>, &amp; Hansen, 2018 </a:t>
            </a:r>
          </a:p>
        </p:txBody>
      </p:sp>
    </p:spTree>
    <p:extLst>
      <p:ext uri="{BB962C8B-B14F-4D97-AF65-F5344CB8AC3E}">
        <p14:creationId xmlns:p14="http://schemas.microsoft.com/office/powerpoint/2010/main" val="1948588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2104159"/>
            <a:ext cx="8229600" cy="1143000"/>
          </a:xfrm>
        </p:spPr>
        <p:txBody>
          <a:bodyPr/>
          <a:lstStyle/>
          <a:p>
            <a:pPr algn="ctr"/>
            <a:r>
              <a:rPr lang="en-US" sz="6600" dirty="0"/>
              <a:t>Q/A</a:t>
            </a:r>
            <a:endParaRPr lang="en-US" dirty="0"/>
          </a:p>
        </p:txBody>
      </p:sp>
    </p:spTree>
    <p:extLst>
      <p:ext uri="{BB962C8B-B14F-4D97-AF65-F5344CB8AC3E}">
        <p14:creationId xmlns:p14="http://schemas.microsoft.com/office/powerpoint/2010/main" val="195214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AB07-ECEF-431B-85B3-AE85B7E9F1A3}"/>
              </a:ext>
            </a:extLst>
          </p:cNvPr>
          <p:cNvSpPr>
            <a:spLocks noGrp="1"/>
          </p:cNvSpPr>
          <p:nvPr>
            <p:ph type="title"/>
          </p:nvPr>
        </p:nvSpPr>
        <p:spPr>
          <a:xfrm>
            <a:off x="457200" y="430530"/>
            <a:ext cx="8229600" cy="1143000"/>
          </a:xfrm>
        </p:spPr>
        <p:txBody>
          <a:bodyPr/>
          <a:lstStyle/>
          <a:p>
            <a:pPr algn="ctr"/>
            <a:r>
              <a:rPr kumimoji="0" lang="en-US" sz="4400" b="1" i="0" u="none" strike="noStrike" kern="1200" cap="none" spc="0" normalizeH="0" baseline="0" noProof="0" dirty="0">
                <a:ln>
                  <a:noFill/>
                </a:ln>
                <a:solidFill>
                  <a:srgbClr val="FFFF00"/>
                </a:solidFill>
                <a:effectLst/>
                <a:uLnTx/>
                <a:uFillTx/>
                <a:latin typeface="Calibri"/>
                <a:ea typeface="+mj-ea"/>
                <a:cs typeface="+mj-cs"/>
              </a:rPr>
              <a:t>New HIV Diagnoses (U.S.) Among Women by Race/Ethnicity, 2018</a:t>
            </a:r>
            <a:endParaRPr lang="en-US" dirty="0"/>
          </a:p>
        </p:txBody>
      </p:sp>
      <p:pic>
        <p:nvPicPr>
          <p:cNvPr id="6" name="Content Placeholder 5" descr="New HIV Diagnoses Among Women by Race/Ethnicity, 2018&#10;&#10;This chart shows the disproportionate impact of HIV diagnoses among Black women. &#10;&#10;">
            <a:extLst>
              <a:ext uri="{FF2B5EF4-FFF2-40B4-BE49-F238E27FC236}">
                <a16:creationId xmlns:a16="http://schemas.microsoft.com/office/drawing/2014/main" id="{1F9DB6E1-5DD3-4F9A-AFFB-5C13436045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915" y="1935163"/>
            <a:ext cx="8220169" cy="4389437"/>
          </a:xfrm>
        </p:spPr>
      </p:pic>
      <p:sp>
        <p:nvSpPr>
          <p:cNvPr id="7" name="TextBox 6">
            <a:extLst>
              <a:ext uri="{FF2B5EF4-FFF2-40B4-BE49-F238E27FC236}">
                <a16:creationId xmlns:a16="http://schemas.microsoft.com/office/drawing/2014/main" id="{80E76110-56E7-4036-B2D9-97F28CA3E568}"/>
              </a:ext>
            </a:extLst>
          </p:cNvPr>
          <p:cNvSpPr txBox="1"/>
          <p:nvPr/>
        </p:nvSpPr>
        <p:spPr>
          <a:xfrm>
            <a:off x="104503" y="6501567"/>
            <a:ext cx="32134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Source: CDC, 2019</a:t>
            </a:r>
          </a:p>
        </p:txBody>
      </p:sp>
      <p:sp>
        <p:nvSpPr>
          <p:cNvPr id="4" name="Slide Number Placeholder 3">
            <a:extLst>
              <a:ext uri="{FF2B5EF4-FFF2-40B4-BE49-F238E27FC236}">
                <a16:creationId xmlns:a16="http://schemas.microsoft.com/office/drawing/2014/main" id="{75EC7B10-0B08-429E-8C02-4F9FA917C34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582599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147"/>
            <a:ext cx="8229600" cy="1143000"/>
          </a:xfrm>
        </p:spPr>
        <p:txBody>
          <a:bodyPr anchor="t"/>
          <a:lstStyle/>
          <a:p>
            <a:pPr algn="ctr"/>
            <a:r>
              <a:rPr lang="en-US" dirty="0"/>
              <a:t>THANK YOU!</a:t>
            </a:r>
          </a:p>
        </p:txBody>
      </p:sp>
      <p:sp>
        <p:nvSpPr>
          <p:cNvPr id="3" name="Content Placeholder 2"/>
          <p:cNvSpPr>
            <a:spLocks noGrp="1"/>
          </p:cNvSpPr>
          <p:nvPr>
            <p:ph idx="1"/>
          </p:nvPr>
        </p:nvSpPr>
        <p:spPr>
          <a:xfrm>
            <a:off x="457200" y="2235200"/>
            <a:ext cx="8229600" cy="3721103"/>
          </a:xfrm>
        </p:spPr>
        <p:txBody>
          <a:bodyPr/>
          <a:lstStyle/>
          <a:p>
            <a:pPr marL="0" indent="0" algn="ctr">
              <a:buNone/>
            </a:pPr>
            <a:r>
              <a:rPr lang="en-US" sz="3200" dirty="0">
                <a:latin typeface="+mj-lt"/>
              </a:rPr>
              <a:t>Trainer Name</a:t>
            </a:r>
          </a:p>
          <a:p>
            <a:pPr marL="0" indent="0" algn="ctr">
              <a:buNone/>
            </a:pPr>
            <a:r>
              <a:rPr lang="en-US" dirty="0">
                <a:latin typeface="+mj-lt"/>
              </a:rPr>
              <a:t>Trainer email </a:t>
            </a:r>
          </a:p>
          <a:p>
            <a:pPr marL="0" indent="0" algn="ctr">
              <a:buNone/>
            </a:pPr>
            <a:endParaRPr lang="en-US" dirty="0">
              <a:latin typeface="+mj-lt"/>
            </a:endParaRPr>
          </a:p>
          <a:p>
            <a:pPr marL="0" indent="0" algn="ctr">
              <a:buNone/>
            </a:pPr>
            <a:endParaRPr lang="en-US" dirty="0">
              <a:latin typeface="+mj-lt"/>
            </a:endParaRPr>
          </a:p>
          <a:p>
            <a:pPr marL="0" indent="0" algn="ctr">
              <a:buNone/>
            </a:pPr>
            <a:endParaRPr lang="en-US" dirty="0">
              <a:latin typeface="+mj-lt"/>
            </a:endParaRPr>
          </a:p>
          <a:p>
            <a:pPr marL="0" indent="0" algn="ctr">
              <a:buNone/>
            </a:pPr>
            <a:r>
              <a:rPr lang="en-US" dirty="0">
                <a:latin typeface="+mj-lt"/>
              </a:rPr>
              <a:t>Trainer Affiliations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680408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26660</TotalTime>
  <Words>17204</Words>
  <Application>Microsoft Office PowerPoint</Application>
  <PresentationFormat>On-screen Show (4:3)</PresentationFormat>
  <Paragraphs>964</Paragraphs>
  <Slides>90</Slides>
  <Notes>89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90</vt:i4>
      </vt:variant>
    </vt:vector>
  </HeadingPairs>
  <TitlesOfParts>
    <vt:vector size="96" baseType="lpstr">
      <vt:lpstr>Arial</vt:lpstr>
      <vt:lpstr>Calibri</vt:lpstr>
      <vt:lpstr>Constantia</vt:lpstr>
      <vt:lpstr>Wingdings 2</vt:lpstr>
      <vt:lpstr>Flow</vt:lpstr>
      <vt:lpstr>1_Flow</vt:lpstr>
      <vt:lpstr>Medications for Opioid Use Disorder  Among Culturally Diverse People with HIV </vt:lpstr>
      <vt:lpstr>HRSA Statement</vt:lpstr>
      <vt:lpstr>Disclaimer</vt:lpstr>
      <vt:lpstr>Disclosures</vt:lpstr>
      <vt:lpstr>Educational Goals &amp; Objectives</vt:lpstr>
      <vt:lpstr>Language Clarification</vt:lpstr>
      <vt:lpstr>Epidemiology </vt:lpstr>
      <vt:lpstr>New HIV Diagnoses by Race/Ethnicity U.S., 2019</vt:lpstr>
      <vt:lpstr>New HIV Diagnoses (U.S.) Among Women by Race/Ethnicity, 2018</vt:lpstr>
      <vt:lpstr>HIV Care Among African-Americans, 2019</vt:lpstr>
      <vt:lpstr>HIV Infection by Race/Ethnicity Los Angeles County, 2019</vt:lpstr>
      <vt:lpstr>Drug Poisoning Deaths  Among African-Americans </vt:lpstr>
      <vt:lpstr>Percent Increase 2014-2017 Overdose Death Rates by Drug Among African-Americans in the U.S. </vt:lpstr>
      <vt:lpstr>Synthetic Opioid-Related Deaths</vt:lpstr>
      <vt:lpstr>Pathways to Opioid Misuse</vt:lpstr>
      <vt:lpstr>Pathways: Prescription Opioids</vt:lpstr>
      <vt:lpstr>Opioid Use Among Hispanic-Americans</vt:lpstr>
      <vt:lpstr>Opioid Epidemic in Black &amp; Latinx Communities Overlooked</vt:lpstr>
      <vt:lpstr>Reframing of War on Drugs</vt:lpstr>
      <vt:lpstr>Pathways: Prescription Opioids (2)</vt:lpstr>
      <vt:lpstr>Youth Opioid Use </vt:lpstr>
      <vt:lpstr>HIV and Opioids</vt:lpstr>
      <vt:lpstr>HIV and Opioids (1)</vt:lpstr>
      <vt:lpstr>PWID and HIV</vt:lpstr>
      <vt:lpstr>Opioids and HIV</vt:lpstr>
      <vt:lpstr>HIV, Opioids, and Buprenorphine BHIVES Study</vt:lpstr>
      <vt:lpstr>SUD Care Similar to HIV Care</vt:lpstr>
      <vt:lpstr>The Context: Social Determinants of Health</vt:lpstr>
      <vt:lpstr>Why Are We Talking About Social Determinants of Health?</vt:lpstr>
      <vt:lpstr>Social Determinants of Health</vt:lpstr>
      <vt:lpstr>Social Determinants of Health  Intergenerational and Polysubstance Use </vt:lpstr>
      <vt:lpstr>Social Determinants of Health  Fear of Legal Consequences </vt:lpstr>
      <vt:lpstr>Social Determinants of Health  Misperceptions/Faulty Explanations re Addiction</vt:lpstr>
      <vt:lpstr>Social Determinants of Health  Lack of Culturally Responsive Care</vt:lpstr>
      <vt:lpstr>U.S. Physicians by Race/Ethnicity, 2020</vt:lpstr>
      <vt:lpstr>Social Determinants of Health  Unequal Prevention and Treatment</vt:lpstr>
      <vt:lpstr>Social Determinants of Health  Unequal Prevention and Treatment (2)</vt:lpstr>
      <vt:lpstr>Social Determinants of Health  Unequal Prevention and Treatment (3)</vt:lpstr>
      <vt:lpstr>Social Determinants of Health  Unequal Prevention and Treatment (4)</vt:lpstr>
      <vt:lpstr>Social Determinants of Health  Unequal Prevention and Treatment (5)</vt:lpstr>
      <vt:lpstr>Evidence of Social Determinants of Health:  Disparate Impact of COVID-19</vt:lpstr>
      <vt:lpstr>COVID-19 Disparities</vt:lpstr>
      <vt:lpstr>COVID-19 Disparities (2)</vt:lpstr>
      <vt:lpstr>COVID-19 Confirmed Cases, Hospitalizations, and Deaths/100,000 (NYC, April 2020)</vt:lpstr>
      <vt:lpstr>COVID-19 Cases, Hospitalizations, and Deaths as of November 2020</vt:lpstr>
      <vt:lpstr>Historical Context </vt:lpstr>
      <vt:lpstr>Drug Use in the 1960’s-1980’s</vt:lpstr>
      <vt:lpstr>Rockefeller Laws of 1973</vt:lpstr>
      <vt:lpstr>Rockefeller Laws Institutional Racism</vt:lpstr>
      <vt:lpstr>Historical Context Institutional Racism </vt:lpstr>
      <vt:lpstr>Historical Context (2) </vt:lpstr>
      <vt:lpstr>Historical Context (3) </vt:lpstr>
      <vt:lpstr>Historical Context (4) </vt:lpstr>
      <vt:lpstr>National Prison Disparities</vt:lpstr>
      <vt:lpstr>State Prison Disparities</vt:lpstr>
      <vt:lpstr>State Prison Disparities (2) </vt:lpstr>
      <vt:lpstr>Disparities in Approaches  to Opioid Use </vt:lpstr>
      <vt:lpstr>The Gold Standard for OUD:  Medications for OUD (MOUD)  </vt:lpstr>
      <vt:lpstr>Partial vs. Full Opioid Agonists</vt:lpstr>
      <vt:lpstr>Methadone Maintenance Therapy</vt:lpstr>
      <vt:lpstr>Methadone Maintenance Therapy (2)  </vt:lpstr>
      <vt:lpstr>Buprenorphine and Buprenorphine/Naloxone</vt:lpstr>
      <vt:lpstr>Buprenorphine/Naloxone (Suboxone®)</vt:lpstr>
      <vt:lpstr>MOUD in Pregnant Women</vt:lpstr>
      <vt:lpstr>Naltrexone </vt:lpstr>
      <vt:lpstr>Naloxone</vt:lpstr>
      <vt:lpstr>MOUD May Not Be Enough</vt:lpstr>
      <vt:lpstr>MOUD May Not Be Enough (2) </vt:lpstr>
      <vt:lpstr>Access to Care</vt:lpstr>
      <vt:lpstr>Suggestions for Increased Access to Care </vt:lpstr>
      <vt:lpstr>California Hub &amp; Spoke Program</vt:lpstr>
      <vt:lpstr>California Hub &amp; Spoke Program (2)</vt:lpstr>
      <vt:lpstr>Race/Ethnicity of CA Hub Patients, 2018</vt:lpstr>
      <vt:lpstr>Race/Ethnicity of CA Spoke Patients, 2016</vt:lpstr>
      <vt:lpstr>Culturally-Tailored Interventions: Vital to Develop Them </vt:lpstr>
      <vt:lpstr>Racial and Ethnic Impact Assessments</vt:lpstr>
      <vt:lpstr>Interventions for Hispanic Americans</vt:lpstr>
      <vt:lpstr>Culturally-Tailored Public Awareness Campaigns in Native Languages</vt:lpstr>
      <vt:lpstr>Media Campaigns in Spanish</vt:lpstr>
      <vt:lpstr>Spanish Language  Prevention Campaign</vt:lpstr>
      <vt:lpstr>Partnering with  Community-Based Organizations</vt:lpstr>
      <vt:lpstr>SAMHSA/Faith-Based  Community Initiatives </vt:lpstr>
      <vt:lpstr>Prime Time Sister Circles</vt:lpstr>
      <vt:lpstr>Prime Time Sister Circles (2)</vt:lpstr>
      <vt:lpstr>Prime Time Sister Circles (3)</vt:lpstr>
      <vt:lpstr>Prime Time Sister Circles Research</vt:lpstr>
      <vt:lpstr>Conclusions</vt:lpstr>
      <vt:lpstr>Conclusions (2)</vt:lpstr>
      <vt:lpstr>Q/A</vt:lpstr>
      <vt:lpstr>THANK YOU!</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Opioid Epidemic in the African-American and Latinx Communities</dc:title>
  <dc:subject>Medications for opioid use disorder among Black &amp; Latinx people living with HIV</dc:subject>
  <dc:creator>James Peck</dc:creator>
  <cp:keywords>OUD, African-American, Latinx, HIV</cp:keywords>
  <cp:lastModifiedBy>Peck, James A.</cp:lastModifiedBy>
  <cp:revision>244</cp:revision>
  <cp:lastPrinted>2021-03-29T17:55:21Z</cp:lastPrinted>
  <dcterms:created xsi:type="dcterms:W3CDTF">2020-06-04T14:42:53Z</dcterms:created>
  <dcterms:modified xsi:type="dcterms:W3CDTF">2022-05-23T15:13:07Z</dcterms:modified>
  <cp:category>Substance Use Disorders</cp:category>
  <cp:contentStatus>Final version</cp:contentStatus>
</cp:coreProperties>
</file>